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91" r:id="rId2"/>
    <p:sldMasterId id="2147484003" r:id="rId3"/>
    <p:sldMasterId id="2147484015" r:id="rId4"/>
    <p:sldMasterId id="2147484027" r:id="rId5"/>
    <p:sldMasterId id="2147484039" r:id="rId6"/>
  </p:sldMasterIdLst>
  <p:notesMasterIdLst>
    <p:notesMasterId r:id="rId144"/>
  </p:notesMasterIdLst>
  <p:sldIdLst>
    <p:sldId id="473" r:id="rId7"/>
    <p:sldId id="493" r:id="rId8"/>
    <p:sldId id="478" r:id="rId9"/>
    <p:sldId id="567" r:id="rId10"/>
    <p:sldId id="610" r:id="rId11"/>
    <p:sldId id="484" r:id="rId12"/>
    <p:sldId id="487" r:id="rId13"/>
    <p:sldId id="568" r:id="rId14"/>
    <p:sldId id="569" r:id="rId15"/>
    <p:sldId id="491" r:id="rId16"/>
    <p:sldId id="494" r:id="rId17"/>
    <p:sldId id="495" r:id="rId18"/>
    <p:sldId id="496" r:id="rId19"/>
    <p:sldId id="497" r:id="rId20"/>
    <p:sldId id="553" r:id="rId21"/>
    <p:sldId id="543" r:id="rId22"/>
    <p:sldId id="544" r:id="rId23"/>
    <p:sldId id="545" r:id="rId24"/>
    <p:sldId id="546" r:id="rId25"/>
    <p:sldId id="547" r:id="rId26"/>
    <p:sldId id="548" r:id="rId27"/>
    <p:sldId id="499" r:id="rId28"/>
    <p:sldId id="554" r:id="rId29"/>
    <p:sldId id="500" r:id="rId30"/>
    <p:sldId id="611" r:id="rId31"/>
    <p:sldId id="501" r:id="rId32"/>
    <p:sldId id="502" r:id="rId33"/>
    <p:sldId id="570"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588" r:id="rId52"/>
    <p:sldId id="589" r:id="rId53"/>
    <p:sldId id="590" r:id="rId54"/>
    <p:sldId id="591" r:id="rId55"/>
    <p:sldId id="592" r:id="rId56"/>
    <p:sldId id="593" r:id="rId57"/>
    <p:sldId id="594" r:id="rId58"/>
    <p:sldId id="595" r:id="rId59"/>
    <p:sldId id="596" r:id="rId60"/>
    <p:sldId id="597" r:id="rId61"/>
    <p:sldId id="598" r:id="rId62"/>
    <p:sldId id="599" r:id="rId63"/>
    <p:sldId id="600" r:id="rId64"/>
    <p:sldId id="601" r:id="rId65"/>
    <p:sldId id="505" r:id="rId66"/>
    <p:sldId id="506" r:id="rId67"/>
    <p:sldId id="602" r:id="rId68"/>
    <p:sldId id="603" r:id="rId69"/>
    <p:sldId id="507" r:id="rId70"/>
    <p:sldId id="549" r:id="rId71"/>
    <p:sldId id="604" r:id="rId72"/>
    <p:sldId id="551" r:id="rId73"/>
    <p:sldId id="552" r:id="rId74"/>
    <p:sldId id="508" r:id="rId75"/>
    <p:sldId id="605" r:id="rId76"/>
    <p:sldId id="555" r:id="rId77"/>
    <p:sldId id="557" r:id="rId78"/>
    <p:sldId id="556" r:id="rId79"/>
    <p:sldId id="558" r:id="rId80"/>
    <p:sldId id="559" r:id="rId81"/>
    <p:sldId id="490" r:id="rId82"/>
    <p:sldId id="339" r:id="rId83"/>
    <p:sldId id="340" r:id="rId84"/>
    <p:sldId id="560" r:id="rId85"/>
    <p:sldId id="561" r:id="rId86"/>
    <p:sldId id="345" r:id="rId87"/>
    <p:sldId id="562" r:id="rId88"/>
    <p:sldId id="350" r:id="rId89"/>
    <p:sldId id="348" r:id="rId90"/>
    <p:sldId id="349" r:id="rId91"/>
    <p:sldId id="367" r:id="rId92"/>
    <p:sldId id="368" r:id="rId93"/>
    <p:sldId id="606" r:id="rId94"/>
    <p:sldId id="607" r:id="rId95"/>
    <p:sldId id="608" r:id="rId96"/>
    <p:sldId id="609"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613" r:id="rId110"/>
    <p:sldId id="614" r:id="rId111"/>
    <p:sldId id="615" r:id="rId112"/>
    <p:sldId id="616" r:id="rId113"/>
    <p:sldId id="617" r:id="rId114"/>
    <p:sldId id="618" r:id="rId115"/>
    <p:sldId id="619" r:id="rId116"/>
    <p:sldId id="620" r:id="rId117"/>
    <p:sldId id="621" r:id="rId118"/>
    <p:sldId id="622" r:id="rId119"/>
    <p:sldId id="623" r:id="rId120"/>
    <p:sldId id="624" r:id="rId121"/>
    <p:sldId id="625" r:id="rId122"/>
    <p:sldId id="626" r:id="rId123"/>
    <p:sldId id="627" r:id="rId124"/>
    <p:sldId id="628" r:id="rId125"/>
    <p:sldId id="629" r:id="rId126"/>
    <p:sldId id="630" r:id="rId127"/>
    <p:sldId id="631" r:id="rId128"/>
    <p:sldId id="632" r:id="rId129"/>
    <p:sldId id="633" r:id="rId130"/>
    <p:sldId id="634" r:id="rId131"/>
    <p:sldId id="635" r:id="rId132"/>
    <p:sldId id="636" r:id="rId133"/>
    <p:sldId id="637" r:id="rId134"/>
    <p:sldId id="638" r:id="rId135"/>
    <p:sldId id="639" r:id="rId136"/>
    <p:sldId id="640" r:id="rId137"/>
    <p:sldId id="641" r:id="rId138"/>
    <p:sldId id="642" r:id="rId139"/>
    <p:sldId id="643" r:id="rId140"/>
    <p:sldId id="644" r:id="rId141"/>
    <p:sldId id="645" r:id="rId142"/>
    <p:sldId id="612" r:id="rId14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5pPr>
    <a:lvl6pPr marL="2286000" algn="l" defTabSz="914400" rtl="0" eaLnBrk="1" latinLnBrk="0" hangingPunct="1">
      <a:defRPr kern="1200">
        <a:solidFill>
          <a:schemeClr val="tx1"/>
        </a:solidFill>
        <a:latin typeface="Tahoma" pitchFamily="34" charset="0"/>
        <a:ea typeface="ＭＳ Ｐゴシック" pitchFamily="34" charset="-128"/>
        <a:cs typeface="+mn-cs"/>
      </a:defRPr>
    </a:lvl6pPr>
    <a:lvl7pPr marL="2743200" algn="l" defTabSz="914400" rtl="0" eaLnBrk="1" latinLnBrk="0" hangingPunct="1">
      <a:defRPr kern="1200">
        <a:solidFill>
          <a:schemeClr val="tx1"/>
        </a:solidFill>
        <a:latin typeface="Tahoma" pitchFamily="34" charset="0"/>
        <a:ea typeface="ＭＳ Ｐゴシック" pitchFamily="34" charset="-128"/>
        <a:cs typeface="+mn-cs"/>
      </a:defRPr>
    </a:lvl7pPr>
    <a:lvl8pPr marL="3200400" algn="l" defTabSz="914400" rtl="0" eaLnBrk="1" latinLnBrk="0" hangingPunct="1">
      <a:defRPr kern="1200">
        <a:solidFill>
          <a:schemeClr val="tx1"/>
        </a:solidFill>
        <a:latin typeface="Tahoma" pitchFamily="34" charset="0"/>
        <a:ea typeface="ＭＳ Ｐゴシック" pitchFamily="34" charset="-128"/>
        <a:cs typeface="+mn-cs"/>
      </a:defRPr>
    </a:lvl8pPr>
    <a:lvl9pPr marL="3657600" algn="l" defTabSz="914400" rtl="0" eaLnBrk="1" latinLnBrk="0" hangingPunct="1">
      <a:defRPr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FFFF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ea typeface="+mn-ea"/>
              </a:defRPr>
            </a:lvl1pPr>
          </a:lstStyle>
          <a:p>
            <a:pPr>
              <a:defRPr/>
            </a:pPr>
            <a:endParaRPr lang="en-US"/>
          </a:p>
        </p:txBody>
      </p:sp>
      <p:sp>
        <p:nvSpPr>
          <p:cNvPr id="522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ea typeface="+mn-ea"/>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ea typeface="+mn-ea"/>
              </a:defRPr>
            </a:lvl1pPr>
          </a:lstStyle>
          <a:p>
            <a:pPr>
              <a:defRPr/>
            </a:pPr>
            <a:endParaRPr lang="en-US"/>
          </a:p>
        </p:txBody>
      </p:sp>
      <p:sp>
        <p:nvSpPr>
          <p:cNvPr id="522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ea typeface="ＭＳ Ｐゴシック" charset="-128"/>
              </a:defRPr>
            </a:lvl1pPr>
          </a:lstStyle>
          <a:p>
            <a:pPr>
              <a:defRPr/>
            </a:pPr>
            <a:fld id="{83FCF1B8-CC4D-4777-8F17-86847EA1E374}" type="slidenum">
              <a:rPr lang="en-US"/>
              <a:pPr>
                <a:defRPr/>
              </a:pPr>
              <a:t>‹#›</a:t>
            </a:fld>
            <a:endParaRPr lang="en-US"/>
          </a:p>
        </p:txBody>
      </p:sp>
    </p:spTree>
    <p:extLst>
      <p:ext uri="{BB962C8B-B14F-4D97-AF65-F5344CB8AC3E}">
        <p14:creationId xmlns:p14="http://schemas.microsoft.com/office/powerpoint/2010/main" val="3413294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1FA7C23-BB76-4F61-9A84-3D2109C0F339}" type="slidenum">
              <a:rPr lang="en-US" altLang="en-US" smtClean="0">
                <a:latin typeface="Arial" pitchFamily="34" charset="0"/>
              </a:rPr>
              <a:pPr/>
              <a:t>13</a:t>
            </a:fld>
            <a:endParaRPr lang="en-US" alt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22068F7C-9C12-41CA-9257-B704216AAC09}" type="slidenum">
              <a:rPr lang="en-US" altLang="en-US" smtClean="0">
                <a:latin typeface="Arial" pitchFamily="34" charset="0"/>
              </a:rPr>
              <a:pPr/>
              <a:t>14</a:t>
            </a:fld>
            <a:endParaRPr lang="en-US" alt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B4BDCAFD-097A-435D-9172-A582A93F66CE}" type="slidenum">
              <a:rPr lang="en-US" altLang="en-US" smtClean="0">
                <a:latin typeface="Arial" charset="0"/>
              </a:rPr>
              <a:pPr/>
              <a:t>15</a:t>
            </a:fld>
            <a:endParaRPr lang="en-US" altLang="en-US" smtClean="0">
              <a:latin typeface="Arial" charset="0"/>
            </a:endParaRPr>
          </a:p>
        </p:txBody>
      </p:sp>
      <p:sp>
        <p:nvSpPr>
          <p:cNvPr id="58371" name="Rectangle 2"/>
          <p:cNvSpPr>
            <a:spLocks noGrp="1" noRot="1" noChangeAspect="1" noChangeArrowheads="1" noTextEdit="1"/>
          </p:cNvSpPr>
          <p:nvPr>
            <p:ph type="sldImg"/>
          </p:nvPr>
        </p:nvSpPr>
        <p:spPr>
          <a:xfrm>
            <a:off x="1266825" y="727075"/>
            <a:ext cx="4781550" cy="3586163"/>
          </a:xfrm>
          <a:ln/>
        </p:spPr>
      </p:sp>
      <p:sp>
        <p:nvSpPr>
          <p:cNvPr id="5837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1D1698-CE01-4A6E-B43D-71BDAA70B650}" type="slidenum">
              <a:rPr lang="en-US" smtClean="0"/>
              <a:pPr>
                <a:defRPr/>
              </a:pPr>
              <a:t>19</a:t>
            </a:fld>
            <a:endParaRPr lang="en-US"/>
          </a:p>
        </p:txBody>
      </p:sp>
    </p:spTree>
    <p:extLst>
      <p:ext uri="{BB962C8B-B14F-4D97-AF65-F5344CB8AC3E}">
        <p14:creationId xmlns:p14="http://schemas.microsoft.com/office/powerpoint/2010/main" val="66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96E077C-8A52-4ED0-BBCE-0D7B000D2801}" type="slidenum">
              <a:rPr lang="en-US" altLang="en-US" smtClean="0">
                <a:latin typeface="Arial" pitchFamily="34" charset="0"/>
              </a:rPr>
              <a:pPr/>
              <a:t>23</a:t>
            </a:fld>
            <a:endParaRPr lang="en-US" alt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2BB8DB89-A17A-431F-8779-D8216C445BA1}" type="slidenum">
              <a:rPr lang="en-US" altLang="en-US" smtClean="0">
                <a:latin typeface="Arial" pitchFamily="34" charset="0"/>
              </a:rPr>
              <a:pPr/>
              <a:t>24</a:t>
            </a:fld>
            <a:endParaRPr lang="en-US" alt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66825" y="727075"/>
            <a:ext cx="4781550" cy="3586163"/>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6EE2A41-1B09-470D-8A55-A964D3F911AA}" type="slidenum">
              <a:rPr lang="en-US" altLang="en-US" smtClean="0">
                <a:latin typeface="Arial" pitchFamily="34" charset="0"/>
              </a:rPr>
              <a:pPr/>
              <a:t>27</a:t>
            </a:fld>
            <a:endParaRPr lang="en-US" altLang="en-US"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9F4939A6-CB61-4296-B374-01F1A0A2845C}" type="slidenum">
              <a:rPr lang="en-US" altLang="en-US" smtClean="0">
                <a:latin typeface="Arial" charset="0"/>
              </a:rPr>
              <a:pPr/>
              <a:t>28</a:t>
            </a:fld>
            <a:endParaRPr lang="en-US" alt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ACBDDFDA-F8E4-42F4-872C-14C81A870E51}" type="slidenum">
              <a:rPr lang="en-US" altLang="en-US" smtClean="0">
                <a:latin typeface="Arial" charset="0"/>
              </a:rPr>
              <a:pPr/>
              <a:t>29</a:t>
            </a:fld>
            <a:endParaRPr lang="en-US" alt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B1187DF1-CFCD-4667-97A6-D0AF10D54F4C}" type="slidenum">
              <a:rPr lang="en-US" altLang="en-US" smtClean="0">
                <a:latin typeface="Arial" charset="0"/>
              </a:rPr>
              <a:pPr/>
              <a:t>30</a:t>
            </a:fld>
            <a:endParaRPr lang="en-US" alt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DDE5B0F8-FD91-43FA-A091-49902A7446D2}" type="slidenum">
              <a:rPr lang="en-US" altLang="en-US" smtClean="0">
                <a:latin typeface="Arial" charset="0"/>
              </a:rPr>
              <a:pPr/>
              <a:t>31</a:t>
            </a:fld>
            <a:endParaRPr lang="en-US" alt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266825" y="727075"/>
            <a:ext cx="4781550" cy="3586163"/>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E95BE751-7011-45B8-8E98-481233B1F86E}" type="slidenum">
              <a:rPr lang="en-US" altLang="en-US" smtClean="0">
                <a:latin typeface="Arial" charset="0"/>
              </a:rPr>
              <a:pPr/>
              <a:t>34</a:t>
            </a:fld>
            <a:endParaRPr lang="en-US" alt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9C8C8595-1FFD-427D-AC5C-C931F39FE103}" type="slidenum">
              <a:rPr lang="en-US" altLang="en-US" smtClean="0">
                <a:latin typeface="Arial" charset="0"/>
              </a:rPr>
              <a:pPr/>
              <a:t>35</a:t>
            </a:fld>
            <a:endParaRPr lang="en-US" altLang="en-US"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BB762D05-1D84-4F1C-8D52-12A4B4AC32C8}" type="slidenum">
              <a:rPr lang="en-US" altLang="en-US" smtClean="0">
                <a:latin typeface="Arial" charset="0"/>
              </a:rPr>
              <a:pPr/>
              <a:t>36</a:t>
            </a:fld>
            <a:endParaRPr lang="en-US" alt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5A367C2D-D58E-48A1-B745-3EF4A0E1F9DF}" type="slidenum">
              <a:rPr lang="en-US" altLang="en-US" smtClean="0">
                <a:latin typeface="Arial" charset="0"/>
              </a:rPr>
              <a:pPr/>
              <a:t>43</a:t>
            </a:fld>
            <a:endParaRPr lang="en-US" alt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1CDBAD7C-5966-43D6-A57D-5A357341F2C1}" type="slidenum">
              <a:rPr lang="en-US" altLang="en-US" smtClean="0">
                <a:latin typeface="Arial" charset="0"/>
              </a:rPr>
              <a:pPr/>
              <a:t>47</a:t>
            </a:fld>
            <a:endParaRPr lang="en-US" altLang="en-US" smtClean="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159308B5-11E9-4EB4-95DE-8F3C74A549E4}" type="slidenum">
              <a:rPr lang="en-US" altLang="en-US" smtClean="0">
                <a:latin typeface="Arial" charset="0"/>
              </a:rPr>
              <a:pPr/>
              <a:t>51</a:t>
            </a:fld>
            <a:endParaRPr lang="en-US" altLang="en-US"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341C490F-BD04-43E8-B659-302C16D9834C}" type="slidenum">
              <a:rPr lang="en-US" altLang="en-US" smtClean="0">
                <a:latin typeface="Arial" charset="0"/>
              </a:rPr>
              <a:pPr/>
              <a:t>53</a:t>
            </a:fld>
            <a:endParaRPr lang="en-US" altLang="en-US" smtClean="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7A9994DA-473A-4AA4-83C0-E1754D6DAD36}" type="slidenum">
              <a:rPr lang="en-US" altLang="en-US" smtClean="0">
                <a:latin typeface="Arial" charset="0"/>
              </a:rPr>
              <a:pPr/>
              <a:t>55</a:t>
            </a:fld>
            <a:endParaRPr lang="en-US" altLang="en-US" smtClean="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D24B5276-A20E-44A3-AB8B-99811C4A12CE}" type="slidenum">
              <a:rPr lang="en-US" altLang="en-US" smtClean="0">
                <a:latin typeface="Arial" charset="0"/>
              </a:rPr>
              <a:pPr/>
              <a:t>59</a:t>
            </a:fld>
            <a:endParaRPr lang="en-US" altLang="en-US"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375485C-289D-4CFC-849E-E61862374CDF}" type="slidenum">
              <a:rPr lang="en-US" altLang="en-US" smtClean="0">
                <a:latin typeface="Arial" pitchFamily="34" charset="0"/>
              </a:rPr>
              <a:pPr/>
              <a:t>60</a:t>
            </a:fld>
            <a:endParaRPr lang="en-US" altLang="en-US"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D010A3D-DF2C-4424-8825-A5B9C1CB265D}" type="slidenum">
              <a:rPr lang="en-US" altLang="en-US" smtClean="0">
                <a:latin typeface="Arial" pitchFamily="34" charset="0"/>
              </a:rPr>
              <a:pPr/>
              <a:t>61</a:t>
            </a:fld>
            <a:endParaRPr lang="en-US" altLang="en-US"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FC6B34E2-59CD-415E-876D-5A9FC4E02412}" type="slidenum">
              <a:rPr lang="en-US" altLang="en-US" smtClean="0">
                <a:latin typeface="Arial" charset="0"/>
              </a:rPr>
              <a:pPr/>
              <a:t>62</a:t>
            </a:fld>
            <a:endParaRPr lang="en-US" altLang="en-US"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fld id="{6CE2EFF7-AEAD-45CA-9500-FE35E5CD848A}" type="slidenum">
              <a:rPr lang="en-US" altLang="en-US" smtClean="0">
                <a:latin typeface="Arial" charset="0"/>
              </a:rPr>
              <a:pPr/>
              <a:t>63</a:t>
            </a:fld>
            <a:endParaRPr lang="en-US" altLang="en-US" smtClean="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6167F1B-0175-42F9-89B5-E00AAB7645C8}" type="slidenum">
              <a:rPr lang="en-US" altLang="en-US" smtClean="0">
                <a:latin typeface="Arial" pitchFamily="34" charset="0"/>
              </a:rPr>
              <a:pPr/>
              <a:t>64</a:t>
            </a:fld>
            <a:endParaRPr lang="en-US" alt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155AB15-AF59-4D1B-92A7-F8C6610E0136}" type="slidenum">
              <a:rPr lang="en-US" altLang="en-US" smtClean="0">
                <a:solidFill>
                  <a:prstClr val="black"/>
                </a:solidFill>
                <a:latin typeface="Arial" charset="0"/>
              </a:rPr>
              <a:pPr/>
              <a:t>67</a:t>
            </a:fld>
            <a:endParaRPr lang="en-US" altLang="en-US" smtClean="0">
              <a:solidFill>
                <a:prstClr val="black"/>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155AB15-AF59-4D1B-92A7-F8C6610E0136}" type="slidenum">
              <a:rPr lang="en-US" altLang="en-US" smtClean="0">
                <a:solidFill>
                  <a:prstClr val="black"/>
                </a:solidFill>
                <a:latin typeface="Arial" charset="0"/>
              </a:rPr>
              <a:pPr/>
              <a:t>68</a:t>
            </a:fld>
            <a:endParaRPr lang="en-US" altLang="en-US" smtClean="0">
              <a:solidFill>
                <a:prstClr val="black"/>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8B13338C-53F2-4B9D-93F5-80FF5E6E0278}" type="slidenum">
              <a:rPr lang="en-US" altLang="en-US" smtClean="0">
                <a:solidFill>
                  <a:prstClr val="black"/>
                </a:solidFill>
                <a:latin typeface="Arial" charset="0"/>
              </a:rPr>
              <a:pPr/>
              <a:t>74</a:t>
            </a:fld>
            <a:endParaRPr lang="en-US" altLang="en-US" smtClean="0">
              <a:solidFill>
                <a:prstClr val="black"/>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0F8E8A3C-3216-4DC6-8E37-5C8D2BB8AF6F}" type="slidenum">
              <a:rPr lang="en-US" altLang="en-US" smtClean="0">
                <a:solidFill>
                  <a:prstClr val="black"/>
                </a:solidFill>
                <a:latin typeface="Arial" charset="0"/>
              </a:rPr>
              <a:pPr/>
              <a:t>75</a:t>
            </a:fld>
            <a:endParaRPr lang="en-US" altLang="en-US" smtClean="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8FC57AD3-1F9D-4878-9F31-B1D7C5781147}" type="slidenum">
              <a:rPr lang="en-US" altLang="en-US" smtClean="0">
                <a:latin typeface="Arial" pitchFamily="34" charset="0"/>
              </a:rPr>
              <a:pPr/>
              <a:t>77</a:t>
            </a:fld>
            <a:endParaRPr lang="en-US" alt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cap="flat"/>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417314D-D27E-4882-BEC3-31A9D752C5BC}" type="slidenum">
              <a:rPr lang="en-US" altLang="en-US" sz="2400">
                <a:solidFill>
                  <a:prstClr val="black"/>
                </a:solidFill>
              </a:rPr>
              <a:pPr eaLnBrk="1" hangingPunct="1">
                <a:spcBef>
                  <a:spcPct val="0"/>
                </a:spcBef>
              </a:pPr>
              <a:t>79</a:t>
            </a:fld>
            <a:endParaRPr lang="en-US" altLang="en-US" sz="24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915031B-FF30-444A-9958-30B4302052B5}" type="slidenum">
              <a:rPr lang="en-US" altLang="en-US" sz="2400">
                <a:solidFill>
                  <a:prstClr val="black"/>
                </a:solidFill>
              </a:rPr>
              <a:pPr eaLnBrk="1" hangingPunct="1">
                <a:spcBef>
                  <a:spcPct val="0"/>
                </a:spcBef>
              </a:pPr>
              <a:t>80</a:t>
            </a:fld>
            <a:endParaRPr lang="en-US" altLang="en-US" sz="24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9BA88166-B794-44F8-9605-B431420D846D}" type="slidenum">
              <a:rPr lang="en-US" altLang="en-US" smtClean="0">
                <a:latin typeface="Arial" pitchFamily="34" charset="0"/>
              </a:rPr>
              <a:pPr/>
              <a:t>81</a:t>
            </a:fld>
            <a:endParaRPr lang="en-US" alt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cap="flat"/>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F17F0C21-8A3C-4D95-A003-2241FCEA8CBD}" type="slidenum">
              <a:rPr lang="en-US" altLang="en-US" smtClean="0">
                <a:latin typeface="Arial" pitchFamily="34" charset="0"/>
              </a:rPr>
              <a:pPr/>
              <a:t>86</a:t>
            </a:fld>
            <a:endParaRPr lang="en-US" alt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9F78B6D4-A38B-4681-B206-C8024D7442A7}" type="slidenum">
              <a:rPr lang="en-US" altLang="en-US" smtClean="0">
                <a:latin typeface="Arial" pitchFamily="34" charset="0"/>
              </a:rPr>
              <a:pPr/>
              <a:t>87</a:t>
            </a:fld>
            <a:endParaRPr lang="en-US" alt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B525980-2985-4B15-9C47-4EAB3ACAF97B}" type="slidenum">
              <a:rPr lang="en-US" altLang="en-US" sz="2400"/>
              <a:pPr eaLnBrk="1" hangingPunct="1">
                <a:spcBef>
                  <a:spcPct val="0"/>
                </a:spcBef>
              </a:pPr>
              <a:t>88</a:t>
            </a:fld>
            <a:endParaRPr lang="en-US" altLang="en-US" sz="24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cap="flat"/>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DA8D274-223D-444B-BAF0-88437BBC7B71}" type="slidenum">
              <a:rPr lang="en-US" altLang="en-US" smtClean="0">
                <a:latin typeface="Arial" pitchFamily="34" charset="0"/>
              </a:rPr>
              <a:pPr/>
              <a:t>91</a:t>
            </a:fld>
            <a:endParaRPr lang="en-US" alt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DE66CF4-E243-4761-9244-9A4948AADE1C}" type="slidenum">
              <a:rPr lang="en-US" altLang="en-US" smtClean="0">
                <a:latin typeface="Arial" pitchFamily="34" charset="0"/>
              </a:rPr>
              <a:pPr/>
              <a:t>92</a:t>
            </a:fld>
            <a:endParaRPr lang="en-US" alt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0D3AD41-10E2-42B9-8A91-3FFBE2E712BD}" type="slidenum">
              <a:rPr lang="en-US" altLang="en-US" smtClean="0">
                <a:latin typeface="Arial" pitchFamily="34" charset="0"/>
              </a:rPr>
              <a:pPr/>
              <a:t>93</a:t>
            </a:fld>
            <a:endParaRPr lang="en-US" alt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4E69BD5-440A-4513-B477-D996ACC5C7D1}" type="slidenum">
              <a:rPr lang="en-US" altLang="en-US" smtClean="0">
                <a:latin typeface="Arial" pitchFamily="34" charset="0"/>
              </a:rPr>
              <a:pPr/>
              <a:t>94</a:t>
            </a:fld>
            <a:endParaRPr lang="en-US" altLang="en-US"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8D669B5-4986-4930-94C9-FD735B20CF5C}" type="slidenum">
              <a:rPr lang="en-US" altLang="en-US" smtClean="0">
                <a:latin typeface="Arial" pitchFamily="34" charset="0"/>
              </a:rPr>
              <a:pPr/>
              <a:t>95</a:t>
            </a:fld>
            <a:endParaRPr lang="en-US" alt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FEB907AB-920D-409A-9989-F585C09A9D99}" type="slidenum">
              <a:rPr lang="en-US" altLang="en-US" smtClean="0">
                <a:latin typeface="Arial" pitchFamily="34" charset="0"/>
              </a:rPr>
              <a:pPr/>
              <a:t>96</a:t>
            </a:fld>
            <a:endParaRPr lang="en-US" alt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274DF52-634B-45AB-8EB6-30A518455AEB}" type="slidenum">
              <a:rPr lang="en-US" altLang="en-US" smtClean="0">
                <a:latin typeface="Arial" pitchFamily="34" charset="0"/>
              </a:rPr>
              <a:pPr/>
              <a:t>97</a:t>
            </a:fld>
            <a:endParaRPr lang="en-US" alt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821FB019-13DB-4762-A7B6-8AD3E7547494}" type="slidenum">
              <a:rPr lang="en-US" altLang="en-US" smtClean="0">
                <a:latin typeface="Arial" pitchFamily="34" charset="0"/>
              </a:rPr>
              <a:pPr/>
              <a:t>98</a:t>
            </a:fld>
            <a:endParaRPr lang="en-US" alt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62766D2-93B0-4E22-9A0A-B1B34A0C8D48}" type="slidenum">
              <a:rPr lang="en-US" altLang="en-US" smtClean="0">
                <a:latin typeface="Arial" pitchFamily="34" charset="0"/>
              </a:rPr>
              <a:pPr/>
              <a:t>99</a:t>
            </a:fld>
            <a:endParaRPr lang="en-US" alt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0FF1D016-DC81-4C3A-9C75-CB3C098942BA}" type="slidenum">
              <a:rPr lang="en-US" altLang="en-US" smtClean="0">
                <a:latin typeface="Arial" pitchFamily="34" charset="0"/>
              </a:rPr>
              <a:pPr/>
              <a:t>100</a:t>
            </a:fld>
            <a:endParaRPr lang="en-US" alt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0C0FE4F2-B1DB-4202-9DB1-35F6347A9A22}" type="slidenum">
              <a:rPr lang="en-US" altLang="en-US" smtClean="0">
                <a:latin typeface="Arial" pitchFamily="34" charset="0"/>
              </a:rPr>
              <a:pPr/>
              <a:t>101</a:t>
            </a:fld>
            <a:endParaRPr lang="en-US" altLang="en-US"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F849D80-86D2-43E3-87CC-B947A83E2B87}" type="slidenum">
              <a:rPr lang="en-US" altLang="en-US" smtClean="0">
                <a:latin typeface="Arial" pitchFamily="34" charset="0"/>
              </a:rPr>
              <a:pPr/>
              <a:t>102</a:t>
            </a:fld>
            <a:endParaRPr lang="en-US" alt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0EB0226-864F-47A8-9111-9C02EB30AA33}" type="slidenum">
              <a:rPr lang="en-US" altLang="en-US" smtClean="0">
                <a:latin typeface="Arial" pitchFamily="34" charset="0"/>
              </a:rPr>
              <a:pPr/>
              <a:t>103</a:t>
            </a:fld>
            <a:endParaRPr lang="en-US" altLang="en-US"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
        <p:nvSpPr>
          <p:cNvPr id="4" name="Slide Number Placeholder 3"/>
          <p:cNvSpPr>
            <a:spLocks noGrp="1"/>
          </p:cNvSpPr>
          <p:nvPr>
            <p:ph type="sldNum" sz="quarter" idx="5"/>
          </p:nvPr>
        </p:nvSpPr>
        <p:spPr/>
        <p:txBody>
          <a:bodyPr/>
          <a:lstStyle/>
          <a:p>
            <a:pPr>
              <a:defRPr/>
            </a:pPr>
            <a:fld id="{BBBCDBA5-EE9C-4F51-86DE-3EE8A77A24E6}" type="slidenum">
              <a:rPr lang="en-US" smtClean="0">
                <a:solidFill>
                  <a:prstClr val="black"/>
                </a:solidFill>
              </a:rPr>
              <a:pPr>
                <a:defRPr/>
              </a:pPr>
              <a:t>104</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B7A5F0-7875-466E-9964-BC5DAB1C9409}" type="slidenum">
              <a:rPr lang="en-US" altLang="en-US" smtClean="0">
                <a:solidFill>
                  <a:prstClr val="black"/>
                </a:solidFill>
              </a:rPr>
              <a:pPr eaLnBrk="1" hangingPunct="1">
                <a:spcBef>
                  <a:spcPct val="0"/>
                </a:spcBef>
              </a:pPr>
              <a:t>106</a:t>
            </a:fld>
            <a:endParaRPr lang="en-US" alt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6826BCF-B6FA-4CCD-AE9B-3F5BD56E359A}" type="slidenum">
              <a:rPr lang="en-US" altLang="en-US" sz="1300" smtClean="0"/>
              <a:pPr eaLnBrk="1" hangingPunct="1">
                <a:spcBef>
                  <a:spcPct val="0"/>
                </a:spcBef>
              </a:pPr>
              <a:t>107</a:t>
            </a:fld>
            <a:endParaRPr lang="en-US" altLang="en-US" sz="13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EE931D-62B7-46BC-873C-9C8B049FB850}" type="slidenum">
              <a:rPr lang="en-US" altLang="en-US" smtClean="0">
                <a:solidFill>
                  <a:prstClr val="black"/>
                </a:solidFill>
              </a:rPr>
              <a:pPr eaLnBrk="1" hangingPunct="1">
                <a:spcBef>
                  <a:spcPct val="0"/>
                </a:spcBef>
              </a:pPr>
              <a:t>108</a:t>
            </a:fld>
            <a:endParaRPr lang="en-US" alt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
        <p:nvSpPr>
          <p:cNvPr id="4" name="Slide Number Placeholder 3"/>
          <p:cNvSpPr>
            <a:spLocks noGrp="1"/>
          </p:cNvSpPr>
          <p:nvPr>
            <p:ph type="sldNum" sz="quarter" idx="5"/>
          </p:nvPr>
        </p:nvSpPr>
        <p:spPr/>
        <p:txBody>
          <a:bodyPr/>
          <a:lstStyle/>
          <a:p>
            <a:pPr>
              <a:defRPr/>
            </a:pPr>
            <a:fld id="{5A1EE139-5F1D-4B6E-AB27-41D342D8539E}" type="slidenum">
              <a:rPr lang="en-US" smtClean="0">
                <a:solidFill>
                  <a:prstClr val="black"/>
                </a:solidFill>
              </a:rPr>
              <a:pPr>
                <a:defRPr/>
              </a:pPr>
              <a:t>109</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03ACCE-82F6-40D3-B82E-E2DE97C8651E}" type="slidenum">
              <a:rPr lang="en-US" altLang="en-US" smtClean="0">
                <a:solidFill>
                  <a:prstClr val="black"/>
                </a:solidFill>
              </a:rPr>
              <a:pPr eaLnBrk="1" hangingPunct="1">
                <a:spcBef>
                  <a:spcPct val="0"/>
                </a:spcBef>
              </a:pPr>
              <a:t>111</a:t>
            </a:fld>
            <a:endParaRPr lang="en-US" alt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079D026B-C2AA-4E83-B6CA-3D0265AE3F96}" type="slidenum">
              <a:rPr lang="en-US" smtClean="0"/>
              <a:pPr>
                <a:defRPr/>
              </a:pPr>
              <a:t>112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5693205-ED27-4E23-B9D2-C99D8A72F060}" type="slidenum">
              <a:rPr lang="en-US" altLang="en-US" sz="1300" smtClean="0"/>
              <a:pPr eaLnBrk="1" hangingPunct="1">
                <a:spcBef>
                  <a:spcPct val="0"/>
                </a:spcBef>
              </a:pPr>
              <a:t>113</a:t>
            </a:fld>
            <a:endParaRPr lang="en-US" altLang="en-US" sz="13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94BD0A1-6842-4BA4-833C-7020C38FEFFB}" type="slidenum">
              <a:rPr lang="en-US" altLang="en-US" sz="1300" smtClean="0"/>
              <a:pPr eaLnBrk="1" hangingPunct="1">
                <a:spcBef>
                  <a:spcPct val="0"/>
                </a:spcBef>
              </a:pPr>
              <a:t>114</a:t>
            </a:fld>
            <a:endParaRPr lang="en-US" altLang="en-US" sz="13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240320-D327-41B5-874E-6DD086A71113}" type="slidenum">
              <a:rPr lang="en-US" altLang="en-US" smtClean="0">
                <a:solidFill>
                  <a:prstClr val="black"/>
                </a:solidFill>
              </a:rPr>
              <a:pPr eaLnBrk="1" hangingPunct="1">
                <a:spcBef>
                  <a:spcPct val="0"/>
                </a:spcBef>
              </a:pPr>
              <a:t>115</a:t>
            </a:fld>
            <a:endParaRPr lang="en-US" alt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CC7208-997C-4128-9461-FF0BE169A7DC}" type="slidenum">
              <a:rPr lang="en-US" altLang="en-US" smtClean="0">
                <a:solidFill>
                  <a:prstClr val="black"/>
                </a:solidFill>
              </a:rPr>
              <a:pPr eaLnBrk="1" hangingPunct="1">
                <a:spcBef>
                  <a:spcPct val="0"/>
                </a:spcBef>
              </a:pPr>
              <a:t>116</a:t>
            </a:fld>
            <a:endParaRPr lang="en-US" alt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95" tIns="47497" rIns="94995" bIns="47497"/>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67B5E73-13B3-4FB8-8D88-9ED69081E3E2}" type="slidenum">
              <a:rPr lang="en-US" altLang="en-US" sz="2500" smtClean="0"/>
              <a:pPr eaLnBrk="1" hangingPunct="1">
                <a:spcBef>
                  <a:spcPct val="0"/>
                </a:spcBef>
              </a:pPr>
              <a:t>119</a:t>
            </a:fld>
            <a:endParaRPr lang="en-US" altLang="en-US" sz="2500" smtClean="0"/>
          </a:p>
        </p:txBody>
      </p:sp>
      <p:sp>
        <p:nvSpPr>
          <p:cNvPr id="150531" name="Rectangle 1026"/>
          <p:cNvSpPr>
            <a:spLocks noGrp="1" noRot="1" noChangeAspect="1" noChangeArrowheads="1" noTextEdit="1"/>
          </p:cNvSpPr>
          <p:nvPr>
            <p:ph type="sldImg"/>
          </p:nvPr>
        </p:nvSpPr>
        <p:spPr>
          <a:xfrm>
            <a:off x="1265238" y="727075"/>
            <a:ext cx="4784725" cy="3587750"/>
          </a:xfrm>
          <a:ln/>
        </p:spPr>
      </p:sp>
      <p:sp>
        <p:nvSpPr>
          <p:cNvPr id="150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Each node is associated with a conditional probability distribution, with conditioning being on the parents of the node.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1E4C7A-1BDE-40CD-95B3-ECD59E5E9BD1}" type="slidenum">
              <a:rPr lang="en-US" altLang="en-US" smtClean="0">
                <a:cs typeface="Arial" charset="0"/>
              </a:rPr>
              <a:pPr eaLnBrk="1" hangingPunct="1">
                <a:spcBef>
                  <a:spcPct val="0"/>
                </a:spcBef>
              </a:pPr>
              <a:t>120</a:t>
            </a:fld>
            <a:endParaRPr lang="en-US" altLang="en-US" smtClean="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6D3A511A-F50B-40EA-BDF2-E3CE12AC539D}" type="slidenum">
              <a:rPr lang="en-US" altLang="en-US" smtClean="0">
                <a:latin typeface="Arial" pitchFamily="34" charset="0"/>
              </a:rPr>
              <a:pPr/>
              <a:t>11</a:t>
            </a:fld>
            <a:endParaRPr lang="en-US" alt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0CCFB-D6FA-488E-BA94-CC4984C12C87}" type="slidenum">
              <a:rPr lang="en-US" altLang="en-US" smtClean="0">
                <a:solidFill>
                  <a:prstClr val="black"/>
                </a:solidFill>
              </a:rPr>
              <a:pPr eaLnBrk="1" hangingPunct="1">
                <a:spcBef>
                  <a:spcPct val="0"/>
                </a:spcBef>
              </a:pPr>
              <a:t>121</a:t>
            </a:fld>
            <a:endParaRPr lang="en-US" alt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30D3F04-A9DB-4722-A3CB-890EF2AF6B1A}" type="slidenum">
              <a:rPr lang="en-US" altLang="en-US" smtClean="0">
                <a:solidFill>
                  <a:prstClr val="black"/>
                </a:solidFill>
              </a:rPr>
              <a:pPr eaLnBrk="1" hangingPunct="1">
                <a:spcBef>
                  <a:spcPct val="0"/>
                </a:spcBef>
              </a:pPr>
              <a:t>122</a:t>
            </a:fld>
            <a:endParaRPr lang="en-US"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876D05-E6AD-418D-BEDA-B7530B25D281}" type="slidenum">
              <a:rPr lang="en-US" altLang="en-US" smtClean="0">
                <a:solidFill>
                  <a:prstClr val="black"/>
                </a:solidFill>
              </a:rPr>
              <a:pPr eaLnBrk="1" hangingPunct="1">
                <a:spcBef>
                  <a:spcPct val="0"/>
                </a:spcBef>
              </a:pPr>
              <a:t>123</a:t>
            </a:fld>
            <a:endParaRPr lang="en-US" alt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2511C2-B4A2-46A0-BD4E-7EA31FAE21BB}" type="slidenum">
              <a:rPr lang="en-US" altLang="en-US" smtClean="0">
                <a:solidFill>
                  <a:prstClr val="black"/>
                </a:solidFill>
              </a:rPr>
              <a:pPr eaLnBrk="1" hangingPunct="1">
                <a:spcBef>
                  <a:spcPct val="0"/>
                </a:spcBef>
              </a:pPr>
              <a:t>124</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7F614-734C-4215-BDC1-9AB359B74EBA}" type="slidenum">
              <a:rPr lang="en-US" smtClean="0"/>
              <a:pPr>
                <a:defRPr/>
              </a:pPr>
              <a:t>125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E9164D-DCC0-45A0-8B16-5945B29C4C59}" type="slidenum">
              <a:rPr lang="en-US" smtClean="0"/>
              <a:pPr>
                <a:defRPr/>
              </a:pPr>
              <a:t>126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5DE7D1-8A6A-4032-AB1D-FAE6DDB95FC0}" type="slidenum">
              <a:rPr lang="en-US" altLang="en-US" smtClean="0">
                <a:cs typeface="Arial" charset="0"/>
              </a:rPr>
              <a:pPr eaLnBrk="1" hangingPunct="1">
                <a:spcBef>
                  <a:spcPct val="0"/>
                </a:spcBef>
              </a:pPr>
              <a:t>127</a:t>
            </a:fld>
            <a:endParaRPr lang="en-US" altLang="en-US" smtClean="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95" tIns="47497" rIns="94995" bIns="47497"/>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61083CF-4D2F-4637-A52A-4CA09039FC94}" type="slidenum">
              <a:rPr lang="en-US" altLang="en-US" sz="2500" smtClean="0"/>
              <a:pPr eaLnBrk="1" hangingPunct="1">
                <a:spcBef>
                  <a:spcPct val="0"/>
                </a:spcBef>
              </a:pPr>
              <a:t>128</a:t>
            </a:fld>
            <a:endParaRPr lang="en-US" altLang="en-US" sz="2500" smtClean="0"/>
          </a:p>
        </p:txBody>
      </p:sp>
      <p:sp>
        <p:nvSpPr>
          <p:cNvPr id="156675" name="Rectangle 2"/>
          <p:cNvSpPr>
            <a:spLocks noGrp="1" noRot="1" noChangeAspect="1" noChangeArrowheads="1" noTextEdit="1"/>
          </p:cNvSpPr>
          <p:nvPr>
            <p:ph type="sldImg"/>
          </p:nvPr>
        </p:nvSpPr>
        <p:spPr>
          <a:xfrm>
            <a:off x="1265238" y="727075"/>
            <a:ext cx="4784725" cy="3587750"/>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B72ACE-930B-48E2-B396-D49975A7399B}" type="slidenum">
              <a:rPr lang="en-US" altLang="en-US" smtClean="0">
                <a:solidFill>
                  <a:prstClr val="black"/>
                </a:solidFill>
              </a:rPr>
              <a:pPr eaLnBrk="1" hangingPunct="1">
                <a:spcBef>
                  <a:spcPct val="0"/>
                </a:spcBef>
              </a:pPr>
              <a:t>129</a:t>
            </a:fld>
            <a:endParaRPr lang="en-US" altLang="en-US"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BE9EB1-73D6-4D72-9163-3DC6CF7436BD}" type="slidenum">
              <a:rPr lang="en-US" altLang="en-US" smtClean="0">
                <a:solidFill>
                  <a:prstClr val="black"/>
                </a:solidFill>
              </a:rPr>
              <a:pPr eaLnBrk="1" hangingPunct="1">
                <a:spcBef>
                  <a:spcPct val="0"/>
                </a:spcBef>
              </a:pPr>
              <a:t>130</a:t>
            </a:fld>
            <a:endParaRPr lang="en-US" alt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74FEBE5B-71DE-458F-869F-E12FE84A61E7}" type="slidenum">
              <a:rPr lang="en-US" altLang="en-US" smtClean="0">
                <a:latin typeface="Arial" pitchFamily="34" charset="0"/>
              </a:rPr>
              <a:pPr/>
              <a:t>12</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95" tIns="47497" rIns="94995" bIns="47497"/>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69046AD-2E87-4FA7-A3D0-CD2197C59340}" type="slidenum">
              <a:rPr lang="en-US" altLang="en-US" sz="2500" smtClean="0"/>
              <a:pPr eaLnBrk="1" hangingPunct="1">
                <a:spcBef>
                  <a:spcPct val="0"/>
                </a:spcBef>
              </a:pPr>
              <a:t>131</a:t>
            </a:fld>
            <a:endParaRPr lang="en-US" altLang="en-US" sz="2500" smtClean="0"/>
          </a:p>
        </p:txBody>
      </p:sp>
      <p:sp>
        <p:nvSpPr>
          <p:cNvPr id="158723" name="Rectangle 2"/>
          <p:cNvSpPr>
            <a:spLocks noGrp="1" noRot="1" noChangeAspect="1" noChangeArrowheads="1" noTextEdit="1"/>
          </p:cNvSpPr>
          <p:nvPr>
            <p:ph type="sldImg"/>
          </p:nvPr>
        </p:nvSpPr>
        <p:spPr>
          <a:xfrm>
            <a:off x="1265238" y="727075"/>
            <a:ext cx="4784725" cy="3587750"/>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B3291F-5793-4C85-8000-FEC1626CB8CA}" type="slidenum">
              <a:rPr lang="en-US" altLang="en-US" smtClean="0">
                <a:solidFill>
                  <a:prstClr val="black"/>
                </a:solidFill>
              </a:rPr>
              <a:pPr eaLnBrk="1" hangingPunct="1">
                <a:spcBef>
                  <a:spcPct val="0"/>
                </a:spcBef>
              </a:pPr>
              <a:t>132</a:t>
            </a:fld>
            <a:endParaRPr lang="en-US" alt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2315C2-A115-49C7-A29B-0E34D5183EBD}" type="slidenum">
              <a:rPr lang="en-US"/>
              <a:pPr>
                <a:defRPr/>
              </a:pPr>
              <a:t>‹#›</a:t>
            </a:fld>
            <a:endParaRPr lang="en-US"/>
          </a:p>
        </p:txBody>
      </p:sp>
    </p:spTree>
    <p:extLst>
      <p:ext uri="{BB962C8B-B14F-4D97-AF65-F5344CB8AC3E}">
        <p14:creationId xmlns:p14="http://schemas.microsoft.com/office/powerpoint/2010/main" val="213977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B67F86-1D39-479F-AAF5-E47B012D6970}" type="slidenum">
              <a:rPr lang="en-US"/>
              <a:pPr>
                <a:defRPr/>
              </a:pPr>
              <a:t>‹#›</a:t>
            </a:fld>
            <a:endParaRPr lang="en-US"/>
          </a:p>
        </p:txBody>
      </p:sp>
    </p:spTree>
    <p:extLst>
      <p:ext uri="{BB962C8B-B14F-4D97-AF65-F5344CB8AC3E}">
        <p14:creationId xmlns:p14="http://schemas.microsoft.com/office/powerpoint/2010/main" val="187176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BD535A-4C24-4048-A5A5-59CD131EF680}" type="slidenum">
              <a:rPr lang="en-US"/>
              <a:pPr>
                <a:defRPr/>
              </a:pPr>
              <a:t>‹#›</a:t>
            </a:fld>
            <a:endParaRPr lang="en-US"/>
          </a:p>
        </p:txBody>
      </p:sp>
    </p:spTree>
    <p:extLst>
      <p:ext uri="{BB962C8B-B14F-4D97-AF65-F5344CB8AC3E}">
        <p14:creationId xmlns:p14="http://schemas.microsoft.com/office/powerpoint/2010/main" val="135321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8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8225BB-7583-4CA6-884F-8DA5632AD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024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255A0A-9442-488A-B1C2-756CDB2585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74789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0A3E81-4F9F-4BD0-BD96-83763ECE7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312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09583E-C81D-47EB-A9D5-56FD7582AA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32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8839D0-5BC4-44B6-9BAD-3EBFB40FAC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867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4FED422-F329-44AF-A95A-6127E10417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0265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20FEC1-48FF-47B1-8DF3-7E683E796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403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51DFF-58CE-4BAF-974B-45449C2E8E77}" type="slidenum">
              <a:rPr lang="en-US"/>
              <a:pPr>
                <a:defRPr/>
              </a:pPr>
              <a:t>‹#›</a:t>
            </a:fld>
            <a:endParaRPr lang="en-US"/>
          </a:p>
        </p:txBody>
      </p:sp>
    </p:spTree>
    <p:extLst>
      <p:ext uri="{BB962C8B-B14F-4D97-AF65-F5344CB8AC3E}">
        <p14:creationId xmlns:p14="http://schemas.microsoft.com/office/powerpoint/2010/main" val="2371430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36B685-B1DD-4AC8-BAC1-7BC098985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198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8945C1-DA4D-458A-B86A-F22AD8E4E8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016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B1B40-21C6-473C-89D5-BD31D922AF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74794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7D9CC-E276-4789-8EA8-BD5448B59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3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8225BB-7583-4CA6-884F-8DA5632AD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5997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255A0A-9442-488A-B1C2-756CDB2585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8918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0A3E81-4F9F-4BD0-BD96-83763ECE7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8831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09583E-C81D-47EB-A9D5-56FD7582AA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575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8839D0-5BC4-44B6-9BAD-3EBFB40FAC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343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4FED422-F329-44AF-A95A-6127E10417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4315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1925BE-74F4-4544-8B0D-D11FF3E7D139}" type="slidenum">
              <a:rPr lang="en-US"/>
              <a:pPr>
                <a:defRPr/>
              </a:pPr>
              <a:t>‹#›</a:t>
            </a:fld>
            <a:endParaRPr lang="en-US"/>
          </a:p>
        </p:txBody>
      </p:sp>
    </p:spTree>
    <p:extLst>
      <p:ext uri="{BB962C8B-B14F-4D97-AF65-F5344CB8AC3E}">
        <p14:creationId xmlns:p14="http://schemas.microsoft.com/office/powerpoint/2010/main" val="3876595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20FEC1-48FF-47B1-8DF3-7E683E796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6977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36B685-B1DD-4AC8-BAC1-7BC098985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8042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8945C1-DA4D-458A-B86A-F22AD8E4E8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0411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B1B40-21C6-473C-89D5-BD31D922AF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22439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7D9CC-E276-4789-8EA8-BD5448B59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81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8225BB-7583-4CA6-884F-8DA5632AD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3345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255A0A-9442-488A-B1C2-756CDB2585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0335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0A3E81-4F9F-4BD0-BD96-83763ECE7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7379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09583E-C81D-47EB-A9D5-56FD7582AA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3402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8839D0-5BC4-44B6-9BAD-3EBFB40FAC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158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FA995-70E9-431B-AD04-36B9AD3EDD0F}" type="slidenum">
              <a:rPr lang="en-US"/>
              <a:pPr>
                <a:defRPr/>
              </a:pPr>
              <a:t>‹#›</a:t>
            </a:fld>
            <a:endParaRPr lang="en-US"/>
          </a:p>
        </p:txBody>
      </p:sp>
    </p:spTree>
    <p:extLst>
      <p:ext uri="{BB962C8B-B14F-4D97-AF65-F5344CB8AC3E}">
        <p14:creationId xmlns:p14="http://schemas.microsoft.com/office/powerpoint/2010/main" val="4280238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4FED422-F329-44AF-A95A-6127E10417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34749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20FEC1-48FF-47B1-8DF3-7E683E796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7991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36B685-B1DD-4AC8-BAC1-7BC098985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5835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8945C1-DA4D-458A-B86A-F22AD8E4E8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2254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B1B40-21C6-473C-89D5-BD31D922AF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03293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7D9CC-E276-4789-8EA8-BD5448B59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0443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8225BB-7583-4CA6-884F-8DA5632AD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309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255A0A-9442-488A-B1C2-756CDB2585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90567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0A3E81-4F9F-4BD0-BD96-83763ECE7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2222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09583E-C81D-47EB-A9D5-56FD7582AA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31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580C08-FE7D-448D-B2B5-30D187EF15FC}" type="slidenum">
              <a:rPr lang="en-US"/>
              <a:pPr>
                <a:defRPr/>
              </a:pPr>
              <a:t>‹#›</a:t>
            </a:fld>
            <a:endParaRPr lang="en-US"/>
          </a:p>
        </p:txBody>
      </p:sp>
    </p:spTree>
    <p:extLst>
      <p:ext uri="{BB962C8B-B14F-4D97-AF65-F5344CB8AC3E}">
        <p14:creationId xmlns:p14="http://schemas.microsoft.com/office/powerpoint/2010/main" val="1409440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8839D0-5BC4-44B6-9BAD-3EBFB40FAC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546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4FED422-F329-44AF-A95A-6127E10417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6708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20FEC1-48FF-47B1-8DF3-7E683E796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2443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36B685-B1DD-4AC8-BAC1-7BC098985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7740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8945C1-DA4D-458A-B86A-F22AD8E4E8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996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B1B40-21C6-473C-89D5-BD31D922AF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629036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7D9CC-E276-4789-8EA8-BD5448B59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5688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3203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183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033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DF1710-2FA4-4F66-BA84-9D8AA7A23F9E}" type="slidenum">
              <a:rPr lang="en-US"/>
              <a:pPr>
                <a:defRPr/>
              </a:pPr>
              <a:t>‹#›</a:t>
            </a:fld>
            <a:endParaRPr lang="en-US"/>
          </a:p>
        </p:txBody>
      </p:sp>
    </p:spTree>
    <p:extLst>
      <p:ext uri="{BB962C8B-B14F-4D97-AF65-F5344CB8AC3E}">
        <p14:creationId xmlns:p14="http://schemas.microsoft.com/office/powerpoint/2010/main" val="1203004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204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26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6688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032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8242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920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459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005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F1B4CC-02D4-40AE-A07A-10A50491BF41}" type="slidenum">
              <a:rPr lang="en-US"/>
              <a:pPr>
                <a:defRPr/>
              </a:pPr>
              <a:t>‹#›</a:t>
            </a:fld>
            <a:endParaRPr lang="en-US"/>
          </a:p>
        </p:txBody>
      </p:sp>
    </p:spTree>
    <p:extLst>
      <p:ext uri="{BB962C8B-B14F-4D97-AF65-F5344CB8AC3E}">
        <p14:creationId xmlns:p14="http://schemas.microsoft.com/office/powerpoint/2010/main" val="291445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79349F-5B34-49E3-A790-382892139478}" type="slidenum">
              <a:rPr lang="en-US"/>
              <a:pPr>
                <a:defRPr/>
              </a:pPr>
              <a:t>‹#›</a:t>
            </a:fld>
            <a:endParaRPr lang="en-US"/>
          </a:p>
        </p:txBody>
      </p:sp>
    </p:spTree>
    <p:extLst>
      <p:ext uri="{BB962C8B-B14F-4D97-AF65-F5344CB8AC3E}">
        <p14:creationId xmlns:p14="http://schemas.microsoft.com/office/powerpoint/2010/main" val="229922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1D5B3-C699-4CF8-898C-92E1C9D50424}" type="slidenum">
              <a:rPr lang="en-US"/>
              <a:pPr>
                <a:defRPr/>
              </a:pPr>
              <a:t>‹#›</a:t>
            </a:fld>
            <a:endParaRPr lang="en-US"/>
          </a:p>
        </p:txBody>
      </p:sp>
    </p:spTree>
    <p:extLst>
      <p:ext uri="{BB962C8B-B14F-4D97-AF65-F5344CB8AC3E}">
        <p14:creationId xmlns:p14="http://schemas.microsoft.com/office/powerpoint/2010/main" val="24453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a:defRPr/>
            </a:pPr>
            <a:fld id="{32D1630F-1DA8-48C1-A922-CCAB518E08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a:defRPr/>
            </a:pPr>
            <a:fld id="{41F093E5-CE6A-46D0-B05F-926074B089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117358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a:defRPr/>
            </a:pPr>
            <a:fld id="{41F093E5-CE6A-46D0-B05F-926074B089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213123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a:defRPr/>
            </a:pPr>
            <a:fld id="{41F093E5-CE6A-46D0-B05F-926074B089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125306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a:defRPr/>
            </a:pPr>
            <a:fld id="{41F093E5-CE6A-46D0-B05F-926074B089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410131"/>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Tree>
    <p:extLst>
      <p:ext uri="{BB962C8B-B14F-4D97-AF65-F5344CB8AC3E}">
        <p14:creationId xmlns:p14="http://schemas.microsoft.com/office/powerpoint/2010/main" val="413856235"/>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a:solidFill>
            <a:schemeClr val="tx1"/>
          </a:solidFill>
          <a:latin typeface="+mn-lt"/>
        </a:defRPr>
      </a:lvl4pPr>
      <a:lvl5pPr marL="2057400" indent="-228600" algn="l" rtl="0" eaLnBrk="0" fontAlgn="base" hangingPunct="0">
        <a:spcBef>
          <a:spcPct val="20000"/>
        </a:spcBef>
        <a:spcAft>
          <a:spcPct val="0"/>
        </a:spcAft>
        <a:buSzPct val="100000"/>
        <a:buChar char="•"/>
        <a:defRPr>
          <a:solidFill>
            <a:schemeClr val="tx1"/>
          </a:solidFill>
          <a:latin typeface="+mn-lt"/>
        </a:defRPr>
      </a:lvl5pPr>
      <a:lvl6pPr marL="2514600" indent="-228600" algn="l" rtl="0" eaLnBrk="0" fontAlgn="base" hangingPunct="0">
        <a:spcBef>
          <a:spcPct val="20000"/>
        </a:spcBef>
        <a:spcAft>
          <a:spcPct val="0"/>
        </a:spcAft>
        <a:buSzPct val="100000"/>
        <a:buChar char="•"/>
        <a:defRPr>
          <a:solidFill>
            <a:schemeClr val="tx1"/>
          </a:solidFill>
          <a:latin typeface="+mn-lt"/>
        </a:defRPr>
      </a:lvl6pPr>
      <a:lvl7pPr marL="2971800" indent="-228600" algn="l" rtl="0" eaLnBrk="0" fontAlgn="base" hangingPunct="0">
        <a:spcBef>
          <a:spcPct val="20000"/>
        </a:spcBef>
        <a:spcAft>
          <a:spcPct val="0"/>
        </a:spcAft>
        <a:buSzPct val="100000"/>
        <a:buChar char="•"/>
        <a:defRPr>
          <a:solidFill>
            <a:schemeClr val="tx1"/>
          </a:solidFill>
          <a:latin typeface="+mn-lt"/>
        </a:defRPr>
      </a:lvl7pPr>
      <a:lvl8pPr marL="3429000" indent="-228600" algn="l" rtl="0" eaLnBrk="0" fontAlgn="base" hangingPunct="0">
        <a:spcBef>
          <a:spcPct val="20000"/>
        </a:spcBef>
        <a:spcAft>
          <a:spcPct val="0"/>
        </a:spcAft>
        <a:buSzPct val="100000"/>
        <a:buChar char="•"/>
        <a:defRPr>
          <a:solidFill>
            <a:schemeClr val="tx1"/>
          </a:solidFill>
          <a:latin typeface="+mn-lt"/>
        </a:defRPr>
      </a:lvl8pPr>
      <a:lvl9pPr marL="3886200" indent="-228600" algn="l" rtl="0" eaLnBrk="0" fontAlgn="base" hangingPunct="0">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notesSlide" Target="../notesSlides/notesSlide7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7.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2.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Mid-term Review</a:t>
            </a:r>
            <a:br>
              <a:rPr lang="en-US" altLang="en-US" dirty="0" smtClean="0"/>
            </a:br>
            <a:r>
              <a:rPr lang="en-US" altLang="en-US" dirty="0" smtClean="0"/>
              <a:t>Chapters </a:t>
            </a:r>
            <a:r>
              <a:rPr lang="en-US" altLang="en-US" dirty="0" smtClean="0"/>
              <a:t>2-5, 13, 14</a:t>
            </a:r>
            <a:endParaRPr lang="en-US" altLang="en-US" dirty="0" smtClean="0"/>
          </a:p>
        </p:txBody>
      </p:sp>
      <p:sp>
        <p:nvSpPr>
          <p:cNvPr id="5" name="Rectangle 3"/>
          <p:cNvSpPr txBox="1">
            <a:spLocks noChangeArrowheads="1"/>
          </p:cNvSpPr>
          <p:nvPr/>
        </p:nvSpPr>
        <p:spPr bwMode="auto">
          <a:xfrm>
            <a:off x="609600" y="1371600"/>
            <a:ext cx="7848600" cy="51816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400" dirty="0">
                <a:latin typeface="+mn-lt"/>
                <a:ea typeface="+mn-ea"/>
              </a:rPr>
              <a:t>Review Agents (2.1-2.3)</a:t>
            </a:r>
          </a:p>
          <a:p>
            <a:pPr marL="342900" indent="-342900">
              <a:spcBef>
                <a:spcPct val="20000"/>
              </a:spcBef>
              <a:buFont typeface="Arial" pitchFamily="34" charset="0"/>
              <a:buChar char="•"/>
              <a:defRPr/>
            </a:pPr>
            <a:r>
              <a:rPr lang="en-US" sz="2400" dirty="0">
                <a:latin typeface="+mn-lt"/>
                <a:ea typeface="+mn-ea"/>
              </a:rPr>
              <a:t>Review State Space Search</a:t>
            </a:r>
          </a:p>
          <a:p>
            <a:pPr marL="800100" lvl="1" indent="-342900">
              <a:spcBef>
                <a:spcPct val="20000"/>
              </a:spcBef>
              <a:buFont typeface="Arial" pitchFamily="34" charset="0"/>
              <a:buChar char="•"/>
              <a:defRPr/>
            </a:pPr>
            <a:r>
              <a:rPr lang="en-US" sz="2000" dirty="0">
                <a:latin typeface="+mn-lt"/>
                <a:ea typeface="+mn-ea"/>
              </a:rPr>
              <a:t>Problem Formulation (3.1, 3.3)</a:t>
            </a:r>
          </a:p>
          <a:p>
            <a:pPr marL="800100" lvl="1" indent="-342900">
              <a:spcBef>
                <a:spcPct val="20000"/>
              </a:spcBef>
              <a:buFont typeface="Arial" pitchFamily="34" charset="0"/>
              <a:buChar char="•"/>
              <a:defRPr/>
            </a:pPr>
            <a:r>
              <a:rPr lang="en-US" sz="2000" dirty="0">
                <a:solidFill>
                  <a:prstClr val="black"/>
                </a:solidFill>
                <a:latin typeface="Calibri"/>
              </a:rPr>
              <a:t>Blind (Uninformed) Search (3.4)</a:t>
            </a:r>
            <a:endParaRPr lang="en-US" sz="2000" dirty="0"/>
          </a:p>
          <a:p>
            <a:pPr marL="800100" lvl="1" indent="-342900">
              <a:spcBef>
                <a:spcPct val="20000"/>
              </a:spcBef>
              <a:buFont typeface="Arial" pitchFamily="34" charset="0"/>
              <a:buChar char="•"/>
              <a:defRPr/>
            </a:pPr>
            <a:r>
              <a:rPr lang="en-US" sz="2000" dirty="0">
                <a:solidFill>
                  <a:prstClr val="black"/>
                </a:solidFill>
                <a:latin typeface="Calibri"/>
              </a:rPr>
              <a:t>Heuristic Search (3.5)</a:t>
            </a:r>
            <a:endParaRPr lang="en-US" sz="2000" dirty="0">
              <a:latin typeface="+mn-lt"/>
              <a:ea typeface="+mn-ea"/>
            </a:endParaRPr>
          </a:p>
          <a:p>
            <a:pPr marL="800100" lvl="1" indent="-342900">
              <a:spcBef>
                <a:spcPct val="20000"/>
              </a:spcBef>
              <a:buFont typeface="Arial" pitchFamily="34" charset="0"/>
              <a:buChar char="•"/>
              <a:defRPr/>
            </a:pPr>
            <a:r>
              <a:rPr lang="en-US" sz="2000" dirty="0">
                <a:latin typeface="+mn-lt"/>
                <a:ea typeface="+mn-ea"/>
              </a:rPr>
              <a:t>Local Search (4.1, 4.2)</a:t>
            </a:r>
          </a:p>
          <a:p>
            <a:pPr marL="342900" indent="-342900">
              <a:spcBef>
                <a:spcPct val="20000"/>
              </a:spcBef>
              <a:buFont typeface="Arial" pitchFamily="34" charset="0"/>
              <a:buChar char="•"/>
              <a:defRPr/>
            </a:pPr>
            <a:r>
              <a:rPr lang="en-US" sz="2400" dirty="0">
                <a:latin typeface="+mn-lt"/>
                <a:ea typeface="+mn-ea"/>
              </a:rPr>
              <a:t>Review Adversarial (Game) Search (5.1-5.4)</a:t>
            </a:r>
          </a:p>
          <a:p>
            <a:pPr marL="342900" indent="-342900">
              <a:spcBef>
                <a:spcPct val="20000"/>
              </a:spcBef>
              <a:buFont typeface="Arial" pitchFamily="34" charset="0"/>
              <a:buChar char="•"/>
              <a:defRPr/>
            </a:pPr>
            <a:r>
              <a:rPr lang="en-US" sz="2400" dirty="0">
                <a:latin typeface="+mn-lt"/>
                <a:ea typeface="+mn-ea"/>
              </a:rPr>
              <a:t>Review </a:t>
            </a:r>
            <a:r>
              <a:rPr lang="en-US" sz="2400" dirty="0" smtClean="0">
                <a:latin typeface="+mn-lt"/>
                <a:ea typeface="+mn-ea"/>
              </a:rPr>
              <a:t>Probability &amp; Bayesian </a:t>
            </a:r>
            <a:r>
              <a:rPr lang="en-US" sz="2400" dirty="0">
                <a:latin typeface="+mn-lt"/>
                <a:ea typeface="+mn-ea"/>
              </a:rPr>
              <a:t>Networks (</a:t>
            </a:r>
            <a:r>
              <a:rPr lang="en-US" sz="2400" dirty="0" smtClean="0">
                <a:latin typeface="+mn-lt"/>
                <a:ea typeface="+mn-ea"/>
              </a:rPr>
              <a:t>13, 14.1-14.5)</a:t>
            </a:r>
            <a:endParaRPr lang="en-US" sz="2400" dirty="0">
              <a:latin typeface="+mn-lt"/>
              <a:ea typeface="+mn-ea"/>
            </a:endParaRPr>
          </a:p>
          <a:p>
            <a:pPr marL="342900" indent="-342900">
              <a:spcBef>
                <a:spcPct val="20000"/>
              </a:spcBef>
              <a:buFont typeface="Arial" pitchFamily="34" charset="0"/>
              <a:buChar char="•"/>
              <a:defRPr/>
            </a:pPr>
            <a:endParaRPr lang="en-US" sz="2400" dirty="0" smtClean="0">
              <a:latin typeface="+mn-lt"/>
              <a:ea typeface="+mn-ea"/>
            </a:endParaRPr>
          </a:p>
          <a:p>
            <a:pPr marL="342900" indent="-342900">
              <a:spcBef>
                <a:spcPct val="20000"/>
              </a:spcBef>
              <a:buFont typeface="Arial" pitchFamily="34" charset="0"/>
              <a:buChar char="•"/>
              <a:defRPr/>
            </a:pPr>
            <a:r>
              <a:rPr lang="en-US" sz="2400" dirty="0" smtClean="0">
                <a:latin typeface="+mn-lt"/>
                <a:ea typeface="+mn-ea"/>
              </a:rPr>
              <a:t>Please </a:t>
            </a:r>
            <a:r>
              <a:rPr lang="en-US" sz="2400" dirty="0">
                <a:latin typeface="+mn-lt"/>
                <a:ea typeface="+mn-ea"/>
              </a:rPr>
              <a:t>review your quizzes and old CS-171 tests</a:t>
            </a:r>
          </a:p>
          <a:p>
            <a:pPr marL="800100" lvl="1" indent="-342900">
              <a:spcBef>
                <a:spcPct val="20000"/>
              </a:spcBef>
              <a:buFont typeface="Arial" pitchFamily="34" charset="0"/>
              <a:buChar char="•"/>
              <a:defRPr/>
            </a:pPr>
            <a:r>
              <a:rPr lang="en-US" sz="2000" dirty="0">
                <a:latin typeface="+mn-lt"/>
                <a:ea typeface="+mn-ea"/>
              </a:rPr>
              <a:t>At least one question from a prior quiz or old CS-171 test will appear on the mid-term (and all other tests)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Review State Space Search</a:t>
            </a:r>
            <a:br>
              <a:rPr lang="en-US" altLang="en-US" smtClean="0"/>
            </a:br>
            <a:r>
              <a:rPr lang="en-US" altLang="en-US" smtClean="0"/>
              <a:t>Chapters 3-4</a:t>
            </a:r>
          </a:p>
        </p:txBody>
      </p:sp>
      <p:sp>
        <p:nvSpPr>
          <p:cNvPr id="11267" name="Content Placeholder 2"/>
          <p:cNvSpPr>
            <a:spLocks noGrp="1"/>
          </p:cNvSpPr>
          <p:nvPr>
            <p:ph idx="1"/>
          </p:nvPr>
        </p:nvSpPr>
        <p:spPr/>
        <p:txBody>
          <a:bodyPr/>
          <a:lstStyle/>
          <a:p>
            <a:pPr marL="800100" lvl="1" indent="-342900">
              <a:buFont typeface="Arial" pitchFamily="34" charset="0"/>
              <a:buChar char="•"/>
            </a:pPr>
            <a:r>
              <a:rPr lang="en-US" altLang="en-US" smtClean="0"/>
              <a:t>Problem Formulation (3.1, 3.3)</a:t>
            </a:r>
          </a:p>
          <a:p>
            <a:pPr marL="800100" lvl="1" indent="-342900">
              <a:buFont typeface="Arial" pitchFamily="34" charset="0"/>
              <a:buChar char="•"/>
            </a:pPr>
            <a:r>
              <a:rPr lang="en-US" altLang="en-US" smtClean="0">
                <a:solidFill>
                  <a:srgbClr val="000000"/>
                </a:solidFill>
              </a:rPr>
              <a:t>Blind (Uninformed) Search (3.4)</a:t>
            </a:r>
          </a:p>
          <a:p>
            <a:pPr marL="1200150" lvl="2" indent="-342900"/>
            <a:r>
              <a:rPr lang="en-US" altLang="en-US" smtClean="0">
                <a:solidFill>
                  <a:srgbClr val="000000"/>
                </a:solidFill>
              </a:rPr>
              <a:t>Depth-First, Breadth-First, Iterative Deepening</a:t>
            </a:r>
          </a:p>
          <a:p>
            <a:pPr marL="1200150" lvl="2" indent="-342900"/>
            <a:r>
              <a:rPr lang="en-US" altLang="en-US" smtClean="0">
                <a:solidFill>
                  <a:srgbClr val="000000"/>
                </a:solidFill>
              </a:rPr>
              <a:t>Uniform-Cost, Bidirectional (if applicable)</a:t>
            </a:r>
          </a:p>
          <a:p>
            <a:pPr marL="1200150" lvl="2" indent="-342900"/>
            <a:r>
              <a:rPr lang="en-US" altLang="en-US" smtClean="0">
                <a:solidFill>
                  <a:srgbClr val="000000"/>
                </a:solidFill>
              </a:rPr>
              <a:t>Time? Space? Complete? Optimal?</a:t>
            </a:r>
            <a:endParaRPr lang="en-US" altLang="en-US" smtClean="0"/>
          </a:p>
          <a:p>
            <a:pPr marL="800100" lvl="1" indent="-342900">
              <a:buFont typeface="Arial" pitchFamily="34" charset="0"/>
              <a:buChar char="•"/>
            </a:pPr>
            <a:r>
              <a:rPr lang="en-US" altLang="en-US" smtClean="0">
                <a:solidFill>
                  <a:srgbClr val="000000"/>
                </a:solidFill>
              </a:rPr>
              <a:t>Heuristic Search (3.5)</a:t>
            </a:r>
          </a:p>
          <a:p>
            <a:pPr marL="1200150" lvl="2" indent="-342900"/>
            <a:r>
              <a:rPr lang="en-US" altLang="en-US" smtClean="0">
                <a:solidFill>
                  <a:srgbClr val="000000"/>
                </a:solidFill>
              </a:rPr>
              <a:t>A*, Greedy-Best-First</a:t>
            </a:r>
            <a:endParaRPr lang="en-US" altLang="en-US" smtClean="0"/>
          </a:p>
          <a:p>
            <a:pPr marL="800100" lvl="1" indent="-342900">
              <a:buFont typeface="Arial" pitchFamily="34" charset="0"/>
              <a:buChar char="•"/>
            </a:pPr>
            <a:r>
              <a:rPr lang="en-US" altLang="en-US" smtClean="0"/>
              <a:t>Local Search (4.1, 4.2)</a:t>
            </a:r>
          </a:p>
          <a:p>
            <a:pPr marL="1200150" lvl="2" indent="-342900"/>
            <a:r>
              <a:rPr lang="en-US" altLang="en-US" smtClean="0"/>
              <a:t>Hill-climbing, Simulated Annealing, Genetic Algorithms</a:t>
            </a:r>
          </a:p>
          <a:p>
            <a:pPr marL="1200150" lvl="2" indent="-342900"/>
            <a:r>
              <a:rPr lang="en-US" altLang="en-US" smtClean="0"/>
              <a:t>Gradient descent</a:t>
            </a:r>
          </a:p>
          <a:p>
            <a:pPr marL="800100" lvl="1" indent="-342900">
              <a:buFont typeface="Arial" pitchFamily="34" charset="0"/>
              <a:buChar char="•"/>
            </a:pPr>
            <a:endParaRPr lang="en-US" alt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73914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22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09838"/>
            <a:ext cx="685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2229" name="Text Box 9"/>
          <p:cNvSpPr txBox="1">
            <a:spLocks noChangeArrowheads="1"/>
          </p:cNvSpPr>
          <p:nvPr/>
        </p:nvSpPr>
        <p:spPr bwMode="auto">
          <a:xfrm>
            <a:off x="6156325" y="24384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Tahoma" pitchFamily="34" charset="0"/>
              </a:rPr>
              <a:t>,</a:t>
            </a:r>
          </a:p>
        </p:txBody>
      </p:sp>
      <p:sp>
        <p:nvSpPr>
          <p:cNvPr id="52230" name="TextBox 9"/>
          <p:cNvSpPr txBox="1">
            <a:spLocks noChangeArrowheads="1"/>
          </p:cNvSpPr>
          <p:nvPr/>
        </p:nvSpPr>
        <p:spPr bwMode="auto">
          <a:xfrm>
            <a:off x="7696200" y="3352800"/>
            <a:ext cx="1066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=14</a:t>
            </a:r>
            <a:endParaRPr lang="en-US" altLang="en-US" sz="1800">
              <a:solidFill>
                <a:srgbClr val="FF0000"/>
              </a:solidFill>
              <a:latin typeface="Tahoma" pitchFamily="34" charset="0"/>
            </a:endParaRPr>
          </a:p>
        </p:txBody>
      </p:sp>
      <p:sp>
        <p:nvSpPr>
          <p:cNvPr id="52231" name="TextBox 10"/>
          <p:cNvSpPr txBox="1">
            <a:spLocks noChangeArrowheads="1"/>
          </p:cNvSpPr>
          <p:nvPr/>
        </p:nvSpPr>
        <p:spPr bwMode="auto">
          <a:xfrm>
            <a:off x="44196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52232" name="Text Box 10"/>
          <p:cNvSpPr txBox="1">
            <a:spLocks noChangeArrowheads="1"/>
          </p:cNvSpPr>
          <p:nvPr/>
        </p:nvSpPr>
        <p:spPr bwMode="auto">
          <a:xfrm>
            <a:off x="7315200" y="2819400"/>
            <a:ext cx="1628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MIN updates ,</a:t>
            </a:r>
          </a:p>
          <a:p>
            <a:pPr>
              <a:spcBef>
                <a:spcPct val="0"/>
              </a:spcBef>
              <a:buFontTx/>
              <a:buNone/>
            </a:pPr>
            <a:r>
              <a:rPr lang="en-US" altLang="en-US" sz="1800" i="1">
                <a:solidFill>
                  <a:srgbClr val="FF0000"/>
                </a:solidFill>
                <a:sym typeface="Symbol" pitchFamily="18" charset="2"/>
              </a:rPr>
              <a:t>based on kids.</a:t>
            </a:r>
          </a:p>
        </p:txBody>
      </p:sp>
      <p:sp>
        <p:nvSpPr>
          <p:cNvPr id="52233" name="Rectangle 12"/>
          <p:cNvSpPr>
            <a:spLocks noChangeArrowheads="1"/>
          </p:cNvSpPr>
          <p:nvPr/>
        </p:nvSpPr>
        <p:spPr bwMode="auto">
          <a:xfrm>
            <a:off x="5791200" y="2438400"/>
            <a:ext cx="12192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05063"/>
            <a:ext cx="75390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2419350"/>
            <a:ext cx="522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3253" name="Rectangle 9"/>
          <p:cNvSpPr>
            <a:spLocks noChangeArrowheads="1"/>
          </p:cNvSpPr>
          <p:nvPr/>
        </p:nvSpPr>
        <p:spPr bwMode="auto">
          <a:xfrm>
            <a:off x="6216650" y="2438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Tahoma" pitchFamily="34" charset="0"/>
              </a:rPr>
              <a:t>,</a:t>
            </a:r>
          </a:p>
        </p:txBody>
      </p:sp>
      <p:sp>
        <p:nvSpPr>
          <p:cNvPr id="53254" name="TextBox 9"/>
          <p:cNvSpPr txBox="1">
            <a:spLocks noChangeArrowheads="1"/>
          </p:cNvSpPr>
          <p:nvPr/>
        </p:nvSpPr>
        <p:spPr bwMode="auto">
          <a:xfrm>
            <a:off x="7848600" y="3352800"/>
            <a:ext cx="1143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=5</a:t>
            </a:r>
            <a:endParaRPr lang="en-US" altLang="en-US" sz="1800">
              <a:solidFill>
                <a:srgbClr val="FF0000"/>
              </a:solidFill>
              <a:latin typeface="Tahoma" pitchFamily="34" charset="0"/>
            </a:endParaRPr>
          </a:p>
        </p:txBody>
      </p:sp>
      <p:sp>
        <p:nvSpPr>
          <p:cNvPr id="53255" name="TextBox 10"/>
          <p:cNvSpPr txBox="1">
            <a:spLocks noChangeArrowheads="1"/>
          </p:cNvSpPr>
          <p:nvPr/>
        </p:nvSpPr>
        <p:spPr bwMode="auto">
          <a:xfrm>
            <a:off x="44196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53256" name="Text Box 10"/>
          <p:cNvSpPr txBox="1">
            <a:spLocks noChangeArrowheads="1"/>
          </p:cNvSpPr>
          <p:nvPr/>
        </p:nvSpPr>
        <p:spPr bwMode="auto">
          <a:xfrm>
            <a:off x="7239000" y="2819400"/>
            <a:ext cx="1628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MIN updates ,</a:t>
            </a:r>
          </a:p>
          <a:p>
            <a:pPr>
              <a:spcBef>
                <a:spcPct val="0"/>
              </a:spcBef>
              <a:buFontTx/>
              <a:buNone/>
            </a:pPr>
            <a:r>
              <a:rPr lang="en-US" altLang="en-US" sz="1800" i="1">
                <a:solidFill>
                  <a:srgbClr val="FF0000"/>
                </a:solidFill>
                <a:sym typeface="Symbol" pitchFamily="18" charset="2"/>
              </a:rPr>
              <a:t>based on kids.</a:t>
            </a:r>
          </a:p>
        </p:txBody>
      </p:sp>
      <p:sp>
        <p:nvSpPr>
          <p:cNvPr id="53257" name="Rectangle 12"/>
          <p:cNvSpPr>
            <a:spLocks noChangeArrowheads="1"/>
          </p:cNvSpPr>
          <p:nvPr/>
        </p:nvSpPr>
        <p:spPr bwMode="auto">
          <a:xfrm>
            <a:off x="5791200" y="2438400"/>
            <a:ext cx="12192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46325"/>
            <a:ext cx="7467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42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98713"/>
            <a:ext cx="685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4277" name="TextBox 9"/>
          <p:cNvSpPr txBox="1">
            <a:spLocks noChangeArrowheads="1"/>
          </p:cNvSpPr>
          <p:nvPr/>
        </p:nvSpPr>
        <p:spPr bwMode="auto">
          <a:xfrm>
            <a:off x="36576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54278" name="Text Box 10"/>
          <p:cNvSpPr txBox="1">
            <a:spLocks noChangeArrowheads="1"/>
          </p:cNvSpPr>
          <p:nvPr/>
        </p:nvSpPr>
        <p:spPr bwMode="auto">
          <a:xfrm>
            <a:off x="6172200" y="2438400"/>
            <a:ext cx="1525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2 is returned</a:t>
            </a:r>
          </a:p>
          <a:p>
            <a:pPr>
              <a:spcBef>
                <a:spcPct val="0"/>
              </a:spcBef>
              <a:buFontTx/>
              <a:buNone/>
            </a:pPr>
            <a:r>
              <a:rPr lang="en-US" altLang="en-US" sz="1800" i="1">
                <a:solidFill>
                  <a:srgbClr val="FF0000"/>
                </a:solidFill>
                <a:sym typeface="Symbol" pitchFamily="18" charset="2"/>
              </a:rPr>
              <a:t>as node value.</a:t>
            </a:r>
          </a:p>
        </p:txBody>
      </p:sp>
      <p:cxnSp>
        <p:nvCxnSpPr>
          <p:cNvPr id="54279" name="Straight Arrow Connector 13"/>
          <p:cNvCxnSpPr>
            <a:cxnSpLocks noChangeShapeType="1"/>
          </p:cNvCxnSpPr>
          <p:nvPr/>
        </p:nvCxnSpPr>
        <p:spPr bwMode="auto">
          <a:xfrm rot="10800000">
            <a:off x="5562600" y="2743200"/>
            <a:ext cx="1371600" cy="609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4280" name="TextBox 11"/>
          <p:cNvSpPr txBox="1">
            <a:spLocks noChangeArrowheads="1"/>
          </p:cNvSpPr>
          <p:nvPr/>
        </p:nvSpPr>
        <p:spPr bwMode="auto">
          <a:xfrm>
            <a:off x="7086600" y="3352800"/>
            <a:ext cx="1295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Arial" pitchFamily="34" charset="0"/>
                <a:cs typeface="Arial" pitchFamily="34" charset="0"/>
              </a:rPr>
              <a:t>2</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46325"/>
            <a:ext cx="7467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53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98713"/>
            <a:ext cx="685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53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49872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5302" name="Oval 10"/>
          <p:cNvSpPr>
            <a:spLocks noChangeArrowheads="1"/>
          </p:cNvSpPr>
          <p:nvPr/>
        </p:nvSpPr>
        <p:spPr bwMode="auto">
          <a:xfrm>
            <a:off x="5410200" y="2438400"/>
            <a:ext cx="381000" cy="381000"/>
          </a:xfrm>
          <a:prstGeom prst="ellipse">
            <a:avLst/>
          </a:prstGeom>
          <a:noFill/>
          <a:ln w="317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55303" name="TextBox 10"/>
          <p:cNvSpPr txBox="1">
            <a:spLocks noChangeArrowheads="1"/>
          </p:cNvSpPr>
          <p:nvPr/>
        </p:nvSpPr>
        <p:spPr bwMode="auto">
          <a:xfrm>
            <a:off x="5867400" y="16764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solidFill>
                  <a:srgbClr val="FF0000"/>
                </a:solidFill>
                <a:latin typeface="Tahoma" pitchFamily="34" charset="0"/>
              </a:rPr>
              <a:t>Max calculates the same node value, and makes the same move!</a:t>
            </a:r>
          </a:p>
        </p:txBody>
      </p:sp>
      <p:sp>
        <p:nvSpPr>
          <p:cNvPr id="55304" name="TextBox 11"/>
          <p:cNvSpPr txBox="1">
            <a:spLocks noChangeArrowheads="1"/>
          </p:cNvSpPr>
          <p:nvPr/>
        </p:nvSpPr>
        <p:spPr bwMode="auto">
          <a:xfrm>
            <a:off x="7086600" y="3352800"/>
            <a:ext cx="1295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Arial" pitchFamily="34" charset="0"/>
                <a:cs typeface="Arial" pitchFamily="34" charset="0"/>
              </a:rPr>
              <a:t>2</a:t>
            </a:r>
          </a:p>
        </p:txBody>
      </p:sp>
      <p:sp>
        <p:nvSpPr>
          <p:cNvPr id="2" name="TextBox 1"/>
          <p:cNvSpPr txBox="1"/>
          <p:nvPr/>
        </p:nvSpPr>
        <p:spPr>
          <a:xfrm>
            <a:off x="838200" y="5334000"/>
            <a:ext cx="7696200" cy="954107"/>
          </a:xfrm>
          <a:prstGeom prst="rect">
            <a:avLst/>
          </a:prstGeom>
          <a:noFill/>
        </p:spPr>
        <p:txBody>
          <a:bodyPr wrap="square" rtlCol="0">
            <a:spAutoFit/>
          </a:bodyPr>
          <a:lstStyle/>
          <a:p>
            <a:r>
              <a:rPr lang="en-US" sz="2800" b="1" u="sng" dirty="0" smtClean="0">
                <a:latin typeface="Arial" panose="020B0604020202020204" pitchFamily="34" charset="0"/>
                <a:cs typeface="Arial" panose="020B0604020202020204" pitchFamily="34" charset="0"/>
              </a:rPr>
              <a:t>Review Detailed Example of Alpha-Beta Pruning in lecture slides.</a:t>
            </a:r>
            <a:endParaRPr lang="en-US" sz="2800" b="1"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lstStyle/>
          <a:p>
            <a:r>
              <a:rPr lang="en-US" altLang="en-US" sz="4000" dirty="0">
                <a:latin typeface="Arial" panose="020B0604020202020204" pitchFamily="34" charset="0"/>
                <a:cs typeface="Arial" panose="020B0604020202020204" pitchFamily="34" charset="0"/>
              </a:rPr>
              <a:t>Review </a:t>
            </a:r>
            <a:r>
              <a:rPr lang="en-US" altLang="en-US" sz="4000" dirty="0" smtClean="0">
                <a:latin typeface="Arial" panose="020B0604020202020204" pitchFamily="34" charset="0"/>
                <a:cs typeface="Arial" panose="020B0604020202020204" pitchFamily="34" charset="0"/>
              </a:rPr>
              <a:t>Probability </a:t>
            </a:r>
            <a:r>
              <a:rPr lang="en-US" altLang="en-US" sz="4000" dirty="0">
                <a:latin typeface="Arial" panose="020B0604020202020204" pitchFamily="34" charset="0"/>
                <a:cs typeface="Arial" panose="020B0604020202020204" pitchFamily="34" charset="0"/>
              </a:rPr>
              <a:t>(Chapter </a:t>
            </a:r>
            <a:r>
              <a:rPr lang="en-US" altLang="en-US" sz="4000" dirty="0" smtClean="0">
                <a:latin typeface="Arial" panose="020B0604020202020204" pitchFamily="34" charset="0"/>
                <a:cs typeface="Arial" panose="020B0604020202020204" pitchFamily="34" charset="0"/>
              </a:rPr>
              <a:t>13)</a:t>
            </a:r>
            <a:br>
              <a:rPr lang="en-US" altLang="en-US" sz="4000" dirty="0" smtClean="0">
                <a:latin typeface="Arial" panose="020B0604020202020204" pitchFamily="34" charset="0"/>
                <a:cs typeface="Arial" panose="020B0604020202020204" pitchFamily="34" charset="0"/>
              </a:rPr>
            </a:br>
            <a:r>
              <a:rPr lang="en-US" altLang="en-US" sz="4000" dirty="0" smtClean="0"/>
              <a:t>You </a:t>
            </a:r>
            <a:r>
              <a:rPr lang="en-US" altLang="en-US" sz="4000" dirty="0"/>
              <a:t>will be expected to know</a:t>
            </a:r>
          </a:p>
        </p:txBody>
      </p:sp>
      <p:sp>
        <p:nvSpPr>
          <p:cNvPr id="5123" name="Content Placeholder 2"/>
          <p:cNvSpPr>
            <a:spLocks noGrp="1"/>
          </p:cNvSpPr>
          <p:nvPr>
            <p:ph idx="1"/>
          </p:nvPr>
        </p:nvSpPr>
        <p:spPr>
          <a:xfrm>
            <a:off x="457200" y="1371600"/>
            <a:ext cx="8229600" cy="5334000"/>
          </a:xfrm>
        </p:spPr>
        <p:txBody>
          <a:bodyPr/>
          <a:lstStyle/>
          <a:p>
            <a:r>
              <a:rPr lang="en-US" altLang="en-US" dirty="0"/>
              <a:t>Basic probability notation/definitions:</a:t>
            </a:r>
          </a:p>
          <a:p>
            <a:pPr lvl="1"/>
            <a:r>
              <a:rPr lang="en-US" altLang="en-US" sz="2400" dirty="0"/>
              <a:t>Probability model, unconditional/prior and conditional/posterior probabilities, factored representation (= variable/value pairs), random variable, (joint) probability distribution, probability density function (pdf), marginal probability, (conditional) independence, normalization, etc.</a:t>
            </a:r>
          </a:p>
          <a:p>
            <a:r>
              <a:rPr lang="en-US" altLang="en-US" dirty="0"/>
              <a:t>Basic probability formulae:</a:t>
            </a:r>
          </a:p>
          <a:p>
            <a:pPr lvl="1"/>
            <a:r>
              <a:rPr lang="en-US" altLang="en-US" sz="2400" dirty="0"/>
              <a:t>Probability axioms, </a:t>
            </a:r>
            <a:r>
              <a:rPr lang="en-US" altLang="en-US" sz="2400" dirty="0" smtClean="0"/>
              <a:t>sum rule, product </a:t>
            </a:r>
            <a:r>
              <a:rPr lang="en-US" altLang="en-US" sz="2400" dirty="0"/>
              <a:t>rule, Bayes’ rule.</a:t>
            </a:r>
          </a:p>
          <a:p>
            <a:r>
              <a:rPr lang="en-US" altLang="en-US" dirty="0"/>
              <a:t>How to use Bayes’ rule:</a:t>
            </a:r>
          </a:p>
          <a:p>
            <a:pPr lvl="1"/>
            <a:r>
              <a:rPr lang="en-US" altLang="en-US" sz="2400" dirty="0"/>
              <a:t>Naïve Bayes model (naïve Bayes classifier)</a:t>
            </a:r>
          </a:p>
          <a:p>
            <a:pPr lvl="1"/>
            <a:endParaRPr lang="en-US" altLang="en-US" dirty="0"/>
          </a:p>
        </p:txBody>
      </p:sp>
    </p:spTree>
    <p:extLst>
      <p:ext uri="{BB962C8B-B14F-4D97-AF65-F5344CB8AC3E}">
        <p14:creationId xmlns:p14="http://schemas.microsoft.com/office/powerpoint/2010/main" val="20201794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639762"/>
          </a:xfrm>
        </p:spPr>
        <p:txBody>
          <a:bodyPr/>
          <a:lstStyle/>
          <a:p>
            <a:pPr eaLnBrk="1" hangingPunct="1"/>
            <a:r>
              <a:rPr lang="en-US" altLang="en-US" smtClean="0"/>
              <a:t>Syntax</a:t>
            </a:r>
          </a:p>
        </p:txBody>
      </p:sp>
      <p:sp>
        <p:nvSpPr>
          <p:cNvPr id="32771" name="Content Placeholder 2"/>
          <p:cNvSpPr>
            <a:spLocks noGrp="1"/>
          </p:cNvSpPr>
          <p:nvPr>
            <p:ph idx="1"/>
          </p:nvPr>
        </p:nvSpPr>
        <p:spPr>
          <a:xfrm>
            <a:off x="457200" y="1066800"/>
            <a:ext cx="8229600" cy="5410200"/>
          </a:xfrm>
        </p:spPr>
        <p:txBody>
          <a:bodyPr/>
          <a:lstStyle/>
          <a:p>
            <a:pPr eaLnBrk="1" hangingPunct="1">
              <a:lnSpc>
                <a:spcPct val="80000"/>
              </a:lnSpc>
            </a:pPr>
            <a:endParaRPr lang="en-US" altLang="en-US" sz="800" smtClean="0">
              <a:solidFill>
                <a:srgbClr val="000000"/>
              </a:solidFill>
            </a:endParaRPr>
          </a:p>
          <a:p>
            <a:pPr eaLnBrk="1" hangingPunct="1">
              <a:lnSpc>
                <a:spcPct val="80000"/>
              </a:lnSpc>
              <a:buFontTx/>
              <a:buNone/>
            </a:pPr>
            <a:r>
              <a:rPr lang="en-US" altLang="en-US" sz="2000" smtClean="0">
                <a:solidFill>
                  <a:srgbClr val="000000"/>
                </a:solidFill>
              </a:rPr>
              <a:t>•Basic element: </a:t>
            </a:r>
            <a:r>
              <a:rPr lang="en-US" altLang="en-US" sz="2000" smtClean="0">
                <a:solidFill>
                  <a:srgbClr val="FF0000"/>
                </a:solidFill>
              </a:rPr>
              <a:t>random variable</a:t>
            </a:r>
          </a:p>
          <a:p>
            <a:pPr eaLnBrk="1" hangingPunct="1">
              <a:lnSpc>
                <a:spcPct val="80000"/>
              </a:lnSpc>
              <a:buFontTx/>
              <a:buNone/>
            </a:pPr>
            <a:r>
              <a:rPr lang="en-US" altLang="en-US" sz="2000" smtClean="0">
                <a:solidFill>
                  <a:srgbClr val="000000"/>
                </a:solidFill>
              </a:rPr>
              <a:t>•Similar to propositional logic: possible worlds defined by assignment of values to random variables.</a:t>
            </a:r>
          </a:p>
          <a:p>
            <a:pPr eaLnBrk="1" hangingPunct="1">
              <a:lnSpc>
                <a:spcPct val="80000"/>
              </a:lnSpc>
            </a:pPr>
            <a:endParaRPr lang="en-US" altLang="en-US" sz="2000" smtClean="0">
              <a:solidFill>
                <a:srgbClr val="000000"/>
              </a:solidFill>
            </a:endParaRPr>
          </a:p>
          <a:p>
            <a:pPr eaLnBrk="1" hangingPunct="1">
              <a:lnSpc>
                <a:spcPct val="80000"/>
              </a:lnSpc>
              <a:buFontTx/>
              <a:buNone/>
            </a:pPr>
            <a:r>
              <a:rPr lang="en-US" altLang="en-US" sz="2000" smtClean="0">
                <a:solidFill>
                  <a:srgbClr val="00AD00"/>
                </a:solidFill>
              </a:rPr>
              <a:t>•Boolean</a:t>
            </a:r>
            <a:r>
              <a:rPr lang="en-US" altLang="en-US" sz="2000" smtClean="0">
                <a:solidFill>
                  <a:srgbClr val="000000"/>
                </a:solidFill>
              </a:rPr>
              <a:t>random variables</a:t>
            </a:r>
          </a:p>
          <a:p>
            <a:pPr eaLnBrk="1" hangingPunct="1">
              <a:lnSpc>
                <a:spcPct val="80000"/>
              </a:lnSpc>
              <a:buFontTx/>
              <a:buNone/>
            </a:pPr>
            <a:r>
              <a:rPr lang="en-US" altLang="en-US" sz="2000" smtClean="0">
                <a:solidFill>
                  <a:srgbClr val="000000"/>
                </a:solidFill>
              </a:rPr>
              <a:t>	</a:t>
            </a:r>
            <a:r>
              <a:rPr lang="en-US" altLang="en-US" smtClean="0">
                <a:solidFill>
                  <a:srgbClr val="000000"/>
                </a:solidFill>
              </a:rPr>
              <a:t>e.g., </a:t>
            </a:r>
            <a:r>
              <a:rPr lang="en-US" altLang="en-US" i="1" smtClean="0">
                <a:solidFill>
                  <a:srgbClr val="000000"/>
                </a:solidFill>
              </a:rPr>
              <a:t>Cavity (= do I have a cavity?)</a:t>
            </a:r>
          </a:p>
          <a:p>
            <a:pPr eaLnBrk="1" hangingPunct="1">
              <a:lnSpc>
                <a:spcPct val="80000"/>
              </a:lnSpc>
              <a:buFontTx/>
              <a:buNone/>
            </a:pPr>
            <a:r>
              <a:rPr lang="en-US" altLang="en-US" sz="2000" smtClean="0">
                <a:solidFill>
                  <a:srgbClr val="00AD00"/>
                </a:solidFill>
              </a:rPr>
              <a:t>•Discrete</a:t>
            </a:r>
            <a:r>
              <a:rPr lang="en-US" altLang="en-US" sz="2000" smtClean="0">
                <a:solidFill>
                  <a:srgbClr val="000000"/>
                </a:solidFill>
              </a:rPr>
              <a:t>random variables</a:t>
            </a:r>
          </a:p>
          <a:p>
            <a:pPr eaLnBrk="1" hangingPunct="1">
              <a:lnSpc>
                <a:spcPct val="80000"/>
              </a:lnSpc>
              <a:buFontTx/>
              <a:buNone/>
            </a:pPr>
            <a:r>
              <a:rPr lang="en-US" altLang="en-US" sz="2000" smtClean="0">
                <a:solidFill>
                  <a:srgbClr val="000000"/>
                </a:solidFill>
              </a:rPr>
              <a:t>	</a:t>
            </a:r>
            <a:r>
              <a:rPr lang="en-US" altLang="en-US" smtClean="0">
                <a:solidFill>
                  <a:srgbClr val="000000"/>
                </a:solidFill>
              </a:rPr>
              <a:t>e.g., </a:t>
            </a:r>
            <a:r>
              <a:rPr lang="en-US" altLang="en-US" i="1" smtClean="0">
                <a:solidFill>
                  <a:srgbClr val="000000"/>
                </a:solidFill>
              </a:rPr>
              <a:t>Weather is one of &lt;sunny,rainy,cloudy,snow&gt;</a:t>
            </a:r>
          </a:p>
          <a:p>
            <a:pPr eaLnBrk="1" hangingPunct="1">
              <a:lnSpc>
                <a:spcPct val="80000"/>
              </a:lnSpc>
              <a:buFontTx/>
              <a:buNone/>
            </a:pPr>
            <a:r>
              <a:rPr lang="en-US" altLang="en-US" sz="2000" smtClean="0">
                <a:solidFill>
                  <a:srgbClr val="000000"/>
                </a:solidFill>
              </a:rPr>
              <a:t>•Domain values must be exhaustive and mutually exclusive</a:t>
            </a:r>
          </a:p>
          <a:p>
            <a:pPr eaLnBrk="1" hangingPunct="1">
              <a:lnSpc>
                <a:spcPct val="80000"/>
              </a:lnSpc>
            </a:pPr>
            <a:endParaRPr lang="en-US" altLang="en-US" sz="2000" smtClean="0">
              <a:solidFill>
                <a:srgbClr val="000000"/>
              </a:solidFill>
            </a:endParaRPr>
          </a:p>
          <a:p>
            <a:pPr eaLnBrk="1" hangingPunct="1">
              <a:lnSpc>
                <a:spcPct val="80000"/>
              </a:lnSpc>
              <a:buFontTx/>
              <a:buNone/>
            </a:pPr>
            <a:r>
              <a:rPr lang="en-US" altLang="en-US" sz="2000" smtClean="0">
                <a:solidFill>
                  <a:srgbClr val="000000"/>
                </a:solidFill>
              </a:rPr>
              <a:t>•Elementary proposition is an assignment of a value to a random variable:</a:t>
            </a:r>
          </a:p>
          <a:p>
            <a:pPr eaLnBrk="1" hangingPunct="1">
              <a:lnSpc>
                <a:spcPct val="80000"/>
              </a:lnSpc>
              <a:buFontTx/>
              <a:buNone/>
            </a:pPr>
            <a:r>
              <a:rPr lang="en-US" altLang="en-US" sz="2000" smtClean="0">
                <a:solidFill>
                  <a:srgbClr val="000000"/>
                </a:solidFill>
              </a:rPr>
              <a:t>	e.g., </a:t>
            </a:r>
            <a:r>
              <a:rPr lang="en-US" altLang="en-US" sz="2000" i="1" smtClean="0">
                <a:solidFill>
                  <a:srgbClr val="000000"/>
                </a:solidFill>
              </a:rPr>
              <a:t>Weather = sunny; Cavity = false(abbreviated as ¬cavity)</a:t>
            </a:r>
          </a:p>
          <a:p>
            <a:pPr eaLnBrk="1" hangingPunct="1">
              <a:lnSpc>
                <a:spcPct val="80000"/>
              </a:lnSpc>
            </a:pPr>
            <a:endParaRPr lang="en-US" altLang="en-US" sz="2000" smtClean="0">
              <a:solidFill>
                <a:srgbClr val="000000"/>
              </a:solidFill>
            </a:endParaRPr>
          </a:p>
          <a:p>
            <a:pPr eaLnBrk="1" hangingPunct="1">
              <a:lnSpc>
                <a:spcPct val="80000"/>
              </a:lnSpc>
              <a:buFontTx/>
              <a:buNone/>
            </a:pPr>
            <a:r>
              <a:rPr lang="en-US" altLang="en-US" sz="2000" smtClean="0">
                <a:solidFill>
                  <a:srgbClr val="000000"/>
                </a:solidFill>
              </a:rPr>
              <a:t>•Complex propositions formed from elementary propositions and standard logical connectives :</a:t>
            </a:r>
          </a:p>
          <a:p>
            <a:pPr eaLnBrk="1" hangingPunct="1">
              <a:lnSpc>
                <a:spcPct val="80000"/>
              </a:lnSpc>
              <a:buFontTx/>
              <a:buNone/>
            </a:pPr>
            <a:r>
              <a:rPr lang="en-US" altLang="en-US" sz="2000" smtClean="0">
                <a:solidFill>
                  <a:srgbClr val="000000"/>
                </a:solidFill>
              </a:rPr>
              <a:t>	e.g., </a:t>
            </a:r>
            <a:r>
              <a:rPr lang="en-US" altLang="en-US" sz="2000" i="1" smtClean="0">
                <a:solidFill>
                  <a:srgbClr val="000000"/>
                </a:solidFill>
              </a:rPr>
              <a:t>Weather = sunny ∨  Cavity = false</a:t>
            </a:r>
          </a:p>
          <a:p>
            <a:pPr eaLnBrk="1" hangingPunct="1">
              <a:lnSpc>
                <a:spcPct val="80000"/>
              </a:lnSpc>
            </a:pPr>
            <a:endParaRPr lang="en-US" altLang="en-US" sz="2000" smtClean="0"/>
          </a:p>
        </p:txBody>
      </p:sp>
    </p:spTree>
    <p:extLst>
      <p:ext uri="{BB962C8B-B14F-4D97-AF65-F5344CB8AC3E}">
        <p14:creationId xmlns:p14="http://schemas.microsoft.com/office/powerpoint/2010/main" val="14221121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Probability</a:t>
            </a:r>
          </a:p>
        </p:txBody>
      </p:sp>
      <p:sp>
        <p:nvSpPr>
          <p:cNvPr id="86019" name="Rectangle 3"/>
          <p:cNvSpPr>
            <a:spLocks noGrp="1" noChangeArrowheads="1"/>
          </p:cNvSpPr>
          <p:nvPr>
            <p:ph idx="1"/>
          </p:nvPr>
        </p:nvSpPr>
        <p:spPr>
          <a:xfrm>
            <a:off x="609600" y="1371600"/>
            <a:ext cx="7848600" cy="5181600"/>
          </a:xfrm>
        </p:spPr>
        <p:txBody>
          <a:bodyPr>
            <a:normAutofit fontScale="70000" lnSpcReduction="20000"/>
          </a:bodyPr>
          <a:lstStyle/>
          <a:p>
            <a:pPr eaLnBrk="1" hangingPunct="1">
              <a:buFont typeface="Arial" pitchFamily="34" charset="0"/>
              <a:buChar char="•"/>
              <a:defRPr/>
            </a:pPr>
            <a:r>
              <a:rPr lang="en-US" dirty="0"/>
              <a:t>P(a) is the probability of proposition “a”</a:t>
            </a:r>
          </a:p>
          <a:p>
            <a:pPr lvl="1" eaLnBrk="1" hangingPunct="1">
              <a:buFont typeface="Arial" pitchFamily="34" charset="0"/>
              <a:buChar char="–"/>
              <a:defRPr/>
            </a:pPr>
            <a:r>
              <a:rPr lang="en-US" dirty="0"/>
              <a:t>e.g., P(it will rain in London tomorrow)</a:t>
            </a:r>
          </a:p>
          <a:p>
            <a:pPr lvl="1" eaLnBrk="1" hangingPunct="1">
              <a:buFont typeface="Arial" pitchFamily="34" charset="0"/>
              <a:buChar char="–"/>
              <a:defRPr/>
            </a:pPr>
            <a:r>
              <a:rPr lang="en-US" dirty="0"/>
              <a:t>The proposition a is actually true or false in the real-world</a:t>
            </a:r>
          </a:p>
          <a:p>
            <a:pPr lvl="1" eaLnBrk="1" hangingPunct="1">
              <a:buFont typeface="Arial" pitchFamily="34" charset="0"/>
              <a:buNone/>
              <a:defRPr/>
            </a:pPr>
            <a:endParaRPr lang="en-US" dirty="0"/>
          </a:p>
          <a:p>
            <a:pPr eaLnBrk="1" hangingPunct="1">
              <a:buFont typeface="Arial" pitchFamily="34" charset="0"/>
              <a:buChar char="•"/>
              <a:defRPr/>
            </a:pPr>
            <a:r>
              <a:rPr lang="en-US" b="1" u="sng" dirty="0"/>
              <a:t>Probability Axioms</a:t>
            </a:r>
            <a:r>
              <a:rPr lang="en-US" dirty="0"/>
              <a:t>:</a:t>
            </a:r>
          </a:p>
          <a:p>
            <a:pPr lvl="1" eaLnBrk="1" hangingPunct="1">
              <a:buFont typeface="Arial" pitchFamily="34" charset="0"/>
              <a:buChar char="–"/>
              <a:defRPr/>
            </a:pPr>
            <a:r>
              <a:rPr lang="en-US" sz="2900" dirty="0"/>
              <a:t>0  ≤ P(a) ≤ 1</a:t>
            </a:r>
          </a:p>
          <a:p>
            <a:pPr lvl="1" eaLnBrk="1" hangingPunct="1">
              <a:buFont typeface="Arial" pitchFamily="34" charset="0"/>
              <a:buChar char="–"/>
              <a:defRPr/>
            </a:pPr>
            <a:r>
              <a:rPr lang="en-US" sz="2900" dirty="0"/>
              <a:t>P(NOT(a))  = 1 – P(a)	=&gt; 	</a:t>
            </a:r>
            <a:r>
              <a:rPr lang="en-US" sz="2900" dirty="0">
                <a:latin typeface="Symbol" pitchFamily="18" charset="2"/>
              </a:rPr>
              <a:t>S</a:t>
            </a:r>
            <a:r>
              <a:rPr lang="en-US" sz="2900" baseline="-25000" dirty="0"/>
              <a:t>A</a:t>
            </a:r>
            <a:r>
              <a:rPr lang="en-US" sz="2900" dirty="0"/>
              <a:t> P(A) = 1</a:t>
            </a:r>
          </a:p>
          <a:p>
            <a:pPr lvl="1" eaLnBrk="1" hangingPunct="1">
              <a:buFont typeface="Arial" pitchFamily="34" charset="0"/>
              <a:buChar char="–"/>
              <a:defRPr/>
            </a:pPr>
            <a:r>
              <a:rPr lang="en-US" dirty="0"/>
              <a:t>P(true)  =  1</a:t>
            </a:r>
          </a:p>
          <a:p>
            <a:pPr lvl="1" eaLnBrk="1" hangingPunct="1">
              <a:buFont typeface="Arial" pitchFamily="34" charset="0"/>
              <a:buChar char="–"/>
              <a:defRPr/>
            </a:pPr>
            <a:r>
              <a:rPr lang="en-US" dirty="0"/>
              <a:t>P(false) =  0</a:t>
            </a:r>
          </a:p>
          <a:p>
            <a:pPr lvl="1" eaLnBrk="1" hangingPunct="1">
              <a:buFont typeface="Arial" pitchFamily="34" charset="0"/>
              <a:buChar char="–"/>
              <a:defRPr/>
            </a:pPr>
            <a:r>
              <a:rPr lang="en-US" dirty="0"/>
              <a:t>P(A OR B) = P(A) + P(B) – P(A AND B)</a:t>
            </a:r>
          </a:p>
          <a:p>
            <a:pPr lvl="1" eaLnBrk="1" hangingPunct="1">
              <a:buFont typeface="Arial" pitchFamily="34" charset="0"/>
              <a:buChar char="–"/>
              <a:defRPr/>
            </a:pPr>
            <a:endParaRPr lang="en-US" dirty="0"/>
          </a:p>
          <a:p>
            <a:pPr eaLnBrk="1" hangingPunct="1">
              <a:buFont typeface="Arial" pitchFamily="34" charset="0"/>
              <a:buChar char="•"/>
              <a:defRPr/>
            </a:pPr>
            <a:r>
              <a:rPr lang="en-US" dirty="0"/>
              <a:t>Any agent that holds degrees of beliefs that contradict these axioms will act irrationally in some cases</a:t>
            </a:r>
          </a:p>
          <a:p>
            <a:pPr lvl="1" eaLnBrk="1" hangingPunct="1">
              <a:buFont typeface="Arial" pitchFamily="34" charset="0"/>
              <a:buNone/>
              <a:defRPr/>
            </a:pPr>
            <a:endParaRPr lang="en-US" dirty="0"/>
          </a:p>
          <a:p>
            <a:pPr eaLnBrk="1" hangingPunct="1">
              <a:buFont typeface="Arial" pitchFamily="34" charset="0"/>
              <a:buChar char="•"/>
              <a:defRPr/>
            </a:pPr>
            <a:r>
              <a:rPr lang="en-US" sz="3300" b="1" dirty="0">
                <a:solidFill>
                  <a:srgbClr val="FF0000"/>
                </a:solidFill>
              </a:rPr>
              <a:t>Rational agents </a:t>
            </a:r>
            <a:r>
              <a:rPr lang="en-US" sz="3300" b="1" u="sng" dirty="0">
                <a:solidFill>
                  <a:srgbClr val="FF0000"/>
                </a:solidFill>
              </a:rPr>
              <a:t>cannot</a:t>
            </a:r>
            <a:r>
              <a:rPr lang="en-US" sz="3300" b="1" dirty="0">
                <a:solidFill>
                  <a:srgbClr val="FF0000"/>
                </a:solidFill>
              </a:rPr>
              <a:t> violate probability theory.</a:t>
            </a:r>
          </a:p>
          <a:p>
            <a:pPr lvl="1" eaLnBrk="1" hangingPunct="1">
              <a:buFont typeface="Calibri" pitchFamily="34" charset="0"/>
              <a:buChar char="─"/>
              <a:defRPr/>
            </a:pPr>
            <a:r>
              <a:rPr lang="en-US" sz="2900" dirty="0"/>
              <a:t>Acting otherwise results in irrational behavior.</a:t>
            </a:r>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eaLnBrk="1" hangingPunct="1">
              <a:buFont typeface="Arial" pitchFamily="34" charset="0"/>
              <a:buChar char="•"/>
              <a:defRPr/>
            </a:pPr>
            <a:endParaRPr lang="en-US" dirty="0"/>
          </a:p>
        </p:txBody>
      </p:sp>
    </p:spTree>
    <p:extLst>
      <p:ext uri="{BB962C8B-B14F-4D97-AF65-F5344CB8AC3E}">
        <p14:creationId xmlns:p14="http://schemas.microsoft.com/office/powerpoint/2010/main" val="28520112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15962"/>
          </a:xfrm>
        </p:spPr>
        <p:txBody>
          <a:bodyPr/>
          <a:lstStyle/>
          <a:p>
            <a:pPr eaLnBrk="1" hangingPunct="1"/>
            <a:r>
              <a:rPr lang="en-US" altLang="en-US" sz="3600" dirty="0" smtClean="0"/>
              <a:t>Conditional Probability</a:t>
            </a:r>
          </a:p>
        </p:txBody>
      </p:sp>
      <p:sp>
        <p:nvSpPr>
          <p:cNvPr id="88067" name="Rectangle 3"/>
          <p:cNvSpPr>
            <a:spLocks noGrp="1" noChangeArrowheads="1"/>
          </p:cNvSpPr>
          <p:nvPr>
            <p:ph idx="1"/>
          </p:nvPr>
        </p:nvSpPr>
        <p:spPr>
          <a:xfrm>
            <a:off x="457200" y="1066800"/>
            <a:ext cx="8229600" cy="5486400"/>
          </a:xfrm>
        </p:spPr>
        <p:txBody>
          <a:bodyPr/>
          <a:lstStyle/>
          <a:p>
            <a:pPr eaLnBrk="1" hangingPunct="1"/>
            <a:r>
              <a:rPr lang="en-US" altLang="en-US" sz="2400" dirty="0" smtClean="0"/>
              <a:t>P(</a:t>
            </a:r>
            <a:r>
              <a:rPr lang="en-US" altLang="en-US" sz="2400" dirty="0" err="1" smtClean="0"/>
              <a:t>a|b</a:t>
            </a:r>
            <a:r>
              <a:rPr lang="en-US" altLang="en-US" sz="2400" dirty="0" smtClean="0"/>
              <a:t>) is the conditional probability of proposition a, conditioned on knowing that b is true,</a:t>
            </a:r>
          </a:p>
          <a:p>
            <a:pPr lvl="1" eaLnBrk="1" hangingPunct="1"/>
            <a:r>
              <a:rPr lang="en-US" altLang="en-US" sz="2000" dirty="0" smtClean="0"/>
              <a:t>E.g., P(rain in London tomorrow | raining in London today)</a:t>
            </a:r>
          </a:p>
          <a:p>
            <a:pPr lvl="1" eaLnBrk="1" hangingPunct="1"/>
            <a:r>
              <a:rPr lang="en-US" altLang="en-US" sz="2000" dirty="0" smtClean="0"/>
              <a:t>P(</a:t>
            </a:r>
            <a:r>
              <a:rPr lang="en-US" altLang="en-US" sz="2000" dirty="0" err="1" smtClean="0"/>
              <a:t>a|b</a:t>
            </a:r>
            <a:r>
              <a:rPr lang="en-US" altLang="en-US" sz="2000" dirty="0" smtClean="0"/>
              <a:t>) is a “posterior” or conditional probability</a:t>
            </a:r>
          </a:p>
          <a:p>
            <a:pPr lvl="1" eaLnBrk="1" hangingPunct="1"/>
            <a:r>
              <a:rPr lang="en-US" altLang="en-US" sz="2000" dirty="0" smtClean="0"/>
              <a:t>The updated probability that a is true, now that we know b</a:t>
            </a:r>
          </a:p>
          <a:p>
            <a:pPr lvl="1" eaLnBrk="1" hangingPunct="1"/>
            <a:r>
              <a:rPr lang="en-US" altLang="en-US" sz="2000" dirty="0" smtClean="0"/>
              <a:t>P(</a:t>
            </a:r>
            <a:r>
              <a:rPr lang="en-US" altLang="en-US" sz="2000" dirty="0" err="1" smtClean="0"/>
              <a:t>a|b</a:t>
            </a:r>
            <a:r>
              <a:rPr lang="en-US" altLang="en-US" sz="2000" dirty="0" smtClean="0"/>
              <a:t>) = </a:t>
            </a:r>
            <a:r>
              <a:rPr lang="en-US" altLang="en-US" sz="2000" smtClean="0"/>
              <a:t>P(a </a:t>
            </a:r>
            <a:r>
              <a:rPr lang="en-US" altLang="en-US" sz="2000" smtClean="0">
                <a:sym typeface="Symbol"/>
              </a:rPr>
              <a:t></a:t>
            </a:r>
            <a:r>
              <a:rPr lang="en-US" altLang="en-US" sz="2000" smtClean="0"/>
              <a:t> </a:t>
            </a:r>
            <a:r>
              <a:rPr lang="en-US" altLang="en-US" sz="2000" dirty="0" smtClean="0"/>
              <a:t>b) / P(b)</a:t>
            </a:r>
          </a:p>
          <a:p>
            <a:pPr lvl="1" eaLnBrk="1" hangingPunct="1"/>
            <a:r>
              <a:rPr lang="en-US" altLang="en-US" sz="2000" dirty="0" smtClean="0"/>
              <a:t>Syntax:  P(a | b) is the probability of a given that b is true</a:t>
            </a:r>
          </a:p>
          <a:p>
            <a:pPr lvl="2" eaLnBrk="1" hangingPunct="1"/>
            <a:r>
              <a:rPr lang="en-US" altLang="en-US" sz="1800" dirty="0" smtClean="0"/>
              <a:t>a and b can be any propositional sentences</a:t>
            </a:r>
          </a:p>
          <a:p>
            <a:pPr lvl="2" eaLnBrk="1" hangingPunct="1"/>
            <a:r>
              <a:rPr lang="en-US" altLang="en-US" sz="1800" dirty="0" smtClean="0"/>
              <a:t>e.g., p( John wins OR Mary wins | Bob wins AND Jack loses)</a:t>
            </a:r>
          </a:p>
          <a:p>
            <a:pPr lvl="2" eaLnBrk="1" hangingPunct="1"/>
            <a:endParaRPr lang="en-US" altLang="en-US" sz="1800" dirty="0" smtClean="0"/>
          </a:p>
          <a:p>
            <a:pPr eaLnBrk="1" hangingPunct="1"/>
            <a:r>
              <a:rPr lang="en-US" altLang="en-US" sz="2400" dirty="0" smtClean="0"/>
              <a:t>P(</a:t>
            </a:r>
            <a:r>
              <a:rPr lang="en-US" altLang="en-US" sz="2400" dirty="0" err="1" smtClean="0"/>
              <a:t>a|b</a:t>
            </a:r>
            <a:r>
              <a:rPr lang="en-US" altLang="en-US" sz="2400" dirty="0" smtClean="0"/>
              <a:t>) obeys the same rules as probabilities,</a:t>
            </a:r>
          </a:p>
          <a:p>
            <a:pPr lvl="1" eaLnBrk="1" hangingPunct="1"/>
            <a:r>
              <a:rPr lang="en-US" altLang="en-US" sz="2000" dirty="0" smtClean="0"/>
              <a:t>E.g., P(a | b)  + P(NOT(a) | b) = 1</a:t>
            </a:r>
          </a:p>
          <a:p>
            <a:pPr lvl="1" eaLnBrk="1" hangingPunct="1"/>
            <a:r>
              <a:rPr lang="en-US" altLang="en-US" sz="2000" dirty="0" smtClean="0"/>
              <a:t>All probabilities in effect are conditional probabilities</a:t>
            </a:r>
          </a:p>
          <a:p>
            <a:pPr lvl="2" eaLnBrk="1" hangingPunct="1"/>
            <a:r>
              <a:rPr lang="en-US" altLang="en-US" sz="1800" dirty="0" smtClean="0"/>
              <a:t>E.g., P(a) = P(a | our background knowledge)</a:t>
            </a:r>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880917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06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0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Concepts of Probability</a:t>
            </a:r>
          </a:p>
        </p:txBody>
      </p:sp>
      <p:sp>
        <p:nvSpPr>
          <p:cNvPr id="86019" name="Rectangle 3"/>
          <p:cNvSpPr>
            <a:spLocks noGrp="1" noChangeArrowheads="1"/>
          </p:cNvSpPr>
          <p:nvPr>
            <p:ph idx="1"/>
          </p:nvPr>
        </p:nvSpPr>
        <p:spPr>
          <a:xfrm>
            <a:off x="609600" y="1371600"/>
            <a:ext cx="8153400" cy="5181600"/>
          </a:xfrm>
        </p:spPr>
        <p:txBody>
          <a:bodyPr>
            <a:normAutofit fontScale="62500" lnSpcReduction="20000"/>
          </a:bodyPr>
          <a:lstStyle/>
          <a:p>
            <a:pPr eaLnBrk="1" hangingPunct="1">
              <a:buFont typeface="Arial" pitchFamily="34" charset="0"/>
              <a:buChar char="•"/>
              <a:defRPr/>
            </a:pPr>
            <a:r>
              <a:rPr lang="en-US" b="1" u="sng" dirty="0">
                <a:solidFill>
                  <a:srgbClr val="FF0000"/>
                </a:solidFill>
              </a:rPr>
              <a:t>Unconditional Probability</a:t>
            </a:r>
            <a:r>
              <a:rPr lang="en-US" b="1" dirty="0">
                <a:solidFill>
                  <a:srgbClr val="FF0000"/>
                </a:solidFill>
              </a:rPr>
              <a:t> </a:t>
            </a:r>
            <a:endParaRPr lang="en-US" dirty="0"/>
          </a:p>
          <a:p>
            <a:pPr lvl="1" eaLnBrk="1" hangingPunct="1">
              <a:buFont typeface="Calibri" pitchFamily="34" charset="0"/>
              <a:buChar char="─"/>
              <a:defRPr/>
            </a:pPr>
            <a:r>
              <a:rPr lang="en-US" b="1" dirty="0"/>
              <a:t>P(a)</a:t>
            </a:r>
            <a:r>
              <a:rPr lang="en-US" dirty="0"/>
              <a:t>,</a:t>
            </a:r>
            <a:r>
              <a:rPr lang="en-US" b="1" dirty="0"/>
              <a:t> </a:t>
            </a:r>
            <a:r>
              <a:rPr lang="en-US" dirty="0"/>
              <a:t>the probability of “a” being true, or </a:t>
            </a:r>
            <a:r>
              <a:rPr lang="en-US" altLang="ko-KR" b="1" dirty="0"/>
              <a:t>P(a=True)</a:t>
            </a:r>
            <a:endParaRPr lang="en-US" dirty="0"/>
          </a:p>
          <a:p>
            <a:pPr lvl="1" eaLnBrk="1" hangingPunct="1">
              <a:buFont typeface="Calibri" pitchFamily="34" charset="0"/>
              <a:buChar char="─"/>
              <a:defRPr/>
            </a:pPr>
            <a:r>
              <a:rPr lang="en-US" dirty="0"/>
              <a:t>Does not depend on anything else to be true (</a:t>
            </a:r>
            <a:r>
              <a:rPr lang="en-US" b="1" dirty="0"/>
              <a:t>unconditional</a:t>
            </a:r>
            <a:r>
              <a:rPr lang="en-US" dirty="0"/>
              <a:t>)</a:t>
            </a:r>
          </a:p>
          <a:p>
            <a:pPr lvl="1" eaLnBrk="1" hangingPunct="1">
              <a:buFont typeface="Calibri" pitchFamily="34" charset="0"/>
              <a:buChar char="─"/>
              <a:defRPr/>
            </a:pPr>
            <a:r>
              <a:rPr lang="en-US" dirty="0"/>
              <a:t>Represents the probability prior to further information that may adjust it (</a:t>
            </a:r>
            <a:r>
              <a:rPr lang="en-US" b="1" dirty="0"/>
              <a:t>prior</a:t>
            </a:r>
            <a:r>
              <a:rPr lang="en-US" dirty="0"/>
              <a:t>)</a:t>
            </a:r>
          </a:p>
          <a:p>
            <a:pPr lvl="1" eaLnBrk="1" hangingPunct="1">
              <a:buFont typeface="Arial" pitchFamily="34" charset="0"/>
              <a:buChar char="•"/>
              <a:defRPr/>
            </a:pPr>
            <a:endParaRPr lang="en-US" dirty="0"/>
          </a:p>
          <a:p>
            <a:pPr eaLnBrk="1" hangingPunct="1">
              <a:buFont typeface="Arial" pitchFamily="34" charset="0"/>
              <a:buChar char="•"/>
              <a:defRPr/>
            </a:pPr>
            <a:r>
              <a:rPr lang="en-US" b="1" u="sng" dirty="0">
                <a:solidFill>
                  <a:srgbClr val="FF0000"/>
                </a:solidFill>
              </a:rPr>
              <a:t>Conditional Probability</a:t>
            </a:r>
            <a:r>
              <a:rPr lang="en-US" b="1" dirty="0">
                <a:solidFill>
                  <a:srgbClr val="FF0000"/>
                </a:solidFill>
              </a:rPr>
              <a:t> </a:t>
            </a:r>
            <a:endParaRPr lang="en-US" dirty="0"/>
          </a:p>
          <a:p>
            <a:pPr lvl="1" eaLnBrk="1" hangingPunct="1">
              <a:buFont typeface="Calibri" pitchFamily="34" charset="0"/>
              <a:buChar char="─"/>
              <a:defRPr/>
            </a:pPr>
            <a:r>
              <a:rPr lang="en-US" b="1" dirty="0"/>
              <a:t>P(</a:t>
            </a:r>
            <a:r>
              <a:rPr lang="en-US" b="1" dirty="0" err="1"/>
              <a:t>a|b</a:t>
            </a:r>
            <a:r>
              <a:rPr lang="en-US" b="1" dirty="0"/>
              <a:t>)</a:t>
            </a:r>
            <a:r>
              <a:rPr lang="en-US" dirty="0"/>
              <a:t>,</a:t>
            </a:r>
            <a:r>
              <a:rPr lang="en-US" b="1" dirty="0"/>
              <a:t> </a:t>
            </a:r>
            <a:r>
              <a:rPr lang="en-US" dirty="0"/>
              <a:t>the probability of “a” being true, given that “b” is true</a:t>
            </a:r>
          </a:p>
          <a:p>
            <a:pPr lvl="1" eaLnBrk="1" hangingPunct="1">
              <a:buFont typeface="Calibri" pitchFamily="34" charset="0"/>
              <a:buChar char="─"/>
              <a:defRPr/>
            </a:pPr>
            <a:r>
              <a:rPr lang="en-US" dirty="0"/>
              <a:t>Relies on “b” =  true (</a:t>
            </a:r>
            <a:r>
              <a:rPr lang="en-US" b="1" dirty="0"/>
              <a:t>conditional</a:t>
            </a:r>
            <a:r>
              <a:rPr lang="en-US" dirty="0"/>
              <a:t>)</a:t>
            </a:r>
          </a:p>
          <a:p>
            <a:pPr lvl="1" eaLnBrk="1" hangingPunct="1">
              <a:buFont typeface="Calibri" pitchFamily="34" charset="0"/>
              <a:buChar char="─"/>
              <a:defRPr/>
            </a:pPr>
            <a:r>
              <a:rPr lang="en-US" dirty="0"/>
              <a:t>Represents the prior probability adjusted based upon new information “b” (</a:t>
            </a:r>
            <a:r>
              <a:rPr lang="en-US" b="1" dirty="0"/>
              <a:t>posterior</a:t>
            </a:r>
            <a:r>
              <a:rPr lang="en-US" dirty="0"/>
              <a:t>)</a:t>
            </a:r>
          </a:p>
          <a:p>
            <a:pPr lvl="1" eaLnBrk="1" hangingPunct="1">
              <a:buFont typeface="Calibri" pitchFamily="34" charset="0"/>
              <a:buChar char="─"/>
              <a:defRPr/>
            </a:pPr>
            <a:r>
              <a:rPr lang="en-US" dirty="0"/>
              <a:t>Can be generalized to more than 2 random variables:</a:t>
            </a:r>
          </a:p>
          <a:p>
            <a:pPr lvl="2" eaLnBrk="1" hangingPunct="1">
              <a:buFont typeface="Wingdings" pitchFamily="2" charset="2"/>
              <a:buChar char="§"/>
              <a:defRPr/>
            </a:pPr>
            <a:r>
              <a:rPr lang="en-US" dirty="0"/>
              <a:t>e.g. P(</a:t>
            </a:r>
            <a:r>
              <a:rPr lang="en-US" dirty="0" err="1"/>
              <a:t>a|b</a:t>
            </a:r>
            <a:r>
              <a:rPr lang="en-US" dirty="0"/>
              <a:t>, c, d)</a:t>
            </a:r>
          </a:p>
          <a:p>
            <a:pPr lvl="1" eaLnBrk="1" hangingPunct="1">
              <a:buFont typeface="Calibri" pitchFamily="34" charset="0"/>
              <a:buChar char="─"/>
              <a:defRPr/>
            </a:pPr>
            <a:endParaRPr lang="en-US" dirty="0"/>
          </a:p>
          <a:p>
            <a:pPr eaLnBrk="1" hangingPunct="1">
              <a:buFont typeface="Arial" pitchFamily="34" charset="0"/>
              <a:buChar char="•"/>
              <a:defRPr/>
            </a:pPr>
            <a:r>
              <a:rPr lang="en-US" b="1" u="sng" dirty="0">
                <a:solidFill>
                  <a:srgbClr val="FF0000"/>
                </a:solidFill>
              </a:rPr>
              <a:t>Joint Probability</a:t>
            </a:r>
            <a:r>
              <a:rPr lang="en-US" b="1" dirty="0">
                <a:solidFill>
                  <a:srgbClr val="FF0000"/>
                </a:solidFill>
              </a:rPr>
              <a:t> </a:t>
            </a:r>
            <a:endParaRPr lang="en-US" dirty="0"/>
          </a:p>
          <a:p>
            <a:pPr lvl="1" eaLnBrk="1" hangingPunct="1">
              <a:buFont typeface="Calibri" pitchFamily="34" charset="0"/>
              <a:buChar char="─"/>
              <a:defRPr/>
            </a:pPr>
            <a:r>
              <a:rPr lang="en-US" b="1" dirty="0"/>
              <a:t>P(a, b) = P(a </a:t>
            </a:r>
            <a:r>
              <a:rPr lang="en-US" b="1" dirty="0">
                <a:latin typeface="Courier New"/>
                <a:cs typeface="Courier New"/>
              </a:rPr>
              <a:t>˄</a:t>
            </a:r>
            <a:r>
              <a:rPr lang="en-US" b="1" dirty="0"/>
              <a:t> b)</a:t>
            </a:r>
            <a:r>
              <a:rPr lang="en-US" dirty="0"/>
              <a:t>,</a:t>
            </a:r>
            <a:r>
              <a:rPr lang="en-US" b="1" dirty="0"/>
              <a:t> </a:t>
            </a:r>
            <a:r>
              <a:rPr lang="en-US" dirty="0"/>
              <a:t>the probability of “a” and “b” both being true</a:t>
            </a:r>
          </a:p>
          <a:p>
            <a:pPr lvl="1" eaLnBrk="1" hangingPunct="1">
              <a:buFont typeface="Calibri" pitchFamily="34" charset="0"/>
              <a:buChar char="─"/>
              <a:defRPr/>
            </a:pPr>
            <a:r>
              <a:rPr lang="en-US" dirty="0"/>
              <a:t>Can be generalized to more than 2 random variables:</a:t>
            </a:r>
          </a:p>
          <a:p>
            <a:pPr lvl="2" eaLnBrk="1" hangingPunct="1">
              <a:buFont typeface="Wingdings" pitchFamily="2" charset="2"/>
              <a:buChar char="§"/>
              <a:defRPr/>
            </a:pPr>
            <a:r>
              <a:rPr lang="en-US" dirty="0"/>
              <a:t>e.g. P(a, b, c, d)</a:t>
            </a:r>
          </a:p>
          <a:p>
            <a:pPr lvl="2" eaLnBrk="1" hangingPunct="1">
              <a:buFont typeface="Calibri" pitchFamily="34" charset="0"/>
              <a:buChar char="─"/>
              <a:defRPr/>
            </a:pPr>
            <a:endParaRPr lang="en-US" dirty="0"/>
          </a:p>
          <a:p>
            <a:pPr lvl="1" eaLnBrk="1" hangingPunct="1">
              <a:buFont typeface="Calibri" pitchFamily="34" charset="0"/>
              <a:buChar char="─"/>
              <a:defRPr/>
            </a:pPr>
            <a:endParaRPr lang="en-US" dirty="0"/>
          </a:p>
          <a:p>
            <a:pPr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eaLnBrk="1" hangingPunct="1">
              <a:buFont typeface="Arial" pitchFamily="34" charset="0"/>
              <a:buChar char="•"/>
              <a:defRPr/>
            </a:pPr>
            <a:endParaRPr lang="en-US" dirty="0"/>
          </a:p>
        </p:txBody>
      </p:sp>
    </p:spTree>
    <p:extLst>
      <p:ext uri="{BB962C8B-B14F-4D97-AF65-F5344CB8AC3E}">
        <p14:creationId xmlns:p14="http://schemas.microsoft.com/office/powerpoint/2010/main" val="7706308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Random Variables</a:t>
            </a:r>
          </a:p>
        </p:txBody>
      </p:sp>
      <p:sp>
        <p:nvSpPr>
          <p:cNvPr id="9" name="Rectangle 3"/>
          <p:cNvSpPr>
            <a:spLocks noGrp="1" noChangeArrowheads="1"/>
          </p:cNvSpPr>
          <p:nvPr>
            <p:ph idx="1"/>
          </p:nvPr>
        </p:nvSpPr>
        <p:spPr>
          <a:xfrm>
            <a:off x="609600" y="1219200"/>
            <a:ext cx="7848600" cy="5181600"/>
          </a:xfrm>
        </p:spPr>
        <p:txBody>
          <a:bodyPr>
            <a:normAutofit fontScale="70000" lnSpcReduction="20000"/>
          </a:bodyPr>
          <a:lstStyle/>
          <a:p>
            <a:pPr eaLnBrk="1" hangingPunct="1">
              <a:lnSpc>
                <a:spcPct val="90000"/>
              </a:lnSpc>
              <a:buFont typeface="Arial" pitchFamily="34" charset="0"/>
              <a:buChar char="•"/>
              <a:defRPr/>
            </a:pPr>
            <a:r>
              <a:rPr lang="en-US" b="1" u="sng" dirty="0">
                <a:solidFill>
                  <a:srgbClr val="FF0000"/>
                </a:solidFill>
              </a:rPr>
              <a:t>Random Variable</a:t>
            </a:r>
            <a:r>
              <a:rPr lang="en-US" dirty="0"/>
              <a:t>: </a:t>
            </a:r>
          </a:p>
          <a:p>
            <a:pPr lvl="1" eaLnBrk="1" hangingPunct="1">
              <a:lnSpc>
                <a:spcPct val="90000"/>
              </a:lnSpc>
              <a:buFont typeface="Calibri" pitchFamily="34" charset="0"/>
              <a:buChar char="─"/>
              <a:defRPr/>
            </a:pPr>
            <a:r>
              <a:rPr lang="en-US" sz="2600" dirty="0"/>
              <a:t>Basic element of probability assertions</a:t>
            </a:r>
          </a:p>
          <a:p>
            <a:pPr lvl="1" eaLnBrk="1" hangingPunct="1">
              <a:lnSpc>
                <a:spcPct val="90000"/>
              </a:lnSpc>
              <a:buFont typeface="Calibri" pitchFamily="34" charset="0"/>
              <a:buChar char="─"/>
              <a:defRPr/>
            </a:pPr>
            <a:r>
              <a:rPr lang="en-US" sz="2600" dirty="0"/>
              <a:t>Similar to CSP variable, but values reflect probabilities not constraints.</a:t>
            </a:r>
          </a:p>
          <a:p>
            <a:pPr lvl="2" eaLnBrk="1" hangingPunct="1">
              <a:lnSpc>
                <a:spcPct val="90000"/>
              </a:lnSpc>
              <a:buFont typeface="Wingdings" pitchFamily="2" charset="2"/>
              <a:buChar char="§"/>
              <a:defRPr/>
            </a:pPr>
            <a:r>
              <a:rPr lang="en-US" sz="2200" dirty="0"/>
              <a:t>Variable:  A		</a:t>
            </a:r>
          </a:p>
          <a:p>
            <a:pPr lvl="2" eaLnBrk="1" hangingPunct="1">
              <a:lnSpc>
                <a:spcPct val="90000"/>
              </a:lnSpc>
              <a:buFont typeface="Wingdings" pitchFamily="2" charset="2"/>
              <a:buChar char="§"/>
              <a:defRPr/>
            </a:pPr>
            <a:r>
              <a:rPr lang="en-US" sz="2200" dirty="0"/>
              <a:t>Domain:  {a</a:t>
            </a:r>
            <a:r>
              <a:rPr lang="en-US" sz="2200" baseline="-25000" dirty="0"/>
              <a:t>1</a:t>
            </a:r>
            <a:r>
              <a:rPr lang="en-US" sz="2200" dirty="0"/>
              <a:t>, a</a:t>
            </a:r>
            <a:r>
              <a:rPr lang="en-US" sz="2200" baseline="-25000" dirty="0"/>
              <a:t>2</a:t>
            </a:r>
            <a:r>
              <a:rPr lang="en-US" sz="2200" dirty="0"/>
              <a:t>, a</a:t>
            </a:r>
            <a:r>
              <a:rPr lang="en-US" sz="2200" baseline="-25000" dirty="0"/>
              <a:t>3</a:t>
            </a:r>
            <a:r>
              <a:rPr lang="en-US" sz="2200" dirty="0"/>
              <a:t>}	</a:t>
            </a:r>
            <a:r>
              <a:rPr lang="en-US" sz="2200" dirty="0">
                <a:sym typeface="Wingdings" pitchFamily="2" charset="2"/>
              </a:rPr>
              <a:t>&lt;-- events / outcomes</a:t>
            </a:r>
            <a:endParaRPr lang="en-US" sz="2200" dirty="0">
              <a:solidFill>
                <a:srgbClr val="000000"/>
              </a:solidFill>
              <a:sym typeface="Wingdings" pitchFamily="2" charset="2"/>
            </a:endParaRPr>
          </a:p>
          <a:p>
            <a:pPr lvl="2" eaLnBrk="1" hangingPunct="1">
              <a:lnSpc>
                <a:spcPct val="90000"/>
              </a:lnSpc>
              <a:buFont typeface="Arial" charset="0"/>
              <a:buNone/>
              <a:defRPr/>
            </a:pPr>
            <a:endParaRPr lang="en-US" sz="2000" dirty="0">
              <a:solidFill>
                <a:srgbClr val="000000"/>
              </a:solidFill>
              <a:sym typeface="Wingdings" pitchFamily="2" charset="2"/>
            </a:endParaRPr>
          </a:p>
          <a:p>
            <a:pPr lvl="2" eaLnBrk="1" hangingPunct="1">
              <a:lnSpc>
                <a:spcPct val="90000"/>
              </a:lnSpc>
              <a:buFont typeface="Arial" charset="0"/>
              <a:buNone/>
              <a:defRPr/>
            </a:pPr>
            <a:endParaRPr lang="en-US" sz="2000" dirty="0">
              <a:solidFill>
                <a:srgbClr val="000000"/>
              </a:solidFill>
            </a:endParaRPr>
          </a:p>
          <a:p>
            <a:pPr>
              <a:lnSpc>
                <a:spcPct val="80000"/>
              </a:lnSpc>
              <a:defRPr/>
            </a:pPr>
            <a:r>
              <a:rPr lang="en-US" u="sng" dirty="0">
                <a:solidFill>
                  <a:srgbClr val="000000"/>
                </a:solidFill>
              </a:rPr>
              <a:t>Types of Random Variables</a:t>
            </a:r>
            <a:r>
              <a:rPr lang="en-US" dirty="0">
                <a:solidFill>
                  <a:srgbClr val="000000"/>
                </a:solidFill>
              </a:rPr>
              <a:t>:</a:t>
            </a:r>
            <a:endParaRPr lang="en-US" dirty="0">
              <a:solidFill>
                <a:srgbClr val="FF0000"/>
              </a:solidFill>
            </a:endParaRPr>
          </a:p>
          <a:p>
            <a:pPr lvl="1">
              <a:lnSpc>
                <a:spcPct val="80000"/>
              </a:lnSpc>
              <a:defRPr/>
            </a:pPr>
            <a:r>
              <a:rPr lang="en-US" dirty="0">
                <a:solidFill>
                  <a:srgbClr val="00AD00"/>
                </a:solidFill>
              </a:rPr>
              <a:t>Boolean </a:t>
            </a:r>
            <a:r>
              <a:rPr lang="en-US" dirty="0">
                <a:solidFill>
                  <a:srgbClr val="000000"/>
                </a:solidFill>
              </a:rPr>
              <a:t>random variables  =  </a:t>
            </a:r>
            <a:r>
              <a:rPr lang="en-US" i="1" dirty="0">
                <a:solidFill>
                  <a:srgbClr val="000000"/>
                </a:solidFill>
              </a:rPr>
              <a:t>{ true, false }</a:t>
            </a:r>
            <a:r>
              <a:rPr lang="en-US" dirty="0">
                <a:solidFill>
                  <a:srgbClr val="000000"/>
                </a:solidFill>
              </a:rPr>
              <a:t>	</a:t>
            </a:r>
          </a:p>
          <a:p>
            <a:pPr lvl="2">
              <a:lnSpc>
                <a:spcPct val="80000"/>
              </a:lnSpc>
              <a:buFont typeface="Wingdings" pitchFamily="2" charset="2"/>
              <a:buChar char="§"/>
              <a:defRPr/>
            </a:pPr>
            <a:r>
              <a:rPr lang="en-US" sz="2600" dirty="0">
                <a:solidFill>
                  <a:srgbClr val="000000"/>
                </a:solidFill>
              </a:rPr>
              <a:t>e.g., </a:t>
            </a:r>
            <a:r>
              <a:rPr lang="en-US" sz="2600" i="1" dirty="0">
                <a:solidFill>
                  <a:srgbClr val="000000"/>
                </a:solidFill>
              </a:rPr>
              <a:t>Cavity (= do I have a cavity?)</a:t>
            </a:r>
          </a:p>
          <a:p>
            <a:pPr lvl="1">
              <a:lnSpc>
                <a:spcPct val="80000"/>
              </a:lnSpc>
              <a:defRPr/>
            </a:pPr>
            <a:endParaRPr lang="en-US" i="1" dirty="0">
              <a:solidFill>
                <a:srgbClr val="000000"/>
              </a:solidFill>
            </a:endParaRPr>
          </a:p>
          <a:p>
            <a:pPr lvl="1">
              <a:lnSpc>
                <a:spcPct val="80000"/>
              </a:lnSpc>
              <a:defRPr/>
            </a:pPr>
            <a:r>
              <a:rPr lang="en-US" dirty="0">
                <a:solidFill>
                  <a:srgbClr val="00AD00"/>
                </a:solidFill>
              </a:rPr>
              <a:t>Discrete </a:t>
            </a:r>
            <a:r>
              <a:rPr lang="en-US" dirty="0">
                <a:solidFill>
                  <a:srgbClr val="000000"/>
                </a:solidFill>
              </a:rPr>
              <a:t>random variables  =  One value from a set of values</a:t>
            </a:r>
          </a:p>
          <a:p>
            <a:pPr lvl="2">
              <a:lnSpc>
                <a:spcPct val="80000"/>
              </a:lnSpc>
              <a:buFont typeface="Wingdings" pitchFamily="2" charset="2"/>
              <a:buChar char="§"/>
              <a:defRPr/>
            </a:pPr>
            <a:r>
              <a:rPr lang="en-US" sz="2600" dirty="0">
                <a:solidFill>
                  <a:srgbClr val="000000"/>
                </a:solidFill>
              </a:rPr>
              <a:t>e.g., </a:t>
            </a:r>
            <a:r>
              <a:rPr lang="en-US" sz="2600" i="1" dirty="0">
                <a:solidFill>
                  <a:srgbClr val="000000"/>
                </a:solidFill>
              </a:rPr>
              <a:t>Weather is one of &lt;sunny, rainy, cloudy ,snow&gt;</a:t>
            </a:r>
          </a:p>
          <a:p>
            <a:pPr lvl="2">
              <a:lnSpc>
                <a:spcPct val="80000"/>
              </a:lnSpc>
              <a:buFont typeface="Arial" charset="0"/>
              <a:buNone/>
              <a:defRPr/>
            </a:pPr>
            <a:endParaRPr lang="en-US" sz="2600" i="1" dirty="0">
              <a:solidFill>
                <a:srgbClr val="000000"/>
              </a:solidFill>
            </a:endParaRPr>
          </a:p>
          <a:p>
            <a:pPr lvl="1">
              <a:lnSpc>
                <a:spcPct val="80000"/>
              </a:lnSpc>
              <a:defRPr/>
            </a:pPr>
            <a:r>
              <a:rPr lang="en-US" sz="2900" dirty="0">
                <a:solidFill>
                  <a:srgbClr val="00AD00"/>
                </a:solidFill>
              </a:rPr>
              <a:t>Continuous </a:t>
            </a:r>
            <a:r>
              <a:rPr lang="en-US" sz="2900" dirty="0">
                <a:solidFill>
                  <a:srgbClr val="000000"/>
                </a:solidFill>
              </a:rPr>
              <a:t>random variables  =  A value from within constraints</a:t>
            </a:r>
          </a:p>
          <a:p>
            <a:pPr lvl="2">
              <a:lnSpc>
                <a:spcPct val="80000"/>
              </a:lnSpc>
              <a:buFont typeface="Wingdings" pitchFamily="2" charset="2"/>
              <a:buChar char="§"/>
              <a:defRPr/>
            </a:pPr>
            <a:r>
              <a:rPr lang="en-US" sz="2600" i="1" dirty="0">
                <a:solidFill>
                  <a:srgbClr val="000000"/>
                </a:solidFill>
              </a:rPr>
              <a:t>e.g., Current temperature is bounded by (10°, 200°)</a:t>
            </a:r>
          </a:p>
          <a:p>
            <a:pPr>
              <a:lnSpc>
                <a:spcPct val="80000"/>
              </a:lnSpc>
              <a:buFont typeface="Arial" charset="0"/>
              <a:buNone/>
              <a:defRPr/>
            </a:pPr>
            <a:endParaRPr lang="en-US" sz="1800" i="1" dirty="0">
              <a:solidFill>
                <a:srgbClr val="000000"/>
              </a:solidFill>
            </a:endParaRPr>
          </a:p>
          <a:p>
            <a:pPr>
              <a:lnSpc>
                <a:spcPct val="80000"/>
              </a:lnSpc>
              <a:buFont typeface="Arial" charset="0"/>
              <a:buNone/>
              <a:defRPr/>
            </a:pPr>
            <a:endParaRPr lang="en-US" sz="1800" i="1" dirty="0">
              <a:solidFill>
                <a:srgbClr val="000000"/>
              </a:solidFill>
            </a:endParaRPr>
          </a:p>
          <a:p>
            <a:pPr>
              <a:lnSpc>
                <a:spcPct val="80000"/>
              </a:lnSpc>
              <a:defRPr/>
            </a:pPr>
            <a:r>
              <a:rPr lang="en-US" dirty="0">
                <a:solidFill>
                  <a:srgbClr val="000000"/>
                </a:solidFill>
              </a:rPr>
              <a:t>Domain values must be </a:t>
            </a:r>
            <a:r>
              <a:rPr lang="en-US" dirty="0">
                <a:solidFill>
                  <a:srgbClr val="FF0000"/>
                </a:solidFill>
              </a:rPr>
              <a:t>exhaustive and mutually exclusive</a:t>
            </a:r>
            <a:r>
              <a:rPr lang="en-US" dirty="0">
                <a:solidFill>
                  <a:srgbClr val="000000"/>
                </a:solidFill>
              </a:rPr>
              <a:t>:</a:t>
            </a:r>
          </a:p>
          <a:p>
            <a:pPr lvl="1">
              <a:lnSpc>
                <a:spcPct val="80000"/>
              </a:lnSpc>
              <a:defRPr/>
            </a:pPr>
            <a:r>
              <a:rPr lang="en-US" sz="2600" dirty="0">
                <a:solidFill>
                  <a:srgbClr val="000000"/>
                </a:solidFill>
              </a:rPr>
              <a:t>One of the values must  always be the case (</a:t>
            </a:r>
            <a:r>
              <a:rPr lang="en-US" sz="2600" b="1" dirty="0">
                <a:solidFill>
                  <a:srgbClr val="000000"/>
                </a:solidFill>
              </a:rPr>
              <a:t>Exhaustive</a:t>
            </a:r>
            <a:r>
              <a:rPr lang="en-US" sz="2600" dirty="0">
                <a:solidFill>
                  <a:srgbClr val="000000"/>
                </a:solidFill>
              </a:rPr>
              <a:t>)</a:t>
            </a:r>
          </a:p>
          <a:p>
            <a:pPr lvl="1">
              <a:lnSpc>
                <a:spcPct val="80000"/>
              </a:lnSpc>
              <a:defRPr/>
            </a:pPr>
            <a:r>
              <a:rPr lang="en-US" sz="2600" dirty="0">
                <a:solidFill>
                  <a:srgbClr val="000000"/>
                </a:solidFill>
              </a:rPr>
              <a:t>Two of the values cannot both be the case  (</a:t>
            </a:r>
            <a:r>
              <a:rPr lang="en-US" sz="2600" b="1" dirty="0">
                <a:solidFill>
                  <a:srgbClr val="000000"/>
                </a:solidFill>
              </a:rPr>
              <a:t>Mutually Exclusive</a:t>
            </a:r>
            <a:r>
              <a:rPr lang="en-US" sz="2600" dirty="0">
                <a:solidFill>
                  <a:srgbClr val="000000"/>
                </a:solidFill>
              </a:rPr>
              <a:t>)</a:t>
            </a:r>
            <a:endParaRPr lang="en-US" sz="2600"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lvl="1" eaLnBrk="1" hangingPunct="1">
              <a:buFont typeface="Arial" pitchFamily="34" charset="0"/>
              <a:buChar char="–"/>
              <a:defRPr/>
            </a:pPr>
            <a:endParaRPr lang="en-US" dirty="0"/>
          </a:p>
          <a:p>
            <a:pPr eaLnBrk="1" hangingPunct="1">
              <a:buFont typeface="Arial" pitchFamily="34" charset="0"/>
              <a:buChar char="•"/>
              <a:defRPr/>
            </a:pPr>
            <a:endParaRPr lang="en-US" dirty="0"/>
          </a:p>
        </p:txBody>
      </p:sp>
    </p:spTree>
    <p:extLst>
      <p:ext uri="{BB962C8B-B14F-4D97-AF65-F5344CB8AC3E}">
        <p14:creationId xmlns:p14="http://schemas.microsoft.com/office/powerpoint/2010/main" val="311181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romania-dist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2895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457200" y="274638"/>
            <a:ext cx="8229600" cy="792162"/>
          </a:xfrm>
        </p:spPr>
        <p:txBody>
          <a:bodyPr/>
          <a:lstStyle/>
          <a:p>
            <a:pPr eaLnBrk="1" hangingPunct="1"/>
            <a:r>
              <a:rPr lang="en-US" altLang="en-US" sz="4000" smtClean="0">
                <a:ea typeface="ＭＳ Ｐゴシック" pitchFamily="34" charset="-128"/>
              </a:rPr>
              <a:t>Problem Formulation</a:t>
            </a:r>
          </a:p>
        </p:txBody>
      </p:sp>
      <p:sp>
        <p:nvSpPr>
          <p:cNvPr id="12292" name="Rectangle 3"/>
          <p:cNvSpPr>
            <a:spLocks noGrp="1" noChangeArrowheads="1"/>
          </p:cNvSpPr>
          <p:nvPr>
            <p:ph type="body" idx="1"/>
          </p:nvPr>
        </p:nvSpPr>
        <p:spPr>
          <a:xfrm>
            <a:off x="381000" y="1371600"/>
            <a:ext cx="8229600" cy="4525963"/>
          </a:xfrm>
        </p:spPr>
        <p:txBody>
          <a:bodyPr/>
          <a:lstStyle/>
          <a:p>
            <a:pPr marL="381000" indent="-381000" eaLnBrk="1" hangingPunct="1">
              <a:lnSpc>
                <a:spcPct val="80000"/>
              </a:lnSpc>
              <a:buFont typeface="Wingdings" pitchFamily="2" charset="2"/>
              <a:buNone/>
            </a:pPr>
            <a:r>
              <a:rPr lang="en-US" altLang="en-US" sz="2400" dirty="0" smtClean="0">
                <a:ea typeface="ＭＳ Ｐゴシック" pitchFamily="34" charset="-128"/>
              </a:rPr>
              <a:t>A </a:t>
            </a:r>
            <a:r>
              <a:rPr lang="en-US" altLang="en-US" sz="2400" b="1" dirty="0" smtClean="0">
                <a:solidFill>
                  <a:srgbClr val="FF0000"/>
                </a:solidFill>
                <a:ea typeface="ＭＳ Ｐゴシック" pitchFamily="34" charset="-128"/>
              </a:rPr>
              <a:t>problem</a:t>
            </a:r>
            <a:r>
              <a:rPr lang="en-US" altLang="en-US" sz="2400" b="1" dirty="0" smtClean="0">
                <a:ea typeface="ＭＳ Ｐゴシック" pitchFamily="34" charset="-128"/>
              </a:rPr>
              <a:t> </a:t>
            </a:r>
            <a:r>
              <a:rPr lang="en-US" altLang="en-US" sz="2400" dirty="0" smtClean="0">
                <a:ea typeface="ＭＳ Ｐゴシック" pitchFamily="34" charset="-128"/>
              </a:rPr>
              <a:t>is defined by five items:</a:t>
            </a:r>
          </a:p>
          <a:p>
            <a:pPr marL="381000" indent="-381000" eaLnBrk="1" hangingPunct="1">
              <a:lnSpc>
                <a:spcPct val="80000"/>
              </a:lnSpc>
              <a:buFont typeface="Wingdings" pitchFamily="2" charset="2"/>
              <a:buNone/>
            </a:pPr>
            <a:endParaRPr lang="en-US" altLang="en-US" sz="2400" dirty="0" smtClean="0">
              <a:ea typeface="ＭＳ Ｐゴシック" pitchFamily="34" charset="-128"/>
            </a:endParaRPr>
          </a:p>
          <a:p>
            <a:pPr marL="381000" indent="-381000" eaLnBrk="1" hangingPunct="1">
              <a:lnSpc>
                <a:spcPct val="80000"/>
              </a:lnSpc>
              <a:buFontTx/>
              <a:buNone/>
            </a:pPr>
            <a:r>
              <a:rPr lang="en-US" altLang="en-US" sz="2400" dirty="0" smtClean="0">
                <a:solidFill>
                  <a:srgbClr val="FF0000"/>
                </a:solidFill>
                <a:ea typeface="ＭＳ Ｐゴシック" pitchFamily="34" charset="-128"/>
              </a:rPr>
              <a:t>    </a:t>
            </a:r>
            <a:r>
              <a:rPr lang="en-US" altLang="en-US" sz="2400" b="1" dirty="0" smtClean="0">
                <a:solidFill>
                  <a:srgbClr val="FF0000"/>
                </a:solidFill>
                <a:ea typeface="ＭＳ Ｐゴシック" pitchFamily="34" charset="-128"/>
              </a:rPr>
              <a:t>initial state,</a:t>
            </a:r>
            <a:r>
              <a:rPr lang="en-US" altLang="en-US" sz="2400" dirty="0" smtClean="0">
                <a:solidFill>
                  <a:srgbClr val="FF0000"/>
                </a:solidFill>
                <a:ea typeface="ＭＳ Ｐゴシック" pitchFamily="34" charset="-128"/>
              </a:rPr>
              <a:t> </a:t>
            </a:r>
            <a:r>
              <a:rPr lang="en-US" altLang="en-US" sz="2400" dirty="0" smtClean="0">
                <a:ea typeface="ＭＳ Ｐゴシック" pitchFamily="34" charset="-128"/>
              </a:rPr>
              <a:t>e.g., "at Arad“</a:t>
            </a:r>
            <a:endParaRPr lang="en-US" altLang="en-US" sz="2400" dirty="0" smtClean="0">
              <a:solidFill>
                <a:srgbClr val="FF0000"/>
              </a:solidFill>
              <a:ea typeface="ＭＳ Ｐゴシック" pitchFamily="34" charset="-128"/>
            </a:endParaRPr>
          </a:p>
          <a:p>
            <a:pPr marL="381000" indent="-381000" eaLnBrk="1" hangingPunct="1">
              <a:lnSpc>
                <a:spcPct val="80000"/>
              </a:lnSpc>
              <a:buFontTx/>
              <a:buNone/>
            </a:pPr>
            <a:r>
              <a:rPr lang="en-US" altLang="en-US" sz="2400" dirty="0" smtClean="0">
                <a:solidFill>
                  <a:srgbClr val="FF0000"/>
                </a:solidFill>
                <a:ea typeface="ＭＳ Ｐゴシック" pitchFamily="34" charset="-128"/>
              </a:rPr>
              <a:t>    </a:t>
            </a:r>
            <a:r>
              <a:rPr lang="en-US" altLang="en-US" sz="2400" b="1" dirty="0" smtClean="0">
                <a:solidFill>
                  <a:srgbClr val="FF0000"/>
                </a:solidFill>
                <a:ea typeface="ＭＳ Ｐゴシック" pitchFamily="34" charset="-128"/>
              </a:rPr>
              <a:t>actions</a:t>
            </a:r>
            <a:endParaRPr lang="en-US" altLang="en-US" sz="2400" b="1" dirty="0" smtClean="0">
              <a:ea typeface="ＭＳ Ｐゴシック" pitchFamily="34" charset="-128"/>
            </a:endParaRPr>
          </a:p>
          <a:p>
            <a:pPr marL="800100" lvl="1" indent="-342900" eaLnBrk="1" hangingPunct="1">
              <a:lnSpc>
                <a:spcPct val="80000"/>
              </a:lnSpc>
            </a:pPr>
            <a:r>
              <a:rPr lang="en-US" altLang="en-US" sz="2400" dirty="0" smtClean="0">
                <a:ea typeface="ＭＳ Ｐゴシック" pitchFamily="34" charset="-128"/>
              </a:rPr>
              <a:t>Actions(X) = set of actions available in State X</a:t>
            </a:r>
            <a:endParaRPr lang="en-US" altLang="en-US" sz="2400" dirty="0" smtClean="0">
              <a:solidFill>
                <a:srgbClr val="FF0000"/>
              </a:solidFill>
              <a:ea typeface="ＭＳ Ｐゴシック" pitchFamily="34" charset="-128"/>
            </a:endParaRPr>
          </a:p>
          <a:p>
            <a:pPr marL="381000" indent="-381000" eaLnBrk="1" hangingPunct="1">
              <a:lnSpc>
                <a:spcPct val="80000"/>
              </a:lnSpc>
              <a:buFontTx/>
              <a:buNone/>
            </a:pPr>
            <a:r>
              <a:rPr lang="en-US" altLang="en-US" sz="2400" dirty="0" smtClean="0">
                <a:solidFill>
                  <a:srgbClr val="FF0000"/>
                </a:solidFill>
                <a:ea typeface="ＭＳ Ｐゴシック" pitchFamily="34" charset="-128"/>
              </a:rPr>
              <a:t>    </a:t>
            </a:r>
            <a:r>
              <a:rPr lang="en-US" altLang="en-US" sz="2400" b="1" dirty="0" smtClean="0">
                <a:solidFill>
                  <a:srgbClr val="FF0000"/>
                </a:solidFill>
                <a:ea typeface="ＭＳ Ｐゴシック" pitchFamily="34" charset="-128"/>
              </a:rPr>
              <a:t>transition model</a:t>
            </a:r>
          </a:p>
          <a:p>
            <a:pPr marL="800100" lvl="1" indent="-342900" eaLnBrk="1" hangingPunct="1">
              <a:lnSpc>
                <a:spcPct val="80000"/>
              </a:lnSpc>
            </a:pPr>
            <a:r>
              <a:rPr lang="en-US" altLang="en-US" sz="2400" dirty="0" smtClean="0">
                <a:ea typeface="ＭＳ Ｐゴシック" pitchFamily="34" charset="-128"/>
              </a:rPr>
              <a:t>Result(S,A) = state resulting from doing action A in state S</a:t>
            </a:r>
          </a:p>
          <a:p>
            <a:pPr marL="381000" indent="-381000" eaLnBrk="1" hangingPunct="1">
              <a:lnSpc>
                <a:spcPct val="80000"/>
              </a:lnSpc>
              <a:buFontTx/>
              <a:buNone/>
            </a:pPr>
            <a:r>
              <a:rPr lang="en-US" altLang="en-US" sz="2400" dirty="0" smtClean="0">
                <a:solidFill>
                  <a:srgbClr val="FF0000"/>
                </a:solidFill>
                <a:ea typeface="ＭＳ Ｐゴシック" pitchFamily="34" charset="-128"/>
              </a:rPr>
              <a:t>    </a:t>
            </a:r>
            <a:r>
              <a:rPr lang="en-US" altLang="en-US" sz="2400" b="1" dirty="0" smtClean="0">
                <a:solidFill>
                  <a:srgbClr val="FF0000"/>
                </a:solidFill>
                <a:ea typeface="ＭＳ Ｐゴシック" pitchFamily="34" charset="-128"/>
              </a:rPr>
              <a:t>goal test</a:t>
            </a:r>
            <a:r>
              <a:rPr lang="en-US" altLang="en-US" sz="2400" b="1" dirty="0">
                <a:solidFill>
                  <a:srgbClr val="FF0000"/>
                </a:solidFill>
                <a:ea typeface="ＭＳ Ｐゴシック" pitchFamily="34" charset="-128"/>
              </a:rPr>
              <a:t>,</a:t>
            </a:r>
            <a:r>
              <a:rPr lang="en-US" altLang="en-US" sz="2400" dirty="0" smtClean="0">
                <a:ea typeface="ＭＳ Ｐゴシック" pitchFamily="34" charset="-128"/>
              </a:rPr>
              <a:t> e.g., </a:t>
            </a:r>
            <a:r>
              <a:rPr lang="en-US" altLang="en-US" sz="2400" i="1" dirty="0" smtClean="0">
                <a:ea typeface="ＭＳ Ｐゴシック" pitchFamily="34" charset="-128"/>
              </a:rPr>
              <a:t>x </a:t>
            </a:r>
            <a:r>
              <a:rPr lang="en-US" altLang="en-US" sz="2400" dirty="0" smtClean="0">
                <a:ea typeface="ＭＳ Ｐゴシック" pitchFamily="34" charset="-128"/>
              </a:rPr>
              <a:t>= "at Bucharest”, </a:t>
            </a:r>
            <a:r>
              <a:rPr lang="en-US" altLang="en-US" sz="2400" i="1" dirty="0" smtClean="0">
                <a:ea typeface="ＭＳ Ｐゴシック" pitchFamily="34" charset="-128"/>
              </a:rPr>
              <a:t>Checkmate(x)</a:t>
            </a:r>
            <a:endParaRPr lang="en-US" altLang="en-US" sz="2400" dirty="0" smtClean="0">
              <a:ea typeface="ＭＳ Ｐゴシック" pitchFamily="34" charset="-128"/>
            </a:endParaRPr>
          </a:p>
          <a:p>
            <a:pPr marL="381000" indent="-381000" eaLnBrk="1" hangingPunct="1">
              <a:lnSpc>
                <a:spcPct val="80000"/>
              </a:lnSpc>
              <a:buFontTx/>
              <a:buNone/>
            </a:pPr>
            <a:r>
              <a:rPr lang="en-US" altLang="en-US" sz="2400" dirty="0" smtClean="0">
                <a:solidFill>
                  <a:srgbClr val="FF0000"/>
                </a:solidFill>
                <a:ea typeface="ＭＳ Ｐゴシック" pitchFamily="34" charset="-128"/>
              </a:rPr>
              <a:t>    </a:t>
            </a:r>
            <a:r>
              <a:rPr lang="en-US" altLang="en-US" sz="2400" b="1" dirty="0" smtClean="0">
                <a:solidFill>
                  <a:srgbClr val="FF0000"/>
                </a:solidFill>
                <a:ea typeface="ＭＳ Ｐゴシック" pitchFamily="34" charset="-128"/>
              </a:rPr>
              <a:t>path cost</a:t>
            </a:r>
            <a:r>
              <a:rPr lang="en-US" altLang="en-US" sz="2400" dirty="0" smtClean="0">
                <a:ea typeface="ＭＳ Ｐゴシック" pitchFamily="34" charset="-128"/>
              </a:rPr>
              <a:t> (additive, i.e., the sum of the step costs)</a:t>
            </a:r>
          </a:p>
          <a:p>
            <a:pPr marL="800100" lvl="1" indent="-342900" eaLnBrk="1" hangingPunct="1">
              <a:lnSpc>
                <a:spcPct val="80000"/>
              </a:lnSpc>
            </a:pPr>
            <a:r>
              <a:rPr lang="en-US" altLang="en-US" sz="2400" i="1" dirty="0" smtClean="0">
                <a:ea typeface="ＭＳ Ｐゴシック" pitchFamily="34" charset="-128"/>
              </a:rPr>
              <a:t>c(</a:t>
            </a:r>
            <a:r>
              <a:rPr lang="en-US" altLang="en-US" sz="2400" i="1" dirty="0" err="1" smtClean="0">
                <a:ea typeface="ＭＳ Ｐゴシック" pitchFamily="34" charset="-128"/>
              </a:rPr>
              <a:t>x,a,y</a:t>
            </a:r>
            <a:r>
              <a:rPr lang="en-US" altLang="en-US" sz="2400" i="1" dirty="0" smtClean="0">
                <a:ea typeface="ＭＳ Ｐゴシック" pitchFamily="34" charset="-128"/>
              </a:rPr>
              <a:t>) </a:t>
            </a:r>
            <a:r>
              <a:rPr lang="en-US" altLang="en-US" sz="2400" dirty="0" smtClean="0">
                <a:ea typeface="ＭＳ Ｐゴシック" pitchFamily="34" charset="-128"/>
              </a:rPr>
              <a:t>= </a:t>
            </a:r>
            <a:r>
              <a:rPr lang="en-US" altLang="en-US" sz="2400" b="1" dirty="0" smtClean="0">
                <a:solidFill>
                  <a:srgbClr val="FF0000"/>
                </a:solidFill>
                <a:ea typeface="ＭＳ Ｐゴシック" pitchFamily="34" charset="-128"/>
              </a:rPr>
              <a:t>step cost</a:t>
            </a:r>
            <a:r>
              <a:rPr lang="en-US" altLang="en-US" sz="2400" dirty="0" smtClean="0">
                <a:solidFill>
                  <a:schemeClr val="accent2"/>
                </a:solidFill>
                <a:ea typeface="ＭＳ Ｐゴシック" pitchFamily="34" charset="-128"/>
              </a:rPr>
              <a:t> </a:t>
            </a:r>
            <a:r>
              <a:rPr lang="en-US" altLang="en-US" sz="2400" dirty="0" smtClean="0">
                <a:solidFill>
                  <a:srgbClr val="006600"/>
                </a:solidFill>
                <a:ea typeface="ＭＳ Ｐゴシック" pitchFamily="34" charset="-128"/>
              </a:rPr>
              <a:t>of action </a:t>
            </a:r>
            <a:r>
              <a:rPr lang="en-US" altLang="en-US" sz="2400" i="1" dirty="0" smtClean="0">
                <a:solidFill>
                  <a:srgbClr val="006600"/>
                </a:solidFill>
                <a:ea typeface="ＭＳ Ｐゴシック" pitchFamily="34" charset="-128"/>
              </a:rPr>
              <a:t>a</a:t>
            </a:r>
            <a:r>
              <a:rPr lang="en-US" altLang="en-US" sz="2400" dirty="0" smtClean="0">
                <a:solidFill>
                  <a:srgbClr val="006600"/>
                </a:solidFill>
                <a:ea typeface="ＭＳ Ｐゴシック" pitchFamily="34" charset="-128"/>
              </a:rPr>
              <a:t> in state </a:t>
            </a:r>
            <a:r>
              <a:rPr lang="en-US" altLang="en-US" sz="2400" i="1" dirty="0" smtClean="0">
                <a:solidFill>
                  <a:srgbClr val="006600"/>
                </a:solidFill>
                <a:ea typeface="ＭＳ Ｐゴシック" pitchFamily="34" charset="-128"/>
              </a:rPr>
              <a:t>x</a:t>
            </a:r>
            <a:r>
              <a:rPr lang="en-US" altLang="en-US" sz="2400" dirty="0" smtClean="0">
                <a:solidFill>
                  <a:srgbClr val="006600"/>
                </a:solidFill>
                <a:ea typeface="ＭＳ Ｐゴシック" pitchFamily="34" charset="-128"/>
              </a:rPr>
              <a:t> to reach state </a:t>
            </a:r>
            <a:r>
              <a:rPr lang="en-US" altLang="en-US" sz="2400" i="1" dirty="0" smtClean="0">
                <a:solidFill>
                  <a:srgbClr val="006600"/>
                </a:solidFill>
                <a:ea typeface="ＭＳ Ｐゴシック" pitchFamily="34" charset="-128"/>
              </a:rPr>
              <a:t>y</a:t>
            </a:r>
          </a:p>
          <a:p>
            <a:pPr marL="1200150" lvl="2" indent="-342900" eaLnBrk="1" hangingPunct="1">
              <a:lnSpc>
                <a:spcPct val="80000"/>
              </a:lnSpc>
              <a:buFont typeface="Arial" pitchFamily="34" charset="0"/>
              <a:buChar char="–"/>
            </a:pPr>
            <a:r>
              <a:rPr lang="en-US" altLang="en-US" dirty="0" smtClean="0">
                <a:ea typeface="ＭＳ Ｐゴシック" pitchFamily="34" charset="-128"/>
              </a:rPr>
              <a:t>assumed to be </a:t>
            </a:r>
            <a:r>
              <a:rPr lang="en-US" altLang="en-US" dirty="0" smtClean="0">
                <a:ea typeface="ＭＳ Ｐゴシック" pitchFamily="34" charset="-128"/>
                <a:cs typeface="Arial" pitchFamily="34" charset="0"/>
              </a:rPr>
              <a:t>≥ </a:t>
            </a:r>
            <a:r>
              <a:rPr lang="en-US" altLang="en-US" dirty="0" smtClean="0">
                <a:ea typeface="ＭＳ Ｐゴシック" pitchFamily="34" charset="-128"/>
              </a:rPr>
              <a:t>0</a:t>
            </a:r>
          </a:p>
          <a:p>
            <a:pPr marL="381000" indent="-381000" eaLnBrk="1" hangingPunct="1">
              <a:lnSpc>
                <a:spcPct val="80000"/>
              </a:lnSpc>
            </a:pPr>
            <a:endParaRPr lang="en-US" altLang="en-US" sz="2400" dirty="0" smtClean="0">
              <a:ea typeface="ＭＳ Ｐゴシック" pitchFamily="34" charset="-128"/>
            </a:endParaRPr>
          </a:p>
          <a:p>
            <a:pPr marL="381000" indent="-381000" eaLnBrk="1" hangingPunct="1">
              <a:lnSpc>
                <a:spcPct val="80000"/>
              </a:lnSpc>
              <a:buFont typeface="Wingdings" pitchFamily="2" charset="2"/>
              <a:buNone/>
            </a:pPr>
            <a:r>
              <a:rPr lang="en-US" altLang="en-US" sz="2400" dirty="0" smtClean="0">
                <a:ea typeface="ＭＳ Ｐゴシック" pitchFamily="34" charset="-128"/>
              </a:rPr>
              <a:t>A </a:t>
            </a:r>
            <a:r>
              <a:rPr lang="en-US" altLang="en-US" sz="2400" b="1" dirty="0" smtClean="0">
                <a:solidFill>
                  <a:srgbClr val="FF0000"/>
                </a:solidFill>
                <a:ea typeface="ＭＳ Ｐゴシック" pitchFamily="34" charset="-128"/>
              </a:rPr>
              <a:t>solution</a:t>
            </a:r>
            <a:r>
              <a:rPr lang="en-US" altLang="en-US" sz="2400" b="1" dirty="0" smtClean="0">
                <a:ea typeface="ＭＳ Ｐゴシック" pitchFamily="34" charset="-128"/>
              </a:rPr>
              <a:t> </a:t>
            </a:r>
            <a:r>
              <a:rPr lang="en-US" altLang="en-US" sz="2400" dirty="0" smtClean="0">
                <a:ea typeface="ＭＳ Ｐゴシック" pitchFamily="34" charset="-128"/>
              </a:rPr>
              <a:t>is a sequence of actions leading from the initial state to a goal state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95" y="152400"/>
            <a:ext cx="8229600" cy="792162"/>
          </a:xfrm>
        </p:spPr>
        <p:txBody>
          <a:bodyPr/>
          <a:lstStyle/>
          <a:p>
            <a:r>
              <a:rPr lang="en-US" dirty="0" smtClean="0"/>
              <a:t>Basic Probability Relationships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b="1" dirty="0" smtClean="0">
                <a:latin typeface="Arial" panose="020B0604020202020204" pitchFamily="34" charset="0"/>
                <a:cs typeface="Arial" panose="020B0604020202020204" pitchFamily="34" charset="0"/>
              </a:rPr>
              <a:t>P(A) + P(</a:t>
            </a:r>
            <a:r>
              <a:rPr lang="en-US" altLang="en-US" sz="2400" b="1" dirty="0" smtClean="0">
                <a:latin typeface="Arial" panose="020B0604020202020204" pitchFamily="34" charset="0"/>
                <a:cs typeface="Arial" panose="020B0604020202020204" pitchFamily="34" charset="0"/>
                <a:sym typeface="Symbol" pitchFamily="18" charset="2"/>
              </a:rPr>
              <a:t> A) = 1</a:t>
            </a:r>
          </a:p>
          <a:p>
            <a:pPr lvl="1"/>
            <a:r>
              <a:rPr lang="en-US" sz="2000" dirty="0" smtClean="0">
                <a:latin typeface="Arial" panose="020B0604020202020204" pitchFamily="34" charset="0"/>
                <a:cs typeface="Arial" panose="020B0604020202020204" pitchFamily="34" charset="0"/>
                <a:sym typeface="Symbol" pitchFamily="18" charset="2"/>
              </a:rPr>
              <a:t>Implies that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t>
            </a:r>
            <a:r>
              <a:rPr lang="en-US" altLang="en-US" sz="2400" dirty="0">
                <a:solidFill>
                  <a:prstClr val="black"/>
                </a:solidFill>
                <a:latin typeface="Arial" panose="020B0604020202020204" pitchFamily="34" charset="0"/>
                <a:cs typeface="Arial" panose="020B0604020202020204" pitchFamily="34" charset="0"/>
                <a:sym typeface="Symbol" pitchFamily="18" charset="2"/>
              </a:rPr>
              <a:t></a:t>
            </a:r>
            <a:r>
              <a:rPr lang="en-US" altLang="en-US" sz="2000" dirty="0" smtClean="0">
                <a:latin typeface="Arial" panose="020B0604020202020204" pitchFamily="34" charset="0"/>
                <a:cs typeface="Arial" panose="020B0604020202020204" pitchFamily="34" charset="0"/>
                <a:sym typeface="Symbol" pitchFamily="18" charset="2"/>
              </a:rPr>
              <a:t> </a:t>
            </a:r>
            <a:r>
              <a:rPr lang="en-US" altLang="en-US" sz="2000" dirty="0">
                <a:latin typeface="Arial" panose="020B0604020202020204" pitchFamily="34" charset="0"/>
                <a:cs typeface="Arial" panose="020B0604020202020204" pitchFamily="34" charset="0"/>
                <a:sym typeface="Symbol" pitchFamily="18" charset="2"/>
              </a:rPr>
              <a:t>A) = </a:t>
            </a:r>
            <a:r>
              <a:rPr lang="en-US" altLang="en-US" sz="2000" dirty="0" smtClean="0">
                <a:latin typeface="Arial" panose="020B0604020202020204" pitchFamily="34" charset="0"/>
                <a:cs typeface="Arial" panose="020B0604020202020204" pitchFamily="34" charset="0"/>
                <a:sym typeface="Symbol" pitchFamily="18" charset="2"/>
              </a:rPr>
              <a:t>1 ─ P(A)</a:t>
            </a:r>
          </a:p>
          <a:p>
            <a:pPr marL="342900" lvl="1" indent="-342900">
              <a:buFont typeface="Arial" charset="0"/>
              <a:buChar char="•"/>
            </a:pPr>
            <a:r>
              <a:rPr lang="en-US" altLang="en-US" sz="2400" b="1" dirty="0">
                <a:latin typeface="Arial" panose="020B0604020202020204" pitchFamily="34" charset="0"/>
                <a:cs typeface="Arial" panose="020B0604020202020204" pitchFamily="34" charset="0"/>
              </a:rPr>
              <a:t>P(A, B) = P(A ˄ B) = P(A) + P(B) </a:t>
            </a:r>
            <a:r>
              <a:rPr lang="en-US" altLang="en-US" sz="2400" b="1" dirty="0" smtClean="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P(A ˅ B)</a:t>
            </a:r>
          </a:p>
          <a:p>
            <a:pPr lvl="1"/>
            <a:r>
              <a:rPr lang="en-US" sz="2000" dirty="0" smtClean="0">
                <a:latin typeface="Arial" panose="020B0604020202020204" pitchFamily="34" charset="0"/>
                <a:cs typeface="Arial" panose="020B0604020202020204" pitchFamily="34" charset="0"/>
              </a:rPr>
              <a:t>Implies that </a:t>
            </a:r>
            <a:r>
              <a:rPr lang="en-US" altLang="en-US" sz="2000" dirty="0">
                <a:latin typeface="Arial" panose="020B0604020202020204" pitchFamily="34" charset="0"/>
                <a:cs typeface="Arial" panose="020B0604020202020204" pitchFamily="34" charset="0"/>
              </a:rPr>
              <a:t>P(A ˅ </a:t>
            </a:r>
            <a:r>
              <a:rPr lang="en-US" altLang="en-US" sz="2000" dirty="0" smtClean="0">
                <a:latin typeface="Arial" panose="020B0604020202020204" pitchFamily="34" charset="0"/>
                <a:cs typeface="Arial" panose="020B0604020202020204" pitchFamily="34" charset="0"/>
              </a:rPr>
              <a:t>B) = </a:t>
            </a:r>
            <a:r>
              <a:rPr lang="en-US" altLang="en-US" sz="2000" dirty="0">
                <a:latin typeface="Arial" panose="020B0604020202020204" pitchFamily="34" charset="0"/>
                <a:cs typeface="Arial" panose="020B0604020202020204" pitchFamily="34" charset="0"/>
              </a:rPr>
              <a:t>P(A) + P(B) ─ P(A ˄ B</a:t>
            </a:r>
            <a:r>
              <a:rPr lang="en-US" altLang="en-US" sz="2000" dirty="0" smtClean="0">
                <a:latin typeface="Arial" panose="020B0604020202020204" pitchFamily="34" charset="0"/>
                <a:cs typeface="Arial" panose="020B0604020202020204" pitchFamily="34" charset="0"/>
              </a:rPr>
              <a:t>)</a:t>
            </a:r>
          </a:p>
          <a:p>
            <a:r>
              <a:rPr lang="en-US" sz="2400" b="1" dirty="0" smtClean="0">
                <a:latin typeface="Arial" panose="020B0604020202020204" pitchFamily="34" charset="0"/>
                <a:cs typeface="Arial" panose="020B0604020202020204" pitchFamily="34" charset="0"/>
              </a:rPr>
              <a:t>P(A | B) </a:t>
            </a:r>
            <a:r>
              <a:rPr lang="en-US" sz="2400" b="1" dirty="0">
                <a:latin typeface="Arial" panose="020B0604020202020204" pitchFamily="34" charset="0"/>
                <a:cs typeface="Arial" panose="020B0604020202020204" pitchFamily="34" charset="0"/>
              </a:rPr>
              <a:t>= P(A, B) / P(B</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Conditional probability; “Probability of A </a:t>
            </a:r>
            <a:r>
              <a:rPr lang="en-US" sz="2000" b="1" u="sng" dirty="0" smtClean="0">
                <a:latin typeface="Arial" panose="020B0604020202020204" pitchFamily="34" charset="0"/>
                <a:cs typeface="Arial" panose="020B0604020202020204" pitchFamily="34" charset="0"/>
              </a:rPr>
              <a:t>given</a:t>
            </a:r>
            <a:r>
              <a:rPr lang="en-US" sz="2000" dirty="0" smtClean="0">
                <a:latin typeface="Arial" panose="020B0604020202020204" pitchFamily="34" charset="0"/>
                <a:cs typeface="Arial" panose="020B0604020202020204" pitchFamily="34" charset="0"/>
              </a:rPr>
              <a:t> B”</a:t>
            </a:r>
          </a:p>
          <a:p>
            <a:r>
              <a:rPr lang="en-US" sz="2400" b="1" dirty="0">
                <a:latin typeface="Arial" panose="020B0604020202020204" pitchFamily="34" charset="0"/>
                <a:cs typeface="Arial" panose="020B0604020202020204" pitchFamily="34" charset="0"/>
              </a:rPr>
              <a:t>P(A</a:t>
            </a:r>
            <a:r>
              <a:rPr lang="en-US" sz="2400" b="1" dirty="0" smtClean="0">
                <a:latin typeface="Arial" panose="020B0604020202020204" pitchFamily="34" charset="0"/>
                <a:cs typeface="Arial" panose="020B0604020202020204" pitchFamily="34" charset="0"/>
              </a:rPr>
              <a:t>, B</a:t>
            </a:r>
            <a:r>
              <a:rPr lang="en-US" sz="2400" b="1" dirty="0">
                <a:latin typeface="Arial" panose="020B0604020202020204" pitchFamily="34" charset="0"/>
                <a:cs typeface="Arial" panose="020B0604020202020204" pitchFamily="34" charset="0"/>
              </a:rPr>
              <a:t>) = </a:t>
            </a:r>
            <a:r>
              <a:rPr lang="en-US" sz="2400" b="1" dirty="0" smtClean="0">
                <a:latin typeface="Arial" panose="020B0604020202020204" pitchFamily="34" charset="0"/>
                <a:cs typeface="Arial" panose="020B0604020202020204" pitchFamily="34" charset="0"/>
              </a:rPr>
              <a:t>P(A | B</a:t>
            </a:r>
            <a:r>
              <a:rPr lang="en-US" sz="2400" b="1" dirty="0">
                <a:latin typeface="Arial" panose="020B0604020202020204" pitchFamily="34" charset="0"/>
                <a:cs typeface="Arial" panose="020B0604020202020204" pitchFamily="34" charset="0"/>
              </a:rPr>
              <a:t>) P(B</a:t>
            </a:r>
            <a:r>
              <a:rPr lang="en-US" sz="2400" b="1" dirty="0" smtClean="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Product </a:t>
            </a:r>
            <a:r>
              <a:rPr lang="en-US" sz="2000" dirty="0" smtClean="0">
                <a:latin typeface="Arial" panose="020B0604020202020204" pitchFamily="34" charset="0"/>
                <a:cs typeface="Arial" panose="020B0604020202020204" pitchFamily="34" charset="0"/>
              </a:rPr>
              <a:t>Rule (Factoring); applies </a:t>
            </a:r>
            <a:r>
              <a:rPr lang="en-US" sz="2000" dirty="0">
                <a:latin typeface="Arial" panose="020B0604020202020204" pitchFamily="34" charset="0"/>
                <a:cs typeface="Arial" panose="020B0604020202020204" pitchFamily="34" charset="0"/>
              </a:rPr>
              <a:t>to any number of variables</a:t>
            </a:r>
          </a:p>
          <a:p>
            <a:pPr lvl="1"/>
            <a:r>
              <a:rPr lang="pl-PL" sz="2000" dirty="0" smtClean="0">
                <a:latin typeface="Arial" panose="020B0604020202020204" pitchFamily="34" charset="0"/>
                <a:cs typeface="Arial" panose="020B0604020202020204" pitchFamily="34" charset="0"/>
              </a:rPr>
              <a:t>P(a</a:t>
            </a:r>
            <a:r>
              <a:rPr lang="pl-PL" sz="2000" dirty="0">
                <a:latin typeface="Arial" panose="020B0604020202020204" pitchFamily="34" charset="0"/>
                <a:cs typeface="Arial" panose="020B0604020202020204" pitchFamily="34" charset="0"/>
              </a:rPr>
              <a:t>, b, c</a:t>
            </a:r>
            <a:r>
              <a:rPr lang="pl-PL" sz="2000" dirty="0" smtClean="0">
                <a:latin typeface="Arial" panose="020B0604020202020204" pitchFamily="34" charset="0"/>
                <a:cs typeface="Arial" panose="020B0604020202020204" pitchFamily="34" charset="0"/>
              </a:rPr>
              <a:t>,…z) </a:t>
            </a:r>
            <a:r>
              <a:rPr lang="pl-PL" sz="2000" dirty="0">
                <a:latin typeface="Arial" panose="020B0604020202020204" pitchFamily="34" charset="0"/>
                <a:cs typeface="Arial" panose="020B0604020202020204" pitchFamily="34" charset="0"/>
              </a:rPr>
              <a:t>= P(a | b, c</a:t>
            </a:r>
            <a:r>
              <a:rPr lang="pl-PL" sz="2000" dirty="0" smtClean="0">
                <a:latin typeface="Arial" panose="020B0604020202020204" pitchFamily="34" charset="0"/>
                <a:cs typeface="Arial" panose="020B0604020202020204" pitchFamily="34" charset="0"/>
              </a:rPr>
              <a:t>,…z</a:t>
            </a:r>
            <a:r>
              <a:rPr lang="pl-PL" sz="2000" dirty="0">
                <a:latin typeface="Arial" panose="020B0604020202020204" pitchFamily="34" charset="0"/>
                <a:cs typeface="Arial" panose="020B0604020202020204" pitchFamily="34" charset="0"/>
              </a:rPr>
              <a:t>) P(b | c</a:t>
            </a:r>
            <a:r>
              <a:rPr lang="pl-PL"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pl-PL" sz="2000" dirty="0" smtClean="0">
                <a:latin typeface="Arial" panose="020B0604020202020204" pitchFamily="34" charset="0"/>
                <a:cs typeface="Arial" panose="020B0604020202020204" pitchFamily="34" charset="0"/>
              </a:rPr>
              <a:t>.z</a:t>
            </a:r>
            <a:r>
              <a:rPr lang="pl-PL" sz="2000" dirty="0">
                <a:latin typeface="Arial" panose="020B0604020202020204" pitchFamily="34" charset="0"/>
                <a:cs typeface="Arial" panose="020B0604020202020204" pitchFamily="34" charset="0"/>
              </a:rPr>
              <a:t>) P(c</a:t>
            </a:r>
            <a:r>
              <a:rPr lang="pl-PL" sz="2000"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a:t>
            </a:r>
            <a:r>
              <a:rPr lang="pl-PL" sz="2000" dirty="0" smtClean="0">
                <a:latin typeface="Arial" panose="020B0604020202020204" pitchFamily="34" charset="0"/>
                <a:cs typeface="Arial" panose="020B0604020202020204" pitchFamily="34" charset="0"/>
              </a:rPr>
              <a:t>.</a:t>
            </a:r>
            <a:r>
              <a:rPr lang="pl-PL" sz="2000" dirty="0">
                <a:latin typeface="Arial" panose="020B0604020202020204" pitchFamily="34" charset="0"/>
                <a:cs typeface="Arial" panose="020B0604020202020204" pitchFamily="34" charset="0"/>
              </a:rPr>
              <a:t>P(z</a:t>
            </a:r>
            <a:r>
              <a:rPr lang="pl-PL"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marL="342900" lvl="1" indent="-342900">
              <a:buFont typeface="Arial" charset="0"/>
              <a:buChar char="•"/>
            </a:pPr>
            <a:r>
              <a:rPr lang="en-US" altLang="en-US" sz="2400" b="1" dirty="0">
                <a:latin typeface="Arial" panose="020B0604020202020204" pitchFamily="34" charset="0"/>
                <a:cs typeface="Arial" panose="020B0604020202020204" pitchFamily="34" charset="0"/>
              </a:rPr>
              <a:t>P(A) =  </a:t>
            </a:r>
            <a:r>
              <a:rPr lang="en-US" altLang="en-US" sz="2400" b="1" dirty="0">
                <a:latin typeface="Arial" panose="020B0604020202020204" pitchFamily="34" charset="0"/>
                <a:cs typeface="Arial" panose="020B0604020202020204" pitchFamily="34" charset="0"/>
                <a:sym typeface="Symbol"/>
              </a:rPr>
              <a:t></a:t>
            </a:r>
            <a:r>
              <a:rPr lang="en-US" altLang="en-US" sz="2400" b="1" baseline="-25000" dirty="0">
                <a:latin typeface="Arial" panose="020B0604020202020204" pitchFamily="34" charset="0"/>
                <a:cs typeface="Arial" panose="020B0604020202020204" pitchFamily="34" charset="0"/>
              </a:rPr>
              <a:t>B,C</a:t>
            </a:r>
            <a:r>
              <a:rPr lang="en-US" altLang="en-US" sz="2400" b="1" dirty="0">
                <a:latin typeface="Arial" panose="020B0604020202020204" pitchFamily="34" charset="0"/>
                <a:cs typeface="Arial" panose="020B0604020202020204" pitchFamily="34" charset="0"/>
              </a:rPr>
              <a:t> P(A</a:t>
            </a:r>
            <a:r>
              <a:rPr lang="en-US" altLang="en-US" sz="2400" b="1" dirty="0" smtClean="0">
                <a:latin typeface="Arial" panose="020B0604020202020204" pitchFamily="34" charset="0"/>
                <a:cs typeface="Arial" panose="020B0604020202020204" pitchFamily="34" charset="0"/>
              </a:rPr>
              <a:t>, B, C</a:t>
            </a:r>
            <a:r>
              <a:rPr lang="en-US" altLang="en-US" sz="2400" b="1" dirty="0">
                <a:latin typeface="Arial" panose="020B0604020202020204" pitchFamily="34" charset="0"/>
                <a:cs typeface="Arial" panose="020B0604020202020204" pitchFamily="34" charset="0"/>
              </a:rPr>
              <a:t>) =  </a:t>
            </a:r>
            <a:r>
              <a:rPr lang="en-US" altLang="en-US" sz="2400" b="1" dirty="0" smtClean="0">
                <a:latin typeface="Arial" panose="020B0604020202020204" pitchFamily="34" charset="0"/>
                <a:cs typeface="Arial" panose="020B0604020202020204" pitchFamily="34" charset="0"/>
                <a:sym typeface="Symbol"/>
              </a:rPr>
              <a:t></a:t>
            </a:r>
            <a:r>
              <a:rPr lang="en-US" altLang="en-US" sz="2400" b="1" baseline="-25000" dirty="0" err="1" smtClean="0">
                <a:latin typeface="Arial" panose="020B0604020202020204" pitchFamily="34" charset="0"/>
                <a:cs typeface="Arial" panose="020B0604020202020204" pitchFamily="34" charset="0"/>
              </a:rPr>
              <a:t>b</a:t>
            </a:r>
            <a:r>
              <a:rPr lang="en-US" altLang="en-US" sz="2400" b="1" baseline="-25000" dirty="0" err="1" smtClean="0">
                <a:latin typeface="Arial" panose="020B0604020202020204" pitchFamily="34" charset="0"/>
                <a:cs typeface="Arial" panose="020B0604020202020204" pitchFamily="34" charset="0"/>
                <a:sym typeface="Symbol"/>
              </a:rPr>
              <a:t>B</a:t>
            </a:r>
            <a:r>
              <a:rPr lang="en-US" altLang="en-US" sz="2400" b="1" baseline="-25000" dirty="0" err="1" smtClean="0">
                <a:latin typeface="Arial" panose="020B0604020202020204" pitchFamily="34" charset="0"/>
                <a:cs typeface="Arial" panose="020B0604020202020204" pitchFamily="34" charset="0"/>
              </a:rPr>
              <a:t>,c</a:t>
            </a:r>
            <a:r>
              <a:rPr lang="en-US" altLang="en-US" sz="2400" b="1" baseline="-25000" dirty="0" err="1">
                <a:latin typeface="Arial" panose="020B0604020202020204" pitchFamily="34" charset="0"/>
                <a:cs typeface="Arial" panose="020B0604020202020204" pitchFamily="34" charset="0"/>
                <a:sym typeface="Symbol"/>
              </a:rPr>
              <a:t></a:t>
            </a:r>
            <a:r>
              <a:rPr lang="en-US" altLang="en-US" sz="2400" b="1" baseline="-25000" dirty="0" err="1" smtClean="0">
                <a:latin typeface="Arial" panose="020B0604020202020204" pitchFamily="34" charset="0"/>
                <a:cs typeface="Arial" panose="020B0604020202020204" pitchFamily="34" charset="0"/>
              </a:rPr>
              <a:t>C</a:t>
            </a:r>
            <a:r>
              <a:rPr lang="en-US" altLang="en-US" sz="2400" b="1" dirty="0" smtClean="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P(A, </a:t>
            </a:r>
            <a:r>
              <a:rPr lang="en-US" altLang="en-US" sz="2400" b="1" dirty="0" smtClean="0">
                <a:latin typeface="Arial" panose="020B0604020202020204" pitchFamily="34" charset="0"/>
                <a:cs typeface="Arial" panose="020B0604020202020204" pitchFamily="34" charset="0"/>
              </a:rPr>
              <a:t>b, c)</a:t>
            </a:r>
            <a:endParaRPr lang="en-US" altLang="en-US" sz="2400" b="1"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Sum Rule (Marginal Probabilities); </a:t>
            </a:r>
            <a:r>
              <a:rPr lang="en-US" altLang="en-US" sz="2000" dirty="0" smtClean="0">
                <a:latin typeface="Arial" panose="020B0604020202020204" pitchFamily="34" charset="0"/>
                <a:cs typeface="Arial" panose="020B0604020202020204" pitchFamily="34" charset="0"/>
              </a:rPr>
              <a:t>for any </a:t>
            </a:r>
            <a:r>
              <a:rPr lang="en-US" altLang="en-US" sz="2000" dirty="0">
                <a:latin typeface="Arial" panose="020B0604020202020204" pitchFamily="34" charset="0"/>
                <a:cs typeface="Arial" panose="020B0604020202020204" pitchFamily="34" charset="0"/>
              </a:rPr>
              <a:t>number of variables</a:t>
            </a:r>
          </a:p>
          <a:p>
            <a:pPr lvl="1"/>
            <a:r>
              <a:rPr lang="en-US" altLang="en-US" sz="2000" dirty="0">
                <a:latin typeface="Arial" panose="020B0604020202020204" pitchFamily="34" charset="0"/>
                <a:cs typeface="Arial" panose="020B0604020202020204" pitchFamily="34" charset="0"/>
              </a:rPr>
              <a:t>P(A, D) = </a:t>
            </a:r>
            <a:r>
              <a:rPr lang="en-US" altLang="en-US" sz="2000" dirty="0">
                <a:latin typeface="Arial" panose="020B0604020202020204" pitchFamily="34" charset="0"/>
                <a:cs typeface="Arial" panose="020B0604020202020204" pitchFamily="34" charset="0"/>
                <a:sym typeface="Symbol"/>
              </a:rPr>
              <a:t></a:t>
            </a:r>
            <a:r>
              <a:rPr lang="en-US" altLang="en-US" sz="2000" baseline="-25000" dirty="0">
                <a:latin typeface="Arial" panose="020B0604020202020204" pitchFamily="34" charset="0"/>
                <a:cs typeface="Arial" panose="020B0604020202020204" pitchFamily="34" charset="0"/>
              </a:rPr>
              <a:t>B</a:t>
            </a:r>
            <a:r>
              <a:rPr lang="en-US"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sym typeface="Symbol"/>
              </a:rPr>
              <a:t></a:t>
            </a:r>
            <a:r>
              <a:rPr lang="en-US" altLang="en-US" sz="2000" baseline="-25000" dirty="0">
                <a:latin typeface="Arial" panose="020B0604020202020204" pitchFamily="34" charset="0"/>
                <a:cs typeface="Arial" panose="020B0604020202020204" pitchFamily="34" charset="0"/>
              </a:rPr>
              <a:t>C</a:t>
            </a:r>
            <a:r>
              <a:rPr lang="en-US" altLang="en-US" sz="2000" dirty="0">
                <a:latin typeface="Arial" panose="020B0604020202020204" pitchFamily="34" charset="0"/>
                <a:cs typeface="Arial" panose="020B0604020202020204" pitchFamily="34" charset="0"/>
              </a:rPr>
              <a:t>  P(A, B, C, D) = </a:t>
            </a:r>
            <a:r>
              <a:rPr lang="en-US" altLang="en-US" sz="2000" dirty="0" smtClean="0">
                <a:latin typeface="Arial" panose="020B0604020202020204" pitchFamily="34" charset="0"/>
                <a:cs typeface="Arial" panose="020B0604020202020204" pitchFamily="34" charset="0"/>
                <a:sym typeface="Symbol"/>
              </a:rPr>
              <a:t></a:t>
            </a:r>
            <a:r>
              <a:rPr lang="en-US" altLang="en-US" sz="2000" baseline="-25000" dirty="0" err="1" smtClean="0">
                <a:latin typeface="Arial" panose="020B0604020202020204" pitchFamily="34" charset="0"/>
                <a:cs typeface="Arial" panose="020B0604020202020204" pitchFamily="34" charset="0"/>
              </a:rPr>
              <a:t>b</a:t>
            </a:r>
            <a:r>
              <a:rPr lang="en-US" altLang="en-US" sz="2400" b="1" baseline="-25000" dirty="0" err="1" smtClean="0">
                <a:solidFill>
                  <a:prstClr val="black"/>
                </a:solidFill>
                <a:latin typeface="Arial" panose="020B0604020202020204" pitchFamily="34" charset="0"/>
                <a:cs typeface="Arial" panose="020B0604020202020204" pitchFamily="34" charset="0"/>
                <a:sym typeface="Symbol"/>
              </a:rPr>
              <a:t>B</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sym typeface="Symbol"/>
              </a:rPr>
              <a:t></a:t>
            </a:r>
            <a:r>
              <a:rPr lang="en-US" altLang="en-US" sz="2000" baseline="-25000" dirty="0" err="1" smtClean="0">
                <a:latin typeface="Arial" panose="020B0604020202020204" pitchFamily="34" charset="0"/>
                <a:cs typeface="Arial" panose="020B0604020202020204" pitchFamily="34" charset="0"/>
              </a:rPr>
              <a:t>c</a:t>
            </a:r>
            <a:r>
              <a:rPr lang="en-US" altLang="en-US" sz="2400" b="1" baseline="-25000" dirty="0" err="1" smtClean="0">
                <a:solidFill>
                  <a:prstClr val="black"/>
                </a:solidFill>
                <a:latin typeface="Arial" panose="020B0604020202020204" pitchFamily="34" charset="0"/>
                <a:cs typeface="Arial" panose="020B0604020202020204" pitchFamily="34" charset="0"/>
                <a:sym typeface="Symbol"/>
              </a:rPr>
              <a:t>C</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P(A, </a:t>
            </a:r>
            <a:r>
              <a:rPr lang="en-US" altLang="en-US" sz="2000" dirty="0" smtClean="0">
                <a:latin typeface="Arial" panose="020B0604020202020204" pitchFamily="34" charset="0"/>
                <a:cs typeface="Arial" panose="020B0604020202020204" pitchFamily="34" charset="0"/>
              </a:rPr>
              <a:t>b, c, </a:t>
            </a:r>
            <a:r>
              <a:rPr lang="en-US" altLang="en-US" sz="2000" dirty="0">
                <a:latin typeface="Arial" panose="020B0604020202020204" pitchFamily="34" charset="0"/>
                <a:cs typeface="Arial" panose="020B0604020202020204" pitchFamily="34" charset="0"/>
              </a:rPr>
              <a:t>D)</a:t>
            </a:r>
            <a:endParaRPr lang="en-US" altLang="en-US" sz="2000" dirty="0" smtClean="0">
              <a:latin typeface="Arial" panose="020B0604020202020204" pitchFamily="34" charset="0"/>
              <a:cs typeface="Arial" panose="020B0604020202020204" pitchFamily="34" charset="0"/>
            </a:endParaRPr>
          </a:p>
          <a:p>
            <a:r>
              <a:rPr lang="en-US" altLang="en-US" sz="2400" b="1" dirty="0" smtClean="0">
                <a:latin typeface="Arial" panose="020B0604020202020204" pitchFamily="34" charset="0"/>
                <a:cs typeface="Arial" panose="020B0604020202020204" pitchFamily="34" charset="0"/>
              </a:rPr>
              <a:t>P(B | A</a:t>
            </a:r>
            <a:r>
              <a:rPr lang="en-US" altLang="en-US" sz="2400" b="1" dirty="0">
                <a:latin typeface="Arial" panose="020B0604020202020204" pitchFamily="34" charset="0"/>
                <a:cs typeface="Arial" panose="020B0604020202020204" pitchFamily="34" charset="0"/>
              </a:rPr>
              <a:t>) = </a:t>
            </a:r>
            <a:r>
              <a:rPr lang="en-US" altLang="en-US" sz="2400" b="1" dirty="0" smtClean="0">
                <a:latin typeface="Arial" panose="020B0604020202020204" pitchFamily="34" charset="0"/>
                <a:cs typeface="Arial" panose="020B0604020202020204" pitchFamily="34" charset="0"/>
              </a:rPr>
              <a:t>P(A | B</a:t>
            </a:r>
            <a:r>
              <a:rPr lang="en-US" altLang="en-US" sz="2400" b="1" dirty="0">
                <a:latin typeface="Arial" panose="020B0604020202020204" pitchFamily="34" charset="0"/>
                <a:cs typeface="Arial" panose="020B0604020202020204" pitchFamily="34" charset="0"/>
              </a:rPr>
              <a:t>) P(B) </a:t>
            </a:r>
            <a:r>
              <a:rPr lang="en-US" altLang="en-US" sz="2400" b="1" dirty="0" smtClean="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P(A</a:t>
            </a:r>
            <a:r>
              <a:rPr lang="en-US" altLang="en-US" sz="2400" b="1" dirty="0" smtClean="0">
                <a:latin typeface="Arial" panose="020B0604020202020204" pitchFamily="34" charset="0"/>
                <a:cs typeface="Arial" panose="020B0604020202020204" pitchFamily="34" charset="0"/>
              </a:rPr>
              <a:t>)</a:t>
            </a:r>
          </a:p>
          <a:p>
            <a:pPr lvl="1"/>
            <a:r>
              <a:rPr lang="en-US" altLang="en-US" sz="2000" dirty="0">
                <a:latin typeface="Arial" panose="020B0604020202020204" pitchFamily="34" charset="0"/>
                <a:cs typeface="Arial" panose="020B0604020202020204" pitchFamily="34" charset="0"/>
              </a:rPr>
              <a:t>Bayes’ Rule; for any number of variables</a:t>
            </a:r>
          </a:p>
          <a:p>
            <a:endParaRPr lang="en-US" altLang="en-US" dirty="0" smtClean="0">
              <a:latin typeface="Arial" panose="020B0604020202020204" pitchFamily="34" charset="0"/>
              <a:cs typeface="Arial" panose="020B0604020202020204" pitchFamily="34" charset="0"/>
            </a:endParaRPr>
          </a:p>
          <a:p>
            <a:pPr marL="342900" lvl="1" indent="-342900"/>
            <a:endParaRPr lang="en-US" altLang="en-US" dirty="0">
              <a:latin typeface="Arial" panose="020B0604020202020204" pitchFamily="34" charset="0"/>
              <a:cs typeface="Arial" panose="020B0604020202020204" pitchFamily="34" charset="0"/>
            </a:endParaRPr>
          </a:p>
          <a:p>
            <a:pPr marL="742950" lvl="2" indent="-342900"/>
            <a:endParaRPr lang="en-US" altLang="en-US" sz="2000" dirty="0">
              <a:latin typeface="Arial" panose="020B0604020202020204" pitchFamily="34" charset="0"/>
              <a:cs typeface="Arial" panose="020B0604020202020204" pitchFamily="34" charset="0"/>
            </a:endParaRPr>
          </a:p>
          <a:p>
            <a:endParaRPr lang="pl-PL"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6553200" y="2133600"/>
            <a:ext cx="2514600" cy="1371600"/>
            <a:chOff x="6644014" y="2133600"/>
            <a:chExt cx="2514600" cy="1371600"/>
          </a:xfrm>
        </p:grpSpPr>
        <p:sp>
          <p:nvSpPr>
            <p:cNvPr id="4" name="AutoShape 6"/>
            <p:cNvSpPr>
              <a:spLocks noChangeArrowheads="1"/>
            </p:cNvSpPr>
            <p:nvPr/>
          </p:nvSpPr>
          <p:spPr bwMode="auto">
            <a:xfrm>
              <a:off x="6644014" y="2133600"/>
              <a:ext cx="2514600" cy="1371600"/>
            </a:xfrm>
            <a:prstGeom prst="wedgeEllipseCallout">
              <a:avLst>
                <a:gd name="adj1" fmla="val -33903"/>
                <a:gd name="adj2" fmla="val 78704"/>
              </a:avLst>
            </a:prstGeom>
            <a:solidFill>
              <a:srgbClr val="FFFF99"/>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endParaRPr lang="en-US" altLang="en-US" sz="1800"/>
            </a:p>
          </p:txBody>
        </p:sp>
        <p:sp>
          <p:nvSpPr>
            <p:cNvPr id="5" name="Text Box 8"/>
            <p:cNvSpPr txBox="1">
              <a:spLocks noChangeArrowheads="1"/>
            </p:cNvSpPr>
            <p:nvPr/>
          </p:nvSpPr>
          <p:spPr bwMode="auto">
            <a:xfrm>
              <a:off x="7162800" y="2498725"/>
              <a:ext cx="156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dirty="0">
                  <a:solidFill>
                    <a:srgbClr val="FF0000"/>
                  </a:solidFill>
                </a:rPr>
                <a:t>You need to </a:t>
              </a:r>
            </a:p>
            <a:p>
              <a:pPr eaLnBrk="1" hangingPunct="1">
                <a:spcBef>
                  <a:spcPct val="0"/>
                </a:spcBef>
                <a:buFontTx/>
                <a:buNone/>
              </a:pPr>
              <a:r>
                <a:rPr lang="en-US" altLang="en-US" sz="1800" dirty="0">
                  <a:solidFill>
                    <a:srgbClr val="FF0000"/>
                  </a:solidFill>
                </a:rPr>
                <a:t>know these !</a:t>
              </a:r>
            </a:p>
          </p:txBody>
        </p:sp>
      </p:grpSp>
    </p:spTree>
    <p:extLst>
      <p:ext uri="{BB962C8B-B14F-4D97-AF65-F5344CB8AC3E}">
        <p14:creationId xmlns:p14="http://schemas.microsoft.com/office/powerpoint/2010/main" val="29033131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8991600" cy="762000"/>
          </a:xfrm>
        </p:spPr>
        <p:txBody>
          <a:bodyPr/>
          <a:lstStyle/>
          <a:p>
            <a:pPr eaLnBrk="1" hangingPunct="1"/>
            <a:r>
              <a:rPr lang="en-US" altLang="en-US" sz="4000"/>
              <a:t>Summary of Probability Rules</a:t>
            </a:r>
          </a:p>
        </p:txBody>
      </p:sp>
      <p:sp>
        <p:nvSpPr>
          <p:cNvPr id="102403" name="Rectangle 3"/>
          <p:cNvSpPr>
            <a:spLocks noGrp="1" noChangeArrowheads="1"/>
          </p:cNvSpPr>
          <p:nvPr>
            <p:ph idx="1"/>
          </p:nvPr>
        </p:nvSpPr>
        <p:spPr>
          <a:xfrm>
            <a:off x="457200" y="1295400"/>
            <a:ext cx="8229600" cy="5181600"/>
          </a:xfrm>
        </p:spPr>
        <p:txBody>
          <a:bodyPr>
            <a:normAutofit fontScale="62500" lnSpcReduction="20000"/>
          </a:bodyPr>
          <a:lstStyle/>
          <a:p>
            <a:pPr eaLnBrk="1" hangingPunct="1">
              <a:lnSpc>
                <a:spcPct val="90000"/>
              </a:lnSpc>
              <a:buFont typeface="Arial" pitchFamily="34" charset="0"/>
              <a:buChar char="•"/>
              <a:defRPr/>
            </a:pPr>
            <a:r>
              <a:rPr lang="en-US" b="1" u="sng" dirty="0">
                <a:solidFill>
                  <a:srgbClr val="FF0000"/>
                </a:solidFill>
              </a:rPr>
              <a:t>Product Rule</a:t>
            </a:r>
            <a:r>
              <a:rPr lang="en-US" dirty="0"/>
              <a:t>:</a:t>
            </a:r>
          </a:p>
          <a:p>
            <a:pPr lvl="1" eaLnBrk="1" hangingPunct="1">
              <a:lnSpc>
                <a:spcPct val="90000"/>
              </a:lnSpc>
              <a:buFont typeface="Arial" pitchFamily="34" charset="0"/>
              <a:buChar char="–"/>
              <a:defRPr/>
            </a:pPr>
            <a:r>
              <a:rPr lang="en-US" sz="2900" b="1" dirty="0"/>
              <a:t>P(a, b) = P(a|b) P(b)  = P(b|a) P(a)</a:t>
            </a:r>
          </a:p>
          <a:p>
            <a:pPr lvl="1" eaLnBrk="1" hangingPunct="1">
              <a:lnSpc>
                <a:spcPct val="90000"/>
              </a:lnSpc>
              <a:buFont typeface="Arial" pitchFamily="34" charset="0"/>
              <a:buChar char="–"/>
              <a:defRPr/>
            </a:pPr>
            <a:r>
              <a:rPr lang="en-US" sz="2900" dirty="0"/>
              <a:t>Probability of “a” and “b” occurring is the same as probability of “a” occurring given “b” is true, times the probability of “b” occurring.</a:t>
            </a:r>
          </a:p>
          <a:p>
            <a:pPr lvl="2" eaLnBrk="1" hangingPunct="1">
              <a:lnSpc>
                <a:spcPct val="90000"/>
              </a:lnSpc>
              <a:buFont typeface="Wingdings" pitchFamily="2" charset="2"/>
              <a:buChar char="§"/>
              <a:defRPr/>
            </a:pPr>
            <a:r>
              <a:rPr lang="en-US" dirty="0"/>
              <a:t>e.g.,	</a:t>
            </a:r>
            <a:r>
              <a:rPr lang="en-US" i="1" dirty="0"/>
              <a:t>P( rain, cloudy ) = P(rain | cloudy) * P(cloudy)</a:t>
            </a:r>
          </a:p>
          <a:p>
            <a:pPr lvl="1" eaLnBrk="1" hangingPunct="1">
              <a:lnSpc>
                <a:spcPct val="90000"/>
              </a:lnSpc>
              <a:buFont typeface="Arial" pitchFamily="34" charset="0"/>
              <a:buNone/>
              <a:defRPr/>
            </a:pPr>
            <a:endParaRPr lang="en-US" dirty="0"/>
          </a:p>
          <a:p>
            <a:pPr eaLnBrk="1" hangingPunct="1">
              <a:lnSpc>
                <a:spcPct val="90000"/>
              </a:lnSpc>
              <a:buFont typeface="Arial" pitchFamily="34" charset="0"/>
              <a:buChar char="•"/>
              <a:defRPr/>
            </a:pPr>
            <a:r>
              <a:rPr lang="en-US" b="1" u="sng" dirty="0">
                <a:solidFill>
                  <a:srgbClr val="FF0000"/>
                </a:solidFill>
              </a:rPr>
              <a:t>Sum Rule</a:t>
            </a:r>
            <a:r>
              <a:rPr lang="en-US" dirty="0"/>
              <a:t>: (AKA </a:t>
            </a:r>
            <a:r>
              <a:rPr lang="en-US" b="1" dirty="0">
                <a:solidFill>
                  <a:srgbClr val="FF0000"/>
                </a:solidFill>
              </a:rPr>
              <a:t>Law of Total Probability</a:t>
            </a:r>
            <a:r>
              <a:rPr lang="en-US" dirty="0"/>
              <a:t>)</a:t>
            </a:r>
          </a:p>
          <a:p>
            <a:pPr lvl="1" eaLnBrk="1" hangingPunct="1">
              <a:lnSpc>
                <a:spcPct val="90000"/>
              </a:lnSpc>
              <a:buFont typeface="Arial" pitchFamily="34" charset="0"/>
              <a:buChar char="–"/>
              <a:defRPr/>
            </a:pPr>
            <a:r>
              <a:rPr lang="en-US" b="1" dirty="0"/>
              <a:t>P(a) = </a:t>
            </a:r>
            <a:r>
              <a:rPr lang="en-US" b="1" dirty="0">
                <a:latin typeface="Symbol" pitchFamily="18" charset="2"/>
              </a:rPr>
              <a:t> S</a:t>
            </a:r>
            <a:r>
              <a:rPr lang="en-US" b="1" baseline="-25000" dirty="0"/>
              <a:t>b</a:t>
            </a:r>
            <a:r>
              <a:rPr lang="en-US" b="1" dirty="0"/>
              <a:t> P(a, b) =  </a:t>
            </a:r>
            <a:r>
              <a:rPr lang="en-US" b="1" dirty="0">
                <a:latin typeface="Symbol" pitchFamily="18" charset="2"/>
              </a:rPr>
              <a:t>S</a:t>
            </a:r>
            <a:r>
              <a:rPr lang="en-US" b="1" baseline="-25000" dirty="0"/>
              <a:t>b</a:t>
            </a:r>
            <a:r>
              <a:rPr lang="en-US" b="1" dirty="0"/>
              <a:t>  P(a|b) P(b),  </a:t>
            </a:r>
            <a:r>
              <a:rPr lang="en-US" dirty="0"/>
              <a:t>	where B is any random variable</a:t>
            </a:r>
          </a:p>
          <a:p>
            <a:pPr lvl="1" eaLnBrk="1" hangingPunct="1">
              <a:lnSpc>
                <a:spcPct val="90000"/>
              </a:lnSpc>
              <a:buFont typeface="Arial" pitchFamily="34" charset="0"/>
              <a:buChar char="–"/>
              <a:defRPr/>
            </a:pPr>
            <a:r>
              <a:rPr lang="en-US" dirty="0"/>
              <a:t>Probability of “a” occurring is the same as the sum of all joint probabilities including the event, provided the joint probabilities represent all possible events.</a:t>
            </a:r>
          </a:p>
          <a:p>
            <a:pPr lvl="1" eaLnBrk="1" hangingPunct="1">
              <a:lnSpc>
                <a:spcPct val="90000"/>
              </a:lnSpc>
              <a:buFont typeface="Arial" pitchFamily="34" charset="0"/>
              <a:buChar char="–"/>
              <a:defRPr/>
            </a:pPr>
            <a:r>
              <a:rPr lang="en-US" dirty="0"/>
              <a:t>Can be used to “marginalize” out other variables from probabilities, resulting in prior probabilities also being called marginal probabilities.</a:t>
            </a:r>
          </a:p>
          <a:p>
            <a:pPr lvl="2" eaLnBrk="1" hangingPunct="1">
              <a:lnSpc>
                <a:spcPct val="90000"/>
              </a:lnSpc>
              <a:buFont typeface="Wingdings" pitchFamily="2" charset="2"/>
              <a:buChar char="§"/>
              <a:defRPr/>
            </a:pPr>
            <a:r>
              <a:rPr lang="en-US" dirty="0"/>
              <a:t>e.g.,	</a:t>
            </a:r>
            <a:r>
              <a:rPr lang="en-US" i="1" dirty="0"/>
              <a:t>P(rain) = </a:t>
            </a:r>
            <a:r>
              <a:rPr lang="en-US" i="1" dirty="0" err="1">
                <a:latin typeface="Symbol" pitchFamily="18" charset="2"/>
              </a:rPr>
              <a:t>S</a:t>
            </a:r>
            <a:r>
              <a:rPr lang="en-US" i="1" baseline="-25000" dirty="0" err="1"/>
              <a:t>Windspeed</a:t>
            </a:r>
            <a:r>
              <a:rPr lang="en-US" i="1" dirty="0"/>
              <a:t> P(rain, </a:t>
            </a:r>
            <a:r>
              <a:rPr lang="en-US" i="1" dirty="0" err="1"/>
              <a:t>Windspeed</a:t>
            </a:r>
            <a:r>
              <a:rPr lang="en-US" i="1" dirty="0"/>
              <a:t>)</a:t>
            </a:r>
          </a:p>
          <a:p>
            <a:pPr lvl="2" eaLnBrk="1" hangingPunct="1">
              <a:lnSpc>
                <a:spcPct val="90000"/>
              </a:lnSpc>
              <a:buFont typeface="Arial" charset="0"/>
              <a:buNone/>
              <a:defRPr/>
            </a:pPr>
            <a:r>
              <a:rPr lang="en-US" i="1" dirty="0"/>
              <a:t>		where </a:t>
            </a:r>
            <a:r>
              <a:rPr lang="en-US" i="1" dirty="0" err="1"/>
              <a:t>Windspeed</a:t>
            </a:r>
            <a:r>
              <a:rPr lang="en-US" i="1" dirty="0"/>
              <a:t> = {0-10mph, 10-20mph, 20-30mph, etc.}</a:t>
            </a:r>
          </a:p>
          <a:p>
            <a:pPr lvl="1" eaLnBrk="1" hangingPunct="1">
              <a:lnSpc>
                <a:spcPct val="90000"/>
              </a:lnSpc>
              <a:buFont typeface="Arial" pitchFamily="34" charset="0"/>
              <a:buNone/>
              <a:defRPr/>
            </a:pPr>
            <a:endParaRPr lang="en-US" dirty="0"/>
          </a:p>
          <a:p>
            <a:pPr eaLnBrk="1" hangingPunct="1">
              <a:lnSpc>
                <a:spcPct val="90000"/>
              </a:lnSpc>
              <a:buFont typeface="Arial" pitchFamily="34" charset="0"/>
              <a:buChar char="•"/>
              <a:defRPr/>
            </a:pPr>
            <a:r>
              <a:rPr lang="en-US" b="1" u="sng" dirty="0">
                <a:solidFill>
                  <a:srgbClr val="FF0000"/>
                </a:solidFill>
              </a:rPr>
              <a:t>Bayes’ Rule</a:t>
            </a:r>
            <a:r>
              <a:rPr lang="en-US" dirty="0"/>
              <a:t>:</a:t>
            </a:r>
          </a:p>
          <a:p>
            <a:pPr lvl="1" eaLnBrk="1" hangingPunct="1">
              <a:lnSpc>
                <a:spcPct val="90000"/>
              </a:lnSpc>
              <a:buFont typeface="Courier New" pitchFamily="49" charset="0"/>
              <a:buChar char="­"/>
              <a:defRPr/>
            </a:pPr>
            <a:r>
              <a:rPr lang="en-US" b="1" dirty="0"/>
              <a:t>P(b|a) =  P(a|b) P(b)  / P(a)</a:t>
            </a:r>
          </a:p>
          <a:p>
            <a:pPr lvl="1" eaLnBrk="1" hangingPunct="1">
              <a:lnSpc>
                <a:spcPct val="90000"/>
              </a:lnSpc>
              <a:buFont typeface="Courier New" pitchFamily="49" charset="0"/>
              <a:buChar char="­"/>
              <a:defRPr/>
            </a:pPr>
            <a:r>
              <a:rPr lang="en-US" dirty="0"/>
              <a:t>Acquired from rearranging the product rule.</a:t>
            </a:r>
          </a:p>
          <a:p>
            <a:pPr lvl="1" eaLnBrk="1" hangingPunct="1">
              <a:lnSpc>
                <a:spcPct val="90000"/>
              </a:lnSpc>
              <a:buFont typeface="Courier New" pitchFamily="49" charset="0"/>
              <a:buChar char="­"/>
              <a:defRPr/>
            </a:pPr>
            <a:r>
              <a:rPr lang="en-US" dirty="0"/>
              <a:t>Allows conversion between conditionals, from  P(a|b) to P(</a:t>
            </a:r>
            <a:r>
              <a:rPr lang="en-US" dirty="0" err="1"/>
              <a:t>b|a</a:t>
            </a:r>
            <a:r>
              <a:rPr lang="en-US" dirty="0"/>
              <a:t>).</a:t>
            </a:r>
          </a:p>
          <a:p>
            <a:pPr lvl="2" eaLnBrk="1" hangingPunct="1">
              <a:lnSpc>
                <a:spcPct val="90000"/>
              </a:lnSpc>
              <a:buFont typeface="Wingdings" pitchFamily="2" charset="2"/>
              <a:buChar char="§"/>
              <a:defRPr/>
            </a:pPr>
            <a:r>
              <a:rPr lang="en-US" sz="2300" dirty="0"/>
              <a:t>e.g., 	b = disease, a = symptoms</a:t>
            </a:r>
          </a:p>
          <a:p>
            <a:pPr lvl="1" eaLnBrk="1" hangingPunct="1">
              <a:lnSpc>
                <a:spcPct val="90000"/>
              </a:lnSpc>
              <a:buFontTx/>
              <a:buNone/>
              <a:defRPr/>
            </a:pPr>
            <a:r>
              <a:rPr lang="en-US" sz="2300" dirty="0"/>
              <a:t>      			More natural to encode knowledge as P(a|b) than as P(</a:t>
            </a:r>
            <a:r>
              <a:rPr lang="en-US" sz="2300" dirty="0" err="1"/>
              <a:t>b|a</a:t>
            </a:r>
            <a:r>
              <a:rPr lang="en-US" sz="2300" dirty="0"/>
              <a:t>).</a:t>
            </a:r>
            <a:endParaRPr lang="en-US" dirty="0"/>
          </a:p>
          <a:p>
            <a:pPr lvl="1" eaLnBrk="1" hangingPunct="1">
              <a:lnSpc>
                <a:spcPct val="90000"/>
              </a:lnSpc>
              <a:buFont typeface="Arial" pitchFamily="34" charset="0"/>
              <a:buChar char="–"/>
              <a:defRPr/>
            </a:pPr>
            <a:endParaRPr lang="en-US" dirty="0"/>
          </a:p>
          <a:p>
            <a:pPr eaLnBrk="1" hangingPunct="1">
              <a:lnSpc>
                <a:spcPct val="90000"/>
              </a:lnSpc>
              <a:buFont typeface="Arial" pitchFamily="34" charset="0"/>
              <a:buChar char="•"/>
              <a:defRPr/>
            </a:pPr>
            <a:endParaRPr lang="en-US" dirty="0"/>
          </a:p>
        </p:txBody>
      </p:sp>
    </p:spTree>
    <p:extLst>
      <p:ext uri="{BB962C8B-B14F-4D97-AF65-F5344CB8AC3E}">
        <p14:creationId xmlns:p14="http://schemas.microsoft.com/office/powerpoint/2010/main" val="24940807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Full Joint Distribution</a:t>
            </a:r>
          </a:p>
        </p:txBody>
      </p:sp>
      <p:sp>
        <p:nvSpPr>
          <p:cNvPr id="28675" name="Content Placeholder 2"/>
          <p:cNvSpPr>
            <a:spLocks noGrp="1"/>
          </p:cNvSpPr>
          <p:nvPr>
            <p:ph idx="1"/>
          </p:nvPr>
        </p:nvSpPr>
        <p:spPr/>
        <p:txBody>
          <a:bodyPr/>
          <a:lstStyle/>
          <a:p>
            <a:r>
              <a:rPr lang="en-US" altLang="en-US" dirty="0"/>
              <a:t>We can fully specify a probability space by constructing </a:t>
            </a:r>
            <a:r>
              <a:rPr lang="en-US" altLang="en-US" dirty="0" smtClean="0"/>
              <a:t>a </a:t>
            </a:r>
            <a:r>
              <a:rPr lang="en-US" altLang="en-US" b="1" dirty="0" smtClean="0">
                <a:solidFill>
                  <a:srgbClr val="FF0000"/>
                </a:solidFill>
              </a:rPr>
              <a:t>full </a:t>
            </a:r>
            <a:r>
              <a:rPr lang="en-US" altLang="en-US" b="1" dirty="0">
                <a:solidFill>
                  <a:srgbClr val="FF0000"/>
                </a:solidFill>
              </a:rPr>
              <a:t>joint distribution</a:t>
            </a:r>
            <a:r>
              <a:rPr lang="en-US" altLang="en-US" dirty="0" smtClean="0"/>
              <a:t>:</a:t>
            </a:r>
            <a:endParaRPr lang="en-US" altLang="en-US" sz="2800" dirty="0"/>
          </a:p>
          <a:p>
            <a:pPr lvl="1"/>
            <a:r>
              <a:rPr lang="en-US" altLang="en-US" dirty="0"/>
              <a:t>A full joint distribution contains a probability for every possible combination of variable values. </a:t>
            </a:r>
          </a:p>
          <a:p>
            <a:pPr lvl="1"/>
            <a:r>
              <a:rPr lang="en-US" altLang="en-US" dirty="0" smtClean="0"/>
              <a:t>E.g</a:t>
            </a:r>
            <a:r>
              <a:rPr lang="en-US" altLang="en-US" dirty="0"/>
              <a:t>., P( </a:t>
            </a:r>
            <a:r>
              <a:rPr lang="en-US" altLang="en-US" dirty="0" smtClean="0"/>
              <a:t>J=f, M=t, A=t, B=t, </a:t>
            </a:r>
            <a:r>
              <a:rPr lang="en-US" altLang="en-US" dirty="0"/>
              <a:t>E=f </a:t>
            </a:r>
            <a:r>
              <a:rPr lang="en-US" altLang="en-US" dirty="0" smtClean="0"/>
              <a:t>)</a:t>
            </a:r>
          </a:p>
          <a:p>
            <a:pPr lvl="1"/>
            <a:endParaRPr lang="en-US" altLang="en-US" sz="2000" dirty="0"/>
          </a:p>
          <a:p>
            <a:r>
              <a:rPr lang="en-US" altLang="en-US" dirty="0" smtClean="0"/>
              <a:t>From </a:t>
            </a:r>
            <a:r>
              <a:rPr lang="en-US" altLang="en-US" dirty="0"/>
              <a:t>a full joint distribution, </a:t>
            </a:r>
            <a:r>
              <a:rPr lang="en-US" altLang="en-US" dirty="0" smtClean="0"/>
              <a:t>the </a:t>
            </a:r>
            <a:r>
              <a:rPr lang="en-US" altLang="en-US" dirty="0"/>
              <a:t>product rule, sum rule, and Bayes’ rule </a:t>
            </a:r>
            <a:r>
              <a:rPr lang="en-US" altLang="en-US" dirty="0" smtClean="0"/>
              <a:t>can </a:t>
            </a:r>
            <a:r>
              <a:rPr lang="en-US" altLang="en-US" dirty="0"/>
              <a:t>create any </a:t>
            </a:r>
            <a:r>
              <a:rPr lang="en-US" altLang="en-US" dirty="0" smtClean="0"/>
              <a:t>desired </a:t>
            </a:r>
            <a:r>
              <a:rPr lang="en-US" altLang="en-US" dirty="0"/>
              <a:t>joint and conditional probabilities.</a:t>
            </a:r>
          </a:p>
          <a:p>
            <a:pPr lvl="1">
              <a:buFont typeface="Arial" charset="0"/>
              <a:buNone/>
            </a:pPr>
            <a:r>
              <a:rPr lang="en-US" altLang="en-US" sz="1800" dirty="0"/>
              <a:t>			</a:t>
            </a:r>
          </a:p>
          <a:p>
            <a:pPr lvl="1">
              <a:buFont typeface="Arial" charset="0"/>
              <a:buNone/>
            </a:pPr>
            <a:endParaRPr lang="en-US" altLang="en-US" dirty="0"/>
          </a:p>
        </p:txBody>
      </p:sp>
    </p:spTree>
    <p:extLst>
      <p:ext uri="{BB962C8B-B14F-4D97-AF65-F5344CB8AC3E}">
        <p14:creationId xmlns:p14="http://schemas.microsoft.com/office/powerpoint/2010/main" val="16060720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92162"/>
          </a:xfrm>
        </p:spPr>
        <p:txBody>
          <a:bodyPr/>
          <a:lstStyle/>
          <a:p>
            <a:pPr eaLnBrk="1" hangingPunct="1"/>
            <a:r>
              <a:rPr lang="en-US" altLang="en-US" sz="2800" dirty="0" smtClean="0"/>
              <a:t>Computing with Probabilities: Law of Total Probability</a:t>
            </a:r>
          </a:p>
        </p:txBody>
      </p:sp>
      <p:sp>
        <p:nvSpPr>
          <p:cNvPr id="94211" name="Rectangle 3"/>
          <p:cNvSpPr>
            <a:spLocks noGrp="1" noChangeArrowheads="1"/>
          </p:cNvSpPr>
          <p:nvPr>
            <p:ph idx="1"/>
          </p:nvPr>
        </p:nvSpPr>
        <p:spPr>
          <a:xfrm>
            <a:off x="304800" y="1143000"/>
            <a:ext cx="8534400" cy="5029200"/>
          </a:xfrm>
        </p:spPr>
        <p:txBody>
          <a:bodyPr/>
          <a:lstStyle/>
          <a:p>
            <a:pPr eaLnBrk="1" hangingPunct="1">
              <a:lnSpc>
                <a:spcPct val="90000"/>
              </a:lnSpc>
              <a:buFontTx/>
              <a:buNone/>
            </a:pPr>
            <a:r>
              <a:rPr lang="en-US" altLang="en-US" sz="2000" dirty="0" smtClean="0"/>
              <a:t>Law of Total Probability (aka “summing out” or marginalization)</a:t>
            </a:r>
          </a:p>
          <a:p>
            <a:pPr eaLnBrk="1" hangingPunct="1">
              <a:lnSpc>
                <a:spcPct val="90000"/>
              </a:lnSpc>
              <a:buFontTx/>
              <a:buNone/>
            </a:pPr>
            <a:r>
              <a:rPr lang="en-US" altLang="en-US" sz="1600" dirty="0" smtClean="0"/>
              <a:t>             </a:t>
            </a:r>
            <a:r>
              <a:rPr lang="en-US" altLang="en-US" sz="2000" dirty="0" smtClean="0"/>
              <a:t>P(a)  = </a:t>
            </a:r>
            <a:r>
              <a:rPr lang="en-US" altLang="en-US" sz="2000" dirty="0" smtClean="0">
                <a:latin typeface="Symbol" pitchFamily="18" charset="2"/>
              </a:rPr>
              <a:t>S</a:t>
            </a:r>
            <a:r>
              <a:rPr lang="en-US" altLang="en-US" sz="2000" baseline="-25000" dirty="0" smtClean="0"/>
              <a:t>b</a:t>
            </a:r>
            <a:r>
              <a:rPr lang="en-US" altLang="en-US" sz="2000" dirty="0" smtClean="0"/>
              <a:t>  P(a, b) </a:t>
            </a:r>
          </a:p>
          <a:p>
            <a:pPr eaLnBrk="1" hangingPunct="1">
              <a:lnSpc>
                <a:spcPct val="90000"/>
              </a:lnSpc>
              <a:buFontTx/>
              <a:buNone/>
            </a:pPr>
            <a:r>
              <a:rPr lang="en-US" altLang="en-US" sz="2000" dirty="0" smtClean="0"/>
              <a:t>                     = </a:t>
            </a:r>
            <a:r>
              <a:rPr lang="en-US" altLang="en-US" sz="2000" dirty="0" smtClean="0">
                <a:latin typeface="Symbol" pitchFamily="18" charset="2"/>
              </a:rPr>
              <a:t>S</a:t>
            </a:r>
            <a:r>
              <a:rPr lang="en-US" altLang="en-US" sz="2000" baseline="-25000" dirty="0" smtClean="0"/>
              <a:t>b</a:t>
            </a:r>
            <a:r>
              <a:rPr lang="en-US" altLang="en-US" sz="2000" dirty="0" smtClean="0"/>
              <a:t>  P(a | b) P(b) </a:t>
            </a:r>
            <a:r>
              <a:rPr lang="en-US" altLang="en-US" sz="1600" dirty="0" smtClean="0"/>
              <a:t>      </a:t>
            </a:r>
            <a:r>
              <a:rPr lang="en-US" altLang="en-US" sz="2000" dirty="0" smtClean="0"/>
              <a:t> </a:t>
            </a:r>
            <a:r>
              <a:rPr lang="en-US" altLang="en-US" sz="2400" dirty="0" smtClean="0"/>
              <a:t>where B is any random variable</a:t>
            </a:r>
          </a:p>
          <a:p>
            <a:pPr eaLnBrk="1" hangingPunct="1">
              <a:lnSpc>
                <a:spcPct val="90000"/>
              </a:lnSpc>
              <a:buFontTx/>
              <a:buNone/>
            </a:pPr>
            <a:endParaRPr lang="en-US" altLang="en-US" sz="1050" dirty="0" smtClean="0"/>
          </a:p>
          <a:p>
            <a:pPr eaLnBrk="1" hangingPunct="1">
              <a:lnSpc>
                <a:spcPct val="90000"/>
              </a:lnSpc>
              <a:buFontTx/>
              <a:buNone/>
            </a:pPr>
            <a:r>
              <a:rPr lang="en-US" altLang="en-US" sz="1050" dirty="0" smtClean="0"/>
              <a:t> </a:t>
            </a:r>
          </a:p>
          <a:p>
            <a:pPr eaLnBrk="1" hangingPunct="1">
              <a:lnSpc>
                <a:spcPct val="90000"/>
              </a:lnSpc>
              <a:buFontTx/>
              <a:buNone/>
            </a:pPr>
            <a:r>
              <a:rPr lang="en-US" altLang="en-US" sz="1600" dirty="0" smtClean="0"/>
              <a:t>Why is this useful?</a:t>
            </a:r>
          </a:p>
          <a:p>
            <a:pPr eaLnBrk="1" hangingPunct="1">
              <a:lnSpc>
                <a:spcPct val="90000"/>
              </a:lnSpc>
              <a:buFontTx/>
              <a:buNone/>
            </a:pPr>
            <a:r>
              <a:rPr lang="en-US" altLang="en-US" sz="1100" dirty="0" smtClean="0"/>
              <a:t>	</a:t>
            </a:r>
            <a:r>
              <a:rPr lang="en-US" altLang="en-US" sz="1600" dirty="0" smtClean="0"/>
              <a:t> </a:t>
            </a:r>
            <a:r>
              <a:rPr lang="en-US" altLang="en-US" sz="2400" dirty="0" smtClean="0"/>
              <a:t>Given a joint distribution (e.g., P(</a:t>
            </a:r>
            <a:r>
              <a:rPr lang="en-US" altLang="en-US" sz="2400" dirty="0" err="1" smtClean="0"/>
              <a:t>a,b,c,d</a:t>
            </a:r>
            <a:r>
              <a:rPr lang="en-US" altLang="en-US" sz="2400" dirty="0" smtClean="0"/>
              <a:t>)) we can obtain any “marginal” probability (e.g., P(b)) by summing out the other variables, e.g.,</a:t>
            </a:r>
          </a:p>
          <a:p>
            <a:pPr eaLnBrk="1" hangingPunct="1">
              <a:lnSpc>
                <a:spcPct val="90000"/>
              </a:lnSpc>
              <a:buFontTx/>
              <a:buNone/>
            </a:pPr>
            <a:r>
              <a:rPr lang="en-US" altLang="en-US" sz="1400" dirty="0" smtClean="0"/>
              <a:t>                  </a:t>
            </a:r>
          </a:p>
          <a:p>
            <a:pPr eaLnBrk="1" hangingPunct="1">
              <a:lnSpc>
                <a:spcPct val="90000"/>
              </a:lnSpc>
              <a:buFontTx/>
              <a:buNone/>
            </a:pPr>
            <a:r>
              <a:rPr lang="en-US" altLang="en-US" sz="1400" dirty="0" smtClean="0"/>
              <a:t>                 </a:t>
            </a:r>
            <a:r>
              <a:rPr lang="en-US" altLang="en-US" sz="2000" dirty="0" smtClean="0"/>
              <a:t>P(b)  = </a:t>
            </a:r>
            <a:r>
              <a:rPr lang="en-US" altLang="en-US" dirty="0" smtClean="0">
                <a:latin typeface="Symbol" pitchFamily="18" charset="2"/>
              </a:rPr>
              <a:t>S</a:t>
            </a:r>
            <a:r>
              <a:rPr lang="en-US" altLang="en-US" baseline="-25000" dirty="0" smtClean="0"/>
              <a:t>a</a:t>
            </a:r>
            <a:r>
              <a:rPr lang="en-US" altLang="en-US" dirty="0" smtClean="0"/>
              <a:t> </a:t>
            </a:r>
            <a:r>
              <a:rPr lang="en-US" altLang="en-US" dirty="0" err="1" smtClean="0">
                <a:latin typeface="Symbol" pitchFamily="18" charset="2"/>
              </a:rPr>
              <a:t>S</a:t>
            </a:r>
            <a:r>
              <a:rPr lang="en-US" altLang="en-US" baseline="-25000" dirty="0" err="1" smtClean="0"/>
              <a:t>c</a:t>
            </a:r>
            <a:r>
              <a:rPr lang="en-US" altLang="en-US" baseline="-25000" dirty="0" smtClean="0"/>
              <a:t> </a:t>
            </a:r>
            <a:r>
              <a:rPr lang="en-US" altLang="en-US" dirty="0" err="1" smtClean="0">
                <a:latin typeface="Symbol" pitchFamily="18" charset="2"/>
              </a:rPr>
              <a:t>S</a:t>
            </a:r>
            <a:r>
              <a:rPr lang="en-US" altLang="en-US" baseline="-25000" dirty="0" err="1" smtClean="0"/>
              <a:t>d</a:t>
            </a:r>
            <a:r>
              <a:rPr lang="en-US" altLang="en-US" dirty="0" smtClean="0"/>
              <a:t> </a:t>
            </a:r>
            <a:r>
              <a:rPr lang="en-US" altLang="en-US" sz="2000" dirty="0" smtClean="0"/>
              <a:t>P(a, b, c, d) </a:t>
            </a:r>
          </a:p>
          <a:p>
            <a:pPr eaLnBrk="1" hangingPunct="1">
              <a:lnSpc>
                <a:spcPct val="90000"/>
              </a:lnSpc>
              <a:buFontTx/>
              <a:buNone/>
            </a:pPr>
            <a:endParaRPr lang="en-US" altLang="en-US" sz="1600" dirty="0" smtClean="0"/>
          </a:p>
          <a:p>
            <a:pPr eaLnBrk="1" hangingPunct="1">
              <a:lnSpc>
                <a:spcPct val="90000"/>
              </a:lnSpc>
              <a:buFontTx/>
              <a:buNone/>
            </a:pPr>
            <a:r>
              <a:rPr lang="en-US" altLang="en-US" sz="2000" dirty="0" smtClean="0"/>
              <a:t>We can compute </a:t>
            </a:r>
            <a:r>
              <a:rPr lang="en-US" altLang="en-US" sz="2000" u="sng" dirty="0" smtClean="0"/>
              <a:t>any conditional probability </a:t>
            </a:r>
            <a:r>
              <a:rPr lang="en-US" altLang="en-US" sz="2000" dirty="0" smtClean="0"/>
              <a:t>given a joint distribution, e.g.,</a:t>
            </a:r>
          </a:p>
          <a:p>
            <a:pPr eaLnBrk="1" hangingPunct="1">
              <a:lnSpc>
                <a:spcPct val="90000"/>
              </a:lnSpc>
              <a:buFontTx/>
              <a:buNone/>
            </a:pPr>
            <a:r>
              <a:rPr lang="en-US" altLang="en-US" sz="1400" dirty="0" smtClean="0"/>
              <a:t>               </a:t>
            </a:r>
          </a:p>
          <a:p>
            <a:pPr eaLnBrk="1" hangingPunct="1">
              <a:lnSpc>
                <a:spcPct val="90000"/>
              </a:lnSpc>
              <a:buFontTx/>
              <a:buNone/>
            </a:pPr>
            <a:r>
              <a:rPr lang="en-US" altLang="en-US" sz="2000" dirty="0" smtClean="0"/>
              <a:t>              P(c | b)  = </a:t>
            </a:r>
            <a:r>
              <a:rPr lang="en-US" altLang="en-US" sz="2000" dirty="0" smtClean="0">
                <a:latin typeface="Symbol" pitchFamily="18" charset="2"/>
              </a:rPr>
              <a:t>S</a:t>
            </a:r>
            <a:r>
              <a:rPr lang="en-US" altLang="en-US" sz="2000" baseline="-25000" dirty="0" smtClean="0"/>
              <a:t>a</a:t>
            </a:r>
            <a:r>
              <a:rPr lang="en-US" altLang="en-US" sz="2000" dirty="0" smtClean="0"/>
              <a:t> </a:t>
            </a:r>
            <a:r>
              <a:rPr lang="en-US" altLang="en-US" sz="2000" dirty="0" err="1" smtClean="0">
                <a:latin typeface="Symbol" pitchFamily="18" charset="2"/>
              </a:rPr>
              <a:t>S</a:t>
            </a:r>
            <a:r>
              <a:rPr lang="en-US" altLang="en-US" sz="2000" baseline="-25000" dirty="0" err="1" smtClean="0"/>
              <a:t>d</a:t>
            </a:r>
            <a:r>
              <a:rPr lang="en-US" altLang="en-US" sz="2000" dirty="0" smtClean="0"/>
              <a:t> P(a, c, d | b) </a:t>
            </a:r>
          </a:p>
          <a:p>
            <a:pPr eaLnBrk="1" hangingPunct="1">
              <a:lnSpc>
                <a:spcPct val="90000"/>
              </a:lnSpc>
              <a:buFontTx/>
              <a:buNone/>
            </a:pPr>
            <a:r>
              <a:rPr lang="en-US" altLang="en-US" sz="2000" dirty="0" smtClean="0"/>
              <a:t>                        =  </a:t>
            </a:r>
            <a:r>
              <a:rPr lang="en-US" altLang="en-US" sz="2000" dirty="0" smtClean="0">
                <a:latin typeface="Symbol" pitchFamily="18" charset="2"/>
              </a:rPr>
              <a:t>S</a:t>
            </a:r>
            <a:r>
              <a:rPr lang="en-US" altLang="en-US" sz="2000" baseline="-25000" dirty="0" smtClean="0"/>
              <a:t>a</a:t>
            </a:r>
            <a:r>
              <a:rPr lang="en-US" altLang="en-US" sz="2000" dirty="0" smtClean="0"/>
              <a:t> </a:t>
            </a:r>
            <a:r>
              <a:rPr lang="en-US" altLang="en-US" sz="2000" dirty="0" err="1" smtClean="0">
                <a:latin typeface="Symbol" pitchFamily="18" charset="2"/>
              </a:rPr>
              <a:t>S</a:t>
            </a:r>
            <a:r>
              <a:rPr lang="en-US" altLang="en-US" sz="2000" baseline="-25000" dirty="0" err="1" smtClean="0"/>
              <a:t>d</a:t>
            </a:r>
            <a:r>
              <a:rPr lang="en-US" altLang="en-US" sz="2000" dirty="0" smtClean="0"/>
              <a:t> P(a, c, d, b) / P(b)  </a:t>
            </a:r>
          </a:p>
          <a:p>
            <a:pPr eaLnBrk="1" hangingPunct="1">
              <a:lnSpc>
                <a:spcPct val="90000"/>
              </a:lnSpc>
              <a:buFontTx/>
              <a:buNone/>
            </a:pPr>
            <a:r>
              <a:rPr lang="en-US" altLang="en-US" sz="2000" dirty="0" smtClean="0"/>
              <a:t>                         </a:t>
            </a:r>
            <a:r>
              <a:rPr lang="en-US" altLang="en-US" sz="1600" dirty="0" smtClean="0"/>
              <a:t> </a:t>
            </a:r>
            <a:r>
              <a:rPr lang="en-US" altLang="en-US" sz="2400" dirty="0" smtClean="0"/>
              <a:t>where P(b) can be computed as above</a:t>
            </a:r>
            <a:endParaRPr lang="en-US" altLang="en-US" dirty="0" smtClean="0"/>
          </a:p>
          <a:p>
            <a:pPr eaLnBrk="1" hangingPunct="1">
              <a:lnSpc>
                <a:spcPct val="90000"/>
              </a:lnSpc>
              <a:buFontTx/>
              <a:buNone/>
            </a:pPr>
            <a:endParaRPr lang="en-US" altLang="en-US" sz="1400" dirty="0" smtClean="0"/>
          </a:p>
          <a:p>
            <a:pPr eaLnBrk="1" hangingPunct="1">
              <a:lnSpc>
                <a:spcPct val="90000"/>
              </a:lnSpc>
              <a:buFontTx/>
              <a:buNone/>
            </a:pPr>
            <a:endParaRPr lang="en-US" altLang="en-US" sz="900" dirty="0" smtClean="0"/>
          </a:p>
          <a:p>
            <a:pPr eaLnBrk="1" hangingPunct="1">
              <a:lnSpc>
                <a:spcPct val="90000"/>
              </a:lnSpc>
            </a:pPr>
            <a:endParaRPr lang="en-US" altLang="en-US" sz="1000" dirty="0" smtClean="0"/>
          </a:p>
          <a:p>
            <a:pPr eaLnBrk="1" hangingPunct="1">
              <a:lnSpc>
                <a:spcPct val="90000"/>
              </a:lnSpc>
            </a:pPr>
            <a:endParaRPr lang="en-US" altLang="en-US" sz="1600" dirty="0" smtClean="0"/>
          </a:p>
          <a:p>
            <a:pPr eaLnBrk="1" hangingPunct="1">
              <a:lnSpc>
                <a:spcPct val="90000"/>
              </a:lnSpc>
              <a:buFontTx/>
              <a:buNone/>
            </a:pPr>
            <a:endParaRPr lang="en-US" altLang="en-US" sz="1600" dirty="0" smtClean="0"/>
          </a:p>
        </p:txBody>
      </p:sp>
    </p:spTree>
    <p:extLst>
      <p:ext uri="{BB962C8B-B14F-4D97-AF65-F5344CB8AC3E}">
        <p14:creationId xmlns:p14="http://schemas.microsoft.com/office/powerpoint/2010/main" val="1214742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2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1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42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21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21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21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2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dirty="0" smtClean="0"/>
              <a:t>Computing with Probabilities:</a:t>
            </a:r>
            <a:br>
              <a:rPr lang="en-US" altLang="en-US" sz="3200" dirty="0" smtClean="0"/>
            </a:br>
            <a:r>
              <a:rPr lang="en-US" altLang="en-US" sz="3200" dirty="0" smtClean="0"/>
              <a:t>The Chain Rule or Factoring</a:t>
            </a:r>
          </a:p>
        </p:txBody>
      </p:sp>
      <p:sp>
        <p:nvSpPr>
          <p:cNvPr id="40963" name="Rectangle 3"/>
          <p:cNvSpPr>
            <a:spLocks noGrp="1" noChangeArrowheads="1"/>
          </p:cNvSpPr>
          <p:nvPr>
            <p:ph idx="1"/>
          </p:nvPr>
        </p:nvSpPr>
        <p:spPr/>
        <p:txBody>
          <a:bodyPr/>
          <a:lstStyle/>
          <a:p>
            <a:pPr eaLnBrk="1" hangingPunct="1">
              <a:buFontTx/>
              <a:buNone/>
            </a:pPr>
            <a:r>
              <a:rPr lang="en-US" altLang="en-US" sz="2400" dirty="0" smtClean="0"/>
              <a:t>We can always write</a:t>
            </a:r>
          </a:p>
          <a:p>
            <a:pPr eaLnBrk="1" hangingPunct="1">
              <a:buFontTx/>
              <a:buNone/>
            </a:pPr>
            <a:r>
              <a:rPr lang="en-US" altLang="en-US" sz="2400" dirty="0" smtClean="0"/>
              <a:t>      P(a, b, c, … z)   = P(a | b, c, …. z) P(b, c, … z)</a:t>
            </a:r>
          </a:p>
          <a:p>
            <a:pPr eaLnBrk="1" hangingPunct="1">
              <a:buFontTx/>
              <a:buNone/>
            </a:pPr>
            <a:r>
              <a:rPr lang="en-US" altLang="en-US" sz="2400" dirty="0" smtClean="0"/>
              <a:t>                                       (by definition of joint probability)</a:t>
            </a:r>
          </a:p>
          <a:p>
            <a:pPr eaLnBrk="1" hangingPunct="1">
              <a:buFontTx/>
              <a:buNone/>
            </a:pPr>
            <a:endParaRPr lang="en-US" altLang="en-US" sz="2400" dirty="0" smtClean="0"/>
          </a:p>
          <a:p>
            <a:pPr eaLnBrk="1" hangingPunct="1">
              <a:buFontTx/>
              <a:buNone/>
            </a:pPr>
            <a:r>
              <a:rPr lang="en-US" altLang="en-US" sz="2400" dirty="0" smtClean="0"/>
              <a:t>Repeatedly applying this idea, we can write</a:t>
            </a:r>
          </a:p>
          <a:p>
            <a:pPr eaLnBrk="1" hangingPunct="1">
              <a:buFontTx/>
              <a:buNone/>
            </a:pPr>
            <a:r>
              <a:rPr lang="en-US" altLang="en-US" sz="2400" dirty="0" smtClean="0"/>
              <a:t>       P(a, b, c, … z)   = P(a | b, c, …. z) P(b | c,.. z) P(c| .. z)..P(z)</a:t>
            </a:r>
          </a:p>
          <a:p>
            <a:pPr eaLnBrk="1" hangingPunct="1">
              <a:buFontTx/>
              <a:buNone/>
            </a:pPr>
            <a:endParaRPr lang="en-US" altLang="en-US" sz="2400" dirty="0" smtClean="0"/>
          </a:p>
          <a:p>
            <a:pPr eaLnBrk="1" hangingPunct="1">
              <a:buFontTx/>
              <a:buNone/>
            </a:pPr>
            <a:r>
              <a:rPr lang="en-US" altLang="en-US" sz="2400" dirty="0" smtClean="0"/>
              <a:t>This factorization holds for any ordering of the variables</a:t>
            </a:r>
          </a:p>
          <a:p>
            <a:pPr eaLnBrk="1" hangingPunct="1">
              <a:buFontTx/>
              <a:buNone/>
            </a:pPr>
            <a:endParaRPr lang="en-US" altLang="en-US" sz="2400" dirty="0" smtClean="0"/>
          </a:p>
          <a:p>
            <a:pPr eaLnBrk="1" hangingPunct="1">
              <a:buFontTx/>
              <a:buNone/>
            </a:pPr>
            <a:r>
              <a:rPr lang="en-US" altLang="en-US" sz="2400" dirty="0" smtClean="0"/>
              <a:t>This is the chain rule for probabilities</a:t>
            </a:r>
          </a:p>
          <a:p>
            <a:pPr eaLnBrk="1" hangingPunct="1">
              <a:buFontTx/>
              <a:buNone/>
            </a:pPr>
            <a:endParaRPr lang="en-US" altLang="en-US" sz="2400" dirty="0" smtClean="0"/>
          </a:p>
        </p:txBody>
      </p:sp>
    </p:spTree>
    <p:extLst>
      <p:ext uri="{BB962C8B-B14F-4D97-AF65-F5344CB8AC3E}">
        <p14:creationId xmlns:p14="http://schemas.microsoft.com/office/powerpoint/2010/main" val="22847391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Independence</a:t>
            </a:r>
          </a:p>
        </p:txBody>
      </p:sp>
      <p:sp>
        <p:nvSpPr>
          <p:cNvPr id="32771" name="Rectangle 3"/>
          <p:cNvSpPr>
            <a:spLocks noGrp="1" noChangeArrowheads="1"/>
          </p:cNvSpPr>
          <p:nvPr>
            <p:ph idx="1"/>
          </p:nvPr>
        </p:nvSpPr>
        <p:spPr>
          <a:xfrm>
            <a:off x="457200" y="1600200"/>
            <a:ext cx="8153400" cy="5029200"/>
          </a:xfrm>
        </p:spPr>
        <p:txBody>
          <a:bodyPr/>
          <a:lstStyle/>
          <a:p>
            <a:pPr eaLnBrk="1" hangingPunct="1">
              <a:lnSpc>
                <a:spcPct val="90000"/>
              </a:lnSpc>
            </a:pPr>
            <a:r>
              <a:rPr lang="en-US" altLang="en-US" sz="2200" u="sng"/>
              <a:t>Formal Definition</a:t>
            </a:r>
            <a:r>
              <a:rPr lang="en-US" altLang="en-US" sz="2200"/>
              <a:t>:</a:t>
            </a:r>
          </a:p>
          <a:p>
            <a:pPr lvl="1" eaLnBrk="1" hangingPunct="1">
              <a:lnSpc>
                <a:spcPct val="90000"/>
              </a:lnSpc>
            </a:pPr>
            <a:r>
              <a:rPr lang="en-US" altLang="en-US" sz="1800"/>
              <a:t>2 random variables A and B are </a:t>
            </a:r>
            <a:r>
              <a:rPr lang="en-US" altLang="en-US" sz="1800">
                <a:solidFill>
                  <a:srgbClr val="FF0000"/>
                </a:solidFill>
              </a:rPr>
              <a:t>independent</a:t>
            </a:r>
            <a:r>
              <a:rPr lang="en-US" altLang="en-US" sz="1800"/>
              <a:t> iff:</a:t>
            </a:r>
          </a:p>
          <a:p>
            <a:pPr lvl="1" eaLnBrk="1" hangingPunct="1">
              <a:lnSpc>
                <a:spcPct val="90000"/>
              </a:lnSpc>
              <a:buFont typeface="Arial" charset="0"/>
              <a:buNone/>
            </a:pPr>
            <a:r>
              <a:rPr lang="en-US" altLang="en-US" sz="1800"/>
              <a:t>			</a:t>
            </a:r>
            <a:r>
              <a:rPr lang="en-US" altLang="en-US" sz="1800" b="1"/>
              <a:t>P(a, b) = P(a) P(b),     for all values a, b</a:t>
            </a:r>
          </a:p>
          <a:p>
            <a:pPr eaLnBrk="1" hangingPunct="1">
              <a:lnSpc>
                <a:spcPct val="90000"/>
              </a:lnSpc>
            </a:pPr>
            <a:endParaRPr lang="en-US" altLang="en-US" sz="1600"/>
          </a:p>
          <a:p>
            <a:pPr eaLnBrk="1" hangingPunct="1">
              <a:lnSpc>
                <a:spcPct val="90000"/>
              </a:lnSpc>
            </a:pPr>
            <a:r>
              <a:rPr lang="en-US" altLang="en-US" sz="2200" u="sng"/>
              <a:t>Informal Definition</a:t>
            </a:r>
            <a:r>
              <a:rPr lang="en-US" altLang="en-US" sz="2200"/>
              <a:t>:</a:t>
            </a:r>
          </a:p>
          <a:p>
            <a:pPr lvl="1" eaLnBrk="1" hangingPunct="1">
              <a:lnSpc>
                <a:spcPct val="90000"/>
              </a:lnSpc>
            </a:pPr>
            <a:r>
              <a:rPr lang="en-US" altLang="en-US" sz="1800"/>
              <a:t>2 random variables A and B are </a:t>
            </a:r>
            <a:r>
              <a:rPr lang="en-US" altLang="en-US" sz="1800">
                <a:solidFill>
                  <a:srgbClr val="FF0000"/>
                </a:solidFill>
              </a:rPr>
              <a:t>independent</a:t>
            </a:r>
            <a:r>
              <a:rPr lang="en-US" altLang="en-US" sz="1800"/>
              <a:t> iff:</a:t>
            </a:r>
          </a:p>
          <a:p>
            <a:pPr lvl="1" eaLnBrk="1" hangingPunct="1">
              <a:lnSpc>
                <a:spcPct val="90000"/>
              </a:lnSpc>
              <a:buFontTx/>
              <a:buNone/>
            </a:pPr>
            <a:r>
              <a:rPr lang="en-US" altLang="en-US" sz="1800"/>
              <a:t>             	</a:t>
            </a:r>
            <a:r>
              <a:rPr lang="en-US" altLang="en-US" sz="1800" b="1"/>
              <a:t>P(a | b) = P(a) </a:t>
            </a:r>
            <a:r>
              <a:rPr lang="en-US" altLang="en-US" sz="1800" b="1">
                <a:sym typeface="Wingdings" pitchFamily="2" charset="2"/>
              </a:rPr>
              <a:t>    OR   P(b | a) = P(b),   for all values a, b</a:t>
            </a:r>
            <a:endParaRPr lang="en-US" altLang="en-US" sz="1800">
              <a:sym typeface="Wingdings" pitchFamily="2" charset="2"/>
            </a:endParaRPr>
          </a:p>
          <a:p>
            <a:pPr lvl="1" eaLnBrk="1" hangingPunct="1">
              <a:lnSpc>
                <a:spcPct val="90000"/>
              </a:lnSpc>
            </a:pPr>
            <a:r>
              <a:rPr lang="en-US" altLang="en-US" sz="1800"/>
              <a:t>P(a | b) = P(a) tells us that knowing b provides no change in our probability for a, and thus b contains no information about a.</a:t>
            </a:r>
          </a:p>
          <a:p>
            <a:pPr eaLnBrk="1" hangingPunct="1">
              <a:lnSpc>
                <a:spcPct val="90000"/>
              </a:lnSpc>
              <a:buFont typeface="Arial" charset="0"/>
              <a:buNone/>
            </a:pPr>
            <a:endParaRPr lang="en-US" altLang="en-US" sz="1600"/>
          </a:p>
          <a:p>
            <a:pPr eaLnBrk="1" hangingPunct="1">
              <a:lnSpc>
                <a:spcPct val="90000"/>
              </a:lnSpc>
            </a:pPr>
            <a:r>
              <a:rPr lang="en-US" altLang="en-US" sz="2200"/>
              <a:t>Also known as </a:t>
            </a:r>
            <a:r>
              <a:rPr lang="en-US" altLang="en-US" sz="2200">
                <a:solidFill>
                  <a:srgbClr val="FF0000"/>
                </a:solidFill>
              </a:rPr>
              <a:t>marginal independence</a:t>
            </a:r>
            <a:r>
              <a:rPr lang="en-US" altLang="en-US" sz="2200"/>
              <a:t>, as all other variables have been marginalized out.</a:t>
            </a:r>
          </a:p>
          <a:p>
            <a:pPr eaLnBrk="1" hangingPunct="1">
              <a:lnSpc>
                <a:spcPct val="90000"/>
              </a:lnSpc>
              <a:buFont typeface="Arial" charset="0"/>
              <a:buNone/>
            </a:pPr>
            <a:endParaRPr lang="en-US" altLang="en-US" sz="2200"/>
          </a:p>
          <a:p>
            <a:pPr eaLnBrk="1" hangingPunct="1">
              <a:lnSpc>
                <a:spcPct val="90000"/>
              </a:lnSpc>
            </a:pPr>
            <a:r>
              <a:rPr lang="en-US" altLang="en-US" sz="2200"/>
              <a:t>In practice true independence is very rare:</a:t>
            </a:r>
          </a:p>
          <a:p>
            <a:pPr lvl="1" eaLnBrk="1" hangingPunct="1">
              <a:lnSpc>
                <a:spcPct val="90000"/>
              </a:lnSpc>
            </a:pPr>
            <a:r>
              <a:rPr lang="en-US" altLang="en-US" sz="1800"/>
              <a:t>“butterfly in China” effect</a:t>
            </a:r>
          </a:p>
          <a:p>
            <a:pPr lvl="1" eaLnBrk="1" hangingPunct="1">
              <a:lnSpc>
                <a:spcPct val="90000"/>
              </a:lnSpc>
            </a:pPr>
            <a:r>
              <a:rPr lang="en-US" altLang="en-US" sz="1800"/>
              <a:t>Conditional independence is much more common and useful  </a:t>
            </a:r>
          </a:p>
          <a:p>
            <a:pPr lvl="1" eaLnBrk="1" hangingPunct="1">
              <a:lnSpc>
                <a:spcPct val="90000"/>
              </a:lnSpc>
            </a:pPr>
            <a:endParaRPr lang="en-US" altLang="en-US" sz="1400"/>
          </a:p>
          <a:p>
            <a:pPr lvl="2" eaLnBrk="1" hangingPunct="1">
              <a:lnSpc>
                <a:spcPct val="90000"/>
              </a:lnSpc>
            </a:pPr>
            <a:endParaRPr lang="en-US" altLang="en-US" sz="1400"/>
          </a:p>
        </p:txBody>
      </p:sp>
    </p:spTree>
    <p:extLst>
      <p:ext uri="{BB962C8B-B14F-4D97-AF65-F5344CB8AC3E}">
        <p14:creationId xmlns:p14="http://schemas.microsoft.com/office/powerpoint/2010/main" val="23351732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Conditional Independence</a:t>
            </a:r>
          </a:p>
        </p:txBody>
      </p:sp>
      <p:sp>
        <p:nvSpPr>
          <p:cNvPr id="33795" name="Rectangle 3"/>
          <p:cNvSpPr>
            <a:spLocks noGrp="1" noChangeArrowheads="1"/>
          </p:cNvSpPr>
          <p:nvPr>
            <p:ph idx="1"/>
          </p:nvPr>
        </p:nvSpPr>
        <p:spPr>
          <a:xfrm>
            <a:off x="381000" y="1295400"/>
            <a:ext cx="8229600" cy="5334000"/>
          </a:xfrm>
        </p:spPr>
        <p:txBody>
          <a:bodyPr/>
          <a:lstStyle/>
          <a:p>
            <a:pPr eaLnBrk="1" hangingPunct="1">
              <a:lnSpc>
                <a:spcPct val="90000"/>
              </a:lnSpc>
            </a:pPr>
            <a:r>
              <a:rPr lang="en-US" altLang="en-US" sz="2200" u="sng" dirty="0"/>
              <a:t>Formal Definition:</a:t>
            </a:r>
          </a:p>
          <a:p>
            <a:pPr lvl="1" eaLnBrk="1" hangingPunct="1">
              <a:lnSpc>
                <a:spcPct val="90000"/>
              </a:lnSpc>
            </a:pPr>
            <a:r>
              <a:rPr lang="en-US" altLang="en-US" sz="1800" dirty="0"/>
              <a:t>2 random variables A and B are </a:t>
            </a:r>
            <a:r>
              <a:rPr lang="en-US" altLang="en-US" sz="1800" dirty="0">
                <a:solidFill>
                  <a:srgbClr val="FF0000"/>
                </a:solidFill>
              </a:rPr>
              <a:t>conditionally independent </a:t>
            </a:r>
            <a:r>
              <a:rPr lang="en-US" altLang="en-US" sz="1800" dirty="0"/>
              <a:t>given C </a:t>
            </a:r>
            <a:r>
              <a:rPr lang="en-US" altLang="en-US" sz="1800" dirty="0" err="1"/>
              <a:t>iff</a:t>
            </a:r>
            <a:r>
              <a:rPr lang="en-US" altLang="en-US" sz="1800" dirty="0"/>
              <a:t>:</a:t>
            </a:r>
          </a:p>
          <a:p>
            <a:pPr eaLnBrk="1" hangingPunct="1">
              <a:buFont typeface="Arial" charset="0"/>
              <a:buNone/>
            </a:pPr>
            <a:r>
              <a:rPr lang="en-US" altLang="en-US" sz="1600" dirty="0"/>
              <a:t>		</a:t>
            </a:r>
            <a:r>
              <a:rPr lang="en-US" altLang="en-US" sz="1800" b="1" dirty="0"/>
              <a:t>P(a, </a:t>
            </a:r>
            <a:r>
              <a:rPr lang="en-US" altLang="en-US" sz="1800" b="1" dirty="0" err="1"/>
              <a:t>b|c</a:t>
            </a:r>
            <a:r>
              <a:rPr lang="en-US" altLang="en-US" sz="1800" b="1" dirty="0"/>
              <a:t>) = P(</a:t>
            </a:r>
            <a:r>
              <a:rPr lang="en-US" altLang="en-US" sz="1800" b="1" dirty="0" err="1"/>
              <a:t>a|c</a:t>
            </a:r>
            <a:r>
              <a:rPr lang="en-US" altLang="en-US" sz="1800" b="1" dirty="0"/>
              <a:t>) P(</a:t>
            </a:r>
            <a:r>
              <a:rPr lang="en-US" altLang="en-US" sz="1800" b="1" dirty="0" err="1"/>
              <a:t>b|c</a:t>
            </a:r>
            <a:r>
              <a:rPr lang="en-US" altLang="en-US" sz="1800" b="1" dirty="0"/>
              <a:t>),     for all values a, b, c</a:t>
            </a:r>
          </a:p>
          <a:p>
            <a:pPr eaLnBrk="1" hangingPunct="1">
              <a:buFontTx/>
              <a:buNone/>
            </a:pPr>
            <a:endParaRPr lang="en-US" altLang="en-US" sz="800" dirty="0"/>
          </a:p>
          <a:p>
            <a:pPr eaLnBrk="1" hangingPunct="1">
              <a:lnSpc>
                <a:spcPct val="90000"/>
              </a:lnSpc>
            </a:pPr>
            <a:r>
              <a:rPr lang="en-US" altLang="en-US" sz="2200" u="sng" dirty="0"/>
              <a:t>Informal Definition:</a:t>
            </a:r>
          </a:p>
          <a:p>
            <a:pPr lvl="1" eaLnBrk="1" hangingPunct="1"/>
            <a:r>
              <a:rPr lang="en-US" altLang="en-US" sz="1800" dirty="0"/>
              <a:t>2 random variables A and B are </a:t>
            </a:r>
            <a:r>
              <a:rPr lang="en-US" altLang="en-US" sz="1800" dirty="0">
                <a:solidFill>
                  <a:srgbClr val="FF0000"/>
                </a:solidFill>
              </a:rPr>
              <a:t>conditionally independent </a:t>
            </a:r>
            <a:r>
              <a:rPr lang="en-US" altLang="en-US" sz="1800" dirty="0"/>
              <a:t>given C </a:t>
            </a:r>
            <a:r>
              <a:rPr lang="en-US" altLang="en-US" sz="1800" dirty="0" err="1"/>
              <a:t>iff</a:t>
            </a:r>
            <a:r>
              <a:rPr lang="en-US" altLang="en-US" sz="1800" dirty="0"/>
              <a:t>:</a:t>
            </a:r>
          </a:p>
          <a:p>
            <a:pPr lvl="1" eaLnBrk="1" hangingPunct="1">
              <a:buFont typeface="Arial" charset="0"/>
              <a:buNone/>
            </a:pPr>
            <a:r>
              <a:rPr lang="en-US" altLang="en-US" sz="1800" b="1" dirty="0"/>
              <a:t>		P(</a:t>
            </a:r>
            <a:r>
              <a:rPr lang="en-US" altLang="en-US" sz="1800" b="1" dirty="0" err="1"/>
              <a:t>a|b</a:t>
            </a:r>
            <a:r>
              <a:rPr lang="en-US" altLang="en-US" sz="1800" b="1" dirty="0"/>
              <a:t>, c) = P(</a:t>
            </a:r>
            <a:r>
              <a:rPr lang="en-US" altLang="en-US" sz="1800" b="1" dirty="0" err="1"/>
              <a:t>a|c</a:t>
            </a:r>
            <a:r>
              <a:rPr lang="en-US" altLang="en-US" sz="1800" b="1" dirty="0"/>
              <a:t>) </a:t>
            </a:r>
            <a:r>
              <a:rPr lang="en-US" altLang="en-US" sz="1800" b="1" dirty="0">
                <a:sym typeface="Wingdings" pitchFamily="2" charset="2"/>
              </a:rPr>
              <a:t>    OR   P(</a:t>
            </a:r>
            <a:r>
              <a:rPr lang="en-US" altLang="en-US" sz="1800" b="1" dirty="0" err="1">
                <a:sym typeface="Wingdings" pitchFamily="2" charset="2"/>
              </a:rPr>
              <a:t>b|a</a:t>
            </a:r>
            <a:r>
              <a:rPr lang="en-US" altLang="en-US" sz="1800" b="1" dirty="0">
                <a:sym typeface="Wingdings" pitchFamily="2" charset="2"/>
              </a:rPr>
              <a:t>, c) = P(</a:t>
            </a:r>
            <a:r>
              <a:rPr lang="en-US" altLang="en-US" sz="1800" b="1" dirty="0" err="1">
                <a:sym typeface="Wingdings" pitchFamily="2" charset="2"/>
              </a:rPr>
              <a:t>b|c</a:t>
            </a:r>
            <a:r>
              <a:rPr lang="en-US" altLang="en-US" sz="1800" b="1" dirty="0">
                <a:sym typeface="Wingdings" pitchFamily="2" charset="2"/>
              </a:rPr>
              <a:t>),   for all values a, b, c</a:t>
            </a:r>
            <a:endParaRPr lang="en-US" altLang="en-US" sz="1400" dirty="0">
              <a:sym typeface="Wingdings" pitchFamily="2" charset="2"/>
            </a:endParaRPr>
          </a:p>
          <a:p>
            <a:pPr lvl="1" eaLnBrk="1" hangingPunct="1"/>
            <a:r>
              <a:rPr lang="en-US" altLang="en-US" sz="1800" dirty="0"/>
              <a:t>P(</a:t>
            </a:r>
            <a:r>
              <a:rPr lang="en-US" altLang="en-US" sz="1800" dirty="0" err="1"/>
              <a:t>a|b</a:t>
            </a:r>
            <a:r>
              <a:rPr lang="en-US" altLang="en-US" sz="1800" dirty="0"/>
              <a:t>, c) = P(</a:t>
            </a:r>
            <a:r>
              <a:rPr lang="en-US" altLang="en-US" sz="1800" dirty="0" err="1"/>
              <a:t>a|c</a:t>
            </a:r>
            <a:r>
              <a:rPr lang="en-US" altLang="en-US" sz="1800" dirty="0"/>
              <a:t>) tells us that learning about b, given that we already know c, provides no change in our probability for a, and thus b contains no information about a beyond what c provides.</a:t>
            </a:r>
          </a:p>
          <a:p>
            <a:pPr lvl="1" eaLnBrk="1" hangingPunct="1"/>
            <a:endParaRPr lang="en-US" altLang="en-US" sz="800" dirty="0"/>
          </a:p>
          <a:p>
            <a:pPr eaLnBrk="1" hangingPunct="1"/>
            <a:r>
              <a:rPr lang="en-US" altLang="en-US" sz="2200" u="sng" dirty="0"/>
              <a:t>Naïve Bayes Model</a:t>
            </a:r>
            <a:r>
              <a:rPr lang="en-US" altLang="en-US" sz="2200" dirty="0"/>
              <a:t>:</a:t>
            </a:r>
          </a:p>
          <a:p>
            <a:pPr lvl="1" eaLnBrk="1" hangingPunct="1"/>
            <a:r>
              <a:rPr lang="en-US" altLang="en-US" sz="1800" dirty="0"/>
              <a:t>Often a single variable can directly influence a number of other variables, all of which are conditionally independent, given the single variable.</a:t>
            </a:r>
          </a:p>
          <a:p>
            <a:pPr lvl="1" eaLnBrk="1" hangingPunct="1"/>
            <a:r>
              <a:rPr lang="en-US" altLang="en-US" sz="1800" dirty="0"/>
              <a:t>E.g., k different symptom variables X</a:t>
            </a:r>
            <a:r>
              <a:rPr lang="en-US" altLang="en-US" sz="1800" baseline="-25000" dirty="0"/>
              <a:t>1</a:t>
            </a:r>
            <a:r>
              <a:rPr lang="en-US" altLang="en-US" sz="1800" dirty="0"/>
              <a:t>, X</a:t>
            </a:r>
            <a:r>
              <a:rPr lang="en-US" altLang="en-US" sz="1800" baseline="-25000" dirty="0"/>
              <a:t>2</a:t>
            </a:r>
            <a:r>
              <a:rPr lang="en-US" altLang="en-US" sz="1800" dirty="0"/>
              <a:t>, … </a:t>
            </a:r>
            <a:r>
              <a:rPr lang="en-US" altLang="en-US" sz="1800" dirty="0" err="1"/>
              <a:t>X</a:t>
            </a:r>
            <a:r>
              <a:rPr lang="en-US" altLang="en-US" sz="1800" baseline="-25000" dirty="0" err="1"/>
              <a:t>k</a:t>
            </a:r>
            <a:r>
              <a:rPr lang="en-US" altLang="en-US" sz="1800" dirty="0"/>
              <a:t>, and C = disease, reducing to:</a:t>
            </a:r>
          </a:p>
          <a:p>
            <a:pPr lvl="1" eaLnBrk="1" hangingPunct="1">
              <a:buFont typeface="Arial" charset="0"/>
              <a:buNone/>
            </a:pPr>
            <a:r>
              <a:rPr lang="en-US" altLang="en-US" sz="1800" b="1" dirty="0"/>
              <a:t>		P(X</a:t>
            </a:r>
            <a:r>
              <a:rPr lang="en-US" altLang="en-US" sz="1800" b="1" baseline="-25000" dirty="0"/>
              <a:t>1</a:t>
            </a:r>
            <a:r>
              <a:rPr lang="en-US" altLang="en-US" sz="1800" b="1" dirty="0"/>
              <a:t>, X</a:t>
            </a:r>
            <a:r>
              <a:rPr lang="en-US" altLang="en-US" sz="1800" b="1" baseline="-25000" dirty="0"/>
              <a:t>2</a:t>
            </a:r>
            <a:r>
              <a:rPr lang="en-US" altLang="en-US" sz="1800" b="1" dirty="0"/>
              <a:t>,…. </a:t>
            </a:r>
            <a:r>
              <a:rPr lang="en-US" altLang="en-US" sz="1800" b="1"/>
              <a:t>X</a:t>
            </a:r>
            <a:r>
              <a:rPr lang="en-US" altLang="en-US" sz="1800" b="1" baseline="-25000"/>
              <a:t>K</a:t>
            </a:r>
            <a:r>
              <a:rPr lang="en-US" altLang="en-US" sz="1800" b="1"/>
              <a:t> | C) = </a:t>
            </a:r>
            <a:r>
              <a:rPr lang="en-US" altLang="en-US" sz="1800" b="1" smtClean="0"/>
              <a:t>P(C) </a:t>
            </a:r>
            <a:r>
              <a:rPr lang="en-US" altLang="en-US" sz="1800" b="1" smtClean="0">
                <a:latin typeface="Symbol" pitchFamily="18" charset="2"/>
              </a:rPr>
              <a:t>P</a:t>
            </a:r>
            <a:r>
              <a:rPr lang="en-US" altLang="en-US" sz="1800" b="1" smtClean="0"/>
              <a:t>  </a:t>
            </a:r>
            <a:r>
              <a:rPr lang="en-US" altLang="en-US" sz="1800" b="1"/>
              <a:t>P(X</a:t>
            </a:r>
            <a:r>
              <a:rPr lang="en-US" altLang="en-US" sz="1800" b="1" baseline="-25000"/>
              <a:t>i </a:t>
            </a:r>
            <a:r>
              <a:rPr lang="en-US" altLang="en-US" sz="1800" b="1"/>
              <a:t>| C)</a:t>
            </a:r>
          </a:p>
          <a:p>
            <a:pPr lvl="2" eaLnBrk="1" hangingPunct="1"/>
            <a:endParaRPr lang="en-US" altLang="en-US" sz="1400" dirty="0"/>
          </a:p>
          <a:p>
            <a:pPr eaLnBrk="1" hangingPunct="1"/>
            <a:endParaRPr lang="en-US" altLang="en-US" sz="1600" dirty="0"/>
          </a:p>
        </p:txBody>
      </p:sp>
    </p:spTree>
    <p:extLst>
      <p:ext uri="{BB962C8B-B14F-4D97-AF65-F5344CB8AC3E}">
        <p14:creationId xmlns:p14="http://schemas.microsoft.com/office/powerpoint/2010/main" val="2040752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Examples of Conditional Independence</a:t>
            </a:r>
            <a:endParaRPr lang="en-US" sz="4000" dirty="0"/>
          </a:p>
        </p:txBody>
      </p:sp>
      <p:sp>
        <p:nvSpPr>
          <p:cNvPr id="3" name="Content Placeholder 2"/>
          <p:cNvSpPr>
            <a:spLocks noGrp="1"/>
          </p:cNvSpPr>
          <p:nvPr>
            <p:ph idx="1"/>
          </p:nvPr>
        </p:nvSpPr>
        <p:spPr>
          <a:xfrm>
            <a:off x="457200" y="1295400"/>
            <a:ext cx="8229600" cy="5410200"/>
          </a:xfrm>
        </p:spPr>
        <p:txBody>
          <a:bodyPr/>
          <a:lstStyle/>
          <a:p>
            <a:r>
              <a:rPr lang="en-US" sz="2400" b="1" dirty="0" smtClean="0"/>
              <a:t>H=Heat, S=Smoke, F=Fire</a:t>
            </a:r>
          </a:p>
          <a:p>
            <a:pPr lvl="1">
              <a:spcBef>
                <a:spcPts val="0"/>
              </a:spcBef>
            </a:pPr>
            <a:r>
              <a:rPr lang="en-US" sz="2000" dirty="0" smtClean="0"/>
              <a:t>P(H, S | F) = P(H | F) P(S | F)</a:t>
            </a:r>
          </a:p>
          <a:p>
            <a:pPr lvl="1">
              <a:spcBef>
                <a:spcPts val="0"/>
              </a:spcBef>
            </a:pPr>
            <a:r>
              <a:rPr lang="en-US" sz="2000" dirty="0" smtClean="0"/>
              <a:t>P(S | F, S) = P(S | F)</a:t>
            </a:r>
          </a:p>
          <a:p>
            <a:pPr lvl="1">
              <a:spcBef>
                <a:spcPts val="0"/>
              </a:spcBef>
            </a:pPr>
            <a:r>
              <a:rPr lang="en-US" sz="2000" dirty="0" smtClean="0"/>
              <a:t>If we know there is/is not a fire, observing heat tells us no more information about smoke</a:t>
            </a:r>
          </a:p>
          <a:p>
            <a:r>
              <a:rPr lang="en-US" sz="2400" b="1" dirty="0" smtClean="0"/>
              <a:t>F=Fever, R=</a:t>
            </a:r>
            <a:r>
              <a:rPr lang="en-US" sz="2400" b="1" dirty="0" err="1" smtClean="0"/>
              <a:t>RedSpots</a:t>
            </a:r>
            <a:r>
              <a:rPr lang="en-US" sz="2400" b="1" dirty="0" smtClean="0"/>
              <a:t>, M=Measles</a:t>
            </a:r>
          </a:p>
          <a:p>
            <a:pPr lvl="1">
              <a:spcBef>
                <a:spcPts val="0"/>
              </a:spcBef>
            </a:pPr>
            <a:r>
              <a:rPr lang="en-US" sz="2000" dirty="0" smtClean="0"/>
              <a:t>P(F, R | M) = P(F | M) P(R | M)</a:t>
            </a:r>
          </a:p>
          <a:p>
            <a:pPr lvl="1">
              <a:spcBef>
                <a:spcPts val="0"/>
              </a:spcBef>
            </a:pPr>
            <a:r>
              <a:rPr lang="en-US" sz="2000" dirty="0" smtClean="0"/>
              <a:t>P(R | M, F) = P(R | M)</a:t>
            </a:r>
          </a:p>
          <a:p>
            <a:pPr lvl="1">
              <a:spcBef>
                <a:spcPts val="0"/>
              </a:spcBef>
            </a:pPr>
            <a:r>
              <a:rPr lang="en-US" sz="2000" dirty="0" smtClean="0"/>
              <a:t>If we know we do/don’t have measles, observing fever </a:t>
            </a:r>
            <a:r>
              <a:rPr lang="en-US" sz="2000" dirty="0"/>
              <a:t>tells us no more information about </a:t>
            </a:r>
            <a:r>
              <a:rPr lang="en-US" sz="2000" dirty="0" smtClean="0"/>
              <a:t>red spots</a:t>
            </a:r>
          </a:p>
          <a:p>
            <a:r>
              <a:rPr lang="en-US" sz="2400" b="1" dirty="0" smtClean="0"/>
              <a:t>C=</a:t>
            </a:r>
            <a:r>
              <a:rPr lang="en-US" sz="2400" b="1" dirty="0" err="1" smtClean="0"/>
              <a:t>SharpClaws</a:t>
            </a:r>
            <a:r>
              <a:rPr lang="en-US" sz="2400" b="1" dirty="0" smtClean="0"/>
              <a:t>, F=</a:t>
            </a:r>
            <a:r>
              <a:rPr lang="en-US" sz="2400" b="1" dirty="0" err="1" smtClean="0"/>
              <a:t>SharpFangs</a:t>
            </a:r>
            <a:r>
              <a:rPr lang="en-US" sz="2400" b="1" dirty="0" smtClean="0"/>
              <a:t>, S=Species</a:t>
            </a:r>
          </a:p>
          <a:p>
            <a:pPr lvl="1">
              <a:spcBef>
                <a:spcPts val="0"/>
              </a:spcBef>
            </a:pPr>
            <a:r>
              <a:rPr lang="en-US" sz="2000" dirty="0" smtClean="0"/>
              <a:t>P(C, F | S) = P(C | S) P(F | S)</a:t>
            </a:r>
          </a:p>
          <a:p>
            <a:pPr lvl="1">
              <a:spcBef>
                <a:spcPts val="0"/>
              </a:spcBef>
            </a:pPr>
            <a:r>
              <a:rPr lang="en-US" sz="2000" dirty="0" smtClean="0"/>
              <a:t>P(F | S, C) = P(F | S)</a:t>
            </a:r>
          </a:p>
          <a:p>
            <a:pPr lvl="1">
              <a:spcBef>
                <a:spcPts val="0"/>
              </a:spcBef>
            </a:pPr>
            <a:r>
              <a:rPr lang="en-US" sz="2000" dirty="0" smtClean="0"/>
              <a:t>If we know the species, observing sharp claws tells us no more information about sharp fangs</a:t>
            </a:r>
            <a:endParaRPr lang="en-US" sz="2000" dirty="0"/>
          </a:p>
        </p:txBody>
      </p:sp>
    </p:spTree>
    <p:extLst>
      <p:ext uri="{BB962C8B-B14F-4D97-AF65-F5344CB8AC3E}">
        <p14:creationId xmlns:p14="http://schemas.microsoft.com/office/powerpoint/2010/main" val="16822174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2800" b="0" dirty="0" smtClean="0">
                <a:latin typeface="Arial" panose="020B0604020202020204" pitchFamily="34" charset="0"/>
                <a:cs typeface="Arial" panose="020B0604020202020204" pitchFamily="34" charset="0"/>
              </a:rPr>
              <a:t>Review Bayesian Networks (Chapter 14.1-5)</a:t>
            </a:r>
          </a:p>
        </p:txBody>
      </p:sp>
      <p:sp>
        <p:nvSpPr>
          <p:cNvPr id="6147" name="Content Placeholder 2"/>
          <p:cNvSpPr>
            <a:spLocks noGrp="1"/>
          </p:cNvSpPr>
          <p:nvPr>
            <p:ph idx="1"/>
          </p:nvPr>
        </p:nvSpPr>
        <p:spPr>
          <a:xfrm>
            <a:off x="457200" y="1066800"/>
            <a:ext cx="8229600" cy="5562600"/>
          </a:xfrm>
        </p:spPr>
        <p:txBody>
          <a:bodyPr/>
          <a:lstStyle/>
          <a:p>
            <a:pPr>
              <a:spcBef>
                <a:spcPts val="0"/>
              </a:spcBef>
            </a:pPr>
            <a:r>
              <a:rPr lang="en-US" altLang="en-US" sz="2800" b="1" dirty="0" smtClean="0"/>
              <a:t>You will be expected to know:</a:t>
            </a:r>
          </a:p>
          <a:p>
            <a:pPr>
              <a:spcBef>
                <a:spcPts val="0"/>
              </a:spcBef>
            </a:pPr>
            <a:endParaRPr lang="en-US" altLang="en-US" sz="2000" b="1" dirty="0"/>
          </a:p>
          <a:p>
            <a:pPr>
              <a:spcBef>
                <a:spcPts val="0"/>
              </a:spcBef>
            </a:pPr>
            <a:r>
              <a:rPr lang="en-US" altLang="en-US" sz="2000" b="1" dirty="0" smtClean="0"/>
              <a:t>Basic </a:t>
            </a:r>
            <a:r>
              <a:rPr lang="en-US" altLang="en-US" sz="2000" b="1" dirty="0"/>
              <a:t>concepts and vocabulary of Bayesian networks.</a:t>
            </a:r>
          </a:p>
          <a:p>
            <a:pPr lvl="1">
              <a:spcBef>
                <a:spcPts val="0"/>
              </a:spcBef>
            </a:pPr>
            <a:r>
              <a:rPr lang="en-US" altLang="en-US" sz="1800" dirty="0"/>
              <a:t>Nodes represent random variables.</a:t>
            </a:r>
          </a:p>
          <a:p>
            <a:pPr lvl="1">
              <a:spcBef>
                <a:spcPts val="0"/>
              </a:spcBef>
            </a:pPr>
            <a:r>
              <a:rPr lang="en-US" altLang="en-US" sz="1800" dirty="0"/>
              <a:t>Directed arcs represent (informally) direct influences.</a:t>
            </a:r>
          </a:p>
          <a:p>
            <a:pPr lvl="1">
              <a:spcBef>
                <a:spcPts val="0"/>
              </a:spcBef>
            </a:pPr>
            <a:r>
              <a:rPr lang="en-US" altLang="en-US" sz="1800" dirty="0"/>
              <a:t>Conditional probability tables, P( Xi | Parents(Xi) ).</a:t>
            </a:r>
          </a:p>
          <a:p>
            <a:pPr lvl="1">
              <a:spcBef>
                <a:spcPts val="0"/>
              </a:spcBef>
            </a:pPr>
            <a:endParaRPr lang="en-US" altLang="en-US" sz="1800" dirty="0"/>
          </a:p>
          <a:p>
            <a:pPr>
              <a:spcBef>
                <a:spcPts val="0"/>
              </a:spcBef>
            </a:pPr>
            <a:r>
              <a:rPr lang="en-US" altLang="en-US" sz="2000" b="1" dirty="0"/>
              <a:t>Given a Bayesian network:</a:t>
            </a:r>
          </a:p>
          <a:p>
            <a:pPr lvl="1">
              <a:spcBef>
                <a:spcPts val="0"/>
              </a:spcBef>
            </a:pPr>
            <a:r>
              <a:rPr lang="en-US" altLang="en-US" sz="1800" dirty="0"/>
              <a:t>Write down the full joint distribution it represents</a:t>
            </a:r>
            <a:r>
              <a:rPr lang="en-US" altLang="en-US" sz="1800" dirty="0" smtClean="0"/>
              <a:t>.</a:t>
            </a:r>
          </a:p>
          <a:p>
            <a:pPr lvl="1">
              <a:spcBef>
                <a:spcPts val="0"/>
              </a:spcBef>
            </a:pPr>
            <a:r>
              <a:rPr lang="en-US" altLang="en-US" sz="1800" dirty="0" smtClean="0"/>
              <a:t>Inference </a:t>
            </a:r>
            <a:r>
              <a:rPr lang="en-US" altLang="en-US" sz="1800" dirty="0"/>
              <a:t>by Variable Elimination</a:t>
            </a:r>
          </a:p>
          <a:p>
            <a:pPr lvl="1">
              <a:spcBef>
                <a:spcPts val="0"/>
              </a:spcBef>
            </a:pPr>
            <a:endParaRPr lang="en-US" altLang="en-US" sz="1800" dirty="0"/>
          </a:p>
          <a:p>
            <a:pPr>
              <a:spcBef>
                <a:spcPts val="0"/>
              </a:spcBef>
            </a:pPr>
            <a:r>
              <a:rPr lang="en-US" altLang="en-US" sz="2000" b="1" dirty="0"/>
              <a:t>Given a full joint distribution in factored form:</a:t>
            </a:r>
          </a:p>
          <a:p>
            <a:pPr lvl="1">
              <a:spcBef>
                <a:spcPts val="0"/>
              </a:spcBef>
            </a:pPr>
            <a:r>
              <a:rPr lang="en-US" altLang="en-US" sz="1800" dirty="0"/>
              <a:t>Draw the Bayesian network that represents it.</a:t>
            </a:r>
          </a:p>
          <a:p>
            <a:pPr lvl="1">
              <a:spcBef>
                <a:spcPts val="0"/>
              </a:spcBef>
            </a:pPr>
            <a:endParaRPr lang="en-US" altLang="en-US" sz="1800" dirty="0"/>
          </a:p>
          <a:p>
            <a:pPr>
              <a:spcBef>
                <a:spcPts val="0"/>
              </a:spcBef>
            </a:pPr>
            <a:r>
              <a:rPr lang="en-US" altLang="en-US" sz="2000" b="1" dirty="0"/>
              <a:t>Given a variable ordering and </a:t>
            </a:r>
            <a:r>
              <a:rPr lang="en-US" altLang="en-US" sz="2000" b="1" dirty="0" smtClean="0"/>
              <a:t>background </a:t>
            </a:r>
            <a:r>
              <a:rPr lang="en-US" altLang="en-US" sz="2000" b="1" dirty="0"/>
              <a:t>assertions of conditional independence among the variables:</a:t>
            </a:r>
          </a:p>
          <a:p>
            <a:pPr lvl="1">
              <a:spcBef>
                <a:spcPts val="0"/>
              </a:spcBef>
            </a:pPr>
            <a:r>
              <a:rPr lang="en-US" altLang="en-US" sz="1800" dirty="0"/>
              <a:t>Write down the factored form of the full joint distribution, as simplified by the conditional independence assertions</a:t>
            </a:r>
            <a:r>
              <a:rPr lang="en-US" altLang="en-US" sz="1800" dirty="0" smtClean="0"/>
              <a:t>.</a:t>
            </a:r>
            <a:endParaRPr lang="en-US" altLang="en-US" sz="1800" dirty="0"/>
          </a:p>
          <a:p>
            <a:endParaRPr lang="en-US" altLang="en-US" dirty="0" smtClean="0"/>
          </a:p>
        </p:txBody>
      </p:sp>
    </p:spTree>
    <p:extLst>
      <p:ext uri="{BB962C8B-B14F-4D97-AF65-F5344CB8AC3E}">
        <p14:creationId xmlns:p14="http://schemas.microsoft.com/office/powerpoint/2010/main" val="11616303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Bayesian Networks</a:t>
            </a:r>
          </a:p>
        </p:txBody>
      </p:sp>
      <p:sp>
        <p:nvSpPr>
          <p:cNvPr id="47107" name="Rectangle 3"/>
          <p:cNvSpPr>
            <a:spLocks noGrp="1" noChangeArrowheads="1"/>
          </p:cNvSpPr>
          <p:nvPr>
            <p:ph type="body" idx="1"/>
          </p:nvPr>
        </p:nvSpPr>
        <p:spPr>
          <a:xfrm>
            <a:off x="457200" y="1143000"/>
            <a:ext cx="8228013" cy="4799013"/>
          </a:xfrm>
        </p:spPr>
        <p:txBody>
          <a:bodyPr/>
          <a:lstStyle/>
          <a:p>
            <a:pPr>
              <a:lnSpc>
                <a:spcPct val="90000"/>
              </a:lnSpc>
              <a:defRPr/>
            </a:pPr>
            <a:r>
              <a:rPr lang="en-US" sz="2000" dirty="0" smtClean="0"/>
              <a:t>Represent dependence/independence via a directed graph  </a:t>
            </a:r>
          </a:p>
          <a:p>
            <a:pPr lvl="1">
              <a:lnSpc>
                <a:spcPct val="90000"/>
              </a:lnSpc>
              <a:defRPr/>
            </a:pPr>
            <a:r>
              <a:rPr lang="en-US" sz="1800" dirty="0" smtClean="0"/>
              <a:t>Nodes = random variables</a:t>
            </a:r>
          </a:p>
          <a:p>
            <a:pPr lvl="1">
              <a:lnSpc>
                <a:spcPct val="90000"/>
              </a:lnSpc>
              <a:defRPr/>
            </a:pPr>
            <a:r>
              <a:rPr lang="en-US" sz="1800" dirty="0" smtClean="0"/>
              <a:t>Edges = direct dependence</a:t>
            </a:r>
            <a:endParaRPr lang="en-US" sz="400" dirty="0" smtClean="0"/>
          </a:p>
          <a:p>
            <a:pPr>
              <a:lnSpc>
                <a:spcPct val="90000"/>
              </a:lnSpc>
              <a:defRPr/>
            </a:pPr>
            <a:r>
              <a:rPr lang="en-US" sz="2000" dirty="0" smtClean="0"/>
              <a:t>Structure of the graph </a:t>
            </a:r>
            <a:r>
              <a:rPr lang="en-US" sz="2000" dirty="0" smtClean="0">
                <a:sym typeface="Wingdings" pitchFamily="2" charset="2"/>
              </a:rPr>
              <a:t> Conditional independence</a:t>
            </a:r>
          </a:p>
          <a:p>
            <a:pPr>
              <a:lnSpc>
                <a:spcPct val="90000"/>
              </a:lnSpc>
              <a:defRPr/>
            </a:pPr>
            <a:endParaRPr lang="en-US" sz="2000" dirty="0" smtClean="0">
              <a:sym typeface="Wingdings" pitchFamily="2" charset="2"/>
            </a:endParaRPr>
          </a:p>
          <a:p>
            <a:pPr>
              <a:lnSpc>
                <a:spcPct val="90000"/>
              </a:lnSpc>
              <a:defRPr/>
            </a:pPr>
            <a:r>
              <a:rPr lang="en-US" sz="2000" dirty="0" smtClean="0">
                <a:sym typeface="Wingdings" pitchFamily="2" charset="2"/>
              </a:rPr>
              <a:t>Recall the chain rule of repeated conditioning:</a:t>
            </a:r>
          </a:p>
          <a:p>
            <a:pPr>
              <a:lnSpc>
                <a:spcPct val="90000"/>
              </a:lnSpc>
              <a:defRPr/>
            </a:pPr>
            <a:endParaRPr lang="en-US" sz="2000" dirty="0" smtClean="0">
              <a:sym typeface="Wingdings" pitchFamily="2" charset="2"/>
            </a:endParaRPr>
          </a:p>
          <a:p>
            <a:pPr>
              <a:lnSpc>
                <a:spcPct val="90000"/>
              </a:lnSpc>
              <a:defRPr/>
            </a:pPr>
            <a:endParaRPr lang="en-US" sz="2000" dirty="0" smtClean="0">
              <a:sym typeface="Wingdings" pitchFamily="2" charset="2"/>
            </a:endParaRPr>
          </a:p>
          <a:p>
            <a:pPr marL="0" indent="0">
              <a:lnSpc>
                <a:spcPct val="90000"/>
              </a:lnSpc>
              <a:buFontTx/>
              <a:buNone/>
              <a:defRPr/>
            </a:pPr>
            <a:endParaRPr lang="en-US" sz="2000" dirty="0" smtClean="0">
              <a:sym typeface="Wingdings" pitchFamily="2" charset="2"/>
            </a:endParaRPr>
          </a:p>
          <a:p>
            <a:pPr>
              <a:lnSpc>
                <a:spcPct val="90000"/>
              </a:lnSpc>
              <a:defRPr/>
            </a:pPr>
            <a:endParaRPr lang="en-US" sz="2000" dirty="0" smtClean="0">
              <a:sym typeface="Wingdings" pitchFamily="2" charset="2"/>
            </a:endParaRPr>
          </a:p>
          <a:p>
            <a:pPr marL="0" indent="0">
              <a:lnSpc>
                <a:spcPct val="90000"/>
              </a:lnSpc>
              <a:buNone/>
              <a:defRPr/>
            </a:pPr>
            <a:endParaRPr lang="en-US" sz="2000" dirty="0" smtClean="0">
              <a:sym typeface="Wingdings" pitchFamily="2" charset="2"/>
            </a:endParaRPr>
          </a:p>
          <a:p>
            <a:pPr>
              <a:lnSpc>
                <a:spcPct val="90000"/>
              </a:lnSpc>
              <a:defRPr/>
            </a:pPr>
            <a:r>
              <a:rPr lang="en-US" sz="2000" dirty="0" smtClean="0">
                <a:sym typeface="Wingdings" pitchFamily="2" charset="2"/>
              </a:rPr>
              <a:t>Requires that graph is acyclic (no directed cycles)</a:t>
            </a:r>
          </a:p>
          <a:p>
            <a:pPr>
              <a:lnSpc>
                <a:spcPct val="90000"/>
              </a:lnSpc>
              <a:defRPr/>
            </a:pPr>
            <a:r>
              <a:rPr lang="en-US" sz="2000" dirty="0" smtClean="0">
                <a:sym typeface="Wingdings" pitchFamily="2" charset="2"/>
              </a:rPr>
              <a:t>2 components to a Bayesian network</a:t>
            </a:r>
          </a:p>
          <a:p>
            <a:pPr lvl="1">
              <a:lnSpc>
                <a:spcPct val="90000"/>
              </a:lnSpc>
              <a:defRPr/>
            </a:pPr>
            <a:r>
              <a:rPr lang="en-US" sz="1800" dirty="0" smtClean="0">
                <a:sym typeface="Wingdings" pitchFamily="2" charset="2"/>
              </a:rPr>
              <a:t>The graph structure (conditional independence assumptions)</a:t>
            </a:r>
          </a:p>
          <a:p>
            <a:pPr lvl="1">
              <a:lnSpc>
                <a:spcPct val="90000"/>
              </a:lnSpc>
              <a:defRPr/>
            </a:pPr>
            <a:r>
              <a:rPr lang="en-US" sz="1800" dirty="0" smtClean="0">
                <a:sym typeface="Wingdings" pitchFamily="2" charset="2"/>
              </a:rPr>
              <a:t>The numerical probabilities (of each variable given its parents)</a:t>
            </a:r>
          </a:p>
          <a:p>
            <a:pPr>
              <a:lnSpc>
                <a:spcPct val="90000"/>
              </a:lnSpc>
              <a:buFontTx/>
              <a:buNone/>
              <a:defRPr/>
            </a:pPr>
            <a:endParaRPr lang="en-US" sz="2000" dirty="0" smtClean="0"/>
          </a:p>
        </p:txBody>
      </p:sp>
      <p:grpSp>
        <p:nvGrpSpPr>
          <p:cNvPr id="46084" name="Group 9"/>
          <p:cNvGrpSpPr>
            <a:grpSpLocks/>
          </p:cNvGrpSpPr>
          <p:nvPr/>
        </p:nvGrpSpPr>
        <p:grpSpPr bwMode="auto">
          <a:xfrm>
            <a:off x="671513" y="3962400"/>
            <a:ext cx="8005762" cy="685800"/>
            <a:chOff x="841" y="2222"/>
            <a:chExt cx="5043" cy="432"/>
          </a:xfrm>
        </p:grpSpPr>
        <p:sp>
          <p:nvSpPr>
            <p:cNvPr id="46087" name="Line 5"/>
            <p:cNvSpPr>
              <a:spLocks noChangeShapeType="1"/>
            </p:cNvSpPr>
            <p:nvPr/>
          </p:nvSpPr>
          <p:spPr bwMode="auto">
            <a:xfrm flipV="1">
              <a:off x="1628" y="2222"/>
              <a:ext cx="86" cy="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Text Box 6"/>
            <p:cNvSpPr txBox="1">
              <a:spLocks noChangeArrowheads="1"/>
            </p:cNvSpPr>
            <p:nvPr/>
          </p:nvSpPr>
          <p:spPr bwMode="auto">
            <a:xfrm>
              <a:off x="841" y="2402"/>
              <a:ext cx="18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r>
                <a:rPr lang="en-US" altLang="en-US" sz="2000" dirty="0">
                  <a:latin typeface="Arial" pitchFamily="34" charset="0"/>
                </a:rPr>
                <a:t>The full joint distribution</a:t>
              </a:r>
            </a:p>
          </p:txBody>
        </p:sp>
        <p:sp>
          <p:nvSpPr>
            <p:cNvPr id="46089" name="Text Box 7"/>
            <p:cNvSpPr txBox="1">
              <a:spLocks noChangeArrowheads="1"/>
            </p:cNvSpPr>
            <p:nvPr/>
          </p:nvSpPr>
          <p:spPr bwMode="auto">
            <a:xfrm>
              <a:off x="3202" y="2402"/>
              <a:ext cx="26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r>
                <a:rPr lang="en-US" altLang="en-US" sz="2000">
                  <a:latin typeface="Arial" pitchFamily="34" charset="0"/>
                </a:rPr>
                <a:t>The graph-structured approximation</a:t>
              </a:r>
            </a:p>
          </p:txBody>
        </p:sp>
        <p:sp>
          <p:nvSpPr>
            <p:cNvPr id="46090" name="Line 8"/>
            <p:cNvSpPr>
              <a:spLocks noChangeShapeType="1"/>
            </p:cNvSpPr>
            <p:nvPr/>
          </p:nvSpPr>
          <p:spPr bwMode="auto">
            <a:xfrm flipH="1" flipV="1">
              <a:off x="3634" y="2222"/>
              <a:ext cx="480" cy="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6085"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762000" y="3225800"/>
            <a:ext cx="8026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762000" y="3657600"/>
            <a:ext cx="5359634" cy="3048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69326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4F398489-D04C-4306-A08F-DDEE5C6907A4}" type="slidenum">
              <a:rPr lang="en-US" smtClean="0">
                <a:latin typeface="Tahoma" pitchFamily="34" charset="0"/>
                <a:ea typeface="ＭＳ Ｐゴシック" pitchFamily="34" charset="-128"/>
              </a:rPr>
              <a:pPr>
                <a:defRPr/>
              </a:pPr>
              <a:t>12</a:t>
            </a:fld>
            <a:endParaRPr lang="en-US" smtClean="0">
              <a:latin typeface="Tahoma" pitchFamily="34" charset="0"/>
              <a:ea typeface="ＭＳ Ｐゴシック" pitchFamily="34" charset="-128"/>
            </a:endParaRPr>
          </a:p>
        </p:txBody>
      </p:sp>
      <p:sp>
        <p:nvSpPr>
          <p:cNvPr id="13315" name="Rectangle 2"/>
          <p:cNvSpPr>
            <a:spLocks noGrp="1" noChangeArrowheads="1"/>
          </p:cNvSpPr>
          <p:nvPr>
            <p:ph type="title"/>
          </p:nvPr>
        </p:nvSpPr>
        <p:spPr>
          <a:xfrm>
            <a:off x="457200" y="274638"/>
            <a:ext cx="8229600" cy="868362"/>
          </a:xfrm>
        </p:spPr>
        <p:txBody>
          <a:bodyPr/>
          <a:lstStyle/>
          <a:p>
            <a:pPr eaLnBrk="1" hangingPunct="1"/>
            <a:r>
              <a:rPr lang="en-US" altLang="en-US" sz="4000" smtClean="0">
                <a:ea typeface="ＭＳ Ｐゴシック" pitchFamily="34" charset="-128"/>
              </a:rPr>
              <a:t>Vacuum world state space graph</a:t>
            </a:r>
          </a:p>
        </p:txBody>
      </p:sp>
      <p:sp>
        <p:nvSpPr>
          <p:cNvPr id="13316" name="Rectangle 3"/>
          <p:cNvSpPr>
            <a:spLocks noGrp="1" noChangeArrowheads="1"/>
          </p:cNvSpPr>
          <p:nvPr>
            <p:ph type="body" idx="1"/>
          </p:nvPr>
        </p:nvSpPr>
        <p:spPr>
          <a:xfrm>
            <a:off x="457200" y="3810000"/>
            <a:ext cx="8229600" cy="2743200"/>
          </a:xfrm>
        </p:spPr>
        <p:txBody>
          <a:bodyPr/>
          <a:lstStyle/>
          <a:p>
            <a:pPr eaLnBrk="1" hangingPunct="1">
              <a:lnSpc>
                <a:spcPct val="90000"/>
              </a:lnSpc>
            </a:pPr>
            <a:r>
              <a:rPr lang="en-US" altLang="en-US" sz="2400" u="sng" smtClean="0">
                <a:solidFill>
                  <a:srgbClr val="CC0099"/>
                </a:solidFill>
                <a:ea typeface="ＭＳ Ｐゴシック" pitchFamily="34" charset="-128"/>
              </a:rPr>
              <a:t>states?</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discrete: dirt and robot locations</a:t>
            </a:r>
            <a:r>
              <a:rPr lang="en-US" altLang="en-US" smtClean="0">
                <a:ea typeface="ＭＳ Ｐゴシック" pitchFamily="34" charset="-128"/>
              </a:rPr>
              <a:t> </a:t>
            </a:r>
          </a:p>
          <a:p>
            <a:pPr eaLnBrk="1" hangingPunct="1">
              <a:lnSpc>
                <a:spcPct val="90000"/>
              </a:lnSpc>
            </a:pPr>
            <a:r>
              <a:rPr lang="en-US" altLang="en-US" sz="2400" u="sng" smtClean="0">
                <a:solidFill>
                  <a:srgbClr val="CC0099"/>
                </a:solidFill>
                <a:ea typeface="ＭＳ Ｐゴシック" pitchFamily="34" charset="-128"/>
              </a:rPr>
              <a:t>initial state? </a:t>
            </a:r>
            <a:r>
              <a:rPr lang="en-US" altLang="en-US" sz="2400" smtClean="0">
                <a:ea typeface="ＭＳ Ｐゴシック" pitchFamily="34" charset="-128"/>
              </a:rPr>
              <a:t>any</a:t>
            </a:r>
            <a:endParaRPr lang="en-US" altLang="en-US" sz="1800" u="sng" smtClean="0">
              <a:solidFill>
                <a:srgbClr val="CC0099"/>
              </a:solidFill>
              <a:ea typeface="ＭＳ Ｐゴシック" pitchFamily="34" charset="-128"/>
            </a:endParaRPr>
          </a:p>
          <a:p>
            <a:pPr eaLnBrk="1" hangingPunct="1">
              <a:lnSpc>
                <a:spcPct val="90000"/>
              </a:lnSpc>
            </a:pPr>
            <a:r>
              <a:rPr lang="en-US" altLang="en-US" sz="2400" u="sng" smtClean="0">
                <a:solidFill>
                  <a:srgbClr val="CC0099"/>
                </a:solidFill>
                <a:ea typeface="ＭＳ Ｐゴシック" pitchFamily="34" charset="-128"/>
              </a:rPr>
              <a:t>actions?</a:t>
            </a:r>
            <a:r>
              <a:rPr lang="en-US" altLang="en-US" sz="2400" smtClean="0">
                <a:solidFill>
                  <a:srgbClr val="CC0099"/>
                </a:solidFill>
                <a:ea typeface="ＭＳ Ｐゴシック" pitchFamily="34" charset="-128"/>
              </a:rPr>
              <a:t> </a:t>
            </a:r>
            <a:r>
              <a:rPr lang="en-US" altLang="en-US" sz="2400" i="1" smtClean="0">
                <a:ea typeface="ＭＳ Ｐゴシック" pitchFamily="34" charset="-128"/>
              </a:rPr>
              <a:t>Left</a:t>
            </a:r>
            <a:r>
              <a:rPr lang="en-US" altLang="en-US" sz="2400" smtClean="0">
                <a:ea typeface="ＭＳ Ｐゴシック" pitchFamily="34" charset="-128"/>
              </a:rPr>
              <a:t>, </a:t>
            </a:r>
            <a:r>
              <a:rPr lang="en-US" altLang="en-US" sz="2400" i="1" smtClean="0">
                <a:ea typeface="ＭＳ Ｐゴシック" pitchFamily="34" charset="-128"/>
              </a:rPr>
              <a:t>Right</a:t>
            </a:r>
            <a:r>
              <a:rPr lang="en-US" altLang="en-US" sz="2400" smtClean="0">
                <a:ea typeface="ＭＳ Ｐゴシック" pitchFamily="34" charset="-128"/>
              </a:rPr>
              <a:t>, </a:t>
            </a:r>
            <a:r>
              <a:rPr lang="en-US" altLang="en-US" sz="2400" i="1" smtClean="0">
                <a:ea typeface="ＭＳ Ｐゴシック" pitchFamily="34" charset="-128"/>
              </a:rPr>
              <a:t>Suck</a:t>
            </a:r>
          </a:p>
          <a:p>
            <a:pPr eaLnBrk="1" hangingPunct="1">
              <a:lnSpc>
                <a:spcPct val="90000"/>
              </a:lnSpc>
            </a:pPr>
            <a:r>
              <a:rPr lang="en-US" altLang="en-US" sz="2400" u="sng" smtClean="0">
                <a:solidFill>
                  <a:srgbClr val="CC0099"/>
                </a:solidFill>
                <a:ea typeface="ＭＳ Ｐゴシック" pitchFamily="34" charset="-128"/>
              </a:rPr>
              <a:t>transition model? </a:t>
            </a:r>
            <a:r>
              <a:rPr lang="en-US" altLang="en-US" sz="2400" smtClean="0">
                <a:solidFill>
                  <a:srgbClr val="006600"/>
                </a:solidFill>
                <a:ea typeface="ＭＳ Ｐゴシック" pitchFamily="34" charset="-128"/>
              </a:rPr>
              <a:t>as shown on graph</a:t>
            </a:r>
          </a:p>
          <a:p>
            <a:pPr eaLnBrk="1" hangingPunct="1">
              <a:lnSpc>
                <a:spcPct val="90000"/>
              </a:lnSpc>
            </a:pPr>
            <a:r>
              <a:rPr lang="en-US" altLang="en-US" sz="2400" u="sng" smtClean="0">
                <a:solidFill>
                  <a:srgbClr val="CC0099"/>
                </a:solidFill>
                <a:ea typeface="ＭＳ Ｐゴシック" pitchFamily="34" charset="-128"/>
              </a:rPr>
              <a:t>goal test?</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no dirt at all locations</a:t>
            </a:r>
            <a:endParaRPr lang="en-US" altLang="en-US" sz="1800" u="sng" smtClean="0">
              <a:solidFill>
                <a:srgbClr val="CC0099"/>
              </a:solidFill>
              <a:ea typeface="ＭＳ Ｐゴシック" pitchFamily="34" charset="-128"/>
            </a:endParaRPr>
          </a:p>
          <a:p>
            <a:pPr eaLnBrk="1" hangingPunct="1">
              <a:lnSpc>
                <a:spcPct val="90000"/>
              </a:lnSpc>
            </a:pPr>
            <a:r>
              <a:rPr lang="en-US" altLang="en-US" sz="2400" u="sng" smtClean="0">
                <a:solidFill>
                  <a:srgbClr val="CC0099"/>
                </a:solidFill>
                <a:ea typeface="ＭＳ Ｐゴシック" pitchFamily="34" charset="-128"/>
              </a:rPr>
              <a:t>path cost?</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1 per action</a:t>
            </a:r>
          </a:p>
        </p:txBody>
      </p:sp>
      <p:pic>
        <p:nvPicPr>
          <p:cNvPr id="13317" name="Picture 4" descr="vacuum2-p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70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p:cNvSpPr>
            <a:spLocks noChangeArrowheads="1"/>
          </p:cNvSpPr>
          <p:nvPr/>
        </p:nvSpPr>
        <p:spPr bwMode="auto">
          <a:xfrm>
            <a:off x="381000" y="1066800"/>
            <a:ext cx="8097838"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nSpc>
                <a:spcPct val="80000"/>
              </a:lnSpc>
              <a:spcBef>
                <a:spcPct val="40000"/>
              </a:spcBef>
              <a:spcAft>
                <a:spcPct val="60000"/>
              </a:spcAft>
              <a:buSzTx/>
            </a:pPr>
            <a:r>
              <a:rPr lang="en-US" altLang="en-US" dirty="0">
                <a:latin typeface="Arial" charset="0"/>
              </a:rPr>
              <a:t>   A Bayesian network specifies a joint distribution in a structured form:</a:t>
            </a:r>
          </a:p>
          <a:p>
            <a:pPr>
              <a:lnSpc>
                <a:spcPct val="80000"/>
              </a:lnSpc>
              <a:spcBef>
                <a:spcPct val="40000"/>
              </a:spcBef>
              <a:spcAft>
                <a:spcPct val="60000"/>
              </a:spcAft>
              <a:buSzTx/>
              <a:buFontTx/>
              <a:buNone/>
            </a:pPr>
            <a:endParaRPr lang="en-US" altLang="en-US" dirty="0">
              <a:latin typeface="Arial" charset="0"/>
            </a:endParaRPr>
          </a:p>
          <a:p>
            <a:pPr>
              <a:lnSpc>
                <a:spcPct val="80000"/>
              </a:lnSpc>
              <a:spcBef>
                <a:spcPct val="40000"/>
              </a:spcBef>
              <a:spcAft>
                <a:spcPct val="60000"/>
              </a:spcAft>
              <a:buSzTx/>
              <a:buFontTx/>
              <a:buNone/>
            </a:pPr>
            <a:endParaRPr lang="en-US" altLang="en-US" dirty="0">
              <a:latin typeface="Arial" charset="0"/>
            </a:endParaRPr>
          </a:p>
          <a:p>
            <a:pPr>
              <a:lnSpc>
                <a:spcPct val="80000"/>
              </a:lnSpc>
              <a:spcBef>
                <a:spcPct val="40000"/>
              </a:spcBef>
              <a:spcAft>
                <a:spcPct val="60000"/>
              </a:spcAft>
              <a:buSzTx/>
              <a:buFontTx/>
              <a:buNone/>
            </a:pPr>
            <a:endParaRPr lang="en-US" altLang="en-US" dirty="0">
              <a:latin typeface="Arial" charset="0"/>
            </a:endParaRPr>
          </a:p>
          <a:p>
            <a:pPr>
              <a:lnSpc>
                <a:spcPct val="80000"/>
              </a:lnSpc>
              <a:spcBef>
                <a:spcPct val="40000"/>
              </a:spcBef>
              <a:spcAft>
                <a:spcPct val="60000"/>
              </a:spcAft>
              <a:buSzTx/>
              <a:buFontTx/>
              <a:buNone/>
            </a:pPr>
            <a:endParaRPr lang="en-US" altLang="en-US" dirty="0">
              <a:latin typeface="Arial" charset="0"/>
            </a:endParaRPr>
          </a:p>
          <a:p>
            <a:pPr>
              <a:lnSpc>
                <a:spcPct val="80000"/>
              </a:lnSpc>
              <a:spcBef>
                <a:spcPct val="40000"/>
              </a:spcBef>
              <a:spcAft>
                <a:spcPct val="60000"/>
              </a:spcAft>
              <a:buSzTx/>
              <a:buFontTx/>
              <a:buNone/>
            </a:pPr>
            <a:r>
              <a:rPr lang="en-US" altLang="en-US" dirty="0">
                <a:latin typeface="Arial" charset="0"/>
              </a:rPr>
              <a:t>  </a:t>
            </a:r>
          </a:p>
          <a:p>
            <a:pPr eaLnBrk="1" hangingPunct="1">
              <a:lnSpc>
                <a:spcPct val="80000"/>
              </a:lnSpc>
              <a:spcBef>
                <a:spcPct val="0"/>
              </a:spcBef>
              <a:buSzTx/>
            </a:pPr>
            <a:endParaRPr lang="en-US" altLang="en-US" dirty="0">
              <a:latin typeface="Arial" charset="0"/>
            </a:endParaRPr>
          </a:p>
          <a:p>
            <a:pPr eaLnBrk="1" hangingPunct="1">
              <a:lnSpc>
                <a:spcPct val="80000"/>
              </a:lnSpc>
              <a:spcBef>
                <a:spcPct val="0"/>
              </a:spcBef>
              <a:buSzTx/>
            </a:pPr>
            <a:r>
              <a:rPr lang="en-US" altLang="en-US" dirty="0">
                <a:latin typeface="Arial" charset="0"/>
              </a:rPr>
              <a:t> Dependence/independence represented via a directed graph:  </a:t>
            </a:r>
          </a:p>
          <a:p>
            <a:pPr lvl="1" eaLnBrk="1" hangingPunct="1">
              <a:lnSpc>
                <a:spcPct val="80000"/>
              </a:lnSpc>
              <a:spcBef>
                <a:spcPct val="0"/>
              </a:spcBef>
              <a:buSzTx/>
              <a:buFontTx/>
              <a:buChar char="−"/>
            </a:pPr>
            <a:r>
              <a:rPr lang="en-US" altLang="en-US" dirty="0">
                <a:latin typeface="Arial" charset="0"/>
              </a:rPr>
              <a:t> Node 		= random variable</a:t>
            </a:r>
          </a:p>
          <a:p>
            <a:pPr lvl="1" eaLnBrk="1" hangingPunct="1">
              <a:lnSpc>
                <a:spcPct val="80000"/>
              </a:lnSpc>
              <a:spcBef>
                <a:spcPct val="0"/>
              </a:spcBef>
              <a:buSzTx/>
              <a:buFontTx/>
              <a:buChar char="−"/>
            </a:pPr>
            <a:r>
              <a:rPr lang="en-US" altLang="en-US" dirty="0">
                <a:latin typeface="Arial" charset="0"/>
              </a:rPr>
              <a:t> Directed Edge 	= conditional dependence</a:t>
            </a:r>
          </a:p>
          <a:p>
            <a:pPr lvl="1" eaLnBrk="1" hangingPunct="1">
              <a:lnSpc>
                <a:spcPct val="80000"/>
              </a:lnSpc>
              <a:spcBef>
                <a:spcPct val="0"/>
              </a:spcBef>
              <a:buSzTx/>
              <a:buFontTx/>
              <a:buChar char="−"/>
            </a:pPr>
            <a:r>
              <a:rPr lang="en-US" altLang="en-US" dirty="0">
                <a:latin typeface="Arial" charset="0"/>
              </a:rPr>
              <a:t> Absence of Edge 	= conditional independence</a:t>
            </a:r>
          </a:p>
          <a:p>
            <a:pPr lvl="1" eaLnBrk="1" hangingPunct="1">
              <a:lnSpc>
                <a:spcPct val="80000"/>
              </a:lnSpc>
              <a:spcBef>
                <a:spcPct val="0"/>
              </a:spcBef>
              <a:buSzTx/>
              <a:buFont typeface="Arial" charset="0"/>
              <a:buChar char="•"/>
            </a:pPr>
            <a:endParaRPr lang="en-US" altLang="en-US" sz="1800" dirty="0">
              <a:latin typeface="Arial" charset="0"/>
            </a:endParaRPr>
          </a:p>
          <a:p>
            <a:pPr eaLnBrk="1" hangingPunct="1">
              <a:lnSpc>
                <a:spcPct val="80000"/>
              </a:lnSpc>
              <a:spcBef>
                <a:spcPct val="0"/>
              </a:spcBef>
              <a:buSzTx/>
            </a:pPr>
            <a:endParaRPr lang="en-US" altLang="en-US" dirty="0">
              <a:latin typeface="Arial" charset="0"/>
            </a:endParaRPr>
          </a:p>
          <a:p>
            <a:pPr eaLnBrk="1" hangingPunct="1">
              <a:lnSpc>
                <a:spcPct val="80000"/>
              </a:lnSpc>
              <a:spcBef>
                <a:spcPct val="0"/>
              </a:spcBef>
              <a:buSzTx/>
            </a:pPr>
            <a:r>
              <a:rPr lang="en-US" altLang="en-US" dirty="0">
                <a:latin typeface="Arial" charset="0"/>
              </a:rPr>
              <a:t>Allows concise view of joint distribution relationships:  </a:t>
            </a:r>
          </a:p>
          <a:p>
            <a:pPr lvl="1" eaLnBrk="1" hangingPunct="1">
              <a:lnSpc>
                <a:spcPct val="80000"/>
              </a:lnSpc>
              <a:spcBef>
                <a:spcPct val="0"/>
              </a:spcBef>
              <a:buSzTx/>
              <a:buFontTx/>
              <a:buChar char="−"/>
            </a:pPr>
            <a:r>
              <a:rPr lang="en-US" altLang="en-US" dirty="0">
                <a:latin typeface="Arial" charset="0"/>
              </a:rPr>
              <a:t> Graph nodes and edges show conditional relationships between variables.</a:t>
            </a:r>
          </a:p>
          <a:p>
            <a:pPr lvl="1" eaLnBrk="1" hangingPunct="1">
              <a:lnSpc>
                <a:spcPct val="80000"/>
              </a:lnSpc>
              <a:spcBef>
                <a:spcPct val="0"/>
              </a:spcBef>
              <a:buSzTx/>
              <a:buFontTx/>
              <a:buChar char="−"/>
            </a:pPr>
            <a:r>
              <a:rPr lang="en-US" altLang="en-US" dirty="0">
                <a:latin typeface="Arial" charset="0"/>
              </a:rPr>
              <a:t> Tables provide probability data.</a:t>
            </a:r>
          </a:p>
          <a:p>
            <a:pPr lvl="1" eaLnBrk="1" hangingPunct="1">
              <a:lnSpc>
                <a:spcPct val="80000"/>
              </a:lnSpc>
              <a:spcBef>
                <a:spcPct val="0"/>
              </a:spcBef>
              <a:buSzTx/>
              <a:buFontTx/>
              <a:buNone/>
            </a:pPr>
            <a:endParaRPr lang="en-US" altLang="en-US" sz="1800" dirty="0">
              <a:latin typeface="Arial" charset="0"/>
            </a:endParaRPr>
          </a:p>
        </p:txBody>
      </p:sp>
      <p:sp>
        <p:nvSpPr>
          <p:cNvPr id="5123" name="Rectangle 4"/>
          <p:cNvSpPr>
            <a:spLocks noGrp="1" noChangeArrowheads="1"/>
          </p:cNvSpPr>
          <p:nvPr>
            <p:ph type="title"/>
          </p:nvPr>
        </p:nvSpPr>
        <p:spPr>
          <a:xfrm>
            <a:off x="533400" y="381000"/>
            <a:ext cx="7772400" cy="609600"/>
          </a:xfrm>
        </p:spPr>
        <p:txBody>
          <a:bodyPr>
            <a:normAutofit/>
          </a:bodyPr>
          <a:lstStyle/>
          <a:p>
            <a:pPr algn="ctr" eaLnBrk="1" hangingPunct="1"/>
            <a:r>
              <a:rPr lang="en-US" altLang="en-US" sz="2800" dirty="0" smtClean="0">
                <a:solidFill>
                  <a:schemeClr val="tx1"/>
                </a:solidFill>
              </a:rPr>
              <a:t>Bayesian Network</a:t>
            </a:r>
          </a:p>
        </p:txBody>
      </p:sp>
      <p:grpSp>
        <p:nvGrpSpPr>
          <p:cNvPr id="5124" name="Group 6"/>
          <p:cNvGrpSpPr>
            <a:grpSpLocks/>
          </p:cNvGrpSpPr>
          <p:nvPr/>
        </p:nvGrpSpPr>
        <p:grpSpPr bwMode="auto">
          <a:xfrm>
            <a:off x="5867400" y="1752600"/>
            <a:ext cx="1987550" cy="1606550"/>
            <a:chOff x="2128" y="796"/>
            <a:chExt cx="1252" cy="1012"/>
          </a:xfrm>
        </p:grpSpPr>
        <p:grpSp>
          <p:nvGrpSpPr>
            <p:cNvPr id="5130" name="Group 7"/>
            <p:cNvGrpSpPr>
              <a:grpSpLocks/>
            </p:cNvGrpSpPr>
            <p:nvPr/>
          </p:nvGrpSpPr>
          <p:grpSpPr bwMode="auto">
            <a:xfrm>
              <a:off x="2128" y="820"/>
              <a:ext cx="352" cy="304"/>
              <a:chOff x="2128" y="820"/>
              <a:chExt cx="352" cy="304"/>
            </a:xfrm>
          </p:grpSpPr>
          <p:sp>
            <p:nvSpPr>
              <p:cNvPr id="5138" name="Rectangle 8"/>
              <p:cNvSpPr>
                <a:spLocks noChangeArrowheads="1"/>
              </p:cNvSpPr>
              <p:nvPr/>
            </p:nvSpPr>
            <p:spPr bwMode="auto">
              <a:xfrm>
                <a:off x="2211" y="85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A</a:t>
                </a:r>
              </a:p>
            </p:txBody>
          </p:sp>
          <p:sp>
            <p:nvSpPr>
              <p:cNvPr id="5139" name="Oval 9"/>
              <p:cNvSpPr>
                <a:spLocks noChangeArrowheads="1"/>
              </p:cNvSpPr>
              <p:nvPr/>
            </p:nvSpPr>
            <p:spPr bwMode="auto">
              <a:xfrm>
                <a:off x="2128" y="820"/>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grpSp>
        <p:sp>
          <p:nvSpPr>
            <p:cNvPr id="5131" name="Rectangle 10"/>
            <p:cNvSpPr>
              <a:spLocks noChangeArrowheads="1"/>
            </p:cNvSpPr>
            <p:nvPr/>
          </p:nvSpPr>
          <p:spPr bwMode="auto">
            <a:xfrm>
              <a:off x="3099" y="83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B</a:t>
              </a:r>
            </a:p>
          </p:txBody>
        </p:sp>
        <p:sp>
          <p:nvSpPr>
            <p:cNvPr id="5132" name="Oval 11"/>
            <p:cNvSpPr>
              <a:spLocks noChangeArrowheads="1"/>
            </p:cNvSpPr>
            <p:nvPr/>
          </p:nvSpPr>
          <p:spPr bwMode="auto">
            <a:xfrm>
              <a:off x="3028" y="79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grpSp>
          <p:nvGrpSpPr>
            <p:cNvPr id="5133" name="Group 12"/>
            <p:cNvGrpSpPr>
              <a:grpSpLocks/>
            </p:cNvGrpSpPr>
            <p:nvPr/>
          </p:nvGrpSpPr>
          <p:grpSpPr bwMode="auto">
            <a:xfrm>
              <a:off x="2584" y="1504"/>
              <a:ext cx="352" cy="304"/>
              <a:chOff x="2584" y="1504"/>
              <a:chExt cx="352" cy="304"/>
            </a:xfrm>
          </p:grpSpPr>
          <p:sp>
            <p:nvSpPr>
              <p:cNvPr id="5136" name="Rectangle 13"/>
              <p:cNvSpPr>
                <a:spLocks noChangeArrowheads="1"/>
              </p:cNvSpPr>
              <p:nvPr/>
            </p:nvSpPr>
            <p:spPr bwMode="auto">
              <a:xfrm>
                <a:off x="2655" y="1546"/>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p>
            </p:txBody>
          </p:sp>
          <p:sp>
            <p:nvSpPr>
              <p:cNvPr id="5137" name="Oval 14"/>
              <p:cNvSpPr>
                <a:spLocks noChangeArrowheads="1"/>
              </p:cNvSpPr>
              <p:nvPr/>
            </p:nvSpPr>
            <p:spPr bwMode="auto">
              <a:xfrm>
                <a:off x="2584" y="1504"/>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grpSp>
        <p:sp>
          <p:nvSpPr>
            <p:cNvPr id="5134" name="Line 15"/>
            <p:cNvSpPr>
              <a:spLocks noChangeShapeType="1"/>
            </p:cNvSpPr>
            <p:nvPr/>
          </p:nvSpPr>
          <p:spPr bwMode="auto">
            <a:xfrm>
              <a:off x="2404" y="1132"/>
              <a:ext cx="244"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5" name="Line 16"/>
            <p:cNvSpPr>
              <a:spLocks noChangeShapeType="1"/>
            </p:cNvSpPr>
            <p:nvPr/>
          </p:nvSpPr>
          <p:spPr bwMode="auto">
            <a:xfrm flipH="1">
              <a:off x="2852" y="1108"/>
              <a:ext cx="308" cy="4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25" name="Rectangle 20"/>
          <p:cNvSpPr>
            <a:spLocks noChangeArrowheads="1"/>
          </p:cNvSpPr>
          <p:nvPr/>
        </p:nvSpPr>
        <p:spPr bwMode="auto">
          <a:xfrm>
            <a:off x="533400" y="2286000"/>
            <a:ext cx="3834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dirty="0"/>
              <a:t>p(A,B,C) = p(C|A,B)p(A|B)p(B</a:t>
            </a:r>
            <a:r>
              <a:rPr lang="en-US" altLang="en-US" dirty="0" smtClean="0"/>
              <a:t>)</a:t>
            </a:r>
          </a:p>
          <a:p>
            <a:pPr>
              <a:spcBef>
                <a:spcPct val="0"/>
              </a:spcBef>
              <a:buSzTx/>
              <a:buFontTx/>
              <a:buNone/>
            </a:pPr>
            <a:r>
              <a:rPr lang="en-US" altLang="en-US" dirty="0"/>
              <a:t>	</a:t>
            </a:r>
            <a:r>
              <a:rPr lang="en-US" altLang="en-US" dirty="0" smtClean="0"/>
              <a:t>  = </a:t>
            </a:r>
            <a:r>
              <a:rPr lang="en-US" altLang="en-US" dirty="0"/>
              <a:t>p(C|A,B)p(A)p(B)</a:t>
            </a:r>
          </a:p>
        </p:txBody>
      </p:sp>
      <p:sp>
        <p:nvSpPr>
          <p:cNvPr id="5126" name="Line 21"/>
          <p:cNvSpPr>
            <a:spLocks noChangeShapeType="1"/>
          </p:cNvSpPr>
          <p:nvPr/>
        </p:nvSpPr>
        <p:spPr bwMode="auto">
          <a:xfrm>
            <a:off x="4191000" y="2514600"/>
            <a:ext cx="914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12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68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600200"/>
            <a:ext cx="685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971800"/>
            <a:ext cx="16668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865312" y="1546421"/>
            <a:ext cx="1868488" cy="369332"/>
          </a:xfrm>
          <a:prstGeom prst="rect">
            <a:avLst/>
          </a:prstGeom>
          <a:noFill/>
          <a:ln w="12700">
            <a:solidFill>
              <a:srgbClr val="FF0000"/>
            </a:solidFill>
          </a:ln>
        </p:spPr>
        <p:txBody>
          <a:bodyPr wrap="square" rtlCol="0">
            <a:spAutoFit/>
          </a:bodyPr>
          <a:lstStyle/>
          <a:p>
            <a:r>
              <a:rPr lang="en-US" dirty="0" smtClean="0"/>
              <a:t>Full factorization</a:t>
            </a:r>
            <a:endParaRPr lang="en-US" dirty="0"/>
          </a:p>
        </p:txBody>
      </p:sp>
      <p:sp>
        <p:nvSpPr>
          <p:cNvPr id="21" name="TextBox 20"/>
          <p:cNvSpPr txBox="1"/>
          <p:nvPr/>
        </p:nvSpPr>
        <p:spPr>
          <a:xfrm>
            <a:off x="4096120" y="2832010"/>
            <a:ext cx="1868488" cy="1200329"/>
          </a:xfrm>
          <a:prstGeom prst="rect">
            <a:avLst/>
          </a:prstGeom>
          <a:noFill/>
          <a:ln w="12700">
            <a:solidFill>
              <a:srgbClr val="FF0000"/>
            </a:solidFill>
          </a:ln>
        </p:spPr>
        <p:txBody>
          <a:bodyPr wrap="square" rtlCol="0">
            <a:spAutoFit/>
          </a:bodyPr>
          <a:lstStyle/>
          <a:p>
            <a:r>
              <a:rPr lang="en-US" dirty="0" smtClean="0"/>
              <a:t>After applying conditional independence from the graph</a:t>
            </a:r>
            <a:endParaRPr lang="en-US" dirty="0"/>
          </a:p>
        </p:txBody>
      </p:sp>
      <p:cxnSp>
        <p:nvCxnSpPr>
          <p:cNvPr id="22" name="Straight Arrow Connector 21"/>
          <p:cNvCxnSpPr>
            <a:stCxn id="20" idx="2"/>
          </p:cNvCxnSpPr>
          <p:nvPr/>
        </p:nvCxnSpPr>
        <p:spPr>
          <a:xfrm>
            <a:off x="2799556" y="1915753"/>
            <a:ext cx="0" cy="370247"/>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1"/>
          </p:cNvCxnSpPr>
          <p:nvPr/>
        </p:nvCxnSpPr>
        <p:spPr>
          <a:xfrm flipH="1" flipV="1">
            <a:off x="2799556" y="2971800"/>
            <a:ext cx="1296564" cy="46037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4881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a:noFill/>
        </p:spPr>
        <p:txBody>
          <a:bodyPr>
            <a:normAutofit/>
          </a:bodyPr>
          <a:lstStyle/>
          <a:p>
            <a:pPr algn="ctr" eaLnBrk="1" hangingPunct="1"/>
            <a:r>
              <a:rPr lang="en-US" altLang="en-US" sz="2800" dirty="0">
                <a:solidFill>
                  <a:schemeClr val="tx1"/>
                </a:solidFill>
              </a:rPr>
              <a:t>Examples of 3-way Bayesian Networks</a:t>
            </a:r>
          </a:p>
        </p:txBody>
      </p:sp>
      <p:grpSp>
        <p:nvGrpSpPr>
          <p:cNvPr id="2" name="Group 3"/>
          <p:cNvGrpSpPr>
            <a:grpSpLocks/>
          </p:cNvGrpSpPr>
          <p:nvPr/>
        </p:nvGrpSpPr>
        <p:grpSpPr bwMode="auto">
          <a:xfrm>
            <a:off x="914400" y="2970901"/>
            <a:ext cx="2482850" cy="1225550"/>
            <a:chOff x="912" y="1728"/>
            <a:chExt cx="1564" cy="772"/>
          </a:xfrm>
        </p:grpSpPr>
        <p:sp>
          <p:nvSpPr>
            <p:cNvPr id="9221" name="Line 4"/>
            <p:cNvSpPr>
              <a:spLocks noChangeShapeType="1"/>
            </p:cNvSpPr>
            <p:nvPr/>
          </p:nvSpPr>
          <p:spPr bwMode="auto">
            <a:xfrm>
              <a:off x="1188" y="2016"/>
              <a:ext cx="328" cy="2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sp>
          <p:nvSpPr>
            <p:cNvPr id="9222" name="Line 5"/>
            <p:cNvSpPr>
              <a:spLocks noChangeShapeType="1"/>
            </p:cNvSpPr>
            <p:nvPr/>
          </p:nvSpPr>
          <p:spPr bwMode="auto">
            <a:xfrm flipH="1">
              <a:off x="1824" y="1968"/>
              <a:ext cx="336" cy="30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grpSp>
          <p:nvGrpSpPr>
            <p:cNvPr id="3" name="Group 6"/>
            <p:cNvGrpSpPr>
              <a:grpSpLocks/>
            </p:cNvGrpSpPr>
            <p:nvPr/>
          </p:nvGrpSpPr>
          <p:grpSpPr bwMode="auto">
            <a:xfrm>
              <a:off x="912" y="1728"/>
              <a:ext cx="352" cy="304"/>
              <a:chOff x="904" y="1708"/>
              <a:chExt cx="352" cy="304"/>
            </a:xfrm>
          </p:grpSpPr>
          <p:sp>
            <p:nvSpPr>
              <p:cNvPr id="9230" name="Rectangle 7"/>
              <p:cNvSpPr>
                <a:spLocks noChangeArrowheads="1"/>
              </p:cNvSpPr>
              <p:nvPr/>
            </p:nvSpPr>
            <p:spPr bwMode="auto">
              <a:xfrm>
                <a:off x="987" y="173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A</a:t>
                </a:r>
              </a:p>
            </p:txBody>
          </p:sp>
          <p:sp>
            <p:nvSpPr>
              <p:cNvPr id="9231" name="Oval 8"/>
              <p:cNvSpPr>
                <a:spLocks noChangeArrowheads="1"/>
              </p:cNvSpPr>
              <p:nvPr/>
            </p:nvSpPr>
            <p:spPr bwMode="auto">
              <a:xfrm>
                <a:off x="904"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4" name="Group 9"/>
            <p:cNvGrpSpPr>
              <a:grpSpLocks/>
            </p:cNvGrpSpPr>
            <p:nvPr/>
          </p:nvGrpSpPr>
          <p:grpSpPr bwMode="auto">
            <a:xfrm>
              <a:off x="2124" y="1728"/>
              <a:ext cx="352" cy="304"/>
              <a:chOff x="2116" y="1708"/>
              <a:chExt cx="352" cy="304"/>
            </a:xfrm>
          </p:grpSpPr>
          <p:sp>
            <p:nvSpPr>
              <p:cNvPr id="9228" name="Rectangle 10"/>
              <p:cNvSpPr>
                <a:spLocks noChangeArrowheads="1"/>
              </p:cNvSpPr>
              <p:nvPr/>
            </p:nvSpPr>
            <p:spPr bwMode="auto">
              <a:xfrm>
                <a:off x="2187" y="175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B</a:t>
                </a:r>
              </a:p>
            </p:txBody>
          </p:sp>
          <p:sp>
            <p:nvSpPr>
              <p:cNvPr id="9229" name="Oval 11"/>
              <p:cNvSpPr>
                <a:spLocks noChangeArrowheads="1"/>
              </p:cNvSpPr>
              <p:nvPr/>
            </p:nvSpPr>
            <p:spPr bwMode="auto">
              <a:xfrm>
                <a:off x="2116"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5" name="Group 12"/>
            <p:cNvGrpSpPr>
              <a:grpSpLocks/>
            </p:cNvGrpSpPr>
            <p:nvPr/>
          </p:nvGrpSpPr>
          <p:grpSpPr bwMode="auto">
            <a:xfrm>
              <a:off x="1500" y="2196"/>
              <a:ext cx="352" cy="304"/>
              <a:chOff x="1492" y="2176"/>
              <a:chExt cx="352" cy="304"/>
            </a:xfrm>
          </p:grpSpPr>
          <p:sp>
            <p:nvSpPr>
              <p:cNvPr id="9226" name="Rectangle 13"/>
              <p:cNvSpPr>
                <a:spLocks noChangeArrowheads="1"/>
              </p:cNvSpPr>
              <p:nvPr/>
            </p:nvSpPr>
            <p:spPr bwMode="auto">
              <a:xfrm>
                <a:off x="1563" y="221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C</a:t>
                </a:r>
              </a:p>
            </p:txBody>
          </p:sp>
          <p:sp>
            <p:nvSpPr>
              <p:cNvPr id="9227" name="Oval 14"/>
              <p:cNvSpPr>
                <a:spLocks noChangeArrowheads="1"/>
              </p:cNvSpPr>
              <p:nvPr/>
            </p:nvSpPr>
            <p:spPr bwMode="auto">
              <a:xfrm>
                <a:off x="1492" y="217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sp>
        <p:nvSpPr>
          <p:cNvPr id="9220" name="Rectangle 15"/>
          <p:cNvSpPr>
            <a:spLocks noChangeArrowheads="1"/>
          </p:cNvSpPr>
          <p:nvPr/>
        </p:nvSpPr>
        <p:spPr bwMode="auto">
          <a:xfrm>
            <a:off x="4171228" y="1264024"/>
            <a:ext cx="4782272" cy="34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dirty="0">
                <a:solidFill>
                  <a:prstClr val="black"/>
                </a:solidFill>
                <a:latin typeface="Arial" charset="0"/>
              </a:rPr>
              <a:t>Independent Causes:</a:t>
            </a:r>
          </a:p>
          <a:p>
            <a:pPr>
              <a:spcBef>
                <a:spcPct val="0"/>
              </a:spcBef>
              <a:buSzTx/>
              <a:buFontTx/>
              <a:buNone/>
            </a:pPr>
            <a:r>
              <a:rPr lang="en-US" altLang="en-US" b="1" dirty="0">
                <a:solidFill>
                  <a:prstClr val="black"/>
                </a:solidFill>
                <a:latin typeface="Arial" charset="0"/>
              </a:rPr>
              <a:t>p(A,B,C) = p(C|A,B)p(A)p(B)</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srgbClr val="FF0000"/>
                </a:solidFill>
                <a:latin typeface="Arial" charset="0"/>
              </a:rPr>
              <a:t>“Explaining away” effect:</a:t>
            </a:r>
          </a:p>
          <a:p>
            <a:pPr>
              <a:spcBef>
                <a:spcPct val="0"/>
              </a:spcBef>
              <a:buSzTx/>
              <a:buFontTx/>
              <a:buNone/>
            </a:pPr>
            <a:r>
              <a:rPr lang="en-US" altLang="en-US" b="1" dirty="0">
                <a:solidFill>
                  <a:prstClr val="black"/>
                </a:solidFill>
                <a:latin typeface="Arial" charset="0"/>
              </a:rPr>
              <a:t>Given C, observing A makes B less likely</a:t>
            </a:r>
          </a:p>
          <a:p>
            <a:pPr>
              <a:spcBef>
                <a:spcPct val="0"/>
              </a:spcBef>
              <a:buSzTx/>
              <a:buFontTx/>
              <a:buNone/>
            </a:pPr>
            <a:r>
              <a:rPr lang="en-US" altLang="en-US" b="1" dirty="0">
                <a:solidFill>
                  <a:prstClr val="black"/>
                </a:solidFill>
                <a:latin typeface="Arial" charset="0"/>
              </a:rPr>
              <a:t>e.g., earthquake/burglary/alarm example</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A and B are (marginally) independent </a:t>
            </a:r>
          </a:p>
          <a:p>
            <a:pPr>
              <a:spcBef>
                <a:spcPct val="0"/>
              </a:spcBef>
              <a:buSzTx/>
              <a:buFontTx/>
              <a:buNone/>
            </a:pPr>
            <a:r>
              <a:rPr lang="en-US" altLang="en-US" b="1" dirty="0">
                <a:solidFill>
                  <a:prstClr val="black"/>
                </a:solidFill>
                <a:latin typeface="Arial" charset="0"/>
              </a:rPr>
              <a:t>but become dependent once C is known</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You heard alarm, and observe Earthquake</a:t>
            </a:r>
          </a:p>
          <a:p>
            <a:pPr>
              <a:spcBef>
                <a:spcPct val="0"/>
              </a:spcBef>
              <a:buSzTx/>
              <a:buFontTx/>
              <a:buNone/>
            </a:pPr>
            <a:r>
              <a:rPr lang="en-US" altLang="en-US" b="1" dirty="0">
                <a:solidFill>
                  <a:prstClr val="black"/>
                </a:solidFill>
                <a:latin typeface="Arial" charset="0"/>
              </a:rPr>
              <a:t>…. It explains away burglary  </a:t>
            </a:r>
          </a:p>
        </p:txBody>
      </p:sp>
      <p:sp>
        <p:nvSpPr>
          <p:cNvPr id="16" name="TextBox 15"/>
          <p:cNvSpPr txBox="1"/>
          <p:nvPr/>
        </p:nvSpPr>
        <p:spPr>
          <a:xfrm>
            <a:off x="1219200" y="5152072"/>
            <a:ext cx="7239000" cy="1477328"/>
          </a:xfrm>
          <a:prstGeom prst="rect">
            <a:avLst/>
          </a:prstGeom>
          <a:noFill/>
        </p:spPr>
        <p:txBody>
          <a:bodyPr wrap="square" rtlCol="0">
            <a:spAutoFit/>
          </a:bodyPr>
          <a:lstStyle/>
          <a:p>
            <a:r>
              <a:rPr lang="en-US" dirty="0">
                <a:solidFill>
                  <a:prstClr val="black"/>
                </a:solidFill>
                <a:latin typeface="Arial" charset="0"/>
                <a:cs typeface="Arial" charset="0"/>
              </a:rPr>
              <a:t>Nodes: Random Variables</a:t>
            </a:r>
          </a:p>
          <a:p>
            <a:r>
              <a:rPr lang="en-US" dirty="0">
                <a:solidFill>
                  <a:prstClr val="black"/>
                </a:solidFill>
                <a:latin typeface="Arial" charset="0"/>
                <a:cs typeface="Arial" charset="0"/>
              </a:rPr>
              <a:t>	A, B, C</a:t>
            </a:r>
          </a:p>
          <a:p>
            <a:r>
              <a:rPr lang="en-US" dirty="0">
                <a:solidFill>
                  <a:prstClr val="black"/>
                </a:solidFill>
                <a:latin typeface="Arial" charset="0"/>
                <a:cs typeface="Arial" charset="0"/>
              </a:rPr>
              <a:t>Edges: P(Xi | Parents)  </a:t>
            </a:r>
            <a:r>
              <a:rPr lang="en-US" dirty="0">
                <a:solidFill>
                  <a:prstClr val="black"/>
                </a:solidFill>
                <a:latin typeface="Arial" charset="0"/>
                <a:cs typeface="Arial" charset="0"/>
                <a:sym typeface="Wingdings" panose="05000000000000000000" pitchFamily="2" charset="2"/>
              </a:rPr>
              <a:t>  Directed edge from parent nodes to Xi</a:t>
            </a:r>
          </a:p>
          <a:p>
            <a:r>
              <a:rPr lang="en-US" dirty="0">
                <a:solidFill>
                  <a:prstClr val="black"/>
                </a:solidFill>
                <a:latin typeface="Arial" charset="0"/>
                <a:cs typeface="Arial" charset="0"/>
                <a:sym typeface="Wingdings" panose="05000000000000000000" pitchFamily="2" charset="2"/>
              </a:rPr>
              <a:t>	A  C</a:t>
            </a:r>
          </a:p>
          <a:p>
            <a:r>
              <a:rPr lang="en-US" dirty="0">
                <a:solidFill>
                  <a:prstClr val="black"/>
                </a:solidFill>
                <a:latin typeface="Arial" charset="0"/>
                <a:cs typeface="Arial" charset="0"/>
                <a:sym typeface="Wingdings" panose="05000000000000000000" pitchFamily="2" charset="2"/>
              </a:rPr>
              <a:t>	B  C</a:t>
            </a:r>
          </a:p>
        </p:txBody>
      </p:sp>
      <p:sp>
        <p:nvSpPr>
          <p:cNvPr id="6" name="TextBox 5"/>
          <p:cNvSpPr txBox="1"/>
          <p:nvPr/>
        </p:nvSpPr>
        <p:spPr>
          <a:xfrm>
            <a:off x="1128364" y="1629837"/>
            <a:ext cx="3068638" cy="1200329"/>
          </a:xfrm>
          <a:prstGeom prst="rect">
            <a:avLst/>
          </a:prstGeom>
          <a:noFill/>
        </p:spPr>
        <p:txBody>
          <a:bodyPr wrap="square" rtlCol="0">
            <a:spAutoFit/>
          </a:bodyPr>
          <a:lstStyle/>
          <a:p>
            <a:r>
              <a:rPr lang="en-US" dirty="0">
                <a:solidFill>
                  <a:prstClr val="black"/>
                </a:solidFill>
                <a:latin typeface="Arial" charset="0"/>
                <a:cs typeface="Arial" charset="0"/>
              </a:rPr>
              <a:t>Independent Causes</a:t>
            </a:r>
          </a:p>
          <a:p>
            <a:r>
              <a:rPr lang="en-US" dirty="0">
                <a:solidFill>
                  <a:prstClr val="black"/>
                </a:solidFill>
                <a:latin typeface="Arial" charset="0"/>
                <a:cs typeface="Arial" charset="0"/>
              </a:rPr>
              <a:t>A Earthquake</a:t>
            </a:r>
          </a:p>
          <a:p>
            <a:r>
              <a:rPr lang="en-US" dirty="0">
                <a:solidFill>
                  <a:prstClr val="black"/>
                </a:solidFill>
                <a:latin typeface="Arial" charset="0"/>
                <a:cs typeface="Arial" charset="0"/>
              </a:rPr>
              <a:t>B Burglary</a:t>
            </a:r>
          </a:p>
          <a:p>
            <a:r>
              <a:rPr lang="en-US" dirty="0">
                <a:solidFill>
                  <a:prstClr val="black"/>
                </a:solidFill>
                <a:latin typeface="Arial" charset="0"/>
                <a:cs typeface="Arial" charset="0"/>
              </a:rPr>
              <a:t>C Alarm</a:t>
            </a:r>
          </a:p>
        </p:txBody>
      </p:sp>
    </p:spTree>
    <p:extLst>
      <p:ext uri="{BB962C8B-B14F-4D97-AF65-F5344CB8AC3E}">
        <p14:creationId xmlns:p14="http://schemas.microsoft.com/office/powerpoint/2010/main" val="140694889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a:noFill/>
        </p:spPr>
        <p:txBody>
          <a:bodyPr>
            <a:normAutofit/>
          </a:bodyPr>
          <a:lstStyle/>
          <a:p>
            <a:pPr algn="ctr" eaLnBrk="1" hangingPunct="1"/>
            <a:r>
              <a:rPr lang="en-US" altLang="en-US" sz="2800" dirty="0">
                <a:solidFill>
                  <a:schemeClr val="tx1"/>
                </a:solidFill>
              </a:rPr>
              <a:t>Examples of 3-way Bayesian Networks</a:t>
            </a:r>
          </a:p>
        </p:txBody>
      </p:sp>
      <p:grpSp>
        <p:nvGrpSpPr>
          <p:cNvPr id="2" name="Group 3"/>
          <p:cNvGrpSpPr>
            <a:grpSpLocks/>
          </p:cNvGrpSpPr>
          <p:nvPr/>
        </p:nvGrpSpPr>
        <p:grpSpPr bwMode="auto">
          <a:xfrm>
            <a:off x="1333500" y="2981325"/>
            <a:ext cx="2901950" cy="501650"/>
            <a:chOff x="772" y="988"/>
            <a:chExt cx="1828" cy="316"/>
          </a:xfrm>
        </p:grpSpPr>
        <p:grpSp>
          <p:nvGrpSpPr>
            <p:cNvPr id="3" name="Group 4"/>
            <p:cNvGrpSpPr>
              <a:grpSpLocks/>
            </p:cNvGrpSpPr>
            <p:nvPr/>
          </p:nvGrpSpPr>
          <p:grpSpPr bwMode="auto">
            <a:xfrm>
              <a:off x="772" y="1000"/>
              <a:ext cx="352" cy="304"/>
              <a:chOff x="772" y="1000"/>
              <a:chExt cx="352" cy="304"/>
            </a:xfrm>
          </p:grpSpPr>
          <p:sp>
            <p:nvSpPr>
              <p:cNvPr id="7180" name="Rectangle 5"/>
              <p:cNvSpPr>
                <a:spLocks noChangeArrowheads="1"/>
              </p:cNvSpPr>
              <p:nvPr/>
            </p:nvSpPr>
            <p:spPr bwMode="auto">
              <a:xfrm>
                <a:off x="855"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A</a:t>
                </a:r>
              </a:p>
            </p:txBody>
          </p:sp>
          <p:sp>
            <p:nvSpPr>
              <p:cNvPr id="7181" name="Oval 6"/>
              <p:cNvSpPr>
                <a:spLocks noChangeArrowheads="1"/>
              </p:cNvSpPr>
              <p:nvPr/>
            </p:nvSpPr>
            <p:spPr bwMode="auto">
              <a:xfrm>
                <a:off x="772" y="1000"/>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4" name="Group 7"/>
            <p:cNvGrpSpPr>
              <a:grpSpLocks/>
            </p:cNvGrpSpPr>
            <p:nvPr/>
          </p:nvGrpSpPr>
          <p:grpSpPr bwMode="auto">
            <a:xfrm>
              <a:off x="2248" y="988"/>
              <a:ext cx="352" cy="304"/>
              <a:chOff x="2248" y="988"/>
              <a:chExt cx="352" cy="304"/>
            </a:xfrm>
          </p:grpSpPr>
          <p:sp>
            <p:nvSpPr>
              <p:cNvPr id="7178" name="Rectangle 8"/>
              <p:cNvSpPr>
                <a:spLocks noChangeArrowheads="1"/>
              </p:cNvSpPr>
              <p:nvPr/>
            </p:nvSpPr>
            <p:spPr bwMode="auto">
              <a:xfrm>
                <a:off x="2319"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C</a:t>
                </a:r>
              </a:p>
            </p:txBody>
          </p:sp>
          <p:sp>
            <p:nvSpPr>
              <p:cNvPr id="7179" name="Oval 9"/>
              <p:cNvSpPr>
                <a:spLocks noChangeArrowheads="1"/>
              </p:cNvSpPr>
              <p:nvPr/>
            </p:nvSpPr>
            <p:spPr bwMode="auto">
              <a:xfrm>
                <a:off x="2248" y="98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5" name="Group 10"/>
            <p:cNvGrpSpPr>
              <a:grpSpLocks/>
            </p:cNvGrpSpPr>
            <p:nvPr/>
          </p:nvGrpSpPr>
          <p:grpSpPr bwMode="auto">
            <a:xfrm>
              <a:off x="1516" y="988"/>
              <a:ext cx="352" cy="304"/>
              <a:chOff x="1516" y="988"/>
              <a:chExt cx="352" cy="304"/>
            </a:xfrm>
          </p:grpSpPr>
          <p:sp>
            <p:nvSpPr>
              <p:cNvPr id="7176" name="Rectangle 11"/>
              <p:cNvSpPr>
                <a:spLocks noChangeArrowheads="1"/>
              </p:cNvSpPr>
              <p:nvPr/>
            </p:nvSpPr>
            <p:spPr bwMode="auto">
              <a:xfrm>
                <a:off x="1587"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B</a:t>
                </a:r>
              </a:p>
            </p:txBody>
          </p:sp>
          <p:sp>
            <p:nvSpPr>
              <p:cNvPr id="7177" name="Oval 12"/>
              <p:cNvSpPr>
                <a:spLocks noChangeArrowheads="1"/>
              </p:cNvSpPr>
              <p:nvPr/>
            </p:nvSpPr>
            <p:spPr bwMode="auto">
              <a:xfrm>
                <a:off x="1516" y="98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sp>
        <p:nvSpPr>
          <p:cNvPr id="7172" name="Rectangle 13"/>
          <p:cNvSpPr>
            <a:spLocks noChangeArrowheads="1"/>
          </p:cNvSpPr>
          <p:nvPr/>
        </p:nvSpPr>
        <p:spPr bwMode="auto">
          <a:xfrm>
            <a:off x="4970463" y="3009900"/>
            <a:ext cx="28543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Marginal Independence:</a:t>
            </a:r>
          </a:p>
          <a:p>
            <a:pPr>
              <a:spcBef>
                <a:spcPct val="0"/>
              </a:spcBef>
              <a:buSzTx/>
              <a:buFontTx/>
              <a:buNone/>
            </a:pPr>
            <a:r>
              <a:rPr lang="en-US" altLang="en-US" b="1">
                <a:solidFill>
                  <a:prstClr val="black"/>
                </a:solidFill>
                <a:latin typeface="Arial" charset="0"/>
              </a:rPr>
              <a:t>p(A,B,C) = p(A) p(B) p(C)</a:t>
            </a:r>
          </a:p>
        </p:txBody>
      </p:sp>
      <p:sp>
        <p:nvSpPr>
          <p:cNvPr id="6" name="TextBox 5"/>
          <p:cNvSpPr txBox="1"/>
          <p:nvPr/>
        </p:nvSpPr>
        <p:spPr>
          <a:xfrm>
            <a:off x="1219200" y="4724400"/>
            <a:ext cx="7239000" cy="1200329"/>
          </a:xfrm>
          <a:prstGeom prst="rect">
            <a:avLst/>
          </a:prstGeom>
          <a:noFill/>
        </p:spPr>
        <p:txBody>
          <a:bodyPr wrap="square" rtlCol="0">
            <a:spAutoFit/>
          </a:bodyPr>
          <a:lstStyle/>
          <a:p>
            <a:r>
              <a:rPr lang="en-US" dirty="0">
                <a:solidFill>
                  <a:prstClr val="black"/>
                </a:solidFill>
                <a:latin typeface="Arial" charset="0"/>
                <a:cs typeface="Arial" charset="0"/>
              </a:rPr>
              <a:t>Nodes: Random Variables</a:t>
            </a:r>
          </a:p>
          <a:p>
            <a:r>
              <a:rPr lang="en-US" dirty="0">
                <a:solidFill>
                  <a:prstClr val="black"/>
                </a:solidFill>
                <a:latin typeface="Arial" charset="0"/>
                <a:cs typeface="Arial" charset="0"/>
              </a:rPr>
              <a:t>	A, B, C</a:t>
            </a:r>
          </a:p>
          <a:p>
            <a:r>
              <a:rPr lang="en-US" dirty="0">
                <a:solidFill>
                  <a:prstClr val="black"/>
                </a:solidFill>
                <a:latin typeface="Arial" charset="0"/>
                <a:cs typeface="Arial" charset="0"/>
              </a:rPr>
              <a:t>Edges: P(Xi | Parents)  </a:t>
            </a:r>
            <a:r>
              <a:rPr lang="en-US" dirty="0">
                <a:solidFill>
                  <a:prstClr val="black"/>
                </a:solidFill>
                <a:latin typeface="Arial" charset="0"/>
                <a:cs typeface="Arial" charset="0"/>
                <a:sym typeface="Wingdings" panose="05000000000000000000" pitchFamily="2" charset="2"/>
              </a:rPr>
              <a:t>  Directed edge from parent nodes to Xi</a:t>
            </a:r>
          </a:p>
          <a:p>
            <a:r>
              <a:rPr lang="en-US" dirty="0">
                <a:solidFill>
                  <a:prstClr val="black"/>
                </a:solidFill>
                <a:latin typeface="Arial" charset="0"/>
                <a:cs typeface="Arial" charset="0"/>
                <a:sym typeface="Wingdings" panose="05000000000000000000" pitchFamily="2" charset="2"/>
              </a:rPr>
              <a:t>	No Edge!</a:t>
            </a:r>
            <a:r>
              <a:rPr lang="en-US" dirty="0">
                <a:solidFill>
                  <a:prstClr val="black"/>
                </a:solidFill>
                <a:latin typeface="Arial" charset="0"/>
                <a:cs typeface="Arial" charset="0"/>
              </a:rPr>
              <a:t> </a:t>
            </a:r>
          </a:p>
        </p:txBody>
      </p:sp>
    </p:spTree>
    <p:extLst>
      <p:ext uri="{BB962C8B-B14F-4D97-AF65-F5344CB8AC3E}">
        <p14:creationId xmlns:p14="http://schemas.microsoft.com/office/powerpoint/2010/main" val="1713669601"/>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382000" cy="1143000"/>
          </a:xfrm>
          <a:noFill/>
        </p:spPr>
        <p:txBody>
          <a:bodyPr>
            <a:normAutofit/>
          </a:bodyPr>
          <a:lstStyle/>
          <a:p>
            <a:pPr eaLnBrk="1" hangingPunct="1"/>
            <a:r>
              <a:rPr lang="en-US" altLang="en-US" sz="2800" dirty="0">
                <a:solidFill>
                  <a:schemeClr val="tx1"/>
                </a:solidFill>
              </a:rPr>
              <a:t>Extended example of 3-way Bayesian Networks</a:t>
            </a:r>
          </a:p>
        </p:txBody>
      </p:sp>
      <p:grpSp>
        <p:nvGrpSpPr>
          <p:cNvPr id="2" name="Group 3"/>
          <p:cNvGrpSpPr>
            <a:grpSpLocks/>
          </p:cNvGrpSpPr>
          <p:nvPr/>
        </p:nvGrpSpPr>
        <p:grpSpPr bwMode="auto">
          <a:xfrm>
            <a:off x="1025525" y="2581275"/>
            <a:ext cx="2616200" cy="1473200"/>
            <a:chOff x="720" y="2784"/>
            <a:chExt cx="1648" cy="928"/>
          </a:xfrm>
        </p:grpSpPr>
        <p:sp>
          <p:nvSpPr>
            <p:cNvPr id="8197" name="Line 4"/>
            <p:cNvSpPr>
              <a:spLocks noChangeShapeType="1"/>
            </p:cNvSpPr>
            <p:nvPr/>
          </p:nvSpPr>
          <p:spPr bwMode="auto">
            <a:xfrm flipH="1">
              <a:off x="1008" y="3024"/>
              <a:ext cx="384"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grpSp>
          <p:nvGrpSpPr>
            <p:cNvPr id="3" name="Group 5"/>
            <p:cNvGrpSpPr>
              <a:grpSpLocks/>
            </p:cNvGrpSpPr>
            <p:nvPr/>
          </p:nvGrpSpPr>
          <p:grpSpPr bwMode="auto">
            <a:xfrm>
              <a:off x="1344" y="2784"/>
              <a:ext cx="352" cy="304"/>
              <a:chOff x="892" y="2800"/>
              <a:chExt cx="352" cy="304"/>
            </a:xfrm>
          </p:grpSpPr>
          <p:sp>
            <p:nvSpPr>
              <p:cNvPr id="8206" name="Rectangle 6"/>
              <p:cNvSpPr>
                <a:spLocks noChangeArrowheads="1"/>
              </p:cNvSpPr>
              <p:nvPr/>
            </p:nvSpPr>
            <p:spPr bwMode="auto">
              <a:xfrm>
                <a:off x="975" y="28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A</a:t>
                </a:r>
              </a:p>
            </p:txBody>
          </p:sp>
          <p:sp>
            <p:nvSpPr>
              <p:cNvPr id="8207" name="Oval 7"/>
              <p:cNvSpPr>
                <a:spLocks noChangeArrowheads="1"/>
              </p:cNvSpPr>
              <p:nvPr/>
            </p:nvSpPr>
            <p:spPr bwMode="auto">
              <a:xfrm>
                <a:off x="892" y="2800"/>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4" name="Group 8"/>
            <p:cNvGrpSpPr>
              <a:grpSpLocks/>
            </p:cNvGrpSpPr>
            <p:nvPr/>
          </p:nvGrpSpPr>
          <p:grpSpPr bwMode="auto">
            <a:xfrm>
              <a:off x="2016" y="3408"/>
              <a:ext cx="352" cy="304"/>
              <a:chOff x="2104" y="2800"/>
              <a:chExt cx="352" cy="304"/>
            </a:xfrm>
          </p:grpSpPr>
          <p:sp>
            <p:nvSpPr>
              <p:cNvPr id="8204" name="Rectangle 9"/>
              <p:cNvSpPr>
                <a:spLocks noChangeArrowheads="1"/>
              </p:cNvSpPr>
              <p:nvPr/>
            </p:nvSpPr>
            <p:spPr bwMode="auto">
              <a:xfrm>
                <a:off x="2175" y="284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C</a:t>
                </a:r>
              </a:p>
            </p:txBody>
          </p:sp>
          <p:sp>
            <p:nvSpPr>
              <p:cNvPr id="8205" name="Oval 10"/>
              <p:cNvSpPr>
                <a:spLocks noChangeArrowheads="1"/>
              </p:cNvSpPr>
              <p:nvPr/>
            </p:nvSpPr>
            <p:spPr bwMode="auto">
              <a:xfrm>
                <a:off x="2104" y="2800"/>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5" name="Group 11"/>
            <p:cNvGrpSpPr>
              <a:grpSpLocks/>
            </p:cNvGrpSpPr>
            <p:nvPr/>
          </p:nvGrpSpPr>
          <p:grpSpPr bwMode="auto">
            <a:xfrm>
              <a:off x="720" y="3408"/>
              <a:ext cx="352" cy="304"/>
              <a:chOff x="1480" y="3268"/>
              <a:chExt cx="352" cy="304"/>
            </a:xfrm>
          </p:grpSpPr>
          <p:sp>
            <p:nvSpPr>
              <p:cNvPr id="8202" name="Rectangle 12"/>
              <p:cNvSpPr>
                <a:spLocks noChangeArrowheads="1"/>
              </p:cNvSpPr>
              <p:nvPr/>
            </p:nvSpPr>
            <p:spPr bwMode="auto">
              <a:xfrm>
                <a:off x="1551" y="331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B</a:t>
                </a:r>
              </a:p>
            </p:txBody>
          </p:sp>
          <p:sp>
            <p:nvSpPr>
              <p:cNvPr id="8203" name="Oval 13"/>
              <p:cNvSpPr>
                <a:spLocks noChangeArrowheads="1"/>
              </p:cNvSpPr>
              <p:nvPr/>
            </p:nvSpPr>
            <p:spPr bwMode="auto">
              <a:xfrm>
                <a:off x="1480" y="326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sp>
          <p:nvSpPr>
            <p:cNvPr id="8201" name="Line 14"/>
            <p:cNvSpPr>
              <a:spLocks noChangeShapeType="1"/>
            </p:cNvSpPr>
            <p:nvPr/>
          </p:nvSpPr>
          <p:spPr bwMode="auto">
            <a:xfrm>
              <a:off x="1680" y="3024"/>
              <a:ext cx="384"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grpSp>
      <p:sp>
        <p:nvSpPr>
          <p:cNvPr id="8196" name="Rectangle 15"/>
          <p:cNvSpPr>
            <a:spLocks noChangeArrowheads="1"/>
          </p:cNvSpPr>
          <p:nvPr/>
        </p:nvSpPr>
        <p:spPr bwMode="auto">
          <a:xfrm>
            <a:off x="4373977" y="1864997"/>
            <a:ext cx="4389023" cy="34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dirty="0">
                <a:solidFill>
                  <a:prstClr val="black"/>
                </a:solidFill>
                <a:latin typeface="Arial" charset="0"/>
              </a:rPr>
              <a:t>Conditionally independent effects:</a:t>
            </a:r>
          </a:p>
          <a:p>
            <a:pPr>
              <a:spcBef>
                <a:spcPct val="0"/>
              </a:spcBef>
              <a:buSzTx/>
              <a:buFontTx/>
              <a:buNone/>
            </a:pPr>
            <a:r>
              <a:rPr lang="en-US" altLang="en-US" b="1" dirty="0">
                <a:solidFill>
                  <a:prstClr val="black"/>
                </a:solidFill>
                <a:latin typeface="Arial" charset="0"/>
              </a:rPr>
              <a:t>p(A,B,C) = p(B|A)p(C|A)p(A)</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B and C are conditionally independent</a:t>
            </a:r>
          </a:p>
          <a:p>
            <a:pPr>
              <a:spcBef>
                <a:spcPct val="0"/>
              </a:spcBef>
              <a:buSzTx/>
              <a:buFontTx/>
              <a:buNone/>
            </a:pPr>
            <a:r>
              <a:rPr lang="en-US" altLang="en-US" b="1" dirty="0">
                <a:solidFill>
                  <a:prstClr val="black"/>
                </a:solidFill>
                <a:latin typeface="Arial" charset="0"/>
              </a:rPr>
              <a:t>Given A</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“Where there’s Smoke, there’s Fire.”</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If we see Smoke, we can infer Fire.</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If we see Smoke, observing Heat tells</a:t>
            </a:r>
          </a:p>
          <a:p>
            <a:pPr>
              <a:spcBef>
                <a:spcPct val="0"/>
              </a:spcBef>
              <a:buSzTx/>
              <a:buFontTx/>
              <a:buNone/>
            </a:pPr>
            <a:r>
              <a:rPr lang="en-US" altLang="en-US" b="1" dirty="0">
                <a:solidFill>
                  <a:prstClr val="black"/>
                </a:solidFill>
                <a:latin typeface="Arial" charset="0"/>
              </a:rPr>
              <a:t>us very little additional information.</a:t>
            </a:r>
          </a:p>
        </p:txBody>
      </p:sp>
      <p:sp>
        <p:nvSpPr>
          <p:cNvPr id="6" name="TextBox 5"/>
          <p:cNvSpPr txBox="1"/>
          <p:nvPr/>
        </p:nvSpPr>
        <p:spPr>
          <a:xfrm>
            <a:off x="507206" y="1555482"/>
            <a:ext cx="3017838" cy="1323439"/>
          </a:xfrm>
          <a:prstGeom prst="rect">
            <a:avLst/>
          </a:prstGeom>
          <a:noFill/>
        </p:spPr>
        <p:txBody>
          <a:bodyPr wrap="square" rtlCol="0">
            <a:spAutoFit/>
          </a:bodyPr>
          <a:lstStyle/>
          <a:p>
            <a:r>
              <a:rPr lang="en-US" sz="2000" dirty="0">
                <a:solidFill>
                  <a:prstClr val="black"/>
                </a:solidFill>
                <a:latin typeface="Arial" charset="0"/>
                <a:cs typeface="Arial" charset="0"/>
              </a:rPr>
              <a:t>Common Cause</a:t>
            </a:r>
          </a:p>
          <a:p>
            <a:r>
              <a:rPr lang="en-US" sz="2000" dirty="0">
                <a:solidFill>
                  <a:prstClr val="black"/>
                </a:solidFill>
                <a:latin typeface="Arial" charset="0"/>
                <a:cs typeface="Arial" charset="0"/>
              </a:rPr>
              <a:t>A : Fire</a:t>
            </a:r>
          </a:p>
          <a:p>
            <a:r>
              <a:rPr lang="en-US" sz="2000" dirty="0">
                <a:solidFill>
                  <a:prstClr val="black"/>
                </a:solidFill>
                <a:latin typeface="Arial" charset="0"/>
                <a:cs typeface="Arial" charset="0"/>
              </a:rPr>
              <a:t>B:  Heat</a:t>
            </a:r>
          </a:p>
          <a:p>
            <a:r>
              <a:rPr lang="en-US" sz="2000" dirty="0">
                <a:solidFill>
                  <a:prstClr val="black"/>
                </a:solidFill>
                <a:latin typeface="Arial" charset="0"/>
                <a:cs typeface="Arial" charset="0"/>
              </a:rPr>
              <a:t>C: Smoke</a:t>
            </a:r>
          </a:p>
        </p:txBody>
      </p:sp>
    </p:spTree>
    <p:extLst>
      <p:ext uri="{BB962C8B-B14F-4D97-AF65-F5344CB8AC3E}">
        <p14:creationId xmlns:p14="http://schemas.microsoft.com/office/powerpoint/2010/main" val="382622886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a:noFill/>
        </p:spPr>
        <p:txBody>
          <a:bodyPr>
            <a:normAutofit/>
          </a:bodyPr>
          <a:lstStyle/>
          <a:p>
            <a:pPr algn="ctr" eaLnBrk="1" hangingPunct="1"/>
            <a:r>
              <a:rPr lang="en-US" altLang="en-US" sz="2800" dirty="0">
                <a:solidFill>
                  <a:schemeClr val="tx1"/>
                </a:solidFill>
              </a:rPr>
              <a:t>Examples of 3-way Bayesian Networks</a:t>
            </a:r>
          </a:p>
        </p:txBody>
      </p:sp>
      <p:grpSp>
        <p:nvGrpSpPr>
          <p:cNvPr id="2" name="Group 3"/>
          <p:cNvGrpSpPr>
            <a:grpSpLocks/>
          </p:cNvGrpSpPr>
          <p:nvPr/>
        </p:nvGrpSpPr>
        <p:grpSpPr bwMode="auto">
          <a:xfrm>
            <a:off x="533400" y="2690813"/>
            <a:ext cx="2901950" cy="501650"/>
            <a:chOff x="772" y="988"/>
            <a:chExt cx="1828" cy="316"/>
          </a:xfrm>
        </p:grpSpPr>
        <p:grpSp>
          <p:nvGrpSpPr>
            <p:cNvPr id="3" name="Group 4"/>
            <p:cNvGrpSpPr>
              <a:grpSpLocks/>
            </p:cNvGrpSpPr>
            <p:nvPr/>
          </p:nvGrpSpPr>
          <p:grpSpPr bwMode="auto">
            <a:xfrm>
              <a:off x="772" y="1000"/>
              <a:ext cx="352" cy="304"/>
              <a:chOff x="772" y="1000"/>
              <a:chExt cx="352" cy="304"/>
            </a:xfrm>
          </p:grpSpPr>
          <p:sp>
            <p:nvSpPr>
              <p:cNvPr id="10254" name="Rectangle 5"/>
              <p:cNvSpPr>
                <a:spLocks noChangeArrowheads="1"/>
              </p:cNvSpPr>
              <p:nvPr/>
            </p:nvSpPr>
            <p:spPr bwMode="auto">
              <a:xfrm>
                <a:off x="855"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A</a:t>
                </a:r>
              </a:p>
            </p:txBody>
          </p:sp>
          <p:sp>
            <p:nvSpPr>
              <p:cNvPr id="10255" name="Oval 6"/>
              <p:cNvSpPr>
                <a:spLocks noChangeArrowheads="1"/>
              </p:cNvSpPr>
              <p:nvPr/>
            </p:nvSpPr>
            <p:spPr bwMode="auto">
              <a:xfrm>
                <a:off x="772" y="1000"/>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4" name="Group 7"/>
            <p:cNvGrpSpPr>
              <a:grpSpLocks/>
            </p:cNvGrpSpPr>
            <p:nvPr/>
          </p:nvGrpSpPr>
          <p:grpSpPr bwMode="auto">
            <a:xfrm>
              <a:off x="2248" y="988"/>
              <a:ext cx="352" cy="304"/>
              <a:chOff x="2248" y="988"/>
              <a:chExt cx="352" cy="304"/>
            </a:xfrm>
          </p:grpSpPr>
          <p:sp>
            <p:nvSpPr>
              <p:cNvPr id="10252" name="Rectangle 8"/>
              <p:cNvSpPr>
                <a:spLocks noChangeArrowheads="1"/>
              </p:cNvSpPr>
              <p:nvPr/>
            </p:nvSpPr>
            <p:spPr bwMode="auto">
              <a:xfrm>
                <a:off x="2319"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C</a:t>
                </a:r>
              </a:p>
            </p:txBody>
          </p:sp>
          <p:sp>
            <p:nvSpPr>
              <p:cNvPr id="10253" name="Oval 9"/>
              <p:cNvSpPr>
                <a:spLocks noChangeArrowheads="1"/>
              </p:cNvSpPr>
              <p:nvPr/>
            </p:nvSpPr>
            <p:spPr bwMode="auto">
              <a:xfrm>
                <a:off x="2248" y="98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5" name="Group 10"/>
            <p:cNvGrpSpPr>
              <a:grpSpLocks/>
            </p:cNvGrpSpPr>
            <p:nvPr/>
          </p:nvGrpSpPr>
          <p:grpSpPr bwMode="auto">
            <a:xfrm>
              <a:off x="1516" y="988"/>
              <a:ext cx="352" cy="304"/>
              <a:chOff x="1516" y="988"/>
              <a:chExt cx="352" cy="304"/>
            </a:xfrm>
          </p:grpSpPr>
          <p:sp>
            <p:nvSpPr>
              <p:cNvPr id="10250" name="Rectangle 11"/>
              <p:cNvSpPr>
                <a:spLocks noChangeArrowheads="1"/>
              </p:cNvSpPr>
              <p:nvPr/>
            </p:nvSpPr>
            <p:spPr bwMode="auto">
              <a:xfrm>
                <a:off x="1587" y="103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B</a:t>
                </a:r>
              </a:p>
            </p:txBody>
          </p:sp>
          <p:sp>
            <p:nvSpPr>
              <p:cNvPr id="10251" name="Oval 12"/>
              <p:cNvSpPr>
                <a:spLocks noChangeArrowheads="1"/>
              </p:cNvSpPr>
              <p:nvPr/>
            </p:nvSpPr>
            <p:spPr bwMode="auto">
              <a:xfrm>
                <a:off x="1516" y="98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sp>
        <p:nvSpPr>
          <p:cNvPr id="10244" name="Line 13"/>
          <p:cNvSpPr>
            <a:spLocks noChangeShapeType="1"/>
          </p:cNvSpPr>
          <p:nvPr/>
        </p:nvSpPr>
        <p:spPr bwMode="auto">
          <a:xfrm>
            <a:off x="1076325" y="2947988"/>
            <a:ext cx="628650" cy="4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sp>
        <p:nvSpPr>
          <p:cNvPr id="10245" name="Rectangle 14"/>
          <p:cNvSpPr>
            <a:spLocks noChangeArrowheads="1"/>
          </p:cNvSpPr>
          <p:nvPr/>
        </p:nvSpPr>
        <p:spPr bwMode="auto">
          <a:xfrm>
            <a:off x="3595263" y="1219200"/>
            <a:ext cx="5243937" cy="34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dirty="0">
                <a:solidFill>
                  <a:prstClr val="black"/>
                </a:solidFill>
                <a:latin typeface="Arial" charset="0"/>
              </a:rPr>
              <a:t>Markov dependence:</a:t>
            </a:r>
          </a:p>
          <a:p>
            <a:pPr>
              <a:spcBef>
                <a:spcPct val="0"/>
              </a:spcBef>
              <a:buSzTx/>
              <a:buFontTx/>
              <a:buNone/>
            </a:pPr>
            <a:r>
              <a:rPr lang="en-US" altLang="en-US" b="1" dirty="0">
                <a:solidFill>
                  <a:prstClr val="black"/>
                </a:solidFill>
                <a:latin typeface="Arial" charset="0"/>
              </a:rPr>
              <a:t>p(A,B,C) = p(C|B) p(B|A)p(A)</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A affects B and B affects C</a:t>
            </a:r>
          </a:p>
          <a:p>
            <a:pPr>
              <a:spcBef>
                <a:spcPct val="0"/>
              </a:spcBef>
              <a:buSzTx/>
              <a:buFontTx/>
              <a:buNone/>
            </a:pPr>
            <a:r>
              <a:rPr lang="en-US" altLang="en-US" b="1" dirty="0">
                <a:solidFill>
                  <a:prstClr val="black"/>
                </a:solidFill>
                <a:latin typeface="Arial" charset="0"/>
              </a:rPr>
              <a:t>Given B, A and C are independent</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e.g. </a:t>
            </a:r>
          </a:p>
          <a:p>
            <a:pPr>
              <a:spcBef>
                <a:spcPct val="0"/>
              </a:spcBef>
              <a:buSzTx/>
              <a:buFontTx/>
              <a:buNone/>
            </a:pPr>
            <a:r>
              <a:rPr lang="en-US" altLang="en-US" b="1" dirty="0">
                <a:solidFill>
                  <a:prstClr val="black"/>
                </a:solidFill>
                <a:latin typeface="Arial" charset="0"/>
              </a:rPr>
              <a:t>If it rains today,  it will rain tomorrow with 90%</a:t>
            </a:r>
          </a:p>
          <a:p>
            <a:pPr>
              <a:spcBef>
                <a:spcPct val="0"/>
              </a:spcBef>
              <a:buSzTx/>
              <a:buFontTx/>
              <a:buNone/>
            </a:pPr>
            <a:endParaRPr lang="en-US" altLang="en-US" b="1" dirty="0">
              <a:solidFill>
                <a:prstClr val="black"/>
              </a:solidFill>
              <a:latin typeface="Arial" charset="0"/>
            </a:endParaRPr>
          </a:p>
          <a:p>
            <a:pPr>
              <a:spcBef>
                <a:spcPct val="0"/>
              </a:spcBef>
              <a:buSzTx/>
              <a:buFontTx/>
              <a:buNone/>
            </a:pPr>
            <a:r>
              <a:rPr lang="en-US" altLang="en-US" b="1" dirty="0">
                <a:solidFill>
                  <a:prstClr val="black"/>
                </a:solidFill>
                <a:latin typeface="Arial" charset="0"/>
              </a:rPr>
              <a:t>On Wed morning…</a:t>
            </a:r>
          </a:p>
          <a:p>
            <a:pPr>
              <a:spcBef>
                <a:spcPct val="0"/>
              </a:spcBef>
              <a:buSzTx/>
              <a:buFontTx/>
              <a:buNone/>
            </a:pPr>
            <a:r>
              <a:rPr lang="en-US" altLang="en-US" b="1" dirty="0">
                <a:solidFill>
                  <a:prstClr val="black"/>
                </a:solidFill>
                <a:latin typeface="Arial" charset="0"/>
              </a:rPr>
              <a:t>If you know it rained yesterday, </a:t>
            </a:r>
          </a:p>
          <a:p>
            <a:pPr>
              <a:spcBef>
                <a:spcPct val="0"/>
              </a:spcBef>
              <a:buSzTx/>
              <a:buFontTx/>
              <a:buNone/>
            </a:pPr>
            <a:r>
              <a:rPr lang="en-US" altLang="en-US" b="1" dirty="0">
                <a:solidFill>
                  <a:prstClr val="black"/>
                </a:solidFill>
                <a:latin typeface="Arial" charset="0"/>
              </a:rPr>
              <a:t>it doesn’t matter whether it rained on Mon</a:t>
            </a:r>
          </a:p>
        </p:txBody>
      </p:sp>
      <p:sp>
        <p:nvSpPr>
          <p:cNvPr id="10246" name="Line 15"/>
          <p:cNvSpPr>
            <a:spLocks noChangeShapeType="1"/>
          </p:cNvSpPr>
          <p:nvPr/>
        </p:nvSpPr>
        <p:spPr bwMode="auto">
          <a:xfrm>
            <a:off x="2243137" y="2925763"/>
            <a:ext cx="628650" cy="4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sp>
        <p:nvSpPr>
          <p:cNvPr id="16" name="TextBox 15"/>
          <p:cNvSpPr txBox="1"/>
          <p:nvPr/>
        </p:nvSpPr>
        <p:spPr>
          <a:xfrm>
            <a:off x="1066800" y="4923472"/>
            <a:ext cx="7239000" cy="1477328"/>
          </a:xfrm>
          <a:prstGeom prst="rect">
            <a:avLst/>
          </a:prstGeom>
          <a:noFill/>
        </p:spPr>
        <p:txBody>
          <a:bodyPr wrap="square" rtlCol="0">
            <a:spAutoFit/>
          </a:bodyPr>
          <a:lstStyle/>
          <a:p>
            <a:r>
              <a:rPr lang="en-US" dirty="0">
                <a:solidFill>
                  <a:prstClr val="black"/>
                </a:solidFill>
                <a:latin typeface="Arial" charset="0"/>
                <a:cs typeface="Arial" charset="0"/>
              </a:rPr>
              <a:t>Nodes: Random Variables</a:t>
            </a:r>
          </a:p>
          <a:p>
            <a:r>
              <a:rPr lang="en-US" dirty="0">
                <a:solidFill>
                  <a:prstClr val="black"/>
                </a:solidFill>
                <a:latin typeface="Arial" charset="0"/>
                <a:cs typeface="Arial" charset="0"/>
              </a:rPr>
              <a:t>	A, B, C</a:t>
            </a:r>
          </a:p>
          <a:p>
            <a:r>
              <a:rPr lang="en-US" dirty="0">
                <a:solidFill>
                  <a:prstClr val="black"/>
                </a:solidFill>
                <a:latin typeface="Arial" charset="0"/>
                <a:cs typeface="Arial" charset="0"/>
              </a:rPr>
              <a:t>Edges: P(Xi | Parents)  </a:t>
            </a:r>
            <a:r>
              <a:rPr lang="en-US" dirty="0">
                <a:solidFill>
                  <a:prstClr val="black"/>
                </a:solidFill>
                <a:latin typeface="Arial" charset="0"/>
                <a:cs typeface="Arial" charset="0"/>
                <a:sym typeface="Wingdings" panose="05000000000000000000" pitchFamily="2" charset="2"/>
              </a:rPr>
              <a:t>  Directed edge from parent nodes to Xi</a:t>
            </a:r>
          </a:p>
          <a:p>
            <a:r>
              <a:rPr lang="en-US" dirty="0">
                <a:solidFill>
                  <a:prstClr val="black"/>
                </a:solidFill>
                <a:latin typeface="Arial" charset="0"/>
                <a:cs typeface="Arial" charset="0"/>
                <a:sym typeface="Wingdings" panose="05000000000000000000" pitchFamily="2" charset="2"/>
              </a:rPr>
              <a:t>	A  B</a:t>
            </a:r>
          </a:p>
          <a:p>
            <a:r>
              <a:rPr lang="en-US" dirty="0">
                <a:solidFill>
                  <a:prstClr val="black"/>
                </a:solidFill>
                <a:latin typeface="Arial" charset="0"/>
                <a:cs typeface="Arial" charset="0"/>
                <a:sym typeface="Wingdings" panose="05000000000000000000" pitchFamily="2" charset="2"/>
              </a:rPr>
              <a:t>	B  C</a:t>
            </a:r>
          </a:p>
        </p:txBody>
      </p:sp>
      <p:sp>
        <p:nvSpPr>
          <p:cNvPr id="17" name="TextBox 16"/>
          <p:cNvSpPr txBox="1"/>
          <p:nvPr/>
        </p:nvSpPr>
        <p:spPr>
          <a:xfrm>
            <a:off x="600024" y="1394543"/>
            <a:ext cx="3068638" cy="1200329"/>
          </a:xfrm>
          <a:prstGeom prst="rect">
            <a:avLst/>
          </a:prstGeom>
          <a:noFill/>
        </p:spPr>
        <p:txBody>
          <a:bodyPr wrap="square" rtlCol="0">
            <a:spAutoFit/>
          </a:bodyPr>
          <a:lstStyle/>
          <a:p>
            <a:r>
              <a:rPr lang="en-US" dirty="0">
                <a:solidFill>
                  <a:prstClr val="black"/>
                </a:solidFill>
                <a:latin typeface="Arial" charset="0"/>
                <a:cs typeface="Arial" charset="0"/>
              </a:rPr>
              <a:t>Markov Dependence</a:t>
            </a:r>
          </a:p>
          <a:p>
            <a:r>
              <a:rPr lang="en-US" dirty="0">
                <a:solidFill>
                  <a:prstClr val="black"/>
                </a:solidFill>
                <a:latin typeface="Arial" charset="0"/>
                <a:cs typeface="Arial" charset="0"/>
              </a:rPr>
              <a:t>A Rain on Mon</a:t>
            </a:r>
          </a:p>
          <a:p>
            <a:r>
              <a:rPr lang="en-US" dirty="0">
                <a:solidFill>
                  <a:prstClr val="black"/>
                </a:solidFill>
                <a:latin typeface="Arial" charset="0"/>
                <a:cs typeface="Arial" charset="0"/>
              </a:rPr>
              <a:t>B Ran on Tue</a:t>
            </a:r>
          </a:p>
          <a:p>
            <a:r>
              <a:rPr lang="en-US" dirty="0">
                <a:solidFill>
                  <a:prstClr val="black"/>
                </a:solidFill>
                <a:latin typeface="Arial" charset="0"/>
                <a:cs typeface="Arial" charset="0"/>
              </a:rPr>
              <a:t>C Rain on Wed</a:t>
            </a:r>
          </a:p>
        </p:txBody>
      </p:sp>
    </p:spTree>
    <p:extLst>
      <p:ext uri="{BB962C8B-B14F-4D97-AF65-F5344CB8AC3E}">
        <p14:creationId xmlns:p14="http://schemas.microsoft.com/office/powerpoint/2010/main" val="3855385870"/>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6083"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4"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5"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6"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7"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8"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6089"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6091"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6092"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6094"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6"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6097"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Text Box 18"/>
          <p:cNvSpPr txBox="1">
            <a:spLocks noChangeArrowheads="1"/>
          </p:cNvSpPr>
          <p:nvPr/>
        </p:nvSpPr>
        <p:spPr bwMode="auto">
          <a:xfrm>
            <a:off x="685800" y="3352800"/>
            <a:ext cx="78120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dirty="0">
                <a:latin typeface="Arial" charset="0"/>
              </a:rPr>
              <a:t>Basic Idea: </a:t>
            </a:r>
            <a:r>
              <a:rPr lang="en-US" altLang="en-US" dirty="0">
                <a:latin typeface="Arial" charset="0"/>
              </a:rPr>
              <a:t>We want to estimate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but it’s hard to think about computing the probability of a class from input attributes of an example.</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b="1" dirty="0">
                <a:latin typeface="Arial" charset="0"/>
              </a:rPr>
              <a:t>Solution: </a:t>
            </a:r>
            <a:r>
              <a:rPr lang="en-US" altLang="en-US" dirty="0">
                <a:latin typeface="Arial" charset="0"/>
              </a:rPr>
              <a:t>Use Bayes’ Rule to turn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into </a:t>
            </a:r>
            <a:r>
              <a:rPr lang="en-US" altLang="en-US" dirty="0" smtClean="0">
                <a:latin typeface="Arial" charset="0"/>
              </a:rPr>
              <a:t>a proportionally </a:t>
            </a:r>
            <a:r>
              <a:rPr lang="en-US" altLang="en-US" dirty="0">
                <a:latin typeface="Arial" charset="0"/>
              </a:rPr>
              <a:t>equivalent expression that involves only P(C) and P(X</a:t>
            </a:r>
            <a:r>
              <a:rPr lang="en-US" altLang="en-US" baseline="-25000" dirty="0">
                <a:latin typeface="Arial" charset="0"/>
              </a:rPr>
              <a:t>1</a:t>
            </a:r>
            <a:r>
              <a:rPr lang="en-US" altLang="en-US" dirty="0">
                <a:latin typeface="Arial" charset="0"/>
              </a:rPr>
              <a:t>,…</a:t>
            </a:r>
            <a:r>
              <a:rPr lang="en-US" altLang="en-US" dirty="0" err="1" smtClean="0">
                <a:latin typeface="Arial" charset="0"/>
              </a:rPr>
              <a:t>X</a:t>
            </a:r>
            <a:r>
              <a:rPr lang="en-US" altLang="en-US" baseline="-25000" dirty="0" err="1" smtClean="0">
                <a:latin typeface="Arial" charset="0"/>
              </a:rPr>
              <a:t>n</a:t>
            </a:r>
            <a:r>
              <a:rPr lang="en-US" altLang="en-US" baseline="-25000" dirty="0" smtClean="0">
                <a:latin typeface="Arial" charset="0"/>
              </a:rPr>
              <a:t> </a:t>
            </a:r>
            <a:r>
              <a:rPr lang="en-US" altLang="en-US" dirty="0" smtClean="0">
                <a:latin typeface="Arial" charset="0"/>
              </a:rPr>
              <a:t> | C).</a:t>
            </a:r>
          </a:p>
          <a:p>
            <a:pPr eaLnBrk="1" hangingPunct="1">
              <a:spcBef>
                <a:spcPct val="0"/>
              </a:spcBef>
              <a:buSzTx/>
              <a:buFontTx/>
              <a:buNone/>
            </a:pPr>
            <a:r>
              <a:rPr lang="en-US" altLang="en-US" dirty="0" smtClean="0">
                <a:latin typeface="Arial" charset="0"/>
              </a:rPr>
              <a:t>Then assume that feature values are conditionally independent given class, which allows us to </a:t>
            </a:r>
            <a:r>
              <a:rPr lang="en-US" altLang="en-US" dirty="0">
                <a:latin typeface="Arial" charset="0"/>
              </a:rPr>
              <a:t>turn P(X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baseline="-25000" dirty="0">
                <a:latin typeface="Arial" charset="0"/>
              </a:rPr>
              <a:t> </a:t>
            </a:r>
            <a:r>
              <a:rPr lang="en-US" altLang="en-US" dirty="0">
                <a:latin typeface="Arial" charset="0"/>
              </a:rPr>
              <a:t> | C</a:t>
            </a:r>
            <a:r>
              <a:rPr lang="en-US" altLang="en-US" dirty="0" smtClean="0">
                <a:latin typeface="Arial" charset="0"/>
              </a:rPr>
              <a:t>) into </a:t>
            </a:r>
            <a:r>
              <a:rPr lang="en-US" altLang="en-US" sz="2000" dirty="0">
                <a:latin typeface="Symbol" pitchFamily="18" charset="2"/>
              </a:rPr>
              <a:t>P</a:t>
            </a:r>
            <a:r>
              <a:rPr lang="en-US" altLang="en-US" baseline="-25000" dirty="0">
                <a:latin typeface="Arial" charset="0"/>
              </a:rPr>
              <a:t>i</a:t>
            </a:r>
            <a:r>
              <a:rPr lang="en-US" altLang="en-US" dirty="0">
                <a:latin typeface="Arial" charset="0"/>
              </a:rPr>
              <a:t>  </a:t>
            </a:r>
            <a:r>
              <a:rPr lang="en-US" altLang="en-US" dirty="0" smtClean="0">
                <a:latin typeface="Arial" charset="0"/>
              </a:rPr>
              <a:t>P(X</a:t>
            </a:r>
            <a:r>
              <a:rPr lang="en-US" altLang="en-US" baseline="-25000" dirty="0" smtClean="0">
                <a:latin typeface="Arial" charset="0"/>
              </a:rPr>
              <a:t>i</a:t>
            </a:r>
            <a:r>
              <a:rPr lang="en-US" altLang="en-US" dirty="0" smtClean="0">
                <a:latin typeface="Arial" charset="0"/>
              </a:rPr>
              <a:t> </a:t>
            </a:r>
            <a:r>
              <a:rPr lang="en-US" altLang="en-US" dirty="0">
                <a:latin typeface="Arial" charset="0"/>
              </a:rPr>
              <a:t>| C).</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We </a:t>
            </a:r>
            <a:r>
              <a:rPr lang="en-US" altLang="en-US" dirty="0" smtClean="0">
                <a:latin typeface="Arial" charset="0"/>
              </a:rPr>
              <a:t>estimate </a:t>
            </a:r>
            <a:r>
              <a:rPr lang="en-US" altLang="en-US" dirty="0">
                <a:latin typeface="Arial" charset="0"/>
              </a:rPr>
              <a:t>P(C) easily from the frequency with which each class appears within our training data, and </a:t>
            </a:r>
            <a:r>
              <a:rPr lang="en-US" altLang="en-US" dirty="0" smtClean="0">
                <a:latin typeface="Arial" charset="0"/>
              </a:rPr>
              <a:t>we estimate P(X</a:t>
            </a:r>
            <a:r>
              <a:rPr lang="en-US" altLang="en-US" baseline="-25000" dirty="0" smtClean="0">
                <a:latin typeface="Arial" charset="0"/>
              </a:rPr>
              <a:t>i</a:t>
            </a:r>
            <a:r>
              <a:rPr lang="en-US" altLang="en-US" dirty="0" smtClean="0">
                <a:latin typeface="Arial" charset="0"/>
              </a:rPr>
              <a:t> </a:t>
            </a:r>
            <a:r>
              <a:rPr lang="en-US" altLang="en-US" dirty="0">
                <a:latin typeface="Arial" charset="0"/>
              </a:rPr>
              <a:t>| C) </a:t>
            </a:r>
            <a:r>
              <a:rPr lang="en-US" altLang="en-US" dirty="0" smtClean="0">
                <a:latin typeface="Arial" charset="0"/>
              </a:rPr>
              <a:t>easily from </a:t>
            </a:r>
            <a:r>
              <a:rPr lang="en-US" altLang="en-US" dirty="0">
                <a:latin typeface="Arial" charset="0"/>
              </a:rPr>
              <a:t>the frequency with which each X</a:t>
            </a:r>
            <a:r>
              <a:rPr lang="en-US" altLang="en-US" baseline="-25000" dirty="0">
                <a:latin typeface="Arial" charset="0"/>
              </a:rPr>
              <a:t>i</a:t>
            </a:r>
            <a:r>
              <a:rPr lang="en-US" altLang="en-US" dirty="0">
                <a:latin typeface="Arial" charset="0"/>
              </a:rPr>
              <a:t> appears in each class C within our training data.</a:t>
            </a:r>
          </a:p>
        </p:txBody>
      </p:sp>
    </p:spTree>
    <p:extLst>
      <p:ext uri="{BB962C8B-B14F-4D97-AF65-F5344CB8AC3E}">
        <p14:creationId xmlns:p14="http://schemas.microsoft.com/office/powerpoint/2010/main" val="67013609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7107"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8"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9"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0"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1"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2"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7113"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7115"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7116"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7"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7118"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0"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7121"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Text Box 18"/>
          <p:cNvSpPr txBox="1">
            <a:spLocks noChangeArrowheads="1"/>
          </p:cNvSpPr>
          <p:nvPr/>
        </p:nvSpPr>
        <p:spPr bwMode="auto">
          <a:xfrm>
            <a:off x="685800" y="3352800"/>
            <a:ext cx="78120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dirty="0">
                <a:latin typeface="Arial" charset="0"/>
              </a:rPr>
              <a:t>Bayes Rule:    </a:t>
            </a:r>
            <a:r>
              <a:rPr lang="en-US" altLang="en-US" dirty="0">
                <a:latin typeface="Arial" charset="0"/>
              </a:rPr>
              <a:t>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is proportional to P (C)</a:t>
            </a:r>
            <a:r>
              <a:rPr lang="en-US" altLang="en-US" sz="2000" dirty="0">
                <a:latin typeface="Symbol" pitchFamily="18" charset="2"/>
              </a:rPr>
              <a:t>  P</a:t>
            </a:r>
            <a:r>
              <a:rPr lang="en-US" altLang="en-US" baseline="-25000" dirty="0">
                <a:latin typeface="Arial" charset="0"/>
              </a:rPr>
              <a:t>i</a:t>
            </a:r>
            <a:r>
              <a:rPr lang="en-US" altLang="en-US" dirty="0">
                <a:latin typeface="Arial" charset="0"/>
              </a:rPr>
              <a:t>  P(X</a:t>
            </a:r>
            <a:r>
              <a:rPr lang="en-US" altLang="en-US" baseline="-25000" dirty="0">
                <a:latin typeface="Arial" charset="0"/>
              </a:rPr>
              <a:t>i</a:t>
            </a:r>
            <a:r>
              <a:rPr lang="en-US" altLang="en-US" dirty="0">
                <a:latin typeface="Arial" charset="0"/>
              </a:rPr>
              <a:t> | C)</a:t>
            </a:r>
          </a:p>
          <a:p>
            <a:pPr eaLnBrk="1" hangingPunct="1">
              <a:spcBef>
                <a:spcPct val="0"/>
              </a:spcBef>
              <a:buSzTx/>
              <a:buFontTx/>
              <a:buNone/>
            </a:pPr>
            <a:r>
              <a:rPr lang="en-US" altLang="en-US" dirty="0">
                <a:latin typeface="Arial" charset="0"/>
              </a:rPr>
              <a:t>[note: denominator P(X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is constant for all classes, may be ignored.]</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Features Xi are conditionally independent given the class variable C</a:t>
            </a:r>
          </a:p>
          <a:p>
            <a:pPr lvl="1" eaLnBrk="1" hangingPunct="1">
              <a:spcBef>
                <a:spcPct val="0"/>
              </a:spcBef>
              <a:buSzTx/>
              <a:buFont typeface="Arial" charset="0"/>
              <a:buChar char="•"/>
            </a:pPr>
            <a:r>
              <a:rPr lang="en-US" altLang="en-US" sz="1800" dirty="0">
                <a:latin typeface="Arial" charset="0"/>
              </a:rPr>
              <a:t> choose the class value c</a:t>
            </a:r>
            <a:r>
              <a:rPr lang="en-US" altLang="en-US" sz="1800" baseline="-25000" dirty="0">
                <a:latin typeface="Arial" charset="0"/>
              </a:rPr>
              <a:t>i</a:t>
            </a:r>
            <a:r>
              <a:rPr lang="en-US" altLang="en-US" sz="1800" dirty="0">
                <a:latin typeface="Arial" charset="0"/>
              </a:rPr>
              <a:t> with the highest P(c</a:t>
            </a:r>
            <a:r>
              <a:rPr lang="en-US" altLang="en-US" sz="1800" baseline="-25000" dirty="0">
                <a:latin typeface="Arial" charset="0"/>
              </a:rPr>
              <a:t>i</a:t>
            </a:r>
            <a:r>
              <a:rPr lang="en-US" altLang="en-US" sz="1800" dirty="0">
                <a:latin typeface="Arial" charset="0"/>
              </a:rPr>
              <a:t> | x</a:t>
            </a:r>
            <a:r>
              <a:rPr lang="en-US" altLang="en-US" sz="1800" baseline="-25000" dirty="0">
                <a:latin typeface="Arial" charset="0"/>
              </a:rPr>
              <a:t>1</a:t>
            </a:r>
            <a:r>
              <a:rPr lang="en-US" altLang="en-US" sz="1800" dirty="0">
                <a:latin typeface="Arial" charset="0"/>
              </a:rPr>
              <a:t>,…, </a:t>
            </a:r>
            <a:r>
              <a:rPr lang="en-US" altLang="en-US" sz="1800" dirty="0" err="1">
                <a:latin typeface="Arial" charset="0"/>
              </a:rPr>
              <a:t>x</a:t>
            </a:r>
            <a:r>
              <a:rPr lang="en-US" altLang="en-US" sz="1800" baseline="-25000" dirty="0" err="1">
                <a:latin typeface="Arial" charset="0"/>
              </a:rPr>
              <a:t>n</a:t>
            </a:r>
            <a:r>
              <a:rPr lang="en-US" altLang="en-US" sz="1800" dirty="0">
                <a:latin typeface="Arial" charset="0"/>
              </a:rPr>
              <a:t>)</a:t>
            </a:r>
          </a:p>
          <a:p>
            <a:pPr lvl="1" eaLnBrk="1" hangingPunct="1">
              <a:spcBef>
                <a:spcPct val="0"/>
              </a:spcBef>
              <a:buSzTx/>
              <a:buFont typeface="Arial" charset="0"/>
              <a:buChar char="•"/>
            </a:pPr>
            <a:r>
              <a:rPr lang="en-US" altLang="en-US" sz="1800" dirty="0">
                <a:latin typeface="Arial" charset="0"/>
              </a:rPr>
              <a:t> simple to implement, often works very well</a:t>
            </a:r>
          </a:p>
          <a:p>
            <a:pPr lvl="1" eaLnBrk="1" hangingPunct="1">
              <a:spcBef>
                <a:spcPct val="0"/>
              </a:spcBef>
              <a:buSzTx/>
              <a:buFont typeface="Arial" charset="0"/>
              <a:buChar char="•"/>
            </a:pPr>
            <a:r>
              <a:rPr lang="en-US" altLang="en-US" sz="1800" dirty="0">
                <a:latin typeface="Arial" charset="0"/>
              </a:rPr>
              <a:t> e.g., spam email classification: X’s = counts of words in emails</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Conditional probabilities P(X</a:t>
            </a:r>
            <a:r>
              <a:rPr lang="en-US" altLang="en-US" baseline="-25000" dirty="0">
                <a:latin typeface="Arial" charset="0"/>
              </a:rPr>
              <a:t>i</a:t>
            </a:r>
            <a:r>
              <a:rPr lang="en-US" altLang="en-US" dirty="0">
                <a:latin typeface="Arial" charset="0"/>
              </a:rPr>
              <a:t> | C) can easily be estimated from labeled date</a:t>
            </a:r>
          </a:p>
          <a:p>
            <a:pPr lvl="1" eaLnBrk="1" hangingPunct="1">
              <a:spcBef>
                <a:spcPct val="0"/>
              </a:spcBef>
              <a:buSzTx/>
              <a:buFont typeface="Arial" charset="0"/>
              <a:buChar char="•"/>
            </a:pPr>
            <a:r>
              <a:rPr lang="en-US" altLang="en-US" sz="1800" dirty="0">
                <a:latin typeface="Arial" charset="0"/>
              </a:rPr>
              <a:t> Problem:  Need to avoid zeroes, e.g., from limited training data</a:t>
            </a:r>
          </a:p>
          <a:p>
            <a:pPr lvl="1" eaLnBrk="1" hangingPunct="1">
              <a:spcBef>
                <a:spcPct val="0"/>
              </a:spcBef>
              <a:buSzTx/>
              <a:buFont typeface="Arial" charset="0"/>
              <a:buChar char="•"/>
            </a:pPr>
            <a:r>
              <a:rPr lang="en-US" altLang="en-US" sz="1800" dirty="0">
                <a:latin typeface="Arial" charset="0"/>
              </a:rPr>
              <a:t> Solutions: Pseudo-counts, beta[</a:t>
            </a:r>
            <a:r>
              <a:rPr lang="en-US" altLang="en-US" sz="1800" dirty="0" err="1">
                <a:latin typeface="Arial" charset="0"/>
              </a:rPr>
              <a:t>a,b</a:t>
            </a:r>
            <a:r>
              <a:rPr lang="en-US" altLang="en-US" sz="1800" dirty="0">
                <a:latin typeface="Arial" charset="0"/>
              </a:rPr>
              <a:t>] distribution, etc.</a:t>
            </a:r>
          </a:p>
        </p:txBody>
      </p:sp>
    </p:spTree>
    <p:extLst>
      <p:ext uri="{BB962C8B-B14F-4D97-AF65-F5344CB8AC3E}">
        <p14:creationId xmlns:p14="http://schemas.microsoft.com/office/powerpoint/2010/main" val="33527164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altLang="en-US" smtClean="0"/>
              <a:t>Naïve Bayes Model (2)</a:t>
            </a:r>
          </a:p>
        </p:txBody>
      </p:sp>
      <p:sp>
        <p:nvSpPr>
          <p:cNvPr id="48131" name="Text Box 31"/>
          <p:cNvSpPr txBox="1">
            <a:spLocks noChangeArrowheads="1"/>
          </p:cNvSpPr>
          <p:nvPr/>
        </p:nvSpPr>
        <p:spPr bwMode="auto">
          <a:xfrm>
            <a:off x="457200" y="1143000"/>
            <a:ext cx="80772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dirty="0">
                <a:latin typeface="Arial" charset="0"/>
              </a:rPr>
              <a:t>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  </a:t>
            </a:r>
            <a:r>
              <a:rPr lang="en-US" altLang="en-US" sz="2000" dirty="0" smtClean="0">
                <a:latin typeface="Symbol" pitchFamily="18" charset="2"/>
              </a:rPr>
              <a:t>a</a:t>
            </a:r>
            <a:r>
              <a:rPr lang="en-US" altLang="en-US" dirty="0">
                <a:solidFill>
                  <a:srgbClr val="000000"/>
                </a:solidFill>
                <a:latin typeface="Arial" charset="0"/>
              </a:rPr>
              <a:t>  P (C)</a:t>
            </a:r>
            <a:r>
              <a:rPr lang="en-US" altLang="en-US" sz="2000" dirty="0" smtClean="0">
                <a:latin typeface="Symbol" pitchFamily="18" charset="2"/>
              </a:rPr>
              <a:t>  P</a:t>
            </a:r>
            <a:r>
              <a:rPr lang="en-US" altLang="en-US" sz="2000" baseline="-25000" dirty="0">
                <a:latin typeface="Symbol" pitchFamily="18" charset="2"/>
              </a:rPr>
              <a:t> </a:t>
            </a:r>
            <a:r>
              <a:rPr lang="en-US" altLang="en-US" sz="2000" baseline="-25000" dirty="0" err="1" smtClean="0">
                <a:latin typeface="Arial" panose="020B0604020202020204" pitchFamily="34" charset="0"/>
                <a:cs typeface="Arial" panose="020B0604020202020204" pitchFamily="34" charset="0"/>
              </a:rPr>
              <a:t>i</a:t>
            </a:r>
            <a:r>
              <a:rPr lang="en-US" altLang="en-US" dirty="0" smtClean="0">
                <a:latin typeface="Arial" charset="0"/>
              </a:rPr>
              <a:t>  </a:t>
            </a:r>
            <a:r>
              <a:rPr lang="en-US" altLang="en-US" dirty="0">
                <a:latin typeface="Arial" charset="0"/>
              </a:rPr>
              <a:t>P(X</a:t>
            </a:r>
            <a:r>
              <a:rPr lang="en-US" altLang="en-US" baseline="-25000" dirty="0">
                <a:latin typeface="Arial" charset="0"/>
              </a:rPr>
              <a:t>i</a:t>
            </a:r>
            <a:r>
              <a:rPr lang="en-US" altLang="en-US" dirty="0">
                <a:latin typeface="Arial" charset="0"/>
              </a:rPr>
              <a:t> | C</a:t>
            </a:r>
            <a:r>
              <a:rPr lang="en-US" altLang="en-US" dirty="0" smtClean="0">
                <a:latin typeface="Arial" charset="0"/>
              </a:rPr>
              <a:t>)</a:t>
            </a:r>
            <a:endParaRPr lang="en-US" altLang="en-US" dirty="0">
              <a:latin typeface="Arial" charset="0"/>
            </a:endParaRP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Probabilities P(C) and P(X</a:t>
            </a:r>
            <a:r>
              <a:rPr lang="en-US" altLang="en-US" sz="2000" baseline="-25000" dirty="0">
                <a:latin typeface="Arial" charset="0"/>
              </a:rPr>
              <a:t>i</a:t>
            </a:r>
            <a:r>
              <a:rPr lang="en-US" altLang="en-US" dirty="0">
                <a:latin typeface="Arial" charset="0"/>
              </a:rPr>
              <a:t> | C) can easily be estimated from labeled data</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P(C = </a:t>
            </a:r>
            <a:r>
              <a:rPr lang="en-US" altLang="en-US" dirty="0" err="1">
                <a:latin typeface="Arial" charset="0"/>
              </a:rPr>
              <a:t>c</a:t>
            </a:r>
            <a:r>
              <a:rPr lang="en-US" altLang="en-US" sz="2000" baseline="-25000" dirty="0" err="1">
                <a:latin typeface="Arial" charset="0"/>
              </a:rPr>
              <a:t>j</a:t>
            </a:r>
            <a:r>
              <a:rPr lang="en-US" altLang="en-US" dirty="0">
                <a:latin typeface="Arial" charset="0"/>
              </a:rPr>
              <a:t>)  ≈ #(Examples with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  /  #(Examples)</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P(X</a:t>
            </a:r>
            <a:r>
              <a:rPr lang="en-US" altLang="en-US" sz="2000" baseline="-25000" dirty="0">
                <a:latin typeface="Arial" charset="0"/>
              </a:rPr>
              <a:t>i</a:t>
            </a:r>
            <a:r>
              <a:rPr lang="en-US" altLang="en-US" dirty="0">
                <a:latin typeface="Arial" charset="0"/>
              </a:rPr>
              <a:t> = </a:t>
            </a:r>
            <a:r>
              <a:rPr lang="en-US" altLang="en-US" dirty="0" err="1">
                <a:latin typeface="Arial" charset="0"/>
              </a:rPr>
              <a:t>x</a:t>
            </a:r>
            <a:r>
              <a:rPr lang="en-US" altLang="en-US" sz="2000" baseline="-25000" dirty="0" err="1">
                <a:latin typeface="Arial" charset="0"/>
              </a:rPr>
              <a:t>ik</a:t>
            </a:r>
            <a:r>
              <a:rPr lang="en-US" altLang="en-US" dirty="0">
                <a:latin typeface="Arial" charset="0"/>
              </a:rPr>
              <a:t> | C = </a:t>
            </a:r>
            <a:r>
              <a:rPr lang="en-US" altLang="en-US" dirty="0" err="1">
                <a:latin typeface="Arial" charset="0"/>
              </a:rPr>
              <a:t>c</a:t>
            </a:r>
            <a:r>
              <a:rPr lang="en-US" altLang="en-US" sz="2000" baseline="-25000" dirty="0" err="1">
                <a:latin typeface="Arial" charset="0"/>
              </a:rPr>
              <a:t>j</a:t>
            </a:r>
            <a:r>
              <a:rPr lang="en-US" altLang="en-US" dirty="0">
                <a:latin typeface="Arial" charset="0"/>
              </a:rPr>
              <a:t>)</a:t>
            </a:r>
          </a:p>
          <a:p>
            <a:pPr eaLnBrk="1" hangingPunct="1">
              <a:spcBef>
                <a:spcPct val="0"/>
              </a:spcBef>
              <a:buSzTx/>
              <a:buFontTx/>
              <a:buNone/>
            </a:pPr>
            <a:r>
              <a:rPr lang="en-US" altLang="en-US" dirty="0">
                <a:latin typeface="Arial" charset="0"/>
              </a:rPr>
              <a:t>      ≈ #(Examples with </a:t>
            </a:r>
            <a:r>
              <a:rPr lang="en-US" altLang="en-US" dirty="0" smtClean="0">
                <a:latin typeface="Arial" charset="0"/>
              </a:rPr>
              <a:t>attribute value </a:t>
            </a:r>
            <a:r>
              <a:rPr lang="en-US" altLang="en-US" dirty="0">
                <a:latin typeface="Arial" charset="0"/>
              </a:rPr>
              <a:t>X</a:t>
            </a:r>
            <a:r>
              <a:rPr lang="en-US" altLang="en-US" sz="2000" baseline="-25000" dirty="0" smtClean="0">
                <a:latin typeface="Arial" charset="0"/>
              </a:rPr>
              <a:t>i</a:t>
            </a:r>
            <a:r>
              <a:rPr lang="en-US" altLang="en-US" dirty="0" smtClean="0">
                <a:latin typeface="Arial" charset="0"/>
              </a:rPr>
              <a:t> =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and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 </a:t>
            </a:r>
          </a:p>
          <a:p>
            <a:pPr eaLnBrk="1" hangingPunct="1">
              <a:spcBef>
                <a:spcPct val="0"/>
              </a:spcBef>
              <a:buSzTx/>
              <a:buFontTx/>
              <a:buNone/>
            </a:pPr>
            <a:r>
              <a:rPr lang="en-US" altLang="en-US" dirty="0">
                <a:latin typeface="Arial" charset="0"/>
              </a:rPr>
              <a:t>	 /  #(Examples with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Usually easiest to work with logs</a:t>
            </a:r>
          </a:p>
          <a:p>
            <a:pPr eaLnBrk="1" hangingPunct="1">
              <a:spcBef>
                <a:spcPct val="0"/>
              </a:spcBef>
              <a:buSzTx/>
              <a:buFontTx/>
              <a:buNone/>
            </a:pPr>
            <a:r>
              <a:rPr lang="en-US" altLang="en-US" dirty="0">
                <a:latin typeface="Arial" charset="0"/>
              </a:rPr>
              <a:t>	log [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a:t>
            </a:r>
          </a:p>
          <a:p>
            <a:pPr eaLnBrk="1" hangingPunct="1">
              <a:spcBef>
                <a:spcPct val="0"/>
              </a:spcBef>
              <a:buSzTx/>
              <a:buFontTx/>
              <a:buNone/>
            </a:pPr>
            <a:r>
              <a:rPr lang="en-US" altLang="en-US" dirty="0">
                <a:latin typeface="Arial" charset="0"/>
              </a:rPr>
              <a:t>	 	=  log </a:t>
            </a:r>
            <a:r>
              <a:rPr lang="en-US" altLang="en-US" sz="2000" dirty="0" smtClean="0">
                <a:latin typeface="Symbol" pitchFamily="18" charset="2"/>
              </a:rPr>
              <a:t>a</a:t>
            </a:r>
            <a:r>
              <a:rPr lang="en-US" altLang="en-US" dirty="0">
                <a:solidFill>
                  <a:srgbClr val="000000"/>
                </a:solidFill>
                <a:latin typeface="Arial" charset="0"/>
              </a:rPr>
              <a:t>  + log P (C</a:t>
            </a:r>
            <a:r>
              <a:rPr lang="en-US" altLang="en-US" dirty="0" smtClean="0">
                <a:solidFill>
                  <a:srgbClr val="000000"/>
                </a:solidFill>
                <a:latin typeface="Arial" charset="0"/>
              </a:rPr>
              <a:t>)</a:t>
            </a:r>
            <a:r>
              <a:rPr lang="en-US" altLang="en-US" sz="2000" dirty="0" smtClean="0">
                <a:latin typeface="Symbol" pitchFamily="18" charset="2"/>
              </a:rPr>
              <a:t> </a:t>
            </a:r>
            <a:r>
              <a:rPr lang="en-US" altLang="en-US" sz="2000" dirty="0">
                <a:latin typeface="Symbol" pitchFamily="18" charset="2"/>
              </a:rPr>
              <a:t>+   </a:t>
            </a:r>
            <a:r>
              <a:rPr lang="en-US" altLang="en-US" sz="2000" dirty="0">
                <a:latin typeface="Symbol" pitchFamily="18" charset="2"/>
                <a:sym typeface="Symbol" pitchFamily="18" charset="2"/>
              </a:rPr>
              <a:t> </a:t>
            </a:r>
            <a:r>
              <a:rPr lang="en-US" altLang="en-US" dirty="0" smtClean="0">
                <a:latin typeface="Arial" charset="0"/>
              </a:rPr>
              <a:t> </a:t>
            </a:r>
            <a:r>
              <a:rPr lang="en-US" altLang="en-US" dirty="0">
                <a:latin typeface="Arial" charset="0"/>
              </a:rPr>
              <a:t>log P(X</a:t>
            </a:r>
            <a:r>
              <a:rPr lang="en-US" altLang="en-US" baseline="-25000" dirty="0">
                <a:latin typeface="Arial" charset="0"/>
              </a:rPr>
              <a:t>i</a:t>
            </a:r>
            <a:r>
              <a:rPr lang="en-US" altLang="en-US" dirty="0">
                <a:latin typeface="Arial" charset="0"/>
              </a:rPr>
              <a:t> | C</a:t>
            </a:r>
            <a:r>
              <a:rPr lang="en-US" altLang="en-US" dirty="0" smtClean="0">
                <a:latin typeface="Arial" charset="0"/>
              </a:rPr>
              <a:t>)</a:t>
            </a:r>
            <a:endParaRPr lang="en-US" altLang="en-US" dirty="0">
              <a:latin typeface="Arial" charset="0"/>
            </a:endParaRP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DANGER: </a:t>
            </a:r>
            <a:r>
              <a:rPr lang="en-US" altLang="en-US" dirty="0" smtClean="0">
                <a:latin typeface="Arial" charset="0"/>
              </a:rPr>
              <a:t>What if </a:t>
            </a:r>
            <a:r>
              <a:rPr lang="en-US" altLang="en-US" dirty="0">
                <a:latin typeface="Arial" charset="0"/>
              </a:rPr>
              <a:t>ZERO examples with value </a:t>
            </a:r>
            <a:r>
              <a:rPr lang="en-US" altLang="en-US" dirty="0" smtClean="0">
                <a:latin typeface="Arial" charset="0"/>
              </a:rPr>
              <a:t>X</a:t>
            </a:r>
            <a:r>
              <a:rPr lang="en-US" altLang="en-US" sz="2000" baseline="-25000" dirty="0" smtClean="0">
                <a:latin typeface="Arial" charset="0"/>
              </a:rPr>
              <a:t>i</a:t>
            </a:r>
            <a:r>
              <a:rPr lang="en-US" altLang="en-US" dirty="0" smtClean="0">
                <a:latin typeface="Arial" charset="0"/>
              </a:rPr>
              <a:t> =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and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smtClean="0">
                <a:latin typeface="Arial" charset="0"/>
              </a:rPr>
              <a:t> </a:t>
            </a:r>
            <a:r>
              <a:rPr lang="en-US" altLang="en-US" dirty="0">
                <a:latin typeface="Arial" charset="0"/>
              </a:rPr>
              <a:t>?</a:t>
            </a:r>
          </a:p>
          <a:p>
            <a:pPr eaLnBrk="1" hangingPunct="1">
              <a:spcBef>
                <a:spcPct val="0"/>
              </a:spcBef>
              <a:buSzTx/>
              <a:buFontTx/>
              <a:buNone/>
            </a:pPr>
            <a:r>
              <a:rPr lang="en-US" altLang="en-US" dirty="0">
                <a:latin typeface="Arial" charset="0"/>
              </a:rPr>
              <a:t>An unseen example with value X</a:t>
            </a:r>
            <a:r>
              <a:rPr lang="en-US" altLang="en-US" sz="2000" baseline="-25000" dirty="0">
                <a:latin typeface="Arial" charset="0"/>
              </a:rPr>
              <a:t>i</a:t>
            </a:r>
            <a:r>
              <a:rPr lang="en-US" altLang="en-US" dirty="0">
                <a:latin typeface="Arial" charset="0"/>
              </a:rPr>
              <a:t> </a:t>
            </a:r>
            <a:r>
              <a:rPr lang="en-US" altLang="en-US" dirty="0" smtClean="0">
                <a:latin typeface="Arial" charset="0"/>
              </a:rPr>
              <a:t>=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will NEVER predict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smtClean="0">
                <a:latin typeface="Arial" charset="0"/>
              </a:rPr>
              <a:t> </a:t>
            </a:r>
            <a:r>
              <a:rPr lang="en-US" altLang="en-US" dirty="0">
                <a:latin typeface="Arial" charset="0"/>
              </a:rPr>
              <a:t>!</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Practical solutions: </a:t>
            </a:r>
            <a:r>
              <a:rPr lang="en-US" altLang="en-US" dirty="0" err="1">
                <a:latin typeface="Arial" charset="0"/>
              </a:rPr>
              <a:t>Pseudocounts</a:t>
            </a:r>
            <a:r>
              <a:rPr lang="en-US" altLang="en-US" dirty="0">
                <a:latin typeface="Arial" charset="0"/>
              </a:rPr>
              <a:t>, e.g., add 1 to every #() , etc.</a:t>
            </a:r>
          </a:p>
          <a:p>
            <a:pPr eaLnBrk="1" hangingPunct="1">
              <a:spcBef>
                <a:spcPct val="0"/>
              </a:spcBef>
              <a:buSzTx/>
              <a:buFontTx/>
              <a:buNone/>
            </a:pPr>
            <a:r>
              <a:rPr lang="en-US" altLang="en-US" dirty="0">
                <a:latin typeface="Arial" charset="0"/>
              </a:rPr>
              <a:t>Theoretical solutions: Bayesian inference, beta distribution, etc.</a:t>
            </a:r>
          </a:p>
        </p:txBody>
      </p:sp>
      <p:sp>
        <p:nvSpPr>
          <p:cNvPr id="2" name="Rectangle 1"/>
          <p:cNvSpPr/>
          <p:nvPr/>
        </p:nvSpPr>
        <p:spPr>
          <a:xfrm>
            <a:off x="457200" y="5105400"/>
            <a:ext cx="80772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9816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Bigger Example</a:t>
            </a:r>
          </a:p>
        </p:txBody>
      </p:sp>
      <p:sp>
        <p:nvSpPr>
          <p:cNvPr id="53251" name="Rectangle 3"/>
          <p:cNvSpPr>
            <a:spLocks noGrp="1" noChangeArrowheads="1"/>
          </p:cNvSpPr>
          <p:nvPr>
            <p:ph type="body" idx="1"/>
          </p:nvPr>
        </p:nvSpPr>
        <p:spPr>
          <a:xfrm>
            <a:off x="457200" y="1295400"/>
            <a:ext cx="8228013" cy="4570413"/>
          </a:xfrm>
        </p:spPr>
        <p:txBody>
          <a:bodyPr/>
          <a:lstStyle/>
          <a:p>
            <a:pPr>
              <a:defRPr/>
            </a:pPr>
            <a:r>
              <a:rPr lang="en-US" sz="2800" dirty="0" smtClean="0"/>
              <a:t>Consider the following 5 binary variables:</a:t>
            </a:r>
          </a:p>
          <a:p>
            <a:pPr marL="684213" lvl="1" indent="-342900">
              <a:defRPr/>
            </a:pPr>
            <a:r>
              <a:rPr lang="en-US" sz="2000" dirty="0" smtClean="0"/>
              <a:t>B = a burglary occurs at your house</a:t>
            </a:r>
          </a:p>
          <a:p>
            <a:pPr marL="684213" lvl="1" indent="-342900">
              <a:defRPr/>
            </a:pPr>
            <a:r>
              <a:rPr lang="en-US" sz="2000" dirty="0" smtClean="0"/>
              <a:t>E = an earthquake occurs at your house</a:t>
            </a:r>
          </a:p>
          <a:p>
            <a:pPr marL="684213" lvl="1" indent="-342900">
              <a:defRPr/>
            </a:pPr>
            <a:r>
              <a:rPr lang="en-US" sz="2000" dirty="0" smtClean="0"/>
              <a:t>A = the alarm goes off</a:t>
            </a:r>
          </a:p>
          <a:p>
            <a:pPr marL="684213" lvl="1" indent="-342900">
              <a:defRPr/>
            </a:pPr>
            <a:r>
              <a:rPr lang="en-US" sz="2000" dirty="0" smtClean="0"/>
              <a:t>J  = John calls to report the alarm</a:t>
            </a:r>
          </a:p>
          <a:p>
            <a:pPr marL="684213" lvl="1" indent="-342900">
              <a:defRPr/>
            </a:pPr>
            <a:r>
              <a:rPr lang="en-US" sz="2000" dirty="0" smtClean="0"/>
              <a:t>M = Mary calls to report the alarm</a:t>
            </a:r>
          </a:p>
          <a:p>
            <a:pPr marL="684213" lvl="1" indent="-342900">
              <a:defRPr/>
            </a:pPr>
            <a:endParaRPr lang="en-US" sz="300" dirty="0" smtClean="0"/>
          </a:p>
          <a:p>
            <a:pPr marL="227013">
              <a:defRPr/>
            </a:pPr>
            <a:r>
              <a:rPr lang="en-US" sz="2400" dirty="0" smtClean="0"/>
              <a:t>Sample Query: What is P(B|M, J) ?</a:t>
            </a:r>
            <a:endParaRPr lang="en-US" sz="700" dirty="0" smtClean="0"/>
          </a:p>
          <a:p>
            <a:pPr marL="227013">
              <a:defRPr/>
            </a:pPr>
            <a:r>
              <a:rPr lang="en-US" sz="2400" dirty="0" smtClean="0"/>
              <a:t>Using full joint distribution to answer this question requires </a:t>
            </a:r>
          </a:p>
          <a:p>
            <a:pPr marL="684213" lvl="1" indent="-342900">
              <a:defRPr/>
            </a:pPr>
            <a:r>
              <a:rPr lang="en-US" sz="2000" dirty="0" smtClean="0"/>
              <a:t>2</a:t>
            </a:r>
            <a:r>
              <a:rPr lang="en-US" sz="2000" baseline="30000" dirty="0" smtClean="0"/>
              <a:t>5</a:t>
            </a:r>
            <a:r>
              <a:rPr lang="en-US" sz="2000" dirty="0" smtClean="0"/>
              <a:t> - 1= 31 parameters</a:t>
            </a:r>
            <a:endParaRPr lang="en-US" dirty="0" smtClean="0"/>
          </a:p>
          <a:p>
            <a:pPr marL="114300" indent="-230188">
              <a:defRPr/>
            </a:pPr>
            <a:r>
              <a:rPr lang="en-US" sz="2400" dirty="0" smtClean="0"/>
              <a:t> Can we use prior domain knowledge to come up with a Bayesian network that requires fewer probabilities?</a:t>
            </a:r>
          </a:p>
        </p:txBody>
      </p:sp>
    </p:spTree>
    <p:extLst>
      <p:ext uri="{BB962C8B-B14F-4D97-AF65-F5344CB8AC3E}">
        <p14:creationId xmlns:p14="http://schemas.microsoft.com/office/powerpoint/2010/main" val="9480663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lstStyle/>
          <a:p>
            <a:pPr algn="ctr" eaLnBrk="1" hangingPunct="1"/>
            <a:r>
              <a:rPr lang="en-US" altLang="en-US" sz="2800" dirty="0" smtClean="0">
                <a:solidFill>
                  <a:schemeClr val="tx1"/>
                </a:solidFill>
              </a:rPr>
              <a:t>Constructing a Bayesian Network: Step 1</a:t>
            </a:r>
          </a:p>
        </p:txBody>
      </p:sp>
      <p:sp>
        <p:nvSpPr>
          <p:cNvPr id="13315" name="Rectangle 8"/>
          <p:cNvSpPr>
            <a:spLocks noGrp="1" noChangeArrowheads="1"/>
          </p:cNvSpPr>
          <p:nvPr>
            <p:ph idx="1"/>
          </p:nvPr>
        </p:nvSpPr>
        <p:spPr>
          <a:xfrm>
            <a:off x="609600" y="1143000"/>
            <a:ext cx="8153400" cy="5029200"/>
          </a:xfrm>
        </p:spPr>
        <p:txBody>
          <a:bodyPr/>
          <a:lstStyle/>
          <a:p>
            <a:pPr eaLnBrk="1" hangingPunct="1"/>
            <a:r>
              <a:rPr lang="en-US" altLang="en-US" sz="2400" dirty="0" smtClean="0"/>
              <a:t>Order the variables in terms of influence (may be a partial </a:t>
            </a:r>
            <a:r>
              <a:rPr lang="en-US" altLang="en-US" sz="2400" smtClean="0"/>
              <a:t>order</a:t>
            </a:r>
            <a:r>
              <a:rPr lang="en-US" altLang="en-US" sz="2400" smtClean="0"/>
              <a:t>), </a:t>
            </a:r>
            <a:r>
              <a:rPr lang="en-US" altLang="en-US" sz="2400" dirty="0" smtClean="0"/>
              <a:t>e.g., {E, B} -&gt; {A} -&gt; {J, M</a:t>
            </a:r>
            <a:r>
              <a:rPr lang="en-US" altLang="en-US" sz="2400" dirty="0" smtClean="0"/>
              <a:t>}</a:t>
            </a:r>
            <a:endParaRPr lang="en-US" altLang="en-US" sz="2400" dirty="0" smtClean="0"/>
          </a:p>
          <a:p>
            <a:pPr eaLnBrk="1" hangingPunct="1">
              <a:buFontTx/>
              <a:buNone/>
            </a:pPr>
            <a:endParaRPr lang="en-US" altLang="en-US" sz="2400" dirty="0" smtClean="0"/>
          </a:p>
          <a:p>
            <a:pPr eaLnBrk="1" hangingPunct="1"/>
            <a:r>
              <a:rPr lang="en-US" altLang="en-US" sz="2400" dirty="0" smtClean="0"/>
              <a:t>P(J, M, A, E, B) =  P(J, M | A, E, B) P(A| E, B) P(E, B)</a:t>
            </a:r>
          </a:p>
          <a:p>
            <a:pPr eaLnBrk="1" hangingPunct="1"/>
            <a:endParaRPr lang="en-US" altLang="en-US" sz="2400" dirty="0" smtClean="0"/>
          </a:p>
          <a:p>
            <a:pPr eaLnBrk="1" hangingPunct="1">
              <a:buFontTx/>
              <a:buNone/>
            </a:pPr>
            <a:r>
              <a:rPr lang="en-US" altLang="en-US" sz="2400" dirty="0" smtClean="0"/>
              <a:t>                           ≈  P(J, M | A)         P(A| E, B) P(E) P(B)</a:t>
            </a:r>
          </a:p>
          <a:p>
            <a:pPr eaLnBrk="1" hangingPunct="1">
              <a:buFontTx/>
              <a:buNone/>
            </a:pPr>
            <a:endParaRPr lang="en-US" altLang="en-US" sz="2400" dirty="0" smtClean="0"/>
          </a:p>
          <a:p>
            <a:pPr eaLnBrk="1" hangingPunct="1">
              <a:buFontTx/>
              <a:buNone/>
            </a:pPr>
            <a:r>
              <a:rPr lang="en-US" altLang="en-US" sz="2400" dirty="0" smtClean="0"/>
              <a:t>			    ≈  P(J | A) P(M | A) P(A| E, B) P(E) P(B)</a:t>
            </a:r>
          </a:p>
          <a:p>
            <a:pPr eaLnBrk="1" hangingPunct="1">
              <a:buFontTx/>
              <a:buNone/>
            </a:pPr>
            <a:endParaRPr lang="en-US" altLang="en-US" sz="2400" dirty="0" smtClean="0"/>
          </a:p>
          <a:p>
            <a:pPr eaLnBrk="1" hangingPunct="1">
              <a:buFontTx/>
              <a:buNone/>
            </a:pPr>
            <a:r>
              <a:rPr lang="en-US" altLang="en-US" sz="2400" dirty="0" smtClean="0"/>
              <a:t>  </a:t>
            </a:r>
          </a:p>
          <a:p>
            <a:pPr eaLnBrk="1" hangingPunct="1">
              <a:buFontTx/>
              <a:buNone/>
            </a:pPr>
            <a:r>
              <a:rPr lang="en-US" altLang="en-US" sz="2400" dirty="0" smtClean="0"/>
              <a:t>    These conditional independence assumptions are reflected in the graph structure of the Bayesian network</a:t>
            </a:r>
          </a:p>
          <a:p>
            <a:pPr eaLnBrk="1" hangingPunct="1">
              <a:buFontTx/>
              <a:buNone/>
            </a:pPr>
            <a:endParaRPr lang="en-US" altLang="en-US" dirty="0" smtClean="0"/>
          </a:p>
          <a:p>
            <a:pPr eaLnBrk="1" hangingPunct="1">
              <a:buFontTx/>
              <a:buNone/>
            </a:pPr>
            <a:endParaRPr lang="en-US" altLang="en-US" dirty="0" smtClean="0"/>
          </a:p>
          <a:p>
            <a:pPr eaLnBrk="1" hangingPunct="1">
              <a:buFontTx/>
              <a:buNone/>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04644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p>
            <a:pPr>
              <a:defRPr/>
            </a:pPr>
            <a:fld id="{0B9EF82A-5C50-4937-A572-6C5A98FFA421}" type="slidenum">
              <a:rPr lang="en-US" smtClean="0">
                <a:latin typeface="Tahoma" pitchFamily="34" charset="0"/>
                <a:ea typeface="ＭＳ Ｐゴシック" pitchFamily="34" charset="-128"/>
              </a:rPr>
              <a:pPr>
                <a:defRPr/>
              </a:pPr>
              <a:t>13</a:t>
            </a:fld>
            <a:endParaRPr lang="en-US" smtClean="0">
              <a:latin typeface="Tahoma" pitchFamily="34" charset="0"/>
              <a:ea typeface="ＭＳ Ｐゴシック" pitchFamily="34" charset="-128"/>
            </a:endParaRPr>
          </a:p>
        </p:txBody>
      </p:sp>
      <p:sp>
        <p:nvSpPr>
          <p:cNvPr id="14339" name="Rectangle 2"/>
          <p:cNvSpPr>
            <a:spLocks noGrp="1" noChangeArrowheads="1"/>
          </p:cNvSpPr>
          <p:nvPr>
            <p:ph type="title"/>
          </p:nvPr>
        </p:nvSpPr>
        <p:spPr>
          <a:xfrm>
            <a:off x="457200" y="0"/>
            <a:ext cx="8458200" cy="1143000"/>
          </a:xfrm>
        </p:spPr>
        <p:txBody>
          <a:bodyPr/>
          <a:lstStyle/>
          <a:p>
            <a:pPr eaLnBrk="1" hangingPunct="1"/>
            <a:r>
              <a:rPr lang="en-US" altLang="en-US" sz="3600" smtClean="0">
                <a:ea typeface="ＭＳ Ｐゴシック" pitchFamily="34" charset="-128"/>
              </a:rPr>
              <a:t>Implementation: states vs. nodes</a:t>
            </a:r>
          </a:p>
        </p:txBody>
      </p:sp>
      <p:sp>
        <p:nvSpPr>
          <p:cNvPr id="14340" name="Rectangle 3"/>
          <p:cNvSpPr>
            <a:spLocks noGrp="1" noChangeArrowheads="1"/>
          </p:cNvSpPr>
          <p:nvPr>
            <p:ph type="body" idx="1"/>
          </p:nvPr>
        </p:nvSpPr>
        <p:spPr>
          <a:xfrm>
            <a:off x="457200" y="990600"/>
            <a:ext cx="8229600" cy="4525963"/>
          </a:xfrm>
        </p:spPr>
        <p:txBody>
          <a:bodyPr/>
          <a:lstStyle/>
          <a:p>
            <a:pPr eaLnBrk="1" hangingPunct="1">
              <a:lnSpc>
                <a:spcPct val="80000"/>
              </a:lnSpc>
            </a:pPr>
            <a:r>
              <a:rPr lang="en-US" altLang="en-US" sz="2400" dirty="0" smtClean="0">
                <a:ea typeface="ＭＳ Ｐゴシック" pitchFamily="34" charset="-128"/>
              </a:rPr>
              <a:t>A </a:t>
            </a:r>
            <a:r>
              <a:rPr lang="en-US" altLang="en-US" sz="2400" dirty="0" smtClean="0">
                <a:solidFill>
                  <a:srgbClr val="FF0000"/>
                </a:solidFill>
                <a:ea typeface="ＭＳ Ｐゴシック" pitchFamily="34" charset="-128"/>
              </a:rPr>
              <a:t>state</a:t>
            </a:r>
            <a:r>
              <a:rPr lang="en-US" altLang="en-US" sz="2400" dirty="0" smtClean="0">
                <a:ea typeface="ＭＳ Ｐゴシック" pitchFamily="34" charset="-128"/>
              </a:rPr>
              <a:t> is a (representation of) a physical configuration</a:t>
            </a:r>
          </a:p>
          <a:p>
            <a:pPr eaLnBrk="1" hangingPunct="1">
              <a:lnSpc>
                <a:spcPct val="80000"/>
              </a:lnSpc>
            </a:pPr>
            <a:endParaRPr lang="en-US" altLang="en-US" sz="2400" dirty="0" smtClean="0">
              <a:ea typeface="ＭＳ Ｐゴシック" pitchFamily="34" charset="-128"/>
            </a:endParaRPr>
          </a:p>
          <a:p>
            <a:pPr eaLnBrk="1" hangingPunct="1">
              <a:lnSpc>
                <a:spcPct val="80000"/>
              </a:lnSpc>
            </a:pPr>
            <a:r>
              <a:rPr lang="en-US" altLang="en-US" sz="2400" dirty="0" smtClean="0">
                <a:ea typeface="ＭＳ Ｐゴシック" pitchFamily="34" charset="-128"/>
              </a:rPr>
              <a:t>A </a:t>
            </a:r>
            <a:r>
              <a:rPr lang="en-US" altLang="en-US" sz="2400" dirty="0" smtClean="0">
                <a:solidFill>
                  <a:srgbClr val="FF0000"/>
                </a:solidFill>
                <a:ea typeface="ＭＳ Ｐゴシック" pitchFamily="34" charset="-128"/>
              </a:rPr>
              <a:t>node</a:t>
            </a:r>
            <a:r>
              <a:rPr lang="en-US" altLang="en-US" sz="2400" dirty="0" smtClean="0">
                <a:ea typeface="ＭＳ Ｐゴシック" pitchFamily="34" charset="-128"/>
              </a:rPr>
              <a:t> is a data structure constituting part of a search tree</a:t>
            </a:r>
          </a:p>
          <a:p>
            <a:pPr eaLnBrk="1" hangingPunct="1">
              <a:lnSpc>
                <a:spcPct val="80000"/>
              </a:lnSpc>
            </a:pPr>
            <a:r>
              <a:rPr lang="en-US" altLang="en-US" sz="2400" dirty="0" smtClean="0">
                <a:ea typeface="ＭＳ Ｐゴシック" pitchFamily="34" charset="-128"/>
              </a:rPr>
              <a:t>A node contains info such as:</a:t>
            </a:r>
          </a:p>
          <a:p>
            <a:pPr lvl="1" eaLnBrk="1" hangingPunct="1">
              <a:lnSpc>
                <a:spcPct val="80000"/>
              </a:lnSpc>
            </a:pPr>
            <a:r>
              <a:rPr lang="en-US" altLang="en-US" sz="2000" dirty="0" smtClean="0">
                <a:solidFill>
                  <a:srgbClr val="FF0000"/>
                </a:solidFill>
                <a:ea typeface="ＭＳ Ｐゴシック" pitchFamily="34" charset="-128"/>
              </a:rPr>
              <a:t>state</a:t>
            </a:r>
            <a:r>
              <a:rPr lang="en-US" altLang="en-US" sz="2000" dirty="0" smtClean="0">
                <a:ea typeface="ＭＳ Ｐゴシック" pitchFamily="34" charset="-128"/>
              </a:rPr>
              <a:t>, </a:t>
            </a:r>
            <a:r>
              <a:rPr lang="en-US" altLang="en-US" sz="2000" dirty="0" smtClean="0">
                <a:solidFill>
                  <a:srgbClr val="FF0000"/>
                </a:solidFill>
                <a:ea typeface="ＭＳ Ｐゴシック" pitchFamily="34" charset="-128"/>
              </a:rPr>
              <a:t>parent node</a:t>
            </a:r>
            <a:r>
              <a:rPr lang="en-US" altLang="en-US" sz="2000" dirty="0" smtClean="0">
                <a:ea typeface="ＭＳ Ｐゴシック" pitchFamily="34" charset="-128"/>
              </a:rPr>
              <a:t>, </a:t>
            </a:r>
            <a:r>
              <a:rPr lang="en-US" altLang="en-US" sz="2000" dirty="0" smtClean="0">
                <a:solidFill>
                  <a:srgbClr val="FF0000"/>
                </a:solidFill>
                <a:ea typeface="ＭＳ Ｐゴシック" pitchFamily="34" charset="-128"/>
              </a:rPr>
              <a:t>action</a:t>
            </a:r>
            <a:r>
              <a:rPr lang="en-US" altLang="en-US" sz="2000" dirty="0" smtClean="0">
                <a:ea typeface="ＭＳ Ｐゴシック" pitchFamily="34" charset="-128"/>
              </a:rPr>
              <a:t>, </a:t>
            </a:r>
            <a:r>
              <a:rPr lang="en-US" altLang="en-US" sz="2000" dirty="0" smtClean="0">
                <a:solidFill>
                  <a:srgbClr val="FF0000"/>
                </a:solidFill>
                <a:ea typeface="ＭＳ Ｐゴシック" pitchFamily="34" charset="-128"/>
              </a:rPr>
              <a:t>path cost</a:t>
            </a:r>
            <a:r>
              <a:rPr lang="en-US" altLang="en-US" sz="2000" dirty="0" smtClean="0">
                <a:ea typeface="ＭＳ Ｐゴシック" pitchFamily="34" charset="-128"/>
              </a:rPr>
              <a:t> </a:t>
            </a:r>
            <a:r>
              <a:rPr lang="en-US" altLang="en-US" sz="2000" i="1" dirty="0" smtClean="0">
                <a:ea typeface="ＭＳ Ｐゴシック" pitchFamily="34" charset="-128"/>
              </a:rPr>
              <a:t>g(x)</a:t>
            </a:r>
            <a:r>
              <a:rPr lang="en-US" altLang="en-US" sz="2000" dirty="0" smtClean="0">
                <a:ea typeface="ＭＳ Ｐゴシック" pitchFamily="34" charset="-128"/>
              </a:rPr>
              <a:t>, </a:t>
            </a:r>
            <a:r>
              <a:rPr lang="en-US" altLang="en-US" sz="2000" dirty="0" smtClean="0">
                <a:solidFill>
                  <a:srgbClr val="FF0000"/>
                </a:solidFill>
                <a:ea typeface="ＭＳ Ｐゴシック" pitchFamily="34" charset="-128"/>
              </a:rPr>
              <a:t>depth, etc.</a:t>
            </a:r>
          </a:p>
          <a:p>
            <a:pPr eaLnBrk="1" hangingPunct="1">
              <a:lnSpc>
                <a:spcPct val="80000"/>
              </a:lnSpc>
            </a:pPr>
            <a:endParaRPr lang="en-US" altLang="en-US" sz="2400" dirty="0" smtClean="0">
              <a:solidFill>
                <a:srgbClr val="FF0000"/>
              </a:solidFill>
              <a:ea typeface="ＭＳ Ｐゴシック" pitchFamily="34" charset="-128"/>
            </a:endParaRPr>
          </a:p>
          <a:p>
            <a:pPr eaLnBrk="1" hangingPunct="1">
              <a:lnSpc>
                <a:spcPct val="80000"/>
              </a:lnSpc>
            </a:pPr>
            <a:endParaRPr lang="en-US" altLang="en-US" sz="2400" dirty="0" smtClean="0">
              <a:solidFill>
                <a:srgbClr val="FF0000"/>
              </a:solidFill>
              <a:ea typeface="ＭＳ Ｐゴシック" pitchFamily="34" charset="-128"/>
            </a:endParaRPr>
          </a:p>
          <a:p>
            <a:pPr eaLnBrk="1" hangingPunct="1">
              <a:lnSpc>
                <a:spcPct val="80000"/>
              </a:lnSpc>
            </a:pPr>
            <a:endParaRPr lang="en-US" altLang="en-US" sz="2400" dirty="0" smtClean="0">
              <a:solidFill>
                <a:srgbClr val="FF0000"/>
              </a:solidFill>
              <a:ea typeface="ＭＳ Ｐゴシック" pitchFamily="34" charset="-128"/>
            </a:endParaRPr>
          </a:p>
          <a:p>
            <a:pPr eaLnBrk="1" hangingPunct="1">
              <a:lnSpc>
                <a:spcPct val="80000"/>
              </a:lnSpc>
            </a:pPr>
            <a:endParaRPr lang="en-US" altLang="en-US" sz="2400" dirty="0" smtClean="0">
              <a:ea typeface="ＭＳ Ｐゴシック" pitchFamily="34" charset="-128"/>
            </a:endParaRPr>
          </a:p>
          <a:p>
            <a:pPr eaLnBrk="1" hangingPunct="1">
              <a:lnSpc>
                <a:spcPct val="80000"/>
              </a:lnSpc>
            </a:pPr>
            <a:endParaRPr lang="en-US" altLang="en-US" sz="2400" dirty="0" smtClean="0">
              <a:ea typeface="ＭＳ Ｐゴシック" pitchFamily="34" charset="-128"/>
            </a:endParaRPr>
          </a:p>
          <a:p>
            <a:pPr eaLnBrk="1" hangingPunct="1">
              <a:lnSpc>
                <a:spcPct val="80000"/>
              </a:lnSpc>
            </a:pPr>
            <a:endParaRPr lang="en-US" altLang="en-US" sz="2400" dirty="0" smtClean="0">
              <a:ea typeface="ＭＳ Ｐゴシック" pitchFamily="34" charset="-128"/>
            </a:endParaRPr>
          </a:p>
          <a:p>
            <a:pPr eaLnBrk="1" hangingPunct="1">
              <a:lnSpc>
                <a:spcPct val="80000"/>
              </a:lnSpc>
            </a:pPr>
            <a:endParaRPr lang="en-US" altLang="en-US" sz="2400" dirty="0" smtClean="0">
              <a:ea typeface="ＭＳ Ｐゴシック" pitchFamily="34" charset="-128"/>
            </a:endParaRPr>
          </a:p>
          <a:p>
            <a:pPr eaLnBrk="1" hangingPunct="1">
              <a:lnSpc>
                <a:spcPct val="80000"/>
              </a:lnSpc>
            </a:pPr>
            <a:r>
              <a:rPr lang="en-US" altLang="en-US" sz="2400" dirty="0" smtClean="0">
                <a:ea typeface="ＭＳ Ｐゴシック" pitchFamily="34" charset="-128"/>
              </a:rPr>
              <a:t>The </a:t>
            </a:r>
            <a:r>
              <a:rPr lang="en-US" altLang="en-US" sz="2400" dirty="0" smtClean="0">
                <a:latin typeface="Courier New" pitchFamily="49" charset="0"/>
                <a:ea typeface="ＭＳ Ｐゴシック" pitchFamily="34" charset="-128"/>
              </a:rPr>
              <a:t>Expand</a:t>
            </a:r>
            <a:r>
              <a:rPr lang="en-US" altLang="en-US" sz="2400" dirty="0" smtClean="0">
                <a:ea typeface="ＭＳ Ｐゴシック" pitchFamily="34" charset="-128"/>
              </a:rPr>
              <a:t> function creates new nodes, filling in the various fields using the </a:t>
            </a:r>
            <a:r>
              <a:rPr lang="en-US" altLang="en-US" sz="2400" dirty="0" smtClean="0">
                <a:latin typeface="Courier New" pitchFamily="49" charset="0"/>
                <a:ea typeface="ＭＳ Ｐゴシック" pitchFamily="34" charset="-128"/>
              </a:rPr>
              <a:t>Actions(S) </a:t>
            </a:r>
            <a:r>
              <a:rPr lang="en-US" altLang="en-US" sz="2400" dirty="0" smtClean="0">
                <a:ea typeface="ＭＳ Ｐゴシック" pitchFamily="34" charset="-128"/>
              </a:rPr>
              <a:t>and </a:t>
            </a:r>
            <a:r>
              <a:rPr lang="en-US" altLang="en-US" sz="2400" dirty="0" smtClean="0">
                <a:latin typeface="Courier New" pitchFamily="49" charset="0"/>
                <a:ea typeface="ＭＳ Ｐゴシック" pitchFamily="34" charset="-128"/>
              </a:rPr>
              <a:t>Result(S,A)</a:t>
            </a:r>
            <a:r>
              <a:rPr lang="en-US" altLang="en-US" sz="2400" dirty="0" smtClean="0">
                <a:ea typeface="ＭＳ Ｐゴシック" pitchFamily="34" charset="-128"/>
              </a:rPr>
              <a:t>functions associated with the problem.</a:t>
            </a:r>
          </a:p>
        </p:txBody>
      </p:sp>
      <p:pic>
        <p:nvPicPr>
          <p:cNvPr id="14341" name="Picture 4" descr="state-vs-n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0"/>
            <a:ext cx="4981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2800" dirty="0" smtClean="0">
                <a:solidFill>
                  <a:schemeClr val="tx1"/>
                </a:solidFill>
              </a:rPr>
              <a:t>Constructing this Bayesian Network: Step 2</a:t>
            </a:r>
          </a:p>
        </p:txBody>
      </p:sp>
      <p:pic>
        <p:nvPicPr>
          <p:cNvPr id="143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9800" y="1295400"/>
            <a:ext cx="2514600" cy="1654175"/>
          </a:xfrm>
          <a:noFill/>
        </p:spPr>
      </p:pic>
      <p:sp>
        <p:nvSpPr>
          <p:cNvPr id="14339" name="Rectangle 3"/>
          <p:cNvSpPr>
            <a:spLocks noGrp="1" noChangeArrowheads="1"/>
          </p:cNvSpPr>
          <p:nvPr>
            <p:ph type="body" idx="4294967295"/>
          </p:nvPr>
        </p:nvSpPr>
        <p:spPr>
          <a:xfrm>
            <a:off x="990600" y="1143000"/>
            <a:ext cx="8153400" cy="5029200"/>
          </a:xfrm>
        </p:spPr>
        <p:txBody>
          <a:bodyPr/>
          <a:lstStyle/>
          <a:p>
            <a:pPr eaLnBrk="1" hangingPunct="1">
              <a:lnSpc>
                <a:spcPct val="90000"/>
              </a:lnSpc>
              <a:buFontTx/>
              <a:buNone/>
            </a:pPr>
            <a:endParaRPr lang="en-US" altLang="en-US" sz="1600" smtClean="0"/>
          </a:p>
          <a:p>
            <a:pPr eaLnBrk="1" hangingPunct="1">
              <a:lnSpc>
                <a:spcPct val="90000"/>
              </a:lnSpc>
            </a:pPr>
            <a:r>
              <a:rPr lang="en-US" altLang="en-US" sz="1600" smtClean="0"/>
              <a:t>P(J, M, A, E, B) =    </a:t>
            </a:r>
          </a:p>
          <a:p>
            <a:pPr eaLnBrk="1" hangingPunct="1">
              <a:lnSpc>
                <a:spcPct val="90000"/>
              </a:lnSpc>
              <a:buFontTx/>
              <a:buNone/>
            </a:pPr>
            <a:r>
              <a:rPr lang="en-US" altLang="en-US" sz="1600" smtClean="0"/>
              <a:t>         P(J | A)  P(M | A)  P(A | E, B)  P(E)  P(B)</a:t>
            </a:r>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pPr>
            <a:endParaRPr lang="en-US" altLang="en-US" sz="1600" smtClean="0"/>
          </a:p>
          <a:p>
            <a:pPr eaLnBrk="1" hangingPunct="1">
              <a:lnSpc>
                <a:spcPct val="90000"/>
              </a:lnSpc>
            </a:pPr>
            <a:r>
              <a:rPr lang="en-US" altLang="en-US" sz="1600" smtClean="0"/>
              <a:t>There are 3 conditional probability tables (CPDs) to be determined:</a:t>
            </a:r>
            <a:br>
              <a:rPr lang="en-US" altLang="en-US" sz="1600" smtClean="0"/>
            </a:br>
            <a:r>
              <a:rPr lang="en-US" altLang="en-US" sz="1600" smtClean="0"/>
              <a:t> P(J | A),  P(M | A),  P(A | E, B) </a:t>
            </a:r>
          </a:p>
          <a:p>
            <a:pPr lvl="1" eaLnBrk="1" hangingPunct="1">
              <a:lnSpc>
                <a:spcPct val="90000"/>
              </a:lnSpc>
            </a:pPr>
            <a:r>
              <a:rPr lang="en-US" altLang="en-US" sz="1400" smtClean="0"/>
              <a:t>Requiring 2 + 2 + 4 = 8 probabilities</a:t>
            </a:r>
          </a:p>
          <a:p>
            <a:pPr eaLnBrk="1" hangingPunct="1">
              <a:lnSpc>
                <a:spcPct val="90000"/>
              </a:lnSpc>
            </a:pPr>
            <a:endParaRPr lang="en-US" altLang="en-US" sz="1600" smtClean="0"/>
          </a:p>
          <a:p>
            <a:pPr eaLnBrk="1" hangingPunct="1">
              <a:lnSpc>
                <a:spcPct val="90000"/>
              </a:lnSpc>
            </a:pPr>
            <a:r>
              <a:rPr lang="en-US" altLang="en-US" sz="1600" smtClean="0"/>
              <a:t>And 2 marginal probabilities P(E),  P(B) -&gt; 2 more probabilities</a:t>
            </a:r>
          </a:p>
          <a:p>
            <a:pPr eaLnBrk="1" hangingPunct="1">
              <a:lnSpc>
                <a:spcPct val="90000"/>
              </a:lnSpc>
            </a:pPr>
            <a:endParaRPr lang="en-US" altLang="en-US" sz="1600" smtClean="0"/>
          </a:p>
          <a:p>
            <a:pPr eaLnBrk="1" hangingPunct="1">
              <a:lnSpc>
                <a:spcPct val="90000"/>
              </a:lnSpc>
            </a:pPr>
            <a:endParaRPr lang="en-US" altLang="en-US" sz="1600" smtClean="0"/>
          </a:p>
          <a:p>
            <a:pPr eaLnBrk="1" hangingPunct="1">
              <a:lnSpc>
                <a:spcPct val="90000"/>
              </a:lnSpc>
            </a:pPr>
            <a:r>
              <a:rPr lang="en-US" altLang="en-US" sz="1600" smtClean="0"/>
              <a:t>Where do  these probabilities come from?</a:t>
            </a:r>
          </a:p>
          <a:p>
            <a:pPr lvl="1" eaLnBrk="1" hangingPunct="1">
              <a:lnSpc>
                <a:spcPct val="90000"/>
              </a:lnSpc>
            </a:pPr>
            <a:r>
              <a:rPr lang="en-US" altLang="en-US" sz="1400" smtClean="0"/>
              <a:t>Expert knowledge</a:t>
            </a:r>
          </a:p>
          <a:p>
            <a:pPr lvl="1" eaLnBrk="1" hangingPunct="1">
              <a:lnSpc>
                <a:spcPct val="90000"/>
              </a:lnSpc>
            </a:pPr>
            <a:r>
              <a:rPr lang="en-US" altLang="en-US" sz="1400" smtClean="0"/>
              <a:t>From data (relative frequency estimates)</a:t>
            </a:r>
          </a:p>
          <a:p>
            <a:pPr lvl="1" eaLnBrk="1" hangingPunct="1">
              <a:lnSpc>
                <a:spcPct val="90000"/>
              </a:lnSpc>
            </a:pPr>
            <a:r>
              <a:rPr lang="en-US" altLang="en-US" sz="1400" smtClean="0"/>
              <a:t>Or a combination of both - see discussion in Section 20.1 and 20.2 (optional)</a:t>
            </a:r>
          </a:p>
          <a:p>
            <a:pPr eaLnBrk="1" hangingPunct="1">
              <a:lnSpc>
                <a:spcPct val="90000"/>
              </a:lnSpc>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pPr>
            <a:endParaRPr lang="en-US" altLang="en-US" sz="1600" smtClean="0"/>
          </a:p>
        </p:txBody>
      </p:sp>
    </p:spTree>
    <p:extLst>
      <p:ext uri="{BB962C8B-B14F-4D97-AF65-F5344CB8AC3E}">
        <p14:creationId xmlns:p14="http://schemas.microsoft.com/office/powerpoint/2010/main" val="21420300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p:txBody>
          <a:bodyPr/>
          <a:lstStyle/>
          <a:p>
            <a:r>
              <a:rPr lang="en-US" altLang="en-US" smtClean="0"/>
              <a:t>The Resulting Bayesian Network</a:t>
            </a:r>
          </a:p>
        </p:txBody>
      </p:sp>
      <p:pic>
        <p:nvPicPr>
          <p:cNvPr id="54275"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447800"/>
            <a:ext cx="6832600" cy="4495800"/>
          </a:xfrm>
        </p:spPr>
      </p:pic>
    </p:spTree>
    <p:extLst>
      <p:ext uri="{BB962C8B-B14F-4D97-AF65-F5344CB8AC3E}">
        <p14:creationId xmlns:p14="http://schemas.microsoft.com/office/powerpoint/2010/main" val="261418422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dirty="0" smtClean="0">
                <a:solidFill>
                  <a:schemeClr val="tx1"/>
                </a:solidFill>
              </a:rPr>
              <a:t>The Bayesian Network from a different Variable Ordering</a:t>
            </a:r>
          </a:p>
        </p:txBody>
      </p:sp>
      <p:pic>
        <p:nvPicPr>
          <p:cNvPr id="1945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72218" y="1143000"/>
            <a:ext cx="4323363" cy="5029200"/>
          </a:xfrm>
          <a:noFill/>
        </p:spPr>
      </p:pic>
    </p:spTree>
    <p:extLst>
      <p:ext uri="{BB962C8B-B14F-4D97-AF65-F5344CB8AC3E}">
        <p14:creationId xmlns:p14="http://schemas.microsoft.com/office/powerpoint/2010/main" val="8614573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r>
              <a:rPr lang="en-US" altLang="en-US" dirty="0" smtClean="0"/>
              <a:t>Computing Probabilities from a Bayesian Network</a:t>
            </a:r>
          </a:p>
        </p:txBody>
      </p:sp>
      <p:pic>
        <p:nvPicPr>
          <p:cNvPr id="79929" name="Picture 5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6064" y="1560731"/>
            <a:ext cx="6931871" cy="228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381000" y="914400"/>
            <a:ext cx="8077200" cy="646331"/>
          </a:xfrm>
          <a:prstGeom prst="rect">
            <a:avLst/>
          </a:prstGeom>
        </p:spPr>
        <p:txBody>
          <a:bodyPr wrap="square">
            <a:spAutoFit/>
          </a:bodyPr>
          <a:lstStyle/>
          <a:p>
            <a:r>
              <a:rPr lang="en-US" dirty="0"/>
              <a:t>Shown below is the Bayesian network </a:t>
            </a:r>
            <a:r>
              <a:rPr lang="en-US" dirty="0" smtClean="0"/>
              <a:t>for </a:t>
            </a:r>
            <a:r>
              <a:rPr lang="en-US" dirty="0"/>
              <a:t>the Burglar Alarm problem, i.e.,</a:t>
            </a:r>
          </a:p>
          <a:p>
            <a:r>
              <a:rPr lang="en-US" dirty="0" smtClean="0"/>
              <a:t>	P(J,M,A,B,E</a:t>
            </a:r>
            <a:r>
              <a:rPr lang="en-US" dirty="0"/>
              <a:t>) = P(J | A) P(M | A) P(A | B, E) P(B) P(E). </a:t>
            </a:r>
          </a:p>
        </p:txBody>
      </p:sp>
      <p:sp>
        <p:nvSpPr>
          <p:cNvPr id="38" name="Rectangle 37"/>
          <p:cNvSpPr/>
          <p:nvPr/>
        </p:nvSpPr>
        <p:spPr>
          <a:xfrm>
            <a:off x="381000" y="4191000"/>
            <a:ext cx="8458200" cy="2308324"/>
          </a:xfrm>
          <a:prstGeom prst="rect">
            <a:avLst/>
          </a:prstGeom>
        </p:spPr>
        <p:txBody>
          <a:bodyPr wrap="square">
            <a:spAutoFit/>
          </a:bodyPr>
          <a:lstStyle/>
          <a:p>
            <a:r>
              <a:rPr lang="en-US" dirty="0" smtClean="0"/>
              <a:t>Suppose we wish to compute P</a:t>
            </a:r>
            <a:r>
              <a:rPr lang="en-US" dirty="0"/>
              <a:t>( J=f </a:t>
            </a:r>
            <a:r>
              <a:rPr lang="en-US" dirty="0">
                <a:sym typeface="Symbol"/>
              </a:rPr>
              <a:t></a:t>
            </a:r>
            <a:r>
              <a:rPr lang="en-US" dirty="0"/>
              <a:t> M=t </a:t>
            </a:r>
            <a:r>
              <a:rPr lang="en-US" dirty="0">
                <a:sym typeface="Symbol"/>
              </a:rPr>
              <a:t></a:t>
            </a:r>
            <a:r>
              <a:rPr lang="en-US" dirty="0"/>
              <a:t> A=t </a:t>
            </a:r>
            <a:r>
              <a:rPr lang="en-US" dirty="0">
                <a:sym typeface="Symbol"/>
              </a:rPr>
              <a:t></a:t>
            </a:r>
            <a:r>
              <a:rPr lang="en-US" dirty="0"/>
              <a:t> B=t </a:t>
            </a:r>
            <a:r>
              <a:rPr lang="en-US" dirty="0">
                <a:sym typeface="Symbol"/>
              </a:rPr>
              <a:t></a:t>
            </a:r>
            <a:r>
              <a:rPr lang="en-US" dirty="0"/>
              <a:t> E=f </a:t>
            </a:r>
            <a:r>
              <a:rPr lang="en-US" dirty="0" smtClean="0"/>
              <a:t>):</a:t>
            </a:r>
          </a:p>
          <a:p>
            <a:endParaRPr lang="de-CH" dirty="0" smtClean="0"/>
          </a:p>
          <a:p>
            <a:r>
              <a:rPr lang="de-CH" dirty="0" smtClean="0"/>
              <a:t>P</a:t>
            </a:r>
            <a:r>
              <a:rPr lang="de-CH" dirty="0"/>
              <a:t>( J=f </a:t>
            </a:r>
            <a:r>
              <a:rPr lang="en-US" dirty="0">
                <a:sym typeface="Symbol"/>
              </a:rPr>
              <a:t></a:t>
            </a:r>
            <a:r>
              <a:rPr lang="de-CH" dirty="0"/>
              <a:t> M=t </a:t>
            </a:r>
            <a:r>
              <a:rPr lang="en-US" dirty="0">
                <a:sym typeface="Symbol"/>
              </a:rPr>
              <a:t></a:t>
            </a:r>
            <a:r>
              <a:rPr lang="de-CH" dirty="0"/>
              <a:t> A=t </a:t>
            </a:r>
            <a:r>
              <a:rPr lang="en-US" dirty="0">
                <a:sym typeface="Symbol"/>
              </a:rPr>
              <a:t></a:t>
            </a:r>
            <a:r>
              <a:rPr lang="de-CH" dirty="0"/>
              <a:t> B=t </a:t>
            </a:r>
            <a:r>
              <a:rPr lang="en-US" dirty="0">
                <a:sym typeface="Symbol"/>
              </a:rPr>
              <a:t></a:t>
            </a:r>
            <a:r>
              <a:rPr lang="de-CH" dirty="0"/>
              <a:t> E=f </a:t>
            </a:r>
            <a:r>
              <a:rPr lang="de-CH" dirty="0" smtClean="0"/>
              <a:t>)</a:t>
            </a:r>
            <a:endParaRPr lang="en-US" dirty="0"/>
          </a:p>
          <a:p>
            <a:pPr lvl="2"/>
            <a:r>
              <a:rPr lang="en-US" dirty="0" smtClean="0"/>
              <a:t>= </a:t>
            </a:r>
            <a:r>
              <a:rPr lang="en-US" dirty="0"/>
              <a:t>P( J=f | A=t ) * P( M=t | A=t ) * P( A=t | B=t </a:t>
            </a:r>
            <a:r>
              <a:rPr lang="en-US" dirty="0">
                <a:sym typeface="Symbol"/>
              </a:rPr>
              <a:t></a:t>
            </a:r>
            <a:r>
              <a:rPr lang="en-US" dirty="0"/>
              <a:t> E=f ) * P( B=t ) * P( E=f </a:t>
            </a:r>
            <a:r>
              <a:rPr lang="en-US" dirty="0" smtClean="0"/>
              <a:t>)</a:t>
            </a:r>
            <a:endParaRPr lang="en-US" dirty="0"/>
          </a:p>
          <a:p>
            <a:r>
              <a:rPr lang="en-US" dirty="0" smtClean="0"/>
              <a:t>	= </a:t>
            </a:r>
            <a:r>
              <a:rPr lang="en-US" dirty="0"/>
              <a:t>.10 * .70 * .94 * .001 * .998</a:t>
            </a:r>
          </a:p>
          <a:p>
            <a:endParaRPr lang="en-US" dirty="0" smtClean="0"/>
          </a:p>
          <a:p>
            <a:r>
              <a:rPr lang="en-US" dirty="0" smtClean="0"/>
              <a:t>Note:  </a:t>
            </a:r>
            <a:r>
              <a:rPr lang="en-US" dirty="0"/>
              <a:t>P( E=f </a:t>
            </a:r>
            <a:r>
              <a:rPr lang="en-US" dirty="0" smtClean="0"/>
              <a:t>) = [ 1 </a:t>
            </a:r>
            <a:r>
              <a:rPr lang="en-US" b="1" dirty="0" smtClean="0"/>
              <a:t>─ </a:t>
            </a:r>
            <a:r>
              <a:rPr lang="en-US" dirty="0"/>
              <a:t>P( </a:t>
            </a:r>
            <a:r>
              <a:rPr lang="en-US" dirty="0" smtClean="0"/>
              <a:t>E=t ) ] = </a:t>
            </a:r>
            <a:r>
              <a:rPr lang="en-US" dirty="0"/>
              <a:t>[ 1 </a:t>
            </a:r>
            <a:r>
              <a:rPr lang="en-US" b="1" dirty="0"/>
              <a:t>─ </a:t>
            </a:r>
            <a:r>
              <a:rPr lang="en-US" dirty="0" smtClean="0"/>
              <a:t>.002 </a:t>
            </a:r>
            <a:r>
              <a:rPr lang="en-US" dirty="0"/>
              <a:t>) ] = </a:t>
            </a:r>
            <a:r>
              <a:rPr lang="en-US" dirty="0" smtClean="0"/>
              <a:t>.998</a:t>
            </a:r>
          </a:p>
          <a:p>
            <a:r>
              <a:rPr lang="en-US" b="1" dirty="0" smtClean="0"/>
              <a:t>           </a:t>
            </a:r>
            <a:r>
              <a:rPr lang="en-US" dirty="0"/>
              <a:t>P( J=f | A=t </a:t>
            </a:r>
            <a:r>
              <a:rPr lang="en-US" dirty="0" smtClean="0"/>
              <a:t>) = </a:t>
            </a:r>
            <a:r>
              <a:rPr lang="en-US" dirty="0"/>
              <a:t>[ 1 </a:t>
            </a:r>
            <a:r>
              <a:rPr lang="en-US" b="1" dirty="0"/>
              <a:t>─ </a:t>
            </a:r>
            <a:r>
              <a:rPr lang="en-US" dirty="0" smtClean="0"/>
              <a:t>P</a:t>
            </a:r>
            <a:r>
              <a:rPr lang="en-US" dirty="0"/>
              <a:t>( </a:t>
            </a:r>
            <a:r>
              <a:rPr lang="en-US" dirty="0" smtClean="0"/>
              <a:t>J=t </a:t>
            </a:r>
            <a:r>
              <a:rPr lang="en-US" dirty="0"/>
              <a:t>| A=t </a:t>
            </a:r>
            <a:r>
              <a:rPr lang="en-US" dirty="0" smtClean="0"/>
              <a:t>)</a:t>
            </a:r>
            <a:r>
              <a:rPr lang="en-US" dirty="0"/>
              <a:t> ] = </a:t>
            </a:r>
            <a:r>
              <a:rPr lang="en-US" dirty="0" smtClean="0"/>
              <a:t>.10</a:t>
            </a:r>
            <a:endParaRPr lang="en-US" b="1" dirty="0"/>
          </a:p>
        </p:txBody>
      </p:sp>
    </p:spTree>
    <p:extLst>
      <p:ext uri="{BB962C8B-B14F-4D97-AF65-F5344CB8AC3E}">
        <p14:creationId xmlns:p14="http://schemas.microsoft.com/office/powerpoint/2010/main" val="8131538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066800"/>
          </a:xfrm>
        </p:spPr>
        <p:txBody>
          <a:bodyPr/>
          <a:lstStyle/>
          <a:p>
            <a:pPr algn="ctr"/>
            <a:r>
              <a:rPr lang="en-US" sz="3600" dirty="0">
                <a:solidFill>
                  <a:srgbClr val="000000"/>
                </a:solidFill>
              </a:rPr>
              <a:t>Inference in Bayesian Networks</a:t>
            </a:r>
            <a:br>
              <a:rPr lang="en-US" sz="3600" dirty="0">
                <a:solidFill>
                  <a:srgbClr val="000000"/>
                </a:solidFill>
              </a:rPr>
            </a:br>
            <a:r>
              <a:rPr lang="en-US" sz="2400" dirty="0">
                <a:solidFill>
                  <a:srgbClr val="000000"/>
                </a:solidFill>
              </a:rPr>
              <a:t>Simple Example</a:t>
            </a:r>
            <a:endParaRPr lang="en-US" dirty="0"/>
          </a:p>
        </p:txBody>
      </p:sp>
      <p:sp>
        <p:nvSpPr>
          <p:cNvPr id="4" name="Line 4"/>
          <p:cNvSpPr>
            <a:spLocks noChangeShapeType="1"/>
          </p:cNvSpPr>
          <p:nvPr/>
        </p:nvSpPr>
        <p:spPr bwMode="auto">
          <a:xfrm>
            <a:off x="1581150" y="2362200"/>
            <a:ext cx="520700" cy="387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sp>
        <p:nvSpPr>
          <p:cNvPr id="5" name="Line 5"/>
          <p:cNvSpPr>
            <a:spLocks noChangeShapeType="1"/>
          </p:cNvSpPr>
          <p:nvPr/>
        </p:nvSpPr>
        <p:spPr bwMode="auto">
          <a:xfrm flipH="1">
            <a:off x="2590800" y="2286000"/>
            <a:ext cx="533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grpSp>
        <p:nvGrpSpPr>
          <p:cNvPr id="3" name="Group 6"/>
          <p:cNvGrpSpPr>
            <a:grpSpLocks/>
          </p:cNvGrpSpPr>
          <p:nvPr/>
        </p:nvGrpSpPr>
        <p:grpSpPr bwMode="auto">
          <a:xfrm>
            <a:off x="1143000" y="1905000"/>
            <a:ext cx="558800" cy="482600"/>
            <a:chOff x="904" y="1708"/>
            <a:chExt cx="352" cy="304"/>
          </a:xfrm>
        </p:grpSpPr>
        <p:sp>
          <p:nvSpPr>
            <p:cNvPr id="13" name="Rectangle 7"/>
            <p:cNvSpPr>
              <a:spLocks noChangeArrowheads="1"/>
            </p:cNvSpPr>
            <p:nvPr/>
          </p:nvSpPr>
          <p:spPr bwMode="auto">
            <a:xfrm>
              <a:off x="987" y="173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A</a:t>
              </a:r>
            </a:p>
          </p:txBody>
        </p:sp>
        <p:sp>
          <p:nvSpPr>
            <p:cNvPr id="14" name="Oval 8"/>
            <p:cNvSpPr>
              <a:spLocks noChangeArrowheads="1"/>
            </p:cNvSpPr>
            <p:nvPr/>
          </p:nvSpPr>
          <p:spPr bwMode="auto">
            <a:xfrm>
              <a:off x="904"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6" name="Group 9"/>
          <p:cNvGrpSpPr>
            <a:grpSpLocks/>
          </p:cNvGrpSpPr>
          <p:nvPr/>
        </p:nvGrpSpPr>
        <p:grpSpPr bwMode="auto">
          <a:xfrm>
            <a:off x="3067050" y="1905000"/>
            <a:ext cx="558800" cy="482600"/>
            <a:chOff x="2116" y="1708"/>
            <a:chExt cx="352" cy="304"/>
          </a:xfrm>
        </p:grpSpPr>
        <p:sp>
          <p:nvSpPr>
            <p:cNvPr id="11" name="Rectangle 10"/>
            <p:cNvSpPr>
              <a:spLocks noChangeArrowheads="1"/>
            </p:cNvSpPr>
            <p:nvPr/>
          </p:nvSpPr>
          <p:spPr bwMode="auto">
            <a:xfrm>
              <a:off x="2187" y="175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B</a:t>
              </a:r>
            </a:p>
          </p:txBody>
        </p:sp>
        <p:sp>
          <p:nvSpPr>
            <p:cNvPr id="12" name="Oval 11"/>
            <p:cNvSpPr>
              <a:spLocks noChangeArrowheads="1"/>
            </p:cNvSpPr>
            <p:nvPr/>
          </p:nvSpPr>
          <p:spPr bwMode="auto">
            <a:xfrm>
              <a:off x="2116"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7" name="Group 12"/>
          <p:cNvGrpSpPr>
            <a:grpSpLocks/>
          </p:cNvGrpSpPr>
          <p:nvPr/>
        </p:nvGrpSpPr>
        <p:grpSpPr bwMode="auto">
          <a:xfrm>
            <a:off x="2076450" y="2647950"/>
            <a:ext cx="558800" cy="482600"/>
            <a:chOff x="1492" y="2176"/>
            <a:chExt cx="352" cy="304"/>
          </a:xfrm>
        </p:grpSpPr>
        <p:sp>
          <p:nvSpPr>
            <p:cNvPr id="9" name="Rectangle 13"/>
            <p:cNvSpPr>
              <a:spLocks noChangeArrowheads="1"/>
            </p:cNvSpPr>
            <p:nvPr/>
          </p:nvSpPr>
          <p:spPr bwMode="auto">
            <a:xfrm>
              <a:off x="1563" y="221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prstClr val="black"/>
                  </a:solidFill>
                  <a:latin typeface="Arial" charset="0"/>
                </a:rPr>
                <a:t>C</a:t>
              </a:r>
            </a:p>
          </p:txBody>
        </p:sp>
        <p:sp>
          <p:nvSpPr>
            <p:cNvPr id="10" name="Oval 14"/>
            <p:cNvSpPr>
              <a:spLocks noChangeArrowheads="1"/>
            </p:cNvSpPr>
            <p:nvPr/>
          </p:nvSpPr>
          <p:spPr bwMode="auto">
            <a:xfrm>
              <a:off x="1492" y="217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grpSp>
        <p:nvGrpSpPr>
          <p:cNvPr id="8" name="Group 12"/>
          <p:cNvGrpSpPr>
            <a:grpSpLocks/>
          </p:cNvGrpSpPr>
          <p:nvPr/>
        </p:nvGrpSpPr>
        <p:grpSpPr bwMode="auto">
          <a:xfrm>
            <a:off x="2082800" y="3657600"/>
            <a:ext cx="558800" cy="482600"/>
            <a:chOff x="1492" y="2176"/>
            <a:chExt cx="352" cy="304"/>
          </a:xfrm>
        </p:grpSpPr>
        <p:sp>
          <p:nvSpPr>
            <p:cNvPr id="16" name="Rectangle 13"/>
            <p:cNvSpPr>
              <a:spLocks noChangeArrowheads="1"/>
            </p:cNvSpPr>
            <p:nvPr/>
          </p:nvSpPr>
          <p:spPr bwMode="auto">
            <a:xfrm>
              <a:off x="1563" y="22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dirty="0">
                  <a:solidFill>
                    <a:prstClr val="black"/>
                  </a:solidFill>
                  <a:latin typeface="Arial" charset="0"/>
                </a:rPr>
                <a:t>D</a:t>
              </a:r>
            </a:p>
          </p:txBody>
        </p:sp>
        <p:sp>
          <p:nvSpPr>
            <p:cNvPr id="17" name="Oval 14"/>
            <p:cNvSpPr>
              <a:spLocks noChangeArrowheads="1"/>
            </p:cNvSpPr>
            <p:nvPr/>
          </p:nvSpPr>
          <p:spPr bwMode="auto">
            <a:xfrm>
              <a:off x="1492" y="217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prstClr val="black"/>
                </a:solidFill>
                <a:latin typeface="Arial" charset="0"/>
              </a:endParaRPr>
            </a:p>
          </p:txBody>
        </p:sp>
      </p:grpSp>
      <p:sp>
        <p:nvSpPr>
          <p:cNvPr id="18" name="Line 5"/>
          <p:cNvSpPr>
            <a:spLocks noChangeShapeType="1"/>
          </p:cNvSpPr>
          <p:nvPr/>
        </p:nvSpPr>
        <p:spPr bwMode="auto">
          <a:xfrm>
            <a:off x="2355850" y="3130550"/>
            <a:ext cx="14288" cy="527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cs typeface="Arial" charset="0"/>
            </a:endParaRPr>
          </a:p>
        </p:txBody>
      </p:sp>
      <p:sp>
        <p:nvSpPr>
          <p:cNvPr id="19" name="TextBox 18"/>
          <p:cNvSpPr txBox="1"/>
          <p:nvPr/>
        </p:nvSpPr>
        <p:spPr>
          <a:xfrm>
            <a:off x="4024992" y="1603970"/>
            <a:ext cx="547007" cy="923330"/>
          </a:xfrm>
          <a:prstGeom prst="rect">
            <a:avLst/>
          </a:prstGeom>
          <a:noFill/>
        </p:spPr>
        <p:txBody>
          <a:bodyPr wrap="square" rtlCol="0">
            <a:spAutoFit/>
          </a:bodyPr>
          <a:lstStyle/>
          <a:p>
            <a:r>
              <a:rPr lang="en-US" sz="5400" dirty="0">
                <a:solidFill>
                  <a:prstClr val="black"/>
                </a:solidFill>
                <a:latin typeface="Arial" charset="0"/>
                <a:cs typeface="Arial" charset="0"/>
              </a:rPr>
              <a:t>}</a:t>
            </a:r>
          </a:p>
        </p:txBody>
      </p:sp>
      <p:sp>
        <p:nvSpPr>
          <p:cNvPr id="20" name="TextBox 19"/>
          <p:cNvSpPr txBox="1"/>
          <p:nvPr/>
        </p:nvSpPr>
        <p:spPr>
          <a:xfrm>
            <a:off x="4024993" y="2387600"/>
            <a:ext cx="547007" cy="923330"/>
          </a:xfrm>
          <a:prstGeom prst="rect">
            <a:avLst/>
          </a:prstGeom>
          <a:noFill/>
        </p:spPr>
        <p:txBody>
          <a:bodyPr wrap="square" rtlCol="0">
            <a:spAutoFit/>
          </a:bodyPr>
          <a:lstStyle/>
          <a:p>
            <a:r>
              <a:rPr lang="en-US" sz="5400" dirty="0">
                <a:solidFill>
                  <a:prstClr val="black"/>
                </a:solidFill>
                <a:latin typeface="Arial" charset="0"/>
                <a:cs typeface="Arial" charset="0"/>
              </a:rPr>
              <a:t>}</a:t>
            </a:r>
          </a:p>
        </p:txBody>
      </p:sp>
      <p:sp>
        <p:nvSpPr>
          <p:cNvPr id="21" name="TextBox 20"/>
          <p:cNvSpPr txBox="1"/>
          <p:nvPr/>
        </p:nvSpPr>
        <p:spPr>
          <a:xfrm>
            <a:off x="4024991" y="3310930"/>
            <a:ext cx="547007" cy="923330"/>
          </a:xfrm>
          <a:prstGeom prst="rect">
            <a:avLst/>
          </a:prstGeom>
          <a:noFill/>
        </p:spPr>
        <p:txBody>
          <a:bodyPr wrap="square" rtlCol="0">
            <a:spAutoFit/>
          </a:bodyPr>
          <a:lstStyle/>
          <a:p>
            <a:r>
              <a:rPr lang="en-US" sz="5400" dirty="0">
                <a:solidFill>
                  <a:prstClr val="black"/>
                </a:solidFill>
                <a:latin typeface="Arial" charset="0"/>
                <a:cs typeface="Arial" charset="0"/>
              </a:rPr>
              <a:t>}</a:t>
            </a:r>
          </a:p>
        </p:txBody>
      </p:sp>
      <p:sp>
        <p:nvSpPr>
          <p:cNvPr id="22" name="TextBox 21"/>
          <p:cNvSpPr txBox="1"/>
          <p:nvPr/>
        </p:nvSpPr>
        <p:spPr>
          <a:xfrm>
            <a:off x="4591050" y="1891834"/>
            <a:ext cx="3733802" cy="523220"/>
          </a:xfrm>
          <a:prstGeom prst="rect">
            <a:avLst/>
          </a:prstGeom>
          <a:noFill/>
        </p:spPr>
        <p:txBody>
          <a:bodyPr wrap="square" rtlCol="0">
            <a:spAutoFit/>
          </a:bodyPr>
          <a:lstStyle/>
          <a:p>
            <a:r>
              <a:rPr lang="en-US" sz="2800" b="1" dirty="0">
                <a:solidFill>
                  <a:prstClr val="black"/>
                </a:solidFill>
                <a:latin typeface="Arial" charset="0"/>
                <a:cs typeface="Arial" charset="0"/>
              </a:rPr>
              <a:t>Query Variables A, B</a:t>
            </a:r>
          </a:p>
        </p:txBody>
      </p:sp>
      <p:sp>
        <p:nvSpPr>
          <p:cNvPr id="23" name="TextBox 22"/>
          <p:cNvSpPr txBox="1"/>
          <p:nvPr/>
        </p:nvSpPr>
        <p:spPr>
          <a:xfrm>
            <a:off x="4571998" y="2587655"/>
            <a:ext cx="3733802" cy="523220"/>
          </a:xfrm>
          <a:prstGeom prst="rect">
            <a:avLst/>
          </a:prstGeom>
          <a:noFill/>
        </p:spPr>
        <p:txBody>
          <a:bodyPr wrap="square" rtlCol="0">
            <a:spAutoFit/>
          </a:bodyPr>
          <a:lstStyle/>
          <a:p>
            <a:r>
              <a:rPr lang="en-US" sz="2800" b="1" dirty="0">
                <a:solidFill>
                  <a:prstClr val="black"/>
                </a:solidFill>
                <a:latin typeface="Arial" charset="0"/>
                <a:cs typeface="Arial" charset="0"/>
              </a:rPr>
              <a:t>Hidden Variable C</a:t>
            </a:r>
          </a:p>
        </p:txBody>
      </p:sp>
      <p:sp>
        <p:nvSpPr>
          <p:cNvPr id="24" name="TextBox 23"/>
          <p:cNvSpPr txBox="1"/>
          <p:nvPr/>
        </p:nvSpPr>
        <p:spPr>
          <a:xfrm>
            <a:off x="4724398" y="3510985"/>
            <a:ext cx="3733802" cy="523220"/>
          </a:xfrm>
          <a:prstGeom prst="rect">
            <a:avLst/>
          </a:prstGeom>
          <a:noFill/>
        </p:spPr>
        <p:txBody>
          <a:bodyPr wrap="square" rtlCol="0">
            <a:spAutoFit/>
          </a:bodyPr>
          <a:lstStyle/>
          <a:p>
            <a:r>
              <a:rPr lang="en-US" sz="2800" b="1" dirty="0">
                <a:solidFill>
                  <a:prstClr val="black"/>
                </a:solidFill>
                <a:latin typeface="Arial" charset="0"/>
                <a:cs typeface="Arial" charset="0"/>
              </a:rPr>
              <a:t>Evidence Variable D</a:t>
            </a:r>
          </a:p>
        </p:txBody>
      </p:sp>
      <p:sp>
        <p:nvSpPr>
          <p:cNvPr id="25" name="TextBox 24"/>
          <p:cNvSpPr txBox="1"/>
          <p:nvPr/>
        </p:nvSpPr>
        <p:spPr>
          <a:xfrm>
            <a:off x="234950" y="1070116"/>
            <a:ext cx="1212850" cy="923330"/>
          </a:xfrm>
          <a:prstGeom prst="rect">
            <a:avLst/>
          </a:prstGeom>
          <a:noFill/>
        </p:spPr>
        <p:txBody>
          <a:bodyPr wrap="square" rtlCol="0">
            <a:spAutoFit/>
          </a:bodyPr>
          <a:lstStyle/>
          <a:p>
            <a:r>
              <a:rPr lang="en-US" dirty="0">
                <a:solidFill>
                  <a:prstClr val="black"/>
                </a:solidFill>
                <a:latin typeface="Arial" charset="0"/>
                <a:cs typeface="Arial" charset="0"/>
              </a:rPr>
              <a:t>P(A)</a:t>
            </a:r>
          </a:p>
          <a:p>
            <a:r>
              <a:rPr lang="en-US" dirty="0">
                <a:solidFill>
                  <a:prstClr val="black"/>
                </a:solidFill>
                <a:latin typeface="Arial" charset="0"/>
                <a:cs typeface="Arial" charset="0"/>
              </a:rPr>
              <a:t>.05</a:t>
            </a:r>
          </a:p>
          <a:p>
            <a:r>
              <a:rPr lang="en-US" dirty="0">
                <a:solidFill>
                  <a:srgbClr val="FF0000"/>
                </a:solidFill>
                <a:latin typeface="Arial" charset="0"/>
                <a:cs typeface="Arial" charset="0"/>
              </a:rPr>
              <a:t>Disease1</a:t>
            </a:r>
          </a:p>
        </p:txBody>
      </p:sp>
      <p:sp>
        <p:nvSpPr>
          <p:cNvPr id="26" name="TextBox 25"/>
          <p:cNvSpPr txBox="1"/>
          <p:nvPr/>
        </p:nvSpPr>
        <p:spPr>
          <a:xfrm>
            <a:off x="2041979" y="1070116"/>
            <a:ext cx="1212850" cy="923330"/>
          </a:xfrm>
          <a:prstGeom prst="rect">
            <a:avLst/>
          </a:prstGeom>
          <a:noFill/>
        </p:spPr>
        <p:txBody>
          <a:bodyPr wrap="square" rtlCol="0">
            <a:spAutoFit/>
          </a:bodyPr>
          <a:lstStyle/>
          <a:p>
            <a:r>
              <a:rPr lang="en-US" dirty="0">
                <a:solidFill>
                  <a:prstClr val="black"/>
                </a:solidFill>
                <a:latin typeface="Arial" charset="0"/>
                <a:cs typeface="Arial" charset="0"/>
              </a:rPr>
              <a:t>P(B)</a:t>
            </a:r>
          </a:p>
          <a:p>
            <a:r>
              <a:rPr lang="en-US" dirty="0">
                <a:solidFill>
                  <a:prstClr val="black"/>
                </a:solidFill>
                <a:latin typeface="Arial" charset="0"/>
                <a:cs typeface="Arial" charset="0"/>
              </a:rPr>
              <a:t>.02</a:t>
            </a:r>
          </a:p>
          <a:p>
            <a:r>
              <a:rPr lang="en-US" dirty="0">
                <a:solidFill>
                  <a:srgbClr val="FF0000"/>
                </a:solidFill>
                <a:latin typeface="Arial" charset="0"/>
                <a:cs typeface="Arial" charset="0"/>
              </a:rPr>
              <a:t>Disease2</a:t>
            </a:r>
          </a:p>
        </p:txBody>
      </p:sp>
      <p:sp>
        <p:nvSpPr>
          <p:cNvPr id="27" name="TextBox 26"/>
          <p:cNvSpPr txBox="1"/>
          <p:nvPr/>
        </p:nvSpPr>
        <p:spPr>
          <a:xfrm>
            <a:off x="322943" y="2387600"/>
            <a:ext cx="1640114" cy="1754326"/>
          </a:xfrm>
          <a:prstGeom prst="rect">
            <a:avLst/>
          </a:prstGeom>
          <a:noFill/>
        </p:spPr>
        <p:txBody>
          <a:bodyPr wrap="square" rtlCol="0">
            <a:spAutoFit/>
          </a:bodyPr>
          <a:lstStyle/>
          <a:p>
            <a:r>
              <a:rPr lang="en-US" dirty="0">
                <a:solidFill>
                  <a:prstClr val="black"/>
                </a:solidFill>
                <a:latin typeface="Arial" charset="0"/>
                <a:cs typeface="Arial" charset="0"/>
              </a:rPr>
              <a:t>A B P(C|A,B)</a:t>
            </a:r>
          </a:p>
          <a:p>
            <a:r>
              <a:rPr lang="en-US" dirty="0">
                <a:solidFill>
                  <a:prstClr val="black"/>
                </a:solidFill>
                <a:latin typeface="Arial" charset="0"/>
                <a:cs typeface="Arial" charset="0"/>
              </a:rPr>
              <a:t> t  </a:t>
            </a:r>
            <a:r>
              <a:rPr lang="en-US" dirty="0" err="1">
                <a:solidFill>
                  <a:prstClr val="black"/>
                </a:solidFill>
                <a:latin typeface="Arial" charset="0"/>
                <a:cs typeface="Arial" charset="0"/>
              </a:rPr>
              <a:t>t</a:t>
            </a:r>
            <a:r>
              <a:rPr lang="en-US" dirty="0">
                <a:solidFill>
                  <a:prstClr val="black"/>
                </a:solidFill>
                <a:latin typeface="Arial" charset="0"/>
                <a:cs typeface="Arial" charset="0"/>
              </a:rPr>
              <a:t>	.95</a:t>
            </a:r>
          </a:p>
          <a:p>
            <a:r>
              <a:rPr lang="en-US" dirty="0">
                <a:solidFill>
                  <a:prstClr val="black"/>
                </a:solidFill>
                <a:latin typeface="Arial" charset="0"/>
                <a:cs typeface="Arial" charset="0"/>
              </a:rPr>
              <a:t> t  f	.90</a:t>
            </a:r>
          </a:p>
          <a:p>
            <a:r>
              <a:rPr lang="en-US" dirty="0">
                <a:solidFill>
                  <a:prstClr val="black"/>
                </a:solidFill>
                <a:latin typeface="Arial" charset="0"/>
                <a:cs typeface="Arial" charset="0"/>
              </a:rPr>
              <a:t> f  t	.90</a:t>
            </a:r>
          </a:p>
          <a:p>
            <a:r>
              <a:rPr lang="en-US" dirty="0">
                <a:solidFill>
                  <a:prstClr val="black"/>
                </a:solidFill>
                <a:latin typeface="Arial" charset="0"/>
                <a:cs typeface="Arial" charset="0"/>
              </a:rPr>
              <a:t> f  </a:t>
            </a:r>
            <a:r>
              <a:rPr lang="en-US" dirty="0" err="1">
                <a:solidFill>
                  <a:prstClr val="black"/>
                </a:solidFill>
                <a:latin typeface="Arial" charset="0"/>
                <a:cs typeface="Arial" charset="0"/>
              </a:rPr>
              <a:t>f</a:t>
            </a:r>
            <a:r>
              <a:rPr lang="en-US" dirty="0">
                <a:solidFill>
                  <a:prstClr val="black"/>
                </a:solidFill>
                <a:latin typeface="Arial" charset="0"/>
                <a:cs typeface="Arial" charset="0"/>
              </a:rPr>
              <a:t>	.005</a:t>
            </a:r>
          </a:p>
          <a:p>
            <a:r>
              <a:rPr lang="en-US" dirty="0" err="1">
                <a:solidFill>
                  <a:srgbClr val="FF0000"/>
                </a:solidFill>
                <a:latin typeface="Arial" charset="0"/>
                <a:cs typeface="Arial" charset="0"/>
              </a:rPr>
              <a:t>TempReg</a:t>
            </a:r>
            <a:endParaRPr lang="en-US" dirty="0">
              <a:solidFill>
                <a:srgbClr val="FF0000"/>
              </a:solidFill>
              <a:latin typeface="Arial" charset="0"/>
              <a:cs typeface="Arial" charset="0"/>
            </a:endParaRPr>
          </a:p>
        </p:txBody>
      </p:sp>
      <p:sp>
        <p:nvSpPr>
          <p:cNvPr id="28" name="TextBox 27"/>
          <p:cNvSpPr txBox="1"/>
          <p:nvPr/>
        </p:nvSpPr>
        <p:spPr>
          <a:xfrm>
            <a:off x="2765652" y="2939871"/>
            <a:ext cx="1174296" cy="1200329"/>
          </a:xfrm>
          <a:prstGeom prst="rect">
            <a:avLst/>
          </a:prstGeom>
          <a:noFill/>
        </p:spPr>
        <p:txBody>
          <a:bodyPr wrap="square" rtlCol="0">
            <a:spAutoFit/>
          </a:bodyPr>
          <a:lstStyle/>
          <a:p>
            <a:r>
              <a:rPr lang="en-US" dirty="0">
                <a:solidFill>
                  <a:prstClr val="black"/>
                </a:solidFill>
                <a:latin typeface="Arial" charset="0"/>
                <a:cs typeface="Arial" charset="0"/>
              </a:rPr>
              <a:t>C P(D|C)</a:t>
            </a:r>
          </a:p>
          <a:p>
            <a:r>
              <a:rPr lang="en-US" dirty="0">
                <a:solidFill>
                  <a:prstClr val="black"/>
                </a:solidFill>
                <a:latin typeface="Arial" charset="0"/>
                <a:cs typeface="Arial" charset="0"/>
              </a:rPr>
              <a:t> t     .95</a:t>
            </a:r>
          </a:p>
          <a:p>
            <a:r>
              <a:rPr lang="en-US" dirty="0">
                <a:solidFill>
                  <a:prstClr val="black"/>
                </a:solidFill>
                <a:latin typeface="Arial" charset="0"/>
                <a:cs typeface="Arial" charset="0"/>
              </a:rPr>
              <a:t> f     .002</a:t>
            </a:r>
          </a:p>
          <a:p>
            <a:r>
              <a:rPr lang="en-US" dirty="0">
                <a:solidFill>
                  <a:srgbClr val="FF0000"/>
                </a:solidFill>
                <a:latin typeface="Arial" charset="0"/>
                <a:cs typeface="Arial" charset="0"/>
              </a:rPr>
              <a:t>Fever</a:t>
            </a:r>
          </a:p>
        </p:txBody>
      </p:sp>
      <p:sp>
        <p:nvSpPr>
          <p:cNvPr id="29" name="TextBox 28"/>
          <p:cNvSpPr txBox="1"/>
          <p:nvPr/>
        </p:nvSpPr>
        <p:spPr>
          <a:xfrm>
            <a:off x="609600" y="4953000"/>
            <a:ext cx="7924800" cy="1200329"/>
          </a:xfrm>
          <a:prstGeom prst="rect">
            <a:avLst/>
          </a:prstGeom>
          <a:noFill/>
          <a:ln w="25400">
            <a:solidFill>
              <a:schemeClr val="tx1"/>
            </a:solidFill>
          </a:ln>
        </p:spPr>
        <p:txBody>
          <a:bodyPr wrap="square" rtlCol="0">
            <a:spAutoFit/>
          </a:bodyPr>
          <a:lstStyle/>
          <a:p>
            <a:r>
              <a:rPr lang="en-US" b="1" dirty="0">
                <a:solidFill>
                  <a:srgbClr val="FF0000"/>
                </a:solidFill>
                <a:latin typeface="Arial" charset="0"/>
                <a:cs typeface="Arial" charset="0"/>
              </a:rPr>
              <a:t>Note: Not an anatomically correct model of how diseases cause fever!</a:t>
            </a:r>
          </a:p>
          <a:p>
            <a:endParaRPr lang="en-US" b="1" dirty="0">
              <a:solidFill>
                <a:prstClr val="black"/>
              </a:solidFill>
              <a:latin typeface="Arial" charset="0"/>
              <a:cs typeface="Arial" charset="0"/>
            </a:endParaRPr>
          </a:p>
          <a:p>
            <a:r>
              <a:rPr lang="en-US" dirty="0">
                <a:solidFill>
                  <a:prstClr val="black"/>
                </a:solidFill>
                <a:latin typeface="Arial" charset="0"/>
                <a:cs typeface="Arial" charset="0"/>
              </a:rPr>
              <a:t>Suppose that two different diseases influence some imaginary internal body temperature regulator, which in turn influences whether fever is present.</a:t>
            </a:r>
          </a:p>
        </p:txBody>
      </p:sp>
      <p:sp>
        <p:nvSpPr>
          <p:cNvPr id="15" name="TextBox 14"/>
          <p:cNvSpPr txBox="1"/>
          <p:nvPr/>
        </p:nvSpPr>
        <p:spPr>
          <a:xfrm>
            <a:off x="158750" y="4343400"/>
            <a:ext cx="8909050" cy="369332"/>
          </a:xfrm>
          <a:prstGeom prst="rect">
            <a:avLst/>
          </a:prstGeom>
          <a:noFill/>
        </p:spPr>
        <p:txBody>
          <a:bodyPr wrap="square" rtlCol="0">
            <a:spAutoFit/>
          </a:bodyPr>
          <a:lstStyle/>
          <a:p>
            <a:r>
              <a:rPr lang="en-US" dirty="0">
                <a:solidFill>
                  <a:prstClr val="black"/>
                </a:solidFill>
                <a:latin typeface="Arial" charset="0"/>
                <a:cs typeface="Arial" charset="0"/>
              </a:rPr>
              <a:t>(A=True, B=False | D=True) : Probability of getting Disease1 when we observe Fever</a:t>
            </a:r>
          </a:p>
        </p:txBody>
      </p:sp>
    </p:spTree>
    <p:extLst>
      <p:ext uri="{BB962C8B-B14F-4D97-AF65-F5344CB8AC3E}">
        <p14:creationId xmlns:p14="http://schemas.microsoft.com/office/powerpoint/2010/main" val="3150554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Inference in Bayesian Networks</a:t>
            </a:r>
          </a:p>
        </p:txBody>
      </p:sp>
      <p:sp>
        <p:nvSpPr>
          <p:cNvPr id="3" name="Content Placeholder 2"/>
          <p:cNvSpPr>
            <a:spLocks noGrp="1"/>
          </p:cNvSpPr>
          <p:nvPr>
            <p:ph idx="1"/>
          </p:nvPr>
        </p:nvSpPr>
        <p:spPr>
          <a:xfrm>
            <a:off x="609600" y="1600200"/>
            <a:ext cx="7848600" cy="4572000"/>
          </a:xfrm>
        </p:spPr>
        <p:txBody>
          <a:bodyPr/>
          <a:lstStyle/>
          <a:p>
            <a:r>
              <a:rPr lang="en-US" sz="2000" b="1" dirty="0"/>
              <a:t>X</a:t>
            </a:r>
            <a:r>
              <a:rPr lang="en-US" sz="2000" dirty="0"/>
              <a:t> </a:t>
            </a:r>
            <a:r>
              <a:rPr lang="en-US" sz="2000" i="1" dirty="0"/>
              <a:t>= { X1, X2, …, </a:t>
            </a:r>
            <a:r>
              <a:rPr lang="en-US" sz="2000" i="1" dirty="0" err="1"/>
              <a:t>Xk</a:t>
            </a:r>
            <a:r>
              <a:rPr lang="en-US" sz="2000" i="1" dirty="0"/>
              <a:t> } = </a:t>
            </a:r>
            <a:r>
              <a:rPr lang="en-US" sz="2000" b="1" dirty="0"/>
              <a:t>query variables</a:t>
            </a:r>
            <a:r>
              <a:rPr lang="en-US" sz="2000" dirty="0"/>
              <a:t> of interest</a:t>
            </a:r>
          </a:p>
          <a:p>
            <a:r>
              <a:rPr lang="en-US" sz="2000" b="1" dirty="0"/>
              <a:t>E </a:t>
            </a:r>
            <a:r>
              <a:rPr lang="en-US" sz="2000" i="1" dirty="0"/>
              <a:t>= { E1, …, El } </a:t>
            </a:r>
            <a:r>
              <a:rPr lang="en-US" sz="2000" dirty="0"/>
              <a:t>= </a:t>
            </a:r>
            <a:r>
              <a:rPr lang="en-US" sz="2000" b="1" dirty="0"/>
              <a:t>evidence variables</a:t>
            </a:r>
            <a:r>
              <a:rPr lang="en-US" sz="2000" dirty="0"/>
              <a:t> that are observed</a:t>
            </a:r>
          </a:p>
          <a:p>
            <a:r>
              <a:rPr lang="en-US" sz="2000" b="1" dirty="0"/>
              <a:t>Y</a:t>
            </a:r>
            <a:r>
              <a:rPr lang="en-US" sz="2000" dirty="0"/>
              <a:t> = </a:t>
            </a:r>
            <a:r>
              <a:rPr lang="en-US" sz="2000" i="1" dirty="0"/>
              <a:t>{ Y1, …, </a:t>
            </a:r>
            <a:r>
              <a:rPr lang="en-US" sz="2000" i="1" dirty="0" err="1"/>
              <a:t>Ym</a:t>
            </a:r>
            <a:r>
              <a:rPr lang="en-US" sz="2000" i="1" dirty="0"/>
              <a:t> } </a:t>
            </a:r>
            <a:r>
              <a:rPr lang="en-US" sz="2000" dirty="0"/>
              <a:t>= </a:t>
            </a:r>
            <a:r>
              <a:rPr lang="en-US" sz="2000" b="1" dirty="0"/>
              <a:t>hidden variables</a:t>
            </a:r>
            <a:r>
              <a:rPr lang="en-US" sz="2000" dirty="0"/>
              <a:t> (</a:t>
            </a:r>
            <a:r>
              <a:rPr lang="en-US" sz="2000" dirty="0" err="1"/>
              <a:t>nonevidence</a:t>
            </a:r>
            <a:r>
              <a:rPr lang="en-US" sz="2000" dirty="0"/>
              <a:t>, </a:t>
            </a:r>
            <a:r>
              <a:rPr lang="en-US" sz="2000" dirty="0" err="1"/>
              <a:t>nonquery</a:t>
            </a:r>
            <a:r>
              <a:rPr lang="en-US" sz="2000" dirty="0"/>
              <a:t>)</a:t>
            </a:r>
          </a:p>
          <a:p>
            <a:endParaRPr lang="en-US" sz="2000" b="1" dirty="0"/>
          </a:p>
          <a:p>
            <a:endParaRPr lang="en-US" sz="2000" b="1" dirty="0"/>
          </a:p>
          <a:p>
            <a:r>
              <a:rPr lang="en-US" sz="2000" b="1" dirty="0"/>
              <a:t>What is the posterior distribution of X, given E?</a:t>
            </a:r>
          </a:p>
          <a:p>
            <a:pPr lvl="1"/>
            <a:r>
              <a:rPr lang="en-US" sz="2000" b="1" dirty="0"/>
              <a:t>P</a:t>
            </a:r>
            <a:r>
              <a:rPr lang="en-US" sz="2000" dirty="0"/>
              <a:t>( </a:t>
            </a:r>
            <a:r>
              <a:rPr lang="en-US" sz="2000" b="1" dirty="0"/>
              <a:t>X</a:t>
            </a:r>
            <a:r>
              <a:rPr lang="en-US" sz="2000" dirty="0"/>
              <a:t> </a:t>
            </a:r>
            <a:r>
              <a:rPr lang="en-US" sz="2000" b="1" dirty="0"/>
              <a:t>|</a:t>
            </a:r>
            <a:r>
              <a:rPr lang="en-US" sz="2000" dirty="0"/>
              <a:t> </a:t>
            </a:r>
            <a:r>
              <a:rPr lang="en-US" sz="2000" b="1" dirty="0"/>
              <a:t>e </a:t>
            </a:r>
            <a:r>
              <a:rPr lang="en-US" sz="2000" dirty="0"/>
              <a:t>) = </a:t>
            </a:r>
            <a:r>
              <a:rPr lang="el-GR" sz="2000" dirty="0"/>
              <a:t>α Σ</a:t>
            </a:r>
            <a:r>
              <a:rPr lang="en-US" sz="2000" dirty="0"/>
              <a:t> </a:t>
            </a:r>
            <a:r>
              <a:rPr lang="en-US" sz="2000" b="1" baseline="-25000" dirty="0"/>
              <a:t>y</a:t>
            </a:r>
            <a:r>
              <a:rPr lang="en-US" sz="2000" dirty="0"/>
              <a:t>  </a:t>
            </a:r>
            <a:r>
              <a:rPr lang="en-US" sz="2000" b="1" dirty="0"/>
              <a:t>P</a:t>
            </a:r>
            <a:r>
              <a:rPr lang="en-US" sz="2000" dirty="0"/>
              <a:t>( </a:t>
            </a:r>
            <a:r>
              <a:rPr lang="en-US" sz="2000" b="1" dirty="0"/>
              <a:t>X, y, e </a:t>
            </a:r>
            <a:r>
              <a:rPr lang="en-US" sz="2000" dirty="0"/>
              <a:t>)</a:t>
            </a:r>
          </a:p>
          <a:p>
            <a:endParaRPr lang="en-US" sz="2000" b="1" dirty="0"/>
          </a:p>
          <a:p>
            <a:endParaRPr lang="en-US" sz="2000" b="1" dirty="0"/>
          </a:p>
          <a:p>
            <a:r>
              <a:rPr lang="en-US" sz="2000" b="1" dirty="0"/>
              <a:t>What is the most likely assignment of values to X, given E?</a:t>
            </a:r>
          </a:p>
          <a:p>
            <a:pPr lvl="1"/>
            <a:r>
              <a:rPr lang="en-US" sz="2000" b="1" dirty="0" err="1"/>
              <a:t>argmax</a:t>
            </a:r>
            <a:r>
              <a:rPr lang="en-US" sz="2000" b="1" dirty="0"/>
              <a:t> </a:t>
            </a:r>
            <a:r>
              <a:rPr lang="en-US" sz="2000" b="1" baseline="-25000" dirty="0"/>
              <a:t>x</a:t>
            </a:r>
            <a:r>
              <a:rPr lang="en-US" sz="2000" dirty="0"/>
              <a:t> P( </a:t>
            </a:r>
            <a:r>
              <a:rPr lang="en-US" sz="2000" b="1" dirty="0"/>
              <a:t>x | e </a:t>
            </a:r>
            <a:r>
              <a:rPr lang="en-US" sz="2000" dirty="0"/>
              <a:t>)  = </a:t>
            </a:r>
            <a:r>
              <a:rPr lang="en-US" sz="2000" b="1" dirty="0" err="1"/>
              <a:t>argmax</a:t>
            </a:r>
            <a:r>
              <a:rPr lang="en-US" sz="2000" b="1" dirty="0"/>
              <a:t> </a:t>
            </a:r>
            <a:r>
              <a:rPr lang="en-US" sz="2000" b="1" baseline="-25000" dirty="0"/>
              <a:t>x</a:t>
            </a:r>
            <a:r>
              <a:rPr lang="en-US" sz="2000" dirty="0"/>
              <a:t>  </a:t>
            </a:r>
            <a:r>
              <a:rPr lang="el-GR" sz="2000" dirty="0"/>
              <a:t>Σ</a:t>
            </a:r>
            <a:r>
              <a:rPr lang="en-US" sz="2000" dirty="0"/>
              <a:t> </a:t>
            </a:r>
            <a:r>
              <a:rPr lang="en-US" sz="2000" b="1" baseline="-25000" dirty="0"/>
              <a:t>y</a:t>
            </a:r>
            <a:r>
              <a:rPr lang="en-US" sz="2000" dirty="0"/>
              <a:t>  P( </a:t>
            </a:r>
            <a:r>
              <a:rPr lang="en-US" sz="2000" b="1" dirty="0"/>
              <a:t>x, y, e </a:t>
            </a:r>
            <a:r>
              <a:rPr lang="en-US" sz="2000" dirty="0"/>
              <a:t>)</a:t>
            </a:r>
            <a:endParaRPr lang="en-US" sz="2000" b="1" dirty="0"/>
          </a:p>
        </p:txBody>
      </p:sp>
      <p:sp>
        <p:nvSpPr>
          <p:cNvPr id="4" name="TextBox 3"/>
          <p:cNvSpPr txBox="1"/>
          <p:nvPr/>
        </p:nvSpPr>
        <p:spPr>
          <a:xfrm>
            <a:off x="1371600" y="4191000"/>
            <a:ext cx="5105400" cy="369332"/>
          </a:xfrm>
          <a:prstGeom prst="rect">
            <a:avLst/>
          </a:prstGeom>
          <a:noFill/>
        </p:spPr>
        <p:txBody>
          <a:bodyPr wrap="square" rtlCol="0">
            <a:spAutoFit/>
          </a:bodyPr>
          <a:lstStyle/>
          <a:p>
            <a:r>
              <a:rPr lang="en-US" dirty="0">
                <a:solidFill>
                  <a:prstClr val="black"/>
                </a:solidFill>
                <a:latin typeface="Arial" charset="0"/>
                <a:cs typeface="Arial" charset="0"/>
              </a:rPr>
              <a:t>Normalizing constant</a:t>
            </a:r>
            <a:r>
              <a:rPr lang="el-GR" dirty="0">
                <a:solidFill>
                  <a:prstClr val="black"/>
                </a:solidFill>
                <a:latin typeface="Arial" charset="0"/>
                <a:cs typeface="Arial" charset="0"/>
              </a:rPr>
              <a:t> α </a:t>
            </a:r>
            <a:r>
              <a:rPr lang="en-US" dirty="0">
                <a:solidFill>
                  <a:prstClr val="black"/>
                </a:solidFill>
                <a:latin typeface="Arial" charset="0"/>
                <a:cs typeface="Arial" charset="0"/>
              </a:rPr>
              <a:t> = </a:t>
            </a:r>
            <a:r>
              <a:rPr lang="el-GR" dirty="0">
                <a:solidFill>
                  <a:prstClr val="black"/>
                </a:solidFill>
                <a:latin typeface="Arial" charset="0"/>
                <a:cs typeface="Arial" charset="0"/>
              </a:rPr>
              <a:t>Σ</a:t>
            </a:r>
            <a:r>
              <a:rPr lang="en-US" b="1" baseline="-25000" dirty="0">
                <a:solidFill>
                  <a:prstClr val="black"/>
                </a:solidFill>
                <a:latin typeface="Arial" charset="0"/>
                <a:cs typeface="Arial" charset="0"/>
              </a:rPr>
              <a:t>x </a:t>
            </a:r>
            <a:r>
              <a:rPr lang="el-GR" dirty="0">
                <a:solidFill>
                  <a:prstClr val="black"/>
                </a:solidFill>
                <a:latin typeface="Arial" charset="0"/>
                <a:cs typeface="Arial" charset="0"/>
              </a:rPr>
              <a:t> Σ</a:t>
            </a:r>
            <a:r>
              <a:rPr lang="en-US" dirty="0">
                <a:solidFill>
                  <a:prstClr val="black"/>
                </a:solidFill>
                <a:latin typeface="Arial" charset="0"/>
                <a:cs typeface="Arial" charset="0"/>
              </a:rPr>
              <a:t> </a:t>
            </a:r>
            <a:r>
              <a:rPr lang="en-US" b="1" baseline="-25000" dirty="0">
                <a:solidFill>
                  <a:prstClr val="black"/>
                </a:solidFill>
                <a:latin typeface="Arial" charset="0"/>
                <a:cs typeface="Arial" charset="0"/>
              </a:rPr>
              <a:t>y</a:t>
            </a:r>
            <a:r>
              <a:rPr lang="en-US" dirty="0">
                <a:solidFill>
                  <a:prstClr val="black"/>
                </a:solidFill>
                <a:latin typeface="Arial" charset="0"/>
                <a:cs typeface="Arial" charset="0"/>
              </a:rPr>
              <a:t>  </a:t>
            </a:r>
            <a:r>
              <a:rPr lang="en-US" b="1" dirty="0">
                <a:solidFill>
                  <a:prstClr val="black"/>
                </a:solidFill>
                <a:latin typeface="Arial" charset="0"/>
                <a:cs typeface="Arial" charset="0"/>
              </a:rPr>
              <a:t>P</a:t>
            </a:r>
            <a:r>
              <a:rPr lang="en-US" dirty="0">
                <a:solidFill>
                  <a:prstClr val="black"/>
                </a:solidFill>
                <a:latin typeface="Arial" charset="0"/>
                <a:cs typeface="Arial" charset="0"/>
              </a:rPr>
              <a:t>( </a:t>
            </a:r>
            <a:r>
              <a:rPr lang="en-US" b="1" dirty="0">
                <a:solidFill>
                  <a:prstClr val="black"/>
                </a:solidFill>
                <a:latin typeface="Arial" charset="0"/>
                <a:cs typeface="Arial" charset="0"/>
              </a:rPr>
              <a:t>X, y, e </a:t>
            </a:r>
            <a:r>
              <a:rPr lang="en-US" dirty="0">
                <a:solidFill>
                  <a:prstClr val="black"/>
                </a:solidFill>
                <a:latin typeface="Arial" charset="0"/>
                <a:cs typeface="Arial" charset="0"/>
              </a:rPr>
              <a:t>)</a:t>
            </a:r>
          </a:p>
        </p:txBody>
      </p:sp>
    </p:spTree>
    <p:extLst>
      <p:ext uri="{BB962C8B-B14F-4D97-AF65-F5344CB8AC3E}">
        <p14:creationId xmlns:p14="http://schemas.microsoft.com/office/powerpoint/2010/main" val="14318439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1581150" y="2362200"/>
            <a:ext cx="520700" cy="387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Arial" charset="0"/>
              <a:ea typeface="+mn-ea"/>
              <a:cs typeface="Arial" charset="0"/>
            </a:endParaRPr>
          </a:p>
        </p:txBody>
      </p:sp>
      <p:sp>
        <p:nvSpPr>
          <p:cNvPr id="5" name="Line 5"/>
          <p:cNvSpPr>
            <a:spLocks noChangeShapeType="1"/>
          </p:cNvSpPr>
          <p:nvPr/>
        </p:nvSpPr>
        <p:spPr bwMode="auto">
          <a:xfrm flipH="1">
            <a:off x="2590800" y="2286000"/>
            <a:ext cx="533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Arial" charset="0"/>
              <a:ea typeface="+mn-ea"/>
              <a:cs typeface="Arial" charset="0"/>
            </a:endParaRPr>
          </a:p>
        </p:txBody>
      </p:sp>
      <p:grpSp>
        <p:nvGrpSpPr>
          <p:cNvPr id="6" name="Group 6"/>
          <p:cNvGrpSpPr>
            <a:grpSpLocks/>
          </p:cNvGrpSpPr>
          <p:nvPr/>
        </p:nvGrpSpPr>
        <p:grpSpPr bwMode="auto">
          <a:xfrm>
            <a:off x="1143000" y="1905000"/>
            <a:ext cx="558800" cy="482600"/>
            <a:chOff x="904" y="1708"/>
            <a:chExt cx="352" cy="304"/>
          </a:xfrm>
        </p:grpSpPr>
        <p:sp>
          <p:nvSpPr>
            <p:cNvPr id="13" name="Rectangle 7"/>
            <p:cNvSpPr>
              <a:spLocks noChangeArrowheads="1"/>
            </p:cNvSpPr>
            <p:nvPr/>
          </p:nvSpPr>
          <p:spPr bwMode="auto">
            <a:xfrm>
              <a:off x="987" y="173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srgbClr val="000000"/>
                  </a:solidFill>
                  <a:latin typeface="Arial" charset="0"/>
                  <a:ea typeface="+mn-ea"/>
                </a:rPr>
                <a:t>A</a:t>
              </a:r>
            </a:p>
          </p:txBody>
        </p:sp>
        <p:sp>
          <p:nvSpPr>
            <p:cNvPr id="14" name="Oval 8"/>
            <p:cNvSpPr>
              <a:spLocks noChangeArrowheads="1"/>
            </p:cNvSpPr>
            <p:nvPr/>
          </p:nvSpPr>
          <p:spPr bwMode="auto">
            <a:xfrm>
              <a:off x="904"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srgbClr val="000000"/>
                </a:solidFill>
                <a:latin typeface="Arial" charset="0"/>
                <a:ea typeface="+mn-ea"/>
              </a:endParaRPr>
            </a:p>
          </p:txBody>
        </p:sp>
      </p:grpSp>
      <p:grpSp>
        <p:nvGrpSpPr>
          <p:cNvPr id="7" name="Group 9"/>
          <p:cNvGrpSpPr>
            <a:grpSpLocks/>
          </p:cNvGrpSpPr>
          <p:nvPr/>
        </p:nvGrpSpPr>
        <p:grpSpPr bwMode="auto">
          <a:xfrm>
            <a:off x="3067050" y="1905000"/>
            <a:ext cx="558800" cy="482600"/>
            <a:chOff x="2116" y="1708"/>
            <a:chExt cx="352" cy="304"/>
          </a:xfrm>
        </p:grpSpPr>
        <p:sp>
          <p:nvSpPr>
            <p:cNvPr id="11" name="Rectangle 10"/>
            <p:cNvSpPr>
              <a:spLocks noChangeArrowheads="1"/>
            </p:cNvSpPr>
            <p:nvPr/>
          </p:nvSpPr>
          <p:spPr bwMode="auto">
            <a:xfrm>
              <a:off x="2187" y="175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srgbClr val="000000"/>
                  </a:solidFill>
                  <a:latin typeface="Arial" charset="0"/>
                  <a:ea typeface="+mn-ea"/>
                </a:rPr>
                <a:t>B</a:t>
              </a:r>
            </a:p>
          </p:txBody>
        </p:sp>
        <p:sp>
          <p:nvSpPr>
            <p:cNvPr id="12" name="Oval 11"/>
            <p:cNvSpPr>
              <a:spLocks noChangeArrowheads="1"/>
            </p:cNvSpPr>
            <p:nvPr/>
          </p:nvSpPr>
          <p:spPr bwMode="auto">
            <a:xfrm>
              <a:off x="2116" y="1708"/>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srgbClr val="000000"/>
                </a:solidFill>
                <a:latin typeface="Arial" charset="0"/>
                <a:ea typeface="+mn-ea"/>
              </a:endParaRPr>
            </a:p>
          </p:txBody>
        </p:sp>
      </p:grpSp>
      <p:grpSp>
        <p:nvGrpSpPr>
          <p:cNvPr id="8" name="Group 12"/>
          <p:cNvGrpSpPr>
            <a:grpSpLocks/>
          </p:cNvGrpSpPr>
          <p:nvPr/>
        </p:nvGrpSpPr>
        <p:grpSpPr bwMode="auto">
          <a:xfrm>
            <a:off x="2076450" y="2647950"/>
            <a:ext cx="558800" cy="482600"/>
            <a:chOff x="1492" y="2176"/>
            <a:chExt cx="352" cy="304"/>
          </a:xfrm>
        </p:grpSpPr>
        <p:sp>
          <p:nvSpPr>
            <p:cNvPr id="9" name="Rectangle 13"/>
            <p:cNvSpPr>
              <a:spLocks noChangeArrowheads="1"/>
            </p:cNvSpPr>
            <p:nvPr/>
          </p:nvSpPr>
          <p:spPr bwMode="auto">
            <a:xfrm>
              <a:off x="1563" y="221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solidFill>
                    <a:srgbClr val="000000"/>
                  </a:solidFill>
                  <a:latin typeface="Arial" charset="0"/>
                  <a:ea typeface="+mn-ea"/>
                </a:rPr>
                <a:t>C</a:t>
              </a:r>
            </a:p>
          </p:txBody>
        </p:sp>
        <p:sp>
          <p:nvSpPr>
            <p:cNvPr id="10" name="Oval 14"/>
            <p:cNvSpPr>
              <a:spLocks noChangeArrowheads="1"/>
            </p:cNvSpPr>
            <p:nvPr/>
          </p:nvSpPr>
          <p:spPr bwMode="auto">
            <a:xfrm>
              <a:off x="1492" y="217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srgbClr val="000000"/>
                </a:solidFill>
                <a:latin typeface="Arial" charset="0"/>
                <a:ea typeface="+mn-ea"/>
              </a:endParaRPr>
            </a:p>
          </p:txBody>
        </p:sp>
      </p:grpSp>
      <p:grpSp>
        <p:nvGrpSpPr>
          <p:cNvPr id="15" name="Group 12"/>
          <p:cNvGrpSpPr>
            <a:grpSpLocks/>
          </p:cNvGrpSpPr>
          <p:nvPr/>
        </p:nvGrpSpPr>
        <p:grpSpPr bwMode="auto">
          <a:xfrm>
            <a:off x="2082800" y="3657600"/>
            <a:ext cx="558800" cy="482600"/>
            <a:chOff x="1492" y="2176"/>
            <a:chExt cx="352" cy="304"/>
          </a:xfrm>
        </p:grpSpPr>
        <p:sp>
          <p:nvSpPr>
            <p:cNvPr id="16" name="Rectangle 13"/>
            <p:cNvSpPr>
              <a:spLocks noChangeArrowheads="1"/>
            </p:cNvSpPr>
            <p:nvPr/>
          </p:nvSpPr>
          <p:spPr bwMode="auto">
            <a:xfrm>
              <a:off x="1563" y="22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dirty="0">
                  <a:solidFill>
                    <a:srgbClr val="000000"/>
                  </a:solidFill>
                  <a:latin typeface="Arial" charset="0"/>
                  <a:ea typeface="+mn-ea"/>
                </a:rPr>
                <a:t>D</a:t>
              </a:r>
            </a:p>
          </p:txBody>
        </p:sp>
        <p:sp>
          <p:nvSpPr>
            <p:cNvPr id="17" name="Oval 14"/>
            <p:cNvSpPr>
              <a:spLocks noChangeArrowheads="1"/>
            </p:cNvSpPr>
            <p:nvPr/>
          </p:nvSpPr>
          <p:spPr bwMode="auto">
            <a:xfrm>
              <a:off x="1492" y="2176"/>
              <a:ext cx="352" cy="3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solidFill>
                  <a:srgbClr val="000000"/>
                </a:solidFill>
                <a:latin typeface="Arial" charset="0"/>
                <a:ea typeface="+mn-ea"/>
              </a:endParaRPr>
            </a:p>
          </p:txBody>
        </p:sp>
      </p:grpSp>
      <p:sp>
        <p:nvSpPr>
          <p:cNvPr id="18" name="Line 5"/>
          <p:cNvSpPr>
            <a:spLocks noChangeShapeType="1"/>
          </p:cNvSpPr>
          <p:nvPr/>
        </p:nvSpPr>
        <p:spPr bwMode="auto">
          <a:xfrm>
            <a:off x="2355850" y="3130550"/>
            <a:ext cx="14288" cy="527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Arial" charset="0"/>
              <a:ea typeface="+mn-ea"/>
              <a:cs typeface="Arial" charset="0"/>
            </a:endParaRPr>
          </a:p>
        </p:txBody>
      </p:sp>
      <p:sp>
        <p:nvSpPr>
          <p:cNvPr id="22" name="TextBox 21"/>
          <p:cNvSpPr txBox="1"/>
          <p:nvPr/>
        </p:nvSpPr>
        <p:spPr>
          <a:xfrm>
            <a:off x="4414157" y="1412368"/>
            <a:ext cx="4044043" cy="2246769"/>
          </a:xfrm>
          <a:prstGeom prst="rect">
            <a:avLst/>
          </a:prstGeom>
          <a:noFill/>
          <a:ln w="25400">
            <a:solidFill>
              <a:srgbClr val="FF0000"/>
            </a:solidFill>
          </a:ln>
        </p:spPr>
        <p:txBody>
          <a:bodyPr wrap="square" rtlCol="0">
            <a:spAutoFit/>
          </a:bodyPr>
          <a:lstStyle/>
          <a:p>
            <a:pPr eaLnBrk="1" hangingPunct="1"/>
            <a:r>
              <a:rPr lang="en-US" sz="2000" dirty="0" smtClean="0">
                <a:solidFill>
                  <a:srgbClr val="FF0000"/>
                </a:solidFill>
                <a:latin typeface="Arial" charset="0"/>
                <a:ea typeface="+mn-ea"/>
                <a:cs typeface="Arial" charset="0"/>
              </a:rPr>
              <a:t>What is the posterior conditional distribution of our query variables, given that fever was observed?</a:t>
            </a:r>
          </a:p>
          <a:p>
            <a:pPr eaLnBrk="1" hangingPunct="1"/>
            <a:endParaRPr lang="en-US" sz="2000" dirty="0">
              <a:solidFill>
                <a:srgbClr val="000000"/>
              </a:solidFill>
              <a:latin typeface="Arial" charset="0"/>
              <a:ea typeface="+mn-ea"/>
              <a:cs typeface="Arial" charset="0"/>
            </a:endParaRPr>
          </a:p>
          <a:p>
            <a:pPr eaLnBrk="1" hangingPunct="1"/>
            <a:r>
              <a:rPr lang="en-US" sz="2000" dirty="0" smtClean="0">
                <a:solidFill>
                  <a:srgbClr val="000000"/>
                </a:solidFill>
                <a:latin typeface="Arial" charset="0"/>
                <a:ea typeface="+mn-ea"/>
                <a:cs typeface="Arial" charset="0"/>
              </a:rPr>
              <a:t>P(</a:t>
            </a:r>
            <a:r>
              <a:rPr lang="en-US" sz="2000" dirty="0" err="1" smtClean="0">
                <a:solidFill>
                  <a:srgbClr val="000000"/>
                </a:solidFill>
                <a:latin typeface="Arial" charset="0"/>
                <a:ea typeface="+mn-ea"/>
                <a:cs typeface="Arial" charset="0"/>
              </a:rPr>
              <a:t>A,B|d</a:t>
            </a:r>
            <a:r>
              <a:rPr lang="en-US" sz="2000" dirty="0" smtClean="0">
                <a:solidFill>
                  <a:srgbClr val="000000"/>
                </a:solidFill>
                <a:latin typeface="Arial" charset="0"/>
                <a:ea typeface="+mn-ea"/>
                <a:cs typeface="Arial" charset="0"/>
              </a:rPr>
              <a:t>) = </a:t>
            </a:r>
            <a:r>
              <a:rPr lang="el-GR" sz="2000" dirty="0">
                <a:solidFill>
                  <a:srgbClr val="000000"/>
                </a:solidFill>
                <a:latin typeface="Arial" charset="0"/>
                <a:ea typeface="+mn-ea"/>
                <a:cs typeface="Arial" charset="0"/>
              </a:rPr>
              <a:t>α</a:t>
            </a:r>
            <a:r>
              <a:rPr lang="en-US" sz="2000" dirty="0">
                <a:solidFill>
                  <a:srgbClr val="000000"/>
                </a:solidFill>
                <a:latin typeface="Arial" charset="0"/>
                <a:ea typeface="+mn-ea"/>
                <a:cs typeface="Arial" charset="0"/>
              </a:rPr>
              <a:t> </a:t>
            </a:r>
            <a:r>
              <a:rPr lang="el-GR" sz="2000" dirty="0">
                <a:solidFill>
                  <a:srgbClr val="000000"/>
                </a:solidFill>
                <a:latin typeface="Arial" charset="0"/>
                <a:ea typeface="+mn-ea"/>
                <a:cs typeface="Arial" charset="0"/>
              </a:rPr>
              <a:t>Σ</a:t>
            </a:r>
            <a:r>
              <a:rPr lang="en-US" sz="2000" dirty="0">
                <a:solidFill>
                  <a:srgbClr val="000000"/>
                </a:solidFill>
                <a:latin typeface="Arial" charset="0"/>
                <a:ea typeface="+mn-ea"/>
                <a:cs typeface="Arial" charset="0"/>
              </a:rPr>
              <a:t> </a:t>
            </a:r>
            <a:r>
              <a:rPr lang="en-US" sz="2000" baseline="-25000" dirty="0" smtClean="0">
                <a:solidFill>
                  <a:srgbClr val="000000"/>
                </a:solidFill>
                <a:latin typeface="Arial" charset="0"/>
                <a:ea typeface="+mn-ea"/>
                <a:cs typeface="Arial" charset="0"/>
              </a:rPr>
              <a:t>c</a:t>
            </a:r>
            <a:r>
              <a:rPr lang="en-US" sz="2000" dirty="0" smtClean="0">
                <a:solidFill>
                  <a:srgbClr val="000000"/>
                </a:solidFill>
                <a:latin typeface="Arial" charset="0"/>
                <a:ea typeface="+mn-ea"/>
                <a:cs typeface="Arial" charset="0"/>
              </a:rPr>
              <a:t>  P(</a:t>
            </a:r>
            <a:r>
              <a:rPr lang="en-US" sz="2000" dirty="0" err="1" smtClean="0">
                <a:solidFill>
                  <a:srgbClr val="000000"/>
                </a:solidFill>
                <a:latin typeface="Arial" charset="0"/>
                <a:ea typeface="+mn-ea"/>
                <a:cs typeface="Arial" charset="0"/>
              </a:rPr>
              <a:t>A,B,c,d</a:t>
            </a:r>
            <a:r>
              <a:rPr lang="en-US" sz="2000" dirty="0" smtClean="0">
                <a:solidFill>
                  <a:srgbClr val="000000"/>
                </a:solidFill>
                <a:latin typeface="Arial" charset="0"/>
                <a:ea typeface="+mn-ea"/>
                <a:cs typeface="Arial" charset="0"/>
              </a:rPr>
              <a:t>)</a:t>
            </a:r>
          </a:p>
          <a:p>
            <a:pPr eaLnBrk="1" hangingPunct="1"/>
            <a:r>
              <a:rPr lang="en-US" sz="2000" dirty="0">
                <a:solidFill>
                  <a:srgbClr val="000000"/>
                </a:solidFill>
                <a:latin typeface="Arial" charset="0"/>
                <a:ea typeface="+mn-ea"/>
                <a:cs typeface="Arial" charset="0"/>
              </a:rPr>
              <a:t> </a:t>
            </a:r>
            <a:r>
              <a:rPr lang="en-US" sz="2000" dirty="0" smtClean="0">
                <a:solidFill>
                  <a:srgbClr val="000000"/>
                </a:solidFill>
                <a:latin typeface="Arial" charset="0"/>
                <a:ea typeface="+mn-ea"/>
                <a:cs typeface="Arial" charset="0"/>
              </a:rPr>
              <a:t>=</a:t>
            </a:r>
            <a:r>
              <a:rPr lang="en-US" sz="2000" dirty="0">
                <a:solidFill>
                  <a:srgbClr val="000000"/>
                </a:solidFill>
                <a:latin typeface="Arial" charset="0"/>
                <a:ea typeface="+mn-ea"/>
                <a:cs typeface="Arial" charset="0"/>
              </a:rPr>
              <a:t> </a:t>
            </a:r>
            <a:r>
              <a:rPr lang="el-GR" sz="2000" dirty="0">
                <a:solidFill>
                  <a:srgbClr val="000000"/>
                </a:solidFill>
                <a:latin typeface="Arial" charset="0"/>
                <a:ea typeface="+mn-ea"/>
                <a:cs typeface="Arial" charset="0"/>
              </a:rPr>
              <a:t>α</a:t>
            </a:r>
            <a:r>
              <a:rPr lang="en-US" sz="2000" dirty="0">
                <a:solidFill>
                  <a:srgbClr val="000000"/>
                </a:solidFill>
                <a:latin typeface="Arial" charset="0"/>
                <a:ea typeface="+mn-ea"/>
                <a:cs typeface="Arial" charset="0"/>
              </a:rPr>
              <a:t> </a:t>
            </a:r>
            <a:r>
              <a:rPr lang="el-GR" sz="2000" dirty="0">
                <a:solidFill>
                  <a:srgbClr val="000000"/>
                </a:solidFill>
                <a:latin typeface="Arial" charset="0"/>
                <a:ea typeface="+mn-ea"/>
                <a:cs typeface="Arial" charset="0"/>
              </a:rPr>
              <a:t>Σ</a:t>
            </a:r>
            <a:r>
              <a:rPr lang="en-US" sz="2000" dirty="0">
                <a:solidFill>
                  <a:srgbClr val="000000"/>
                </a:solidFill>
                <a:latin typeface="Arial" charset="0"/>
                <a:ea typeface="+mn-ea"/>
                <a:cs typeface="Arial" charset="0"/>
              </a:rPr>
              <a:t> </a:t>
            </a:r>
            <a:r>
              <a:rPr lang="en-US" sz="2000" baseline="-25000" dirty="0">
                <a:solidFill>
                  <a:srgbClr val="000000"/>
                </a:solidFill>
                <a:latin typeface="Arial" charset="0"/>
                <a:ea typeface="+mn-ea"/>
                <a:cs typeface="Arial" charset="0"/>
              </a:rPr>
              <a:t>c</a:t>
            </a:r>
            <a:r>
              <a:rPr lang="en-US" sz="2000" dirty="0">
                <a:solidFill>
                  <a:srgbClr val="000000"/>
                </a:solidFill>
                <a:latin typeface="Arial" charset="0"/>
                <a:ea typeface="+mn-ea"/>
                <a:cs typeface="Arial" charset="0"/>
              </a:rPr>
              <a:t>  </a:t>
            </a:r>
            <a:r>
              <a:rPr lang="en-US" sz="2000" dirty="0" smtClean="0">
                <a:solidFill>
                  <a:srgbClr val="000000"/>
                </a:solidFill>
                <a:latin typeface="Arial" charset="0"/>
                <a:ea typeface="+mn-ea"/>
                <a:cs typeface="Arial" charset="0"/>
              </a:rPr>
              <a:t>P(A)P(B)P(</a:t>
            </a:r>
            <a:r>
              <a:rPr lang="en-US" sz="2000" dirty="0" err="1" smtClean="0">
                <a:solidFill>
                  <a:srgbClr val="000000"/>
                </a:solidFill>
                <a:latin typeface="Arial" charset="0"/>
                <a:ea typeface="+mn-ea"/>
                <a:cs typeface="Arial" charset="0"/>
              </a:rPr>
              <a:t>c|A,B</a:t>
            </a:r>
            <a:r>
              <a:rPr lang="en-US" sz="2000" dirty="0" smtClean="0">
                <a:solidFill>
                  <a:srgbClr val="000000"/>
                </a:solidFill>
                <a:latin typeface="Arial" charset="0"/>
                <a:ea typeface="+mn-ea"/>
                <a:cs typeface="Arial" charset="0"/>
              </a:rPr>
              <a:t>)P(</a:t>
            </a:r>
            <a:r>
              <a:rPr lang="en-US" sz="2000" dirty="0" err="1" smtClean="0">
                <a:solidFill>
                  <a:srgbClr val="000000"/>
                </a:solidFill>
                <a:latin typeface="Arial" charset="0"/>
                <a:ea typeface="+mn-ea"/>
                <a:cs typeface="Arial" charset="0"/>
              </a:rPr>
              <a:t>d|c</a:t>
            </a:r>
            <a:r>
              <a:rPr lang="en-US" sz="2000" dirty="0" smtClean="0">
                <a:solidFill>
                  <a:srgbClr val="000000"/>
                </a:solidFill>
                <a:latin typeface="Arial" charset="0"/>
                <a:ea typeface="+mn-ea"/>
                <a:cs typeface="Arial" charset="0"/>
              </a:rPr>
              <a:t>)</a:t>
            </a:r>
            <a:endParaRPr lang="en-US" sz="2000" dirty="0">
              <a:solidFill>
                <a:srgbClr val="000000"/>
              </a:solidFill>
              <a:latin typeface="Arial" charset="0"/>
              <a:ea typeface="+mn-ea"/>
              <a:cs typeface="Arial" charset="0"/>
            </a:endParaRPr>
          </a:p>
          <a:p>
            <a:pPr eaLnBrk="1" hangingPunct="1"/>
            <a:r>
              <a:rPr lang="en-US" sz="2000" dirty="0">
                <a:solidFill>
                  <a:srgbClr val="000000"/>
                </a:solidFill>
                <a:latin typeface="Arial" charset="0"/>
                <a:ea typeface="+mn-ea"/>
                <a:cs typeface="Arial" charset="0"/>
              </a:rPr>
              <a:t> = </a:t>
            </a:r>
            <a:r>
              <a:rPr lang="el-GR" sz="2000" dirty="0" smtClean="0">
                <a:solidFill>
                  <a:srgbClr val="000000"/>
                </a:solidFill>
                <a:latin typeface="Arial" charset="0"/>
                <a:ea typeface="+mn-ea"/>
                <a:cs typeface="Arial" charset="0"/>
              </a:rPr>
              <a:t>α</a:t>
            </a:r>
            <a:r>
              <a:rPr lang="en-US" sz="2000" dirty="0" smtClean="0">
                <a:solidFill>
                  <a:srgbClr val="000000"/>
                </a:solidFill>
                <a:latin typeface="Arial" charset="0"/>
                <a:ea typeface="+mn-ea"/>
                <a:cs typeface="Arial" charset="0"/>
              </a:rPr>
              <a:t> </a:t>
            </a:r>
            <a:r>
              <a:rPr lang="en-US" sz="2000" dirty="0">
                <a:solidFill>
                  <a:srgbClr val="000000"/>
                </a:solidFill>
                <a:latin typeface="Arial" charset="0"/>
                <a:ea typeface="+mn-ea"/>
                <a:cs typeface="Arial" charset="0"/>
              </a:rPr>
              <a:t>P(A)P(B)</a:t>
            </a:r>
            <a:r>
              <a:rPr lang="en-US" sz="2000" dirty="0" smtClean="0">
                <a:solidFill>
                  <a:srgbClr val="000000"/>
                </a:solidFill>
                <a:latin typeface="Arial" charset="0"/>
                <a:ea typeface="+mn-ea"/>
                <a:cs typeface="Arial" charset="0"/>
              </a:rPr>
              <a:t> </a:t>
            </a:r>
            <a:r>
              <a:rPr lang="el-GR" sz="2000" dirty="0">
                <a:solidFill>
                  <a:srgbClr val="000000"/>
                </a:solidFill>
                <a:latin typeface="Arial" charset="0"/>
                <a:ea typeface="+mn-ea"/>
                <a:cs typeface="Arial" charset="0"/>
              </a:rPr>
              <a:t>Σ</a:t>
            </a:r>
            <a:r>
              <a:rPr lang="en-US" sz="2000" dirty="0">
                <a:solidFill>
                  <a:srgbClr val="000000"/>
                </a:solidFill>
                <a:latin typeface="Arial" charset="0"/>
                <a:ea typeface="+mn-ea"/>
                <a:cs typeface="Arial" charset="0"/>
              </a:rPr>
              <a:t> </a:t>
            </a:r>
            <a:r>
              <a:rPr lang="en-US" sz="2000" baseline="-25000" dirty="0">
                <a:solidFill>
                  <a:srgbClr val="000000"/>
                </a:solidFill>
                <a:latin typeface="Arial" charset="0"/>
                <a:ea typeface="+mn-ea"/>
                <a:cs typeface="Arial" charset="0"/>
              </a:rPr>
              <a:t>c</a:t>
            </a:r>
            <a:r>
              <a:rPr lang="en-US" sz="2000" dirty="0">
                <a:solidFill>
                  <a:srgbClr val="000000"/>
                </a:solidFill>
                <a:latin typeface="Arial" charset="0"/>
                <a:ea typeface="+mn-ea"/>
                <a:cs typeface="Arial" charset="0"/>
              </a:rPr>
              <a:t>  </a:t>
            </a:r>
            <a:r>
              <a:rPr lang="en-US" sz="2000" dirty="0" smtClean="0">
                <a:solidFill>
                  <a:srgbClr val="000000"/>
                </a:solidFill>
                <a:latin typeface="Arial" charset="0"/>
                <a:ea typeface="+mn-ea"/>
                <a:cs typeface="Arial" charset="0"/>
              </a:rPr>
              <a:t>P(</a:t>
            </a:r>
            <a:r>
              <a:rPr lang="en-US" sz="2000" dirty="0" err="1" smtClean="0">
                <a:solidFill>
                  <a:srgbClr val="000000"/>
                </a:solidFill>
                <a:latin typeface="Arial" charset="0"/>
                <a:ea typeface="+mn-ea"/>
                <a:cs typeface="Arial" charset="0"/>
              </a:rPr>
              <a:t>c|A,B</a:t>
            </a:r>
            <a:r>
              <a:rPr lang="en-US" sz="2000" dirty="0" smtClean="0">
                <a:solidFill>
                  <a:srgbClr val="000000"/>
                </a:solidFill>
                <a:latin typeface="Arial" charset="0"/>
                <a:ea typeface="+mn-ea"/>
                <a:cs typeface="Arial" charset="0"/>
              </a:rPr>
              <a:t>)P(</a:t>
            </a:r>
            <a:r>
              <a:rPr lang="en-US" sz="2000" dirty="0" err="1" smtClean="0">
                <a:solidFill>
                  <a:srgbClr val="000000"/>
                </a:solidFill>
                <a:latin typeface="Arial" charset="0"/>
                <a:ea typeface="+mn-ea"/>
                <a:cs typeface="Arial" charset="0"/>
              </a:rPr>
              <a:t>d|c</a:t>
            </a:r>
            <a:r>
              <a:rPr lang="en-US" sz="2000" dirty="0" smtClean="0">
                <a:solidFill>
                  <a:srgbClr val="000000"/>
                </a:solidFill>
                <a:latin typeface="Arial" charset="0"/>
                <a:ea typeface="+mn-ea"/>
                <a:cs typeface="Arial" charset="0"/>
              </a:rPr>
              <a:t>)</a:t>
            </a:r>
            <a:endParaRPr lang="en-US" sz="2000" dirty="0">
              <a:solidFill>
                <a:srgbClr val="000000"/>
              </a:solidFill>
              <a:latin typeface="Arial" charset="0"/>
              <a:ea typeface="+mn-ea"/>
              <a:cs typeface="Arial" charset="0"/>
            </a:endParaRPr>
          </a:p>
        </p:txBody>
      </p:sp>
      <p:sp>
        <p:nvSpPr>
          <p:cNvPr id="25" name="TextBox 24"/>
          <p:cNvSpPr txBox="1"/>
          <p:nvPr/>
        </p:nvSpPr>
        <p:spPr>
          <a:xfrm>
            <a:off x="234950" y="1070116"/>
            <a:ext cx="1212850" cy="923330"/>
          </a:xfrm>
          <a:prstGeom prst="rect">
            <a:avLst/>
          </a:prstGeom>
          <a:noFill/>
        </p:spPr>
        <p:txBody>
          <a:bodyPr wrap="square" rtlCol="0">
            <a:spAutoFit/>
          </a:bodyPr>
          <a:lstStyle/>
          <a:p>
            <a:pPr eaLnBrk="1" hangingPunct="1"/>
            <a:r>
              <a:rPr lang="en-US" dirty="0" smtClean="0">
                <a:solidFill>
                  <a:srgbClr val="000000"/>
                </a:solidFill>
                <a:latin typeface="Arial" charset="0"/>
                <a:ea typeface="+mn-ea"/>
                <a:cs typeface="Arial" charset="0"/>
              </a:rPr>
              <a:t>P(A)</a:t>
            </a:r>
          </a:p>
          <a:p>
            <a:pPr eaLnBrk="1" hangingPunct="1"/>
            <a:r>
              <a:rPr lang="en-US" dirty="0" smtClean="0">
                <a:solidFill>
                  <a:srgbClr val="000000"/>
                </a:solidFill>
                <a:latin typeface="Arial" charset="0"/>
                <a:ea typeface="+mn-ea"/>
                <a:cs typeface="Arial" charset="0"/>
              </a:rPr>
              <a:t>.05</a:t>
            </a:r>
          </a:p>
          <a:p>
            <a:pPr eaLnBrk="1" hangingPunct="1"/>
            <a:r>
              <a:rPr lang="en-US" dirty="0" smtClean="0">
                <a:solidFill>
                  <a:srgbClr val="FF0000"/>
                </a:solidFill>
                <a:latin typeface="Arial" charset="0"/>
                <a:ea typeface="+mn-ea"/>
                <a:cs typeface="Arial" charset="0"/>
              </a:rPr>
              <a:t>Disease1</a:t>
            </a:r>
            <a:endParaRPr lang="en-US" dirty="0">
              <a:solidFill>
                <a:srgbClr val="FF0000"/>
              </a:solidFill>
              <a:latin typeface="Arial" charset="0"/>
              <a:ea typeface="+mn-ea"/>
              <a:cs typeface="Arial" charset="0"/>
            </a:endParaRPr>
          </a:p>
        </p:txBody>
      </p:sp>
      <p:sp>
        <p:nvSpPr>
          <p:cNvPr id="26" name="TextBox 25"/>
          <p:cNvSpPr txBox="1"/>
          <p:nvPr/>
        </p:nvSpPr>
        <p:spPr>
          <a:xfrm>
            <a:off x="2041979" y="1070116"/>
            <a:ext cx="1212850" cy="923330"/>
          </a:xfrm>
          <a:prstGeom prst="rect">
            <a:avLst/>
          </a:prstGeom>
          <a:noFill/>
        </p:spPr>
        <p:txBody>
          <a:bodyPr wrap="square" rtlCol="0">
            <a:spAutoFit/>
          </a:bodyPr>
          <a:lstStyle/>
          <a:p>
            <a:pPr eaLnBrk="1" hangingPunct="1"/>
            <a:r>
              <a:rPr lang="en-US" dirty="0" smtClean="0">
                <a:solidFill>
                  <a:srgbClr val="000000"/>
                </a:solidFill>
                <a:latin typeface="Arial" charset="0"/>
                <a:ea typeface="+mn-ea"/>
                <a:cs typeface="Arial" charset="0"/>
              </a:rPr>
              <a:t>P(B)</a:t>
            </a:r>
          </a:p>
          <a:p>
            <a:pPr eaLnBrk="1" hangingPunct="1"/>
            <a:r>
              <a:rPr lang="en-US" dirty="0" smtClean="0">
                <a:solidFill>
                  <a:srgbClr val="000000"/>
                </a:solidFill>
                <a:latin typeface="Arial" charset="0"/>
                <a:ea typeface="+mn-ea"/>
                <a:cs typeface="Arial" charset="0"/>
              </a:rPr>
              <a:t>.02</a:t>
            </a:r>
          </a:p>
          <a:p>
            <a:pPr eaLnBrk="1" hangingPunct="1"/>
            <a:r>
              <a:rPr lang="en-US" dirty="0" smtClean="0">
                <a:solidFill>
                  <a:srgbClr val="FF0000"/>
                </a:solidFill>
                <a:latin typeface="Arial" charset="0"/>
                <a:ea typeface="+mn-ea"/>
                <a:cs typeface="Arial" charset="0"/>
              </a:rPr>
              <a:t>Disease2</a:t>
            </a:r>
            <a:endParaRPr lang="en-US" dirty="0">
              <a:solidFill>
                <a:srgbClr val="FF0000"/>
              </a:solidFill>
              <a:latin typeface="Arial" charset="0"/>
              <a:ea typeface="+mn-ea"/>
              <a:cs typeface="Arial" charset="0"/>
            </a:endParaRPr>
          </a:p>
        </p:txBody>
      </p:sp>
      <p:sp>
        <p:nvSpPr>
          <p:cNvPr id="27" name="TextBox 26"/>
          <p:cNvSpPr txBox="1"/>
          <p:nvPr/>
        </p:nvSpPr>
        <p:spPr>
          <a:xfrm>
            <a:off x="322943" y="2387600"/>
            <a:ext cx="1640114" cy="1754326"/>
          </a:xfrm>
          <a:prstGeom prst="rect">
            <a:avLst/>
          </a:prstGeom>
          <a:noFill/>
        </p:spPr>
        <p:txBody>
          <a:bodyPr wrap="square" rtlCol="0">
            <a:spAutoFit/>
          </a:bodyPr>
          <a:lstStyle/>
          <a:p>
            <a:pPr eaLnBrk="1" hangingPunct="1"/>
            <a:r>
              <a:rPr lang="en-US" dirty="0" smtClean="0">
                <a:solidFill>
                  <a:srgbClr val="000000"/>
                </a:solidFill>
                <a:latin typeface="Arial" charset="0"/>
                <a:ea typeface="+mn-ea"/>
                <a:cs typeface="Arial" charset="0"/>
              </a:rPr>
              <a:t>A B P(C|A,B)</a:t>
            </a:r>
          </a:p>
          <a:p>
            <a:pPr eaLnBrk="1" hangingPunct="1"/>
            <a:r>
              <a:rPr lang="en-US" dirty="0" smtClean="0">
                <a:solidFill>
                  <a:srgbClr val="000000"/>
                </a:solidFill>
                <a:latin typeface="Arial" charset="0"/>
                <a:ea typeface="+mn-ea"/>
                <a:cs typeface="Arial" charset="0"/>
              </a:rPr>
              <a:t> t  </a:t>
            </a:r>
            <a:r>
              <a:rPr lang="en-US" dirty="0" err="1" smtClean="0">
                <a:solidFill>
                  <a:srgbClr val="000000"/>
                </a:solidFill>
                <a:latin typeface="Arial" charset="0"/>
                <a:ea typeface="+mn-ea"/>
                <a:cs typeface="Arial" charset="0"/>
              </a:rPr>
              <a:t>t</a:t>
            </a:r>
            <a:r>
              <a:rPr lang="en-US" dirty="0" smtClean="0">
                <a:solidFill>
                  <a:srgbClr val="000000"/>
                </a:solidFill>
                <a:latin typeface="Arial" charset="0"/>
                <a:ea typeface="+mn-ea"/>
                <a:cs typeface="Arial" charset="0"/>
              </a:rPr>
              <a:t>	.95</a:t>
            </a:r>
          </a:p>
          <a:p>
            <a:pPr eaLnBrk="1" hangingPunct="1"/>
            <a:r>
              <a:rPr lang="en-US" dirty="0">
                <a:solidFill>
                  <a:srgbClr val="000000"/>
                </a:solidFill>
                <a:latin typeface="Arial" charset="0"/>
                <a:ea typeface="+mn-ea"/>
                <a:cs typeface="Arial" charset="0"/>
              </a:rPr>
              <a:t> </a:t>
            </a:r>
            <a:r>
              <a:rPr lang="en-US" dirty="0" smtClean="0">
                <a:solidFill>
                  <a:srgbClr val="000000"/>
                </a:solidFill>
                <a:latin typeface="Arial" charset="0"/>
                <a:ea typeface="+mn-ea"/>
                <a:cs typeface="Arial" charset="0"/>
              </a:rPr>
              <a:t>t  f	.90</a:t>
            </a:r>
          </a:p>
          <a:p>
            <a:pPr eaLnBrk="1" hangingPunct="1"/>
            <a:r>
              <a:rPr lang="en-US" dirty="0" smtClean="0">
                <a:solidFill>
                  <a:srgbClr val="000000"/>
                </a:solidFill>
                <a:latin typeface="Arial" charset="0"/>
                <a:ea typeface="+mn-ea"/>
                <a:cs typeface="Arial" charset="0"/>
              </a:rPr>
              <a:t> f  t	.90</a:t>
            </a:r>
          </a:p>
          <a:p>
            <a:pPr eaLnBrk="1" hangingPunct="1"/>
            <a:r>
              <a:rPr lang="en-US" dirty="0">
                <a:solidFill>
                  <a:srgbClr val="000000"/>
                </a:solidFill>
                <a:latin typeface="Arial" charset="0"/>
                <a:ea typeface="+mn-ea"/>
                <a:cs typeface="Arial" charset="0"/>
              </a:rPr>
              <a:t> </a:t>
            </a:r>
            <a:r>
              <a:rPr lang="en-US" dirty="0" smtClean="0">
                <a:solidFill>
                  <a:srgbClr val="000000"/>
                </a:solidFill>
                <a:latin typeface="Arial" charset="0"/>
                <a:ea typeface="+mn-ea"/>
                <a:cs typeface="Arial" charset="0"/>
              </a:rPr>
              <a:t>f  </a:t>
            </a:r>
            <a:r>
              <a:rPr lang="en-US" dirty="0" err="1" smtClean="0">
                <a:solidFill>
                  <a:srgbClr val="000000"/>
                </a:solidFill>
                <a:latin typeface="Arial" charset="0"/>
                <a:ea typeface="+mn-ea"/>
                <a:cs typeface="Arial" charset="0"/>
              </a:rPr>
              <a:t>f</a:t>
            </a:r>
            <a:r>
              <a:rPr lang="en-US" dirty="0" smtClean="0">
                <a:solidFill>
                  <a:srgbClr val="000000"/>
                </a:solidFill>
                <a:latin typeface="Arial" charset="0"/>
                <a:ea typeface="+mn-ea"/>
                <a:cs typeface="Arial" charset="0"/>
              </a:rPr>
              <a:t>	.005</a:t>
            </a:r>
          </a:p>
          <a:p>
            <a:pPr eaLnBrk="1" hangingPunct="1"/>
            <a:r>
              <a:rPr lang="en-US" dirty="0" err="1" smtClean="0">
                <a:solidFill>
                  <a:srgbClr val="FF0000"/>
                </a:solidFill>
                <a:latin typeface="Arial" charset="0"/>
                <a:ea typeface="+mn-ea"/>
                <a:cs typeface="Arial" charset="0"/>
              </a:rPr>
              <a:t>TempReg</a:t>
            </a:r>
            <a:endParaRPr lang="en-US" dirty="0">
              <a:solidFill>
                <a:srgbClr val="FF0000"/>
              </a:solidFill>
              <a:latin typeface="Arial" charset="0"/>
              <a:ea typeface="+mn-ea"/>
              <a:cs typeface="Arial" charset="0"/>
            </a:endParaRPr>
          </a:p>
        </p:txBody>
      </p:sp>
      <p:sp>
        <p:nvSpPr>
          <p:cNvPr id="28" name="TextBox 27"/>
          <p:cNvSpPr txBox="1"/>
          <p:nvPr/>
        </p:nvSpPr>
        <p:spPr>
          <a:xfrm>
            <a:off x="2765652" y="2939871"/>
            <a:ext cx="1174296" cy="1200329"/>
          </a:xfrm>
          <a:prstGeom prst="rect">
            <a:avLst/>
          </a:prstGeom>
          <a:noFill/>
        </p:spPr>
        <p:txBody>
          <a:bodyPr wrap="square" rtlCol="0">
            <a:spAutoFit/>
          </a:bodyPr>
          <a:lstStyle/>
          <a:p>
            <a:pPr eaLnBrk="1" hangingPunct="1"/>
            <a:r>
              <a:rPr lang="en-US" dirty="0">
                <a:solidFill>
                  <a:srgbClr val="000000"/>
                </a:solidFill>
                <a:latin typeface="Arial" charset="0"/>
                <a:ea typeface="+mn-ea"/>
                <a:cs typeface="Arial" charset="0"/>
              </a:rPr>
              <a:t>C</a:t>
            </a:r>
            <a:r>
              <a:rPr lang="en-US" dirty="0" smtClean="0">
                <a:solidFill>
                  <a:srgbClr val="000000"/>
                </a:solidFill>
                <a:latin typeface="Arial" charset="0"/>
                <a:ea typeface="+mn-ea"/>
                <a:cs typeface="Arial" charset="0"/>
              </a:rPr>
              <a:t> P(D|C)</a:t>
            </a:r>
          </a:p>
          <a:p>
            <a:pPr eaLnBrk="1" hangingPunct="1"/>
            <a:r>
              <a:rPr lang="en-US" dirty="0" smtClean="0">
                <a:solidFill>
                  <a:srgbClr val="000000"/>
                </a:solidFill>
                <a:latin typeface="Arial" charset="0"/>
                <a:ea typeface="+mn-ea"/>
                <a:cs typeface="Arial" charset="0"/>
              </a:rPr>
              <a:t> t     .95</a:t>
            </a:r>
          </a:p>
          <a:p>
            <a:pPr eaLnBrk="1" hangingPunct="1"/>
            <a:r>
              <a:rPr lang="en-US" dirty="0">
                <a:solidFill>
                  <a:srgbClr val="000000"/>
                </a:solidFill>
                <a:latin typeface="Arial" charset="0"/>
                <a:ea typeface="+mn-ea"/>
                <a:cs typeface="Arial" charset="0"/>
              </a:rPr>
              <a:t> </a:t>
            </a:r>
            <a:r>
              <a:rPr lang="en-US" dirty="0" smtClean="0">
                <a:solidFill>
                  <a:srgbClr val="000000"/>
                </a:solidFill>
                <a:latin typeface="Arial" charset="0"/>
                <a:ea typeface="+mn-ea"/>
                <a:cs typeface="Arial" charset="0"/>
              </a:rPr>
              <a:t>f     .002</a:t>
            </a:r>
          </a:p>
          <a:p>
            <a:pPr eaLnBrk="1" hangingPunct="1"/>
            <a:r>
              <a:rPr lang="en-US" dirty="0" smtClean="0">
                <a:solidFill>
                  <a:srgbClr val="FF0000"/>
                </a:solidFill>
                <a:latin typeface="Arial" charset="0"/>
                <a:ea typeface="+mn-ea"/>
                <a:cs typeface="Arial" charset="0"/>
              </a:rPr>
              <a:t>Fever</a:t>
            </a:r>
            <a:endParaRPr lang="en-US" dirty="0">
              <a:solidFill>
                <a:srgbClr val="FF0000"/>
              </a:solidFill>
              <a:latin typeface="Arial" charset="0"/>
              <a:ea typeface="+mn-ea"/>
              <a:cs typeface="Arial" charset="0"/>
            </a:endParaRPr>
          </a:p>
        </p:txBody>
      </p:sp>
      <p:sp>
        <p:nvSpPr>
          <p:cNvPr id="3" name="TextBox 2"/>
          <p:cNvSpPr txBox="1"/>
          <p:nvPr/>
        </p:nvSpPr>
        <p:spPr>
          <a:xfrm>
            <a:off x="226786" y="4267200"/>
            <a:ext cx="8604250" cy="2339102"/>
          </a:xfrm>
          <a:prstGeom prst="rect">
            <a:avLst/>
          </a:prstGeom>
          <a:noFill/>
          <a:ln w="25400">
            <a:solidFill>
              <a:schemeClr val="tx1"/>
            </a:solidFill>
          </a:ln>
        </p:spPr>
        <p:txBody>
          <a:bodyPr wrap="square" rtlCol="0">
            <a:spAutoFit/>
          </a:bodyPr>
          <a:lstStyle/>
          <a:p>
            <a:pPr eaLnBrk="1" hangingPunct="1"/>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a,b|d</a:t>
            </a:r>
            <a:r>
              <a:rPr lang="en-US" sz="1400" dirty="0">
                <a:solidFill>
                  <a:srgbClr val="000000"/>
                </a:solidFill>
                <a:latin typeface="Arial" charset="0"/>
                <a:ea typeface="+mn-ea"/>
                <a:cs typeface="Arial" charset="0"/>
              </a:rPr>
              <a:t>) = </a:t>
            </a:r>
            <a:r>
              <a:rPr lang="el-GR" sz="1400" dirty="0" smtClean="0">
                <a:solidFill>
                  <a:srgbClr val="000000"/>
                </a:solidFill>
                <a:latin typeface="Arial" charset="0"/>
                <a:ea typeface="+mn-ea"/>
                <a:cs typeface="Arial" charset="0"/>
              </a:rPr>
              <a:t>α</a:t>
            </a:r>
            <a:r>
              <a:rPr lang="en-US" sz="1400" dirty="0" smtClean="0">
                <a:solidFill>
                  <a:srgbClr val="000000"/>
                </a:solidFill>
                <a:latin typeface="Arial" charset="0"/>
                <a:ea typeface="+mn-ea"/>
                <a:cs typeface="Arial" charset="0"/>
              </a:rPr>
              <a:t> </a:t>
            </a:r>
            <a:r>
              <a:rPr lang="en-US" sz="1400" dirty="0">
                <a:solidFill>
                  <a:srgbClr val="000000"/>
                </a:solidFill>
                <a:latin typeface="Arial" charset="0"/>
                <a:ea typeface="+mn-ea"/>
                <a:cs typeface="Arial" charset="0"/>
              </a:rPr>
              <a:t>P(a)P(b)</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Σ</a:t>
            </a:r>
            <a:r>
              <a:rPr lang="en-US" sz="1400" dirty="0">
                <a:solidFill>
                  <a:srgbClr val="000000"/>
                </a:solidFill>
                <a:latin typeface="Arial" charset="0"/>
                <a:ea typeface="+mn-ea"/>
                <a:cs typeface="Arial" charset="0"/>
              </a:rPr>
              <a:t> </a:t>
            </a:r>
            <a:r>
              <a:rPr lang="en-US" sz="1400" baseline="-25000" dirty="0">
                <a:solidFill>
                  <a:srgbClr val="000000"/>
                </a:solidFill>
                <a:latin typeface="Arial" charset="0"/>
                <a:ea typeface="+mn-ea"/>
                <a:cs typeface="Arial" charset="0"/>
              </a:rPr>
              <a:t>c</a:t>
            </a:r>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c|a,b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smtClean="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P(a)P(b){ P(</a:t>
            </a:r>
            <a:r>
              <a:rPr lang="en-US" sz="1400" dirty="0" err="1" smtClean="0">
                <a:solidFill>
                  <a:srgbClr val="000000"/>
                </a:solidFill>
                <a:latin typeface="Arial" charset="0"/>
                <a:ea typeface="+mn-ea"/>
                <a:cs typeface="Arial" charset="0"/>
              </a:rPr>
              <a:t>c|a,b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smtClean="0">
                <a:solidFill>
                  <a:srgbClr val="000000"/>
                </a:solidFill>
                <a:latin typeface="Arial" charset="0"/>
                <a:ea typeface="+mn-ea"/>
                <a:cs typeface="Arial" charset="0"/>
              </a:rPr>
              <a:t>)+P(</a:t>
            </a:r>
            <a:r>
              <a:rPr lang="en-US" altLang="en-US" sz="1400" dirty="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c|a,b</a:t>
            </a:r>
            <a:r>
              <a:rPr lang="en-US" sz="1400" dirty="0" smtClean="0">
                <a:solidFill>
                  <a:srgbClr val="000000"/>
                </a:solidFill>
                <a:latin typeface="Arial" charset="0"/>
                <a:ea typeface="+mn-ea"/>
                <a:cs typeface="Arial" charset="0"/>
              </a:rPr>
              <a:t>)P(d|</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c) }</a:t>
            </a:r>
          </a:p>
          <a:p>
            <a:pPr eaLnBrk="1" hangingPunct="1"/>
            <a:r>
              <a:rPr lang="en-US" sz="1400" dirty="0" smtClean="0">
                <a:solidFill>
                  <a:srgbClr val="000000"/>
                </a:solidFill>
                <a:latin typeface="Arial" charset="0"/>
                <a:ea typeface="+mn-ea"/>
                <a:cs typeface="Arial" charset="0"/>
              </a:rPr>
              <a:t>	= </a:t>
            </a:r>
            <a:r>
              <a:rPr lang="el-GR" sz="1400" dirty="0" smtClean="0">
                <a:solidFill>
                  <a:srgbClr val="000000"/>
                </a:solidFill>
                <a:latin typeface="Arial" charset="0"/>
                <a:ea typeface="+mn-ea"/>
                <a:cs typeface="Arial" charset="0"/>
              </a:rPr>
              <a:t>α</a:t>
            </a:r>
            <a:r>
              <a:rPr lang="en-US" sz="1400" dirty="0" smtClean="0">
                <a:solidFill>
                  <a:srgbClr val="000000"/>
                </a:solidFill>
                <a:latin typeface="Arial" charset="0"/>
                <a:ea typeface="+mn-ea"/>
                <a:cs typeface="Arial" charset="0"/>
              </a:rPr>
              <a:t> .05x.02x{.95x.95+.05x.002} </a:t>
            </a:r>
            <a:r>
              <a:rPr lang="en-US" sz="1400" dirty="0" smtClean="0">
                <a:solidFill>
                  <a:srgbClr val="000000"/>
                </a:solidFill>
                <a:latin typeface="Arial" charset="0"/>
                <a:ea typeface="+mn-ea"/>
                <a:cs typeface="Arial" charset="0"/>
                <a:sym typeface="Symbol"/>
              </a:rPr>
              <a:t> </a:t>
            </a:r>
            <a:r>
              <a:rPr lang="el-GR" sz="1400" dirty="0" smtClean="0">
                <a:solidFill>
                  <a:srgbClr val="000000"/>
                </a:solidFill>
                <a:latin typeface="Arial" charset="0"/>
                <a:ea typeface="+mn-ea"/>
                <a:cs typeface="Arial" charset="0"/>
                <a:sym typeface="Symbol"/>
              </a:rPr>
              <a:t>α</a:t>
            </a:r>
            <a:r>
              <a:rPr lang="en-US" sz="1400" dirty="0" smtClean="0">
                <a:solidFill>
                  <a:srgbClr val="000000"/>
                </a:solidFill>
                <a:latin typeface="Arial" charset="0"/>
                <a:ea typeface="+mn-ea"/>
                <a:cs typeface="Arial" charset="0"/>
                <a:sym typeface="Symbol"/>
              </a:rPr>
              <a:t> .000903</a:t>
            </a:r>
            <a:r>
              <a:rPr lang="en-US" sz="1400" dirty="0" smtClean="0">
                <a:solidFill>
                  <a:srgbClr val="000000"/>
                </a:solidFill>
                <a:latin typeface="Arial" charset="0"/>
                <a:ea typeface="+mn-ea"/>
                <a:cs typeface="Arial" charset="0"/>
              </a:rPr>
              <a:t> </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.014</a:t>
            </a:r>
            <a:endParaRPr lang="en-US" sz="1400" dirty="0">
              <a:solidFill>
                <a:srgbClr val="000000"/>
              </a:solidFill>
              <a:latin typeface="Arial" charset="0"/>
              <a:ea typeface="+mn-ea"/>
              <a:cs typeface="Arial" charset="0"/>
            </a:endParaRPr>
          </a:p>
          <a:p>
            <a:pPr eaLnBrk="1" hangingPunct="1">
              <a:spcBef>
                <a:spcPts val="600"/>
              </a:spcBef>
            </a:pPr>
            <a:r>
              <a:rPr lang="en-US" sz="1400" dirty="0" smtClean="0">
                <a:solidFill>
                  <a:srgbClr val="000000"/>
                </a:solidFill>
                <a:latin typeface="Arial" charset="0"/>
                <a:ea typeface="+mn-ea"/>
                <a:cs typeface="Arial" charset="0"/>
              </a:rPr>
              <a:t>P(</a:t>
            </a:r>
            <a:r>
              <a:rPr lang="en-US" altLang="en-US" sz="1400" dirty="0" smtClean="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a,b|d</a:t>
            </a:r>
            <a:r>
              <a:rPr lang="en-US" sz="1400" dirty="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a</a:t>
            </a:r>
            <a:r>
              <a:rPr lang="en-US" sz="1400" dirty="0" smtClean="0">
                <a:solidFill>
                  <a:srgbClr val="000000"/>
                </a:solidFill>
                <a:latin typeface="Arial" charset="0"/>
                <a:ea typeface="+mn-ea"/>
                <a:cs typeface="Arial" charset="0"/>
              </a:rPr>
              <a:t>)P(b</a:t>
            </a:r>
            <a:r>
              <a:rPr lang="en-US" sz="1400" dirty="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Σ</a:t>
            </a:r>
            <a:r>
              <a:rPr lang="en-US" sz="1400" dirty="0">
                <a:solidFill>
                  <a:srgbClr val="000000"/>
                </a:solidFill>
                <a:latin typeface="Arial" charset="0"/>
                <a:ea typeface="+mn-ea"/>
                <a:cs typeface="Arial" charset="0"/>
              </a:rPr>
              <a:t> </a:t>
            </a:r>
            <a:r>
              <a:rPr lang="en-US" sz="1400" baseline="-25000" dirty="0">
                <a:solidFill>
                  <a:srgbClr val="000000"/>
                </a:solidFill>
                <a:latin typeface="Arial" charset="0"/>
                <a:ea typeface="+mn-ea"/>
                <a:cs typeface="Arial" charset="0"/>
              </a:rPr>
              <a:t>c</a:t>
            </a:r>
            <a:r>
              <a:rPr lang="en-US" sz="1400" dirty="0">
                <a:solidFill>
                  <a:srgbClr val="000000"/>
                </a:solidFill>
                <a:latin typeface="Arial" charset="0"/>
                <a:ea typeface="+mn-ea"/>
                <a:cs typeface="Arial" charset="0"/>
              </a:rPr>
              <a:t>  P(c</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a:t>
            </a:r>
            <a:r>
              <a:rPr lang="en-US" altLang="en-US" sz="1400" dirty="0" err="1" smtClean="0">
                <a:solidFill>
                  <a:srgbClr val="000000"/>
                </a:solidFill>
                <a:latin typeface="Arial" charset="0"/>
                <a:ea typeface="+mn-ea"/>
                <a:cs typeface="Arial" charset="0"/>
                <a:sym typeface="Symbol" pitchFamily="18" charset="2"/>
              </a:rPr>
              <a:t>a</a:t>
            </a:r>
            <a:r>
              <a:rPr lang="en-US" sz="1400" dirty="0" err="1" smtClean="0">
                <a:solidFill>
                  <a:srgbClr val="000000"/>
                </a:solidFill>
                <a:latin typeface="Arial" charset="0"/>
                <a:ea typeface="+mn-ea"/>
                <a:cs typeface="Arial" charset="0"/>
              </a:rPr>
              <a:t>,b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smtClean="0">
                <a:solidFill>
                  <a:srgbClr val="000000"/>
                </a:solidFill>
                <a:latin typeface="Arial" charset="0"/>
                <a:ea typeface="+mn-ea"/>
                <a:cs typeface="Arial" charset="0"/>
              </a:rPr>
              <a:t>) </a:t>
            </a:r>
            <a:r>
              <a:rPr lang="en-US" sz="1400" dirty="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a)P(b</a:t>
            </a:r>
            <a:r>
              <a:rPr lang="en-US" sz="1400" dirty="0">
                <a:solidFill>
                  <a:srgbClr val="000000"/>
                </a:solidFill>
                <a:latin typeface="Arial" charset="0"/>
                <a:ea typeface="+mn-ea"/>
                <a:cs typeface="Arial" charset="0"/>
              </a:rPr>
              <a:t>){ P(c</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a,b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a:solidFill>
                  <a:srgbClr val="000000"/>
                </a:solidFill>
                <a:latin typeface="Arial" charset="0"/>
                <a:ea typeface="+mn-ea"/>
                <a:cs typeface="Arial" charset="0"/>
              </a:rPr>
              <a:t>)+P(</a:t>
            </a:r>
            <a:r>
              <a:rPr lang="en-US" altLang="en-US" sz="1400" dirty="0">
                <a:solidFill>
                  <a:srgbClr val="000000"/>
                </a:solidFill>
                <a:latin typeface="Arial" charset="0"/>
                <a:ea typeface="+mn-ea"/>
                <a:cs typeface="Arial" charset="0"/>
                <a:sym typeface="Symbol" pitchFamily="18" charset="2"/>
              </a:rPr>
              <a:t></a:t>
            </a:r>
            <a:r>
              <a:rPr lang="en-US" sz="1400" dirty="0">
                <a:solidFill>
                  <a:srgbClr val="000000"/>
                </a:solidFill>
                <a:latin typeface="Arial" charset="0"/>
                <a:ea typeface="+mn-ea"/>
                <a:cs typeface="Arial" charset="0"/>
              </a:rPr>
              <a:t>c</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a,b</a:t>
            </a:r>
            <a:r>
              <a:rPr lang="en-US" sz="1400" dirty="0" smtClean="0">
                <a:solidFill>
                  <a:srgbClr val="000000"/>
                </a:solidFill>
                <a:latin typeface="Arial" charset="0"/>
                <a:ea typeface="+mn-ea"/>
                <a:cs typeface="Arial" charset="0"/>
              </a:rPr>
              <a:t>)P(d</a:t>
            </a:r>
            <a:r>
              <a:rPr lang="en-US" sz="1400" dirty="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a:solidFill>
                  <a:srgbClr val="000000"/>
                </a:solidFill>
                <a:latin typeface="Arial" charset="0"/>
                <a:ea typeface="+mn-ea"/>
                <a:cs typeface="Arial" charset="0"/>
              </a:rPr>
              <a:t>c) }</a:t>
            </a:r>
            <a:endParaRPr lang="en-US" sz="1400" dirty="0" smtClean="0">
              <a:solidFill>
                <a:srgbClr val="000000"/>
              </a:solidFill>
              <a:latin typeface="Arial" charset="0"/>
              <a:ea typeface="+mn-ea"/>
              <a:cs typeface="Arial" charset="0"/>
            </a:endParaRPr>
          </a:p>
          <a:p>
            <a:pPr eaLnBrk="1" hangingPunct="1"/>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.95x.02x{.90x.95+.10x.002} </a:t>
            </a:r>
            <a:r>
              <a:rPr lang="en-US" sz="1400" dirty="0" smtClean="0">
                <a:solidFill>
                  <a:srgbClr val="000000"/>
                </a:solidFill>
                <a:latin typeface="Arial" charset="0"/>
                <a:ea typeface="+mn-ea"/>
                <a:cs typeface="Arial" charset="0"/>
                <a:sym typeface="Symbol"/>
              </a:rPr>
              <a:t> </a:t>
            </a:r>
            <a:r>
              <a:rPr lang="el-GR" sz="1400" dirty="0">
                <a:solidFill>
                  <a:srgbClr val="000000"/>
                </a:solidFill>
                <a:latin typeface="Arial" charset="0"/>
                <a:ea typeface="+mn-ea"/>
                <a:cs typeface="Arial" charset="0"/>
                <a:sym typeface="Symbol"/>
              </a:rPr>
              <a:t>α</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0162</a:t>
            </a:r>
            <a:r>
              <a:rPr lang="en-US" sz="1400" dirty="0" smtClean="0">
                <a:solidFill>
                  <a:srgbClr val="000000"/>
                </a:solidFill>
                <a:latin typeface="Arial" charset="0"/>
                <a:ea typeface="+mn-ea"/>
                <a:cs typeface="Arial" charset="0"/>
              </a:rPr>
              <a:t> </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.248</a:t>
            </a:r>
            <a:endParaRPr lang="en-US" sz="1400" dirty="0">
              <a:solidFill>
                <a:srgbClr val="000000"/>
              </a:solidFill>
              <a:latin typeface="Arial" charset="0"/>
              <a:ea typeface="+mn-ea"/>
              <a:cs typeface="Arial" charset="0"/>
            </a:endParaRPr>
          </a:p>
          <a:p>
            <a:pPr eaLnBrk="1" hangingPunct="1">
              <a:spcBef>
                <a:spcPts val="600"/>
              </a:spcBef>
            </a:pPr>
            <a:r>
              <a:rPr lang="en-US" sz="1400" dirty="0">
                <a:solidFill>
                  <a:srgbClr val="000000"/>
                </a:solidFill>
                <a:latin typeface="Arial" charset="0"/>
                <a:ea typeface="+mn-ea"/>
                <a:cs typeface="Arial" charset="0"/>
              </a:rPr>
              <a:t>P(a</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a:t>
            </a:r>
            <a:r>
              <a:rPr lang="en-US" altLang="en-US" sz="1400" dirty="0" err="1" smtClean="0">
                <a:solidFill>
                  <a:srgbClr val="000000"/>
                </a:solidFill>
                <a:latin typeface="Arial" charset="0"/>
                <a:ea typeface="+mn-ea"/>
                <a:cs typeface="Arial" charset="0"/>
                <a:sym typeface="Symbol" pitchFamily="18" charset="2"/>
              </a:rPr>
              <a:t>b</a:t>
            </a:r>
            <a:r>
              <a:rPr lang="en-US" sz="1400" dirty="0" err="1" smtClean="0">
                <a:solidFill>
                  <a:srgbClr val="000000"/>
                </a:solidFill>
                <a:latin typeface="Arial" charset="0"/>
                <a:ea typeface="+mn-ea"/>
                <a:cs typeface="Arial" charset="0"/>
              </a:rPr>
              <a:t>|d</a:t>
            </a:r>
            <a:r>
              <a:rPr lang="en-US" sz="1400" dirty="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P(a)P</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b</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Σ</a:t>
            </a:r>
            <a:r>
              <a:rPr lang="en-US" sz="1400" dirty="0">
                <a:solidFill>
                  <a:srgbClr val="000000"/>
                </a:solidFill>
                <a:latin typeface="Arial" charset="0"/>
                <a:ea typeface="+mn-ea"/>
                <a:cs typeface="Arial" charset="0"/>
              </a:rPr>
              <a:t> </a:t>
            </a:r>
            <a:r>
              <a:rPr lang="en-US" sz="1400" baseline="-25000" dirty="0">
                <a:solidFill>
                  <a:srgbClr val="000000"/>
                </a:solidFill>
                <a:latin typeface="Arial" charset="0"/>
                <a:ea typeface="+mn-ea"/>
                <a:cs typeface="Arial" charset="0"/>
              </a:rPr>
              <a:t>c</a:t>
            </a:r>
            <a:r>
              <a:rPr lang="en-US" sz="1400" dirty="0">
                <a:solidFill>
                  <a:srgbClr val="000000"/>
                </a:solidFill>
                <a:latin typeface="Arial" charset="0"/>
                <a:ea typeface="+mn-ea"/>
                <a:cs typeface="Arial" charset="0"/>
              </a:rPr>
              <a:t>  P(</a:t>
            </a:r>
            <a:r>
              <a:rPr lang="en-US" sz="1400" dirty="0" err="1">
                <a:solidFill>
                  <a:srgbClr val="000000"/>
                </a:solidFill>
                <a:latin typeface="Arial" charset="0"/>
                <a:ea typeface="+mn-ea"/>
                <a:cs typeface="Arial" charset="0"/>
              </a:rPr>
              <a:t>c|a</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smtClean="0">
                <a:solidFill>
                  <a:srgbClr val="000000"/>
                </a:solidFill>
                <a:latin typeface="Arial" charset="0"/>
                <a:ea typeface="+mn-ea"/>
                <a:cs typeface="Arial" charset="0"/>
              </a:rPr>
              <a:t>)</a:t>
            </a:r>
            <a:r>
              <a:rPr lang="en-US" sz="1400" dirty="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P(a)P</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b</a:t>
            </a:r>
            <a:r>
              <a:rPr lang="en-US" sz="1400" dirty="0">
                <a:solidFill>
                  <a:srgbClr val="000000"/>
                </a:solidFill>
                <a:latin typeface="Arial" charset="0"/>
                <a:ea typeface="+mn-ea"/>
                <a:cs typeface="Arial" charset="0"/>
              </a:rPr>
              <a:t>){ P(</a:t>
            </a:r>
            <a:r>
              <a:rPr lang="en-US" sz="1400" dirty="0" err="1">
                <a:solidFill>
                  <a:srgbClr val="000000"/>
                </a:solidFill>
                <a:latin typeface="Arial" charset="0"/>
                <a:ea typeface="+mn-ea"/>
                <a:cs typeface="Arial" charset="0"/>
              </a:rPr>
              <a:t>c|a</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b)P(</a:t>
            </a:r>
            <a:r>
              <a:rPr lang="en-US" sz="1400" dirty="0" err="1" smtClean="0">
                <a:solidFill>
                  <a:srgbClr val="000000"/>
                </a:solidFill>
                <a:latin typeface="Arial" charset="0"/>
                <a:ea typeface="+mn-ea"/>
                <a:cs typeface="Arial" charset="0"/>
              </a:rPr>
              <a:t>d|c</a:t>
            </a:r>
            <a:r>
              <a:rPr lang="en-US" sz="1400" dirty="0">
                <a:solidFill>
                  <a:srgbClr val="000000"/>
                </a:solidFill>
                <a:latin typeface="Arial" charset="0"/>
                <a:ea typeface="+mn-ea"/>
                <a:cs typeface="Arial" charset="0"/>
              </a:rPr>
              <a:t>)+P(</a:t>
            </a:r>
            <a:r>
              <a:rPr lang="en-US" altLang="en-US" sz="1400" dirty="0">
                <a:solidFill>
                  <a:srgbClr val="000000"/>
                </a:solidFill>
                <a:latin typeface="Arial" charset="0"/>
                <a:ea typeface="+mn-ea"/>
                <a:cs typeface="Arial" charset="0"/>
                <a:sym typeface="Symbol" pitchFamily="18" charset="2"/>
              </a:rPr>
              <a:t></a:t>
            </a:r>
            <a:r>
              <a:rPr lang="en-US" sz="1400" dirty="0" err="1">
                <a:solidFill>
                  <a:srgbClr val="000000"/>
                </a:solidFill>
                <a:latin typeface="Arial" charset="0"/>
                <a:ea typeface="+mn-ea"/>
                <a:cs typeface="Arial" charset="0"/>
              </a:rPr>
              <a:t>c|a</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b)P(d</a:t>
            </a:r>
            <a:r>
              <a:rPr lang="en-US" sz="1400" dirty="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a:solidFill>
                  <a:srgbClr val="000000"/>
                </a:solidFill>
                <a:latin typeface="Arial" charset="0"/>
                <a:ea typeface="+mn-ea"/>
                <a:cs typeface="Arial" charset="0"/>
              </a:rPr>
              <a:t>c) }</a:t>
            </a:r>
            <a:endParaRPr lang="en-US" sz="1400" dirty="0" smtClean="0">
              <a:solidFill>
                <a:srgbClr val="000000"/>
              </a:solidFill>
              <a:latin typeface="Arial" charset="0"/>
              <a:ea typeface="+mn-ea"/>
              <a:cs typeface="Arial" charset="0"/>
            </a:endParaRPr>
          </a:p>
          <a:p>
            <a:pPr eaLnBrk="1" hangingPunct="1"/>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05x.98x{.90x.95+.10x.002} </a:t>
            </a:r>
            <a:r>
              <a:rPr lang="en-US" sz="1400" dirty="0" smtClean="0">
                <a:solidFill>
                  <a:srgbClr val="000000"/>
                </a:solidFill>
                <a:latin typeface="Arial" charset="0"/>
                <a:ea typeface="+mn-ea"/>
                <a:cs typeface="Arial" charset="0"/>
                <a:sym typeface="Symbol"/>
              </a:rPr>
              <a:t> </a:t>
            </a:r>
            <a:r>
              <a:rPr lang="el-GR" sz="1400" dirty="0">
                <a:solidFill>
                  <a:srgbClr val="000000"/>
                </a:solidFill>
                <a:latin typeface="Arial" charset="0"/>
                <a:ea typeface="+mn-ea"/>
                <a:cs typeface="Arial" charset="0"/>
                <a:sym typeface="Symbol"/>
              </a:rPr>
              <a:t>α</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0419</a:t>
            </a:r>
            <a:r>
              <a:rPr lang="en-US" sz="1400" dirty="0" smtClean="0">
                <a:solidFill>
                  <a:srgbClr val="000000"/>
                </a:solidFill>
                <a:latin typeface="Arial" charset="0"/>
                <a:ea typeface="+mn-ea"/>
                <a:cs typeface="Arial" charset="0"/>
              </a:rPr>
              <a:t> </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.642</a:t>
            </a:r>
            <a:endParaRPr lang="en-US" sz="1400" dirty="0">
              <a:solidFill>
                <a:srgbClr val="000000"/>
              </a:solidFill>
              <a:latin typeface="Arial" charset="0"/>
              <a:ea typeface="+mn-ea"/>
              <a:cs typeface="Arial" charset="0"/>
            </a:endParaRPr>
          </a:p>
          <a:p>
            <a:pPr eaLnBrk="1" hangingPunct="1">
              <a:spcBef>
                <a:spcPts val="600"/>
              </a:spcBef>
            </a:pPr>
            <a:r>
              <a:rPr lang="en-US" sz="1400" dirty="0">
                <a:solidFill>
                  <a:srgbClr val="000000"/>
                </a:solidFill>
                <a:latin typeface="Arial" charset="0"/>
                <a:ea typeface="+mn-ea"/>
                <a:cs typeface="Arial" charset="0"/>
              </a:rPr>
              <a:t>P(</a:t>
            </a:r>
            <a:r>
              <a:rPr lang="en-US" altLang="en-US" sz="1400" dirty="0" smtClean="0">
                <a:solidFill>
                  <a:srgbClr val="000000"/>
                </a:solidFill>
                <a:latin typeface="Arial" charset="0"/>
                <a:ea typeface="+mn-ea"/>
                <a:cs typeface="Arial" charset="0"/>
                <a:sym typeface="Symbol" pitchFamily="18" charset="2"/>
              </a:rPr>
              <a:t>a</a:t>
            </a:r>
            <a:r>
              <a:rPr lang="en-US" sz="1400" dirty="0" smtClean="0">
                <a:solidFill>
                  <a:srgbClr val="000000"/>
                </a:solidFill>
                <a:latin typeface="Arial" charset="0"/>
                <a:ea typeface="+mn-ea"/>
                <a:cs typeface="Arial" charset="0"/>
              </a:rPr>
              <a:t>,</a:t>
            </a:r>
            <a:r>
              <a:rPr lang="en-US" altLang="en-US" sz="1400" dirty="0" smtClean="0">
                <a:solidFill>
                  <a:srgbClr val="000000"/>
                </a:solidFill>
                <a:latin typeface="Arial" charset="0"/>
                <a:ea typeface="+mn-ea"/>
                <a:cs typeface="Arial" charset="0"/>
                <a:sym typeface="Symbol" pitchFamily="18" charset="2"/>
              </a:rPr>
              <a:t></a:t>
            </a:r>
            <a:r>
              <a:rPr lang="en-US" altLang="en-US" sz="1400" dirty="0" err="1" smtClean="0">
                <a:solidFill>
                  <a:srgbClr val="000000"/>
                </a:solidFill>
                <a:latin typeface="Arial" charset="0"/>
                <a:ea typeface="+mn-ea"/>
                <a:cs typeface="Arial" charset="0"/>
                <a:sym typeface="Symbol" pitchFamily="18" charset="2"/>
              </a:rPr>
              <a:t>b</a:t>
            </a:r>
            <a:r>
              <a:rPr lang="en-US" sz="1400" dirty="0" err="1" smtClean="0">
                <a:solidFill>
                  <a:srgbClr val="000000"/>
                </a:solidFill>
                <a:latin typeface="Arial" charset="0"/>
                <a:ea typeface="+mn-ea"/>
                <a:cs typeface="Arial" charset="0"/>
              </a:rPr>
              <a:t>|d</a:t>
            </a:r>
            <a:r>
              <a:rPr lang="en-US" sz="1400" dirty="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t>
            </a:r>
            <a:r>
              <a:rPr lang="en-US" altLang="en-US" sz="1400" dirty="0" smtClean="0">
                <a:solidFill>
                  <a:srgbClr val="000000"/>
                </a:solidFill>
                <a:latin typeface="Arial" charset="0"/>
                <a:ea typeface="+mn-ea"/>
                <a:cs typeface="Arial" charset="0"/>
                <a:sym typeface="Symbol" pitchFamily="18" charset="2"/>
              </a:rPr>
              <a:t>a</a:t>
            </a:r>
            <a:r>
              <a:rPr lang="en-US" sz="1400" dirty="0" smtClean="0">
                <a:solidFill>
                  <a:srgbClr val="000000"/>
                </a:solidFill>
                <a:latin typeface="Arial" charset="0"/>
                <a:ea typeface="+mn-ea"/>
                <a:cs typeface="Arial" charset="0"/>
              </a:rPr>
              <a:t>)P(</a:t>
            </a:r>
            <a:r>
              <a:rPr lang="en-US" altLang="en-US" sz="1400" dirty="0" smtClean="0">
                <a:solidFill>
                  <a:srgbClr val="000000"/>
                </a:solidFill>
                <a:latin typeface="Arial" charset="0"/>
                <a:ea typeface="+mn-ea"/>
                <a:cs typeface="Arial" charset="0"/>
                <a:sym typeface="Symbol" pitchFamily="18" charset="2"/>
              </a:rPr>
              <a:t>b</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Σ</a:t>
            </a:r>
            <a:r>
              <a:rPr lang="en-US" sz="1400" dirty="0">
                <a:solidFill>
                  <a:srgbClr val="000000"/>
                </a:solidFill>
                <a:latin typeface="Arial" charset="0"/>
                <a:ea typeface="+mn-ea"/>
                <a:cs typeface="Arial" charset="0"/>
              </a:rPr>
              <a:t> </a:t>
            </a:r>
            <a:r>
              <a:rPr lang="en-US" sz="1400" baseline="-25000" dirty="0">
                <a:solidFill>
                  <a:srgbClr val="000000"/>
                </a:solidFill>
                <a:latin typeface="Arial" charset="0"/>
                <a:ea typeface="+mn-ea"/>
                <a:cs typeface="Arial" charset="0"/>
              </a:rPr>
              <a:t>c</a:t>
            </a:r>
            <a:r>
              <a:rPr lang="en-US" sz="1400" dirty="0">
                <a:solidFill>
                  <a:srgbClr val="000000"/>
                </a:solidFill>
                <a:latin typeface="Arial" charset="0"/>
                <a:ea typeface="+mn-ea"/>
                <a:cs typeface="Arial" charset="0"/>
              </a:rPr>
              <a:t>  P(c|</a:t>
            </a:r>
            <a:r>
              <a:rPr lang="en-US" altLang="en-US" sz="1400" dirty="0" smtClean="0">
                <a:solidFill>
                  <a:srgbClr val="000000"/>
                </a:solidFill>
                <a:latin typeface="Arial" charset="0"/>
                <a:ea typeface="+mn-ea"/>
                <a:cs typeface="Arial" charset="0"/>
                <a:sym typeface="Symbol" pitchFamily="18" charset="2"/>
              </a:rPr>
              <a:t></a:t>
            </a:r>
            <a:r>
              <a:rPr lang="en-US" altLang="en-US" sz="1400" dirty="0" err="1" smtClean="0">
                <a:solidFill>
                  <a:srgbClr val="000000"/>
                </a:solidFill>
                <a:latin typeface="Arial" charset="0"/>
                <a:ea typeface="+mn-ea"/>
                <a:cs typeface="Arial" charset="0"/>
                <a:sym typeface="Symbol" pitchFamily="18" charset="2"/>
              </a:rPr>
              <a:t>a</a:t>
            </a:r>
            <a:r>
              <a:rPr lang="en-US" sz="1400" dirty="0" err="1" smtClean="0">
                <a:solidFill>
                  <a:srgbClr val="000000"/>
                </a:solidFill>
                <a:latin typeface="Arial" charset="0"/>
                <a:ea typeface="+mn-ea"/>
                <a:cs typeface="Arial" charset="0"/>
              </a:rPr>
              <a:t>,</a:t>
            </a:r>
            <a:r>
              <a:rPr lang="en-US" altLang="en-US" sz="1400" dirty="0" err="1" smtClean="0">
                <a:solidFill>
                  <a:srgbClr val="000000"/>
                </a:solidFill>
                <a:latin typeface="Arial" charset="0"/>
                <a:ea typeface="+mn-ea"/>
                <a:cs typeface="Arial" charset="0"/>
                <a:sym typeface="Symbol" pitchFamily="18" charset="2"/>
              </a:rPr>
              <a:t>b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smtClean="0">
                <a:solidFill>
                  <a:srgbClr val="000000"/>
                </a:solidFill>
                <a:latin typeface="Arial" charset="0"/>
                <a:ea typeface="+mn-ea"/>
                <a:cs typeface="Arial" charset="0"/>
              </a:rPr>
              <a:t>)</a:t>
            </a:r>
            <a:r>
              <a:rPr lang="en-US" sz="1400" dirty="0">
                <a:solidFill>
                  <a:srgbClr val="000000"/>
                </a:solidFill>
                <a:latin typeface="Arial" charset="0"/>
                <a:ea typeface="+mn-ea"/>
                <a:cs typeface="Arial" charset="0"/>
              </a:rPr>
              <a:t> =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P</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a)P(</a:t>
            </a:r>
            <a:r>
              <a:rPr lang="en-US" altLang="en-US" sz="1400" dirty="0">
                <a:solidFill>
                  <a:srgbClr val="000000"/>
                </a:solidFill>
                <a:latin typeface="Arial" charset="0"/>
                <a:ea typeface="+mn-ea"/>
                <a:cs typeface="Arial" charset="0"/>
                <a:sym typeface="Symbol" pitchFamily="18" charset="2"/>
              </a:rPr>
              <a:t></a:t>
            </a:r>
            <a:r>
              <a:rPr lang="en-US" sz="1400" dirty="0" smtClean="0">
                <a:solidFill>
                  <a:srgbClr val="000000"/>
                </a:solidFill>
                <a:latin typeface="Arial" charset="0"/>
                <a:ea typeface="+mn-ea"/>
                <a:cs typeface="Arial" charset="0"/>
              </a:rPr>
              <a:t>b</a:t>
            </a:r>
            <a:r>
              <a:rPr lang="en-US" sz="1400" dirty="0">
                <a:solidFill>
                  <a:srgbClr val="000000"/>
                </a:solidFill>
                <a:latin typeface="Arial" charset="0"/>
                <a:ea typeface="+mn-ea"/>
                <a:cs typeface="Arial" charset="0"/>
              </a:rPr>
              <a:t>){ P(c</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a,</a:t>
            </a:r>
            <a:r>
              <a:rPr lang="en-US" altLang="en-US" sz="1400" dirty="0" err="1">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b</a:t>
            </a:r>
            <a:r>
              <a:rPr lang="en-US" sz="1400" dirty="0" smtClean="0">
                <a:solidFill>
                  <a:srgbClr val="000000"/>
                </a:solidFill>
                <a:latin typeface="Arial" charset="0"/>
                <a:ea typeface="+mn-ea"/>
                <a:cs typeface="Arial" charset="0"/>
              </a:rPr>
              <a:t>)P(</a:t>
            </a:r>
            <a:r>
              <a:rPr lang="en-US" sz="1400" dirty="0" err="1" smtClean="0">
                <a:solidFill>
                  <a:srgbClr val="000000"/>
                </a:solidFill>
                <a:latin typeface="Arial" charset="0"/>
                <a:ea typeface="+mn-ea"/>
                <a:cs typeface="Arial" charset="0"/>
              </a:rPr>
              <a:t>d|c</a:t>
            </a:r>
            <a:r>
              <a:rPr lang="en-US" sz="1400" dirty="0">
                <a:solidFill>
                  <a:srgbClr val="000000"/>
                </a:solidFill>
                <a:latin typeface="Arial" charset="0"/>
                <a:ea typeface="+mn-ea"/>
                <a:cs typeface="Arial" charset="0"/>
              </a:rPr>
              <a:t>)+P(</a:t>
            </a:r>
            <a:r>
              <a:rPr lang="en-US" altLang="en-US" sz="1400" dirty="0">
                <a:solidFill>
                  <a:srgbClr val="000000"/>
                </a:solidFill>
                <a:latin typeface="Arial" charset="0"/>
                <a:ea typeface="+mn-ea"/>
                <a:cs typeface="Arial" charset="0"/>
                <a:sym typeface="Symbol" pitchFamily="18" charset="2"/>
              </a:rPr>
              <a:t></a:t>
            </a:r>
            <a:r>
              <a:rPr lang="en-US" sz="1400" dirty="0">
                <a:solidFill>
                  <a:srgbClr val="000000"/>
                </a:solidFill>
                <a:latin typeface="Arial" charset="0"/>
                <a:ea typeface="+mn-ea"/>
                <a:cs typeface="Arial" charset="0"/>
              </a:rPr>
              <a:t>c</a:t>
            </a:r>
            <a:r>
              <a:rPr lang="en-US" sz="1400" dirty="0" smtClean="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a,</a:t>
            </a:r>
            <a:r>
              <a:rPr lang="en-US" altLang="en-US" sz="1400" dirty="0" err="1">
                <a:solidFill>
                  <a:srgbClr val="000000"/>
                </a:solidFill>
                <a:latin typeface="Arial" charset="0"/>
                <a:ea typeface="+mn-ea"/>
                <a:cs typeface="Arial" charset="0"/>
                <a:sym typeface="Symbol" pitchFamily="18" charset="2"/>
              </a:rPr>
              <a:t></a:t>
            </a:r>
            <a:r>
              <a:rPr lang="en-US" sz="1400" dirty="0" err="1" smtClean="0">
                <a:solidFill>
                  <a:srgbClr val="000000"/>
                </a:solidFill>
                <a:latin typeface="Arial" charset="0"/>
                <a:ea typeface="+mn-ea"/>
                <a:cs typeface="Arial" charset="0"/>
              </a:rPr>
              <a:t>b</a:t>
            </a:r>
            <a:r>
              <a:rPr lang="en-US" sz="1400" dirty="0" smtClean="0">
                <a:solidFill>
                  <a:srgbClr val="000000"/>
                </a:solidFill>
                <a:latin typeface="Arial" charset="0"/>
                <a:ea typeface="+mn-ea"/>
                <a:cs typeface="Arial" charset="0"/>
              </a:rPr>
              <a:t>)P(d</a:t>
            </a:r>
            <a:r>
              <a:rPr lang="en-US" sz="1400" dirty="0">
                <a:solidFill>
                  <a:srgbClr val="000000"/>
                </a:solidFill>
                <a:latin typeface="Arial" charset="0"/>
                <a:ea typeface="+mn-ea"/>
                <a:cs typeface="Arial" charset="0"/>
              </a:rPr>
              <a:t>|</a:t>
            </a:r>
            <a:r>
              <a:rPr lang="en-US" altLang="en-US" sz="1400" dirty="0">
                <a:solidFill>
                  <a:srgbClr val="000000"/>
                </a:solidFill>
                <a:latin typeface="Arial" charset="0"/>
                <a:ea typeface="+mn-ea"/>
                <a:cs typeface="Arial" charset="0"/>
                <a:sym typeface="Symbol" pitchFamily="18" charset="2"/>
              </a:rPr>
              <a:t></a:t>
            </a:r>
            <a:r>
              <a:rPr lang="en-US" sz="1400" dirty="0">
                <a:solidFill>
                  <a:srgbClr val="000000"/>
                </a:solidFill>
                <a:latin typeface="Arial" charset="0"/>
                <a:ea typeface="+mn-ea"/>
                <a:cs typeface="Arial" charset="0"/>
              </a:rPr>
              <a:t>c) }</a:t>
            </a:r>
            <a:endParaRPr lang="en-US" sz="1400" dirty="0" smtClean="0">
              <a:solidFill>
                <a:srgbClr val="000000"/>
              </a:solidFill>
              <a:latin typeface="Arial" charset="0"/>
              <a:ea typeface="+mn-ea"/>
              <a:cs typeface="Arial" charset="0"/>
            </a:endParaRPr>
          </a:p>
          <a:p>
            <a:pPr eaLnBrk="1" hangingPunct="1"/>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 </a:t>
            </a:r>
            <a:r>
              <a:rPr lang="el-GR" sz="1400" dirty="0">
                <a:solidFill>
                  <a:srgbClr val="000000"/>
                </a:solidFill>
                <a:latin typeface="Arial" charset="0"/>
                <a:ea typeface="+mn-ea"/>
                <a:cs typeface="Arial" charset="0"/>
              </a:rPr>
              <a:t>α</a:t>
            </a:r>
            <a:r>
              <a:rPr lang="en-US" sz="1400" dirty="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rPr>
              <a:t>95x.98x{.005x.95+.995x.002} </a:t>
            </a:r>
            <a:r>
              <a:rPr lang="en-US" sz="1400" dirty="0" smtClean="0">
                <a:solidFill>
                  <a:srgbClr val="000000"/>
                </a:solidFill>
                <a:latin typeface="Arial" charset="0"/>
                <a:ea typeface="+mn-ea"/>
                <a:cs typeface="Arial" charset="0"/>
                <a:sym typeface="Symbol"/>
              </a:rPr>
              <a:t> </a:t>
            </a:r>
            <a:r>
              <a:rPr lang="el-GR" sz="1400" dirty="0">
                <a:solidFill>
                  <a:srgbClr val="000000"/>
                </a:solidFill>
                <a:latin typeface="Arial" charset="0"/>
                <a:ea typeface="+mn-ea"/>
                <a:cs typeface="Arial" charset="0"/>
                <a:sym typeface="Symbol"/>
              </a:rPr>
              <a:t>α</a:t>
            </a:r>
            <a:r>
              <a:rPr lang="en-US" sz="1400" dirty="0">
                <a:solidFill>
                  <a:srgbClr val="000000"/>
                </a:solidFill>
                <a:latin typeface="Arial" charset="0"/>
                <a:ea typeface="+mn-ea"/>
                <a:cs typeface="Arial" charset="0"/>
                <a:sym typeface="Symbol"/>
              </a:rPr>
              <a:t> </a:t>
            </a:r>
            <a:r>
              <a:rPr lang="en-US" sz="1400" dirty="0" smtClean="0">
                <a:solidFill>
                  <a:srgbClr val="000000"/>
                </a:solidFill>
                <a:latin typeface="Arial" charset="0"/>
                <a:ea typeface="+mn-ea"/>
                <a:cs typeface="Arial" charset="0"/>
                <a:sym typeface="Symbol"/>
              </a:rPr>
              <a:t>.00627</a:t>
            </a:r>
            <a:r>
              <a:rPr lang="en-US" sz="1400" dirty="0" smtClean="0">
                <a:solidFill>
                  <a:srgbClr val="000000"/>
                </a:solidFill>
                <a:latin typeface="Arial" charset="0"/>
                <a:ea typeface="+mn-ea"/>
                <a:cs typeface="Arial" charset="0"/>
              </a:rPr>
              <a:t> </a:t>
            </a:r>
            <a:r>
              <a:rPr lang="en-US" sz="1400" dirty="0" smtClean="0">
                <a:solidFill>
                  <a:srgbClr val="000000"/>
                </a:solidFill>
                <a:latin typeface="Arial" charset="0"/>
                <a:ea typeface="+mn-ea"/>
                <a:cs typeface="Arial" charset="0"/>
                <a:sym typeface="Symbol"/>
              </a:rPr>
              <a:t> .096</a:t>
            </a:r>
          </a:p>
          <a:p>
            <a:pPr eaLnBrk="1" hangingPunct="1">
              <a:spcBef>
                <a:spcPts val="600"/>
              </a:spcBef>
            </a:pPr>
            <a:r>
              <a:rPr lang="el-GR" sz="1400" b="1" dirty="0" smtClean="0">
                <a:solidFill>
                  <a:srgbClr val="000000"/>
                </a:solidFill>
                <a:latin typeface="Arial" charset="0"/>
                <a:ea typeface="+mn-ea"/>
                <a:cs typeface="Arial" charset="0"/>
                <a:sym typeface="Symbol"/>
              </a:rPr>
              <a:t>α</a:t>
            </a:r>
            <a:r>
              <a:rPr lang="en-US" sz="1400" b="1" dirty="0" smtClean="0">
                <a:solidFill>
                  <a:srgbClr val="000000"/>
                </a:solidFill>
                <a:latin typeface="Arial" charset="0"/>
                <a:ea typeface="+mn-ea"/>
                <a:cs typeface="Arial" charset="0"/>
              </a:rPr>
              <a:t> </a:t>
            </a:r>
            <a:r>
              <a:rPr lang="en-US" sz="1400" b="1" dirty="0" smtClean="0">
                <a:solidFill>
                  <a:srgbClr val="000000"/>
                </a:solidFill>
                <a:latin typeface="Arial" charset="0"/>
                <a:ea typeface="+mn-ea"/>
                <a:cs typeface="Arial" charset="0"/>
                <a:sym typeface="Symbol"/>
              </a:rPr>
              <a:t> 1 / (.000903+.0162+</a:t>
            </a:r>
            <a:r>
              <a:rPr lang="en-US" sz="1400" b="1" dirty="0">
                <a:solidFill>
                  <a:srgbClr val="000000"/>
                </a:solidFill>
                <a:latin typeface="Arial" charset="0"/>
                <a:ea typeface="+mn-ea"/>
                <a:cs typeface="Arial" charset="0"/>
                <a:sym typeface="Symbol"/>
              </a:rPr>
              <a:t>.</a:t>
            </a:r>
            <a:r>
              <a:rPr lang="en-US" sz="1400" b="1" dirty="0" smtClean="0">
                <a:solidFill>
                  <a:srgbClr val="000000"/>
                </a:solidFill>
                <a:latin typeface="Arial" charset="0"/>
                <a:ea typeface="+mn-ea"/>
                <a:cs typeface="Arial" charset="0"/>
                <a:sym typeface="Symbol"/>
              </a:rPr>
              <a:t>0419+</a:t>
            </a:r>
            <a:r>
              <a:rPr lang="en-US" sz="1400" b="1" dirty="0">
                <a:solidFill>
                  <a:srgbClr val="000000"/>
                </a:solidFill>
                <a:latin typeface="Arial" charset="0"/>
                <a:ea typeface="+mn-ea"/>
                <a:cs typeface="Arial" charset="0"/>
                <a:sym typeface="Symbol"/>
              </a:rPr>
              <a:t>.</a:t>
            </a:r>
            <a:r>
              <a:rPr lang="en-US" sz="1400" b="1" dirty="0" smtClean="0">
                <a:solidFill>
                  <a:srgbClr val="000000"/>
                </a:solidFill>
                <a:latin typeface="Arial" charset="0"/>
                <a:ea typeface="+mn-ea"/>
                <a:cs typeface="Arial" charset="0"/>
                <a:sym typeface="Symbol"/>
              </a:rPr>
              <a:t>00627) </a:t>
            </a:r>
            <a:r>
              <a:rPr lang="en-US" sz="1400" b="1" dirty="0">
                <a:solidFill>
                  <a:srgbClr val="000000"/>
                </a:solidFill>
                <a:latin typeface="Arial" charset="0"/>
                <a:ea typeface="+mn-ea"/>
                <a:cs typeface="Arial" charset="0"/>
                <a:sym typeface="Symbol"/>
              </a:rPr>
              <a:t> </a:t>
            </a:r>
            <a:r>
              <a:rPr lang="en-US" sz="1400" b="1" dirty="0" smtClean="0">
                <a:solidFill>
                  <a:srgbClr val="000000"/>
                </a:solidFill>
                <a:latin typeface="Arial" charset="0"/>
                <a:ea typeface="+mn-ea"/>
                <a:cs typeface="Arial" charset="0"/>
                <a:sym typeface="Symbol"/>
              </a:rPr>
              <a:t>1 / .06527  15.32   </a:t>
            </a:r>
            <a:r>
              <a:rPr lang="en-US" sz="1400" b="1" dirty="0" smtClean="0">
                <a:solidFill>
                  <a:srgbClr val="FF0000"/>
                </a:solidFill>
                <a:latin typeface="Arial" charset="0"/>
                <a:ea typeface="+mn-ea"/>
                <a:cs typeface="Arial" charset="0"/>
                <a:sym typeface="Symbol"/>
              </a:rPr>
              <a:t> [Note: </a:t>
            </a:r>
            <a:r>
              <a:rPr lang="el-GR" sz="1400" b="1" dirty="0" smtClean="0">
                <a:solidFill>
                  <a:srgbClr val="FF0000"/>
                </a:solidFill>
                <a:latin typeface="Arial" charset="0"/>
                <a:cs typeface="Arial" charset="0"/>
                <a:sym typeface="Symbol"/>
              </a:rPr>
              <a:t>α</a:t>
            </a:r>
            <a:r>
              <a:rPr lang="en-US" sz="1400" b="1" dirty="0" smtClean="0">
                <a:solidFill>
                  <a:srgbClr val="FF0000"/>
                </a:solidFill>
                <a:latin typeface="Arial" charset="0"/>
                <a:cs typeface="Arial" charset="0"/>
                <a:sym typeface="Symbol"/>
              </a:rPr>
              <a:t> = normalization constant, p. 493]</a:t>
            </a:r>
            <a:endParaRPr lang="en-US" sz="1400" b="1" dirty="0">
              <a:solidFill>
                <a:srgbClr val="FF0000"/>
              </a:solidFill>
              <a:latin typeface="Arial" charset="0"/>
              <a:cs typeface="Arial" charset="0"/>
            </a:endParaRPr>
          </a:p>
        </p:txBody>
      </p:sp>
      <p:sp>
        <p:nvSpPr>
          <p:cNvPr id="31" name="Title 4"/>
          <p:cNvSpPr txBox="1">
            <a:spLocks/>
          </p:cNvSpPr>
          <p:nvPr/>
        </p:nvSpPr>
        <p:spPr bwMode="auto">
          <a:xfrm>
            <a:off x="457200" y="274638"/>
            <a:ext cx="8229600" cy="79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ysClr val="windowText" lastClr="000000"/>
                </a:solidFill>
                <a:effectLst/>
                <a:uLnTx/>
                <a:uFillTx/>
                <a:latin typeface="Calibri"/>
                <a:ea typeface="+mj-ea"/>
                <a:cs typeface="+mj-cs"/>
              </a:rPr>
              <a:t>Inference by Variable Elimination</a:t>
            </a:r>
          </a:p>
        </p:txBody>
      </p:sp>
    </p:spTree>
    <p:extLst>
      <p:ext uri="{BB962C8B-B14F-4D97-AF65-F5344CB8AC3E}">
        <p14:creationId xmlns:p14="http://schemas.microsoft.com/office/powerpoint/2010/main" val="38315745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Mid-term Review</a:t>
            </a:r>
            <a:br>
              <a:rPr lang="en-US" altLang="en-US" dirty="0" smtClean="0"/>
            </a:br>
            <a:r>
              <a:rPr lang="en-US" altLang="en-US" dirty="0" smtClean="0"/>
              <a:t>Chapters </a:t>
            </a:r>
            <a:r>
              <a:rPr lang="en-US" altLang="en-US" dirty="0" smtClean="0"/>
              <a:t>2-5, 13, 14</a:t>
            </a:r>
            <a:endParaRPr lang="en-US" altLang="en-US" dirty="0" smtClean="0"/>
          </a:p>
        </p:txBody>
      </p:sp>
      <p:sp>
        <p:nvSpPr>
          <p:cNvPr id="5" name="Rectangle 3"/>
          <p:cNvSpPr txBox="1">
            <a:spLocks noChangeArrowheads="1"/>
          </p:cNvSpPr>
          <p:nvPr/>
        </p:nvSpPr>
        <p:spPr bwMode="auto">
          <a:xfrm>
            <a:off x="609600" y="1371600"/>
            <a:ext cx="7848600" cy="51816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400" dirty="0">
                <a:latin typeface="+mn-lt"/>
                <a:ea typeface="+mn-ea"/>
              </a:rPr>
              <a:t>Review Agents (2.1-2.3)</a:t>
            </a:r>
          </a:p>
          <a:p>
            <a:pPr marL="342900" indent="-342900">
              <a:spcBef>
                <a:spcPct val="20000"/>
              </a:spcBef>
              <a:buFont typeface="Arial" pitchFamily="34" charset="0"/>
              <a:buChar char="•"/>
              <a:defRPr/>
            </a:pPr>
            <a:r>
              <a:rPr lang="en-US" sz="2400" dirty="0">
                <a:latin typeface="+mn-lt"/>
                <a:ea typeface="+mn-ea"/>
              </a:rPr>
              <a:t>Review State Space Search</a:t>
            </a:r>
          </a:p>
          <a:p>
            <a:pPr marL="800100" lvl="1" indent="-342900">
              <a:spcBef>
                <a:spcPct val="20000"/>
              </a:spcBef>
              <a:buFont typeface="Arial" pitchFamily="34" charset="0"/>
              <a:buChar char="•"/>
              <a:defRPr/>
            </a:pPr>
            <a:r>
              <a:rPr lang="en-US" sz="2000" dirty="0">
                <a:latin typeface="+mn-lt"/>
                <a:ea typeface="+mn-ea"/>
              </a:rPr>
              <a:t>Problem Formulation (3.1, 3.3)</a:t>
            </a:r>
          </a:p>
          <a:p>
            <a:pPr marL="800100" lvl="1" indent="-342900">
              <a:spcBef>
                <a:spcPct val="20000"/>
              </a:spcBef>
              <a:buFont typeface="Arial" pitchFamily="34" charset="0"/>
              <a:buChar char="•"/>
              <a:defRPr/>
            </a:pPr>
            <a:r>
              <a:rPr lang="en-US" sz="2000" dirty="0">
                <a:solidFill>
                  <a:prstClr val="black"/>
                </a:solidFill>
                <a:latin typeface="Calibri"/>
              </a:rPr>
              <a:t>Blind (Uninformed) Search (3.4)</a:t>
            </a:r>
            <a:endParaRPr lang="en-US" sz="2000" dirty="0"/>
          </a:p>
          <a:p>
            <a:pPr marL="800100" lvl="1" indent="-342900">
              <a:spcBef>
                <a:spcPct val="20000"/>
              </a:spcBef>
              <a:buFont typeface="Arial" pitchFamily="34" charset="0"/>
              <a:buChar char="•"/>
              <a:defRPr/>
            </a:pPr>
            <a:r>
              <a:rPr lang="en-US" sz="2000" dirty="0">
                <a:solidFill>
                  <a:prstClr val="black"/>
                </a:solidFill>
                <a:latin typeface="Calibri"/>
              </a:rPr>
              <a:t>Heuristic Search (3.5)</a:t>
            </a:r>
            <a:endParaRPr lang="en-US" sz="2000" dirty="0">
              <a:latin typeface="+mn-lt"/>
              <a:ea typeface="+mn-ea"/>
            </a:endParaRPr>
          </a:p>
          <a:p>
            <a:pPr marL="800100" lvl="1" indent="-342900">
              <a:spcBef>
                <a:spcPct val="20000"/>
              </a:spcBef>
              <a:buFont typeface="Arial" pitchFamily="34" charset="0"/>
              <a:buChar char="•"/>
              <a:defRPr/>
            </a:pPr>
            <a:r>
              <a:rPr lang="en-US" sz="2000" dirty="0">
                <a:latin typeface="+mn-lt"/>
                <a:ea typeface="+mn-ea"/>
              </a:rPr>
              <a:t>Local Search (4.1, 4.2)</a:t>
            </a:r>
          </a:p>
          <a:p>
            <a:pPr marL="342900" indent="-342900">
              <a:spcBef>
                <a:spcPct val="20000"/>
              </a:spcBef>
              <a:buFont typeface="Arial" pitchFamily="34" charset="0"/>
              <a:buChar char="•"/>
              <a:defRPr/>
            </a:pPr>
            <a:r>
              <a:rPr lang="en-US" sz="2400" dirty="0">
                <a:latin typeface="+mn-lt"/>
                <a:ea typeface="+mn-ea"/>
              </a:rPr>
              <a:t>Review Adversarial (Game) Search (5.1-5.4)</a:t>
            </a:r>
          </a:p>
          <a:p>
            <a:pPr marL="342900" indent="-342900">
              <a:spcBef>
                <a:spcPct val="20000"/>
              </a:spcBef>
              <a:buFont typeface="Arial" pitchFamily="34" charset="0"/>
              <a:buChar char="•"/>
              <a:defRPr/>
            </a:pPr>
            <a:r>
              <a:rPr lang="en-US" sz="2400" dirty="0">
                <a:latin typeface="+mn-lt"/>
                <a:ea typeface="+mn-ea"/>
              </a:rPr>
              <a:t>Review </a:t>
            </a:r>
            <a:r>
              <a:rPr lang="en-US" sz="2400" dirty="0" smtClean="0">
                <a:latin typeface="+mn-lt"/>
                <a:ea typeface="+mn-ea"/>
              </a:rPr>
              <a:t>Probability &amp; Bayesian </a:t>
            </a:r>
            <a:r>
              <a:rPr lang="en-US" sz="2400" dirty="0">
                <a:latin typeface="+mn-lt"/>
                <a:ea typeface="+mn-ea"/>
              </a:rPr>
              <a:t>Networks (</a:t>
            </a:r>
            <a:r>
              <a:rPr lang="en-US" sz="2400" dirty="0" smtClean="0">
                <a:latin typeface="+mn-lt"/>
                <a:ea typeface="+mn-ea"/>
              </a:rPr>
              <a:t>13, 14.1-14.5)</a:t>
            </a:r>
            <a:endParaRPr lang="en-US" sz="2400" dirty="0">
              <a:latin typeface="+mn-lt"/>
              <a:ea typeface="+mn-ea"/>
            </a:endParaRPr>
          </a:p>
          <a:p>
            <a:pPr marL="342900" indent="-342900">
              <a:spcBef>
                <a:spcPct val="20000"/>
              </a:spcBef>
              <a:buFont typeface="Arial" pitchFamily="34" charset="0"/>
              <a:buChar char="•"/>
              <a:defRPr/>
            </a:pPr>
            <a:endParaRPr lang="en-US" sz="2400" dirty="0" smtClean="0">
              <a:latin typeface="+mn-lt"/>
              <a:ea typeface="+mn-ea"/>
            </a:endParaRPr>
          </a:p>
          <a:p>
            <a:pPr marL="342900" indent="-342900">
              <a:spcBef>
                <a:spcPct val="20000"/>
              </a:spcBef>
              <a:buFont typeface="Arial" pitchFamily="34" charset="0"/>
              <a:buChar char="•"/>
              <a:defRPr/>
            </a:pPr>
            <a:r>
              <a:rPr lang="en-US" sz="2400" dirty="0" smtClean="0">
                <a:latin typeface="+mn-lt"/>
                <a:ea typeface="+mn-ea"/>
              </a:rPr>
              <a:t>Please </a:t>
            </a:r>
            <a:r>
              <a:rPr lang="en-US" sz="2400" dirty="0">
                <a:latin typeface="+mn-lt"/>
                <a:ea typeface="+mn-ea"/>
              </a:rPr>
              <a:t>review your quizzes and old CS-171 tests</a:t>
            </a:r>
          </a:p>
          <a:p>
            <a:pPr marL="800100" lvl="1" indent="-342900">
              <a:spcBef>
                <a:spcPct val="20000"/>
              </a:spcBef>
              <a:buFont typeface="Arial" pitchFamily="34" charset="0"/>
              <a:buChar char="•"/>
              <a:defRPr/>
            </a:pPr>
            <a:r>
              <a:rPr lang="en-US" sz="2000" dirty="0">
                <a:latin typeface="+mn-lt"/>
                <a:ea typeface="+mn-ea"/>
              </a:rPr>
              <a:t>At least one question from a prior quiz or old CS-171 test will appear on the mid-term (and all other tests)</a:t>
            </a:r>
          </a:p>
        </p:txBody>
      </p:sp>
    </p:spTree>
    <p:extLst>
      <p:ext uri="{BB962C8B-B14F-4D97-AF65-F5344CB8AC3E}">
        <p14:creationId xmlns:p14="http://schemas.microsoft.com/office/powerpoint/2010/main" val="120373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p:txBody>
          <a:bodyPr/>
          <a:lstStyle/>
          <a:p>
            <a:pPr>
              <a:defRPr/>
            </a:pPr>
            <a:fld id="{A6194844-59EF-416C-92C7-42A05C6E006F}" type="slidenum">
              <a:rPr lang="en-US" smtClean="0">
                <a:ea typeface="ＭＳ Ｐゴシック" pitchFamily="34" charset="-128"/>
              </a:rPr>
              <a:pPr>
                <a:defRPr/>
              </a:pPr>
              <a:t>14</a:t>
            </a:fld>
            <a:endParaRPr lang="en-US" smtClean="0">
              <a:ea typeface="ＭＳ Ｐゴシック" pitchFamily="34" charset="-128"/>
            </a:endParaRPr>
          </a:p>
        </p:txBody>
      </p:sp>
      <p:sp>
        <p:nvSpPr>
          <p:cNvPr id="15363" name="Rectangle 2"/>
          <p:cNvSpPr>
            <a:spLocks noGrp="1" noChangeArrowheads="1"/>
          </p:cNvSpPr>
          <p:nvPr>
            <p:ph type="title"/>
          </p:nvPr>
        </p:nvSpPr>
        <p:spPr/>
        <p:txBody>
          <a:bodyPr/>
          <a:lstStyle/>
          <a:p>
            <a:pPr eaLnBrk="1" hangingPunct="1"/>
            <a:r>
              <a:rPr lang="en-US" altLang="en-US" smtClean="0">
                <a:ea typeface="ＭＳ Ｐゴシック" pitchFamily="34" charset="-128"/>
              </a:rPr>
              <a:t>Tree search vs. Graph search</a:t>
            </a:r>
            <a:br>
              <a:rPr lang="en-US" altLang="en-US" smtClean="0">
                <a:ea typeface="ＭＳ Ｐゴシック" pitchFamily="34" charset="-128"/>
              </a:rPr>
            </a:br>
            <a:r>
              <a:rPr lang="en-US" altLang="en-US" smtClean="0">
                <a:ea typeface="ＭＳ Ｐゴシック" pitchFamily="34" charset="-128"/>
              </a:rPr>
              <a:t>Review Fig. 3.7, p. 77</a:t>
            </a:r>
          </a:p>
        </p:txBody>
      </p:sp>
      <p:sp>
        <p:nvSpPr>
          <p:cNvPr id="15364" name="Rectangle 3"/>
          <p:cNvSpPr>
            <a:spLocks noGrp="1" noChangeArrowheads="1"/>
          </p:cNvSpPr>
          <p:nvPr>
            <p:ph type="body" idx="1"/>
          </p:nvPr>
        </p:nvSpPr>
        <p:spPr/>
        <p:txBody>
          <a:bodyPr/>
          <a:lstStyle/>
          <a:p>
            <a:pPr eaLnBrk="1" hangingPunct="1"/>
            <a:r>
              <a:rPr lang="en-US" altLang="en-US" smtClean="0">
                <a:ea typeface="ＭＳ Ｐゴシック" pitchFamily="34" charset="-128"/>
              </a:rPr>
              <a:t>Failure to detect repeated states can turn a linear problem into an exponential one!</a:t>
            </a:r>
          </a:p>
          <a:p>
            <a:pPr eaLnBrk="1" hangingPunct="1"/>
            <a:r>
              <a:rPr lang="en-US" altLang="en-US" smtClean="0">
                <a:ea typeface="ＭＳ Ｐゴシック" pitchFamily="34" charset="-128"/>
              </a:rPr>
              <a:t>Test is often implemented as a hash table.</a:t>
            </a:r>
          </a:p>
        </p:txBody>
      </p:sp>
      <p:pic>
        <p:nvPicPr>
          <p:cNvPr id="15365" name="Picture 4" descr="ribbon-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8534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lIns="90488" tIns="44450" rIns="90488" bIns="44450" anchor="ctr"/>
          <a:lstStyle/>
          <a:p>
            <a:pPr eaLnBrk="1" hangingPunct="1"/>
            <a:r>
              <a:rPr lang="en-US" altLang="en-US" smtClean="0"/>
              <a:t>Solutions to Repeated States</a:t>
            </a:r>
          </a:p>
        </p:txBody>
      </p:sp>
      <p:sp>
        <p:nvSpPr>
          <p:cNvPr id="30724" name="Rectangle 3"/>
          <p:cNvSpPr>
            <a:spLocks noGrp="1" noChangeArrowheads="1"/>
          </p:cNvSpPr>
          <p:nvPr>
            <p:ph idx="1"/>
          </p:nvPr>
        </p:nvSpPr>
        <p:spPr>
          <a:xfrm>
            <a:off x="647700" y="3657600"/>
            <a:ext cx="7848600" cy="2819400"/>
          </a:xfrm>
          <a:noFill/>
        </p:spPr>
        <p:txBody>
          <a:bodyPr lIns="90488" tIns="44450" rIns="90488" bIns="44450">
            <a:normAutofit/>
          </a:bodyPr>
          <a:lstStyle/>
          <a:p>
            <a:pPr eaLnBrk="1" hangingPunct="1"/>
            <a:r>
              <a:rPr lang="en-US" altLang="en-US" sz="2800" dirty="0" smtClean="0"/>
              <a:t>Graph search</a:t>
            </a:r>
          </a:p>
          <a:p>
            <a:pPr lvl="1" eaLnBrk="1" hangingPunct="1"/>
            <a:r>
              <a:rPr lang="en-US" altLang="en-US" sz="2400" dirty="0" smtClean="0"/>
              <a:t>never generate a state generated before</a:t>
            </a:r>
          </a:p>
          <a:p>
            <a:pPr lvl="2" eaLnBrk="1" hangingPunct="1"/>
            <a:r>
              <a:rPr lang="en-US" altLang="en-US" sz="1800" dirty="0" smtClean="0"/>
              <a:t>must keep track of all possible states (uses a lot of memory)</a:t>
            </a:r>
          </a:p>
          <a:p>
            <a:pPr lvl="2" eaLnBrk="1" hangingPunct="1"/>
            <a:r>
              <a:rPr lang="en-US" altLang="en-US" sz="1800" dirty="0" smtClean="0"/>
              <a:t>e.g., 8-puzzle problem, we have 9! = 362,880 states</a:t>
            </a:r>
          </a:p>
          <a:p>
            <a:pPr lvl="2" eaLnBrk="1" hangingPunct="1"/>
            <a:r>
              <a:rPr lang="en-US" altLang="en-US" sz="1800" dirty="0" smtClean="0"/>
              <a:t>approximation for DFS/DLS: only avoid states in its (limited) memory: avoid infinite loops by checking path back to root.</a:t>
            </a:r>
          </a:p>
          <a:p>
            <a:pPr lvl="1"/>
            <a:r>
              <a:rPr lang="en-US" altLang="en-US" sz="2400" dirty="0" smtClean="0"/>
              <a:t>“visited?” test usually implemented as a </a:t>
            </a:r>
            <a:r>
              <a:rPr lang="en-US" altLang="en-US" sz="2400" u="sng" dirty="0" smtClean="0"/>
              <a:t>hash table</a:t>
            </a:r>
          </a:p>
        </p:txBody>
      </p:sp>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fld id="{65D7AFC7-6FA1-4306-87C1-A2B493088B6D}" type="slidenum">
              <a:rPr lang="en-US" altLang="en-US" sz="1400" smtClean="0"/>
              <a:pPr>
                <a:spcBef>
                  <a:spcPct val="0"/>
                </a:spcBef>
                <a:buClrTx/>
                <a:buSzTx/>
                <a:buFontTx/>
                <a:buNone/>
              </a:pPr>
              <a:t>15</a:t>
            </a:fld>
            <a:endParaRPr lang="en-US" altLang="en-US" sz="1400" smtClean="0"/>
          </a:p>
        </p:txBody>
      </p:sp>
      <p:sp>
        <p:nvSpPr>
          <p:cNvPr id="30725" name="Oval 4"/>
          <p:cNvSpPr>
            <a:spLocks noChangeArrowheads="1"/>
          </p:cNvSpPr>
          <p:nvPr/>
        </p:nvSpPr>
        <p:spPr bwMode="auto">
          <a:xfrm>
            <a:off x="1301750" y="19875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26" name="Oval 5"/>
          <p:cNvSpPr>
            <a:spLocks noChangeArrowheads="1"/>
          </p:cNvSpPr>
          <p:nvPr/>
        </p:nvSpPr>
        <p:spPr bwMode="auto">
          <a:xfrm>
            <a:off x="1911350" y="2673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27" name="Oval 6"/>
          <p:cNvSpPr>
            <a:spLocks noChangeArrowheads="1"/>
          </p:cNvSpPr>
          <p:nvPr/>
        </p:nvSpPr>
        <p:spPr bwMode="auto">
          <a:xfrm>
            <a:off x="2444750" y="1530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28" name="Line 7"/>
          <p:cNvSpPr>
            <a:spLocks noChangeShapeType="1"/>
          </p:cNvSpPr>
          <p:nvPr/>
        </p:nvSpPr>
        <p:spPr bwMode="auto">
          <a:xfrm flipV="1">
            <a:off x="1524000" y="1676400"/>
            <a:ext cx="914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8"/>
          <p:cNvSpPr>
            <a:spLocks noChangeShapeType="1"/>
          </p:cNvSpPr>
          <p:nvPr/>
        </p:nvSpPr>
        <p:spPr bwMode="auto">
          <a:xfrm flipH="1">
            <a:off x="2057400" y="1752600"/>
            <a:ext cx="4572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9"/>
          <p:cNvSpPr>
            <a:spLocks noChangeShapeType="1"/>
          </p:cNvSpPr>
          <p:nvPr/>
        </p:nvSpPr>
        <p:spPr bwMode="auto">
          <a:xfrm>
            <a:off x="1524000" y="2209800"/>
            <a:ext cx="3810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Rectangle 10"/>
          <p:cNvSpPr>
            <a:spLocks noChangeArrowheads="1"/>
          </p:cNvSpPr>
          <p:nvPr/>
        </p:nvSpPr>
        <p:spPr bwMode="auto">
          <a:xfrm>
            <a:off x="1052513" y="1577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S</a:t>
            </a:r>
          </a:p>
        </p:txBody>
      </p:sp>
      <p:sp>
        <p:nvSpPr>
          <p:cNvPr id="30732" name="Rectangle 11"/>
          <p:cNvSpPr>
            <a:spLocks noChangeArrowheads="1"/>
          </p:cNvSpPr>
          <p:nvPr/>
        </p:nvSpPr>
        <p:spPr bwMode="auto">
          <a:xfrm>
            <a:off x="2500313" y="1196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B</a:t>
            </a:r>
          </a:p>
        </p:txBody>
      </p:sp>
      <p:sp>
        <p:nvSpPr>
          <p:cNvPr id="30733" name="Rectangle 12"/>
          <p:cNvSpPr>
            <a:spLocks noChangeArrowheads="1"/>
          </p:cNvSpPr>
          <p:nvPr/>
        </p:nvSpPr>
        <p:spPr bwMode="auto">
          <a:xfrm>
            <a:off x="21955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C</a:t>
            </a:r>
          </a:p>
        </p:txBody>
      </p:sp>
      <p:sp>
        <p:nvSpPr>
          <p:cNvPr id="30734" name="Oval 13"/>
          <p:cNvSpPr>
            <a:spLocks noChangeArrowheads="1"/>
          </p:cNvSpPr>
          <p:nvPr/>
        </p:nvSpPr>
        <p:spPr bwMode="auto">
          <a:xfrm>
            <a:off x="5949950" y="12255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35" name="Oval 14"/>
          <p:cNvSpPr>
            <a:spLocks noChangeArrowheads="1"/>
          </p:cNvSpPr>
          <p:nvPr/>
        </p:nvSpPr>
        <p:spPr bwMode="auto">
          <a:xfrm>
            <a:off x="4959350" y="21399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36" name="Oval 15"/>
          <p:cNvSpPr>
            <a:spLocks noChangeArrowheads="1"/>
          </p:cNvSpPr>
          <p:nvPr/>
        </p:nvSpPr>
        <p:spPr bwMode="auto">
          <a:xfrm>
            <a:off x="4273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37" name="Oval 16"/>
          <p:cNvSpPr>
            <a:spLocks noChangeArrowheads="1"/>
          </p:cNvSpPr>
          <p:nvPr/>
        </p:nvSpPr>
        <p:spPr bwMode="auto">
          <a:xfrm>
            <a:off x="5416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38" name="Oval 17"/>
          <p:cNvSpPr>
            <a:spLocks noChangeArrowheads="1"/>
          </p:cNvSpPr>
          <p:nvPr/>
        </p:nvSpPr>
        <p:spPr bwMode="auto">
          <a:xfrm>
            <a:off x="6559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39" name="Oval 18"/>
          <p:cNvSpPr>
            <a:spLocks noChangeArrowheads="1"/>
          </p:cNvSpPr>
          <p:nvPr/>
        </p:nvSpPr>
        <p:spPr bwMode="auto">
          <a:xfrm>
            <a:off x="7702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40" name="Oval 19"/>
          <p:cNvSpPr>
            <a:spLocks noChangeArrowheads="1"/>
          </p:cNvSpPr>
          <p:nvPr/>
        </p:nvSpPr>
        <p:spPr bwMode="auto">
          <a:xfrm>
            <a:off x="7016750" y="21399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
        <p:nvSpPr>
          <p:cNvPr id="30741" name="Rectangle 20"/>
          <p:cNvSpPr>
            <a:spLocks noChangeArrowheads="1"/>
          </p:cNvSpPr>
          <p:nvPr/>
        </p:nvSpPr>
        <p:spPr bwMode="auto">
          <a:xfrm>
            <a:off x="6234113" y="10445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S</a:t>
            </a:r>
          </a:p>
        </p:txBody>
      </p:sp>
      <p:sp>
        <p:nvSpPr>
          <p:cNvPr id="30742" name="Rectangle 21"/>
          <p:cNvSpPr>
            <a:spLocks noChangeArrowheads="1"/>
          </p:cNvSpPr>
          <p:nvPr/>
        </p:nvSpPr>
        <p:spPr bwMode="auto">
          <a:xfrm>
            <a:off x="4786313" y="18827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B</a:t>
            </a:r>
          </a:p>
        </p:txBody>
      </p:sp>
      <p:sp>
        <p:nvSpPr>
          <p:cNvPr id="30743" name="Rectangle 22"/>
          <p:cNvSpPr>
            <a:spLocks noChangeArrowheads="1"/>
          </p:cNvSpPr>
          <p:nvPr/>
        </p:nvSpPr>
        <p:spPr bwMode="auto">
          <a:xfrm>
            <a:off x="7148513" y="18827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C</a:t>
            </a:r>
          </a:p>
        </p:txBody>
      </p:sp>
      <p:sp>
        <p:nvSpPr>
          <p:cNvPr id="30744" name="Rectangle 23"/>
          <p:cNvSpPr>
            <a:spLocks noChangeArrowheads="1"/>
          </p:cNvSpPr>
          <p:nvPr/>
        </p:nvSpPr>
        <p:spPr bwMode="auto">
          <a:xfrm>
            <a:off x="5548313" y="2720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S</a:t>
            </a:r>
          </a:p>
        </p:txBody>
      </p:sp>
      <p:sp>
        <p:nvSpPr>
          <p:cNvPr id="30745" name="Line 24"/>
          <p:cNvSpPr>
            <a:spLocks noChangeShapeType="1"/>
          </p:cNvSpPr>
          <p:nvPr/>
        </p:nvSpPr>
        <p:spPr bwMode="auto">
          <a:xfrm flipH="1">
            <a:off x="5105400" y="1371600"/>
            <a:ext cx="8382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25"/>
          <p:cNvSpPr>
            <a:spLocks noChangeShapeType="1"/>
          </p:cNvSpPr>
          <p:nvPr/>
        </p:nvSpPr>
        <p:spPr bwMode="auto">
          <a:xfrm flipH="1">
            <a:off x="4419600" y="2362200"/>
            <a:ext cx="6096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26"/>
          <p:cNvSpPr>
            <a:spLocks noChangeShapeType="1"/>
          </p:cNvSpPr>
          <p:nvPr/>
        </p:nvSpPr>
        <p:spPr bwMode="auto">
          <a:xfrm>
            <a:off x="5105400" y="23622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Line 27"/>
          <p:cNvSpPr>
            <a:spLocks noChangeShapeType="1"/>
          </p:cNvSpPr>
          <p:nvPr/>
        </p:nvSpPr>
        <p:spPr bwMode="auto">
          <a:xfrm>
            <a:off x="7162800" y="2362200"/>
            <a:ext cx="6096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Line 28"/>
          <p:cNvSpPr>
            <a:spLocks noChangeShapeType="1"/>
          </p:cNvSpPr>
          <p:nvPr/>
        </p:nvSpPr>
        <p:spPr bwMode="auto">
          <a:xfrm flipH="1">
            <a:off x="6705600" y="23622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29"/>
          <p:cNvSpPr>
            <a:spLocks noChangeShapeType="1"/>
          </p:cNvSpPr>
          <p:nvPr/>
        </p:nvSpPr>
        <p:spPr bwMode="auto">
          <a:xfrm>
            <a:off x="6172200" y="1371600"/>
            <a:ext cx="8382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Rectangle 30"/>
          <p:cNvSpPr>
            <a:spLocks noChangeArrowheads="1"/>
          </p:cNvSpPr>
          <p:nvPr/>
        </p:nvSpPr>
        <p:spPr bwMode="auto">
          <a:xfrm>
            <a:off x="40243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C</a:t>
            </a:r>
          </a:p>
        </p:txBody>
      </p:sp>
      <p:sp>
        <p:nvSpPr>
          <p:cNvPr id="30752" name="Rectangle 31"/>
          <p:cNvSpPr>
            <a:spLocks noChangeArrowheads="1"/>
          </p:cNvSpPr>
          <p:nvPr/>
        </p:nvSpPr>
        <p:spPr bwMode="auto">
          <a:xfrm>
            <a:off x="63103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B</a:t>
            </a:r>
          </a:p>
        </p:txBody>
      </p:sp>
      <p:sp>
        <p:nvSpPr>
          <p:cNvPr id="30753" name="Rectangle 32"/>
          <p:cNvSpPr>
            <a:spLocks noChangeArrowheads="1"/>
          </p:cNvSpPr>
          <p:nvPr/>
        </p:nvSpPr>
        <p:spPr bwMode="auto">
          <a:xfrm>
            <a:off x="7758113" y="2720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S</a:t>
            </a:r>
          </a:p>
        </p:txBody>
      </p:sp>
      <p:sp>
        <p:nvSpPr>
          <p:cNvPr id="30754" name="Rectangle 33"/>
          <p:cNvSpPr>
            <a:spLocks noChangeArrowheads="1"/>
          </p:cNvSpPr>
          <p:nvPr/>
        </p:nvSpPr>
        <p:spPr bwMode="auto">
          <a:xfrm>
            <a:off x="1281113" y="3101975"/>
            <a:ext cx="1241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State Space</a:t>
            </a:r>
          </a:p>
        </p:txBody>
      </p:sp>
      <p:sp>
        <p:nvSpPr>
          <p:cNvPr id="30755" name="Rectangle 34"/>
          <p:cNvSpPr>
            <a:spLocks noChangeArrowheads="1"/>
          </p:cNvSpPr>
          <p:nvPr/>
        </p:nvSpPr>
        <p:spPr bwMode="auto">
          <a:xfrm>
            <a:off x="4862513" y="3330575"/>
            <a:ext cx="2555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a:latin typeface="Times New Roman" pitchFamily="18" charset="0"/>
              </a:rPr>
              <a:t>Example of a Search Tree</a:t>
            </a:r>
          </a:p>
        </p:txBody>
      </p:sp>
      <p:sp>
        <p:nvSpPr>
          <p:cNvPr id="30756" name="Line 37"/>
          <p:cNvSpPr>
            <a:spLocks noChangeShapeType="1"/>
          </p:cNvSpPr>
          <p:nvPr/>
        </p:nvSpPr>
        <p:spPr bwMode="auto">
          <a:xfrm flipH="1">
            <a:off x="3429000" y="3962400"/>
            <a:ext cx="2057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57" name="Text Box 38"/>
          <p:cNvSpPr txBox="1">
            <a:spLocks noChangeArrowheads="1"/>
          </p:cNvSpPr>
          <p:nvPr/>
        </p:nvSpPr>
        <p:spPr bwMode="auto">
          <a:xfrm>
            <a:off x="5562600" y="3733800"/>
            <a:ext cx="3172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smtClean="0">
                <a:solidFill>
                  <a:srgbClr val="FF0000"/>
                </a:solidFill>
              </a:rPr>
              <a:t>faster, </a:t>
            </a:r>
            <a:r>
              <a:rPr lang="en-US" altLang="en-US" sz="1800" dirty="0">
                <a:solidFill>
                  <a:srgbClr val="FF0000"/>
                </a:solidFill>
              </a:rPr>
              <a:t>but memory inefficient</a:t>
            </a:r>
          </a:p>
        </p:txBody>
      </p:sp>
    </p:spTree>
    <p:extLst>
      <p:ext uri="{BB962C8B-B14F-4D97-AF65-F5344CB8AC3E}">
        <p14:creationId xmlns:p14="http://schemas.microsoft.com/office/powerpoint/2010/main" val="10408610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l="14844" t="18750" r="3125" b="9375"/>
          <a:stretch>
            <a:fillRect/>
          </a:stretch>
        </p:blipFill>
        <p:spPr bwMode="auto">
          <a:xfrm>
            <a:off x="990600" y="1600200"/>
            <a:ext cx="73152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2"/>
          <p:cNvSpPr>
            <a:spLocks noGrp="1" noChangeArrowheads="1"/>
          </p:cNvSpPr>
          <p:nvPr>
            <p:ph type="title"/>
          </p:nvPr>
        </p:nvSpPr>
        <p:spPr/>
        <p:txBody>
          <a:bodyPr/>
          <a:lstStyle/>
          <a:p>
            <a:pPr eaLnBrk="1" hangingPunct="1"/>
            <a:r>
              <a:rPr lang="en-US" altLang="en-US" sz="3600" dirty="0" smtClean="0"/>
              <a:t>General tree search</a:t>
            </a:r>
            <a:br>
              <a:rPr lang="en-US" altLang="en-US" sz="3600" dirty="0" smtClean="0"/>
            </a:br>
            <a:r>
              <a:rPr lang="en-US" altLang="en-US" sz="3600" dirty="0" smtClean="0"/>
              <a:t>Do </a:t>
            </a:r>
            <a:r>
              <a:rPr lang="en-US" altLang="en-US" sz="3600" u="sng" dirty="0" smtClean="0"/>
              <a:t>not</a:t>
            </a:r>
            <a:r>
              <a:rPr lang="en-US" altLang="en-US" sz="3600" dirty="0" smtClean="0"/>
              <a:t> remember visited nodes</a:t>
            </a:r>
          </a:p>
        </p:txBody>
      </p:sp>
      <p:sp>
        <p:nvSpPr>
          <p:cNvPr id="2" name="TextBox 1"/>
          <p:cNvSpPr txBox="1"/>
          <p:nvPr/>
        </p:nvSpPr>
        <p:spPr>
          <a:xfrm>
            <a:off x="5943600" y="2286000"/>
            <a:ext cx="2092239" cy="369332"/>
          </a:xfrm>
          <a:prstGeom prst="rect">
            <a:avLst/>
          </a:prstGeom>
          <a:noFill/>
          <a:ln w="25400">
            <a:solidFill>
              <a:srgbClr val="FF0000"/>
            </a:solidFill>
          </a:ln>
        </p:spPr>
        <p:txBody>
          <a:bodyPr wrap="none" rtlCol="0">
            <a:spAutoFit/>
          </a:bodyPr>
          <a:lstStyle/>
          <a:p>
            <a:r>
              <a:rPr lang="en-US" dirty="0" smtClean="0">
                <a:solidFill>
                  <a:srgbClr val="FF0000"/>
                </a:solidFill>
              </a:rPr>
              <a:t>Goal test after pop</a:t>
            </a:r>
            <a:endParaRPr lang="en-US" dirty="0">
              <a:solidFill>
                <a:srgbClr val="FF0000"/>
              </a:solidFill>
            </a:endParaRPr>
          </a:p>
        </p:txBody>
      </p:sp>
      <p:sp>
        <p:nvSpPr>
          <p:cNvPr id="3" name="Rectangle 2"/>
          <p:cNvSpPr/>
          <p:nvPr/>
        </p:nvSpPr>
        <p:spPr>
          <a:xfrm>
            <a:off x="1752600" y="2819400"/>
            <a:ext cx="6172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66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ltLang="en-US" dirty="0" smtClean="0"/>
              <a:t>General graph search</a:t>
            </a:r>
            <a:r>
              <a:rPr lang="en-US" altLang="en-US" dirty="0"/>
              <a:t/>
            </a:r>
            <a:br>
              <a:rPr lang="en-US" altLang="en-US" dirty="0"/>
            </a:br>
            <a:r>
              <a:rPr lang="en-US" altLang="en-US" u="sng" dirty="0"/>
              <a:t>Do</a:t>
            </a:r>
            <a:r>
              <a:rPr lang="en-US" altLang="en-US" dirty="0"/>
              <a:t> </a:t>
            </a:r>
            <a:r>
              <a:rPr lang="en-US" altLang="en-US" dirty="0" smtClean="0"/>
              <a:t>remember </a:t>
            </a:r>
            <a:r>
              <a:rPr lang="en-US" altLang="en-US" dirty="0"/>
              <a:t>visited nodes</a:t>
            </a:r>
            <a:endParaRPr lang="en-US" altLang="en-US" dirty="0" smtClean="0"/>
          </a:p>
        </p:txBody>
      </p:sp>
      <p:pic>
        <p:nvPicPr>
          <p:cNvPr id="58374"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6667" r="3125" b="35417"/>
          <a:stretch>
            <a:fillRect/>
          </a:stretch>
        </p:blipFill>
        <p:spPr bwMode="auto">
          <a:xfrm>
            <a:off x="609600" y="1713411"/>
            <a:ext cx="807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62100" y="3429000"/>
            <a:ext cx="67437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17915" y="2917150"/>
            <a:ext cx="2092239" cy="369332"/>
          </a:xfrm>
          <a:prstGeom prst="rect">
            <a:avLst/>
          </a:prstGeom>
          <a:noFill/>
          <a:ln w="25400">
            <a:solidFill>
              <a:srgbClr val="FF0000"/>
            </a:solidFill>
          </a:ln>
        </p:spPr>
        <p:txBody>
          <a:bodyPr wrap="none" rtlCol="0">
            <a:spAutoFit/>
          </a:bodyPr>
          <a:lstStyle/>
          <a:p>
            <a:r>
              <a:rPr lang="en-US" dirty="0" smtClean="0">
                <a:solidFill>
                  <a:srgbClr val="FF0000"/>
                </a:solidFill>
              </a:rPr>
              <a:t>Goal test after pop</a:t>
            </a:r>
            <a:endParaRPr lang="en-US" dirty="0">
              <a:solidFill>
                <a:srgbClr val="FF0000"/>
              </a:solidFill>
            </a:endParaRPr>
          </a:p>
        </p:txBody>
      </p:sp>
    </p:spTree>
    <p:extLst>
      <p:ext uri="{BB962C8B-B14F-4D97-AF65-F5344CB8AC3E}">
        <p14:creationId xmlns:p14="http://schemas.microsoft.com/office/powerpoint/2010/main" val="264538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Breadth-first graph search</a:t>
            </a:r>
            <a:endParaRPr lang="en-US"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96" y="1371600"/>
            <a:ext cx="92404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00200" y="4267200"/>
            <a:ext cx="7086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3709852"/>
            <a:ext cx="2370970" cy="369332"/>
          </a:xfrm>
          <a:prstGeom prst="rect">
            <a:avLst/>
          </a:prstGeom>
          <a:noFill/>
          <a:ln w="25400">
            <a:solidFill>
              <a:srgbClr val="FF0000"/>
            </a:solidFill>
          </a:ln>
        </p:spPr>
        <p:txBody>
          <a:bodyPr wrap="none" rtlCol="0">
            <a:spAutoFit/>
          </a:bodyPr>
          <a:lstStyle/>
          <a:p>
            <a:r>
              <a:rPr lang="en-US" dirty="0" smtClean="0">
                <a:solidFill>
                  <a:srgbClr val="FF0000"/>
                </a:solidFill>
              </a:rPr>
              <a:t>Goal test before push</a:t>
            </a:r>
            <a:endParaRPr lang="en-US" dirty="0">
              <a:solidFill>
                <a:srgbClr val="FF0000"/>
              </a:solidFill>
            </a:endParaRPr>
          </a:p>
        </p:txBody>
      </p:sp>
    </p:spTree>
    <p:extLst>
      <p:ext uri="{BB962C8B-B14F-4D97-AF65-F5344CB8AC3E}">
        <p14:creationId xmlns:p14="http://schemas.microsoft.com/office/powerpoint/2010/main" val="425398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295401"/>
          </a:xfrm>
        </p:spPr>
        <p:txBody>
          <a:bodyPr>
            <a:normAutofit fontScale="90000"/>
          </a:bodyPr>
          <a:lstStyle/>
          <a:p>
            <a:r>
              <a:rPr lang="en-US" dirty="0" smtClean="0"/>
              <a:t>Uniform cost graph search: sort by </a:t>
            </a:r>
            <a:r>
              <a:rPr lang="en-US" i="1" dirty="0" smtClean="0"/>
              <a:t>g</a:t>
            </a:r>
            <a:r>
              <a:rPr lang="en-US" dirty="0" smtClean="0"/>
              <a:t/>
            </a:r>
            <a:br>
              <a:rPr lang="en-US" dirty="0" smtClean="0"/>
            </a:br>
            <a:r>
              <a:rPr lang="en-US" sz="3100" dirty="0" smtClean="0"/>
              <a:t>A* is identical but uses </a:t>
            </a:r>
            <a:r>
              <a:rPr lang="en-US" sz="3100" i="1" dirty="0" smtClean="0"/>
              <a:t>f=</a:t>
            </a:r>
            <a:r>
              <a:rPr lang="en-US" sz="3100" i="1" dirty="0" err="1" smtClean="0"/>
              <a:t>g+h</a:t>
            </a:r>
            <a:r>
              <a:rPr lang="en-US" sz="3100" i="1" dirty="0" smtClean="0"/>
              <a:t/>
            </a:r>
            <a:br>
              <a:rPr lang="en-US" sz="3100" i="1" dirty="0" smtClean="0"/>
            </a:br>
            <a:r>
              <a:rPr lang="en-US" sz="3100" dirty="0" smtClean="0"/>
              <a:t>Greedy best-first is identical but uses </a:t>
            </a:r>
            <a:r>
              <a:rPr lang="en-US" sz="3100" i="1" dirty="0" smtClean="0"/>
              <a:t>h</a:t>
            </a:r>
            <a:endParaRPr lang="en-US" sz="3100" i="1" dirty="0"/>
          </a:p>
        </p:txBody>
      </p:sp>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04" y="1600200"/>
            <a:ext cx="8075987" cy="490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10491" y="3048000"/>
            <a:ext cx="5562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87383" y="2468098"/>
            <a:ext cx="2092239" cy="369332"/>
          </a:xfrm>
          <a:prstGeom prst="rect">
            <a:avLst/>
          </a:prstGeom>
          <a:noFill/>
          <a:ln w="25400">
            <a:solidFill>
              <a:srgbClr val="FF0000"/>
            </a:solidFill>
          </a:ln>
        </p:spPr>
        <p:txBody>
          <a:bodyPr wrap="none" rtlCol="0">
            <a:spAutoFit/>
          </a:bodyPr>
          <a:lstStyle/>
          <a:p>
            <a:r>
              <a:rPr lang="en-US" dirty="0" smtClean="0">
                <a:solidFill>
                  <a:srgbClr val="FF0000"/>
                </a:solidFill>
              </a:rPr>
              <a:t>Goal test after pop</a:t>
            </a:r>
            <a:endParaRPr lang="en-US" dirty="0">
              <a:solidFill>
                <a:srgbClr val="FF0000"/>
              </a:solidFill>
            </a:endParaRPr>
          </a:p>
        </p:txBody>
      </p:sp>
    </p:spTree>
    <p:extLst>
      <p:ext uri="{BB962C8B-B14F-4D97-AF65-F5344CB8AC3E}">
        <p14:creationId xmlns:p14="http://schemas.microsoft.com/office/powerpoint/2010/main" val="266939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Review Agents</a:t>
            </a:r>
            <a:br>
              <a:rPr lang="en-US" altLang="en-US" smtClean="0"/>
            </a:br>
            <a:r>
              <a:rPr lang="en-US" altLang="en-US" smtClean="0"/>
              <a:t>Chapter 2.1-2.3</a:t>
            </a:r>
          </a:p>
        </p:txBody>
      </p:sp>
      <p:sp>
        <p:nvSpPr>
          <p:cNvPr id="6147" name="Content Placeholder 2"/>
          <p:cNvSpPr>
            <a:spLocks noGrp="1"/>
          </p:cNvSpPr>
          <p:nvPr>
            <p:ph idx="1"/>
          </p:nvPr>
        </p:nvSpPr>
        <p:spPr>
          <a:xfrm>
            <a:off x="457200" y="1981200"/>
            <a:ext cx="8229600" cy="4144963"/>
          </a:xfrm>
        </p:spPr>
        <p:txBody>
          <a:bodyPr/>
          <a:lstStyle/>
          <a:p>
            <a:r>
              <a:rPr lang="en-US" altLang="en-US" smtClean="0"/>
              <a:t>Agent definition (2.1)</a:t>
            </a:r>
          </a:p>
          <a:p>
            <a:endParaRPr lang="en-US" altLang="en-US" smtClean="0"/>
          </a:p>
          <a:p>
            <a:r>
              <a:rPr lang="en-US" altLang="en-US" smtClean="0"/>
              <a:t>Rational Agent definition (2.2)</a:t>
            </a:r>
          </a:p>
          <a:p>
            <a:pPr lvl="1"/>
            <a:r>
              <a:rPr lang="en-US" altLang="en-US" smtClean="0"/>
              <a:t>Performance measure</a:t>
            </a:r>
          </a:p>
          <a:p>
            <a:pPr lvl="1"/>
            <a:endParaRPr lang="en-US" altLang="en-US" smtClean="0"/>
          </a:p>
          <a:p>
            <a:r>
              <a:rPr lang="en-US" altLang="en-US" smtClean="0"/>
              <a:t>Task evironment definition (2.3)</a:t>
            </a:r>
          </a:p>
          <a:p>
            <a:pPr lvl="1"/>
            <a:r>
              <a:rPr lang="en-US" altLang="en-US" smtClean="0"/>
              <a:t>PEAS acronym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eaLnBrk="1" hangingPunct="1"/>
            <a:r>
              <a:rPr lang="en-US" altLang="en-US" dirty="0" smtClean="0"/>
              <a:t>Depth-limited search &amp; IDS</a:t>
            </a:r>
          </a:p>
        </p:txBody>
      </p:sp>
      <p:pic>
        <p:nvPicPr>
          <p:cNvPr id="48135" name="Picture 4"/>
          <p:cNvPicPr>
            <a:picLocks noChangeAspect="1" noChangeArrowheads="1"/>
          </p:cNvPicPr>
          <p:nvPr/>
        </p:nvPicPr>
        <p:blipFill>
          <a:blip r:embed="rId2">
            <a:extLst>
              <a:ext uri="{28A0092B-C50C-407E-A947-70E740481C1C}">
                <a14:useLocalDpi xmlns:a14="http://schemas.microsoft.com/office/drawing/2010/main" val="0"/>
              </a:ext>
            </a:extLst>
          </a:blip>
          <a:srcRect l="58203" t="36458" r="7422" b="20833"/>
          <a:stretch>
            <a:fillRect/>
          </a:stretch>
        </p:blipFill>
        <p:spPr bwMode="auto">
          <a:xfrm>
            <a:off x="1217023" y="1337378"/>
            <a:ext cx="670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457597" y="2514600"/>
            <a:ext cx="6172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58693" y="3084576"/>
            <a:ext cx="2751779" cy="923330"/>
          </a:xfrm>
          <a:prstGeom prst="rect">
            <a:avLst/>
          </a:prstGeom>
          <a:noFill/>
          <a:ln w="25400">
            <a:solidFill>
              <a:srgbClr val="FF0000"/>
            </a:solidFill>
          </a:ln>
        </p:spPr>
        <p:txBody>
          <a:bodyPr wrap="none" rtlCol="0">
            <a:spAutoFit/>
          </a:bodyPr>
          <a:lstStyle/>
          <a:p>
            <a:r>
              <a:rPr lang="en-US" dirty="0" smtClean="0">
                <a:solidFill>
                  <a:srgbClr val="FF0000"/>
                </a:solidFill>
              </a:rPr>
              <a:t>Iterate over successors,</a:t>
            </a:r>
          </a:p>
          <a:p>
            <a:r>
              <a:rPr lang="en-US" dirty="0" smtClean="0">
                <a:solidFill>
                  <a:srgbClr val="FF0000"/>
                </a:solidFill>
              </a:rPr>
              <a:t> call recursively on each.</a:t>
            </a:r>
          </a:p>
          <a:p>
            <a:r>
              <a:rPr lang="en-US" dirty="0" smtClean="0">
                <a:solidFill>
                  <a:srgbClr val="FF0000"/>
                </a:solidFill>
              </a:rPr>
              <a:t>Goal test at head of call. </a:t>
            </a:r>
            <a:endParaRPr lang="en-US" dirty="0">
              <a:solidFill>
                <a:srgbClr val="FF0000"/>
              </a:solidFill>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l="14844" t="18750" r="3125" b="51042"/>
          <a:stretch>
            <a:fillRect/>
          </a:stretch>
        </p:blipFill>
        <p:spPr bwMode="auto">
          <a:xfrm>
            <a:off x="790303" y="4461578"/>
            <a:ext cx="8001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5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smtClean="0">
                <a:ea typeface="ＭＳ Ｐゴシック" pitchFamily="34" charset="-128"/>
              </a:rPr>
              <a:t>When to do Goal-Test? Summary</a:t>
            </a:r>
          </a:p>
        </p:txBody>
      </p:sp>
      <p:sp>
        <p:nvSpPr>
          <p:cNvPr id="10243" name="Content Placeholder 2"/>
          <p:cNvSpPr>
            <a:spLocks noGrp="1"/>
          </p:cNvSpPr>
          <p:nvPr>
            <p:ph idx="1"/>
          </p:nvPr>
        </p:nvSpPr>
        <p:spPr>
          <a:xfrm>
            <a:off x="533400" y="1524000"/>
            <a:ext cx="8077200" cy="4840288"/>
          </a:xfrm>
        </p:spPr>
        <p:txBody>
          <a:bodyPr>
            <a:normAutofit fontScale="92500" lnSpcReduction="10000"/>
          </a:bodyPr>
          <a:lstStyle/>
          <a:p>
            <a:r>
              <a:rPr lang="en-US" altLang="en-US" sz="2400" dirty="0" smtClean="0">
                <a:ea typeface="ＭＳ Ｐゴシック" pitchFamily="34" charset="-128"/>
              </a:rPr>
              <a:t>For DFS, BFS, DLS, and IDS, the goal test is done when the child node is generated.</a:t>
            </a:r>
          </a:p>
          <a:p>
            <a:pPr lvl="1"/>
            <a:r>
              <a:rPr lang="en-US" altLang="en-US" sz="2000" dirty="0" smtClean="0">
                <a:ea typeface="ＭＳ Ｐゴシック" pitchFamily="34" charset="-128"/>
              </a:rPr>
              <a:t>These are not optimal searches in the general case.</a:t>
            </a:r>
          </a:p>
          <a:p>
            <a:pPr lvl="1"/>
            <a:r>
              <a:rPr lang="en-US" altLang="en-US" sz="2000" dirty="0" smtClean="0">
                <a:ea typeface="ＭＳ Ｐゴシック" pitchFamily="34" charset="-128"/>
              </a:rPr>
              <a:t>BFS and IDS are optimal if cost is a function of depth only; then, optimal goals are also shallowest goals and so will be found first</a:t>
            </a:r>
          </a:p>
          <a:p>
            <a:endParaRPr lang="en-US" altLang="en-US" sz="2400" dirty="0" smtClean="0">
              <a:ea typeface="ＭＳ Ｐゴシック" pitchFamily="34" charset="-128"/>
            </a:endParaRPr>
          </a:p>
          <a:p>
            <a:r>
              <a:rPr lang="en-US" altLang="en-US" sz="2400" dirty="0" smtClean="0">
                <a:ea typeface="ＭＳ Ｐゴシック" pitchFamily="34" charset="-128"/>
              </a:rPr>
              <a:t>For GBFS the behavior is the same whether the goal test is done when the node is generated or when it is removed </a:t>
            </a:r>
          </a:p>
          <a:p>
            <a:pPr lvl="1"/>
            <a:r>
              <a:rPr lang="en-US" altLang="en-US" sz="2000" dirty="0" smtClean="0">
                <a:ea typeface="ＭＳ Ｐゴシック" pitchFamily="34" charset="-128"/>
              </a:rPr>
              <a:t>h(goal)=0 so any goal will be at the front of the queue anyway.</a:t>
            </a:r>
          </a:p>
          <a:p>
            <a:endParaRPr lang="en-US" altLang="en-US" sz="2400" dirty="0" smtClean="0">
              <a:ea typeface="ＭＳ Ｐゴシック" pitchFamily="34" charset="-128"/>
            </a:endParaRPr>
          </a:p>
          <a:p>
            <a:r>
              <a:rPr lang="en-US" altLang="en-US" sz="2400" dirty="0" smtClean="0">
                <a:ea typeface="ＭＳ Ｐゴシック" pitchFamily="34" charset="-128"/>
              </a:rPr>
              <a:t>For UCS and A* the goal test is done when the node is removed from the queue.</a:t>
            </a:r>
          </a:p>
          <a:p>
            <a:pPr lvl="1"/>
            <a:r>
              <a:rPr lang="en-US" altLang="en-US" sz="2000" dirty="0" smtClean="0">
                <a:ea typeface="ＭＳ Ｐゴシック" pitchFamily="34" charset="-128"/>
              </a:rPr>
              <a:t>This precaution avoids finding a short expensive path before a long cheap path.</a:t>
            </a:r>
          </a:p>
          <a:p>
            <a:pPr lvl="1"/>
            <a:endParaRPr lang="en-US" altLang="en-US" sz="2000" dirty="0" smtClean="0">
              <a:ea typeface="ＭＳ Ｐゴシック" pitchFamily="34" charset="-128"/>
            </a:endParaRPr>
          </a:p>
        </p:txBody>
      </p:sp>
    </p:spTree>
    <p:extLst>
      <p:ext uri="{BB962C8B-B14F-4D97-AF65-F5344CB8AC3E}">
        <p14:creationId xmlns:p14="http://schemas.microsoft.com/office/powerpoint/2010/main" val="317417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r>
              <a:rPr lang="en-US" altLang="en-US" dirty="0" smtClean="0"/>
              <a:t>Blind Search Strategies (3.4)</a:t>
            </a:r>
          </a:p>
        </p:txBody>
      </p:sp>
      <p:sp>
        <p:nvSpPr>
          <p:cNvPr id="17411" name="Content Placeholder 2"/>
          <p:cNvSpPr>
            <a:spLocks noGrp="1"/>
          </p:cNvSpPr>
          <p:nvPr>
            <p:ph idx="1"/>
          </p:nvPr>
        </p:nvSpPr>
        <p:spPr>
          <a:xfrm>
            <a:off x="381000" y="1295400"/>
            <a:ext cx="8458200" cy="5410200"/>
          </a:xfrm>
        </p:spPr>
        <p:txBody>
          <a:bodyPr/>
          <a:lstStyle/>
          <a:p>
            <a:r>
              <a:rPr lang="en-US" altLang="en-US" dirty="0" smtClean="0"/>
              <a:t>Depth-first: Add successors to front of queue</a:t>
            </a:r>
          </a:p>
          <a:p>
            <a:r>
              <a:rPr lang="en-US" altLang="en-US" dirty="0" smtClean="0"/>
              <a:t>Breadth-first: Add successors to back of queue</a:t>
            </a:r>
          </a:p>
          <a:p>
            <a:r>
              <a:rPr lang="en-US" altLang="en-US" dirty="0" smtClean="0"/>
              <a:t>Uniform-cost: Sort queue by path cost g(n)</a:t>
            </a:r>
          </a:p>
          <a:p>
            <a:r>
              <a:rPr lang="en-US" altLang="en-US" dirty="0" smtClean="0"/>
              <a:t>Depth-limited: Depth-first, cut off at limit </a:t>
            </a:r>
            <a:r>
              <a:rPr lang="en-US" altLang="en-US" i="1" dirty="0" smtClean="0"/>
              <a:t>l</a:t>
            </a:r>
          </a:p>
          <a:p>
            <a:r>
              <a:rPr lang="en-US" altLang="en-US" dirty="0" smtClean="0"/>
              <a:t>Iterated-deepening: Depth-limited, increasing </a:t>
            </a:r>
            <a:r>
              <a:rPr lang="en-US" altLang="en-US" i="1" dirty="0" smtClean="0"/>
              <a:t>l</a:t>
            </a:r>
          </a:p>
          <a:p>
            <a:r>
              <a:rPr lang="en-US" altLang="en-US" dirty="0" smtClean="0"/>
              <a:t>Bidirectional: Breadth-first from goal, too.</a:t>
            </a:r>
          </a:p>
          <a:p>
            <a:endParaRPr lang="en-US" altLang="en-US" dirty="0"/>
          </a:p>
          <a:p>
            <a:r>
              <a:rPr lang="en-US" altLang="en-US" sz="3600" b="1" u="sng" dirty="0" smtClean="0"/>
              <a:t>Review “</a:t>
            </a:r>
            <a:r>
              <a:rPr lang="en-US" altLang="en-US" sz="3600" b="1" u="sng" dirty="0">
                <a:solidFill>
                  <a:prstClr val="black"/>
                </a:solidFill>
                <a:ea typeface="ＭＳ Ｐゴシック" pitchFamily="34" charset="-128"/>
              </a:rPr>
              <a:t>Example hand-simulated </a:t>
            </a:r>
            <a:r>
              <a:rPr lang="en-US" altLang="en-US" sz="3600" b="1" u="sng" dirty="0" smtClean="0">
                <a:solidFill>
                  <a:prstClr val="black"/>
                </a:solidFill>
                <a:ea typeface="ＭＳ Ｐゴシック" pitchFamily="34" charset="-128"/>
              </a:rPr>
              <a:t>search”</a:t>
            </a:r>
            <a:endParaRPr lang="en-US" altLang="en-US" sz="2800" dirty="0" smtClean="0">
              <a:solidFill>
                <a:prstClr val="black"/>
              </a:solidFill>
              <a:ea typeface="ＭＳ Ｐゴシック" pitchFamily="34" charset="-128"/>
            </a:endParaRPr>
          </a:p>
          <a:p>
            <a:pPr lvl="1"/>
            <a:r>
              <a:rPr lang="en-US" altLang="en-US" dirty="0" smtClean="0"/>
              <a:t>Slides 29-38, Lecture on “</a:t>
            </a:r>
            <a:r>
              <a:rPr lang="en-US" dirty="0"/>
              <a:t>Uninformed </a:t>
            </a:r>
            <a:r>
              <a:rPr lang="en-US" dirty="0" smtClean="0"/>
              <a:t>Search”</a:t>
            </a: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74638"/>
            <a:ext cx="8229600" cy="639762"/>
          </a:xfrm>
        </p:spPr>
        <p:txBody>
          <a:bodyPr/>
          <a:lstStyle/>
          <a:p>
            <a:pPr eaLnBrk="1" hangingPunct="1"/>
            <a:r>
              <a:rPr lang="en-US" altLang="en-US" dirty="0" smtClean="0">
                <a:ea typeface="ＭＳ Ｐゴシック" pitchFamily="34" charset="-128"/>
              </a:rPr>
              <a:t>Search strategy evaluation</a:t>
            </a:r>
          </a:p>
        </p:txBody>
      </p:sp>
      <p:sp>
        <p:nvSpPr>
          <p:cNvPr id="6148" name="Rectangle 3"/>
          <p:cNvSpPr>
            <a:spLocks noGrp="1" noChangeArrowheads="1"/>
          </p:cNvSpPr>
          <p:nvPr>
            <p:ph idx="1"/>
          </p:nvPr>
        </p:nvSpPr>
        <p:spPr>
          <a:xfrm>
            <a:off x="152400" y="1143000"/>
            <a:ext cx="8763000" cy="4525963"/>
          </a:xfrm>
        </p:spPr>
        <p:txBody>
          <a:bodyPr>
            <a:noAutofit/>
          </a:bodyPr>
          <a:lstStyle/>
          <a:p>
            <a:pPr eaLnBrk="1" hangingPunct="1">
              <a:lnSpc>
                <a:spcPct val="90000"/>
              </a:lnSpc>
            </a:pPr>
            <a:r>
              <a:rPr lang="en-US" altLang="en-US" sz="2800" dirty="0" smtClean="0">
                <a:ea typeface="ＭＳ Ｐゴシック" pitchFamily="34" charset="-128"/>
              </a:rPr>
              <a:t>A search </a:t>
            </a:r>
            <a:r>
              <a:rPr lang="en-US" altLang="en-US" sz="2800" b="1" dirty="0" smtClean="0">
                <a:solidFill>
                  <a:srgbClr val="FF0000"/>
                </a:solidFill>
                <a:ea typeface="ＭＳ Ｐゴシック" pitchFamily="34" charset="-128"/>
              </a:rPr>
              <a:t>strategy</a:t>
            </a:r>
            <a:r>
              <a:rPr lang="en-US" altLang="en-US" sz="2800" dirty="0" smtClean="0">
                <a:ea typeface="ＭＳ Ｐゴシック" pitchFamily="34" charset="-128"/>
              </a:rPr>
              <a:t> is defined by </a:t>
            </a:r>
            <a:r>
              <a:rPr lang="en-US" altLang="en-US" sz="2800" b="1" dirty="0" smtClean="0">
                <a:solidFill>
                  <a:srgbClr val="FF0000"/>
                </a:solidFill>
                <a:ea typeface="ＭＳ Ｐゴシック" pitchFamily="34" charset="-128"/>
              </a:rPr>
              <a:t>the order of node expansion</a:t>
            </a:r>
          </a:p>
          <a:p>
            <a:pPr eaLnBrk="1" hangingPunct="1">
              <a:lnSpc>
                <a:spcPct val="90000"/>
              </a:lnSpc>
            </a:pPr>
            <a:endParaRPr lang="en-US" altLang="en-US" sz="1200" dirty="0" smtClean="0">
              <a:solidFill>
                <a:schemeClr val="tx2"/>
              </a:solidFill>
              <a:ea typeface="ＭＳ Ｐゴシック" pitchFamily="34" charset="-128"/>
            </a:endParaRPr>
          </a:p>
          <a:p>
            <a:pPr eaLnBrk="1" hangingPunct="1">
              <a:lnSpc>
                <a:spcPct val="90000"/>
              </a:lnSpc>
            </a:pPr>
            <a:r>
              <a:rPr lang="en-US" altLang="en-US" sz="2800" dirty="0" smtClean="0">
                <a:ea typeface="ＭＳ Ｐゴシック" pitchFamily="34" charset="-128"/>
              </a:rPr>
              <a:t>Strategies are evaluated along the following dimensions:</a:t>
            </a:r>
          </a:p>
          <a:p>
            <a:pPr lvl="1" eaLnBrk="1" hangingPunct="1">
              <a:lnSpc>
                <a:spcPct val="90000"/>
              </a:lnSpc>
            </a:pPr>
            <a:r>
              <a:rPr lang="en-US" altLang="en-US" sz="2400" b="1" dirty="0" smtClean="0">
                <a:solidFill>
                  <a:schemeClr val="accent2"/>
                </a:solidFill>
                <a:ea typeface="ＭＳ Ｐゴシック" pitchFamily="34" charset="-128"/>
              </a:rPr>
              <a:t>completeness</a:t>
            </a:r>
            <a:r>
              <a:rPr lang="en-US" altLang="en-US" sz="2400" b="1" dirty="0" smtClean="0">
                <a:ea typeface="ＭＳ Ｐゴシック" pitchFamily="34" charset="-128"/>
              </a:rPr>
              <a:t>:</a:t>
            </a:r>
            <a:r>
              <a:rPr lang="en-US" altLang="en-US" sz="2400" dirty="0" smtClean="0">
                <a:ea typeface="ＭＳ Ｐゴシック" pitchFamily="34" charset="-128"/>
              </a:rPr>
              <a:t> does it always find a solution if one exists?</a:t>
            </a:r>
          </a:p>
          <a:p>
            <a:pPr lvl="1" eaLnBrk="1" hangingPunct="1">
              <a:lnSpc>
                <a:spcPct val="90000"/>
              </a:lnSpc>
            </a:pPr>
            <a:r>
              <a:rPr lang="en-US" altLang="en-US" sz="2400" b="1" dirty="0" smtClean="0">
                <a:solidFill>
                  <a:schemeClr val="accent2"/>
                </a:solidFill>
                <a:ea typeface="ＭＳ Ｐゴシック" pitchFamily="34" charset="-128"/>
              </a:rPr>
              <a:t>time complexity</a:t>
            </a:r>
            <a:r>
              <a:rPr lang="en-US" altLang="en-US" sz="2400" b="1" dirty="0" smtClean="0">
                <a:ea typeface="ＭＳ Ｐゴシック" pitchFamily="34" charset="-128"/>
              </a:rPr>
              <a:t>:</a:t>
            </a:r>
            <a:r>
              <a:rPr lang="en-US" altLang="en-US" sz="2400" dirty="0" smtClean="0">
                <a:ea typeface="ＭＳ Ｐゴシック" pitchFamily="34" charset="-128"/>
              </a:rPr>
              <a:t> number of nodes generated</a:t>
            </a:r>
          </a:p>
          <a:p>
            <a:pPr lvl="1" eaLnBrk="1" hangingPunct="1">
              <a:lnSpc>
                <a:spcPct val="90000"/>
              </a:lnSpc>
            </a:pPr>
            <a:r>
              <a:rPr lang="en-US" altLang="en-US" sz="2400" b="1" dirty="0" smtClean="0">
                <a:solidFill>
                  <a:schemeClr val="accent2"/>
                </a:solidFill>
                <a:ea typeface="ＭＳ Ｐゴシック" pitchFamily="34" charset="-128"/>
              </a:rPr>
              <a:t>space complexity</a:t>
            </a:r>
            <a:r>
              <a:rPr lang="en-US" altLang="en-US" sz="2400" b="1" dirty="0" smtClean="0">
                <a:ea typeface="ＭＳ Ｐゴシック" pitchFamily="34" charset="-128"/>
              </a:rPr>
              <a:t>:</a:t>
            </a:r>
            <a:r>
              <a:rPr lang="en-US" altLang="en-US" sz="2400" dirty="0" smtClean="0">
                <a:ea typeface="ＭＳ Ｐゴシック" pitchFamily="34" charset="-128"/>
              </a:rPr>
              <a:t> maximum number of nodes in memory</a:t>
            </a:r>
          </a:p>
          <a:p>
            <a:pPr lvl="1" eaLnBrk="1" hangingPunct="1">
              <a:lnSpc>
                <a:spcPct val="90000"/>
              </a:lnSpc>
            </a:pPr>
            <a:r>
              <a:rPr lang="en-US" altLang="en-US" sz="2400" b="1" dirty="0" smtClean="0">
                <a:solidFill>
                  <a:schemeClr val="accent2"/>
                </a:solidFill>
                <a:ea typeface="ＭＳ Ｐゴシック" pitchFamily="34" charset="-128"/>
              </a:rPr>
              <a:t>optimality</a:t>
            </a:r>
            <a:r>
              <a:rPr lang="en-US" altLang="en-US" sz="2400" b="1" dirty="0" smtClean="0">
                <a:ea typeface="ＭＳ Ｐゴシック" pitchFamily="34" charset="-128"/>
              </a:rPr>
              <a:t>:</a:t>
            </a:r>
            <a:r>
              <a:rPr lang="en-US" altLang="en-US" sz="2400" dirty="0" smtClean="0">
                <a:ea typeface="ＭＳ Ｐゴシック" pitchFamily="34" charset="-128"/>
              </a:rPr>
              <a:t> does it always find a least-cost solution?</a:t>
            </a:r>
          </a:p>
          <a:p>
            <a:pPr lvl="1" eaLnBrk="1" hangingPunct="1">
              <a:lnSpc>
                <a:spcPct val="90000"/>
              </a:lnSpc>
            </a:pPr>
            <a:endParaRPr lang="en-US" altLang="en-US" sz="1200" dirty="0" smtClean="0">
              <a:ea typeface="ＭＳ Ｐゴシック" pitchFamily="34" charset="-128"/>
            </a:endParaRPr>
          </a:p>
          <a:p>
            <a:pPr eaLnBrk="1" hangingPunct="1">
              <a:lnSpc>
                <a:spcPct val="90000"/>
              </a:lnSpc>
            </a:pPr>
            <a:r>
              <a:rPr lang="en-US" altLang="en-US" sz="2800" dirty="0" smtClean="0">
                <a:ea typeface="ＭＳ Ｐゴシック" pitchFamily="34" charset="-128"/>
              </a:rPr>
              <a:t>Time and space complexity are measured in terms of </a:t>
            </a:r>
          </a:p>
          <a:p>
            <a:pPr lvl="1" eaLnBrk="1" hangingPunct="1">
              <a:lnSpc>
                <a:spcPct val="90000"/>
              </a:lnSpc>
            </a:pPr>
            <a:r>
              <a:rPr lang="en-US" altLang="en-US" sz="2400" b="1" i="1" dirty="0" smtClean="0">
                <a:ea typeface="ＭＳ Ｐゴシック" pitchFamily="34" charset="-128"/>
              </a:rPr>
              <a:t>b</a:t>
            </a:r>
            <a:r>
              <a:rPr lang="en-US" altLang="en-US" sz="2400" i="1" dirty="0" smtClean="0">
                <a:ea typeface="ＭＳ Ｐゴシック" pitchFamily="34" charset="-128"/>
              </a:rPr>
              <a:t>:</a:t>
            </a:r>
            <a:r>
              <a:rPr lang="en-US" altLang="en-US" sz="2400" dirty="0" smtClean="0">
                <a:ea typeface="ＭＳ Ｐゴシック" pitchFamily="34" charset="-128"/>
              </a:rPr>
              <a:t> maximum branching factor of the search tree</a:t>
            </a:r>
          </a:p>
          <a:p>
            <a:pPr lvl="1" eaLnBrk="1" hangingPunct="1">
              <a:lnSpc>
                <a:spcPct val="90000"/>
              </a:lnSpc>
            </a:pPr>
            <a:r>
              <a:rPr lang="en-US" altLang="en-US" sz="2400" b="1" i="1" dirty="0" smtClean="0">
                <a:ea typeface="ＭＳ Ｐゴシック" pitchFamily="34" charset="-128"/>
              </a:rPr>
              <a:t>d:</a:t>
            </a:r>
            <a:r>
              <a:rPr lang="en-US" altLang="en-US" sz="2400" i="1" dirty="0" smtClean="0">
                <a:ea typeface="ＭＳ Ｐゴシック" pitchFamily="34" charset="-128"/>
              </a:rPr>
              <a:t> </a:t>
            </a:r>
            <a:r>
              <a:rPr lang="en-US" altLang="en-US" sz="2400" dirty="0" smtClean="0">
                <a:ea typeface="ＭＳ Ｐゴシック" pitchFamily="34" charset="-128"/>
              </a:rPr>
              <a:t>depth of the least-cost solution</a:t>
            </a:r>
          </a:p>
          <a:p>
            <a:pPr lvl="1" eaLnBrk="1" hangingPunct="1">
              <a:lnSpc>
                <a:spcPct val="90000"/>
              </a:lnSpc>
            </a:pPr>
            <a:r>
              <a:rPr lang="en-US" altLang="en-US" sz="2400" b="1" i="1" dirty="0" smtClean="0">
                <a:ea typeface="ＭＳ Ｐゴシック" pitchFamily="34" charset="-128"/>
              </a:rPr>
              <a:t>m</a:t>
            </a:r>
            <a:r>
              <a:rPr lang="en-US" altLang="en-US" sz="2400" b="1" dirty="0" smtClean="0">
                <a:ea typeface="ＭＳ Ｐゴシック" pitchFamily="34" charset="-128"/>
              </a:rPr>
              <a:t>:</a:t>
            </a:r>
            <a:r>
              <a:rPr lang="en-US" altLang="en-US" sz="2400" dirty="0" smtClean="0">
                <a:ea typeface="ＭＳ Ｐゴシック" pitchFamily="34" charset="-128"/>
              </a:rPr>
              <a:t> maximum depth of the state space (may be </a:t>
            </a:r>
            <a:r>
              <a:rPr lang="en-US" altLang="en-US" sz="2400" dirty="0" smtClean="0">
                <a:ea typeface="ＭＳ Ｐゴシック" pitchFamily="34" charset="-128"/>
                <a:cs typeface="Arial" pitchFamily="34" charset="0"/>
              </a:rPr>
              <a:t>∞</a:t>
            </a:r>
            <a:r>
              <a:rPr lang="en-US" altLang="en-US" sz="2400" dirty="0" smtClean="0">
                <a:ea typeface="ＭＳ Ｐゴシック" pitchFamily="34" charset="-128"/>
              </a:rPr>
              <a:t>)</a:t>
            </a:r>
          </a:p>
          <a:p>
            <a:pPr lvl="1" eaLnBrk="1" hangingPunct="1">
              <a:lnSpc>
                <a:spcPct val="90000"/>
              </a:lnSpc>
            </a:pPr>
            <a:r>
              <a:rPr lang="en-US" altLang="en-US" sz="2400" dirty="0" smtClean="0">
                <a:ea typeface="ＭＳ Ｐゴシック" pitchFamily="34" charset="-128"/>
              </a:rPr>
              <a:t>(UCS: </a:t>
            </a:r>
            <a:r>
              <a:rPr lang="en-US" altLang="en-US" sz="2400" b="1" dirty="0" smtClean="0">
                <a:ea typeface="ＭＳ Ｐゴシック" pitchFamily="34" charset="-128"/>
              </a:rPr>
              <a:t>C*:</a:t>
            </a:r>
            <a:r>
              <a:rPr lang="en-US" altLang="en-US" sz="2400" dirty="0" smtClean="0">
                <a:ea typeface="ＭＳ Ｐゴシック" pitchFamily="34" charset="-128"/>
              </a:rPr>
              <a:t> true cost to optimal goal; </a:t>
            </a:r>
            <a:r>
              <a:rPr lang="en-US" altLang="en-US" sz="2400" b="1" dirty="0" smtClean="0">
                <a:ea typeface="ＭＳ Ｐゴシック" pitchFamily="34" charset="-128"/>
                <a:sym typeface="Symbol"/>
              </a:rPr>
              <a:t> &gt; 0:</a:t>
            </a:r>
            <a:r>
              <a:rPr lang="en-US" altLang="en-US" sz="2400" dirty="0" smtClean="0">
                <a:ea typeface="ＭＳ Ｐゴシック" pitchFamily="34" charset="-128"/>
                <a:sym typeface="Symbol"/>
              </a:rPr>
              <a:t> minimum step cost)</a:t>
            </a:r>
            <a:endParaRPr lang="en-US" altLang="en-US" sz="2400" dirty="0" smtClean="0">
              <a:ea typeface="ＭＳ Ｐゴシック" pitchFamily="34" charset="-128"/>
            </a:endParaRPr>
          </a:p>
        </p:txBody>
      </p:sp>
    </p:spTree>
    <p:extLst>
      <p:ext uri="{BB962C8B-B14F-4D97-AF65-F5344CB8AC3E}">
        <p14:creationId xmlns:p14="http://schemas.microsoft.com/office/powerpoint/2010/main" val="250335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ea typeface="ＭＳ Ｐゴシック" pitchFamily="34" charset="-128"/>
              </a:rPr>
              <a:t>Summary of algorithms</a:t>
            </a:r>
            <a:br>
              <a:rPr lang="en-US" altLang="en-US" smtClean="0">
                <a:ea typeface="ＭＳ Ｐゴシック" pitchFamily="34" charset="-128"/>
              </a:rPr>
            </a:br>
            <a:r>
              <a:rPr lang="en-US" altLang="en-US" smtClean="0">
                <a:ea typeface="ＭＳ Ｐゴシック" pitchFamily="34" charset="-128"/>
              </a:rPr>
              <a:t>Fig. 3.21, p. 91</a:t>
            </a:r>
          </a:p>
        </p:txBody>
      </p:sp>
      <p:sp>
        <p:nvSpPr>
          <p:cNvPr id="18435" name="Line 8"/>
          <p:cNvSpPr>
            <a:spLocks noChangeShapeType="1"/>
          </p:cNvSpPr>
          <p:nvPr/>
        </p:nvSpPr>
        <p:spPr bwMode="auto">
          <a:xfrm flipV="1">
            <a:off x="6858000" y="4038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6" name="Text Box 9"/>
          <p:cNvSpPr txBox="1">
            <a:spLocks noChangeArrowheads="1"/>
          </p:cNvSpPr>
          <p:nvPr/>
        </p:nvSpPr>
        <p:spPr bwMode="auto">
          <a:xfrm>
            <a:off x="5943600" y="4876800"/>
            <a:ext cx="297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rPr>
              <a:t>Generally the preferred </a:t>
            </a:r>
          </a:p>
          <a:p>
            <a:pPr>
              <a:spcBef>
                <a:spcPct val="0"/>
              </a:spcBef>
              <a:buFontTx/>
              <a:buNone/>
            </a:pPr>
            <a:r>
              <a:rPr lang="en-US" altLang="en-US" sz="1800">
                <a:latin typeface="Tahoma" pitchFamily="34" charset="0"/>
              </a:rPr>
              <a:t>uninformed search strategy</a:t>
            </a:r>
          </a:p>
        </p:txBody>
      </p:sp>
      <p:graphicFrame>
        <p:nvGraphicFramePr>
          <p:cNvPr id="11" name="Table 10"/>
          <p:cNvGraphicFramePr>
            <a:graphicFrameLocks noGrp="1"/>
          </p:cNvGraphicFramePr>
          <p:nvPr/>
        </p:nvGraphicFramePr>
        <p:xfrm>
          <a:off x="0" y="1676400"/>
          <a:ext cx="9144002" cy="2392366"/>
        </p:xfrm>
        <a:graphic>
          <a:graphicData uri="http://schemas.openxmlformats.org/drawingml/2006/table">
            <a:tbl>
              <a:tblPr>
                <a:tableStyleId>{D7AC3CCA-C797-4891-BE02-D94E43425B78}</a:tableStyleId>
              </a:tblPr>
              <a:tblGrid>
                <a:gridCol w="1388486"/>
                <a:gridCol w="1225135"/>
                <a:gridCol w="1388486"/>
                <a:gridCol w="1116234"/>
                <a:gridCol w="1092679"/>
                <a:gridCol w="1466491"/>
                <a:gridCol w="1466491"/>
              </a:tblGrid>
              <a:tr h="914377">
                <a:tc>
                  <a:txBody>
                    <a:bodyPr/>
                    <a:lstStyle/>
                    <a:p>
                      <a:r>
                        <a:rPr lang="en-US" sz="1800" dirty="0" smtClean="0"/>
                        <a:t>Criterion</a:t>
                      </a:r>
                      <a:endParaRPr lang="en-US" sz="1800" dirty="0"/>
                    </a:p>
                  </a:txBody>
                  <a:tcPr marT="45709" marB="45709"/>
                </a:tc>
                <a:tc>
                  <a:txBody>
                    <a:bodyPr/>
                    <a:lstStyle/>
                    <a:p>
                      <a:r>
                        <a:rPr lang="en-US" sz="1800" dirty="0" smtClean="0"/>
                        <a:t>Breadth-First</a:t>
                      </a:r>
                      <a:endParaRPr lang="en-US" sz="1800" dirty="0"/>
                    </a:p>
                  </a:txBody>
                  <a:tcPr marT="45709" marB="45709"/>
                </a:tc>
                <a:tc>
                  <a:txBody>
                    <a:bodyPr/>
                    <a:lstStyle/>
                    <a:p>
                      <a:r>
                        <a:rPr lang="en-US" sz="1800" dirty="0" smtClean="0"/>
                        <a:t>Uniform-Cost</a:t>
                      </a:r>
                      <a:endParaRPr lang="en-US" sz="1800" dirty="0"/>
                    </a:p>
                  </a:txBody>
                  <a:tcPr marT="45709" marB="45709"/>
                </a:tc>
                <a:tc>
                  <a:txBody>
                    <a:bodyPr/>
                    <a:lstStyle/>
                    <a:p>
                      <a:r>
                        <a:rPr lang="en-US" sz="1800" dirty="0" smtClean="0"/>
                        <a:t>Depth-First</a:t>
                      </a:r>
                      <a:endParaRPr lang="en-US" sz="1800" dirty="0"/>
                    </a:p>
                  </a:txBody>
                  <a:tcPr marT="45709" marB="45709"/>
                </a:tc>
                <a:tc>
                  <a:txBody>
                    <a:bodyPr/>
                    <a:lstStyle/>
                    <a:p>
                      <a:r>
                        <a:rPr lang="en-US" sz="1800" dirty="0" smtClean="0"/>
                        <a:t>Depth-Limited</a:t>
                      </a:r>
                      <a:endParaRPr lang="en-US" sz="1800" dirty="0"/>
                    </a:p>
                  </a:txBody>
                  <a:tcPr marT="45709" marB="45709"/>
                </a:tc>
                <a:tc>
                  <a:txBody>
                    <a:bodyPr/>
                    <a:lstStyle/>
                    <a:p>
                      <a:r>
                        <a:rPr lang="en-US" sz="1800" dirty="0" smtClean="0"/>
                        <a:t>Iterative Deepening</a:t>
                      </a:r>
                    </a:p>
                    <a:p>
                      <a:r>
                        <a:rPr lang="en-US" sz="1800" dirty="0" smtClean="0"/>
                        <a:t>DLS</a:t>
                      </a:r>
                      <a:endParaRPr lang="en-US" sz="1800" dirty="0"/>
                    </a:p>
                  </a:txBody>
                  <a:tcPr marT="45709" marB="45709"/>
                </a:tc>
                <a:tc>
                  <a:txBody>
                    <a:bodyPr/>
                    <a:lstStyle/>
                    <a:p>
                      <a:r>
                        <a:rPr lang="en-US" sz="1800" dirty="0" smtClean="0"/>
                        <a:t>Bidirectional</a:t>
                      </a:r>
                    </a:p>
                    <a:p>
                      <a:r>
                        <a:rPr lang="en-US" sz="1800" dirty="0" smtClean="0"/>
                        <a:t>(if applicable)</a:t>
                      </a:r>
                      <a:endParaRPr lang="en-US" sz="1800" dirty="0"/>
                    </a:p>
                  </a:txBody>
                  <a:tcPr marT="45709" marB="45709"/>
                </a:tc>
              </a:tr>
              <a:tr h="370750">
                <a:tc>
                  <a:txBody>
                    <a:bodyPr/>
                    <a:lstStyle/>
                    <a:p>
                      <a:r>
                        <a:rPr lang="en-US" sz="1800" dirty="0" smtClean="0"/>
                        <a:t>Complete?</a:t>
                      </a:r>
                      <a:endParaRPr lang="en-US" sz="1800" dirty="0"/>
                    </a:p>
                  </a:txBody>
                  <a:tcPr marT="45709" marB="45709"/>
                </a:tc>
                <a:tc>
                  <a:txBody>
                    <a:bodyPr/>
                    <a:lstStyle/>
                    <a:p>
                      <a:r>
                        <a:rPr lang="en-US" sz="1800" dirty="0" smtClean="0"/>
                        <a:t>Yes[a]</a:t>
                      </a:r>
                      <a:endParaRPr lang="en-US" sz="1800" dirty="0"/>
                    </a:p>
                  </a:txBody>
                  <a:tcPr marT="45709" marB="45709"/>
                </a:tc>
                <a:tc>
                  <a:txBody>
                    <a:bodyPr/>
                    <a:lstStyle/>
                    <a:p>
                      <a:r>
                        <a:rPr lang="en-US" sz="1800" dirty="0" smtClean="0"/>
                        <a:t>Yes[</a:t>
                      </a:r>
                      <a:r>
                        <a:rPr lang="en-US" sz="1800" dirty="0" err="1" smtClean="0"/>
                        <a:t>a,b</a:t>
                      </a:r>
                      <a:r>
                        <a:rPr lang="en-US" sz="1800" dirty="0" smtClean="0"/>
                        <a:t>]</a:t>
                      </a:r>
                      <a:endParaRPr lang="en-US" sz="1800" dirty="0"/>
                    </a:p>
                  </a:txBody>
                  <a:tcPr marT="45709" marB="45709"/>
                </a:tc>
                <a:tc>
                  <a:txBody>
                    <a:bodyPr/>
                    <a:lstStyle/>
                    <a:p>
                      <a:r>
                        <a:rPr lang="en-US" sz="1800" dirty="0" smtClean="0"/>
                        <a:t>No</a:t>
                      </a:r>
                      <a:endParaRPr lang="en-US" sz="1800" dirty="0"/>
                    </a:p>
                  </a:txBody>
                  <a:tcPr marT="45709" marB="45709"/>
                </a:tc>
                <a:tc>
                  <a:txBody>
                    <a:bodyPr/>
                    <a:lstStyle/>
                    <a:p>
                      <a:r>
                        <a:rPr lang="en-US" sz="1800" dirty="0" smtClean="0"/>
                        <a:t>No</a:t>
                      </a:r>
                      <a:endParaRPr lang="en-US" sz="1800" dirty="0"/>
                    </a:p>
                  </a:txBody>
                  <a:tcPr marT="45709" marB="45709"/>
                </a:tc>
                <a:tc>
                  <a:txBody>
                    <a:bodyPr/>
                    <a:lstStyle/>
                    <a:p>
                      <a:r>
                        <a:rPr lang="en-US" sz="1800" dirty="0" smtClean="0"/>
                        <a:t>Yes[a]</a:t>
                      </a:r>
                      <a:endParaRPr lang="en-US" sz="1800" dirty="0"/>
                    </a:p>
                  </a:txBody>
                  <a:tcPr marT="45709" marB="45709"/>
                </a:tc>
                <a:tc>
                  <a:txBody>
                    <a:bodyPr/>
                    <a:lstStyle/>
                    <a:p>
                      <a:r>
                        <a:rPr lang="en-US" sz="1800" dirty="0" smtClean="0"/>
                        <a:t>Yes[</a:t>
                      </a:r>
                      <a:r>
                        <a:rPr lang="en-US" sz="1800" dirty="0" err="1" smtClean="0"/>
                        <a:t>a,d</a:t>
                      </a:r>
                      <a:r>
                        <a:rPr lang="en-US" sz="1800" dirty="0" smtClean="0"/>
                        <a:t>]</a:t>
                      </a:r>
                      <a:endParaRPr lang="en-US" sz="1800" dirty="0"/>
                    </a:p>
                  </a:txBody>
                  <a:tcPr marT="45709" marB="45709"/>
                </a:tc>
              </a:tr>
              <a:tr h="370750">
                <a:tc>
                  <a:txBody>
                    <a:bodyPr/>
                    <a:lstStyle/>
                    <a:p>
                      <a:r>
                        <a:rPr lang="en-US" sz="1800" dirty="0" smtClean="0"/>
                        <a:t>Time</a:t>
                      </a:r>
                      <a:endParaRPr lang="en-US" sz="1800" dirty="0"/>
                    </a:p>
                  </a:txBody>
                  <a:tcPr marT="45709" marB="45709"/>
                </a:tc>
                <a:tc>
                  <a:txBody>
                    <a:bodyPr/>
                    <a:lstStyle/>
                    <a:p>
                      <a:r>
                        <a:rPr lang="en-US" sz="1800" dirty="0" smtClean="0"/>
                        <a:t>O(</a:t>
                      </a:r>
                      <a:r>
                        <a:rPr lang="en-US" sz="1800" dirty="0" err="1" smtClean="0"/>
                        <a:t>b</a:t>
                      </a:r>
                      <a:r>
                        <a:rPr lang="en-US" sz="1800" baseline="30000" dirty="0" err="1" smtClean="0"/>
                        <a:t>d</a:t>
                      </a:r>
                      <a:r>
                        <a:rPr lang="en-US" sz="1800" dirty="0" smtClean="0"/>
                        <a:t>)</a:t>
                      </a:r>
                      <a:endParaRPr lang="en-US" sz="1800" dirty="0"/>
                    </a:p>
                  </a:txBody>
                  <a:tcPr marT="45709" marB="45709"/>
                </a:tc>
                <a:tc>
                  <a:txBody>
                    <a:bodyPr/>
                    <a:lstStyle/>
                    <a:p>
                      <a:r>
                        <a:rPr lang="en-US" sz="1800" dirty="0" smtClean="0"/>
                        <a:t>O(b</a:t>
                      </a:r>
                      <a:r>
                        <a:rPr lang="en-US" sz="1800" baseline="30000" dirty="0" smtClean="0">
                          <a:sym typeface="Symbol"/>
                        </a:rPr>
                        <a:t></a:t>
                      </a:r>
                      <a:r>
                        <a:rPr lang="en-US" sz="1800" baseline="30000" dirty="0" smtClean="0"/>
                        <a:t>1+C*/</a:t>
                      </a:r>
                      <a:r>
                        <a:rPr lang="el-GR" sz="1800" baseline="30000" dirty="0" smtClean="0"/>
                        <a:t>ε</a:t>
                      </a:r>
                      <a:r>
                        <a:rPr lang="el-GR" sz="1800" baseline="30000" dirty="0" smtClean="0">
                          <a:sym typeface="Symbol"/>
                        </a:rPr>
                        <a:t></a:t>
                      </a:r>
                      <a:r>
                        <a:rPr lang="en-US" sz="1800" dirty="0" smtClean="0"/>
                        <a:t>)</a:t>
                      </a:r>
                      <a:endParaRPr lang="en-U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a:t>
                      </a:r>
                      <a:r>
                        <a:rPr lang="en-US" sz="1800" baseline="30000" dirty="0" err="1" smtClean="0"/>
                        <a:t>m</a:t>
                      </a:r>
                      <a:r>
                        <a:rPr lang="en-US" sz="1800" dirty="0" smtClean="0"/>
                        <a:t>)</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a:t>
                      </a:r>
                      <a:r>
                        <a:rPr lang="en-US" sz="1800" baseline="30000" dirty="0" err="1" smtClean="0"/>
                        <a:t>l</a:t>
                      </a:r>
                      <a:r>
                        <a:rPr lang="en-US" sz="1800" dirty="0" smtClean="0"/>
                        <a:t>)</a:t>
                      </a:r>
                    </a:p>
                  </a:txBody>
                  <a:tcPr marT="45709" marB="45709"/>
                </a:tc>
                <a:tc>
                  <a:txBody>
                    <a:bodyPr/>
                    <a:lstStyle/>
                    <a:p>
                      <a:r>
                        <a:rPr lang="en-US" sz="1800" dirty="0" smtClean="0"/>
                        <a:t>O(</a:t>
                      </a:r>
                      <a:r>
                        <a:rPr lang="en-US" sz="1800" dirty="0" err="1" smtClean="0"/>
                        <a:t>b</a:t>
                      </a:r>
                      <a:r>
                        <a:rPr lang="en-US" sz="1800" baseline="30000" dirty="0" err="1" smtClean="0"/>
                        <a:t>d</a:t>
                      </a:r>
                      <a:r>
                        <a:rPr lang="en-US" sz="1800" dirty="0" smtClean="0"/>
                        <a:t>)</a:t>
                      </a:r>
                      <a:endParaRPr lang="en-U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a:t>
                      </a:r>
                      <a:r>
                        <a:rPr lang="en-US" sz="1800" baseline="30000" dirty="0" err="1" smtClean="0"/>
                        <a:t>d</a:t>
                      </a:r>
                      <a:r>
                        <a:rPr lang="en-US" sz="1800" baseline="30000" dirty="0" smtClean="0"/>
                        <a:t>/2</a:t>
                      </a:r>
                      <a:r>
                        <a:rPr lang="en-US" sz="1800" dirty="0" smtClean="0"/>
                        <a:t>)</a:t>
                      </a:r>
                    </a:p>
                  </a:txBody>
                  <a:tcPr marT="45709" marB="45709"/>
                </a:tc>
              </a:tr>
              <a:tr h="370750">
                <a:tc>
                  <a:txBody>
                    <a:bodyPr/>
                    <a:lstStyle/>
                    <a:p>
                      <a:r>
                        <a:rPr lang="en-US" sz="1800" dirty="0" smtClean="0"/>
                        <a:t>Space</a:t>
                      </a:r>
                      <a:endParaRPr lang="en-U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a:t>
                      </a:r>
                      <a:r>
                        <a:rPr lang="en-US" sz="1800" baseline="30000" dirty="0" err="1" smtClean="0"/>
                        <a:t>d</a:t>
                      </a:r>
                      <a:r>
                        <a:rPr lang="en-US" sz="1800" dirty="0" smtClean="0"/>
                        <a:t>)</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O(b</a:t>
                      </a:r>
                      <a:r>
                        <a:rPr lang="en-US" sz="1800" baseline="30000" dirty="0" smtClean="0">
                          <a:sym typeface="Symbol"/>
                        </a:rPr>
                        <a:t></a:t>
                      </a:r>
                      <a:r>
                        <a:rPr lang="en-US" sz="1800" baseline="30000" dirty="0" smtClean="0"/>
                        <a:t>1+C*/</a:t>
                      </a:r>
                      <a:r>
                        <a:rPr lang="el-GR" sz="1800" baseline="30000" dirty="0" smtClean="0"/>
                        <a:t>ε</a:t>
                      </a:r>
                      <a:r>
                        <a:rPr lang="el-GR" sz="1800" baseline="30000" dirty="0" smtClean="0">
                          <a:sym typeface="Symbol"/>
                        </a:rPr>
                        <a:t></a:t>
                      </a:r>
                      <a:r>
                        <a:rPr lang="en-US" sz="1800" dirty="0" smtClean="0"/>
                        <a:t>)</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bm</a:t>
                      </a:r>
                      <a:r>
                        <a:rPr lang="en-US" sz="1800" dirty="0" smtClean="0"/>
                        <a:t>)</a:t>
                      </a:r>
                    </a:p>
                  </a:txBody>
                  <a:tcPr marT="45709" marB="45709"/>
                </a:tc>
                <a:tc>
                  <a:txBody>
                    <a:bodyPr/>
                    <a:lstStyle/>
                    <a:p>
                      <a:r>
                        <a:rPr lang="en-US" sz="1800" dirty="0" smtClean="0"/>
                        <a:t>O(</a:t>
                      </a:r>
                      <a:r>
                        <a:rPr lang="en-US" sz="1800" dirty="0" err="1" smtClean="0"/>
                        <a:t>bl</a:t>
                      </a:r>
                      <a:r>
                        <a:rPr lang="en-US" sz="1800" dirty="0" smtClean="0"/>
                        <a:t>)</a:t>
                      </a:r>
                      <a:endParaRPr lang="en-US" sz="1800" dirty="0"/>
                    </a:p>
                  </a:txBody>
                  <a:tcPr marT="45709" marB="45709"/>
                </a:tc>
                <a:tc>
                  <a:txBody>
                    <a:bodyPr/>
                    <a:lstStyle/>
                    <a:p>
                      <a:r>
                        <a:rPr lang="en-US" sz="1800" dirty="0" smtClean="0"/>
                        <a:t>O(</a:t>
                      </a:r>
                      <a:r>
                        <a:rPr lang="en-US" sz="1800" dirty="0" err="1" smtClean="0"/>
                        <a:t>bd</a:t>
                      </a:r>
                      <a:r>
                        <a:rPr lang="en-US" sz="1800" dirty="0" smtClean="0"/>
                        <a:t>)</a:t>
                      </a:r>
                      <a:endParaRPr lang="en-U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a:t>
                      </a:r>
                      <a:r>
                        <a:rPr lang="en-US" sz="1800" dirty="0" err="1" smtClean="0"/>
                        <a:t>b</a:t>
                      </a:r>
                      <a:r>
                        <a:rPr lang="en-US" sz="1800" baseline="30000" dirty="0" err="1" smtClean="0"/>
                        <a:t>d</a:t>
                      </a:r>
                      <a:r>
                        <a:rPr lang="en-US" sz="1800" baseline="30000" dirty="0" smtClean="0"/>
                        <a:t>/2</a:t>
                      </a:r>
                      <a:r>
                        <a:rPr lang="en-US" sz="1800" dirty="0" smtClean="0"/>
                        <a:t>)</a:t>
                      </a:r>
                    </a:p>
                  </a:txBody>
                  <a:tcPr marT="45709" marB="45709"/>
                </a:tc>
              </a:tr>
              <a:tr h="365738">
                <a:tc>
                  <a:txBody>
                    <a:bodyPr/>
                    <a:lstStyle/>
                    <a:p>
                      <a:r>
                        <a:rPr lang="en-US" sz="1800" dirty="0" smtClean="0"/>
                        <a:t>Optimal?</a:t>
                      </a:r>
                      <a:endParaRPr lang="en-US" sz="1800" dirty="0"/>
                    </a:p>
                  </a:txBody>
                  <a:tcPr marT="45709" marB="45709"/>
                </a:tc>
                <a:tc>
                  <a:txBody>
                    <a:bodyPr/>
                    <a:lstStyle/>
                    <a:p>
                      <a:r>
                        <a:rPr lang="en-US" sz="1800" dirty="0" smtClean="0"/>
                        <a:t>Yes[c]</a:t>
                      </a:r>
                    </a:p>
                  </a:txBody>
                  <a:tcPr marT="45709" marB="45709"/>
                </a:tc>
                <a:tc>
                  <a:txBody>
                    <a:bodyPr/>
                    <a:lstStyle/>
                    <a:p>
                      <a:r>
                        <a:rPr lang="en-US" sz="1800" dirty="0" smtClean="0"/>
                        <a:t>Yes</a:t>
                      </a:r>
                      <a:endParaRPr lang="en-US" sz="1800" dirty="0"/>
                    </a:p>
                  </a:txBody>
                  <a:tcPr marT="45709" marB="45709"/>
                </a:tc>
                <a:tc>
                  <a:txBody>
                    <a:bodyPr/>
                    <a:lstStyle/>
                    <a:p>
                      <a:r>
                        <a:rPr lang="en-US" sz="1800" dirty="0" smtClean="0"/>
                        <a:t>No</a:t>
                      </a:r>
                      <a:endParaRPr lang="en-US" sz="1800" dirty="0"/>
                    </a:p>
                  </a:txBody>
                  <a:tcPr marT="45709" marB="45709"/>
                </a:tc>
                <a:tc>
                  <a:txBody>
                    <a:bodyPr/>
                    <a:lstStyle/>
                    <a:p>
                      <a:r>
                        <a:rPr lang="en-US" sz="1800" dirty="0" smtClean="0"/>
                        <a:t>No</a:t>
                      </a:r>
                      <a:endParaRPr lang="en-US" sz="1800" dirty="0"/>
                    </a:p>
                  </a:txBody>
                  <a:tcPr marT="45709" marB="45709"/>
                </a:tc>
                <a:tc>
                  <a:txBody>
                    <a:bodyPr/>
                    <a:lstStyle/>
                    <a:p>
                      <a:r>
                        <a:rPr lang="en-US" sz="1800" dirty="0" smtClean="0"/>
                        <a:t>Yes[c]</a:t>
                      </a:r>
                      <a:endParaRPr lang="en-US" sz="1800" dirty="0"/>
                    </a:p>
                  </a:txBody>
                  <a:tcPr marT="45709" marB="45709"/>
                </a:tc>
                <a:tc>
                  <a:txBody>
                    <a:bodyPr/>
                    <a:lstStyle/>
                    <a:p>
                      <a:r>
                        <a:rPr lang="en-US" sz="1800" dirty="0" smtClean="0"/>
                        <a:t>Yes[</a:t>
                      </a:r>
                      <a:r>
                        <a:rPr lang="en-US" sz="1800" dirty="0" err="1" smtClean="0"/>
                        <a:t>c,d</a:t>
                      </a:r>
                      <a:r>
                        <a:rPr lang="en-US" sz="1800" dirty="0" smtClean="0"/>
                        <a:t>]</a:t>
                      </a:r>
                      <a:endParaRPr lang="en-US" sz="1800" dirty="0"/>
                    </a:p>
                  </a:txBody>
                  <a:tcPr marT="45709" marB="45709"/>
                </a:tc>
              </a:tr>
            </a:tbl>
          </a:graphicData>
        </a:graphic>
      </p:graphicFrame>
      <p:sp>
        <p:nvSpPr>
          <p:cNvPr id="18487" name="TextBox 6"/>
          <p:cNvSpPr txBox="1">
            <a:spLocks noChangeArrowheads="1"/>
          </p:cNvSpPr>
          <p:nvPr/>
        </p:nvSpPr>
        <p:spPr bwMode="auto">
          <a:xfrm>
            <a:off x="0" y="44196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rPr>
              <a:t>There are a number of footnotes, caveats, and assumptions.</a:t>
            </a:r>
          </a:p>
          <a:p>
            <a:pPr>
              <a:spcBef>
                <a:spcPct val="0"/>
              </a:spcBef>
              <a:buFontTx/>
              <a:buNone/>
            </a:pPr>
            <a:r>
              <a:rPr lang="en-US" altLang="en-US" sz="1800">
                <a:latin typeface="Tahoma" pitchFamily="34" charset="0"/>
              </a:rPr>
              <a:t>See Fig. 3.21, p. 91.</a:t>
            </a:r>
          </a:p>
          <a:p>
            <a:pPr>
              <a:spcBef>
                <a:spcPct val="0"/>
              </a:spcBef>
              <a:buFontTx/>
              <a:buNone/>
            </a:pPr>
            <a:r>
              <a:rPr lang="en-US" altLang="en-US" sz="1800">
                <a:latin typeface="Tahoma" pitchFamily="34" charset="0"/>
              </a:rPr>
              <a:t>[a] complete if b is finite</a:t>
            </a:r>
          </a:p>
          <a:p>
            <a:pPr>
              <a:spcBef>
                <a:spcPct val="0"/>
              </a:spcBef>
              <a:buFontTx/>
              <a:buNone/>
            </a:pPr>
            <a:r>
              <a:rPr lang="en-US" altLang="en-US" sz="1800">
                <a:latin typeface="Tahoma" pitchFamily="34" charset="0"/>
              </a:rPr>
              <a:t>[b] complete if step costs </a:t>
            </a:r>
            <a:r>
              <a:rPr lang="en-US" altLang="en-US" sz="1800">
                <a:latin typeface="Tahoma" pitchFamily="34" charset="0"/>
                <a:sym typeface="Symbol" pitchFamily="18" charset="2"/>
              </a:rPr>
              <a:t>  &gt; 0</a:t>
            </a:r>
          </a:p>
          <a:p>
            <a:pPr>
              <a:spcBef>
                <a:spcPct val="0"/>
              </a:spcBef>
              <a:buFontTx/>
              <a:buNone/>
            </a:pPr>
            <a:r>
              <a:rPr lang="en-US" altLang="en-US" sz="1800">
                <a:latin typeface="Tahoma" pitchFamily="34" charset="0"/>
                <a:sym typeface="Symbol" pitchFamily="18" charset="2"/>
              </a:rPr>
              <a:t>[c] optimal if step costs are all identical</a:t>
            </a:r>
          </a:p>
          <a:p>
            <a:pPr>
              <a:spcBef>
                <a:spcPct val="0"/>
              </a:spcBef>
              <a:buFontTx/>
              <a:buNone/>
            </a:pPr>
            <a:r>
              <a:rPr lang="en-US" altLang="en-US" sz="1800">
                <a:latin typeface="Tahoma" pitchFamily="34" charset="0"/>
                <a:sym typeface="Symbol" pitchFamily="18" charset="2"/>
              </a:rPr>
              <a:t>     (also if path cost non-decreasing function of depth only)</a:t>
            </a:r>
          </a:p>
          <a:p>
            <a:pPr>
              <a:spcBef>
                <a:spcPct val="0"/>
              </a:spcBef>
              <a:buFontTx/>
              <a:buNone/>
            </a:pPr>
            <a:r>
              <a:rPr lang="en-US" altLang="en-US" sz="1800">
                <a:latin typeface="Tahoma" pitchFamily="34" charset="0"/>
                <a:sym typeface="Symbol" pitchFamily="18" charset="2"/>
              </a:rPr>
              <a:t>[d] if both directions use breadth-first search</a:t>
            </a:r>
          </a:p>
          <a:p>
            <a:pPr>
              <a:spcBef>
                <a:spcPct val="0"/>
              </a:spcBef>
              <a:buFontTx/>
              <a:buNone/>
            </a:pPr>
            <a:r>
              <a:rPr lang="en-US" altLang="en-US" sz="1800">
                <a:latin typeface="Tahoma" pitchFamily="34" charset="0"/>
                <a:sym typeface="Symbol" pitchFamily="18" charset="2"/>
              </a:rPr>
              <a:t>     (also if both directions use uniform-cost search with </a:t>
            </a:r>
            <a:r>
              <a:rPr lang="en-US" altLang="en-US" sz="1800">
                <a:latin typeface="Tahoma" pitchFamily="34" charset="0"/>
              </a:rPr>
              <a:t>step costs </a:t>
            </a:r>
            <a:r>
              <a:rPr lang="en-US" altLang="en-US" sz="1800">
                <a:latin typeface="Tahoma" pitchFamily="34" charset="0"/>
                <a:sym typeface="Symbol" pitchFamily="18" charset="2"/>
              </a:rPr>
              <a:t>  &gt; 0)</a:t>
            </a: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a:t>
            </a:r>
          </a:p>
        </p:txBody>
      </p:sp>
      <p:sp>
        <p:nvSpPr>
          <p:cNvPr id="70659" name="Content Placeholder 2"/>
          <p:cNvSpPr>
            <a:spLocks noGrp="1"/>
          </p:cNvSpPr>
          <p:nvPr>
            <p:ph idx="1"/>
          </p:nvPr>
        </p:nvSpPr>
        <p:spPr>
          <a:xfrm>
            <a:off x="347663" y="1058863"/>
            <a:ext cx="8686800" cy="5330825"/>
          </a:xfrm>
        </p:spPr>
        <p:txBody>
          <a:bodyPr/>
          <a:lstStyle/>
          <a:p>
            <a:pPr eaLnBrk="1" hangingPunct="1">
              <a:spcBef>
                <a:spcPts val="2400"/>
              </a:spcBef>
            </a:pPr>
            <a:r>
              <a:rPr lang="en-US" altLang="en-US" sz="2800" dirty="0" smtClean="0">
                <a:ea typeface="ＭＳ Ｐゴシック" pitchFamily="34" charset="-128"/>
              </a:rPr>
              <a:t>Generate the search space by applying actions to the initial state and all further resulting states.</a:t>
            </a:r>
          </a:p>
          <a:p>
            <a:pPr eaLnBrk="1" hangingPunct="1">
              <a:spcBef>
                <a:spcPts val="2400"/>
              </a:spcBef>
            </a:pPr>
            <a:r>
              <a:rPr lang="en-US" altLang="en-US" sz="2800" dirty="0" smtClean="0">
                <a:ea typeface="ＭＳ Ｐゴシック" pitchFamily="34" charset="-128"/>
              </a:rPr>
              <a:t>Problem: initial state, actions, transition model, goal test, step/path cost</a:t>
            </a:r>
          </a:p>
          <a:p>
            <a:pPr eaLnBrk="1" hangingPunct="1">
              <a:spcBef>
                <a:spcPts val="2400"/>
              </a:spcBef>
            </a:pPr>
            <a:r>
              <a:rPr lang="en-US" altLang="en-US" sz="2800" dirty="0" smtClean="0">
                <a:ea typeface="ＭＳ Ｐゴシック" pitchFamily="34" charset="-128"/>
              </a:rPr>
              <a:t>Solution: sequence of actions to goal</a:t>
            </a:r>
          </a:p>
          <a:p>
            <a:pPr eaLnBrk="1" hangingPunct="1">
              <a:spcBef>
                <a:spcPts val="2400"/>
              </a:spcBef>
            </a:pPr>
            <a:r>
              <a:rPr lang="en-US" altLang="en-US" sz="2800" dirty="0" smtClean="0">
                <a:ea typeface="ＭＳ Ｐゴシック" pitchFamily="34" charset="-128"/>
              </a:rPr>
              <a:t>Tree-search (don’t remember visited nodes) vs.</a:t>
            </a:r>
          </a:p>
          <a:p>
            <a:pPr eaLnBrk="1" hangingPunct="1">
              <a:spcBef>
                <a:spcPct val="0"/>
              </a:spcBef>
              <a:buFont typeface="Arial" pitchFamily="34" charset="0"/>
              <a:buNone/>
            </a:pPr>
            <a:r>
              <a:rPr lang="en-US" altLang="en-US" sz="2800" dirty="0" smtClean="0">
                <a:ea typeface="ＭＳ Ｐゴシック" pitchFamily="34" charset="-128"/>
              </a:rPr>
              <a:t>     Graph-search (do remember them)</a:t>
            </a:r>
          </a:p>
          <a:p>
            <a:pPr eaLnBrk="1" hangingPunct="1">
              <a:spcBef>
                <a:spcPts val="2400"/>
              </a:spcBef>
            </a:pPr>
            <a:r>
              <a:rPr lang="en-US" altLang="en-US" sz="2800" dirty="0" smtClean="0">
                <a:ea typeface="ＭＳ Ｐゴシック" pitchFamily="34" charset="-128"/>
              </a:rPr>
              <a:t>Search strategy evaluation: b, d, m (UCS: C*, </a:t>
            </a:r>
            <a:r>
              <a:rPr lang="en-US" altLang="en-US" sz="2800" dirty="0" smtClean="0">
                <a:ea typeface="ＭＳ Ｐゴシック" pitchFamily="34" charset="-128"/>
                <a:sym typeface="Symbol"/>
              </a:rPr>
              <a:t>)</a:t>
            </a:r>
            <a:endParaRPr lang="en-US" altLang="en-US" sz="2800" dirty="0" smtClean="0">
              <a:ea typeface="ＭＳ Ｐゴシック" pitchFamily="34" charset="-128"/>
            </a:endParaRPr>
          </a:p>
          <a:p>
            <a:pPr lvl="1" eaLnBrk="1" hangingPunct="1"/>
            <a:r>
              <a:rPr lang="en-US" altLang="en-US" dirty="0" smtClean="0">
                <a:ea typeface="ＭＳ Ｐゴシック" pitchFamily="34" charset="-128"/>
              </a:rPr>
              <a:t>Complete? Time? Space? Optimal?</a:t>
            </a:r>
          </a:p>
        </p:txBody>
      </p:sp>
    </p:spTree>
    <p:extLst>
      <p:ext uri="{BB962C8B-B14F-4D97-AF65-F5344CB8AC3E}">
        <p14:creationId xmlns:p14="http://schemas.microsoft.com/office/powerpoint/2010/main" val="3280644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ea typeface="ＭＳ Ｐゴシック" pitchFamily="34" charset="-128"/>
              </a:rPr>
              <a:t>Heuristic function (3.5)</a:t>
            </a:r>
          </a:p>
        </p:txBody>
      </p:sp>
      <p:sp>
        <p:nvSpPr>
          <p:cNvPr id="355331" name="Rectangle 3"/>
          <p:cNvSpPr>
            <a:spLocks noGrp="1" noChangeArrowheads="1"/>
          </p:cNvSpPr>
          <p:nvPr>
            <p:ph type="body" idx="1"/>
          </p:nvPr>
        </p:nvSpPr>
        <p:spPr>
          <a:xfrm>
            <a:off x="457200" y="1295400"/>
            <a:ext cx="8229600" cy="5257800"/>
          </a:xfrm>
        </p:spPr>
        <p:txBody>
          <a:bodyPr>
            <a:normAutofit fontScale="47500" lnSpcReduction="20000"/>
          </a:bodyPr>
          <a:lstStyle/>
          <a:p>
            <a:pPr>
              <a:buFont typeface="Wingdings" charset="2"/>
              <a:buChar char="n"/>
              <a:defRPr/>
            </a:pPr>
            <a:r>
              <a:rPr lang="en-US" sz="4400" dirty="0"/>
              <a:t>Heuristic:</a:t>
            </a:r>
          </a:p>
          <a:p>
            <a:pPr lvl="1">
              <a:buFont typeface="Wingdings" charset="2"/>
              <a:buChar char="n"/>
              <a:defRPr/>
            </a:pPr>
            <a:r>
              <a:rPr lang="en-US" sz="4400" dirty="0"/>
              <a:t>Definition: </a:t>
            </a:r>
            <a:r>
              <a:rPr lang="en-US" sz="4400" dirty="0" smtClean="0"/>
              <a:t>a commonsense rule (or set of rules) intended to increase the probability of solving some problem</a:t>
            </a:r>
          </a:p>
          <a:p>
            <a:pPr lvl="1">
              <a:buFont typeface="Wingdings" charset="2"/>
              <a:buChar char="n"/>
              <a:defRPr/>
            </a:pPr>
            <a:r>
              <a:rPr lang="en-US" sz="4400" dirty="0" smtClean="0"/>
              <a:t>“using </a:t>
            </a:r>
            <a:r>
              <a:rPr lang="en-US" sz="4400" dirty="0"/>
              <a:t>rules of thumb to find answers”</a:t>
            </a:r>
          </a:p>
          <a:p>
            <a:pPr>
              <a:buFont typeface="Wingdings" charset="2"/>
              <a:buChar char="n"/>
              <a:defRPr/>
            </a:pPr>
            <a:endParaRPr lang="en-US" sz="4400" dirty="0"/>
          </a:p>
          <a:p>
            <a:pPr>
              <a:buFont typeface="Wingdings" charset="2"/>
              <a:buChar char="n"/>
              <a:defRPr/>
            </a:pPr>
            <a:r>
              <a:rPr lang="en-US" sz="4400" dirty="0"/>
              <a:t>Heuristic function h(n)</a:t>
            </a:r>
          </a:p>
          <a:p>
            <a:pPr lvl="1">
              <a:buFont typeface="Wingdings" charset="2"/>
              <a:buChar char="n"/>
              <a:defRPr/>
            </a:pPr>
            <a:r>
              <a:rPr lang="en-US" sz="4400" dirty="0"/>
              <a:t>Estimate of (optimal) cost from n to </a:t>
            </a:r>
            <a:r>
              <a:rPr lang="en-US" sz="4400" dirty="0" smtClean="0"/>
              <a:t>goal</a:t>
            </a:r>
          </a:p>
          <a:p>
            <a:pPr lvl="1">
              <a:buFont typeface="Wingdings" charset="2"/>
              <a:buChar char="n"/>
              <a:defRPr/>
            </a:pPr>
            <a:r>
              <a:rPr lang="en-US" sz="4400" dirty="0" smtClean="0"/>
              <a:t>Defined using only the </a:t>
            </a:r>
            <a:r>
              <a:rPr lang="en-US" sz="4400" i="1" u="sng" dirty="0" smtClean="0"/>
              <a:t>state</a:t>
            </a:r>
            <a:r>
              <a:rPr lang="en-US" sz="4400" dirty="0" smtClean="0"/>
              <a:t> of node </a:t>
            </a:r>
            <a:r>
              <a:rPr lang="en-US" sz="4400" i="1" dirty="0" smtClean="0"/>
              <a:t>n</a:t>
            </a:r>
            <a:endParaRPr lang="en-US" sz="4400" i="1" dirty="0"/>
          </a:p>
          <a:p>
            <a:pPr lvl="1">
              <a:buFont typeface="Wingdings" charset="2"/>
              <a:buChar char="n"/>
              <a:defRPr/>
            </a:pPr>
            <a:r>
              <a:rPr lang="en-US" sz="4400" dirty="0"/>
              <a:t>h(n) = 0 if n is a goal node</a:t>
            </a:r>
          </a:p>
          <a:p>
            <a:pPr lvl="1">
              <a:buFont typeface="Wingdings" charset="2"/>
              <a:buChar char="n"/>
              <a:defRPr/>
            </a:pPr>
            <a:r>
              <a:rPr lang="en-US" sz="4400" dirty="0"/>
              <a:t>Example: straight line distance from n to Bucharest</a:t>
            </a:r>
          </a:p>
          <a:p>
            <a:pPr lvl="2">
              <a:buFont typeface="Wingdings" charset="2"/>
              <a:buChar char="n"/>
              <a:defRPr/>
            </a:pPr>
            <a:r>
              <a:rPr lang="en-US" sz="4400" dirty="0"/>
              <a:t>Note that this is not the true state-space distance</a:t>
            </a:r>
          </a:p>
          <a:p>
            <a:pPr lvl="2">
              <a:buFont typeface="Wingdings" charset="2"/>
              <a:buChar char="n"/>
              <a:defRPr/>
            </a:pPr>
            <a:r>
              <a:rPr lang="en-US" sz="4400" dirty="0"/>
              <a:t>It is an estimate – actual state-space distance can be higher</a:t>
            </a:r>
          </a:p>
          <a:p>
            <a:pPr lvl="1">
              <a:buFont typeface="Wingdings" charset="2"/>
              <a:buChar char="n"/>
              <a:defRPr/>
            </a:pPr>
            <a:endParaRPr lang="en-US" sz="4400" dirty="0"/>
          </a:p>
          <a:p>
            <a:pPr lvl="1">
              <a:buFont typeface="Wingdings" charset="2"/>
              <a:buChar char="n"/>
              <a:defRPr/>
            </a:pPr>
            <a:r>
              <a:rPr lang="en-US" sz="4400" dirty="0"/>
              <a:t>Provides </a:t>
            </a:r>
            <a:r>
              <a:rPr lang="en-US" sz="4400" dirty="0" smtClean="0"/>
              <a:t>problem-specific </a:t>
            </a:r>
            <a:r>
              <a:rPr lang="en-US" sz="4400" dirty="0"/>
              <a:t>knowledge to the search algorithm</a:t>
            </a:r>
          </a:p>
          <a:p>
            <a:pPr lvl="1">
              <a:buFont typeface="Wingdings" charset="2"/>
              <a:buChar char="n"/>
              <a:defRPr/>
            </a:pPr>
            <a:endParaRPr lang="en-US" dirty="0"/>
          </a:p>
          <a:p>
            <a:pPr lvl="1">
              <a:buFontTx/>
              <a:buNone/>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ea typeface="ＭＳ Ｐゴシック" pitchFamily="34" charset="-128"/>
              </a:rPr>
              <a:t>Greedy best-first search</a:t>
            </a:r>
          </a:p>
        </p:txBody>
      </p:sp>
      <p:sp>
        <p:nvSpPr>
          <p:cNvPr id="20483" name="Rectangle 3"/>
          <p:cNvSpPr>
            <a:spLocks noGrp="1" noChangeArrowheads="1"/>
          </p:cNvSpPr>
          <p:nvPr>
            <p:ph type="body" idx="1"/>
          </p:nvPr>
        </p:nvSpPr>
        <p:spPr>
          <a:xfrm>
            <a:off x="609600" y="1447800"/>
            <a:ext cx="7772400" cy="4114800"/>
          </a:xfrm>
        </p:spPr>
        <p:txBody>
          <a:bodyPr/>
          <a:lstStyle/>
          <a:p>
            <a:pPr eaLnBrk="1" hangingPunct="1"/>
            <a:r>
              <a:rPr lang="en-US" altLang="en-US" i="1" smtClean="0">
                <a:ea typeface="ＭＳ Ｐゴシック" pitchFamily="34" charset="-128"/>
              </a:rPr>
              <a:t>h(n)</a:t>
            </a:r>
            <a:r>
              <a:rPr lang="en-US" altLang="en-US" smtClean="0">
                <a:ea typeface="ＭＳ Ｐゴシック" pitchFamily="34" charset="-128"/>
              </a:rPr>
              <a:t> = estimate of cost from </a:t>
            </a:r>
            <a:r>
              <a:rPr lang="en-US" altLang="en-US" i="1" smtClean="0">
                <a:ea typeface="ＭＳ Ｐゴシック" pitchFamily="34" charset="-128"/>
              </a:rPr>
              <a:t>n</a:t>
            </a:r>
            <a:r>
              <a:rPr lang="en-US" altLang="en-US" smtClean="0">
                <a:ea typeface="ＭＳ Ｐゴシック" pitchFamily="34" charset="-128"/>
              </a:rPr>
              <a:t> to </a:t>
            </a:r>
            <a:r>
              <a:rPr lang="en-US" altLang="en-US" i="1" smtClean="0">
                <a:ea typeface="ＭＳ Ｐゴシック" pitchFamily="34" charset="-128"/>
              </a:rPr>
              <a:t>goal</a:t>
            </a:r>
            <a:endParaRPr lang="en-US" altLang="en-US" smtClean="0">
              <a:ea typeface="ＭＳ Ｐゴシック" pitchFamily="34" charset="-128"/>
            </a:endParaRPr>
          </a:p>
          <a:p>
            <a:pPr lvl="1" eaLnBrk="1" hangingPunct="1"/>
            <a:r>
              <a:rPr lang="en-US" altLang="en-US" smtClean="0">
                <a:ea typeface="ＭＳ Ｐゴシック" pitchFamily="34" charset="-128"/>
              </a:rPr>
              <a:t>e.g., </a:t>
            </a:r>
            <a:r>
              <a:rPr lang="en-US" altLang="en-US" i="1" smtClean="0">
                <a:ea typeface="ＭＳ Ｐゴシック" pitchFamily="34" charset="-128"/>
              </a:rPr>
              <a:t>h(n)</a:t>
            </a:r>
            <a:r>
              <a:rPr lang="en-US" altLang="en-US" smtClean="0">
                <a:ea typeface="ＭＳ Ｐゴシック" pitchFamily="34" charset="-128"/>
              </a:rPr>
              <a:t> = straight-line distance from </a:t>
            </a:r>
            <a:r>
              <a:rPr lang="en-US" altLang="en-US" i="1" smtClean="0">
                <a:ea typeface="ＭＳ Ｐゴシック" pitchFamily="34" charset="-128"/>
              </a:rPr>
              <a:t>n</a:t>
            </a:r>
            <a:r>
              <a:rPr lang="en-US" altLang="en-US" smtClean="0">
                <a:ea typeface="ＭＳ Ｐゴシック" pitchFamily="34" charset="-128"/>
              </a:rPr>
              <a:t> to Bucharest</a:t>
            </a:r>
          </a:p>
          <a:p>
            <a:pPr lvl="1" eaLnBrk="1" hangingPunct="1">
              <a:buFont typeface="Wingdings" pitchFamily="2" charset="2"/>
              <a:buNone/>
            </a:pPr>
            <a:endParaRPr lang="en-US" altLang="en-US" smtClean="0">
              <a:ea typeface="ＭＳ Ｐゴシック" pitchFamily="34" charset="-128"/>
            </a:endParaRPr>
          </a:p>
          <a:p>
            <a:pPr eaLnBrk="1" hangingPunct="1"/>
            <a:r>
              <a:rPr lang="en-US" altLang="en-US" smtClean="0">
                <a:ea typeface="ＭＳ Ｐゴシック" pitchFamily="34" charset="-128"/>
              </a:rPr>
              <a:t>Greedy best-first search expands the node that </a:t>
            </a:r>
            <a:r>
              <a:rPr lang="en-US" altLang="en-US" smtClean="0">
                <a:solidFill>
                  <a:srgbClr val="FF0000"/>
                </a:solidFill>
                <a:ea typeface="ＭＳ Ｐゴシック" pitchFamily="34" charset="-128"/>
              </a:rPr>
              <a:t>appears</a:t>
            </a:r>
            <a:r>
              <a:rPr lang="en-US" altLang="en-US" smtClean="0">
                <a:ea typeface="ＭＳ Ｐゴシック" pitchFamily="34" charset="-128"/>
              </a:rPr>
              <a:t> to be closest to goal.</a:t>
            </a:r>
          </a:p>
          <a:p>
            <a:pPr lvl="1" eaLnBrk="1" hangingPunct="1"/>
            <a:r>
              <a:rPr lang="en-US" altLang="en-US" smtClean="0">
                <a:ea typeface="ＭＳ Ｐゴシック" pitchFamily="34" charset="-128"/>
              </a:rPr>
              <a:t>Sort queue by </a:t>
            </a:r>
            <a:r>
              <a:rPr lang="en-US" altLang="en-US" i="1" smtClean="0">
                <a:ea typeface="ＭＳ Ｐゴシック" pitchFamily="34" charset="-128"/>
              </a:rPr>
              <a:t>h(n)</a:t>
            </a:r>
          </a:p>
          <a:p>
            <a:pPr lvl="1" eaLnBrk="1" hangingPunct="1"/>
            <a:endParaRPr lang="en-US" altLang="en-US" i="1" smtClean="0">
              <a:ea typeface="ＭＳ Ｐゴシック" pitchFamily="34" charset="-128"/>
            </a:endParaRPr>
          </a:p>
          <a:p>
            <a:pPr eaLnBrk="1" hangingPunct="1"/>
            <a:r>
              <a:rPr lang="en-US" altLang="en-US" smtClean="0">
                <a:ea typeface="ＭＳ Ｐゴシック" pitchFamily="34" charset="-128"/>
              </a:rPr>
              <a:t>Not an optimal search strategy</a:t>
            </a:r>
          </a:p>
          <a:p>
            <a:pPr lvl="1" eaLnBrk="1" hangingPunct="1"/>
            <a:r>
              <a:rPr lang="en-US" altLang="en-US" smtClean="0">
                <a:ea typeface="ＭＳ Ｐゴシック" pitchFamily="34" charset="-128"/>
              </a:rPr>
              <a:t>May perform well in practice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dirty="0" smtClean="0"/>
              <a:t>Greedy best-first search example</a:t>
            </a:r>
          </a:p>
        </p:txBody>
      </p:sp>
      <p:pic>
        <p:nvPicPr>
          <p:cNvPr id="18435" name="Picture 4" descr="greedy-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5467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a:grpSpLocks noChangeAspect="1"/>
          </p:cNvGrpSpPr>
          <p:nvPr/>
        </p:nvGrpSpPr>
        <p:grpSpPr>
          <a:xfrm>
            <a:off x="1411250" y="3934605"/>
            <a:ext cx="5875610" cy="2990088"/>
            <a:chOff x="384048" y="1828800"/>
            <a:chExt cx="8092440" cy="4118229"/>
          </a:xfrm>
        </p:grpSpPr>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946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noChangeAspect="1"/>
          </p:cNvGrpSpPr>
          <p:nvPr/>
        </p:nvGrpSpPr>
        <p:grpSpPr>
          <a:xfrm>
            <a:off x="1411250" y="3934605"/>
            <a:ext cx="5875610" cy="2990088"/>
            <a:chOff x="384048" y="1828800"/>
            <a:chExt cx="8092440" cy="4118229"/>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8" name="Picture 4" descr="greedy-progress0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1828800"/>
            <a:ext cx="5467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normAutofit/>
          </a:bodyPr>
          <a:lstStyle/>
          <a:p>
            <a:pPr eaLnBrk="1" hangingPunct="1"/>
            <a:r>
              <a:rPr lang="en-US" altLang="en-US" dirty="0" smtClean="0"/>
              <a:t>Greedy best-first search example</a:t>
            </a:r>
          </a:p>
        </p:txBody>
      </p:sp>
      <p:cxnSp>
        <p:nvCxnSpPr>
          <p:cNvPr id="19461" name="Straight Connector 5"/>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1251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r>
              <a:rPr lang="en-US" altLang="en-US" sz="4000" dirty="0" smtClean="0">
                <a:ea typeface="ＭＳ Ｐゴシック" pitchFamily="34" charset="-128"/>
              </a:rPr>
              <a:t>Agents</a:t>
            </a:r>
          </a:p>
        </p:txBody>
      </p:sp>
      <p:sp>
        <p:nvSpPr>
          <p:cNvPr id="7171" name="Rectangle 3"/>
          <p:cNvSpPr>
            <a:spLocks noGrp="1" noChangeArrowheads="1"/>
          </p:cNvSpPr>
          <p:nvPr>
            <p:ph type="body" idx="1"/>
          </p:nvPr>
        </p:nvSpPr>
        <p:spPr>
          <a:xfrm>
            <a:off x="609600" y="1295400"/>
            <a:ext cx="7848600" cy="4724400"/>
          </a:xfrm>
        </p:spPr>
        <p:txBody>
          <a:bodyPr/>
          <a:lstStyle/>
          <a:p>
            <a:pPr>
              <a:lnSpc>
                <a:spcPct val="90000"/>
              </a:lnSpc>
            </a:pPr>
            <a:r>
              <a:rPr lang="en-US" altLang="en-US" sz="2800" dirty="0" smtClean="0">
                <a:ea typeface="ＭＳ Ｐゴシック" pitchFamily="34" charset="-128"/>
              </a:rPr>
              <a:t>An </a:t>
            </a:r>
            <a:r>
              <a:rPr lang="en-US" altLang="en-US" sz="2800" dirty="0" smtClean="0">
                <a:solidFill>
                  <a:srgbClr val="FF0000"/>
                </a:solidFill>
                <a:ea typeface="ＭＳ Ｐゴシック" pitchFamily="34" charset="-128"/>
              </a:rPr>
              <a:t>agent</a:t>
            </a:r>
            <a:r>
              <a:rPr lang="en-US" altLang="en-US" sz="2800" dirty="0" smtClean="0">
                <a:ea typeface="ＭＳ Ｐゴシック" pitchFamily="34" charset="-128"/>
              </a:rPr>
              <a:t> is anything that can be viewed as </a:t>
            </a:r>
            <a:r>
              <a:rPr lang="en-US" altLang="en-US" sz="2800" dirty="0" smtClean="0">
                <a:solidFill>
                  <a:srgbClr val="FF0000"/>
                </a:solidFill>
                <a:ea typeface="ＭＳ Ｐゴシック" pitchFamily="34" charset="-128"/>
              </a:rPr>
              <a:t>perceiving</a:t>
            </a:r>
            <a:r>
              <a:rPr lang="en-US" altLang="en-US" sz="2800" dirty="0" smtClean="0">
                <a:ea typeface="ＭＳ Ｐゴシック" pitchFamily="34" charset="-128"/>
              </a:rPr>
              <a:t> its </a:t>
            </a:r>
            <a:r>
              <a:rPr lang="en-US" altLang="en-US" sz="2800" dirty="0" smtClean="0">
                <a:solidFill>
                  <a:srgbClr val="FF0000"/>
                </a:solidFill>
                <a:ea typeface="ＭＳ Ｐゴシック" pitchFamily="34" charset="-128"/>
              </a:rPr>
              <a:t>environment </a:t>
            </a:r>
            <a:r>
              <a:rPr lang="en-US" altLang="en-US" sz="2800" dirty="0" smtClean="0">
                <a:ea typeface="ＭＳ Ｐゴシック" pitchFamily="34" charset="-128"/>
              </a:rPr>
              <a:t>through </a:t>
            </a:r>
            <a:r>
              <a:rPr lang="en-US" altLang="en-US" sz="2800" dirty="0" smtClean="0">
                <a:solidFill>
                  <a:srgbClr val="FF0000"/>
                </a:solidFill>
                <a:ea typeface="ＭＳ Ｐゴシック" pitchFamily="34" charset="-128"/>
              </a:rPr>
              <a:t>sensors</a:t>
            </a:r>
            <a:r>
              <a:rPr lang="en-US" altLang="en-US" sz="2800" dirty="0" smtClean="0">
                <a:ea typeface="ＭＳ Ｐゴシック" pitchFamily="34" charset="-128"/>
              </a:rPr>
              <a:t> and </a:t>
            </a:r>
            <a:r>
              <a:rPr lang="en-US" altLang="en-US" sz="2800" dirty="0" smtClean="0">
                <a:solidFill>
                  <a:srgbClr val="FF0000"/>
                </a:solidFill>
                <a:ea typeface="ＭＳ Ｐゴシック" pitchFamily="34" charset="-128"/>
              </a:rPr>
              <a:t>acting</a:t>
            </a:r>
            <a:r>
              <a:rPr lang="en-US" altLang="en-US" sz="2800" dirty="0" smtClean="0">
                <a:ea typeface="ＭＳ Ｐゴシック" pitchFamily="34" charset="-128"/>
              </a:rPr>
              <a:t> upon that environment through </a:t>
            </a:r>
            <a:r>
              <a:rPr lang="en-US" altLang="en-US" sz="2800" dirty="0" smtClean="0">
                <a:solidFill>
                  <a:srgbClr val="FF0000"/>
                </a:solidFill>
                <a:ea typeface="ＭＳ Ｐゴシック" pitchFamily="34" charset="-128"/>
              </a:rPr>
              <a:t>actuators</a:t>
            </a:r>
          </a:p>
          <a:p>
            <a:pPr>
              <a:lnSpc>
                <a:spcPct val="90000"/>
              </a:lnSpc>
            </a:pPr>
            <a:endParaRPr lang="en-US" altLang="en-US" sz="2800" dirty="0" smtClean="0">
              <a:ea typeface="ＭＳ Ｐゴシック" pitchFamily="34" charset="-128"/>
            </a:endParaRPr>
          </a:p>
          <a:p>
            <a:pPr>
              <a:lnSpc>
                <a:spcPct val="90000"/>
              </a:lnSpc>
              <a:buFontTx/>
              <a:buNone/>
            </a:pPr>
            <a:r>
              <a:rPr lang="en-US" altLang="en-US" sz="2800" dirty="0" smtClean="0">
                <a:ea typeface="ＭＳ Ｐゴシック" pitchFamily="34" charset="-128"/>
              </a:rPr>
              <a:t>    </a:t>
            </a:r>
            <a:r>
              <a:rPr lang="en-US" altLang="en-US" sz="2800" dirty="0" smtClean="0">
                <a:solidFill>
                  <a:srgbClr val="0000CC"/>
                </a:solidFill>
                <a:ea typeface="ＭＳ Ｐゴシック" pitchFamily="34" charset="-128"/>
              </a:rPr>
              <a:t>Human agent:</a:t>
            </a:r>
            <a:r>
              <a:rPr lang="en-US" altLang="en-US" sz="2800" dirty="0" smtClean="0">
                <a:ea typeface="ＭＳ Ｐゴシック" pitchFamily="34" charset="-128"/>
              </a:rPr>
              <a:t> </a:t>
            </a:r>
          </a:p>
          <a:p>
            <a:pPr>
              <a:lnSpc>
                <a:spcPct val="90000"/>
              </a:lnSpc>
              <a:buFontTx/>
              <a:buNone/>
            </a:pPr>
            <a:r>
              <a:rPr lang="en-US" altLang="en-US" sz="2800" dirty="0" smtClean="0">
                <a:ea typeface="ＭＳ Ｐゴシック" pitchFamily="34" charset="-128"/>
              </a:rPr>
              <a:t>   eyes, ears, and other organs for sensors; </a:t>
            </a:r>
          </a:p>
          <a:p>
            <a:pPr>
              <a:lnSpc>
                <a:spcPct val="90000"/>
              </a:lnSpc>
              <a:buFontTx/>
              <a:buNone/>
            </a:pPr>
            <a:r>
              <a:rPr lang="en-US" altLang="en-US" sz="2800" dirty="0" smtClean="0">
                <a:ea typeface="ＭＳ Ｐゴシック" pitchFamily="34" charset="-128"/>
              </a:rPr>
              <a:t>   hands, legs, mouth, and other body parts for</a:t>
            </a:r>
          </a:p>
          <a:p>
            <a:pPr>
              <a:lnSpc>
                <a:spcPct val="90000"/>
              </a:lnSpc>
              <a:buFontTx/>
              <a:buNone/>
            </a:pPr>
            <a:r>
              <a:rPr lang="en-US" altLang="en-US" sz="2800" dirty="0" smtClean="0">
                <a:ea typeface="ＭＳ Ｐゴシック" pitchFamily="34" charset="-128"/>
              </a:rPr>
              <a:t>   actuators</a:t>
            </a:r>
          </a:p>
          <a:p>
            <a:pPr>
              <a:lnSpc>
                <a:spcPct val="90000"/>
              </a:lnSpc>
              <a:buFontTx/>
              <a:buNone/>
            </a:pPr>
            <a:endParaRPr lang="en-US" altLang="en-US" sz="2800" dirty="0" smtClean="0">
              <a:ea typeface="ＭＳ Ｐゴシック" pitchFamily="34" charset="-128"/>
            </a:endParaRPr>
          </a:p>
          <a:p>
            <a:pPr>
              <a:lnSpc>
                <a:spcPct val="90000"/>
              </a:lnSpc>
            </a:pPr>
            <a:r>
              <a:rPr lang="en-US" altLang="en-US" sz="2800" dirty="0" smtClean="0">
                <a:solidFill>
                  <a:srgbClr val="0000CC"/>
                </a:solidFill>
                <a:ea typeface="ＭＳ Ｐゴシック" pitchFamily="34" charset="-128"/>
              </a:rPr>
              <a:t>Robotic agent:</a:t>
            </a:r>
            <a:r>
              <a:rPr lang="en-US" altLang="en-US" sz="2800" dirty="0" smtClean="0">
                <a:ea typeface="ＭＳ Ｐゴシック" pitchFamily="34" charset="-128"/>
              </a:rPr>
              <a:t> </a:t>
            </a:r>
          </a:p>
          <a:p>
            <a:pPr>
              <a:lnSpc>
                <a:spcPct val="90000"/>
              </a:lnSpc>
              <a:buFontTx/>
              <a:buNone/>
            </a:pPr>
            <a:r>
              <a:rPr lang="en-US" altLang="en-US" sz="2800" dirty="0" smtClean="0">
                <a:ea typeface="ＭＳ Ｐゴシック" pitchFamily="34" charset="-128"/>
              </a:rPr>
              <a:t>    cameras and infrared range finders for sensors; various motors for actuators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1411250" y="3934605"/>
            <a:ext cx="5875610" cy="2990088"/>
            <a:chOff x="384048" y="1828800"/>
            <a:chExt cx="8092440" cy="4118229"/>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1"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2" name="Picture 4" descr="greedy-progress03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1828800"/>
            <a:ext cx="5467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normAutofit/>
          </a:bodyPr>
          <a:lstStyle/>
          <a:p>
            <a:pPr eaLnBrk="1" hangingPunct="1"/>
            <a:r>
              <a:rPr lang="en-US" altLang="en-US" dirty="0" smtClean="0"/>
              <a:t>Greedy best-first search example</a:t>
            </a:r>
          </a:p>
        </p:txBody>
      </p:sp>
      <p:cxnSp>
        <p:nvCxnSpPr>
          <p:cNvPr id="20485"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20486" name="Straight Connector 6"/>
          <p:cNvCxnSpPr>
            <a:cxnSpLocks noChangeShapeType="1"/>
          </p:cNvCxnSpPr>
          <p:nvPr/>
        </p:nvCxnSpPr>
        <p:spPr bwMode="auto">
          <a:xfrm>
            <a:off x="2743200" y="5105400"/>
            <a:ext cx="914400" cy="76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8038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411250" y="3934605"/>
            <a:ext cx="5875610" cy="2990088"/>
            <a:chOff x="384048" y="1828800"/>
            <a:chExt cx="8092440" cy="4118229"/>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06" name="Picture 4" descr="greedy-progress04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1828800"/>
            <a:ext cx="5467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normAutofit/>
          </a:bodyPr>
          <a:lstStyle/>
          <a:p>
            <a:pPr eaLnBrk="1" hangingPunct="1"/>
            <a:r>
              <a:rPr lang="en-US" altLang="en-US" dirty="0" smtClean="0"/>
              <a:t>Greedy best-first search example</a:t>
            </a:r>
          </a:p>
        </p:txBody>
      </p:sp>
      <p:cxnSp>
        <p:nvCxnSpPr>
          <p:cNvPr id="21509"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21510" name="Straight Connector 5"/>
          <p:cNvCxnSpPr>
            <a:cxnSpLocks noChangeShapeType="1"/>
          </p:cNvCxnSpPr>
          <p:nvPr/>
        </p:nvCxnSpPr>
        <p:spPr bwMode="auto">
          <a:xfrm>
            <a:off x="2743200" y="5105400"/>
            <a:ext cx="914400" cy="76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21511" name="Straight Connector 7"/>
          <p:cNvCxnSpPr>
            <a:cxnSpLocks noChangeShapeType="1"/>
          </p:cNvCxnSpPr>
          <p:nvPr/>
        </p:nvCxnSpPr>
        <p:spPr bwMode="auto">
          <a:xfrm rot="16200000" flipH="1">
            <a:off x="3543300" y="5295900"/>
            <a:ext cx="990600" cy="7620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35965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4048" y="1855634"/>
            <a:ext cx="8092440" cy="4118229"/>
            <a:chOff x="384048" y="1828800"/>
            <a:chExt cx="8092440" cy="4118229"/>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30" name="Rectangle 4"/>
          <p:cNvSpPr>
            <a:spLocks noGrp="1" noChangeArrowheads="1"/>
          </p:cNvSpPr>
          <p:nvPr>
            <p:ph type="title"/>
          </p:nvPr>
        </p:nvSpPr>
        <p:spPr/>
        <p:txBody>
          <a:bodyPr/>
          <a:lstStyle/>
          <a:p>
            <a:r>
              <a:rPr lang="en-US" altLang="en-US" dirty="0" smtClean="0"/>
              <a:t>Optimal Path</a:t>
            </a:r>
          </a:p>
        </p:txBody>
      </p:sp>
      <p:sp>
        <p:nvSpPr>
          <p:cNvPr id="22532" name="Line 11"/>
          <p:cNvSpPr>
            <a:spLocks noChangeShapeType="1"/>
          </p:cNvSpPr>
          <p:nvPr/>
        </p:nvSpPr>
        <p:spPr bwMode="auto">
          <a:xfrm>
            <a:off x="876678" y="2999581"/>
            <a:ext cx="1333500" cy="431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12"/>
          <p:cNvSpPr>
            <a:spLocks noChangeShapeType="1"/>
          </p:cNvSpPr>
          <p:nvPr/>
        </p:nvSpPr>
        <p:spPr bwMode="auto">
          <a:xfrm>
            <a:off x="2210178" y="3431381"/>
            <a:ext cx="393700" cy="596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a:off x="2603878" y="4028281"/>
            <a:ext cx="1092200" cy="596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4"/>
          <p:cNvSpPr>
            <a:spLocks noChangeShapeType="1"/>
          </p:cNvSpPr>
          <p:nvPr/>
        </p:nvSpPr>
        <p:spPr bwMode="auto">
          <a:xfrm>
            <a:off x="3696078" y="4625181"/>
            <a:ext cx="1011238" cy="4111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19542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Greedy Best-first Search</a:t>
            </a:r>
            <a:br>
              <a:rPr lang="en-US"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With tree search, will become stuck in this loop</a:t>
            </a:r>
            <a:endParaRPr lang="en-US" dirty="0">
              <a:latin typeface="Arial" panose="020B0604020202020204" pitchFamily="34" charset="0"/>
              <a:cs typeface="Arial" panose="020B0604020202020204" pitchFamily="34" charset="0"/>
            </a:endParaRPr>
          </a:p>
        </p:txBody>
      </p:sp>
      <p:sp>
        <p:nvSpPr>
          <p:cNvPr id="23" name="TextBox 22"/>
          <p:cNvSpPr txBox="1"/>
          <p:nvPr/>
        </p:nvSpPr>
        <p:spPr>
          <a:xfrm>
            <a:off x="3009900" y="1714079"/>
            <a:ext cx="5943600" cy="646331"/>
          </a:xfrm>
          <a:prstGeom prst="rect">
            <a:avLst/>
          </a:prstGeom>
          <a:noFill/>
        </p:spPr>
        <p:txBody>
          <a:bodyPr wrap="square" rtlCol="0">
            <a:spAutoFit/>
          </a:bodyPr>
          <a:lstStyle/>
          <a:p>
            <a:r>
              <a:rPr lang="en-US" dirty="0" smtClean="0">
                <a:latin typeface="+mn-lt"/>
              </a:rPr>
              <a:t>Order of node expansion: </a:t>
            </a:r>
            <a:r>
              <a:rPr lang="en-US" u="sng" dirty="0">
                <a:latin typeface="+mn-lt"/>
              </a:rPr>
              <a:t> </a:t>
            </a:r>
            <a:r>
              <a:rPr lang="en-US" u="sng" dirty="0" smtClean="0">
                <a:latin typeface="+mn-lt"/>
              </a:rPr>
              <a:t>S A D S A D S A D. . .	.</a:t>
            </a:r>
            <a:endParaRPr lang="en-US" dirty="0" smtClean="0">
              <a:latin typeface="+mn-lt"/>
            </a:endParaRPr>
          </a:p>
          <a:p>
            <a:r>
              <a:rPr lang="en-US" dirty="0" smtClean="0">
                <a:latin typeface="+mn-lt"/>
              </a:rPr>
              <a:t>Path found: </a:t>
            </a:r>
            <a:r>
              <a:rPr lang="en-US" u="sng" dirty="0" smtClean="0">
                <a:latin typeface="+mn-lt"/>
              </a:rPr>
              <a:t> none	            </a:t>
            </a:r>
            <a:r>
              <a:rPr lang="en-US" dirty="0" smtClean="0">
                <a:latin typeface="+mn-lt"/>
              </a:rPr>
              <a:t> Cost of path found: </a:t>
            </a:r>
            <a:r>
              <a:rPr lang="en-US" u="sng" dirty="0">
                <a:latin typeface="+mn-lt"/>
              </a:rPr>
              <a:t> </a:t>
            </a:r>
            <a:r>
              <a:rPr lang="en-US" u="sng" dirty="0" smtClean="0">
                <a:latin typeface="+mn-lt"/>
              </a:rPr>
              <a:t>none    .</a:t>
            </a:r>
            <a:endParaRPr lang="en-US" dirty="0">
              <a:latin typeface="+mn-lt"/>
            </a:endParaRPr>
          </a:p>
        </p:txBody>
      </p:sp>
      <p:grpSp>
        <p:nvGrpSpPr>
          <p:cNvPr id="3" name="Group 2"/>
          <p:cNvGrpSpPr/>
          <p:nvPr/>
        </p:nvGrpSpPr>
        <p:grpSpPr>
          <a:xfrm>
            <a:off x="2057401" y="2990088"/>
            <a:ext cx="5216434" cy="2944492"/>
            <a:chOff x="2057399" y="2576822"/>
            <a:chExt cx="5216434" cy="2944492"/>
          </a:xfrm>
        </p:grpSpPr>
        <p:sp>
          <p:nvSpPr>
            <p:cNvPr id="12" name="Oval 11"/>
            <p:cNvSpPr/>
            <p:nvPr/>
          </p:nvSpPr>
          <p:spPr>
            <a:xfrm>
              <a:off x="4419600" y="404792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Arial" panose="020B0604020202020204" pitchFamily="34" charset="0"/>
                  <a:cs typeface="Arial" panose="020B0604020202020204" pitchFamily="34" charset="0"/>
                </a:rPr>
                <a:t>B</a:t>
              </a:r>
            </a:p>
          </p:txBody>
        </p:sp>
        <p:sp>
          <p:nvSpPr>
            <p:cNvPr id="13" name="Oval 12"/>
            <p:cNvSpPr/>
            <p:nvPr/>
          </p:nvSpPr>
          <p:spPr>
            <a:xfrm>
              <a:off x="2667000" y="26670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latin typeface="Arial" panose="020B0604020202020204" pitchFamily="34" charset="0"/>
                  <a:cs typeface="Arial" panose="020B0604020202020204" pitchFamily="34" charset="0"/>
                </a:rPr>
                <a:t>D</a:t>
              </a:r>
            </a:p>
          </p:txBody>
        </p:sp>
        <p:sp>
          <p:nvSpPr>
            <p:cNvPr id="15" name="Rectangle 14"/>
            <p:cNvSpPr/>
            <p:nvPr/>
          </p:nvSpPr>
          <p:spPr>
            <a:xfrm>
              <a:off x="5295900" y="5064114"/>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chemeClr val="tx1"/>
                  </a:solidFill>
                  <a:latin typeface="Arial" panose="020B0604020202020204" pitchFamily="34" charset="0"/>
                  <a:cs typeface="Arial" panose="020B0604020202020204" pitchFamily="34" charset="0"/>
                </a:rPr>
                <a:t>G</a:t>
              </a:r>
              <a:endParaRPr lang="en-US" sz="3200" b="1"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4325110" y="2576822"/>
              <a:ext cx="640080" cy="64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chemeClr val="tx1"/>
                  </a:solidFill>
                  <a:latin typeface="Arial" panose="020B0604020202020204" pitchFamily="34" charset="0"/>
                  <a:cs typeface="Arial" panose="020B0604020202020204" pitchFamily="34" charset="0"/>
                </a:rPr>
                <a:t>S</a:t>
              </a:r>
              <a:endParaRPr lang="en-US" sz="3200" b="1"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2667000" y="404792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chemeClr val="tx1"/>
                  </a:solidFill>
                  <a:latin typeface="Arial" panose="020B0604020202020204" pitchFamily="34" charset="0"/>
                  <a:cs typeface="Arial" panose="020B0604020202020204" pitchFamily="34" charset="0"/>
                </a:rPr>
                <a:t>A</a:t>
              </a:r>
              <a:endParaRPr lang="en-US" sz="32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6172200" y="404792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Arial" panose="020B0604020202020204" pitchFamily="34" charset="0"/>
                  <a:cs typeface="Arial" panose="020B0604020202020204" pitchFamily="34" charset="0"/>
                </a:rPr>
                <a:t>C</a:t>
              </a:r>
            </a:p>
          </p:txBody>
        </p:sp>
        <p:cxnSp>
          <p:nvCxnSpPr>
            <p:cNvPr id="29" name="Straight Arrow Connector 28"/>
            <p:cNvCxnSpPr>
              <a:stCxn id="22" idx="5"/>
              <a:endCxn id="27" idx="1"/>
            </p:cNvCxnSpPr>
            <p:nvPr/>
          </p:nvCxnSpPr>
          <p:spPr>
            <a:xfrm>
              <a:off x="4871452" y="3123164"/>
              <a:ext cx="1367703" cy="991716"/>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3"/>
            </p:cNvCxnSpPr>
            <p:nvPr/>
          </p:nvCxnSpPr>
          <p:spPr>
            <a:xfrm flipH="1">
              <a:off x="5753100" y="4438170"/>
              <a:ext cx="486055" cy="63892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5"/>
            </p:cNvCxnSpPr>
            <p:nvPr/>
          </p:nvCxnSpPr>
          <p:spPr>
            <a:xfrm>
              <a:off x="4809845" y="4438170"/>
              <a:ext cx="486055" cy="63892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6"/>
              <a:endCxn id="22" idx="2"/>
            </p:cNvCxnSpPr>
            <p:nvPr/>
          </p:nvCxnSpPr>
          <p:spPr>
            <a:xfrm>
              <a:off x="3124200" y="2895600"/>
              <a:ext cx="1200910" cy="1262"/>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4" idx="0"/>
              <a:endCxn id="13" idx="4"/>
            </p:cNvCxnSpPr>
            <p:nvPr/>
          </p:nvCxnSpPr>
          <p:spPr>
            <a:xfrm flipV="1">
              <a:off x="2895600" y="3124200"/>
              <a:ext cx="0" cy="923725"/>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2" idx="3"/>
              <a:endCxn id="24" idx="7"/>
            </p:cNvCxnSpPr>
            <p:nvPr/>
          </p:nvCxnSpPr>
          <p:spPr>
            <a:xfrm flipH="1">
              <a:off x="3057245" y="3123164"/>
              <a:ext cx="1361603" cy="991716"/>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4"/>
              <a:endCxn id="12" idx="0"/>
            </p:cNvCxnSpPr>
            <p:nvPr/>
          </p:nvCxnSpPr>
          <p:spPr>
            <a:xfrm>
              <a:off x="4645150" y="3216902"/>
              <a:ext cx="3050" cy="831023"/>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7401" y="2710934"/>
              <a:ext cx="609599" cy="369332"/>
            </a:xfrm>
            <a:prstGeom prst="rect">
              <a:avLst/>
            </a:prstGeom>
            <a:noFill/>
          </p:spPr>
          <p:txBody>
            <a:bodyPr wrap="square" rtlCol="0">
              <a:spAutoFit/>
            </a:bodyPr>
            <a:lstStyle/>
            <a:p>
              <a:r>
                <a:rPr lang="en-US" dirty="0" smtClean="0">
                  <a:latin typeface="+mn-lt"/>
                </a:rPr>
                <a:t>h=5</a:t>
              </a:r>
              <a:endParaRPr lang="en-US" dirty="0">
                <a:latin typeface="+mn-lt"/>
              </a:endParaRPr>
            </a:p>
          </p:txBody>
        </p:sp>
        <p:sp>
          <p:nvSpPr>
            <p:cNvPr id="60" name="TextBox 59"/>
            <p:cNvSpPr txBox="1"/>
            <p:nvPr/>
          </p:nvSpPr>
          <p:spPr>
            <a:xfrm>
              <a:off x="2057399" y="4068838"/>
              <a:ext cx="609599" cy="369332"/>
            </a:xfrm>
            <a:prstGeom prst="rect">
              <a:avLst/>
            </a:prstGeom>
            <a:noFill/>
          </p:spPr>
          <p:txBody>
            <a:bodyPr wrap="square" rtlCol="0">
              <a:spAutoFit/>
            </a:bodyPr>
            <a:lstStyle/>
            <a:p>
              <a:r>
                <a:rPr lang="en-US" dirty="0" smtClean="0">
                  <a:latin typeface="+mn-lt"/>
                </a:rPr>
                <a:t>h=7</a:t>
              </a:r>
              <a:endParaRPr lang="en-US" dirty="0">
                <a:latin typeface="+mn-lt"/>
              </a:endParaRPr>
            </a:p>
          </p:txBody>
        </p:sp>
        <p:sp>
          <p:nvSpPr>
            <p:cNvPr id="61" name="TextBox 60"/>
            <p:cNvSpPr txBox="1"/>
            <p:nvPr/>
          </p:nvSpPr>
          <p:spPr>
            <a:xfrm>
              <a:off x="5060082" y="2712196"/>
              <a:ext cx="609599" cy="369332"/>
            </a:xfrm>
            <a:prstGeom prst="rect">
              <a:avLst/>
            </a:prstGeom>
            <a:noFill/>
          </p:spPr>
          <p:txBody>
            <a:bodyPr wrap="square" rtlCol="0">
              <a:spAutoFit/>
            </a:bodyPr>
            <a:lstStyle/>
            <a:p>
              <a:r>
                <a:rPr lang="en-US" dirty="0" smtClean="0">
                  <a:latin typeface="+mn-lt"/>
                </a:rPr>
                <a:t>h=6</a:t>
              </a:r>
              <a:endParaRPr lang="en-US" dirty="0">
                <a:latin typeface="+mn-lt"/>
              </a:endParaRPr>
            </a:p>
          </p:txBody>
        </p:sp>
        <p:sp>
          <p:nvSpPr>
            <p:cNvPr id="62" name="TextBox 61"/>
            <p:cNvSpPr txBox="1"/>
            <p:nvPr/>
          </p:nvSpPr>
          <p:spPr>
            <a:xfrm>
              <a:off x="4876800" y="4091859"/>
              <a:ext cx="609599" cy="369332"/>
            </a:xfrm>
            <a:prstGeom prst="rect">
              <a:avLst/>
            </a:prstGeom>
            <a:noFill/>
          </p:spPr>
          <p:txBody>
            <a:bodyPr wrap="square" rtlCol="0">
              <a:spAutoFit/>
            </a:bodyPr>
            <a:lstStyle/>
            <a:p>
              <a:r>
                <a:rPr lang="en-US" dirty="0" smtClean="0">
                  <a:latin typeface="+mn-lt"/>
                </a:rPr>
                <a:t>h=8</a:t>
              </a:r>
              <a:endParaRPr lang="en-US" dirty="0">
                <a:latin typeface="+mn-lt"/>
              </a:endParaRPr>
            </a:p>
          </p:txBody>
        </p:sp>
        <p:sp>
          <p:nvSpPr>
            <p:cNvPr id="63" name="TextBox 62"/>
            <p:cNvSpPr txBox="1"/>
            <p:nvPr/>
          </p:nvSpPr>
          <p:spPr>
            <a:xfrm>
              <a:off x="6664234" y="4091859"/>
              <a:ext cx="609599" cy="369332"/>
            </a:xfrm>
            <a:prstGeom prst="rect">
              <a:avLst/>
            </a:prstGeom>
            <a:noFill/>
          </p:spPr>
          <p:txBody>
            <a:bodyPr wrap="square" rtlCol="0">
              <a:spAutoFit/>
            </a:bodyPr>
            <a:lstStyle/>
            <a:p>
              <a:r>
                <a:rPr lang="en-US" dirty="0" smtClean="0">
                  <a:latin typeface="+mn-lt"/>
                </a:rPr>
                <a:t>h=9</a:t>
              </a:r>
              <a:endParaRPr lang="en-US" dirty="0">
                <a:latin typeface="+mn-lt"/>
              </a:endParaRPr>
            </a:p>
          </p:txBody>
        </p:sp>
        <p:sp>
          <p:nvSpPr>
            <p:cNvPr id="64" name="TextBox 63"/>
            <p:cNvSpPr txBox="1"/>
            <p:nvPr/>
          </p:nvSpPr>
          <p:spPr>
            <a:xfrm>
              <a:off x="5765075" y="5108048"/>
              <a:ext cx="609599" cy="369332"/>
            </a:xfrm>
            <a:prstGeom prst="rect">
              <a:avLst/>
            </a:prstGeom>
            <a:noFill/>
          </p:spPr>
          <p:txBody>
            <a:bodyPr wrap="square" rtlCol="0">
              <a:spAutoFit/>
            </a:bodyPr>
            <a:lstStyle/>
            <a:p>
              <a:r>
                <a:rPr lang="en-US" dirty="0" smtClean="0">
                  <a:latin typeface="+mn-lt"/>
                </a:rPr>
                <a:t>h=0</a:t>
              </a:r>
              <a:endParaRPr lang="en-US" dirty="0">
                <a:latin typeface="+mn-lt"/>
              </a:endParaRPr>
            </a:p>
          </p:txBody>
        </p:sp>
      </p:grpSp>
      <p:sp>
        <p:nvSpPr>
          <p:cNvPr id="28" name="Oval 27"/>
          <p:cNvSpPr/>
          <p:nvPr/>
        </p:nvSpPr>
        <p:spPr>
          <a:xfrm>
            <a:off x="4414254" y="308152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32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dirty="0" smtClean="0"/>
              <a:t>Properties of greedy best-first search</a:t>
            </a:r>
          </a:p>
        </p:txBody>
      </p:sp>
      <p:sp>
        <p:nvSpPr>
          <p:cNvPr id="32771" name="Rectangle 3"/>
          <p:cNvSpPr>
            <a:spLocks noGrp="1" noChangeArrowheads="1"/>
          </p:cNvSpPr>
          <p:nvPr>
            <p:ph idx="1"/>
          </p:nvPr>
        </p:nvSpPr>
        <p:spPr>
          <a:xfrm>
            <a:off x="609600" y="1600200"/>
            <a:ext cx="7848600" cy="4525963"/>
          </a:xfrm>
        </p:spPr>
        <p:txBody>
          <a:bodyPr>
            <a:normAutofit fontScale="92500" lnSpcReduction="20000"/>
          </a:bodyPr>
          <a:lstStyle/>
          <a:p>
            <a:pPr eaLnBrk="1" hangingPunct="1">
              <a:defRPr/>
            </a:pPr>
            <a:r>
              <a:rPr lang="en-US" u="sng" dirty="0" smtClean="0"/>
              <a:t>Complete?</a:t>
            </a:r>
            <a:r>
              <a:rPr lang="en-US" dirty="0" smtClean="0"/>
              <a:t> </a:t>
            </a:r>
          </a:p>
          <a:p>
            <a:pPr lvl="1" eaLnBrk="1" hangingPunct="1">
              <a:defRPr/>
            </a:pPr>
            <a:r>
              <a:rPr lang="en-US" dirty="0" smtClean="0"/>
              <a:t>Tree version can get stuck in loops.</a:t>
            </a:r>
          </a:p>
          <a:p>
            <a:pPr lvl="1" eaLnBrk="1" hangingPunct="1">
              <a:defRPr/>
            </a:pPr>
            <a:r>
              <a:rPr lang="en-US" dirty="0" smtClean="0"/>
              <a:t>Graph version is complete in finite spaces.</a:t>
            </a:r>
          </a:p>
          <a:p>
            <a:pPr eaLnBrk="1" hangingPunct="1">
              <a:defRPr/>
            </a:pPr>
            <a:r>
              <a:rPr lang="en-US" u="sng" dirty="0" smtClean="0"/>
              <a:t>Time?</a:t>
            </a:r>
            <a:r>
              <a:rPr lang="en-US" dirty="0" smtClean="0"/>
              <a:t> </a:t>
            </a:r>
            <a:r>
              <a:rPr lang="en-US" i="1" dirty="0" smtClean="0"/>
              <a:t>O(</a:t>
            </a:r>
            <a:r>
              <a:rPr lang="en-US" i="1" dirty="0" err="1" smtClean="0"/>
              <a:t>b</a:t>
            </a:r>
            <a:r>
              <a:rPr lang="en-US" i="1" baseline="30000" dirty="0" err="1" smtClean="0"/>
              <a:t>m</a:t>
            </a:r>
            <a:r>
              <a:rPr lang="en-US" i="1" dirty="0" smtClean="0"/>
              <a:t>)</a:t>
            </a:r>
            <a:endParaRPr lang="en-US" dirty="0" smtClean="0"/>
          </a:p>
          <a:p>
            <a:pPr lvl="1" eaLnBrk="1" hangingPunct="1">
              <a:defRPr/>
            </a:pPr>
            <a:r>
              <a:rPr lang="en-US" dirty="0" smtClean="0"/>
              <a:t>A good heuristic can give </a:t>
            </a:r>
            <a:r>
              <a:rPr lang="en-US" b="1" u="sng" dirty="0" smtClean="0"/>
              <a:t>dramatic</a:t>
            </a:r>
            <a:r>
              <a:rPr lang="en-US" dirty="0" smtClean="0"/>
              <a:t> improvement</a:t>
            </a:r>
          </a:p>
          <a:p>
            <a:pPr eaLnBrk="1" hangingPunct="1">
              <a:defRPr/>
            </a:pPr>
            <a:r>
              <a:rPr lang="en-US" u="sng" dirty="0" smtClean="0"/>
              <a:t>Space?</a:t>
            </a:r>
            <a:r>
              <a:rPr lang="en-US" dirty="0" smtClean="0"/>
              <a:t> </a:t>
            </a:r>
            <a:r>
              <a:rPr lang="en-US" i="1" dirty="0" smtClean="0"/>
              <a:t>O(1) </a:t>
            </a:r>
            <a:r>
              <a:rPr lang="en-US" dirty="0" smtClean="0"/>
              <a:t>tree search, </a:t>
            </a:r>
            <a:r>
              <a:rPr lang="en-US" i="1" dirty="0"/>
              <a:t>O(</a:t>
            </a:r>
            <a:r>
              <a:rPr lang="en-US" i="1" dirty="0" err="1"/>
              <a:t>b</a:t>
            </a:r>
            <a:r>
              <a:rPr lang="en-US" i="1" baseline="30000" dirty="0" err="1"/>
              <a:t>m</a:t>
            </a:r>
            <a:r>
              <a:rPr lang="en-US" i="1" dirty="0"/>
              <a:t>) </a:t>
            </a:r>
            <a:r>
              <a:rPr lang="en-US" dirty="0" smtClean="0"/>
              <a:t>graph search</a:t>
            </a:r>
          </a:p>
          <a:p>
            <a:pPr lvl="1" eaLnBrk="1" hangingPunct="1">
              <a:defRPr/>
            </a:pPr>
            <a:r>
              <a:rPr lang="en-US" dirty="0" smtClean="0"/>
              <a:t>Graph search keeps all nodes in </a:t>
            </a:r>
            <a:r>
              <a:rPr lang="en-US" dirty="0"/>
              <a:t>memory</a:t>
            </a:r>
          </a:p>
          <a:p>
            <a:pPr lvl="1" eaLnBrk="1" hangingPunct="1">
              <a:defRPr/>
            </a:pPr>
            <a:r>
              <a:rPr lang="en-US" dirty="0"/>
              <a:t>A good heuristic can give </a:t>
            </a:r>
            <a:r>
              <a:rPr lang="en-US" b="1" u="sng" dirty="0"/>
              <a:t>dramatic</a:t>
            </a:r>
            <a:r>
              <a:rPr lang="en-US" dirty="0"/>
              <a:t> </a:t>
            </a:r>
            <a:r>
              <a:rPr lang="en-US" dirty="0" smtClean="0"/>
              <a:t>improvement</a:t>
            </a:r>
          </a:p>
          <a:p>
            <a:pPr eaLnBrk="1" hangingPunct="1">
              <a:defRPr/>
            </a:pPr>
            <a:r>
              <a:rPr lang="en-US" u="sng" dirty="0" smtClean="0"/>
              <a:t>Optimal?</a:t>
            </a:r>
            <a:r>
              <a:rPr lang="en-US" dirty="0" smtClean="0"/>
              <a:t> No</a:t>
            </a:r>
          </a:p>
          <a:p>
            <a:pPr lvl="1">
              <a:defRPr/>
            </a:pPr>
            <a:r>
              <a:rPr lang="en-US" sz="2400" dirty="0" smtClean="0"/>
              <a:t>E.g., Arad </a:t>
            </a:r>
            <a:r>
              <a:rPr lang="en-US" sz="2400" dirty="0" smtClean="0">
                <a:sym typeface="Wingdings" charset="2"/>
              </a:rPr>
              <a:t> Sibiu  </a:t>
            </a:r>
            <a:r>
              <a:rPr lang="en-US" sz="2400" dirty="0" err="1" smtClean="0">
                <a:sym typeface="Wingdings" charset="2"/>
              </a:rPr>
              <a:t>Rimnicu</a:t>
            </a:r>
            <a:r>
              <a:rPr lang="en-US" sz="2400" dirty="0" smtClean="0">
                <a:sym typeface="Wingdings" charset="2"/>
              </a:rPr>
              <a:t> </a:t>
            </a:r>
            <a:r>
              <a:rPr lang="en-US" sz="2400" dirty="0" err="1" smtClean="0">
                <a:sym typeface="Wingdings" charset="2"/>
              </a:rPr>
              <a:t>Vilcea</a:t>
            </a:r>
            <a:r>
              <a:rPr lang="en-US" sz="2400" dirty="0" smtClean="0">
                <a:sym typeface="Wingdings" charset="2"/>
              </a:rPr>
              <a:t>  Pitesti  Bucharest is shorter!</a:t>
            </a:r>
            <a:endParaRPr lang="en-US" sz="2400" dirty="0" smtClean="0"/>
          </a:p>
        </p:txBody>
      </p:sp>
    </p:spTree>
    <p:extLst>
      <p:ext uri="{BB962C8B-B14F-4D97-AF65-F5344CB8AC3E}">
        <p14:creationId xmlns:p14="http://schemas.microsoft.com/office/powerpoint/2010/main" val="240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A</a:t>
            </a:r>
            <a:r>
              <a:rPr lang="en-US" altLang="en-US" baseline="30000" dirty="0" smtClean="0"/>
              <a:t>*</a:t>
            </a:r>
            <a:r>
              <a:rPr lang="en-US" altLang="en-US" dirty="0" smtClean="0"/>
              <a:t> search</a:t>
            </a:r>
          </a:p>
        </p:txBody>
      </p:sp>
      <p:sp>
        <p:nvSpPr>
          <p:cNvPr id="24579" name="Rectangle 3"/>
          <p:cNvSpPr>
            <a:spLocks noGrp="1" noChangeArrowheads="1"/>
          </p:cNvSpPr>
          <p:nvPr>
            <p:ph idx="1"/>
          </p:nvPr>
        </p:nvSpPr>
        <p:spPr/>
        <p:txBody>
          <a:bodyPr/>
          <a:lstStyle/>
          <a:p>
            <a:pPr eaLnBrk="1" hangingPunct="1"/>
            <a:r>
              <a:rPr lang="en-US" altLang="en-US" sz="2800" dirty="0" smtClean="0">
                <a:solidFill>
                  <a:srgbClr val="FF0000"/>
                </a:solidFill>
              </a:rPr>
              <a:t>Idea: avoid paths that are already expensive</a:t>
            </a:r>
          </a:p>
          <a:p>
            <a:pPr lvl="1" eaLnBrk="1" hangingPunct="1"/>
            <a:r>
              <a:rPr lang="en-US" altLang="en-US" sz="2400" dirty="0" smtClean="0"/>
              <a:t>Generally the preferred simple heuristic search</a:t>
            </a:r>
          </a:p>
          <a:p>
            <a:pPr lvl="1" eaLnBrk="1" hangingPunct="1"/>
            <a:r>
              <a:rPr lang="en-US" altLang="en-US" sz="2400" dirty="0" smtClean="0"/>
              <a:t>Optimal if heuristic is:</a:t>
            </a:r>
          </a:p>
          <a:p>
            <a:pPr marL="457200" lvl="1" indent="0" eaLnBrk="1" hangingPunct="1">
              <a:buNone/>
            </a:pPr>
            <a:r>
              <a:rPr lang="en-US" altLang="en-US" sz="2400" dirty="0"/>
              <a:t>	</a:t>
            </a:r>
            <a:r>
              <a:rPr lang="en-US" altLang="en-US" sz="2400" dirty="0" smtClean="0"/>
              <a:t>admissible (tree search)/consistent (graph search)</a:t>
            </a:r>
          </a:p>
          <a:p>
            <a:pPr eaLnBrk="1" hangingPunct="1"/>
            <a:r>
              <a:rPr lang="en-US" altLang="en-US" sz="2800" dirty="0" smtClean="0"/>
              <a:t>Evaluation function </a:t>
            </a:r>
            <a:r>
              <a:rPr lang="en-US" altLang="en-US" sz="2800" i="1" dirty="0" smtClean="0"/>
              <a:t>f(n) = g(n) + h(n)</a:t>
            </a:r>
            <a:endParaRPr lang="en-US" altLang="en-US" sz="2400" dirty="0" smtClean="0"/>
          </a:p>
          <a:p>
            <a:pPr lvl="1" eaLnBrk="1" hangingPunct="1">
              <a:lnSpc>
                <a:spcPct val="90000"/>
              </a:lnSpc>
            </a:pPr>
            <a:r>
              <a:rPr lang="en-US" altLang="en-US" sz="2000" dirty="0" smtClean="0"/>
              <a:t>g(n) = known path cost so far to node n.</a:t>
            </a:r>
          </a:p>
          <a:p>
            <a:pPr lvl="1" eaLnBrk="1" hangingPunct="1">
              <a:lnSpc>
                <a:spcPct val="90000"/>
              </a:lnSpc>
            </a:pPr>
            <a:r>
              <a:rPr lang="en-US" altLang="en-US" sz="2000" dirty="0" smtClean="0"/>
              <a:t>h(n) = </a:t>
            </a:r>
            <a:r>
              <a:rPr lang="en-US" altLang="en-US" sz="2000" u="sng" dirty="0" smtClean="0"/>
              <a:t>estimate</a:t>
            </a:r>
            <a:r>
              <a:rPr lang="en-US" altLang="en-US" sz="2000" dirty="0" smtClean="0"/>
              <a:t> of (optimal) cost to goal from node n.</a:t>
            </a:r>
          </a:p>
          <a:p>
            <a:pPr lvl="1" eaLnBrk="1" hangingPunct="1">
              <a:lnSpc>
                <a:spcPct val="90000"/>
              </a:lnSpc>
            </a:pPr>
            <a:r>
              <a:rPr lang="en-US" altLang="en-US" sz="2000" dirty="0" smtClean="0"/>
              <a:t>f(n) = g(n)+h(n)</a:t>
            </a:r>
          </a:p>
          <a:p>
            <a:pPr lvl="1" eaLnBrk="1" hangingPunct="1">
              <a:lnSpc>
                <a:spcPct val="90000"/>
              </a:lnSpc>
              <a:buFont typeface="Wingdings" pitchFamily="2" charset="2"/>
              <a:buNone/>
            </a:pPr>
            <a:r>
              <a:rPr lang="en-US" altLang="en-US" sz="2000" dirty="0" smtClean="0"/>
              <a:t>		    = </a:t>
            </a:r>
            <a:r>
              <a:rPr lang="en-US" altLang="en-US" sz="2000" u="sng" dirty="0" smtClean="0"/>
              <a:t>estimate</a:t>
            </a:r>
            <a:r>
              <a:rPr lang="en-US" altLang="en-US" sz="2000" dirty="0" smtClean="0"/>
              <a:t> of total cost to goal through node n.</a:t>
            </a:r>
            <a:endParaRPr lang="en-US" altLang="en-US" sz="2400" i="1" dirty="0" smtClean="0"/>
          </a:p>
          <a:p>
            <a:pPr eaLnBrk="1" hangingPunct="1"/>
            <a:r>
              <a:rPr lang="en-US" altLang="en-US" sz="2800" i="1" dirty="0" smtClean="0"/>
              <a:t>Priority queue sort function = f(n)</a:t>
            </a:r>
            <a:endParaRPr lang="en-US" altLang="en-US" sz="2800" dirty="0" smtClean="0"/>
          </a:p>
        </p:txBody>
      </p:sp>
      <p:sp>
        <p:nvSpPr>
          <p:cNvPr id="2" name="Rectangle 1"/>
          <p:cNvSpPr/>
          <p:nvPr/>
        </p:nvSpPr>
        <p:spPr>
          <a:xfrm>
            <a:off x="838200" y="2057400"/>
            <a:ext cx="6934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755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1408176" y="3930154"/>
            <a:ext cx="5878684" cy="2994539"/>
            <a:chOff x="379815" y="1822670"/>
            <a:chExt cx="8096673" cy="4124359"/>
          </a:xfrm>
        </p:grpSpPr>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15" y="1822670"/>
              <a:ext cx="6624060" cy="403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22" name="Rectangle 2"/>
          <p:cNvSpPr>
            <a:spLocks noGrp="1" noChangeArrowheads="1"/>
          </p:cNvSpPr>
          <p:nvPr>
            <p:ph type="title"/>
          </p:nvPr>
        </p:nvSpPr>
        <p:spPr>
          <a:xfrm>
            <a:off x="1143000" y="0"/>
            <a:ext cx="7793038" cy="1462088"/>
          </a:xfrm>
        </p:spPr>
        <p:txBody>
          <a:bodyPr/>
          <a:lstStyle/>
          <a:p>
            <a:pPr eaLnBrk="1" hangingPunct="1"/>
            <a:r>
              <a:rPr lang="en-US" altLang="en-US" dirty="0" smtClean="0"/>
              <a:t>A</a:t>
            </a:r>
            <a:r>
              <a:rPr lang="en-US" altLang="en-US" baseline="30000" dirty="0" smtClean="0"/>
              <a:t>*</a:t>
            </a:r>
            <a:r>
              <a:rPr lang="en-US" altLang="en-US" dirty="0" smtClean="0"/>
              <a:t> tree search example</a:t>
            </a:r>
          </a:p>
        </p:txBody>
      </p:sp>
      <p:pic>
        <p:nvPicPr>
          <p:cNvPr id="30723" name="Picture 4" descr="astar-progress01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23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1747" name="Content Placeholder 2"/>
          <p:cNvSpPr>
            <a:spLocks noGrp="1"/>
          </p:cNvSpPr>
          <p:nvPr>
            <p:ph idx="1"/>
          </p:nvPr>
        </p:nvSpPr>
        <p:spPr>
          <a:xfrm>
            <a:off x="1371600" y="2057400"/>
            <a:ext cx="7772400" cy="4114800"/>
          </a:xfrm>
        </p:spPr>
        <p:txBody>
          <a:bodyPr/>
          <a:lstStyle/>
          <a:p>
            <a:r>
              <a:rPr lang="en-US" altLang="en-US" sz="2000" dirty="0" smtClean="0">
                <a:latin typeface="Arial" charset="0"/>
                <a:cs typeface="Arial" charset="0"/>
              </a:rPr>
              <a:t>Next: </a:t>
            </a:r>
          </a:p>
          <a:p>
            <a:r>
              <a:rPr lang="en-US" altLang="en-US" sz="2000" dirty="0" smtClean="0">
                <a:latin typeface="Arial" charset="0"/>
                <a:cs typeface="Arial" charset="0"/>
              </a:rPr>
              <a:t>Children: </a:t>
            </a:r>
          </a:p>
          <a:p>
            <a:r>
              <a:rPr lang="en-US" altLang="en-US" sz="2000" dirty="0">
                <a:latin typeface="Arial" charset="0"/>
                <a:cs typeface="Arial" charset="0"/>
              </a:rPr>
              <a:t>Expanded: </a:t>
            </a:r>
          </a:p>
          <a:p>
            <a:r>
              <a:rPr lang="en-US" altLang="en-US" sz="2000" dirty="0" smtClean="0"/>
              <a:t>Frontier</a:t>
            </a:r>
            <a:r>
              <a:rPr lang="en-US" altLang="en-US" sz="2000" dirty="0" smtClean="0">
                <a:latin typeface="Arial" charset="0"/>
                <a:cs typeface="Arial" charset="0"/>
              </a:rPr>
              <a:t>: Arad/366=0+366</a:t>
            </a:r>
          </a:p>
          <a:p>
            <a:endParaRPr lang="en-US" altLang="en-US" sz="2000" dirty="0" smtClean="0">
              <a:latin typeface="Arial" charset="0"/>
              <a:cs typeface="Arial" charset="0"/>
            </a:endParaRPr>
          </a:p>
        </p:txBody>
      </p:sp>
      <p:sp>
        <p:nvSpPr>
          <p:cNvPr id="4" name="Rounded Rectangle 6"/>
          <p:cNvSpPr>
            <a:spLocks noChangeArrowheads="1"/>
          </p:cNvSpPr>
          <p:nvPr/>
        </p:nvSpPr>
        <p:spPr bwMode="auto">
          <a:xfrm flipV="1">
            <a:off x="2743200" y="3200400"/>
            <a:ext cx="1981200" cy="339724"/>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881928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2771" name="Rounded Rectangle 1"/>
          <p:cNvSpPr>
            <a:spLocks noChangeArrowheads="1"/>
          </p:cNvSpPr>
          <p:nvPr/>
        </p:nvSpPr>
        <p:spPr bwMode="auto">
          <a:xfrm>
            <a:off x="3200400" y="1981200"/>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spTree>
    <p:extLst>
      <p:ext uri="{BB962C8B-B14F-4D97-AF65-F5344CB8AC3E}">
        <p14:creationId xmlns:p14="http://schemas.microsoft.com/office/powerpoint/2010/main" val="804821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3795" name="Rounded Rectangle 1"/>
          <p:cNvSpPr>
            <a:spLocks noChangeArrowheads="1"/>
          </p:cNvSpPr>
          <p:nvPr/>
        </p:nvSpPr>
        <p:spPr bwMode="auto">
          <a:xfrm>
            <a:off x="3200400" y="1981200"/>
            <a:ext cx="1524000" cy="6096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spTree>
    <p:extLst>
      <p:ext uri="{BB962C8B-B14F-4D97-AF65-F5344CB8AC3E}">
        <p14:creationId xmlns:p14="http://schemas.microsoft.com/office/powerpoint/2010/main" val="612599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304800"/>
            <a:ext cx="7772400" cy="609600"/>
          </a:xfrm>
        </p:spPr>
        <p:txBody>
          <a:bodyPr/>
          <a:lstStyle/>
          <a:p>
            <a:r>
              <a:rPr lang="en-US" altLang="en-US" smtClean="0"/>
              <a:t>Agents and environments</a:t>
            </a:r>
          </a:p>
        </p:txBody>
      </p:sp>
      <p:sp>
        <p:nvSpPr>
          <p:cNvPr id="13315" name="Rectangle 3"/>
          <p:cNvSpPr>
            <a:spLocks noGrp="1" noChangeArrowheads="1"/>
          </p:cNvSpPr>
          <p:nvPr>
            <p:ph type="body" idx="1"/>
          </p:nvPr>
        </p:nvSpPr>
        <p:spPr>
          <a:xfrm>
            <a:off x="457200" y="2590800"/>
            <a:ext cx="7848600" cy="4038600"/>
          </a:xfrm>
        </p:spPr>
        <p:txBody>
          <a:bodyPr/>
          <a:lstStyle/>
          <a:p>
            <a:r>
              <a:rPr lang="en-US" altLang="en-US" dirty="0" smtClean="0">
                <a:solidFill>
                  <a:srgbClr val="FF0000"/>
                </a:solidFill>
              </a:rPr>
              <a:t>Percept:</a:t>
            </a:r>
            <a:r>
              <a:rPr lang="en-US" altLang="en-US" dirty="0" smtClean="0"/>
              <a:t> agent’s perceptual inputs at an instant</a:t>
            </a:r>
          </a:p>
          <a:p>
            <a:r>
              <a:rPr lang="en-US" altLang="en-US" dirty="0" smtClean="0"/>
              <a:t>The </a:t>
            </a:r>
            <a:r>
              <a:rPr lang="en-US" altLang="en-US" dirty="0" smtClean="0">
                <a:solidFill>
                  <a:srgbClr val="FF0000"/>
                </a:solidFill>
              </a:rPr>
              <a:t>agent</a:t>
            </a:r>
            <a:r>
              <a:rPr lang="en-US" altLang="en-US" dirty="0" smtClean="0"/>
              <a:t> </a:t>
            </a:r>
            <a:r>
              <a:rPr lang="en-US" altLang="en-US" dirty="0" smtClean="0">
                <a:solidFill>
                  <a:srgbClr val="FF0000"/>
                </a:solidFill>
              </a:rPr>
              <a:t>function</a:t>
            </a:r>
            <a:r>
              <a:rPr lang="en-US" altLang="en-US" dirty="0" smtClean="0"/>
              <a:t> maps from percept sequences to actions:	[</a:t>
            </a:r>
            <a:r>
              <a:rPr lang="en-US" altLang="en-US" i="1" dirty="0" smtClean="0"/>
              <a:t>f</a:t>
            </a:r>
            <a:r>
              <a:rPr lang="en-US" altLang="en-US" dirty="0" smtClean="0"/>
              <a:t>: </a:t>
            </a:r>
            <a:r>
              <a:rPr lang="en-US" altLang="en-US" dirty="0" smtClean="0">
                <a:latin typeface="Monotype Corsiva" pitchFamily="66" charset="0"/>
              </a:rPr>
              <a:t>P*</a:t>
            </a:r>
            <a:r>
              <a:rPr lang="en-US" altLang="en-US" dirty="0" smtClean="0"/>
              <a:t> </a:t>
            </a:r>
            <a:r>
              <a:rPr lang="en-US" altLang="en-US" dirty="0" smtClean="0">
                <a:sym typeface="Wingdings" pitchFamily="2" charset="2"/>
              </a:rPr>
              <a:t> </a:t>
            </a:r>
            <a:r>
              <a:rPr lang="en-US" altLang="en-US" dirty="0" smtClean="0">
                <a:latin typeface="Monotype Corsiva" pitchFamily="66" charset="0"/>
              </a:rPr>
              <a:t>A</a:t>
            </a:r>
            <a:r>
              <a:rPr lang="en-US" altLang="en-US" dirty="0" smtClean="0"/>
              <a:t>]</a:t>
            </a:r>
          </a:p>
          <a:p>
            <a:r>
              <a:rPr lang="en-US" altLang="en-US" dirty="0" smtClean="0"/>
              <a:t>The </a:t>
            </a:r>
            <a:r>
              <a:rPr lang="en-US" altLang="en-US" dirty="0" smtClean="0">
                <a:solidFill>
                  <a:srgbClr val="FF0000"/>
                </a:solidFill>
              </a:rPr>
              <a:t>agent</a:t>
            </a:r>
            <a:r>
              <a:rPr lang="en-US" altLang="en-US" dirty="0" smtClean="0"/>
              <a:t> </a:t>
            </a:r>
            <a:r>
              <a:rPr lang="en-US" altLang="en-US" dirty="0" smtClean="0">
                <a:solidFill>
                  <a:srgbClr val="FF0000"/>
                </a:solidFill>
              </a:rPr>
              <a:t>program</a:t>
            </a:r>
            <a:r>
              <a:rPr lang="en-US" altLang="en-US" dirty="0" smtClean="0"/>
              <a:t> runs on the physical </a:t>
            </a:r>
            <a:r>
              <a:rPr lang="en-US" altLang="en-US" dirty="0" smtClean="0">
                <a:solidFill>
                  <a:srgbClr val="FF0000"/>
                </a:solidFill>
              </a:rPr>
              <a:t>architecture</a:t>
            </a:r>
            <a:r>
              <a:rPr lang="en-US" altLang="en-US" dirty="0" smtClean="0"/>
              <a:t> to produce </a:t>
            </a:r>
            <a:r>
              <a:rPr lang="en-US" altLang="en-US" i="1" dirty="0" smtClean="0"/>
              <a:t>f</a:t>
            </a:r>
            <a:endParaRPr lang="en-US" altLang="en-US" dirty="0" smtClean="0"/>
          </a:p>
          <a:p>
            <a:r>
              <a:rPr lang="en-US" altLang="en-US" dirty="0" smtClean="0">
                <a:solidFill>
                  <a:srgbClr val="0000CC"/>
                </a:solidFill>
              </a:rPr>
              <a:t>agent = architecture + program</a:t>
            </a:r>
          </a:p>
        </p:txBody>
      </p:sp>
      <p:pic>
        <p:nvPicPr>
          <p:cNvPr id="13316"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733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8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4819" name="Content Placeholder 2"/>
          <p:cNvSpPr>
            <a:spLocks noGrp="1"/>
          </p:cNvSpPr>
          <p:nvPr>
            <p:ph idx="1"/>
          </p:nvPr>
        </p:nvSpPr>
        <p:spPr/>
        <p:txBody>
          <a:bodyPr/>
          <a:lstStyle/>
          <a:p>
            <a:r>
              <a:rPr lang="en-US" altLang="en-US" sz="2000" dirty="0" smtClean="0">
                <a:latin typeface="Arial" charset="0"/>
                <a:cs typeface="Arial" charset="0"/>
              </a:rPr>
              <a:t>Next: Arad/366=0+366</a:t>
            </a:r>
          </a:p>
          <a:p>
            <a:r>
              <a:rPr lang="en-US" altLang="en-US" sz="2000" dirty="0" smtClean="0">
                <a:latin typeface="Arial" charset="0"/>
                <a:cs typeface="Arial" charset="0"/>
              </a:rPr>
              <a:t>Children: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a:t>
            </a:r>
          </a:p>
          <a:p>
            <a:r>
              <a:rPr lang="en-US" altLang="en-US" sz="2000" dirty="0" smtClean="0">
                <a:latin typeface="Arial" charset="0"/>
                <a:cs typeface="Arial" charset="0"/>
              </a:rPr>
              <a:t>Expanded:</a:t>
            </a:r>
            <a:r>
              <a:rPr lang="en-US" altLang="en-US" sz="2000" dirty="0">
                <a:latin typeface="Arial" charset="0"/>
                <a:cs typeface="Arial" charset="0"/>
              </a:rPr>
              <a:t> </a:t>
            </a:r>
            <a:r>
              <a:rPr lang="en-US" altLang="en-US" sz="2000" dirty="0" smtClean="0">
                <a:latin typeface="Arial" charset="0"/>
                <a:cs typeface="Arial" charset="0"/>
              </a:rPr>
              <a:t>Arad/366=0+366</a:t>
            </a:r>
          </a:p>
          <a:p>
            <a:r>
              <a:rPr lang="en-US" altLang="en-US" sz="2000" dirty="0" smtClean="0">
                <a:latin typeface="Arial" panose="020B0604020202020204" pitchFamily="34" charset="0"/>
                <a:cs typeface="Arial" panose="020B0604020202020204" pitchFamily="34" charset="0"/>
              </a:rPr>
              <a:t>Frontier:</a:t>
            </a:r>
            <a:r>
              <a:rPr lang="en-US" altLang="en-US" sz="2000" dirty="0" smtClean="0">
                <a:latin typeface="Arial" charset="0"/>
                <a:cs typeface="Arial" charset="0"/>
              </a:rPr>
              <a:t>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a:t>
            </a: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34820" name="Straight Connector 3"/>
          <p:cNvCxnSpPr>
            <a:cxnSpLocks noChangeShapeType="1"/>
          </p:cNvCxnSpPr>
          <p:nvPr/>
        </p:nvCxnSpPr>
        <p:spPr bwMode="auto">
          <a:xfrm>
            <a:off x="1885406" y="3200400"/>
            <a:ext cx="1924594"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 name="Rounded Rectangle 6"/>
          <p:cNvSpPr>
            <a:spLocks noChangeArrowheads="1"/>
          </p:cNvSpPr>
          <p:nvPr/>
        </p:nvSpPr>
        <p:spPr bwMode="auto">
          <a:xfrm flipV="1">
            <a:off x="3886200" y="3018471"/>
            <a:ext cx="2286000" cy="339724"/>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596811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5844" name="Rounded Rectangle 1"/>
          <p:cNvSpPr>
            <a:spLocks noChangeArrowheads="1"/>
          </p:cNvSpPr>
          <p:nvPr/>
        </p:nvSpPr>
        <p:spPr bwMode="auto">
          <a:xfrm>
            <a:off x="334963" y="2873375"/>
            <a:ext cx="1722437"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35845"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35846"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35847" name="Straight Connector 2"/>
          <p:cNvCxnSpPr>
            <a:cxnSpLocks noChangeShapeType="1"/>
            <a:stCxn id="35843" idx="2"/>
            <a:endCxn id="35844" idx="0"/>
          </p:cNvCxnSpPr>
          <p:nvPr/>
        </p:nvCxnSpPr>
        <p:spPr bwMode="auto">
          <a:xfrm flipH="1">
            <a:off x="1196182" y="2582863"/>
            <a:ext cx="2766218"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848" name="Straight Connector 7"/>
          <p:cNvCxnSpPr>
            <a:cxnSpLocks noChangeShapeType="1"/>
            <a:stCxn id="35843" idx="2"/>
            <a:endCxn id="35845" idx="0"/>
          </p:cNvCxnSpPr>
          <p:nvPr/>
        </p:nvCxnSpPr>
        <p:spPr bwMode="auto">
          <a:xfrm>
            <a:off x="3962400" y="2582863"/>
            <a:ext cx="92869"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849" name="Straight Connector 9"/>
          <p:cNvCxnSpPr>
            <a:cxnSpLocks noChangeShapeType="1"/>
            <a:stCxn id="35843" idx="2"/>
            <a:endCxn id="35846" idx="0"/>
          </p:cNvCxnSpPr>
          <p:nvPr/>
        </p:nvCxnSpPr>
        <p:spPr bwMode="auto">
          <a:xfrm>
            <a:off x="3962400" y="2582863"/>
            <a:ext cx="3314700"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7" name="Group 6"/>
          <p:cNvGrpSpPr/>
          <p:nvPr/>
        </p:nvGrpSpPr>
        <p:grpSpPr>
          <a:xfrm>
            <a:off x="3200400" y="1973263"/>
            <a:ext cx="1524000" cy="609600"/>
            <a:chOff x="3200400" y="1973263"/>
            <a:chExt cx="1524000" cy="609600"/>
          </a:xfrm>
        </p:grpSpPr>
        <p:sp>
          <p:nvSpPr>
            <p:cNvPr id="35843"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35850"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5851"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49997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6868" name="Rounded Rectangle 1"/>
          <p:cNvSpPr>
            <a:spLocks noChangeArrowheads="1"/>
          </p:cNvSpPr>
          <p:nvPr/>
        </p:nvSpPr>
        <p:spPr bwMode="auto">
          <a:xfrm>
            <a:off x="334963" y="2873375"/>
            <a:ext cx="1722437" cy="6318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36869"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36870"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36871" name="Straight Connector 2"/>
          <p:cNvCxnSpPr>
            <a:cxnSpLocks noChangeShapeType="1"/>
            <a:endCxn id="36868" idx="0"/>
          </p:cNvCxnSpPr>
          <p:nvPr/>
        </p:nvCxnSpPr>
        <p:spPr bwMode="auto">
          <a:xfrm flipH="1">
            <a:off x="1196182" y="2582863"/>
            <a:ext cx="2678908"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6872" name="Straight Connector 7"/>
          <p:cNvCxnSpPr>
            <a:cxnSpLocks noChangeShapeType="1"/>
            <a:endCxn id="36869" idx="0"/>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6873" name="Straight Connector 9"/>
          <p:cNvCxnSpPr>
            <a:cxnSpLocks noChangeShapeType="1"/>
            <a:endCxn id="36870" idx="0"/>
          </p:cNvCxnSpPr>
          <p:nvPr/>
        </p:nvCxnSpPr>
        <p:spPr bwMode="auto">
          <a:xfrm>
            <a:off x="3875088" y="2582863"/>
            <a:ext cx="34020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16" name="Group 15"/>
          <p:cNvGrpSpPr/>
          <p:nvPr/>
        </p:nvGrpSpPr>
        <p:grpSpPr>
          <a:xfrm>
            <a:off x="3200400" y="1981200"/>
            <a:ext cx="1524000" cy="609600"/>
            <a:chOff x="3200400" y="1973263"/>
            <a:chExt cx="1524000" cy="609600"/>
          </a:xfrm>
        </p:grpSpPr>
        <p:sp>
          <p:nvSpPr>
            <p:cNvPr id="17"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18"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2066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411250" y="3934605"/>
            <a:ext cx="5875610" cy="2990088"/>
            <a:chOff x="384048" y="1828800"/>
            <a:chExt cx="8092440" cy="411822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890" name="Picture 4" descr="astar-progress0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713581" y="0"/>
            <a:ext cx="7793037" cy="1462088"/>
          </a:xfrm>
        </p:spPr>
        <p:txBody>
          <a:bodyPr/>
          <a:lstStyle/>
          <a:p>
            <a:pPr eaLnBrk="1" hangingPunct="1"/>
            <a:r>
              <a:rPr lang="en-US" altLang="en-US" dirty="0" smtClean="0"/>
              <a:t>A</a:t>
            </a:r>
            <a:r>
              <a:rPr lang="en-US" altLang="en-US" baseline="30000" dirty="0" smtClean="0"/>
              <a:t>*</a:t>
            </a:r>
            <a:r>
              <a:rPr lang="en-US" altLang="en-US" dirty="0" smtClean="0"/>
              <a:t> tree search example</a:t>
            </a:r>
          </a:p>
        </p:txBody>
      </p:sp>
      <p:cxnSp>
        <p:nvCxnSpPr>
          <p:cNvPr id="37893"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799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8915" name="Content Placeholder 2"/>
          <p:cNvSpPr>
            <a:spLocks noGrp="1"/>
          </p:cNvSpPr>
          <p:nvPr>
            <p:ph idx="1"/>
          </p:nvPr>
        </p:nvSpPr>
        <p:spPr/>
        <p:txBody>
          <a:bodyPr/>
          <a:lstStyle/>
          <a:p>
            <a:r>
              <a:rPr lang="en-US" altLang="en-US" sz="2000" dirty="0" smtClean="0">
                <a:latin typeface="Arial" charset="0"/>
                <a:cs typeface="Arial" charset="0"/>
              </a:rPr>
              <a:t>Next: Sibiu/393=140+253</a:t>
            </a:r>
          </a:p>
          <a:p>
            <a:r>
              <a:rPr lang="en-US" altLang="en-US" sz="2000" dirty="0" smtClean="0">
                <a:latin typeface="Arial" charset="0"/>
                <a:cs typeface="Arial" charset="0"/>
              </a:rPr>
              <a:t>Children: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a:t>
            </a:r>
          </a:p>
          <a:p>
            <a:r>
              <a:rPr lang="en-US" altLang="en-US" sz="2000" dirty="0">
                <a:latin typeface="Arial" charset="0"/>
                <a:cs typeface="Arial" charset="0"/>
              </a:rPr>
              <a:t>Expanded: </a:t>
            </a:r>
            <a:r>
              <a:rPr lang="en-US" altLang="en-US" sz="2000" dirty="0" smtClean="0">
                <a:latin typeface="Arial" charset="0"/>
                <a:cs typeface="Arial" charset="0"/>
              </a:rPr>
              <a:t>Arad/366=0+366, Sibiu/393=140+253</a:t>
            </a:r>
            <a:endParaRPr lang="en-US" altLang="en-US" sz="2000" dirty="0">
              <a:latin typeface="Arial" charset="0"/>
              <a:cs typeface="Arial" charset="0"/>
            </a:endParaRPr>
          </a:p>
          <a:p>
            <a:r>
              <a:rPr lang="en-US" altLang="en-US" sz="2000" dirty="0" smtClean="0">
                <a:latin typeface="Arial" charset="0"/>
                <a:cs typeface="Arial" charset="0"/>
              </a:rPr>
              <a:t>Frontier: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a:t>
            </a: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38916" name="Straight Connector 4"/>
          <p:cNvCxnSpPr>
            <a:cxnSpLocks noChangeShapeType="1"/>
          </p:cNvCxnSpPr>
          <p:nvPr/>
        </p:nvCxnSpPr>
        <p:spPr bwMode="auto">
          <a:xfrm>
            <a:off x="1828800" y="3232150"/>
            <a:ext cx="21336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8917" name="Straight Connector 4"/>
          <p:cNvCxnSpPr>
            <a:cxnSpLocks noChangeShapeType="1"/>
          </p:cNvCxnSpPr>
          <p:nvPr/>
        </p:nvCxnSpPr>
        <p:spPr bwMode="auto">
          <a:xfrm flipV="1">
            <a:off x="3810000" y="3200400"/>
            <a:ext cx="2438400"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6" name="Rounded Rectangle 6"/>
          <p:cNvSpPr>
            <a:spLocks noChangeArrowheads="1"/>
          </p:cNvSpPr>
          <p:nvPr/>
        </p:nvSpPr>
        <p:spPr bwMode="auto">
          <a:xfrm flipV="1">
            <a:off x="838200" y="3962400"/>
            <a:ext cx="3352800" cy="339724"/>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083287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39940" name="Rounded Rectangle 1"/>
          <p:cNvSpPr>
            <a:spLocks noChangeArrowheads="1"/>
          </p:cNvSpPr>
          <p:nvPr/>
        </p:nvSpPr>
        <p:spPr bwMode="auto">
          <a:xfrm>
            <a:off x="334963" y="2873375"/>
            <a:ext cx="1703387"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39941"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39942"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39943" name="Straight Connector 2"/>
          <p:cNvCxnSpPr>
            <a:cxnSpLocks noChangeShapeType="1"/>
            <a:endCxn id="39940" idx="0"/>
          </p:cNvCxnSpPr>
          <p:nvPr/>
        </p:nvCxnSpPr>
        <p:spPr bwMode="auto">
          <a:xfrm flipH="1">
            <a:off x="1186657" y="2582863"/>
            <a:ext cx="2688432"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44" name="Straight Connector 7"/>
          <p:cNvCxnSpPr>
            <a:cxnSpLocks noChangeShapeType="1"/>
            <a:endCxn id="39941" idx="0"/>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45" name="Straight Connector 9"/>
          <p:cNvCxnSpPr>
            <a:cxnSpLocks noChangeShapeType="1"/>
            <a:endCxn id="39942" idx="0"/>
          </p:cNvCxnSpPr>
          <p:nvPr/>
        </p:nvCxnSpPr>
        <p:spPr bwMode="auto">
          <a:xfrm>
            <a:off x="3875088" y="2582863"/>
            <a:ext cx="34020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48" name="Straight Connector 11"/>
          <p:cNvCxnSpPr>
            <a:cxnSpLocks noChangeShapeType="1"/>
          </p:cNvCxnSpPr>
          <p:nvPr/>
        </p:nvCxnSpPr>
        <p:spPr bwMode="auto">
          <a:xfrm flipH="1">
            <a:off x="334963"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9949" name="Straight Connector 13"/>
          <p:cNvCxnSpPr>
            <a:cxnSpLocks noChangeShapeType="1"/>
          </p:cNvCxnSpPr>
          <p:nvPr/>
        </p:nvCxnSpPr>
        <p:spPr bwMode="auto">
          <a:xfrm>
            <a:off x="334963"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39950"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39951" name="Rounded Rectangle 1"/>
          <p:cNvSpPr>
            <a:spLocks noChangeArrowheads="1"/>
          </p:cNvSpPr>
          <p:nvPr/>
        </p:nvSpPr>
        <p:spPr bwMode="auto">
          <a:xfrm>
            <a:off x="2133600" y="3875088"/>
            <a:ext cx="171291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39952" name="Rounded Rectangle 1"/>
          <p:cNvSpPr>
            <a:spLocks noChangeArrowheads="1"/>
          </p:cNvSpPr>
          <p:nvPr/>
        </p:nvSpPr>
        <p:spPr bwMode="auto">
          <a:xfrm>
            <a:off x="4012009" y="3870718"/>
            <a:ext cx="172958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sp>
        <p:nvSpPr>
          <p:cNvPr id="39953" name="Rounded Rectangle 1"/>
          <p:cNvSpPr>
            <a:spLocks noChangeArrowheads="1"/>
          </p:cNvSpPr>
          <p:nvPr/>
        </p:nvSpPr>
        <p:spPr bwMode="auto">
          <a:xfrm>
            <a:off x="5943600" y="3886200"/>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39954" name="Straight Connector 10"/>
          <p:cNvCxnSpPr>
            <a:cxnSpLocks noChangeShapeType="1"/>
            <a:stCxn id="39940" idx="2"/>
            <a:endCxn id="39950" idx="0"/>
          </p:cNvCxnSpPr>
          <p:nvPr/>
        </p:nvCxnSpPr>
        <p:spPr bwMode="auto">
          <a:xfrm flipH="1">
            <a:off x="1104901" y="3505200"/>
            <a:ext cx="81756"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55" name="Straight Connector 14"/>
          <p:cNvCxnSpPr>
            <a:cxnSpLocks noChangeShapeType="1"/>
            <a:stCxn id="39940" idx="2"/>
            <a:endCxn id="39951" idx="0"/>
          </p:cNvCxnSpPr>
          <p:nvPr/>
        </p:nvCxnSpPr>
        <p:spPr bwMode="auto">
          <a:xfrm>
            <a:off x="1186657" y="3505200"/>
            <a:ext cx="1803400"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56" name="Straight Connector 22"/>
          <p:cNvCxnSpPr>
            <a:cxnSpLocks noChangeShapeType="1"/>
            <a:stCxn id="39940" idx="2"/>
            <a:endCxn id="39952" idx="0"/>
          </p:cNvCxnSpPr>
          <p:nvPr/>
        </p:nvCxnSpPr>
        <p:spPr bwMode="auto">
          <a:xfrm>
            <a:off x="1186657" y="3505200"/>
            <a:ext cx="3690143" cy="36551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957" name="Straight Connector 24"/>
          <p:cNvCxnSpPr>
            <a:cxnSpLocks noChangeShapeType="1"/>
            <a:stCxn id="39940" idx="2"/>
            <a:endCxn id="39953" idx="0"/>
          </p:cNvCxnSpPr>
          <p:nvPr/>
        </p:nvCxnSpPr>
        <p:spPr bwMode="auto">
          <a:xfrm>
            <a:off x="1186657" y="3505200"/>
            <a:ext cx="5683249"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22" name="Group 21"/>
          <p:cNvGrpSpPr/>
          <p:nvPr/>
        </p:nvGrpSpPr>
        <p:grpSpPr>
          <a:xfrm>
            <a:off x="3200400" y="1973263"/>
            <a:ext cx="1524000" cy="609600"/>
            <a:chOff x="3200400" y="1973263"/>
            <a:chExt cx="1524000" cy="609600"/>
          </a:xfrm>
        </p:grpSpPr>
        <p:sp>
          <p:nvSpPr>
            <p:cNvPr id="23"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24"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5"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996622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0964" name="Rounded Rectangle 1"/>
          <p:cNvSpPr>
            <a:spLocks noChangeArrowheads="1"/>
          </p:cNvSpPr>
          <p:nvPr/>
        </p:nvSpPr>
        <p:spPr bwMode="auto">
          <a:xfrm>
            <a:off x="334963" y="2873375"/>
            <a:ext cx="1703387"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40965"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40966"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40967" name="Straight Connector 2"/>
          <p:cNvCxnSpPr>
            <a:cxnSpLocks noChangeShapeType="1"/>
            <a:endCxn id="40964" idx="0"/>
          </p:cNvCxnSpPr>
          <p:nvPr/>
        </p:nvCxnSpPr>
        <p:spPr bwMode="auto">
          <a:xfrm flipH="1">
            <a:off x="1186657" y="2582863"/>
            <a:ext cx="2688432"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68" name="Straight Connector 7"/>
          <p:cNvCxnSpPr>
            <a:cxnSpLocks noChangeShapeType="1"/>
            <a:endCxn id="40965" idx="0"/>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69" name="Straight Connector 9"/>
          <p:cNvCxnSpPr>
            <a:cxnSpLocks noChangeShapeType="1"/>
            <a:endCxn id="40966" idx="0"/>
          </p:cNvCxnSpPr>
          <p:nvPr/>
        </p:nvCxnSpPr>
        <p:spPr bwMode="auto">
          <a:xfrm>
            <a:off x="3875088" y="2582863"/>
            <a:ext cx="34020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72" name="Straight Connector 11"/>
          <p:cNvCxnSpPr>
            <a:cxnSpLocks noChangeShapeType="1"/>
          </p:cNvCxnSpPr>
          <p:nvPr/>
        </p:nvCxnSpPr>
        <p:spPr bwMode="auto">
          <a:xfrm flipH="1">
            <a:off x="334963"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73" name="Straight Connector 13"/>
          <p:cNvCxnSpPr>
            <a:cxnSpLocks noChangeShapeType="1"/>
          </p:cNvCxnSpPr>
          <p:nvPr/>
        </p:nvCxnSpPr>
        <p:spPr bwMode="auto">
          <a:xfrm>
            <a:off x="334963"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40974"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40975" name="Rounded Rectangle 1"/>
          <p:cNvSpPr>
            <a:spLocks noChangeArrowheads="1"/>
          </p:cNvSpPr>
          <p:nvPr/>
        </p:nvSpPr>
        <p:spPr bwMode="auto">
          <a:xfrm>
            <a:off x="2133601" y="3875088"/>
            <a:ext cx="1712912"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40976" name="Rounded Rectangle 1"/>
          <p:cNvSpPr>
            <a:spLocks noChangeArrowheads="1"/>
          </p:cNvSpPr>
          <p:nvPr/>
        </p:nvSpPr>
        <p:spPr bwMode="auto">
          <a:xfrm>
            <a:off x="4012009" y="3875087"/>
            <a:ext cx="172958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sp>
        <p:nvSpPr>
          <p:cNvPr id="40977" name="Rounded Rectangle 1"/>
          <p:cNvSpPr>
            <a:spLocks noChangeArrowheads="1"/>
          </p:cNvSpPr>
          <p:nvPr/>
        </p:nvSpPr>
        <p:spPr bwMode="auto">
          <a:xfrm>
            <a:off x="5943600" y="3886200"/>
            <a:ext cx="1852612" cy="620713"/>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40978" name="Straight Connector 10"/>
          <p:cNvCxnSpPr>
            <a:cxnSpLocks noChangeShapeType="1"/>
            <a:stCxn id="40964" idx="2"/>
            <a:endCxn id="40974" idx="0"/>
          </p:cNvCxnSpPr>
          <p:nvPr/>
        </p:nvCxnSpPr>
        <p:spPr bwMode="auto">
          <a:xfrm flipH="1">
            <a:off x="1104901" y="3505200"/>
            <a:ext cx="81756"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79" name="Straight Connector 14"/>
          <p:cNvCxnSpPr>
            <a:cxnSpLocks noChangeShapeType="1"/>
            <a:stCxn id="40964" idx="2"/>
            <a:endCxn id="40975" idx="0"/>
          </p:cNvCxnSpPr>
          <p:nvPr/>
        </p:nvCxnSpPr>
        <p:spPr bwMode="auto">
          <a:xfrm>
            <a:off x="1186657" y="3505200"/>
            <a:ext cx="1803400"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80" name="Straight Connector 22"/>
          <p:cNvCxnSpPr>
            <a:cxnSpLocks noChangeShapeType="1"/>
            <a:stCxn id="40964" idx="2"/>
            <a:endCxn id="40976" idx="0"/>
          </p:cNvCxnSpPr>
          <p:nvPr/>
        </p:nvCxnSpPr>
        <p:spPr bwMode="auto">
          <a:xfrm>
            <a:off x="1186657" y="3505200"/>
            <a:ext cx="3690143" cy="3698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981" name="Straight Connector 24"/>
          <p:cNvCxnSpPr>
            <a:cxnSpLocks noChangeShapeType="1"/>
            <a:stCxn id="40964" idx="2"/>
            <a:endCxn id="40977" idx="0"/>
          </p:cNvCxnSpPr>
          <p:nvPr/>
        </p:nvCxnSpPr>
        <p:spPr bwMode="auto">
          <a:xfrm>
            <a:off x="1186657" y="3505200"/>
            <a:ext cx="5683249"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22" name="Group 21"/>
          <p:cNvGrpSpPr/>
          <p:nvPr/>
        </p:nvGrpSpPr>
        <p:grpSpPr>
          <a:xfrm>
            <a:off x="3200400" y="1973263"/>
            <a:ext cx="1524000" cy="609600"/>
            <a:chOff x="3200400" y="1973263"/>
            <a:chExt cx="1524000" cy="609600"/>
          </a:xfrm>
        </p:grpSpPr>
        <p:sp>
          <p:nvSpPr>
            <p:cNvPr id="23" name="Rounded Rectangle 1"/>
            <p:cNvSpPr>
              <a:spLocks noChangeArrowheads="1"/>
            </p:cNvSpPr>
            <p:nvPr/>
          </p:nvSpPr>
          <p:spPr bwMode="auto">
            <a:xfrm>
              <a:off x="3200400" y="1973263"/>
              <a:ext cx="1524000" cy="6096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24"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5"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6844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411250" y="3934605"/>
            <a:ext cx="5875610" cy="2990088"/>
            <a:chOff x="384048" y="1828800"/>
            <a:chExt cx="8092440" cy="4118229"/>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Rectangle 2"/>
          <p:cNvSpPr>
            <a:spLocks noGrp="1" noChangeArrowheads="1"/>
          </p:cNvSpPr>
          <p:nvPr>
            <p:ph type="title"/>
          </p:nvPr>
        </p:nvSpPr>
        <p:spPr/>
        <p:txBody>
          <a:bodyPr/>
          <a:lstStyle/>
          <a:p>
            <a:pPr eaLnBrk="1" hangingPunct="1"/>
            <a:r>
              <a:rPr lang="en-US" altLang="en-US" dirty="0" smtClean="0"/>
              <a:t>A</a:t>
            </a:r>
            <a:r>
              <a:rPr lang="en-US" altLang="en-US" baseline="30000" dirty="0" smtClean="0"/>
              <a:t>*</a:t>
            </a:r>
            <a:r>
              <a:rPr lang="en-US" altLang="en-US" dirty="0" smtClean="0"/>
              <a:t> tree search example</a:t>
            </a:r>
          </a:p>
        </p:txBody>
      </p:sp>
      <p:pic>
        <p:nvPicPr>
          <p:cNvPr id="41987" name="Picture 5" descr="astar-progress03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9"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41990" name="Straight Connector 6"/>
          <p:cNvCxnSpPr>
            <a:cxnSpLocks noChangeShapeType="1"/>
          </p:cNvCxnSpPr>
          <p:nvPr/>
        </p:nvCxnSpPr>
        <p:spPr bwMode="auto">
          <a:xfrm rot="16200000" flipH="1">
            <a:off x="2667000" y="5181600"/>
            <a:ext cx="381000" cy="2286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75879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3011" name="Content Placeholder 2"/>
          <p:cNvSpPr>
            <a:spLocks noGrp="1"/>
          </p:cNvSpPr>
          <p:nvPr>
            <p:ph idx="1"/>
          </p:nvPr>
        </p:nvSpPr>
        <p:spPr>
          <a:xfrm>
            <a:off x="1371600" y="2057400"/>
            <a:ext cx="7772400" cy="4114800"/>
          </a:xfrm>
        </p:spPr>
        <p:txBody>
          <a:bodyPr/>
          <a:lstStyle/>
          <a:p>
            <a:r>
              <a:rPr lang="en-US" altLang="en-US" sz="2000" dirty="0" smtClean="0">
                <a:latin typeface="Arial" charset="0"/>
                <a:cs typeface="Arial" charset="0"/>
              </a:rPr>
              <a:t>Next: </a:t>
            </a:r>
            <a:r>
              <a:rPr lang="en-US" altLang="en-US" sz="2000" dirty="0" err="1" smtClean="0">
                <a:latin typeface="Arial" charset="0"/>
                <a:cs typeface="Arial" charset="0"/>
              </a:rPr>
              <a:t>RimnicuVilcea</a:t>
            </a:r>
            <a:r>
              <a:rPr lang="en-US" altLang="en-US" sz="2000" dirty="0" smtClean="0">
                <a:latin typeface="Arial" charset="0"/>
                <a:cs typeface="Arial" charset="0"/>
              </a:rPr>
              <a:t>/413=220+193</a:t>
            </a:r>
          </a:p>
          <a:p>
            <a:r>
              <a:rPr lang="en-US" altLang="en-US" sz="2000" dirty="0" smtClean="0">
                <a:latin typeface="Arial" charset="0"/>
                <a:cs typeface="Arial" charset="0"/>
              </a:rPr>
              <a:t>Children: Craiova/526=366+160, Pitesti/417=317+100, Sibiu/553=300+253</a:t>
            </a:r>
          </a:p>
          <a:p>
            <a:r>
              <a:rPr lang="en-US" altLang="en-US" sz="2000" dirty="0">
                <a:latin typeface="Arial" charset="0"/>
                <a:cs typeface="Arial" charset="0"/>
              </a:rPr>
              <a:t>Expanded: Arad/366=0+366, Sibiu/393=140+253</a:t>
            </a:r>
            <a:r>
              <a:rPr lang="en-US" altLang="en-US" sz="2000" dirty="0" smtClean="0">
                <a:latin typeface="Arial" charset="0"/>
                <a:cs typeface="Arial" charset="0"/>
              </a:rPr>
              <a:t>, </a:t>
            </a:r>
            <a:r>
              <a:rPr lang="en-US" altLang="en-US" sz="2000" dirty="0" err="1" smtClean="0">
                <a:latin typeface="Arial" charset="0"/>
                <a:cs typeface="Arial" charset="0"/>
              </a:rPr>
              <a:t>RimnicuVilcea</a:t>
            </a:r>
            <a:r>
              <a:rPr lang="en-US" altLang="en-US" sz="2000" dirty="0">
                <a:latin typeface="Arial" charset="0"/>
                <a:cs typeface="Arial" charset="0"/>
              </a:rPr>
              <a:t>/413=220+193</a:t>
            </a:r>
          </a:p>
          <a:p>
            <a:r>
              <a:rPr lang="en-US" altLang="en-US" sz="2000" dirty="0" smtClean="0">
                <a:latin typeface="Arial" charset="0"/>
                <a:cs typeface="Arial" charset="0"/>
              </a:rPr>
              <a:t>Frontier: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 Craiova/526=366+160, Pitesti/417=317+100, Sibiu/553=300+253</a:t>
            </a: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43012" name="Straight Connector 4"/>
          <p:cNvCxnSpPr>
            <a:cxnSpLocks noChangeShapeType="1"/>
          </p:cNvCxnSpPr>
          <p:nvPr/>
        </p:nvCxnSpPr>
        <p:spPr bwMode="auto">
          <a:xfrm>
            <a:off x="2743200" y="3989388"/>
            <a:ext cx="17526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3013" name="Straight Connector 4"/>
          <p:cNvCxnSpPr>
            <a:cxnSpLocks noChangeShapeType="1"/>
          </p:cNvCxnSpPr>
          <p:nvPr/>
        </p:nvCxnSpPr>
        <p:spPr bwMode="auto">
          <a:xfrm flipV="1">
            <a:off x="4572000" y="3962400"/>
            <a:ext cx="2514600"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3014" name="Straight Connector 7"/>
          <p:cNvCxnSpPr>
            <a:cxnSpLocks noChangeShapeType="1"/>
          </p:cNvCxnSpPr>
          <p:nvPr/>
        </p:nvCxnSpPr>
        <p:spPr bwMode="auto">
          <a:xfrm flipV="1">
            <a:off x="4419600" y="4876800"/>
            <a:ext cx="3352800"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7" name="Rounded Rectangle 6"/>
          <p:cNvSpPr>
            <a:spLocks noChangeArrowheads="1"/>
          </p:cNvSpPr>
          <p:nvPr/>
        </p:nvSpPr>
        <p:spPr bwMode="auto">
          <a:xfrm flipV="1">
            <a:off x="4038600" y="4450478"/>
            <a:ext cx="2743200" cy="339724"/>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951063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4036" name="Rounded Rectangle 1"/>
          <p:cNvSpPr>
            <a:spLocks noChangeArrowheads="1"/>
          </p:cNvSpPr>
          <p:nvPr/>
        </p:nvSpPr>
        <p:spPr bwMode="auto">
          <a:xfrm>
            <a:off x="334963" y="2873375"/>
            <a:ext cx="1688305"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44037"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44038" name="Rounded Rectangle 1"/>
          <p:cNvSpPr>
            <a:spLocks noChangeArrowheads="1"/>
          </p:cNvSpPr>
          <p:nvPr/>
        </p:nvSpPr>
        <p:spPr bwMode="auto">
          <a:xfrm>
            <a:off x="6540500" y="2879725"/>
            <a:ext cx="15367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44039" name="Straight Connector 2"/>
          <p:cNvCxnSpPr>
            <a:cxnSpLocks noChangeShapeType="1"/>
            <a:endCxn id="44036" idx="0"/>
          </p:cNvCxnSpPr>
          <p:nvPr/>
        </p:nvCxnSpPr>
        <p:spPr bwMode="auto">
          <a:xfrm flipH="1">
            <a:off x="1179116" y="2582863"/>
            <a:ext cx="2695974" cy="290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40" name="Straight Connector 7"/>
          <p:cNvCxnSpPr>
            <a:cxnSpLocks noChangeShapeType="1"/>
            <a:endCxn id="44037" idx="0"/>
          </p:cNvCxnSpPr>
          <p:nvPr/>
        </p:nvCxnSpPr>
        <p:spPr bwMode="auto">
          <a:xfrm>
            <a:off x="3875088" y="2582863"/>
            <a:ext cx="180181" cy="290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41" name="Straight Connector 9"/>
          <p:cNvCxnSpPr>
            <a:cxnSpLocks noChangeShapeType="1"/>
            <a:endCxn id="44038" idx="0"/>
          </p:cNvCxnSpPr>
          <p:nvPr/>
        </p:nvCxnSpPr>
        <p:spPr bwMode="auto">
          <a:xfrm>
            <a:off x="3875088" y="2582863"/>
            <a:ext cx="3433762" cy="2968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44" name="Straight Connector 11"/>
          <p:cNvCxnSpPr>
            <a:cxnSpLocks noChangeShapeType="1"/>
          </p:cNvCxnSpPr>
          <p:nvPr/>
        </p:nvCxnSpPr>
        <p:spPr bwMode="auto">
          <a:xfrm flipH="1">
            <a:off x="334963" y="2879725"/>
            <a:ext cx="1646237" cy="603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45" name="Straight Connector 13"/>
          <p:cNvCxnSpPr>
            <a:cxnSpLocks noChangeShapeType="1"/>
          </p:cNvCxnSpPr>
          <p:nvPr/>
        </p:nvCxnSpPr>
        <p:spPr bwMode="auto">
          <a:xfrm>
            <a:off x="334963" y="2895600"/>
            <a:ext cx="1646237" cy="587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46"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44047" name="Rounded Rectangle 1"/>
          <p:cNvSpPr>
            <a:spLocks noChangeArrowheads="1"/>
          </p:cNvSpPr>
          <p:nvPr/>
        </p:nvSpPr>
        <p:spPr bwMode="auto">
          <a:xfrm>
            <a:off x="2133600" y="3875088"/>
            <a:ext cx="171291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44048" name="Rounded Rectangle 1"/>
          <p:cNvSpPr>
            <a:spLocks noChangeArrowheads="1"/>
          </p:cNvSpPr>
          <p:nvPr/>
        </p:nvSpPr>
        <p:spPr bwMode="auto">
          <a:xfrm>
            <a:off x="3987799" y="3886200"/>
            <a:ext cx="1739106"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cxnSp>
        <p:nvCxnSpPr>
          <p:cNvPr id="44050" name="Straight Connector 10"/>
          <p:cNvCxnSpPr>
            <a:cxnSpLocks noChangeShapeType="1"/>
            <a:stCxn id="44036" idx="2"/>
            <a:endCxn id="44046" idx="0"/>
          </p:cNvCxnSpPr>
          <p:nvPr/>
        </p:nvCxnSpPr>
        <p:spPr bwMode="auto">
          <a:xfrm flipH="1">
            <a:off x="1104901" y="3505200"/>
            <a:ext cx="74215"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51" name="Straight Connector 14"/>
          <p:cNvCxnSpPr>
            <a:cxnSpLocks noChangeShapeType="1"/>
            <a:stCxn id="44036" idx="2"/>
            <a:endCxn id="44047" idx="0"/>
          </p:cNvCxnSpPr>
          <p:nvPr/>
        </p:nvCxnSpPr>
        <p:spPr bwMode="auto">
          <a:xfrm>
            <a:off x="1179116" y="3505200"/>
            <a:ext cx="1810941" cy="3698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52" name="Straight Connector 22"/>
          <p:cNvCxnSpPr>
            <a:cxnSpLocks noChangeShapeType="1"/>
            <a:stCxn id="44036" idx="2"/>
            <a:endCxn id="44048" idx="0"/>
          </p:cNvCxnSpPr>
          <p:nvPr/>
        </p:nvCxnSpPr>
        <p:spPr bwMode="auto">
          <a:xfrm>
            <a:off x="1179116" y="3505200"/>
            <a:ext cx="3678236"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53" name="Straight Connector 24"/>
          <p:cNvCxnSpPr>
            <a:cxnSpLocks noChangeShapeType="1"/>
            <a:stCxn id="44036" idx="2"/>
            <a:endCxn id="44049" idx="0"/>
          </p:cNvCxnSpPr>
          <p:nvPr/>
        </p:nvCxnSpPr>
        <p:spPr bwMode="auto">
          <a:xfrm>
            <a:off x="1179116" y="3505200"/>
            <a:ext cx="561459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54" name="Rounded Rectangle 1"/>
          <p:cNvSpPr>
            <a:spLocks noChangeArrowheads="1"/>
          </p:cNvSpPr>
          <p:nvPr/>
        </p:nvSpPr>
        <p:spPr bwMode="auto">
          <a:xfrm>
            <a:off x="2023268" y="4964113"/>
            <a:ext cx="1677195"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Craiova/</a:t>
            </a:r>
          </a:p>
          <a:p>
            <a:pPr>
              <a:spcBef>
                <a:spcPct val="0"/>
              </a:spcBef>
              <a:buClrTx/>
              <a:buSzTx/>
              <a:buFontTx/>
              <a:buNone/>
            </a:pPr>
            <a:r>
              <a:rPr lang="en-US" altLang="en-US" sz="1800" dirty="0" smtClean="0">
                <a:latin typeface="Arial" charset="0"/>
                <a:cs typeface="Arial" charset="0"/>
              </a:rPr>
              <a:t>526=366+160</a:t>
            </a:r>
            <a:endParaRPr lang="en-US" altLang="en-US" sz="1800" dirty="0">
              <a:cs typeface="Arial" charset="0"/>
            </a:endParaRPr>
          </a:p>
        </p:txBody>
      </p:sp>
      <p:sp>
        <p:nvSpPr>
          <p:cNvPr id="44055" name="Rounded Rectangle 1"/>
          <p:cNvSpPr>
            <a:spLocks noChangeArrowheads="1"/>
          </p:cNvSpPr>
          <p:nvPr/>
        </p:nvSpPr>
        <p:spPr bwMode="auto">
          <a:xfrm>
            <a:off x="3846512" y="4953000"/>
            <a:ext cx="1745457"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Pitesti/</a:t>
            </a:r>
          </a:p>
          <a:p>
            <a:pPr>
              <a:spcBef>
                <a:spcPct val="0"/>
              </a:spcBef>
              <a:buClrTx/>
              <a:buSzTx/>
              <a:buFontTx/>
              <a:buNone/>
            </a:pPr>
            <a:r>
              <a:rPr lang="en-US" altLang="en-US" sz="1800" dirty="0" smtClean="0">
                <a:latin typeface="Arial" charset="0"/>
                <a:cs typeface="Arial" charset="0"/>
              </a:rPr>
              <a:t>417=317+100</a:t>
            </a:r>
            <a:endParaRPr lang="en-US" altLang="en-US" sz="1800" dirty="0">
              <a:cs typeface="Arial" charset="0"/>
            </a:endParaRPr>
          </a:p>
        </p:txBody>
      </p:sp>
      <p:sp>
        <p:nvSpPr>
          <p:cNvPr id="44056" name="Rounded Rectangle 1"/>
          <p:cNvSpPr>
            <a:spLocks noChangeArrowheads="1"/>
          </p:cNvSpPr>
          <p:nvPr/>
        </p:nvSpPr>
        <p:spPr bwMode="auto">
          <a:xfrm>
            <a:off x="5614988" y="4975225"/>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553=300+253</a:t>
            </a:r>
            <a:endParaRPr lang="en-US" altLang="en-US" sz="1800" dirty="0">
              <a:latin typeface="Arial" charset="0"/>
              <a:cs typeface="Arial" charset="0"/>
            </a:endParaRPr>
          </a:p>
        </p:txBody>
      </p:sp>
      <p:cxnSp>
        <p:nvCxnSpPr>
          <p:cNvPr id="44057" name="Straight Connector 6"/>
          <p:cNvCxnSpPr>
            <a:cxnSpLocks noChangeShapeType="1"/>
            <a:stCxn id="44049" idx="2"/>
            <a:endCxn id="44054" idx="0"/>
          </p:cNvCxnSpPr>
          <p:nvPr/>
        </p:nvCxnSpPr>
        <p:spPr bwMode="auto">
          <a:xfrm flipH="1">
            <a:off x="2861866" y="4506913"/>
            <a:ext cx="3931840" cy="4572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4058" name="Straight Connector 12"/>
          <p:cNvCxnSpPr>
            <a:cxnSpLocks noChangeShapeType="1"/>
            <a:stCxn id="44049" idx="2"/>
            <a:endCxn id="44055" idx="0"/>
          </p:cNvCxnSpPr>
          <p:nvPr/>
        </p:nvCxnSpPr>
        <p:spPr bwMode="auto">
          <a:xfrm flipH="1">
            <a:off x="4719241" y="4506913"/>
            <a:ext cx="2074465" cy="4460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4059" name="Straight Connector 20"/>
          <p:cNvCxnSpPr>
            <a:cxnSpLocks noChangeShapeType="1"/>
            <a:stCxn id="44049" idx="2"/>
            <a:endCxn id="44056" idx="0"/>
          </p:cNvCxnSpPr>
          <p:nvPr/>
        </p:nvCxnSpPr>
        <p:spPr bwMode="auto">
          <a:xfrm flipH="1">
            <a:off x="6541294" y="4506913"/>
            <a:ext cx="252412" cy="4683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4049" name="Rounded Rectangle 1"/>
          <p:cNvSpPr>
            <a:spLocks noChangeArrowheads="1"/>
          </p:cNvSpPr>
          <p:nvPr/>
        </p:nvSpPr>
        <p:spPr bwMode="auto">
          <a:xfrm>
            <a:off x="5867400" y="3886200"/>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44060" name="Straight Connector 30"/>
          <p:cNvCxnSpPr>
            <a:cxnSpLocks noChangeShapeType="1"/>
          </p:cNvCxnSpPr>
          <p:nvPr/>
        </p:nvCxnSpPr>
        <p:spPr bwMode="auto">
          <a:xfrm>
            <a:off x="5867400"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4061" name="Straight Connector 32"/>
          <p:cNvCxnSpPr>
            <a:cxnSpLocks noChangeShapeType="1"/>
          </p:cNvCxnSpPr>
          <p:nvPr/>
        </p:nvCxnSpPr>
        <p:spPr bwMode="auto">
          <a:xfrm flipH="1">
            <a:off x="5867400"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0" name="Straight Connector 2"/>
          <p:cNvCxnSpPr>
            <a:cxnSpLocks noChangeShapeType="1"/>
          </p:cNvCxnSpPr>
          <p:nvPr/>
        </p:nvCxnSpPr>
        <p:spPr bwMode="auto">
          <a:xfrm flipH="1">
            <a:off x="1200943" y="2582863"/>
            <a:ext cx="2716213"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7"/>
          <p:cNvCxnSpPr>
            <a:cxnSpLocks noChangeShapeType="1"/>
          </p:cNvCxnSpPr>
          <p:nvPr/>
        </p:nvCxnSpPr>
        <p:spPr bwMode="auto">
          <a:xfrm>
            <a:off x="3917156" y="2582863"/>
            <a:ext cx="141287"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9"/>
          <p:cNvCxnSpPr>
            <a:cxnSpLocks noChangeShapeType="1"/>
          </p:cNvCxnSpPr>
          <p:nvPr/>
        </p:nvCxnSpPr>
        <p:spPr bwMode="auto">
          <a:xfrm>
            <a:off x="3917156" y="2582863"/>
            <a:ext cx="34782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11"/>
          <p:cNvCxnSpPr>
            <a:cxnSpLocks noChangeShapeType="1"/>
          </p:cNvCxnSpPr>
          <p:nvPr/>
        </p:nvCxnSpPr>
        <p:spPr bwMode="auto">
          <a:xfrm flipH="1">
            <a:off x="377031"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6" name="Straight Connector 13"/>
          <p:cNvCxnSpPr>
            <a:cxnSpLocks noChangeShapeType="1"/>
          </p:cNvCxnSpPr>
          <p:nvPr/>
        </p:nvCxnSpPr>
        <p:spPr bwMode="auto">
          <a:xfrm>
            <a:off x="377031"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7" name="Straight Connector 10"/>
          <p:cNvCxnSpPr>
            <a:cxnSpLocks noChangeShapeType="1"/>
          </p:cNvCxnSpPr>
          <p:nvPr/>
        </p:nvCxnSpPr>
        <p:spPr bwMode="auto">
          <a:xfrm>
            <a:off x="1200943" y="3505200"/>
            <a:ext cx="0"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14"/>
          <p:cNvCxnSpPr>
            <a:cxnSpLocks noChangeShapeType="1"/>
          </p:cNvCxnSpPr>
          <p:nvPr/>
        </p:nvCxnSpPr>
        <p:spPr bwMode="auto">
          <a:xfrm>
            <a:off x="1200943" y="3505200"/>
            <a:ext cx="1758950"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22"/>
          <p:cNvCxnSpPr>
            <a:cxnSpLocks noChangeShapeType="1"/>
          </p:cNvCxnSpPr>
          <p:nvPr/>
        </p:nvCxnSpPr>
        <p:spPr bwMode="auto">
          <a:xfrm>
            <a:off x="1200943" y="3505200"/>
            <a:ext cx="3471863" cy="3587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24"/>
          <p:cNvCxnSpPr>
            <a:cxnSpLocks noChangeShapeType="1"/>
          </p:cNvCxnSpPr>
          <p:nvPr/>
        </p:nvCxnSpPr>
        <p:spPr bwMode="auto">
          <a:xfrm>
            <a:off x="1200943" y="3505200"/>
            <a:ext cx="5381625"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2"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43"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4"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6634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800" smtClean="0">
                <a:solidFill>
                  <a:srgbClr val="FF0000"/>
                </a:solidFill>
                <a:ea typeface="ＭＳ Ｐゴシック" pitchFamily="34" charset="-128"/>
              </a:rPr>
              <a:t>Rational</a:t>
            </a:r>
            <a:r>
              <a:rPr lang="en-US" altLang="en-US" sz="2800" smtClean="0">
                <a:ea typeface="ＭＳ Ｐゴシック" pitchFamily="34" charset="-128"/>
              </a:rPr>
              <a:t> </a:t>
            </a:r>
            <a:r>
              <a:rPr lang="en-US" altLang="en-US" sz="2800" smtClean="0">
                <a:solidFill>
                  <a:srgbClr val="FF0000"/>
                </a:solidFill>
                <a:ea typeface="ＭＳ Ｐゴシック" pitchFamily="34" charset="-128"/>
              </a:rPr>
              <a:t>Agent</a:t>
            </a:r>
            <a:r>
              <a:rPr lang="en-US" altLang="en-US" sz="2800" smtClean="0">
                <a:ea typeface="ＭＳ Ｐゴシック" pitchFamily="34" charset="-128"/>
              </a:rPr>
              <a:t>: For each possible percept sequence, a rational agent should select an action that is </a:t>
            </a:r>
            <a:r>
              <a:rPr lang="en-US" altLang="en-US" sz="2800" i="1" smtClean="0">
                <a:solidFill>
                  <a:srgbClr val="0000CC"/>
                </a:solidFill>
                <a:ea typeface="ＭＳ Ｐゴシック" pitchFamily="34" charset="-128"/>
              </a:rPr>
              <a:t>expected</a:t>
            </a:r>
            <a:r>
              <a:rPr lang="en-US" altLang="en-US" sz="2800" smtClean="0">
                <a:ea typeface="ＭＳ Ｐゴシック" pitchFamily="34" charset="-128"/>
              </a:rPr>
              <a:t> to maximize its </a:t>
            </a:r>
            <a:r>
              <a:rPr lang="en-US" altLang="en-US" sz="2800" smtClean="0">
                <a:solidFill>
                  <a:srgbClr val="0000CC"/>
                </a:solidFill>
                <a:ea typeface="ＭＳ Ｐゴシック" pitchFamily="34" charset="-128"/>
              </a:rPr>
              <a:t>performance measure</a:t>
            </a:r>
            <a:r>
              <a:rPr lang="en-US" altLang="en-US" sz="2800" smtClean="0">
                <a:ea typeface="ＭＳ Ｐゴシック" pitchFamily="34" charset="-128"/>
              </a:rPr>
              <a:t>, based on the evidence provided by the percept sequence and whatever built-in knowledge the agent has</a:t>
            </a:r>
            <a:r>
              <a:rPr lang="en-US" altLang="en-US" sz="1800" smtClean="0">
                <a:ea typeface="ＭＳ Ｐゴシック" pitchFamily="34" charset="-128"/>
              </a:rPr>
              <a:t>.</a:t>
            </a:r>
            <a:endParaRPr lang="en-US" altLang="en-US" sz="2800" smtClean="0">
              <a:ea typeface="ＭＳ Ｐゴシック" pitchFamily="34" charset="-128"/>
            </a:endParaRPr>
          </a:p>
          <a:p>
            <a:pPr eaLnBrk="1" hangingPunct="1">
              <a:lnSpc>
                <a:spcPct val="90000"/>
              </a:lnSpc>
            </a:pPr>
            <a:endParaRPr lang="en-US" altLang="en-US" sz="2800" smtClean="0">
              <a:ea typeface="ＭＳ Ｐゴシック" pitchFamily="34" charset="-128"/>
            </a:endParaRPr>
          </a:p>
          <a:p>
            <a:pPr eaLnBrk="1" hangingPunct="1">
              <a:lnSpc>
                <a:spcPct val="90000"/>
              </a:lnSpc>
            </a:pPr>
            <a:r>
              <a:rPr lang="en-US" altLang="en-US" sz="2800" smtClean="0">
                <a:solidFill>
                  <a:srgbClr val="FF0000"/>
                </a:solidFill>
                <a:ea typeface="ＭＳ Ｐゴシック" pitchFamily="34" charset="-128"/>
              </a:rPr>
              <a:t>Performance measure:</a:t>
            </a:r>
            <a:r>
              <a:rPr lang="en-US" altLang="en-US" sz="2800" smtClean="0">
                <a:ea typeface="ＭＳ Ｐゴシック" pitchFamily="34" charset="-128"/>
              </a:rPr>
              <a:t> An objective criterion for success of an agent's behavior    (“cost”, “reward”, “utility”)</a:t>
            </a:r>
          </a:p>
          <a:p>
            <a:pPr eaLnBrk="1" hangingPunct="1">
              <a:lnSpc>
                <a:spcPct val="90000"/>
              </a:lnSpc>
            </a:pPr>
            <a:endParaRPr lang="en-US" altLang="en-US" sz="2800" smtClean="0">
              <a:ea typeface="ＭＳ Ｐゴシック" pitchFamily="34" charset="-128"/>
            </a:endParaRPr>
          </a:p>
          <a:p>
            <a:pPr eaLnBrk="1" hangingPunct="1">
              <a:lnSpc>
                <a:spcPct val="90000"/>
              </a:lnSpc>
            </a:pPr>
            <a:r>
              <a:rPr lang="en-US" altLang="en-US" sz="2800" smtClean="0">
                <a:solidFill>
                  <a:srgbClr val="0000CC"/>
                </a:solidFill>
                <a:ea typeface="ＭＳ Ｐゴシック" pitchFamily="34" charset="-128"/>
              </a:rPr>
              <a:t>E.g.,</a:t>
            </a:r>
            <a:r>
              <a:rPr lang="en-US" altLang="en-US" sz="2800" smtClean="0">
                <a:ea typeface="ＭＳ Ｐゴシック" pitchFamily="34" charset="-128"/>
              </a:rPr>
              <a:t> performance measure of a vacuum-cleaner agent could be amount of dirt cleaned up, amount of time taken, amount of electricity consumed, amount of noise generated, etc.</a:t>
            </a:r>
          </a:p>
        </p:txBody>
      </p:sp>
      <p:sp>
        <p:nvSpPr>
          <p:cNvPr id="34819"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Rational agents</a:t>
            </a:r>
          </a:p>
        </p:txBody>
      </p:sp>
    </p:spTree>
    <p:extLst>
      <p:ext uri="{BB962C8B-B14F-4D97-AF65-F5344CB8AC3E}">
        <p14:creationId xmlns:p14="http://schemas.microsoft.com/office/powerpoint/2010/main" val="8283959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5060" name="Rounded Rectangle 1"/>
          <p:cNvSpPr>
            <a:spLocks noChangeArrowheads="1"/>
          </p:cNvSpPr>
          <p:nvPr/>
        </p:nvSpPr>
        <p:spPr bwMode="auto">
          <a:xfrm>
            <a:off x="334963" y="2873375"/>
            <a:ext cx="1703387"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45061"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45062" name="Rounded Rectangle 1"/>
          <p:cNvSpPr>
            <a:spLocks noChangeArrowheads="1"/>
          </p:cNvSpPr>
          <p:nvPr/>
        </p:nvSpPr>
        <p:spPr bwMode="auto">
          <a:xfrm>
            <a:off x="6540500" y="2879725"/>
            <a:ext cx="15367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45063" name="Straight Connector 2"/>
          <p:cNvCxnSpPr>
            <a:cxnSpLocks noChangeShapeType="1"/>
            <a:endCxn id="45060" idx="0"/>
          </p:cNvCxnSpPr>
          <p:nvPr/>
        </p:nvCxnSpPr>
        <p:spPr bwMode="auto">
          <a:xfrm flipH="1">
            <a:off x="1186657" y="2582863"/>
            <a:ext cx="2688432"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64" name="Straight Connector 7"/>
          <p:cNvCxnSpPr>
            <a:cxnSpLocks noChangeShapeType="1"/>
            <a:endCxn id="45061" idx="0"/>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65" name="Straight Connector 9"/>
          <p:cNvCxnSpPr>
            <a:cxnSpLocks noChangeShapeType="1"/>
            <a:endCxn id="45062" idx="0"/>
          </p:cNvCxnSpPr>
          <p:nvPr/>
        </p:nvCxnSpPr>
        <p:spPr bwMode="auto">
          <a:xfrm>
            <a:off x="3875088" y="2582863"/>
            <a:ext cx="343376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68" name="Straight Connector 11"/>
          <p:cNvCxnSpPr>
            <a:cxnSpLocks noChangeShapeType="1"/>
          </p:cNvCxnSpPr>
          <p:nvPr/>
        </p:nvCxnSpPr>
        <p:spPr bwMode="auto">
          <a:xfrm flipH="1">
            <a:off x="334963"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5069" name="Straight Connector 13"/>
          <p:cNvCxnSpPr>
            <a:cxnSpLocks noChangeShapeType="1"/>
          </p:cNvCxnSpPr>
          <p:nvPr/>
        </p:nvCxnSpPr>
        <p:spPr bwMode="auto">
          <a:xfrm>
            <a:off x="334963"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45070"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45071" name="Rounded Rectangle 1"/>
          <p:cNvSpPr>
            <a:spLocks noChangeArrowheads="1"/>
          </p:cNvSpPr>
          <p:nvPr/>
        </p:nvSpPr>
        <p:spPr bwMode="auto">
          <a:xfrm>
            <a:off x="2133600" y="3875088"/>
            <a:ext cx="1676400" cy="620712"/>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45072" name="Rounded Rectangle 1"/>
          <p:cNvSpPr>
            <a:spLocks noChangeArrowheads="1"/>
          </p:cNvSpPr>
          <p:nvPr/>
        </p:nvSpPr>
        <p:spPr bwMode="auto">
          <a:xfrm>
            <a:off x="3979069" y="3880643"/>
            <a:ext cx="1729581"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cxnSp>
        <p:nvCxnSpPr>
          <p:cNvPr id="45074" name="Straight Connector 10"/>
          <p:cNvCxnSpPr>
            <a:cxnSpLocks noChangeShapeType="1"/>
            <a:stCxn id="45060" idx="2"/>
            <a:endCxn id="45070" idx="0"/>
          </p:cNvCxnSpPr>
          <p:nvPr/>
        </p:nvCxnSpPr>
        <p:spPr bwMode="auto">
          <a:xfrm flipH="1">
            <a:off x="1104901" y="3505200"/>
            <a:ext cx="81756"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75" name="Straight Connector 14"/>
          <p:cNvCxnSpPr>
            <a:cxnSpLocks noChangeShapeType="1"/>
            <a:stCxn id="45060" idx="2"/>
            <a:endCxn id="45071" idx="0"/>
          </p:cNvCxnSpPr>
          <p:nvPr/>
        </p:nvCxnSpPr>
        <p:spPr bwMode="auto">
          <a:xfrm>
            <a:off x="1186657" y="3505200"/>
            <a:ext cx="1785143"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76" name="Straight Connector 22"/>
          <p:cNvCxnSpPr>
            <a:cxnSpLocks noChangeShapeType="1"/>
            <a:stCxn id="45060" idx="2"/>
            <a:endCxn id="45072" idx="0"/>
          </p:cNvCxnSpPr>
          <p:nvPr/>
        </p:nvCxnSpPr>
        <p:spPr bwMode="auto">
          <a:xfrm>
            <a:off x="1186657" y="3505200"/>
            <a:ext cx="3657203" cy="37544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77" name="Straight Connector 24"/>
          <p:cNvCxnSpPr>
            <a:cxnSpLocks noChangeShapeType="1"/>
            <a:stCxn id="45060" idx="2"/>
            <a:endCxn id="45073" idx="0"/>
          </p:cNvCxnSpPr>
          <p:nvPr/>
        </p:nvCxnSpPr>
        <p:spPr bwMode="auto">
          <a:xfrm>
            <a:off x="1186657" y="3505200"/>
            <a:ext cx="5607049"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5078" name="Rounded Rectangle 1"/>
          <p:cNvSpPr>
            <a:spLocks noChangeArrowheads="1"/>
          </p:cNvSpPr>
          <p:nvPr/>
        </p:nvSpPr>
        <p:spPr bwMode="auto">
          <a:xfrm>
            <a:off x="2027818" y="4968159"/>
            <a:ext cx="166211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Craiova/</a:t>
            </a:r>
          </a:p>
          <a:p>
            <a:pPr>
              <a:spcBef>
                <a:spcPct val="0"/>
              </a:spcBef>
              <a:buClrTx/>
              <a:buSzTx/>
              <a:buFontTx/>
              <a:buNone/>
            </a:pPr>
            <a:r>
              <a:rPr lang="en-US" altLang="en-US" sz="1800" dirty="0" smtClean="0">
                <a:latin typeface="Arial" charset="0"/>
                <a:cs typeface="Arial" charset="0"/>
              </a:rPr>
              <a:t>526=366+160</a:t>
            </a:r>
            <a:endParaRPr lang="en-US" altLang="en-US" sz="1800" dirty="0">
              <a:cs typeface="Arial" charset="0"/>
            </a:endParaRPr>
          </a:p>
        </p:txBody>
      </p:sp>
      <p:sp>
        <p:nvSpPr>
          <p:cNvPr id="45079" name="Rounded Rectangle 1"/>
          <p:cNvSpPr>
            <a:spLocks noChangeArrowheads="1"/>
          </p:cNvSpPr>
          <p:nvPr/>
        </p:nvSpPr>
        <p:spPr bwMode="auto">
          <a:xfrm>
            <a:off x="3846513" y="4953000"/>
            <a:ext cx="1745456"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Pitesti/</a:t>
            </a:r>
          </a:p>
          <a:p>
            <a:pPr>
              <a:spcBef>
                <a:spcPct val="0"/>
              </a:spcBef>
              <a:buClrTx/>
              <a:buSzTx/>
              <a:buFontTx/>
              <a:buNone/>
            </a:pPr>
            <a:r>
              <a:rPr lang="en-US" altLang="en-US" sz="1800" dirty="0" smtClean="0">
                <a:latin typeface="Arial" charset="0"/>
                <a:cs typeface="Arial" charset="0"/>
              </a:rPr>
              <a:t>417=317+100</a:t>
            </a:r>
            <a:endParaRPr lang="en-US" altLang="en-US" sz="1800" dirty="0">
              <a:cs typeface="Arial" charset="0"/>
            </a:endParaRPr>
          </a:p>
        </p:txBody>
      </p:sp>
      <p:sp>
        <p:nvSpPr>
          <p:cNvPr id="45080" name="Rounded Rectangle 1"/>
          <p:cNvSpPr>
            <a:spLocks noChangeArrowheads="1"/>
          </p:cNvSpPr>
          <p:nvPr/>
        </p:nvSpPr>
        <p:spPr bwMode="auto">
          <a:xfrm>
            <a:off x="5614988" y="4975225"/>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553=300+253</a:t>
            </a:r>
            <a:endParaRPr lang="en-US" altLang="en-US" sz="1800" dirty="0">
              <a:latin typeface="Arial" charset="0"/>
              <a:cs typeface="Arial" charset="0"/>
            </a:endParaRPr>
          </a:p>
        </p:txBody>
      </p:sp>
      <p:cxnSp>
        <p:nvCxnSpPr>
          <p:cNvPr id="45081" name="Straight Connector 6"/>
          <p:cNvCxnSpPr>
            <a:cxnSpLocks noChangeShapeType="1"/>
            <a:stCxn id="45073" idx="2"/>
            <a:endCxn id="45078" idx="0"/>
          </p:cNvCxnSpPr>
          <p:nvPr/>
        </p:nvCxnSpPr>
        <p:spPr bwMode="auto">
          <a:xfrm flipH="1">
            <a:off x="2858875" y="4506913"/>
            <a:ext cx="3934831" cy="46124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82" name="Straight Connector 12"/>
          <p:cNvCxnSpPr>
            <a:cxnSpLocks noChangeShapeType="1"/>
            <a:stCxn id="45073" idx="2"/>
            <a:endCxn id="45079" idx="0"/>
          </p:cNvCxnSpPr>
          <p:nvPr/>
        </p:nvCxnSpPr>
        <p:spPr bwMode="auto">
          <a:xfrm flipH="1">
            <a:off x="4719241" y="4506913"/>
            <a:ext cx="2074465" cy="4460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083" name="Straight Connector 20"/>
          <p:cNvCxnSpPr>
            <a:cxnSpLocks noChangeShapeType="1"/>
            <a:stCxn id="45073" idx="2"/>
            <a:endCxn id="45080" idx="0"/>
          </p:cNvCxnSpPr>
          <p:nvPr/>
        </p:nvCxnSpPr>
        <p:spPr bwMode="auto">
          <a:xfrm flipH="1">
            <a:off x="6541294" y="4506913"/>
            <a:ext cx="252412" cy="4683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28" name="Group 27"/>
          <p:cNvGrpSpPr/>
          <p:nvPr/>
        </p:nvGrpSpPr>
        <p:grpSpPr>
          <a:xfrm>
            <a:off x="5867400" y="3886200"/>
            <a:ext cx="1852612" cy="620713"/>
            <a:chOff x="5614988" y="3886200"/>
            <a:chExt cx="1852612" cy="620713"/>
          </a:xfrm>
        </p:grpSpPr>
        <p:sp>
          <p:nvSpPr>
            <p:cNvPr id="45073" name="Rounded Rectangle 1"/>
            <p:cNvSpPr>
              <a:spLocks noChangeArrowheads="1"/>
            </p:cNvSpPr>
            <p:nvPr/>
          </p:nvSpPr>
          <p:spPr bwMode="auto">
            <a:xfrm>
              <a:off x="5614988" y="3886200"/>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45084" name="Straight Connector 30"/>
            <p:cNvCxnSpPr>
              <a:cxnSpLocks noChangeShapeType="1"/>
            </p:cNvCxnSpPr>
            <p:nvPr/>
          </p:nvCxnSpPr>
          <p:spPr bwMode="auto">
            <a:xfrm>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5085" name="Straight Connector 32"/>
            <p:cNvCxnSpPr>
              <a:cxnSpLocks noChangeShapeType="1"/>
            </p:cNvCxnSpPr>
            <p:nvPr/>
          </p:nvCxnSpPr>
          <p:spPr bwMode="auto">
            <a:xfrm flipH="1">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grpSp>
        <p:nvGrpSpPr>
          <p:cNvPr id="30" name="Group 29"/>
          <p:cNvGrpSpPr/>
          <p:nvPr/>
        </p:nvGrpSpPr>
        <p:grpSpPr>
          <a:xfrm>
            <a:off x="3200400" y="1973263"/>
            <a:ext cx="1524000" cy="609600"/>
            <a:chOff x="3200400" y="1973263"/>
            <a:chExt cx="1524000" cy="609600"/>
          </a:xfrm>
        </p:grpSpPr>
        <p:sp>
          <p:nvSpPr>
            <p:cNvPr id="31"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32"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3"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1502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411250" y="3934605"/>
            <a:ext cx="5875610" cy="2990088"/>
            <a:chOff x="384048" y="1828800"/>
            <a:chExt cx="8092440" cy="4118229"/>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82" name="Rectangle 2"/>
          <p:cNvSpPr>
            <a:spLocks noGrp="1" noChangeArrowheads="1"/>
          </p:cNvSpPr>
          <p:nvPr>
            <p:ph type="title"/>
          </p:nvPr>
        </p:nvSpPr>
        <p:spPr/>
        <p:txBody>
          <a:bodyPr/>
          <a:lstStyle/>
          <a:p>
            <a:pPr eaLnBrk="1" hangingPunct="1"/>
            <a:r>
              <a:rPr lang="en-US" altLang="en-US" dirty="0" smtClean="0"/>
              <a:t>A</a:t>
            </a:r>
            <a:r>
              <a:rPr lang="en-US" altLang="en-US" baseline="30000" dirty="0" smtClean="0"/>
              <a:t>*</a:t>
            </a:r>
            <a:r>
              <a:rPr lang="en-US" altLang="en-US" dirty="0" smtClean="0"/>
              <a:t> tree search example</a:t>
            </a:r>
          </a:p>
        </p:txBody>
      </p:sp>
      <p:pic>
        <p:nvPicPr>
          <p:cNvPr id="46083" name="Picture 4" descr="astar-progress04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5"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46086" name="Straight Connector 5"/>
          <p:cNvCxnSpPr>
            <a:cxnSpLocks noChangeShapeType="1"/>
          </p:cNvCxnSpPr>
          <p:nvPr/>
        </p:nvCxnSpPr>
        <p:spPr bwMode="auto">
          <a:xfrm rot="16200000" flipH="1">
            <a:off x="2667000" y="5181600"/>
            <a:ext cx="381000" cy="2286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46087" name="Straight Connector 9"/>
          <p:cNvCxnSpPr>
            <a:cxnSpLocks noChangeShapeType="1"/>
          </p:cNvCxnSpPr>
          <p:nvPr/>
        </p:nvCxnSpPr>
        <p:spPr bwMode="auto">
          <a:xfrm>
            <a:off x="2743200" y="5105400"/>
            <a:ext cx="990600" cy="76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
        <p:nvSpPr>
          <p:cNvPr id="19" name="TextBox 18"/>
          <p:cNvSpPr txBox="1"/>
          <p:nvPr/>
        </p:nvSpPr>
        <p:spPr>
          <a:xfrm>
            <a:off x="119896" y="1507816"/>
            <a:ext cx="1676400" cy="2308324"/>
          </a:xfrm>
          <a:prstGeom prst="rect">
            <a:avLst/>
          </a:prstGeom>
          <a:noFill/>
          <a:ln w="25400">
            <a:solidFill>
              <a:srgbClr val="FF0000"/>
            </a:solidFill>
          </a:ln>
        </p:spPr>
        <p:txBody>
          <a:bodyPr wrap="square" rtlCol="0">
            <a:spAutoFit/>
          </a:bodyPr>
          <a:lstStyle/>
          <a:p>
            <a:r>
              <a:rPr lang="en-US" dirty="0" smtClean="0">
                <a:solidFill>
                  <a:srgbClr val="FF0000"/>
                </a:solidFill>
              </a:rPr>
              <a:t>Note: The search below did not “back track.” Rather, both arms are being pursued in parallel on the queue.</a:t>
            </a:r>
            <a:endParaRPr lang="en-US" dirty="0">
              <a:solidFill>
                <a:srgbClr val="FF0000"/>
              </a:solidFill>
            </a:endParaRPr>
          </a:p>
        </p:txBody>
      </p:sp>
    </p:spTree>
    <p:extLst>
      <p:ext uri="{BB962C8B-B14F-4D97-AF65-F5344CB8AC3E}">
        <p14:creationId xmlns:p14="http://schemas.microsoft.com/office/powerpoint/2010/main" val="1102592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7107" name="Content Placeholder 2"/>
          <p:cNvSpPr>
            <a:spLocks noGrp="1"/>
          </p:cNvSpPr>
          <p:nvPr>
            <p:ph idx="1"/>
          </p:nvPr>
        </p:nvSpPr>
        <p:spPr>
          <a:xfrm>
            <a:off x="1371600" y="2057400"/>
            <a:ext cx="7772400" cy="4114800"/>
          </a:xfrm>
        </p:spPr>
        <p:txBody>
          <a:bodyPr/>
          <a:lstStyle/>
          <a:p>
            <a:r>
              <a:rPr lang="en-US" altLang="en-US" sz="2000" dirty="0" smtClean="0">
                <a:latin typeface="Arial" charset="0"/>
                <a:cs typeface="Arial" charset="0"/>
              </a:rPr>
              <a:t>Next: </a:t>
            </a:r>
            <a:r>
              <a:rPr lang="en-US" altLang="en-US" sz="2000" dirty="0" err="1" smtClean="0">
                <a:latin typeface="Arial" charset="0"/>
                <a:cs typeface="Arial" charset="0"/>
              </a:rPr>
              <a:t>Fagaras</a:t>
            </a:r>
            <a:r>
              <a:rPr lang="en-US" altLang="en-US" sz="2000" dirty="0" smtClean="0">
                <a:latin typeface="Arial" charset="0"/>
                <a:cs typeface="Arial" charset="0"/>
              </a:rPr>
              <a:t>/415=239+176 </a:t>
            </a:r>
          </a:p>
          <a:p>
            <a:r>
              <a:rPr lang="en-US" altLang="en-US" sz="2000" dirty="0" smtClean="0">
                <a:latin typeface="Arial" charset="0"/>
                <a:cs typeface="Arial" charset="0"/>
              </a:rPr>
              <a:t>Children: Bucharest/450=450+0, Sibiu/591=338+253</a:t>
            </a:r>
          </a:p>
          <a:p>
            <a:r>
              <a:rPr lang="en-US" altLang="en-US" sz="2000" dirty="0">
                <a:latin typeface="Arial" charset="0"/>
                <a:cs typeface="Arial" charset="0"/>
              </a:rPr>
              <a:t>Expanded: Arad/366=0+366, Sibiu/393=140+253, </a:t>
            </a:r>
            <a:r>
              <a:rPr lang="en-US" altLang="en-US" sz="2000" dirty="0" err="1">
                <a:latin typeface="Arial" charset="0"/>
                <a:cs typeface="Arial" charset="0"/>
              </a:rPr>
              <a:t>RimnicuVilcea</a:t>
            </a:r>
            <a:r>
              <a:rPr lang="en-US" altLang="en-US" sz="2000" dirty="0">
                <a:latin typeface="Arial" charset="0"/>
                <a:cs typeface="Arial" charset="0"/>
              </a:rPr>
              <a:t>/413=220+193</a:t>
            </a:r>
            <a:r>
              <a:rPr lang="en-US" altLang="en-US" sz="2000" dirty="0" smtClean="0">
                <a:latin typeface="Arial" charset="0"/>
                <a:cs typeface="Arial" charset="0"/>
              </a:rPr>
              <a:t>, </a:t>
            </a:r>
            <a:r>
              <a:rPr lang="en-US" altLang="en-US" sz="2000" dirty="0" err="1" smtClean="0">
                <a:latin typeface="Arial" charset="0"/>
                <a:cs typeface="Arial" charset="0"/>
              </a:rPr>
              <a:t>Fagaras</a:t>
            </a:r>
            <a:r>
              <a:rPr lang="en-US" altLang="en-US" sz="2000" dirty="0" smtClean="0">
                <a:latin typeface="Arial" charset="0"/>
                <a:cs typeface="Arial" charset="0"/>
              </a:rPr>
              <a:t>/415=239+176</a:t>
            </a:r>
            <a:endParaRPr lang="en-US" altLang="en-US" sz="2000" dirty="0">
              <a:latin typeface="Arial" charset="0"/>
              <a:cs typeface="Arial" charset="0"/>
            </a:endParaRPr>
          </a:p>
          <a:p>
            <a:r>
              <a:rPr lang="en-US" altLang="en-US" sz="2000" dirty="0" smtClean="0">
                <a:latin typeface="Arial" charset="0"/>
                <a:cs typeface="Arial" charset="0"/>
              </a:rPr>
              <a:t>Frontier: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 Craiova/526=366+160, Pitesti/417=317+100, Sibiu/553=300+253, Bucharest/450=450+0, Sibiu/591=338+253</a:t>
            </a: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47108" name="Straight Connector 4"/>
          <p:cNvCxnSpPr>
            <a:cxnSpLocks noChangeShapeType="1"/>
          </p:cNvCxnSpPr>
          <p:nvPr/>
        </p:nvCxnSpPr>
        <p:spPr bwMode="auto">
          <a:xfrm>
            <a:off x="2743200" y="3684588"/>
            <a:ext cx="19812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7109" name="Straight Connector 4"/>
          <p:cNvCxnSpPr>
            <a:cxnSpLocks noChangeShapeType="1"/>
          </p:cNvCxnSpPr>
          <p:nvPr/>
        </p:nvCxnSpPr>
        <p:spPr bwMode="auto">
          <a:xfrm flipV="1">
            <a:off x="4724400" y="3657600"/>
            <a:ext cx="2362200"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47110" name="Rounded Rectangle 6"/>
          <p:cNvSpPr>
            <a:spLocks noChangeArrowheads="1"/>
          </p:cNvSpPr>
          <p:nvPr/>
        </p:nvSpPr>
        <p:spPr bwMode="auto">
          <a:xfrm flipV="1">
            <a:off x="4363377" y="4744489"/>
            <a:ext cx="2466975" cy="339724"/>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cxnSp>
        <p:nvCxnSpPr>
          <p:cNvPr id="47111" name="Straight Connector 7"/>
          <p:cNvCxnSpPr>
            <a:cxnSpLocks noChangeShapeType="1"/>
          </p:cNvCxnSpPr>
          <p:nvPr/>
        </p:nvCxnSpPr>
        <p:spPr bwMode="auto">
          <a:xfrm flipV="1">
            <a:off x="4376864" y="4572000"/>
            <a:ext cx="3409023"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7112" name="Straight Connector 8"/>
          <p:cNvCxnSpPr>
            <a:cxnSpLocks noChangeShapeType="1"/>
          </p:cNvCxnSpPr>
          <p:nvPr/>
        </p:nvCxnSpPr>
        <p:spPr bwMode="auto">
          <a:xfrm>
            <a:off x="4099501" y="4269897"/>
            <a:ext cx="26670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66497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1411250" y="3934605"/>
            <a:ext cx="5875610" cy="2990088"/>
            <a:chOff x="384048" y="1828800"/>
            <a:chExt cx="8092440" cy="4118229"/>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1828800"/>
              <a:ext cx="6624060"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85"/>
            <a:stretch/>
          </p:blipFill>
          <p:spPr bwMode="auto">
            <a:xfrm>
              <a:off x="6995160" y="2667000"/>
              <a:ext cx="1476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 t="4543" r="33969" b="-4543"/>
            <a:stretch/>
          </p:blipFill>
          <p:spPr bwMode="auto">
            <a:xfrm>
              <a:off x="6995160" y="4261104"/>
              <a:ext cx="118872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72" y="1847088"/>
              <a:ext cx="125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08" y="2026557"/>
              <a:ext cx="1228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80" y="2194560"/>
              <a:ext cx="1200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0471" t="4543" r="735" b="-4543"/>
            <a:stretch/>
          </p:blipFill>
          <p:spPr bwMode="auto">
            <a:xfrm>
              <a:off x="8138160" y="4261104"/>
              <a:ext cx="3383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976872" y="2121807"/>
              <a:ext cx="64008" cy="62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08876" y="2413635"/>
              <a:ext cx="1462659" cy="32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34172" y="1847088"/>
              <a:ext cx="24231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30" name="Rectangle 2"/>
          <p:cNvSpPr>
            <a:spLocks noGrp="1" noChangeArrowheads="1"/>
          </p:cNvSpPr>
          <p:nvPr>
            <p:ph type="title"/>
          </p:nvPr>
        </p:nvSpPr>
        <p:spPr/>
        <p:txBody>
          <a:bodyPr/>
          <a:lstStyle/>
          <a:p>
            <a:pPr eaLnBrk="1" hangingPunct="1"/>
            <a:r>
              <a:rPr lang="en-US" altLang="en-US" dirty="0" smtClean="0"/>
              <a:t>A</a:t>
            </a:r>
            <a:r>
              <a:rPr lang="en-US" altLang="en-US" baseline="30000" dirty="0" smtClean="0"/>
              <a:t>*</a:t>
            </a:r>
            <a:r>
              <a:rPr lang="en-US" altLang="en-US" dirty="0" smtClean="0"/>
              <a:t> tree search example</a:t>
            </a:r>
          </a:p>
        </p:txBody>
      </p:sp>
      <p:pic>
        <p:nvPicPr>
          <p:cNvPr id="48131" name="Picture 4" descr="astar-progress05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3"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48134" name="Straight Connector 5"/>
          <p:cNvCxnSpPr>
            <a:cxnSpLocks noChangeShapeType="1"/>
          </p:cNvCxnSpPr>
          <p:nvPr/>
        </p:nvCxnSpPr>
        <p:spPr bwMode="auto">
          <a:xfrm rot="16200000" flipH="1">
            <a:off x="2667000" y="5181600"/>
            <a:ext cx="381000" cy="2286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48135" name="Straight Connector 6"/>
          <p:cNvCxnSpPr>
            <a:cxnSpLocks noChangeShapeType="1"/>
          </p:cNvCxnSpPr>
          <p:nvPr/>
        </p:nvCxnSpPr>
        <p:spPr bwMode="auto">
          <a:xfrm>
            <a:off x="2743200" y="5105400"/>
            <a:ext cx="990600" cy="76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48136" name="Straight Connector 7"/>
          <p:cNvCxnSpPr>
            <a:cxnSpLocks noChangeShapeType="1"/>
          </p:cNvCxnSpPr>
          <p:nvPr/>
        </p:nvCxnSpPr>
        <p:spPr bwMode="auto">
          <a:xfrm>
            <a:off x="2971800" y="5486400"/>
            <a:ext cx="838200" cy="457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
        <p:nvSpPr>
          <p:cNvPr id="20" name="TextBox 19"/>
          <p:cNvSpPr txBox="1"/>
          <p:nvPr/>
        </p:nvSpPr>
        <p:spPr>
          <a:xfrm>
            <a:off x="119896" y="1507816"/>
            <a:ext cx="1676400" cy="2308324"/>
          </a:xfrm>
          <a:prstGeom prst="rect">
            <a:avLst/>
          </a:prstGeom>
          <a:noFill/>
          <a:ln w="25400">
            <a:solidFill>
              <a:srgbClr val="FF0000"/>
            </a:solidFill>
          </a:ln>
        </p:spPr>
        <p:txBody>
          <a:bodyPr wrap="square" rtlCol="0">
            <a:spAutoFit/>
          </a:bodyPr>
          <a:lstStyle/>
          <a:p>
            <a:r>
              <a:rPr lang="en-US" dirty="0" smtClean="0">
                <a:solidFill>
                  <a:srgbClr val="FF0000"/>
                </a:solidFill>
              </a:rPr>
              <a:t>Note: The search below did not “back track.” Rather, both arms are being pursued in parallel on the queue.</a:t>
            </a:r>
            <a:endParaRPr lang="en-US" dirty="0">
              <a:solidFill>
                <a:srgbClr val="FF0000"/>
              </a:solidFill>
            </a:endParaRPr>
          </a:p>
        </p:txBody>
      </p:sp>
    </p:spTree>
    <p:extLst>
      <p:ext uri="{BB962C8B-B14F-4D97-AF65-F5344CB8AC3E}">
        <p14:creationId xmlns:p14="http://schemas.microsoft.com/office/powerpoint/2010/main" val="1486078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49155" name="Content Placeholder 2"/>
          <p:cNvSpPr>
            <a:spLocks noGrp="1"/>
          </p:cNvSpPr>
          <p:nvPr>
            <p:ph idx="1"/>
          </p:nvPr>
        </p:nvSpPr>
        <p:spPr>
          <a:xfrm>
            <a:off x="1371600" y="2057400"/>
            <a:ext cx="7772400" cy="4114800"/>
          </a:xfrm>
        </p:spPr>
        <p:txBody>
          <a:bodyPr>
            <a:normAutofit lnSpcReduction="10000"/>
          </a:bodyPr>
          <a:lstStyle/>
          <a:p>
            <a:r>
              <a:rPr lang="en-US" altLang="en-US" sz="2000" dirty="0" smtClean="0">
                <a:latin typeface="Arial" charset="0"/>
                <a:cs typeface="Arial" charset="0"/>
              </a:rPr>
              <a:t>Next: Pitesti/417=317+100 </a:t>
            </a:r>
          </a:p>
          <a:p>
            <a:r>
              <a:rPr lang="en-US" altLang="en-US" sz="2000" dirty="0" smtClean="0">
                <a:latin typeface="Arial" charset="0"/>
                <a:cs typeface="Arial" charset="0"/>
              </a:rPr>
              <a:t>Children: Bucharest/418=418+0, Craiova/615=455+160, </a:t>
            </a:r>
            <a:r>
              <a:rPr lang="en-US" altLang="en-US" sz="2000" dirty="0" err="1" smtClean="0">
                <a:latin typeface="Arial" charset="0"/>
                <a:cs typeface="Arial" charset="0"/>
              </a:rPr>
              <a:t>RimnicuVilcea</a:t>
            </a:r>
            <a:r>
              <a:rPr lang="en-US" altLang="en-US" sz="2000" dirty="0" smtClean="0">
                <a:latin typeface="Arial" charset="0"/>
                <a:cs typeface="Arial" charset="0"/>
              </a:rPr>
              <a:t>/607=414+193</a:t>
            </a:r>
          </a:p>
          <a:p>
            <a:r>
              <a:rPr lang="en-US" altLang="en-US" sz="2000" dirty="0">
                <a:latin typeface="Arial" charset="0"/>
                <a:cs typeface="Arial" charset="0"/>
              </a:rPr>
              <a:t>Expanded: Arad/366=0+366, Sibiu/393=140+253, </a:t>
            </a:r>
            <a:r>
              <a:rPr lang="en-US" altLang="en-US" sz="2000" dirty="0" err="1">
                <a:latin typeface="Arial" charset="0"/>
                <a:cs typeface="Arial" charset="0"/>
              </a:rPr>
              <a:t>RimnicuVilcea</a:t>
            </a:r>
            <a:r>
              <a:rPr lang="en-US" altLang="en-US" sz="2000" dirty="0">
                <a:latin typeface="Arial" charset="0"/>
                <a:cs typeface="Arial" charset="0"/>
              </a:rPr>
              <a:t>/413=220+193, </a:t>
            </a:r>
            <a:r>
              <a:rPr lang="en-US" altLang="en-US" sz="2000" dirty="0" err="1">
                <a:latin typeface="Arial" charset="0"/>
                <a:cs typeface="Arial" charset="0"/>
              </a:rPr>
              <a:t>Fagaras</a:t>
            </a:r>
            <a:r>
              <a:rPr lang="en-US" altLang="en-US" sz="2000" dirty="0">
                <a:latin typeface="Arial" charset="0"/>
                <a:cs typeface="Arial" charset="0"/>
              </a:rPr>
              <a:t>/415=239+176</a:t>
            </a:r>
            <a:r>
              <a:rPr lang="en-US" altLang="en-US" sz="2000" dirty="0" smtClean="0">
                <a:latin typeface="Arial" charset="0"/>
                <a:cs typeface="Arial" charset="0"/>
              </a:rPr>
              <a:t>, Pitesti</a:t>
            </a:r>
            <a:r>
              <a:rPr lang="en-US" altLang="en-US" sz="2000" dirty="0">
                <a:latin typeface="Arial" charset="0"/>
                <a:cs typeface="Arial" charset="0"/>
              </a:rPr>
              <a:t>/417=317+100</a:t>
            </a:r>
          </a:p>
          <a:p>
            <a:r>
              <a:rPr lang="en-US" altLang="en-US" sz="2000" dirty="0" smtClean="0">
                <a:latin typeface="Arial" charset="0"/>
                <a:cs typeface="Arial" charset="0"/>
              </a:rPr>
              <a:t>Frontier: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 Craiova/526=366+160, Pitesti/417=317+100, Sibiu/553=300+253, Bucharest/450=450+0, Sibiu/591=338+253, Bucharest/418=418+0, Craiova/615=455+160, </a:t>
            </a:r>
            <a:r>
              <a:rPr lang="en-US" altLang="en-US" sz="2000" dirty="0" err="1" smtClean="0">
                <a:latin typeface="Arial" charset="0"/>
                <a:cs typeface="Arial" charset="0"/>
              </a:rPr>
              <a:t>RimnicuVilcea</a:t>
            </a:r>
            <a:r>
              <a:rPr lang="en-US" altLang="en-US" sz="2000" dirty="0" smtClean="0">
                <a:latin typeface="Arial" charset="0"/>
                <a:cs typeface="Arial" charset="0"/>
              </a:rPr>
              <a:t>/607=414+193</a:t>
            </a: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49156" name="Straight Connector 4"/>
          <p:cNvCxnSpPr>
            <a:cxnSpLocks noChangeShapeType="1"/>
          </p:cNvCxnSpPr>
          <p:nvPr/>
        </p:nvCxnSpPr>
        <p:spPr bwMode="auto">
          <a:xfrm>
            <a:off x="2840037" y="4065587"/>
            <a:ext cx="1960563"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9157" name="Straight Connector 4"/>
          <p:cNvCxnSpPr>
            <a:cxnSpLocks noChangeShapeType="1"/>
          </p:cNvCxnSpPr>
          <p:nvPr/>
        </p:nvCxnSpPr>
        <p:spPr bwMode="auto">
          <a:xfrm flipV="1">
            <a:off x="4800600" y="4038600"/>
            <a:ext cx="2306637"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49158" name="Rounded Rectangle 6"/>
          <p:cNvSpPr>
            <a:spLocks noChangeArrowheads="1"/>
          </p:cNvSpPr>
          <p:nvPr/>
        </p:nvSpPr>
        <p:spPr bwMode="auto">
          <a:xfrm flipV="1">
            <a:off x="4060137" y="5562600"/>
            <a:ext cx="2648772" cy="304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endParaRPr lang="en-US" altLang="en-US" sz="1800"/>
          </a:p>
        </p:txBody>
      </p:sp>
      <p:cxnSp>
        <p:nvCxnSpPr>
          <p:cNvPr id="49159" name="Straight Connector 7"/>
          <p:cNvCxnSpPr>
            <a:cxnSpLocks noChangeShapeType="1"/>
          </p:cNvCxnSpPr>
          <p:nvPr/>
        </p:nvCxnSpPr>
        <p:spPr bwMode="auto">
          <a:xfrm flipV="1">
            <a:off x="4401372" y="4876800"/>
            <a:ext cx="3371028"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9160" name="Straight Connector 8"/>
          <p:cNvCxnSpPr>
            <a:cxnSpLocks noChangeShapeType="1"/>
          </p:cNvCxnSpPr>
          <p:nvPr/>
        </p:nvCxnSpPr>
        <p:spPr bwMode="auto">
          <a:xfrm flipV="1">
            <a:off x="4141510" y="4648200"/>
            <a:ext cx="2486025" cy="127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9161" name="Straight Connector 9"/>
          <p:cNvCxnSpPr>
            <a:cxnSpLocks noChangeShapeType="1"/>
          </p:cNvCxnSpPr>
          <p:nvPr/>
        </p:nvCxnSpPr>
        <p:spPr bwMode="auto">
          <a:xfrm flipV="1">
            <a:off x="4367184" y="5181600"/>
            <a:ext cx="2420867" cy="127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4873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t>A</a:t>
            </a:r>
            <a:r>
              <a:rPr lang="en-US" altLang="en-US" baseline="30000" dirty="0" smtClean="0"/>
              <a:t>*</a:t>
            </a:r>
            <a:r>
              <a:rPr lang="en-US" altLang="en-US" dirty="0" smtClean="0"/>
              <a:t> tree search example</a:t>
            </a:r>
          </a:p>
        </p:txBody>
      </p:sp>
      <p:pic>
        <p:nvPicPr>
          <p:cNvPr id="50179" name="Picture 4" descr="astar-progress0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410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romani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68738"/>
            <a:ext cx="60960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81" name="Straight Connector 4"/>
          <p:cNvCxnSpPr>
            <a:cxnSpLocks noChangeShapeType="1"/>
          </p:cNvCxnSpPr>
          <p:nvPr/>
        </p:nvCxnSpPr>
        <p:spPr bwMode="auto">
          <a:xfrm>
            <a:off x="1828800" y="4800600"/>
            <a:ext cx="914400" cy="304800"/>
          </a:xfrm>
          <a:prstGeom prst="line">
            <a:avLst/>
          </a:prstGeom>
          <a:noFill/>
          <a:ln w="63500" cap="sq" algn="ctr">
            <a:solidFill>
              <a:srgbClr val="FF0000"/>
            </a:solidFill>
            <a:round/>
            <a:headEnd/>
            <a:tailEnd/>
          </a:ln>
          <a:extLst>
            <a:ext uri="{909E8E84-426E-40DD-AFC4-6F175D3DCCD1}">
              <a14:hiddenFill xmlns:a14="http://schemas.microsoft.com/office/drawing/2010/main">
                <a:noFill/>
              </a14:hiddenFill>
            </a:ext>
          </a:extLst>
        </p:spPr>
      </p:cxnSp>
      <p:cxnSp>
        <p:nvCxnSpPr>
          <p:cNvPr id="50182" name="Straight Connector 5"/>
          <p:cNvCxnSpPr>
            <a:cxnSpLocks noChangeShapeType="1"/>
          </p:cNvCxnSpPr>
          <p:nvPr/>
        </p:nvCxnSpPr>
        <p:spPr bwMode="auto">
          <a:xfrm rot="16200000" flipH="1">
            <a:off x="2667000" y="5181600"/>
            <a:ext cx="381000" cy="2286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50183" name="Straight Connector 6"/>
          <p:cNvCxnSpPr>
            <a:cxnSpLocks noChangeShapeType="1"/>
          </p:cNvCxnSpPr>
          <p:nvPr/>
        </p:nvCxnSpPr>
        <p:spPr bwMode="auto">
          <a:xfrm>
            <a:off x="2743200" y="5105400"/>
            <a:ext cx="990600" cy="76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50184" name="Straight Connector 8"/>
          <p:cNvCxnSpPr>
            <a:cxnSpLocks noChangeShapeType="1"/>
          </p:cNvCxnSpPr>
          <p:nvPr/>
        </p:nvCxnSpPr>
        <p:spPr bwMode="auto">
          <a:xfrm>
            <a:off x="2971800" y="5486400"/>
            <a:ext cx="838200" cy="4572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50185" name="Straight Connector 12"/>
          <p:cNvCxnSpPr>
            <a:cxnSpLocks noChangeShapeType="1"/>
          </p:cNvCxnSpPr>
          <p:nvPr/>
        </p:nvCxnSpPr>
        <p:spPr bwMode="auto">
          <a:xfrm>
            <a:off x="3810000" y="5943600"/>
            <a:ext cx="685800" cy="30480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3109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51203" name="Content Placeholder 2"/>
          <p:cNvSpPr>
            <a:spLocks noGrp="1"/>
          </p:cNvSpPr>
          <p:nvPr>
            <p:ph idx="1"/>
          </p:nvPr>
        </p:nvSpPr>
        <p:spPr>
          <a:xfrm>
            <a:off x="1371600" y="2057400"/>
            <a:ext cx="7772400" cy="4114800"/>
          </a:xfrm>
        </p:spPr>
        <p:txBody>
          <a:bodyPr>
            <a:normAutofit lnSpcReduction="10000"/>
          </a:bodyPr>
          <a:lstStyle/>
          <a:p>
            <a:r>
              <a:rPr lang="en-US" altLang="en-US" sz="2000" dirty="0" smtClean="0">
                <a:latin typeface="Arial" charset="0"/>
                <a:cs typeface="Arial" charset="0"/>
              </a:rPr>
              <a:t>Next: Bucharest/418=418+0 </a:t>
            </a:r>
          </a:p>
          <a:p>
            <a:r>
              <a:rPr lang="en-US" altLang="en-US" sz="2000" dirty="0" smtClean="0">
                <a:latin typeface="Arial" charset="0"/>
                <a:cs typeface="Arial" charset="0"/>
              </a:rPr>
              <a:t>Children: </a:t>
            </a:r>
            <a:r>
              <a:rPr lang="en-US" altLang="en-US" sz="2000" b="1" dirty="0" smtClean="0">
                <a:solidFill>
                  <a:srgbClr val="FF0000"/>
                </a:solidFill>
                <a:latin typeface="Arial" charset="0"/>
                <a:cs typeface="Arial" charset="0"/>
              </a:rPr>
              <a:t>None; goal test succeeds.</a:t>
            </a:r>
          </a:p>
          <a:p>
            <a:r>
              <a:rPr lang="en-US" altLang="en-US" sz="2000" dirty="0">
                <a:latin typeface="Arial" charset="0"/>
                <a:cs typeface="Arial" charset="0"/>
              </a:rPr>
              <a:t>Expanded: Arad/366=0+366, Sibiu/393=140+253, </a:t>
            </a:r>
            <a:r>
              <a:rPr lang="en-US" altLang="en-US" sz="2000" dirty="0" err="1">
                <a:latin typeface="Arial" charset="0"/>
                <a:cs typeface="Arial" charset="0"/>
              </a:rPr>
              <a:t>RimnicuVilcea</a:t>
            </a:r>
            <a:r>
              <a:rPr lang="en-US" altLang="en-US" sz="2000" dirty="0">
                <a:latin typeface="Arial" charset="0"/>
                <a:cs typeface="Arial" charset="0"/>
              </a:rPr>
              <a:t>/413=220+193, </a:t>
            </a:r>
            <a:r>
              <a:rPr lang="en-US" altLang="en-US" sz="2000" dirty="0" err="1">
                <a:latin typeface="Arial" charset="0"/>
                <a:cs typeface="Arial" charset="0"/>
              </a:rPr>
              <a:t>Fagaras</a:t>
            </a:r>
            <a:r>
              <a:rPr lang="en-US" altLang="en-US" sz="2000" dirty="0">
                <a:latin typeface="Arial" charset="0"/>
                <a:cs typeface="Arial" charset="0"/>
              </a:rPr>
              <a:t>/415=239+176, </a:t>
            </a:r>
            <a:r>
              <a:rPr lang="en-US" altLang="en-US" sz="2000" dirty="0" smtClean="0">
                <a:latin typeface="Arial" charset="0"/>
                <a:cs typeface="Arial" charset="0"/>
              </a:rPr>
              <a:t>Pitesti/417=317+100, Bucharest/</a:t>
            </a:r>
            <a:r>
              <a:rPr lang="en-US" altLang="en-US" sz="2000" dirty="0">
                <a:latin typeface="Arial" charset="0"/>
                <a:cs typeface="Arial" charset="0"/>
              </a:rPr>
              <a:t>418=418+0</a:t>
            </a:r>
          </a:p>
          <a:p>
            <a:r>
              <a:rPr lang="en-US" altLang="en-US" sz="2000" dirty="0" smtClean="0">
                <a:latin typeface="Arial" charset="0"/>
                <a:cs typeface="Arial" charset="0"/>
              </a:rPr>
              <a:t>Frontier: Arad/366=0+366, Sibiu/393=140+253, Timisoara/447=118+329, </a:t>
            </a:r>
            <a:r>
              <a:rPr lang="en-US" altLang="en-US" sz="2000" dirty="0" err="1" smtClean="0">
                <a:latin typeface="Arial" charset="0"/>
                <a:cs typeface="Arial" charset="0"/>
              </a:rPr>
              <a:t>Zerind</a:t>
            </a:r>
            <a:r>
              <a:rPr lang="en-US" altLang="en-US" sz="2000" dirty="0" smtClean="0">
                <a:latin typeface="Arial" charset="0"/>
                <a:cs typeface="Arial" charset="0"/>
              </a:rPr>
              <a:t>/449=75+374, Arad/646=280+366, </a:t>
            </a:r>
            <a:r>
              <a:rPr lang="en-US" altLang="en-US" sz="2000" dirty="0" err="1" smtClean="0">
                <a:latin typeface="Arial" charset="0"/>
                <a:cs typeface="Arial" charset="0"/>
              </a:rPr>
              <a:t>Fagaras</a:t>
            </a:r>
            <a:r>
              <a:rPr lang="en-US" altLang="en-US" sz="2000" dirty="0" smtClean="0">
                <a:latin typeface="Arial" charset="0"/>
                <a:cs typeface="Arial" charset="0"/>
              </a:rPr>
              <a:t>/415=239+176, Oradea/671=291+380, </a:t>
            </a:r>
            <a:r>
              <a:rPr lang="en-US" altLang="en-US" sz="2000" dirty="0" err="1" smtClean="0">
                <a:latin typeface="Arial" charset="0"/>
                <a:cs typeface="Arial" charset="0"/>
              </a:rPr>
              <a:t>RimnicuVilcea</a:t>
            </a:r>
            <a:r>
              <a:rPr lang="en-US" altLang="en-US" sz="2000" dirty="0" smtClean="0">
                <a:latin typeface="Arial" charset="0"/>
                <a:cs typeface="Arial" charset="0"/>
              </a:rPr>
              <a:t>/413=220+193, Craiova/526=366+160, Pitesti/417=317+100, Sibiu/553=300+253, Bucharest/450=450+0, Sibiu/591=338+253, Bucharest/418=418+0, Craiova/615=455+160, </a:t>
            </a:r>
            <a:r>
              <a:rPr lang="en-US" altLang="en-US" sz="2000" dirty="0" err="1" smtClean="0">
                <a:latin typeface="Arial" charset="0"/>
                <a:cs typeface="Arial" charset="0"/>
              </a:rPr>
              <a:t>RimnicuVilcea</a:t>
            </a:r>
            <a:r>
              <a:rPr lang="en-US" altLang="en-US" sz="2000" dirty="0" smtClean="0">
                <a:latin typeface="Arial" charset="0"/>
                <a:cs typeface="Arial" charset="0"/>
              </a:rPr>
              <a:t>/607=414+193</a:t>
            </a: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a:p>
            <a:endParaRPr lang="en-US" altLang="en-US" sz="2000" dirty="0" smtClean="0">
              <a:latin typeface="Arial" charset="0"/>
              <a:cs typeface="Arial" charset="0"/>
            </a:endParaRPr>
          </a:p>
        </p:txBody>
      </p:sp>
      <p:cxnSp>
        <p:nvCxnSpPr>
          <p:cNvPr id="51204" name="Straight Connector 4"/>
          <p:cNvCxnSpPr>
            <a:cxnSpLocks noChangeShapeType="1"/>
          </p:cNvCxnSpPr>
          <p:nvPr/>
        </p:nvCxnSpPr>
        <p:spPr bwMode="auto">
          <a:xfrm>
            <a:off x="2743200" y="3760787"/>
            <a:ext cx="1960563"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1205" name="Straight Connector 4"/>
          <p:cNvCxnSpPr>
            <a:cxnSpLocks noChangeShapeType="1"/>
          </p:cNvCxnSpPr>
          <p:nvPr/>
        </p:nvCxnSpPr>
        <p:spPr bwMode="auto">
          <a:xfrm flipV="1">
            <a:off x="4703763" y="3733800"/>
            <a:ext cx="2382837"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1206" name="Straight Connector 7"/>
          <p:cNvCxnSpPr>
            <a:cxnSpLocks noChangeShapeType="1"/>
          </p:cNvCxnSpPr>
          <p:nvPr/>
        </p:nvCxnSpPr>
        <p:spPr bwMode="auto">
          <a:xfrm flipV="1">
            <a:off x="4412268" y="4588206"/>
            <a:ext cx="3374982" cy="269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1207" name="Straight Connector 8"/>
          <p:cNvCxnSpPr>
            <a:cxnSpLocks noChangeShapeType="1"/>
          </p:cNvCxnSpPr>
          <p:nvPr/>
        </p:nvCxnSpPr>
        <p:spPr bwMode="auto">
          <a:xfrm flipV="1">
            <a:off x="4096243" y="4324181"/>
            <a:ext cx="2486025" cy="127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1208" name="Straight Connector 9"/>
          <p:cNvCxnSpPr>
            <a:cxnSpLocks noChangeShapeType="1"/>
          </p:cNvCxnSpPr>
          <p:nvPr/>
        </p:nvCxnSpPr>
        <p:spPr bwMode="auto">
          <a:xfrm flipV="1">
            <a:off x="4435181" y="4891412"/>
            <a:ext cx="2422819" cy="127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1209" name="Straight Connector 10"/>
          <p:cNvCxnSpPr>
            <a:cxnSpLocks noChangeShapeType="1"/>
          </p:cNvCxnSpPr>
          <p:nvPr/>
        </p:nvCxnSpPr>
        <p:spPr bwMode="auto">
          <a:xfrm flipV="1">
            <a:off x="4155276" y="5410200"/>
            <a:ext cx="2453965" cy="142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7" name="TextBox 6"/>
          <p:cNvSpPr txBox="1"/>
          <p:nvPr/>
        </p:nvSpPr>
        <p:spPr>
          <a:xfrm>
            <a:off x="7791970" y="3429000"/>
            <a:ext cx="1219200" cy="3139321"/>
          </a:xfrm>
          <a:prstGeom prst="rect">
            <a:avLst/>
          </a:prstGeom>
          <a:noFill/>
        </p:spPr>
        <p:txBody>
          <a:bodyPr wrap="square" rtlCol="0">
            <a:spAutoFit/>
          </a:bodyPr>
          <a:lstStyle/>
          <a:p>
            <a:r>
              <a:rPr lang="en-US" dirty="0" smtClean="0">
                <a:solidFill>
                  <a:srgbClr val="FF0000"/>
                </a:solidFill>
              </a:rPr>
              <a:t>Note that the short expensive path stays on the queue. The long cheap path is found and returned.</a:t>
            </a:r>
            <a:endParaRPr lang="en-US" dirty="0">
              <a:solidFill>
                <a:srgbClr val="FF0000"/>
              </a:solidFill>
            </a:endParaRPr>
          </a:p>
        </p:txBody>
      </p:sp>
      <p:cxnSp>
        <p:nvCxnSpPr>
          <p:cNvPr id="9" name="Straight Arrow Connector 8"/>
          <p:cNvCxnSpPr>
            <a:stCxn id="7" idx="1"/>
          </p:cNvCxnSpPr>
          <p:nvPr/>
        </p:nvCxnSpPr>
        <p:spPr>
          <a:xfrm flipH="1">
            <a:off x="6781800" y="4998661"/>
            <a:ext cx="1010170" cy="182939"/>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781800" y="5264347"/>
            <a:ext cx="1010170" cy="182939"/>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672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52228" name="Rounded Rectangle 1"/>
          <p:cNvSpPr>
            <a:spLocks noChangeArrowheads="1"/>
          </p:cNvSpPr>
          <p:nvPr/>
        </p:nvSpPr>
        <p:spPr bwMode="auto">
          <a:xfrm>
            <a:off x="334963" y="2873375"/>
            <a:ext cx="1702594"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52229"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52230"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52231" name="Straight Connector 2"/>
          <p:cNvCxnSpPr>
            <a:cxnSpLocks noChangeShapeType="1"/>
            <a:endCxn id="52228" idx="0"/>
          </p:cNvCxnSpPr>
          <p:nvPr/>
        </p:nvCxnSpPr>
        <p:spPr bwMode="auto">
          <a:xfrm flipH="1">
            <a:off x="1186260" y="2582863"/>
            <a:ext cx="2688830"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32" name="Straight Connector 7"/>
          <p:cNvCxnSpPr>
            <a:cxnSpLocks noChangeShapeType="1"/>
            <a:endCxn id="52229" idx="0"/>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33" name="Straight Connector 9"/>
          <p:cNvCxnSpPr>
            <a:cxnSpLocks noChangeShapeType="1"/>
            <a:endCxn id="52230" idx="0"/>
          </p:cNvCxnSpPr>
          <p:nvPr/>
        </p:nvCxnSpPr>
        <p:spPr bwMode="auto">
          <a:xfrm>
            <a:off x="3875088" y="2582863"/>
            <a:ext cx="34020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36" name="Straight Connector 11"/>
          <p:cNvCxnSpPr>
            <a:cxnSpLocks noChangeShapeType="1"/>
          </p:cNvCxnSpPr>
          <p:nvPr/>
        </p:nvCxnSpPr>
        <p:spPr bwMode="auto">
          <a:xfrm flipH="1">
            <a:off x="334963"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2237" name="Straight Connector 13"/>
          <p:cNvCxnSpPr>
            <a:cxnSpLocks noChangeShapeType="1"/>
          </p:cNvCxnSpPr>
          <p:nvPr/>
        </p:nvCxnSpPr>
        <p:spPr bwMode="auto">
          <a:xfrm>
            <a:off x="334963"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2238"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52239" name="Rounded Rectangle 1"/>
          <p:cNvSpPr>
            <a:spLocks noChangeArrowheads="1"/>
          </p:cNvSpPr>
          <p:nvPr/>
        </p:nvSpPr>
        <p:spPr bwMode="auto">
          <a:xfrm>
            <a:off x="2133600" y="3875088"/>
            <a:ext cx="171291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52240" name="Rounded Rectangle 1"/>
          <p:cNvSpPr>
            <a:spLocks noChangeArrowheads="1"/>
          </p:cNvSpPr>
          <p:nvPr/>
        </p:nvSpPr>
        <p:spPr bwMode="auto">
          <a:xfrm>
            <a:off x="4007247" y="3888223"/>
            <a:ext cx="1739106"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cxnSp>
        <p:nvCxnSpPr>
          <p:cNvPr id="52242" name="Straight Connector 10"/>
          <p:cNvCxnSpPr>
            <a:cxnSpLocks noChangeShapeType="1"/>
            <a:stCxn id="52228" idx="2"/>
            <a:endCxn id="52238" idx="0"/>
          </p:cNvCxnSpPr>
          <p:nvPr/>
        </p:nvCxnSpPr>
        <p:spPr bwMode="auto">
          <a:xfrm flipH="1">
            <a:off x="1104901" y="3505200"/>
            <a:ext cx="81359"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43" name="Straight Connector 14"/>
          <p:cNvCxnSpPr>
            <a:cxnSpLocks noChangeShapeType="1"/>
            <a:stCxn id="52228" idx="2"/>
            <a:endCxn id="52239" idx="0"/>
          </p:cNvCxnSpPr>
          <p:nvPr/>
        </p:nvCxnSpPr>
        <p:spPr bwMode="auto">
          <a:xfrm>
            <a:off x="1186260" y="3505200"/>
            <a:ext cx="1803797"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44" name="Straight Connector 22"/>
          <p:cNvCxnSpPr>
            <a:cxnSpLocks noChangeShapeType="1"/>
            <a:stCxn id="52228" idx="2"/>
            <a:endCxn id="52240" idx="0"/>
          </p:cNvCxnSpPr>
          <p:nvPr/>
        </p:nvCxnSpPr>
        <p:spPr bwMode="auto">
          <a:xfrm>
            <a:off x="1186260" y="3505200"/>
            <a:ext cx="3690540" cy="38302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45" name="Straight Connector 24"/>
          <p:cNvCxnSpPr>
            <a:cxnSpLocks noChangeShapeType="1"/>
            <a:stCxn id="52228" idx="2"/>
            <a:endCxn id="52241" idx="0"/>
          </p:cNvCxnSpPr>
          <p:nvPr/>
        </p:nvCxnSpPr>
        <p:spPr bwMode="auto">
          <a:xfrm>
            <a:off x="1186260" y="3505200"/>
            <a:ext cx="5683646" cy="375444"/>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52246" name="Rounded Rectangle 1"/>
          <p:cNvSpPr>
            <a:spLocks noChangeArrowheads="1"/>
          </p:cNvSpPr>
          <p:nvPr/>
        </p:nvSpPr>
        <p:spPr bwMode="auto">
          <a:xfrm>
            <a:off x="1981200" y="4964113"/>
            <a:ext cx="171926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Craiova/</a:t>
            </a:r>
          </a:p>
          <a:p>
            <a:pPr>
              <a:spcBef>
                <a:spcPct val="0"/>
              </a:spcBef>
              <a:buClrTx/>
              <a:buSzTx/>
              <a:buFontTx/>
              <a:buNone/>
            </a:pPr>
            <a:r>
              <a:rPr lang="en-US" altLang="en-US" sz="1800" dirty="0" smtClean="0">
                <a:latin typeface="Arial" charset="0"/>
                <a:cs typeface="Arial" charset="0"/>
              </a:rPr>
              <a:t>526=366+160</a:t>
            </a:r>
            <a:endParaRPr lang="en-US" altLang="en-US" sz="1800" dirty="0">
              <a:cs typeface="Arial" charset="0"/>
            </a:endParaRPr>
          </a:p>
        </p:txBody>
      </p:sp>
      <p:sp>
        <p:nvSpPr>
          <p:cNvPr id="52247" name="Rounded Rectangle 1"/>
          <p:cNvSpPr>
            <a:spLocks noChangeArrowheads="1"/>
          </p:cNvSpPr>
          <p:nvPr/>
        </p:nvSpPr>
        <p:spPr bwMode="auto">
          <a:xfrm>
            <a:off x="3846512" y="4953000"/>
            <a:ext cx="1729581"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Pitesti/</a:t>
            </a:r>
          </a:p>
          <a:p>
            <a:pPr>
              <a:spcBef>
                <a:spcPct val="0"/>
              </a:spcBef>
              <a:buClrTx/>
              <a:buSzTx/>
              <a:buFontTx/>
              <a:buNone/>
            </a:pPr>
            <a:r>
              <a:rPr lang="en-US" altLang="en-US" sz="1800" dirty="0" smtClean="0">
                <a:latin typeface="Arial" charset="0"/>
                <a:cs typeface="Arial" charset="0"/>
              </a:rPr>
              <a:t>417=317+100</a:t>
            </a:r>
            <a:endParaRPr lang="en-US" altLang="en-US" sz="1800" dirty="0">
              <a:cs typeface="Arial" charset="0"/>
            </a:endParaRPr>
          </a:p>
        </p:txBody>
      </p:sp>
      <p:sp>
        <p:nvSpPr>
          <p:cNvPr id="52248" name="Rounded Rectangle 1"/>
          <p:cNvSpPr>
            <a:spLocks noChangeArrowheads="1"/>
          </p:cNvSpPr>
          <p:nvPr/>
        </p:nvSpPr>
        <p:spPr bwMode="auto">
          <a:xfrm>
            <a:off x="5746353" y="4975225"/>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553=300+253</a:t>
            </a:r>
            <a:endParaRPr lang="en-US" altLang="en-US" sz="1800" dirty="0">
              <a:latin typeface="Arial" charset="0"/>
              <a:cs typeface="Arial" charset="0"/>
            </a:endParaRPr>
          </a:p>
        </p:txBody>
      </p:sp>
      <p:cxnSp>
        <p:nvCxnSpPr>
          <p:cNvPr id="52249" name="Straight Connector 6"/>
          <p:cNvCxnSpPr>
            <a:cxnSpLocks noChangeShapeType="1"/>
            <a:stCxn id="52241" idx="2"/>
            <a:endCxn id="52246" idx="0"/>
          </p:cNvCxnSpPr>
          <p:nvPr/>
        </p:nvCxnSpPr>
        <p:spPr bwMode="auto">
          <a:xfrm flipH="1">
            <a:off x="2840832" y="4501357"/>
            <a:ext cx="4029074" cy="46275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50" name="Straight Connector 12"/>
          <p:cNvCxnSpPr>
            <a:cxnSpLocks noChangeShapeType="1"/>
            <a:stCxn id="52241" idx="2"/>
            <a:endCxn id="52247" idx="0"/>
          </p:cNvCxnSpPr>
          <p:nvPr/>
        </p:nvCxnSpPr>
        <p:spPr bwMode="auto">
          <a:xfrm flipH="1">
            <a:off x="4711303" y="4501357"/>
            <a:ext cx="2158603" cy="45164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51" name="Straight Connector 20"/>
          <p:cNvCxnSpPr>
            <a:cxnSpLocks noChangeShapeType="1"/>
            <a:stCxn id="52241" idx="2"/>
            <a:endCxn id="52248" idx="0"/>
          </p:cNvCxnSpPr>
          <p:nvPr/>
        </p:nvCxnSpPr>
        <p:spPr bwMode="auto">
          <a:xfrm flipH="1">
            <a:off x="6672659" y="4501357"/>
            <a:ext cx="197247" cy="47386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34" name="Group 33"/>
          <p:cNvGrpSpPr/>
          <p:nvPr/>
        </p:nvGrpSpPr>
        <p:grpSpPr>
          <a:xfrm>
            <a:off x="5943600" y="3880644"/>
            <a:ext cx="1928812" cy="620713"/>
            <a:chOff x="5538788" y="3880644"/>
            <a:chExt cx="1928812" cy="620713"/>
          </a:xfrm>
        </p:grpSpPr>
        <p:sp>
          <p:nvSpPr>
            <p:cNvPr id="52241" name="Rounded Rectangle 1"/>
            <p:cNvSpPr>
              <a:spLocks noChangeArrowheads="1"/>
            </p:cNvSpPr>
            <p:nvPr/>
          </p:nvSpPr>
          <p:spPr bwMode="auto">
            <a:xfrm>
              <a:off x="5538788" y="3880644"/>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52252" name="Straight Connector 30"/>
            <p:cNvCxnSpPr>
              <a:cxnSpLocks noChangeShapeType="1"/>
            </p:cNvCxnSpPr>
            <p:nvPr/>
          </p:nvCxnSpPr>
          <p:spPr bwMode="auto">
            <a:xfrm>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2253" name="Straight Connector 32"/>
            <p:cNvCxnSpPr>
              <a:cxnSpLocks noChangeShapeType="1"/>
            </p:cNvCxnSpPr>
            <p:nvPr/>
          </p:nvCxnSpPr>
          <p:spPr bwMode="auto">
            <a:xfrm flipH="1">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
        <p:nvSpPr>
          <p:cNvPr id="52254" name="Rounded Rectangle 1"/>
          <p:cNvSpPr>
            <a:spLocks noChangeArrowheads="1"/>
          </p:cNvSpPr>
          <p:nvPr/>
        </p:nvSpPr>
        <p:spPr bwMode="auto">
          <a:xfrm>
            <a:off x="3846513" y="5943600"/>
            <a:ext cx="1568450" cy="620713"/>
          </a:xfrm>
          <a:prstGeom prst="roundRect">
            <a:avLst>
              <a:gd name="adj" fmla="val 16667"/>
            </a:avLst>
          </a:prstGeom>
          <a:noFill/>
          <a:ln w="1270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Bucharest/</a:t>
            </a:r>
          </a:p>
          <a:p>
            <a:pPr>
              <a:spcBef>
                <a:spcPct val="0"/>
              </a:spcBef>
              <a:buClrTx/>
              <a:buSzTx/>
              <a:buFontTx/>
              <a:buNone/>
            </a:pPr>
            <a:r>
              <a:rPr lang="en-US" altLang="en-US" sz="1800" dirty="0" smtClean="0">
                <a:latin typeface="Arial" charset="0"/>
                <a:cs typeface="Arial" charset="0"/>
              </a:rPr>
              <a:t>418=418+0</a:t>
            </a:r>
            <a:endParaRPr lang="en-US" altLang="en-US" sz="1800" dirty="0">
              <a:cs typeface="Arial" charset="0"/>
            </a:endParaRPr>
          </a:p>
        </p:txBody>
      </p:sp>
      <p:cxnSp>
        <p:nvCxnSpPr>
          <p:cNvPr id="52255" name="Straight Connector 8"/>
          <p:cNvCxnSpPr>
            <a:cxnSpLocks noChangeShapeType="1"/>
            <a:stCxn id="52247" idx="2"/>
            <a:endCxn id="52254" idx="0"/>
          </p:cNvCxnSpPr>
          <p:nvPr/>
        </p:nvCxnSpPr>
        <p:spPr bwMode="auto">
          <a:xfrm flipH="1">
            <a:off x="4630738" y="5573713"/>
            <a:ext cx="80565" cy="3698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56" name="Straight Connector 21"/>
          <p:cNvCxnSpPr>
            <a:cxnSpLocks noChangeShapeType="1"/>
          </p:cNvCxnSpPr>
          <p:nvPr/>
        </p:nvCxnSpPr>
        <p:spPr bwMode="auto">
          <a:xfrm>
            <a:off x="3849688" y="4964113"/>
            <a:ext cx="1565275"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2257" name="Straight Connector 33"/>
          <p:cNvCxnSpPr>
            <a:cxnSpLocks noChangeShapeType="1"/>
          </p:cNvCxnSpPr>
          <p:nvPr/>
        </p:nvCxnSpPr>
        <p:spPr bwMode="auto">
          <a:xfrm flipH="1">
            <a:off x="3875088" y="4964113"/>
            <a:ext cx="1539875"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2258" name="TextBox 34"/>
          <p:cNvSpPr txBox="1">
            <a:spLocks noChangeArrowheads="1"/>
          </p:cNvSpPr>
          <p:nvPr/>
        </p:nvSpPr>
        <p:spPr bwMode="auto">
          <a:xfrm>
            <a:off x="625475" y="4953000"/>
            <a:ext cx="838200" cy="769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4400"/>
              <a:t>…</a:t>
            </a:r>
          </a:p>
        </p:txBody>
      </p:sp>
      <p:sp>
        <p:nvSpPr>
          <p:cNvPr id="52259" name="TextBox 37"/>
          <p:cNvSpPr txBox="1">
            <a:spLocks noChangeArrowheads="1"/>
          </p:cNvSpPr>
          <p:nvPr/>
        </p:nvSpPr>
        <p:spPr bwMode="auto">
          <a:xfrm>
            <a:off x="2474913" y="5773738"/>
            <a:ext cx="838200" cy="769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4400"/>
              <a:t>…</a:t>
            </a:r>
          </a:p>
        </p:txBody>
      </p:sp>
      <p:cxnSp>
        <p:nvCxnSpPr>
          <p:cNvPr id="52260" name="Straight Connector 36"/>
          <p:cNvCxnSpPr>
            <a:cxnSpLocks noChangeShapeType="1"/>
            <a:stCxn id="52239" idx="2"/>
          </p:cNvCxnSpPr>
          <p:nvPr/>
        </p:nvCxnSpPr>
        <p:spPr bwMode="auto">
          <a:xfrm flipH="1">
            <a:off x="1028701" y="4495800"/>
            <a:ext cx="1961356" cy="863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2261" name="Straight Connector 39"/>
          <p:cNvCxnSpPr>
            <a:cxnSpLocks noChangeShapeType="1"/>
            <a:stCxn id="52247" idx="2"/>
          </p:cNvCxnSpPr>
          <p:nvPr/>
        </p:nvCxnSpPr>
        <p:spPr bwMode="auto">
          <a:xfrm flipH="1">
            <a:off x="2917827" y="5573713"/>
            <a:ext cx="1793476" cy="5857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27"/>
          <p:cNvCxnSpPr>
            <a:cxnSpLocks noChangeShapeType="1"/>
          </p:cNvCxnSpPr>
          <p:nvPr/>
        </p:nvCxnSpPr>
        <p:spPr bwMode="auto">
          <a:xfrm>
            <a:off x="2259806" y="3897313"/>
            <a:ext cx="1316037"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9" name="Straight Connector 29"/>
          <p:cNvCxnSpPr>
            <a:cxnSpLocks noChangeShapeType="1"/>
          </p:cNvCxnSpPr>
          <p:nvPr/>
        </p:nvCxnSpPr>
        <p:spPr bwMode="auto">
          <a:xfrm flipH="1">
            <a:off x="2259806" y="3897313"/>
            <a:ext cx="1316037"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nvGrpSpPr>
          <p:cNvPr id="40" name="Group 39"/>
          <p:cNvGrpSpPr/>
          <p:nvPr/>
        </p:nvGrpSpPr>
        <p:grpSpPr>
          <a:xfrm>
            <a:off x="3200400" y="1973263"/>
            <a:ext cx="1524000" cy="609600"/>
            <a:chOff x="3200400" y="1973263"/>
            <a:chExt cx="1524000" cy="609600"/>
          </a:xfrm>
        </p:grpSpPr>
        <p:sp>
          <p:nvSpPr>
            <p:cNvPr id="41"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42"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3"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6595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dirty="0" smtClean="0"/>
              <a:t>A</a:t>
            </a:r>
            <a:r>
              <a:rPr lang="en-US" altLang="en-US" baseline="30000" dirty="0" smtClean="0"/>
              <a:t>*</a:t>
            </a:r>
            <a:r>
              <a:rPr lang="en-US" altLang="en-US" dirty="0" smtClean="0"/>
              <a:t> tree search example:</a:t>
            </a:r>
            <a:br>
              <a:rPr lang="en-US" altLang="en-US" dirty="0" smtClean="0"/>
            </a:br>
            <a:r>
              <a:rPr lang="en-US" altLang="en-US" dirty="0" smtClean="0"/>
              <a:t>Simulated queue.  City/f=</a:t>
            </a:r>
            <a:r>
              <a:rPr lang="en-US" altLang="en-US" dirty="0" err="1" smtClean="0"/>
              <a:t>g+h</a:t>
            </a:r>
            <a:endParaRPr lang="en-US" altLang="en-US" dirty="0" smtClean="0"/>
          </a:p>
        </p:txBody>
      </p:sp>
      <p:sp>
        <p:nvSpPr>
          <p:cNvPr id="53252" name="Rounded Rectangle 1"/>
          <p:cNvSpPr>
            <a:spLocks noChangeArrowheads="1"/>
          </p:cNvSpPr>
          <p:nvPr/>
        </p:nvSpPr>
        <p:spPr bwMode="auto">
          <a:xfrm>
            <a:off x="334963" y="2873375"/>
            <a:ext cx="1703387" cy="6318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393=140+253</a:t>
            </a:r>
            <a:endParaRPr lang="en-US" altLang="en-US" sz="1800" dirty="0">
              <a:cs typeface="Arial" charset="0"/>
            </a:endParaRPr>
          </a:p>
        </p:txBody>
      </p:sp>
      <p:sp>
        <p:nvSpPr>
          <p:cNvPr id="53253" name="Rounded Rectangle 1"/>
          <p:cNvSpPr>
            <a:spLocks noChangeArrowheads="1"/>
          </p:cNvSpPr>
          <p:nvPr/>
        </p:nvSpPr>
        <p:spPr bwMode="auto">
          <a:xfrm>
            <a:off x="3233738" y="2873375"/>
            <a:ext cx="164306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Timisoara/</a:t>
            </a:r>
          </a:p>
          <a:p>
            <a:pPr>
              <a:spcBef>
                <a:spcPct val="0"/>
              </a:spcBef>
              <a:buClrTx/>
              <a:buSzTx/>
              <a:buFontTx/>
              <a:buNone/>
            </a:pPr>
            <a:r>
              <a:rPr lang="en-US" altLang="en-US" sz="1800" dirty="0" smtClean="0">
                <a:latin typeface="Arial" charset="0"/>
                <a:cs typeface="Arial" charset="0"/>
              </a:rPr>
              <a:t>447=118+329</a:t>
            </a:r>
            <a:endParaRPr lang="en-US" altLang="en-US" sz="1800" dirty="0">
              <a:cs typeface="Arial" charset="0"/>
            </a:endParaRPr>
          </a:p>
        </p:txBody>
      </p:sp>
      <p:sp>
        <p:nvSpPr>
          <p:cNvPr id="53254" name="Rounded Rectangle 1"/>
          <p:cNvSpPr>
            <a:spLocks noChangeArrowheads="1"/>
          </p:cNvSpPr>
          <p:nvPr/>
        </p:nvSpPr>
        <p:spPr bwMode="auto">
          <a:xfrm>
            <a:off x="6477000" y="2879725"/>
            <a:ext cx="1600200" cy="6080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Zerind</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449=75+374</a:t>
            </a:r>
            <a:endParaRPr lang="en-US" altLang="en-US" sz="1800" dirty="0">
              <a:latin typeface="Arial" charset="0"/>
              <a:cs typeface="Arial" charset="0"/>
            </a:endParaRPr>
          </a:p>
          <a:p>
            <a:pPr>
              <a:spcBef>
                <a:spcPct val="0"/>
              </a:spcBef>
              <a:buClrTx/>
              <a:buSzTx/>
              <a:buFontTx/>
              <a:buNone/>
            </a:pPr>
            <a:endParaRPr lang="en-US" altLang="en-US" sz="1800" dirty="0">
              <a:cs typeface="Arial" charset="0"/>
            </a:endParaRPr>
          </a:p>
        </p:txBody>
      </p:sp>
      <p:cxnSp>
        <p:nvCxnSpPr>
          <p:cNvPr id="53255" name="Straight Connector 2"/>
          <p:cNvCxnSpPr>
            <a:cxnSpLocks noChangeShapeType="1"/>
            <a:endCxn id="53252" idx="0"/>
          </p:cNvCxnSpPr>
          <p:nvPr/>
        </p:nvCxnSpPr>
        <p:spPr bwMode="auto">
          <a:xfrm flipH="1">
            <a:off x="1186657" y="2582863"/>
            <a:ext cx="2688432" cy="290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56" name="Straight Connector 7"/>
          <p:cNvCxnSpPr>
            <a:cxnSpLocks noChangeShapeType="1"/>
          </p:cNvCxnSpPr>
          <p:nvPr/>
        </p:nvCxnSpPr>
        <p:spPr bwMode="auto">
          <a:xfrm>
            <a:off x="3875088" y="2582863"/>
            <a:ext cx="180181" cy="2905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57" name="Straight Connector 9"/>
          <p:cNvCxnSpPr>
            <a:cxnSpLocks noChangeShapeType="1"/>
            <a:endCxn id="53254" idx="0"/>
          </p:cNvCxnSpPr>
          <p:nvPr/>
        </p:nvCxnSpPr>
        <p:spPr bwMode="auto">
          <a:xfrm>
            <a:off x="3875088" y="2582863"/>
            <a:ext cx="3402012" cy="2968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60" name="Straight Connector 11"/>
          <p:cNvCxnSpPr>
            <a:cxnSpLocks noChangeShapeType="1"/>
          </p:cNvCxnSpPr>
          <p:nvPr/>
        </p:nvCxnSpPr>
        <p:spPr bwMode="auto">
          <a:xfrm flipH="1">
            <a:off x="334963" y="2879725"/>
            <a:ext cx="1646237" cy="6032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3261" name="Straight Connector 13"/>
          <p:cNvCxnSpPr>
            <a:cxnSpLocks noChangeShapeType="1"/>
          </p:cNvCxnSpPr>
          <p:nvPr/>
        </p:nvCxnSpPr>
        <p:spPr bwMode="auto">
          <a:xfrm>
            <a:off x="334963" y="2895600"/>
            <a:ext cx="1646237" cy="5873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3262" name="Rounded Rectangle 1"/>
          <p:cNvSpPr>
            <a:spLocks noChangeArrowheads="1"/>
          </p:cNvSpPr>
          <p:nvPr/>
        </p:nvSpPr>
        <p:spPr bwMode="auto">
          <a:xfrm>
            <a:off x="228601" y="3886200"/>
            <a:ext cx="17526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latin typeface="Arial" charset="0"/>
                <a:cs typeface="Arial" charset="0"/>
              </a:rPr>
              <a:t>646=280+366</a:t>
            </a:r>
            <a:endParaRPr lang="en-US" altLang="en-US" sz="1800" dirty="0">
              <a:cs typeface="Arial" charset="0"/>
            </a:endParaRPr>
          </a:p>
        </p:txBody>
      </p:sp>
      <p:sp>
        <p:nvSpPr>
          <p:cNvPr id="53263" name="Rounded Rectangle 1"/>
          <p:cNvSpPr>
            <a:spLocks noChangeArrowheads="1"/>
          </p:cNvSpPr>
          <p:nvPr/>
        </p:nvSpPr>
        <p:spPr bwMode="auto">
          <a:xfrm>
            <a:off x="2133600" y="3875088"/>
            <a:ext cx="1712913"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Fagaras</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415=239+176</a:t>
            </a:r>
            <a:endParaRPr lang="en-US" altLang="en-US" sz="1800" dirty="0">
              <a:cs typeface="Arial" charset="0"/>
            </a:endParaRPr>
          </a:p>
        </p:txBody>
      </p:sp>
      <p:sp>
        <p:nvSpPr>
          <p:cNvPr id="53264" name="Rounded Rectangle 1"/>
          <p:cNvSpPr>
            <a:spLocks noChangeArrowheads="1"/>
          </p:cNvSpPr>
          <p:nvPr/>
        </p:nvSpPr>
        <p:spPr bwMode="auto">
          <a:xfrm>
            <a:off x="4012009" y="3875087"/>
            <a:ext cx="1729581"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Oradea/</a:t>
            </a:r>
          </a:p>
          <a:p>
            <a:pPr>
              <a:spcBef>
                <a:spcPct val="0"/>
              </a:spcBef>
              <a:buClrTx/>
              <a:buSzTx/>
              <a:buFontTx/>
              <a:buNone/>
            </a:pPr>
            <a:r>
              <a:rPr lang="en-US" altLang="en-US" sz="1800" dirty="0" smtClean="0">
                <a:latin typeface="Arial" charset="0"/>
                <a:cs typeface="Arial" charset="0"/>
              </a:rPr>
              <a:t>671=291+380</a:t>
            </a:r>
            <a:endParaRPr lang="en-US" altLang="en-US" sz="1800" dirty="0">
              <a:cs typeface="Arial" charset="0"/>
            </a:endParaRPr>
          </a:p>
        </p:txBody>
      </p:sp>
      <p:cxnSp>
        <p:nvCxnSpPr>
          <p:cNvPr id="53266" name="Straight Connector 10"/>
          <p:cNvCxnSpPr>
            <a:cxnSpLocks noChangeShapeType="1"/>
            <a:stCxn id="53252" idx="2"/>
            <a:endCxn id="53262" idx="0"/>
          </p:cNvCxnSpPr>
          <p:nvPr/>
        </p:nvCxnSpPr>
        <p:spPr bwMode="auto">
          <a:xfrm flipH="1">
            <a:off x="1104901" y="3505200"/>
            <a:ext cx="81756" cy="3810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67" name="Straight Connector 14"/>
          <p:cNvCxnSpPr>
            <a:cxnSpLocks noChangeShapeType="1"/>
            <a:stCxn id="53252" idx="2"/>
            <a:endCxn id="53263" idx="0"/>
          </p:cNvCxnSpPr>
          <p:nvPr/>
        </p:nvCxnSpPr>
        <p:spPr bwMode="auto">
          <a:xfrm>
            <a:off x="1186657" y="3505200"/>
            <a:ext cx="1803400" cy="3698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68" name="Straight Connector 22"/>
          <p:cNvCxnSpPr>
            <a:cxnSpLocks noChangeShapeType="1"/>
            <a:stCxn id="53252" idx="2"/>
            <a:endCxn id="53264" idx="0"/>
          </p:cNvCxnSpPr>
          <p:nvPr/>
        </p:nvCxnSpPr>
        <p:spPr bwMode="auto">
          <a:xfrm>
            <a:off x="1186657" y="3505200"/>
            <a:ext cx="3690143" cy="3698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69" name="Straight Connector 24"/>
          <p:cNvCxnSpPr>
            <a:cxnSpLocks noChangeShapeType="1"/>
            <a:stCxn id="53252" idx="2"/>
            <a:endCxn id="53265" idx="0"/>
          </p:cNvCxnSpPr>
          <p:nvPr/>
        </p:nvCxnSpPr>
        <p:spPr bwMode="auto">
          <a:xfrm>
            <a:off x="1186657" y="3505200"/>
            <a:ext cx="5683249" cy="3921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70" name="Rounded Rectangle 1"/>
          <p:cNvSpPr>
            <a:spLocks noChangeArrowheads="1"/>
          </p:cNvSpPr>
          <p:nvPr/>
        </p:nvSpPr>
        <p:spPr bwMode="auto">
          <a:xfrm>
            <a:off x="1973262" y="4964113"/>
            <a:ext cx="1727201" cy="6207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Craiova/</a:t>
            </a:r>
          </a:p>
          <a:p>
            <a:pPr>
              <a:spcBef>
                <a:spcPct val="0"/>
              </a:spcBef>
              <a:buClrTx/>
              <a:buSzTx/>
              <a:buFontTx/>
              <a:buNone/>
            </a:pPr>
            <a:r>
              <a:rPr lang="en-US" altLang="en-US" sz="1800" dirty="0" smtClean="0">
                <a:latin typeface="Arial" charset="0"/>
                <a:cs typeface="Arial" charset="0"/>
              </a:rPr>
              <a:t>526=366+160</a:t>
            </a:r>
            <a:endParaRPr lang="en-US" altLang="en-US" sz="1800" dirty="0">
              <a:cs typeface="Arial" charset="0"/>
            </a:endParaRPr>
          </a:p>
        </p:txBody>
      </p:sp>
      <p:sp>
        <p:nvSpPr>
          <p:cNvPr id="53271" name="Rounded Rectangle 1"/>
          <p:cNvSpPr>
            <a:spLocks noChangeArrowheads="1"/>
          </p:cNvSpPr>
          <p:nvPr/>
        </p:nvSpPr>
        <p:spPr bwMode="auto">
          <a:xfrm>
            <a:off x="3846512" y="4953000"/>
            <a:ext cx="1729581"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Pitesti/</a:t>
            </a:r>
          </a:p>
          <a:p>
            <a:pPr>
              <a:spcBef>
                <a:spcPct val="0"/>
              </a:spcBef>
              <a:buClrTx/>
              <a:buSzTx/>
              <a:buFontTx/>
              <a:buNone/>
            </a:pPr>
            <a:r>
              <a:rPr lang="en-US" altLang="en-US" sz="1800" dirty="0" smtClean="0">
                <a:latin typeface="Arial" charset="0"/>
                <a:cs typeface="Arial" charset="0"/>
              </a:rPr>
              <a:t>417=317+100</a:t>
            </a:r>
            <a:endParaRPr lang="en-US" altLang="en-US" sz="1800" dirty="0">
              <a:cs typeface="Arial" charset="0"/>
            </a:endParaRPr>
          </a:p>
        </p:txBody>
      </p:sp>
      <p:sp>
        <p:nvSpPr>
          <p:cNvPr id="53272" name="Rounded Rectangle 1"/>
          <p:cNvSpPr>
            <a:spLocks noChangeArrowheads="1"/>
          </p:cNvSpPr>
          <p:nvPr/>
        </p:nvSpPr>
        <p:spPr bwMode="auto">
          <a:xfrm>
            <a:off x="5741590" y="4975225"/>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Sibiu/</a:t>
            </a:r>
          </a:p>
          <a:p>
            <a:pPr>
              <a:spcBef>
                <a:spcPct val="0"/>
              </a:spcBef>
              <a:buClrTx/>
              <a:buSzTx/>
              <a:buFontTx/>
              <a:buNone/>
            </a:pPr>
            <a:r>
              <a:rPr lang="en-US" altLang="en-US" sz="1800" dirty="0" smtClean="0">
                <a:latin typeface="Arial" charset="0"/>
                <a:cs typeface="Arial" charset="0"/>
              </a:rPr>
              <a:t>553=300+253</a:t>
            </a:r>
            <a:endParaRPr lang="en-US" altLang="en-US" sz="1800" dirty="0">
              <a:latin typeface="Arial" charset="0"/>
              <a:cs typeface="Arial" charset="0"/>
            </a:endParaRPr>
          </a:p>
        </p:txBody>
      </p:sp>
      <p:cxnSp>
        <p:nvCxnSpPr>
          <p:cNvPr id="53273" name="Straight Connector 6"/>
          <p:cNvCxnSpPr>
            <a:cxnSpLocks noChangeShapeType="1"/>
            <a:stCxn id="53265" idx="2"/>
            <a:endCxn id="53270" idx="0"/>
          </p:cNvCxnSpPr>
          <p:nvPr/>
        </p:nvCxnSpPr>
        <p:spPr bwMode="auto">
          <a:xfrm flipH="1">
            <a:off x="2836863" y="4518026"/>
            <a:ext cx="4033043" cy="4460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74" name="Straight Connector 12"/>
          <p:cNvCxnSpPr>
            <a:cxnSpLocks noChangeShapeType="1"/>
            <a:stCxn id="53265" idx="2"/>
            <a:endCxn id="53271" idx="0"/>
          </p:cNvCxnSpPr>
          <p:nvPr/>
        </p:nvCxnSpPr>
        <p:spPr bwMode="auto">
          <a:xfrm flipH="1">
            <a:off x="4711303" y="4518026"/>
            <a:ext cx="2158603" cy="4349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75" name="Straight Connector 20"/>
          <p:cNvCxnSpPr>
            <a:cxnSpLocks noChangeShapeType="1"/>
            <a:stCxn id="53265" idx="2"/>
            <a:endCxn id="53272" idx="0"/>
          </p:cNvCxnSpPr>
          <p:nvPr/>
        </p:nvCxnSpPr>
        <p:spPr bwMode="auto">
          <a:xfrm flipH="1">
            <a:off x="6667896" y="4518026"/>
            <a:ext cx="202010" cy="45719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22" name="Group 21"/>
          <p:cNvGrpSpPr/>
          <p:nvPr/>
        </p:nvGrpSpPr>
        <p:grpSpPr>
          <a:xfrm>
            <a:off x="5943600" y="3897313"/>
            <a:ext cx="1852612" cy="620713"/>
            <a:chOff x="5614988" y="3886200"/>
            <a:chExt cx="1852612" cy="620713"/>
          </a:xfrm>
        </p:grpSpPr>
        <p:sp>
          <p:nvSpPr>
            <p:cNvPr id="53265" name="Rounded Rectangle 1"/>
            <p:cNvSpPr>
              <a:spLocks noChangeArrowheads="1"/>
            </p:cNvSpPr>
            <p:nvPr/>
          </p:nvSpPr>
          <p:spPr bwMode="auto">
            <a:xfrm>
              <a:off x="5614988" y="3886200"/>
              <a:ext cx="1852612" cy="62071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err="1">
                  <a:latin typeface="Arial" charset="0"/>
                  <a:cs typeface="Arial" charset="0"/>
                </a:rPr>
                <a:t>RimnicuVilcea</a:t>
              </a:r>
              <a:r>
                <a:rPr lang="en-US" altLang="en-US" sz="1800" dirty="0">
                  <a:latin typeface="Arial" charset="0"/>
                  <a:cs typeface="Arial" charset="0"/>
                </a:rPr>
                <a:t>/</a:t>
              </a:r>
            </a:p>
            <a:p>
              <a:pPr>
                <a:spcBef>
                  <a:spcPct val="0"/>
                </a:spcBef>
                <a:buClrTx/>
                <a:buSzTx/>
                <a:buFontTx/>
                <a:buNone/>
              </a:pPr>
              <a:r>
                <a:rPr lang="en-US" altLang="en-US" sz="1800" dirty="0" smtClean="0">
                  <a:latin typeface="Arial" charset="0"/>
                  <a:cs typeface="Arial" charset="0"/>
                </a:rPr>
                <a:t>413=220+193</a:t>
              </a:r>
              <a:endParaRPr lang="en-US" altLang="en-US" sz="1800" dirty="0">
                <a:latin typeface="Arial" charset="0"/>
                <a:cs typeface="Arial" charset="0"/>
              </a:endParaRPr>
            </a:p>
          </p:txBody>
        </p:sp>
        <p:cxnSp>
          <p:nvCxnSpPr>
            <p:cNvPr id="53276" name="Straight Connector 30"/>
            <p:cNvCxnSpPr>
              <a:cxnSpLocks noChangeShapeType="1"/>
            </p:cNvCxnSpPr>
            <p:nvPr/>
          </p:nvCxnSpPr>
          <p:spPr bwMode="auto">
            <a:xfrm>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3277" name="Straight Connector 32"/>
            <p:cNvCxnSpPr>
              <a:cxnSpLocks noChangeShapeType="1"/>
            </p:cNvCxnSpPr>
            <p:nvPr/>
          </p:nvCxnSpPr>
          <p:spPr bwMode="auto">
            <a:xfrm flipH="1">
              <a:off x="5614988" y="3886200"/>
              <a:ext cx="1852612" cy="5984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
        <p:nvSpPr>
          <p:cNvPr id="53278" name="Rounded Rectangle 1"/>
          <p:cNvSpPr>
            <a:spLocks noChangeArrowheads="1"/>
          </p:cNvSpPr>
          <p:nvPr/>
        </p:nvSpPr>
        <p:spPr bwMode="auto">
          <a:xfrm>
            <a:off x="3846513" y="5943600"/>
            <a:ext cx="1568450" cy="620713"/>
          </a:xfrm>
          <a:prstGeom prst="roundRect">
            <a:avLst>
              <a:gd name="adj" fmla="val 16667"/>
            </a:avLst>
          </a:prstGeom>
          <a:noFill/>
          <a:ln w="1270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latin typeface="Arial" charset="0"/>
                <a:cs typeface="Arial" charset="0"/>
              </a:rPr>
              <a:t>Bucharest/</a:t>
            </a:r>
          </a:p>
          <a:p>
            <a:pPr>
              <a:spcBef>
                <a:spcPct val="0"/>
              </a:spcBef>
              <a:buClrTx/>
              <a:buSzTx/>
              <a:buFontTx/>
              <a:buNone/>
            </a:pPr>
            <a:r>
              <a:rPr lang="en-US" altLang="en-US" sz="1800" dirty="0" smtClean="0">
                <a:latin typeface="Arial" charset="0"/>
                <a:cs typeface="Arial" charset="0"/>
              </a:rPr>
              <a:t>418=418+0</a:t>
            </a:r>
            <a:endParaRPr lang="en-US" altLang="en-US" sz="1800" dirty="0">
              <a:cs typeface="Arial" charset="0"/>
            </a:endParaRPr>
          </a:p>
        </p:txBody>
      </p:sp>
      <p:cxnSp>
        <p:nvCxnSpPr>
          <p:cNvPr id="53279" name="Straight Connector 8"/>
          <p:cNvCxnSpPr>
            <a:cxnSpLocks noChangeShapeType="1"/>
            <a:stCxn id="53271" idx="2"/>
            <a:endCxn id="53278" idx="0"/>
          </p:cNvCxnSpPr>
          <p:nvPr/>
        </p:nvCxnSpPr>
        <p:spPr bwMode="auto">
          <a:xfrm flipH="1">
            <a:off x="4630738" y="5573713"/>
            <a:ext cx="80565" cy="3698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0" name="Straight Arrow Connector 19"/>
          <p:cNvCxnSpPr>
            <a:cxnSpLocks noChangeShapeType="1"/>
            <a:stCxn id="53278" idx="0"/>
            <a:endCxn id="53271" idx="2"/>
          </p:cNvCxnSpPr>
          <p:nvPr/>
        </p:nvCxnSpPr>
        <p:spPr bwMode="auto">
          <a:xfrm flipV="1">
            <a:off x="4630738" y="5573713"/>
            <a:ext cx="80565" cy="369887"/>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81" name="Straight Arrow Connector 33"/>
          <p:cNvCxnSpPr>
            <a:cxnSpLocks noChangeShapeType="1"/>
            <a:stCxn id="53271" idx="0"/>
            <a:endCxn id="53265" idx="2"/>
          </p:cNvCxnSpPr>
          <p:nvPr/>
        </p:nvCxnSpPr>
        <p:spPr bwMode="auto">
          <a:xfrm flipV="1">
            <a:off x="4711303" y="4518026"/>
            <a:ext cx="2158603" cy="434974"/>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82" name="Straight Arrow Connector 36"/>
          <p:cNvCxnSpPr>
            <a:cxnSpLocks noChangeShapeType="1"/>
            <a:stCxn id="53265" idx="0"/>
            <a:endCxn id="53252" idx="2"/>
          </p:cNvCxnSpPr>
          <p:nvPr/>
        </p:nvCxnSpPr>
        <p:spPr bwMode="auto">
          <a:xfrm flipH="1" flipV="1">
            <a:off x="1186657" y="3505200"/>
            <a:ext cx="5683249" cy="392113"/>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83" name="Straight Arrow Connector 39"/>
          <p:cNvCxnSpPr>
            <a:cxnSpLocks noChangeShapeType="1"/>
            <a:stCxn id="53252" idx="0"/>
          </p:cNvCxnSpPr>
          <p:nvPr/>
        </p:nvCxnSpPr>
        <p:spPr bwMode="auto">
          <a:xfrm flipV="1">
            <a:off x="1186657" y="2582863"/>
            <a:ext cx="2688431" cy="290512"/>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84" name="Straight Connector 41"/>
          <p:cNvCxnSpPr>
            <a:cxnSpLocks noChangeShapeType="1"/>
          </p:cNvCxnSpPr>
          <p:nvPr/>
        </p:nvCxnSpPr>
        <p:spPr bwMode="auto">
          <a:xfrm>
            <a:off x="3875088" y="4953000"/>
            <a:ext cx="1539875" cy="620713"/>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53285" name="Straight Connector 43"/>
          <p:cNvCxnSpPr>
            <a:cxnSpLocks noChangeShapeType="1"/>
          </p:cNvCxnSpPr>
          <p:nvPr/>
        </p:nvCxnSpPr>
        <p:spPr bwMode="auto">
          <a:xfrm flipH="1">
            <a:off x="3849688" y="4953000"/>
            <a:ext cx="1565275" cy="620713"/>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3286" name="TextBox 48"/>
          <p:cNvSpPr txBox="1">
            <a:spLocks noChangeArrowheads="1"/>
          </p:cNvSpPr>
          <p:nvPr/>
        </p:nvSpPr>
        <p:spPr bwMode="auto">
          <a:xfrm>
            <a:off x="2474913" y="5773738"/>
            <a:ext cx="838200" cy="769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4400"/>
              <a:t>…</a:t>
            </a:r>
          </a:p>
        </p:txBody>
      </p:sp>
      <p:sp>
        <p:nvSpPr>
          <p:cNvPr id="53287" name="TextBox 49"/>
          <p:cNvSpPr txBox="1">
            <a:spLocks noChangeArrowheads="1"/>
          </p:cNvSpPr>
          <p:nvPr/>
        </p:nvSpPr>
        <p:spPr bwMode="auto">
          <a:xfrm>
            <a:off x="642938" y="4975225"/>
            <a:ext cx="838200" cy="76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4400"/>
              <a:t>…</a:t>
            </a:r>
          </a:p>
        </p:txBody>
      </p:sp>
      <p:cxnSp>
        <p:nvCxnSpPr>
          <p:cNvPr id="53288" name="Straight Connector 50"/>
          <p:cNvCxnSpPr>
            <a:cxnSpLocks noChangeShapeType="1"/>
          </p:cNvCxnSpPr>
          <p:nvPr/>
        </p:nvCxnSpPr>
        <p:spPr bwMode="auto">
          <a:xfrm flipH="1">
            <a:off x="1028700" y="4495800"/>
            <a:ext cx="1889125" cy="863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3289" name="Straight Connector 51"/>
          <p:cNvCxnSpPr>
            <a:cxnSpLocks noChangeShapeType="1"/>
          </p:cNvCxnSpPr>
          <p:nvPr/>
        </p:nvCxnSpPr>
        <p:spPr bwMode="auto">
          <a:xfrm flipH="1">
            <a:off x="2917825" y="5573713"/>
            <a:ext cx="1712913" cy="5857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7"/>
          <p:cNvCxnSpPr>
            <a:cxnSpLocks noChangeShapeType="1"/>
          </p:cNvCxnSpPr>
          <p:nvPr/>
        </p:nvCxnSpPr>
        <p:spPr bwMode="auto">
          <a:xfrm>
            <a:off x="2259806" y="3897313"/>
            <a:ext cx="1316037"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3" name="Straight Connector 29"/>
          <p:cNvCxnSpPr>
            <a:cxnSpLocks noChangeShapeType="1"/>
          </p:cNvCxnSpPr>
          <p:nvPr/>
        </p:nvCxnSpPr>
        <p:spPr bwMode="auto">
          <a:xfrm flipH="1">
            <a:off x="2259806" y="3897313"/>
            <a:ext cx="1316037"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nvGrpSpPr>
          <p:cNvPr id="44" name="Group 43"/>
          <p:cNvGrpSpPr/>
          <p:nvPr/>
        </p:nvGrpSpPr>
        <p:grpSpPr>
          <a:xfrm>
            <a:off x="3200400" y="1973263"/>
            <a:ext cx="1524000" cy="609600"/>
            <a:chOff x="3200400" y="1973263"/>
            <a:chExt cx="1524000" cy="609600"/>
          </a:xfrm>
        </p:grpSpPr>
        <p:sp>
          <p:nvSpPr>
            <p:cNvPr id="45" name="Rounded Rectangle 1"/>
            <p:cNvSpPr>
              <a:spLocks noChangeArrowheads="1"/>
            </p:cNvSpPr>
            <p:nvPr/>
          </p:nvSpPr>
          <p:spPr bwMode="auto">
            <a:xfrm>
              <a:off x="3200400" y="1973263"/>
              <a:ext cx="1524000" cy="6096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800" dirty="0"/>
                <a:t>Arad/ </a:t>
              </a:r>
              <a:r>
                <a:rPr lang="en-US" altLang="en-US" sz="1800" dirty="0" smtClean="0"/>
                <a:t>366=0+366</a:t>
              </a:r>
              <a:endParaRPr lang="en-US" altLang="en-US" sz="1800" dirty="0"/>
            </a:p>
          </p:txBody>
        </p:sp>
        <p:cxnSp>
          <p:nvCxnSpPr>
            <p:cNvPr id="46" name="Straight Connector 27"/>
            <p:cNvCxnSpPr>
              <a:cxnSpLocks noChangeShapeType="1"/>
            </p:cNvCxnSpPr>
            <p:nvPr/>
          </p:nvCxnSpPr>
          <p:spPr bwMode="auto">
            <a:xfrm>
              <a:off x="3233738" y="1973263"/>
              <a:ext cx="1490662"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7" name="Straight Connector 29"/>
            <p:cNvCxnSpPr>
              <a:cxnSpLocks noChangeShapeType="1"/>
            </p:cNvCxnSpPr>
            <p:nvPr/>
          </p:nvCxnSpPr>
          <p:spPr bwMode="auto">
            <a:xfrm flipH="1">
              <a:off x="3233739" y="1973263"/>
              <a:ext cx="1490661" cy="609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509376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t>Properties of A*</a:t>
            </a:r>
          </a:p>
        </p:txBody>
      </p:sp>
      <p:sp>
        <p:nvSpPr>
          <p:cNvPr id="55299" name="Rectangle 3"/>
          <p:cNvSpPr>
            <a:spLocks noGrp="1" noChangeArrowheads="1"/>
          </p:cNvSpPr>
          <p:nvPr>
            <p:ph idx="1"/>
          </p:nvPr>
        </p:nvSpPr>
        <p:spPr>
          <a:xfrm>
            <a:off x="0" y="1981200"/>
            <a:ext cx="9144000" cy="4419600"/>
          </a:xfrm>
        </p:spPr>
        <p:txBody>
          <a:bodyPr>
            <a:normAutofit lnSpcReduction="10000"/>
          </a:bodyPr>
          <a:lstStyle/>
          <a:p>
            <a:pPr eaLnBrk="1" hangingPunct="1"/>
            <a:r>
              <a:rPr lang="en-US" altLang="en-US" sz="2800" u="sng" dirty="0" smtClean="0">
                <a:solidFill>
                  <a:srgbClr val="FF0000"/>
                </a:solidFill>
              </a:rPr>
              <a:t>Complete?</a:t>
            </a:r>
            <a:r>
              <a:rPr lang="en-US" altLang="en-US" sz="2800" dirty="0" smtClean="0"/>
              <a:t> Yes</a:t>
            </a:r>
          </a:p>
          <a:p>
            <a:pPr eaLnBrk="1" hangingPunct="1">
              <a:buFont typeface="Wingdings" pitchFamily="2" charset="2"/>
              <a:buNone/>
            </a:pPr>
            <a:r>
              <a:rPr lang="en-US" altLang="en-US" sz="2400" dirty="0" smtClean="0"/>
              <a:t>	(unless there are infinitely many nodes with </a:t>
            </a:r>
            <a:r>
              <a:rPr lang="en-US" altLang="en-US" sz="2400" i="1" dirty="0" smtClean="0"/>
              <a:t>f </a:t>
            </a:r>
            <a:r>
              <a:rPr lang="en-US" altLang="en-US" sz="2400" i="1" dirty="0" smtClean="0">
                <a:cs typeface="Arial" charset="0"/>
              </a:rPr>
              <a:t>≤</a:t>
            </a:r>
            <a:r>
              <a:rPr lang="en-US" altLang="en-US" sz="2400" i="1" dirty="0" smtClean="0"/>
              <a:t> f(G)</a:t>
            </a:r>
            <a:r>
              <a:rPr lang="en-US" altLang="en-US" sz="2400" dirty="0" smtClean="0"/>
              <a:t>;</a:t>
            </a:r>
          </a:p>
          <a:p>
            <a:pPr eaLnBrk="1" hangingPunct="1">
              <a:buFont typeface="Wingdings" pitchFamily="2" charset="2"/>
              <a:buNone/>
            </a:pPr>
            <a:r>
              <a:rPr lang="en-US" altLang="en-US" sz="2400" dirty="0" smtClean="0"/>
              <a:t>	can’t happen if step-cost </a:t>
            </a:r>
            <a:r>
              <a:rPr lang="en-US" altLang="en-US" sz="2400" b="1" dirty="0" smtClean="0">
                <a:sym typeface="Symbol" pitchFamily="18" charset="2"/>
              </a:rPr>
              <a:t></a:t>
            </a:r>
            <a:r>
              <a:rPr lang="en-US" altLang="en-US" sz="2400" dirty="0" smtClean="0"/>
              <a:t> </a:t>
            </a:r>
            <a:r>
              <a:rPr lang="el-GR" altLang="en-US" sz="2400" dirty="0" smtClean="0">
                <a:cs typeface="Tahoma" pitchFamily="34" charset="0"/>
              </a:rPr>
              <a:t>ε</a:t>
            </a:r>
            <a:r>
              <a:rPr lang="en-US" altLang="en-US" sz="2400" dirty="0" smtClean="0">
                <a:cs typeface="Tahoma" pitchFamily="34" charset="0"/>
              </a:rPr>
              <a:t> &gt; 0</a:t>
            </a:r>
            <a:r>
              <a:rPr lang="en-US" altLang="en-US" sz="2400" dirty="0" smtClean="0"/>
              <a:t>)</a:t>
            </a:r>
          </a:p>
          <a:p>
            <a:pPr eaLnBrk="1" hangingPunct="1"/>
            <a:r>
              <a:rPr lang="en-US" altLang="en-US" sz="2800" u="sng" dirty="0" smtClean="0">
                <a:solidFill>
                  <a:srgbClr val="FF0000"/>
                </a:solidFill>
              </a:rPr>
              <a:t>Time/Space?</a:t>
            </a:r>
            <a:r>
              <a:rPr lang="en-US" altLang="en-US" sz="2800" dirty="0" smtClean="0"/>
              <a:t> Exponential </a:t>
            </a:r>
            <a:r>
              <a:rPr lang="en-US" altLang="en-US" sz="2800" i="1" dirty="0" smtClean="0"/>
              <a:t>O(</a:t>
            </a:r>
            <a:r>
              <a:rPr lang="en-US" altLang="en-US" sz="2800" i="1" dirty="0" err="1" smtClean="0"/>
              <a:t>b</a:t>
            </a:r>
            <a:r>
              <a:rPr lang="en-US" altLang="en-US" sz="2800" i="1" baseline="30000" dirty="0" err="1" smtClean="0"/>
              <a:t>d</a:t>
            </a:r>
            <a:r>
              <a:rPr lang="en-US" altLang="en-US" sz="2800" i="1" dirty="0" smtClean="0"/>
              <a:t>)</a:t>
            </a:r>
          </a:p>
          <a:p>
            <a:pPr eaLnBrk="1" hangingPunct="1">
              <a:buFont typeface="Wingdings" pitchFamily="2" charset="2"/>
              <a:buNone/>
            </a:pPr>
            <a:r>
              <a:rPr lang="en-US" altLang="en-US" sz="2400" dirty="0" smtClean="0">
                <a:solidFill>
                  <a:schemeClr val="bg2"/>
                </a:solidFill>
              </a:rPr>
              <a:t> </a:t>
            </a:r>
            <a:r>
              <a:rPr lang="en-US" altLang="en-US" sz="2400" dirty="0" smtClean="0"/>
              <a:t>          except if:  </a:t>
            </a:r>
            <a:endParaRPr lang="en-US" altLang="en-US" sz="2400" u="sng" dirty="0" smtClean="0"/>
          </a:p>
          <a:p>
            <a:pPr eaLnBrk="1" hangingPunct="1">
              <a:spcBef>
                <a:spcPct val="0"/>
              </a:spcBef>
            </a:pPr>
            <a:r>
              <a:rPr lang="en-US" altLang="en-US" sz="2800" u="sng" dirty="0" smtClean="0">
                <a:solidFill>
                  <a:srgbClr val="FF0000"/>
                </a:solidFill>
              </a:rPr>
              <a:t>Optimal?</a:t>
            </a:r>
            <a:r>
              <a:rPr lang="en-US" altLang="en-US" sz="2800" dirty="0" smtClean="0">
                <a:solidFill>
                  <a:schemeClr val="bg2"/>
                </a:solidFill>
              </a:rPr>
              <a:t> </a:t>
            </a:r>
            <a:r>
              <a:rPr lang="en-US" altLang="en-US" sz="2800" dirty="0" smtClean="0">
                <a:solidFill>
                  <a:schemeClr val="bg1"/>
                </a:solidFill>
              </a:rPr>
              <a:t>Yes</a:t>
            </a:r>
          </a:p>
          <a:p>
            <a:pPr eaLnBrk="1" hangingPunct="1">
              <a:spcBef>
                <a:spcPct val="0"/>
              </a:spcBef>
              <a:buFont typeface="Wingdings" pitchFamily="2" charset="2"/>
              <a:buNone/>
            </a:pPr>
            <a:r>
              <a:rPr lang="en-US" altLang="en-US" dirty="0" smtClean="0"/>
              <a:t>	</a:t>
            </a:r>
            <a:r>
              <a:rPr lang="en-US" altLang="en-US" sz="2400" dirty="0" smtClean="0"/>
              <a:t>(with: Tree-Search, admissible heuristic;</a:t>
            </a:r>
          </a:p>
          <a:p>
            <a:pPr eaLnBrk="1" hangingPunct="1">
              <a:spcBef>
                <a:spcPct val="0"/>
              </a:spcBef>
              <a:buFont typeface="Wingdings" pitchFamily="2" charset="2"/>
              <a:buNone/>
            </a:pPr>
            <a:r>
              <a:rPr lang="en-US" altLang="en-US" sz="2400" dirty="0" smtClean="0"/>
              <a:t>	Graph-Search, consistent heuristic)</a:t>
            </a:r>
          </a:p>
          <a:p>
            <a:pPr eaLnBrk="1" hangingPunct="1">
              <a:spcBef>
                <a:spcPct val="0"/>
              </a:spcBef>
            </a:pPr>
            <a:r>
              <a:rPr lang="en-US" altLang="en-US" sz="2800" i="1" u="sng" dirty="0" smtClean="0">
                <a:solidFill>
                  <a:srgbClr val="FF0000"/>
                </a:solidFill>
              </a:rPr>
              <a:t>Optimally Efficient?</a:t>
            </a:r>
            <a:r>
              <a:rPr lang="en-US" altLang="en-US" sz="2800" dirty="0" smtClean="0">
                <a:solidFill>
                  <a:srgbClr val="FF0000"/>
                </a:solidFill>
              </a:rPr>
              <a:t> </a:t>
            </a:r>
            <a:r>
              <a:rPr lang="en-US" altLang="en-US" sz="2800" dirty="0" smtClean="0">
                <a:solidFill>
                  <a:schemeClr val="bg1"/>
                </a:solidFill>
              </a:rPr>
              <a:t>Yes</a:t>
            </a:r>
          </a:p>
          <a:p>
            <a:pPr eaLnBrk="1" hangingPunct="1">
              <a:spcBef>
                <a:spcPct val="0"/>
              </a:spcBef>
              <a:buFont typeface="Wingdings" pitchFamily="2" charset="2"/>
              <a:buNone/>
            </a:pPr>
            <a:r>
              <a:rPr lang="en-US" altLang="en-US" sz="2800" dirty="0" smtClean="0"/>
              <a:t>	</a:t>
            </a:r>
            <a:r>
              <a:rPr lang="en-US" altLang="en-US" sz="2400" dirty="0" smtClean="0"/>
              <a:t>(no optimal algorithm with same heuristic is guaranteed to expand fewer nodes)</a:t>
            </a:r>
          </a:p>
        </p:txBody>
      </p:sp>
      <p:graphicFrame>
        <p:nvGraphicFramePr>
          <p:cNvPr id="55300" name="Object 8"/>
          <p:cNvGraphicFramePr>
            <a:graphicFrameLocks noChangeAspect="1"/>
          </p:cNvGraphicFramePr>
          <p:nvPr>
            <p:extLst>
              <p:ext uri="{D42A27DB-BD31-4B8C-83A1-F6EECF244321}">
                <p14:modId xmlns:p14="http://schemas.microsoft.com/office/powerpoint/2010/main" val="4096277449"/>
              </p:ext>
            </p:extLst>
          </p:nvPr>
        </p:nvGraphicFramePr>
        <p:xfrm>
          <a:off x="2667000" y="3733800"/>
          <a:ext cx="3810000" cy="476250"/>
        </p:xfrm>
        <a:graphic>
          <a:graphicData uri="http://schemas.openxmlformats.org/presentationml/2006/ole">
            <mc:AlternateContent xmlns:mc="http://schemas.openxmlformats.org/markup-compatibility/2006">
              <mc:Choice xmlns:v="urn:schemas-microsoft-com:vml" Requires="v">
                <p:oleObj spid="_x0000_s185361" name="Equation" r:id="rId4" imgW="1930400" imgH="241300" progId="Equation.DSMT4">
                  <p:embed/>
                </p:oleObj>
              </mc:Choice>
              <mc:Fallback>
                <p:oleObj name="Equation" r:id="rId4" imgW="1930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733800"/>
                        <a:ext cx="3810000" cy="4762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0770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r>
              <a:rPr lang="en-US" altLang="en-US" sz="4000" dirty="0" smtClean="0">
                <a:ea typeface="ＭＳ Ｐゴシック" pitchFamily="34" charset="-128"/>
              </a:rPr>
              <a:t>Task Environment</a:t>
            </a:r>
          </a:p>
        </p:txBody>
      </p:sp>
      <p:sp>
        <p:nvSpPr>
          <p:cNvPr id="9219" name="Rectangle 3"/>
          <p:cNvSpPr>
            <a:spLocks noGrp="1" noChangeArrowheads="1"/>
          </p:cNvSpPr>
          <p:nvPr>
            <p:ph type="body" idx="1"/>
          </p:nvPr>
        </p:nvSpPr>
        <p:spPr/>
        <p:txBody>
          <a:bodyPr/>
          <a:lstStyle/>
          <a:p>
            <a:pPr>
              <a:lnSpc>
                <a:spcPct val="90000"/>
              </a:lnSpc>
            </a:pPr>
            <a:r>
              <a:rPr lang="en-US" altLang="en-US" dirty="0" smtClean="0">
                <a:ea typeface="ＭＳ Ｐゴシック" pitchFamily="34" charset="-128"/>
              </a:rPr>
              <a:t>Before we design an intelligent agent, we must specify its “task environment”:</a:t>
            </a:r>
          </a:p>
          <a:p>
            <a:pPr>
              <a:lnSpc>
                <a:spcPct val="90000"/>
              </a:lnSpc>
              <a:buFontTx/>
              <a:buNone/>
            </a:pPr>
            <a:r>
              <a:rPr lang="en-US" altLang="en-US" dirty="0" smtClean="0">
                <a:ea typeface="ＭＳ Ｐゴシック" pitchFamily="34" charset="-128"/>
              </a:rPr>
              <a:t>  </a:t>
            </a:r>
          </a:p>
          <a:p>
            <a:pPr>
              <a:lnSpc>
                <a:spcPct val="90000"/>
              </a:lnSpc>
              <a:buFontTx/>
              <a:buNone/>
            </a:pPr>
            <a:r>
              <a:rPr lang="en-US" altLang="en-US" dirty="0" smtClean="0">
                <a:ea typeface="ＭＳ Ｐゴシック" pitchFamily="34" charset="-128"/>
              </a:rPr>
              <a:t>   PEAS:</a:t>
            </a:r>
          </a:p>
          <a:p>
            <a:pPr>
              <a:lnSpc>
                <a:spcPct val="90000"/>
              </a:lnSpc>
              <a:buFontTx/>
              <a:buNone/>
            </a:pPr>
            <a:endParaRPr lang="en-US" altLang="en-US" dirty="0" smtClean="0">
              <a:ea typeface="ＭＳ Ｐゴシック" pitchFamily="34" charset="-128"/>
            </a:endParaRPr>
          </a:p>
          <a:p>
            <a:pPr>
              <a:lnSpc>
                <a:spcPct val="90000"/>
              </a:lnSpc>
              <a:buFontTx/>
              <a:buNone/>
            </a:pPr>
            <a:r>
              <a:rPr lang="en-US" altLang="en-US" dirty="0" smtClean="0">
                <a:ea typeface="ＭＳ Ｐゴシック" pitchFamily="34" charset="-128"/>
              </a:rPr>
              <a:t>   </a:t>
            </a:r>
            <a:r>
              <a:rPr lang="en-US" altLang="en-US" dirty="0" smtClean="0">
                <a:solidFill>
                  <a:srgbClr val="0000CC"/>
                </a:solidFill>
                <a:ea typeface="ＭＳ Ｐゴシック" pitchFamily="34" charset="-128"/>
              </a:rPr>
              <a:t>Performance measure</a:t>
            </a:r>
            <a:endParaRPr lang="en-US" altLang="en-US" dirty="0" smtClean="0">
              <a:ea typeface="ＭＳ Ｐゴシック" pitchFamily="34" charset="-128"/>
            </a:endParaRPr>
          </a:p>
          <a:p>
            <a:pPr>
              <a:lnSpc>
                <a:spcPct val="90000"/>
              </a:lnSpc>
              <a:buFontTx/>
              <a:buNone/>
            </a:pPr>
            <a:r>
              <a:rPr lang="en-US" altLang="en-US" dirty="0" smtClean="0">
                <a:ea typeface="ＭＳ Ｐゴシック" pitchFamily="34" charset="-128"/>
              </a:rPr>
              <a:t>   </a:t>
            </a:r>
            <a:r>
              <a:rPr lang="en-US" altLang="en-US" dirty="0" smtClean="0">
                <a:solidFill>
                  <a:srgbClr val="006600"/>
                </a:solidFill>
                <a:ea typeface="ＭＳ Ｐゴシック" pitchFamily="34" charset="-128"/>
              </a:rPr>
              <a:t>Environment</a:t>
            </a:r>
            <a:endParaRPr lang="en-US" altLang="en-US" dirty="0" smtClean="0">
              <a:ea typeface="ＭＳ Ｐゴシック" pitchFamily="34" charset="-128"/>
            </a:endParaRPr>
          </a:p>
          <a:p>
            <a:pPr>
              <a:lnSpc>
                <a:spcPct val="90000"/>
              </a:lnSpc>
              <a:buFontTx/>
              <a:buNone/>
            </a:pPr>
            <a:r>
              <a:rPr lang="en-US" altLang="en-US" dirty="0" smtClean="0">
                <a:ea typeface="ＭＳ Ｐゴシック" pitchFamily="34" charset="-128"/>
              </a:rPr>
              <a:t>   </a:t>
            </a:r>
            <a:r>
              <a:rPr lang="en-US" altLang="en-US" dirty="0" smtClean="0">
                <a:solidFill>
                  <a:srgbClr val="FF0000"/>
                </a:solidFill>
                <a:ea typeface="ＭＳ Ｐゴシック" pitchFamily="34" charset="-128"/>
              </a:rPr>
              <a:t>Actuators</a:t>
            </a:r>
            <a:endParaRPr lang="en-US" altLang="en-US" dirty="0" smtClean="0">
              <a:ea typeface="ＭＳ Ｐゴシック" pitchFamily="34" charset="-128"/>
            </a:endParaRPr>
          </a:p>
          <a:p>
            <a:pPr>
              <a:lnSpc>
                <a:spcPct val="90000"/>
              </a:lnSpc>
              <a:buFontTx/>
              <a:buNone/>
            </a:pPr>
            <a:r>
              <a:rPr lang="en-US" altLang="en-US" dirty="0" smtClean="0">
                <a:ea typeface="ＭＳ Ｐゴシック" pitchFamily="34" charset="-128"/>
              </a:rPr>
              <a:t>   </a:t>
            </a:r>
            <a:r>
              <a:rPr lang="en-US" altLang="en-US" dirty="0" smtClean="0">
                <a:solidFill>
                  <a:srgbClr val="800080"/>
                </a:solidFill>
                <a:ea typeface="ＭＳ Ｐゴシック" pitchFamily="34" charset="-128"/>
              </a:rPr>
              <a:t>Sensors</a:t>
            </a:r>
          </a:p>
          <a:p>
            <a:pPr>
              <a:lnSpc>
                <a:spcPct val="90000"/>
              </a:lnSpc>
              <a:buFontTx/>
              <a:buNone/>
            </a:pPr>
            <a:endParaRPr lang="en-US" altLang="en-US" sz="28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ea typeface="ＭＳ Ｐゴシック" pitchFamily="34" charset="-128"/>
              </a:rPr>
              <a:t>Admissible heuristics</a:t>
            </a:r>
          </a:p>
        </p:txBody>
      </p:sp>
      <p:sp>
        <p:nvSpPr>
          <p:cNvPr id="22531" name="Rectangle 3"/>
          <p:cNvSpPr>
            <a:spLocks noGrp="1" noChangeArrowheads="1"/>
          </p:cNvSpPr>
          <p:nvPr>
            <p:ph type="body" idx="1"/>
          </p:nvPr>
        </p:nvSpPr>
        <p:spPr>
          <a:xfrm>
            <a:off x="304800" y="2057400"/>
            <a:ext cx="8839200" cy="4114800"/>
          </a:xfrm>
        </p:spPr>
        <p:txBody>
          <a:bodyPr/>
          <a:lstStyle/>
          <a:p>
            <a:pPr eaLnBrk="1" hangingPunct="1"/>
            <a:r>
              <a:rPr lang="en-US" altLang="en-US" sz="2800" smtClean="0">
                <a:ea typeface="ＭＳ Ｐゴシック" pitchFamily="34" charset="-128"/>
              </a:rPr>
              <a:t>A heuristic </a:t>
            </a:r>
            <a:r>
              <a:rPr lang="en-US" altLang="en-US" sz="2800" i="1" smtClean="0">
                <a:ea typeface="ＭＳ Ｐゴシック" pitchFamily="34" charset="-128"/>
              </a:rPr>
              <a:t>h(n)</a:t>
            </a:r>
            <a:r>
              <a:rPr lang="en-US" altLang="en-US" sz="2800" smtClean="0">
                <a:ea typeface="ＭＳ Ｐゴシック" pitchFamily="34" charset="-128"/>
              </a:rPr>
              <a:t> is </a:t>
            </a:r>
            <a:r>
              <a:rPr lang="en-US" altLang="en-US" sz="2800" smtClean="0">
                <a:solidFill>
                  <a:srgbClr val="FF0000"/>
                </a:solidFill>
                <a:ea typeface="ＭＳ Ｐゴシック" pitchFamily="34" charset="-128"/>
              </a:rPr>
              <a:t>admissible</a:t>
            </a:r>
            <a:r>
              <a:rPr lang="en-US" altLang="en-US" sz="2800" smtClean="0">
                <a:ea typeface="ＭＳ Ｐゴシック" pitchFamily="34" charset="-128"/>
              </a:rPr>
              <a:t> if for every node </a:t>
            </a:r>
            <a:r>
              <a:rPr lang="en-US" altLang="en-US" sz="2800" i="1" smtClean="0">
                <a:ea typeface="ＭＳ Ｐゴシック" pitchFamily="34" charset="-128"/>
              </a:rPr>
              <a:t>n</a:t>
            </a:r>
            <a:r>
              <a:rPr lang="en-US" altLang="en-US" sz="2800" smtClean="0">
                <a:ea typeface="ＭＳ Ｐゴシック" pitchFamily="34" charset="-128"/>
              </a:rPr>
              <a:t>,</a:t>
            </a:r>
          </a:p>
          <a:p>
            <a:pPr eaLnBrk="1" hangingPunct="1">
              <a:buFont typeface="Wingdings" pitchFamily="2" charset="2"/>
              <a:buNone/>
            </a:pPr>
            <a:r>
              <a:rPr lang="en-US" altLang="en-US" sz="2800" i="1" smtClean="0">
                <a:ea typeface="ＭＳ Ｐゴシック" pitchFamily="34" charset="-128"/>
              </a:rPr>
              <a:t>	h(n) </a:t>
            </a:r>
            <a:r>
              <a:rPr lang="en-US" altLang="en-US" sz="2800" i="1" smtClean="0">
                <a:ea typeface="ＭＳ Ｐゴシック" pitchFamily="34" charset="-128"/>
                <a:cs typeface="Arial" pitchFamily="34" charset="0"/>
              </a:rPr>
              <a:t>≤</a:t>
            </a:r>
            <a:r>
              <a:rPr lang="en-US" altLang="en-US" sz="2800" i="1" smtClean="0">
                <a:ea typeface="ＭＳ Ｐゴシック" pitchFamily="34" charset="-128"/>
              </a:rPr>
              <a:t> h</a:t>
            </a:r>
            <a:r>
              <a:rPr lang="en-US" altLang="en-US" sz="2800" i="1" baseline="30000" smtClean="0">
                <a:ea typeface="ＭＳ Ｐゴシック" pitchFamily="34" charset="-128"/>
              </a:rPr>
              <a:t>*</a:t>
            </a:r>
            <a:r>
              <a:rPr lang="en-US" altLang="en-US" sz="2800" i="1" smtClean="0">
                <a:ea typeface="ＭＳ Ｐゴシック" pitchFamily="34" charset="-128"/>
              </a:rPr>
              <a:t>(n), </a:t>
            </a:r>
            <a:r>
              <a:rPr lang="en-US" altLang="en-US" sz="2800" smtClean="0">
                <a:ea typeface="ＭＳ Ｐゴシック" pitchFamily="34" charset="-128"/>
              </a:rPr>
              <a:t>where </a:t>
            </a:r>
            <a:r>
              <a:rPr lang="en-US" altLang="en-US" sz="2800" i="1" smtClean="0">
                <a:ea typeface="ＭＳ Ｐゴシック" pitchFamily="34" charset="-128"/>
              </a:rPr>
              <a:t>h</a:t>
            </a:r>
            <a:r>
              <a:rPr lang="en-US" altLang="en-US" sz="2800" i="1" baseline="30000" smtClean="0">
                <a:ea typeface="ＭＳ Ｐゴシック" pitchFamily="34" charset="-128"/>
              </a:rPr>
              <a:t>*</a:t>
            </a:r>
            <a:r>
              <a:rPr lang="en-US" altLang="en-US" sz="2800" i="1" smtClean="0">
                <a:ea typeface="ＭＳ Ｐゴシック" pitchFamily="34" charset="-128"/>
              </a:rPr>
              <a:t>(n)</a:t>
            </a:r>
            <a:r>
              <a:rPr lang="en-US" altLang="en-US" sz="2800" smtClean="0">
                <a:ea typeface="ＭＳ Ｐゴシック" pitchFamily="34" charset="-128"/>
              </a:rPr>
              <a:t> is the </a:t>
            </a:r>
            <a:r>
              <a:rPr lang="en-US" altLang="en-US" sz="2800" smtClean="0">
                <a:solidFill>
                  <a:srgbClr val="FF0000"/>
                </a:solidFill>
                <a:ea typeface="ＭＳ Ｐゴシック" pitchFamily="34" charset="-128"/>
              </a:rPr>
              <a:t>true </a:t>
            </a:r>
            <a:r>
              <a:rPr lang="en-US" altLang="en-US" sz="2800" smtClean="0">
                <a:ea typeface="ＭＳ Ｐゴシック" pitchFamily="34" charset="-128"/>
              </a:rPr>
              <a:t>cost to reach the goal state from </a:t>
            </a:r>
            <a:r>
              <a:rPr lang="en-US" altLang="en-US" sz="2800" i="1" smtClean="0">
                <a:ea typeface="ＭＳ Ｐゴシック" pitchFamily="34" charset="-128"/>
              </a:rPr>
              <a:t>n</a:t>
            </a:r>
            <a:r>
              <a:rPr lang="en-US" altLang="en-US" sz="2800" smtClean="0">
                <a:ea typeface="ＭＳ Ｐゴシック" pitchFamily="34" charset="-128"/>
              </a:rPr>
              <a:t>.</a:t>
            </a:r>
          </a:p>
          <a:p>
            <a:pPr eaLnBrk="1" hangingPunct="1"/>
            <a:r>
              <a:rPr lang="en-US" altLang="en-US" sz="2800" smtClean="0">
                <a:ea typeface="ＭＳ Ｐゴシック" pitchFamily="34" charset="-128"/>
              </a:rPr>
              <a:t>An admissible heuristic </a:t>
            </a:r>
            <a:r>
              <a:rPr lang="en-US" altLang="en-US" sz="2800" smtClean="0">
                <a:solidFill>
                  <a:srgbClr val="FF0000"/>
                </a:solidFill>
                <a:ea typeface="ＭＳ Ｐゴシック" pitchFamily="34" charset="-128"/>
              </a:rPr>
              <a:t>never overestimates</a:t>
            </a:r>
            <a:r>
              <a:rPr lang="en-US" altLang="en-US" sz="2800" smtClean="0">
                <a:ea typeface="ＭＳ Ｐゴシック" pitchFamily="34" charset="-128"/>
              </a:rPr>
              <a:t> the cost to reach the goal, i.e., it is </a:t>
            </a:r>
            <a:r>
              <a:rPr lang="en-US" altLang="en-US" sz="2800" smtClean="0">
                <a:solidFill>
                  <a:srgbClr val="FF0000"/>
                </a:solidFill>
                <a:ea typeface="ＭＳ Ｐゴシック" pitchFamily="34" charset="-128"/>
              </a:rPr>
              <a:t>optimistic</a:t>
            </a:r>
            <a:endParaRPr lang="en-US" altLang="en-US" sz="2800" smtClean="0">
              <a:ea typeface="ＭＳ Ｐゴシック" pitchFamily="34" charset="-128"/>
            </a:endParaRPr>
          </a:p>
          <a:p>
            <a:pPr eaLnBrk="1" hangingPunct="1"/>
            <a:r>
              <a:rPr lang="en-US" altLang="en-US" sz="2800" smtClean="0">
                <a:ea typeface="ＭＳ Ｐゴシック" pitchFamily="34" charset="-128"/>
              </a:rPr>
              <a:t>Example: </a:t>
            </a:r>
            <a:r>
              <a:rPr lang="en-US" altLang="en-US" sz="2800" i="1" smtClean="0">
                <a:ea typeface="ＭＳ Ｐゴシック" pitchFamily="34" charset="-128"/>
              </a:rPr>
              <a:t>h</a:t>
            </a:r>
            <a:r>
              <a:rPr lang="en-US" altLang="en-US" sz="2800" i="1" baseline="-25000" smtClean="0">
                <a:ea typeface="ＭＳ Ｐゴシック" pitchFamily="34" charset="-128"/>
              </a:rPr>
              <a:t>SLD</a:t>
            </a:r>
            <a:r>
              <a:rPr lang="en-US" altLang="en-US" sz="2800" i="1" smtClean="0">
                <a:ea typeface="ＭＳ Ｐゴシック" pitchFamily="34" charset="-128"/>
              </a:rPr>
              <a:t>(n) </a:t>
            </a:r>
            <a:r>
              <a:rPr lang="en-US" altLang="en-US" sz="2800" smtClean="0">
                <a:ea typeface="ＭＳ Ｐゴシック" pitchFamily="34" charset="-128"/>
              </a:rPr>
              <a:t>(never overestimates the actual road distance)</a:t>
            </a:r>
          </a:p>
          <a:p>
            <a:pPr eaLnBrk="1" hangingPunct="1"/>
            <a:r>
              <a:rPr lang="en-US" altLang="en-US" sz="2800" smtClean="0">
                <a:solidFill>
                  <a:schemeClr val="accent2"/>
                </a:solidFill>
                <a:ea typeface="ＭＳ Ｐゴシック" pitchFamily="34" charset="-128"/>
              </a:rPr>
              <a:t>Theorem</a:t>
            </a:r>
            <a:r>
              <a:rPr lang="en-US" altLang="en-US" sz="2800" smtClean="0">
                <a:ea typeface="ＭＳ Ｐゴシック" pitchFamily="34" charset="-128"/>
              </a:rPr>
              <a:t>: If </a:t>
            </a:r>
            <a:r>
              <a:rPr lang="en-US" altLang="en-US" sz="2800" i="1" smtClean="0">
                <a:ea typeface="ＭＳ Ｐゴシック" pitchFamily="34" charset="-128"/>
              </a:rPr>
              <a:t>h(n) </a:t>
            </a:r>
            <a:r>
              <a:rPr lang="en-US" altLang="en-US" sz="2800" smtClean="0">
                <a:ea typeface="ＭＳ Ｐゴシック" pitchFamily="34" charset="-128"/>
              </a:rPr>
              <a:t>is admissible, A</a:t>
            </a:r>
            <a:r>
              <a:rPr lang="en-US" altLang="en-US" sz="2800" baseline="30000" smtClean="0">
                <a:ea typeface="ＭＳ Ｐゴシック" pitchFamily="34" charset="-128"/>
              </a:rPr>
              <a:t>*</a:t>
            </a:r>
            <a:r>
              <a:rPr lang="en-US" altLang="en-US" sz="2800" smtClean="0">
                <a:ea typeface="ＭＳ Ｐゴシック" pitchFamily="34" charset="-128"/>
              </a:rPr>
              <a:t> using </a:t>
            </a:r>
            <a:r>
              <a:rPr lang="en-US" altLang="en-US" sz="2800" smtClean="0">
                <a:latin typeface="Courier New" pitchFamily="49" charset="0"/>
                <a:ea typeface="ＭＳ Ｐゴシック" pitchFamily="34" charset="-128"/>
              </a:rPr>
              <a:t>TREE-SEARCH</a:t>
            </a:r>
            <a:r>
              <a:rPr lang="en-US" altLang="en-US" sz="2800" smtClean="0">
                <a:ea typeface="ＭＳ Ｐゴシック" pitchFamily="34" charset="-128"/>
              </a:rPr>
              <a:t> is optimal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ea typeface="ＭＳ Ｐゴシック" pitchFamily="34" charset="-128"/>
              </a:rPr>
              <a:t>Consistent heuristics</a:t>
            </a:r>
            <a:br>
              <a:rPr lang="en-US" altLang="en-US" smtClean="0">
                <a:ea typeface="ＭＳ Ｐゴシック" pitchFamily="34" charset="-128"/>
              </a:rPr>
            </a:br>
            <a:r>
              <a:rPr lang="en-US" altLang="en-US" smtClean="0">
                <a:ea typeface="ＭＳ Ｐゴシック" pitchFamily="34" charset="-128"/>
              </a:rPr>
              <a:t>(consistent =&gt; admissible)</a:t>
            </a:r>
          </a:p>
        </p:txBody>
      </p:sp>
      <p:sp>
        <p:nvSpPr>
          <p:cNvPr id="23555" name="Rectangle 3"/>
          <p:cNvSpPr>
            <a:spLocks noGrp="1" noChangeArrowheads="1"/>
          </p:cNvSpPr>
          <p:nvPr>
            <p:ph type="body" idx="1"/>
          </p:nvPr>
        </p:nvSpPr>
        <p:spPr/>
        <p:txBody>
          <a:bodyPr/>
          <a:lstStyle/>
          <a:p>
            <a:pPr eaLnBrk="1" hangingPunct="1">
              <a:lnSpc>
                <a:spcPct val="80000"/>
              </a:lnSpc>
            </a:pPr>
            <a:r>
              <a:rPr lang="en-US" altLang="en-US" sz="2000" smtClean="0">
                <a:ea typeface="ＭＳ Ｐゴシック" pitchFamily="34" charset="-128"/>
              </a:rPr>
              <a:t>A heuristic is </a:t>
            </a:r>
            <a:r>
              <a:rPr lang="en-US" altLang="en-US" sz="2000" smtClean="0">
                <a:solidFill>
                  <a:srgbClr val="FF0000"/>
                </a:solidFill>
                <a:ea typeface="ＭＳ Ｐゴシック" pitchFamily="34" charset="-128"/>
              </a:rPr>
              <a:t>consistent</a:t>
            </a:r>
            <a:r>
              <a:rPr lang="en-US" altLang="en-US" sz="2000" smtClean="0">
                <a:ea typeface="ＭＳ Ｐゴシック" pitchFamily="34" charset="-128"/>
              </a:rPr>
              <a:t> if for every node </a:t>
            </a:r>
            <a:r>
              <a:rPr lang="en-US" altLang="en-US" sz="2000" i="1" smtClean="0">
                <a:ea typeface="ＭＳ Ｐゴシック" pitchFamily="34" charset="-128"/>
              </a:rPr>
              <a:t>n</a:t>
            </a:r>
            <a:r>
              <a:rPr lang="en-US" altLang="en-US" sz="2000" smtClean="0">
                <a:ea typeface="ＭＳ Ｐゴシック" pitchFamily="34" charset="-128"/>
              </a:rPr>
              <a:t>, every successor </a:t>
            </a:r>
            <a:r>
              <a:rPr lang="en-US" altLang="en-US" sz="2000" i="1" smtClean="0">
                <a:ea typeface="ＭＳ Ｐゴシック" pitchFamily="34" charset="-128"/>
              </a:rPr>
              <a:t>n'</a:t>
            </a:r>
            <a:r>
              <a:rPr lang="en-US" altLang="en-US" sz="2000" smtClean="0">
                <a:ea typeface="ＭＳ Ｐゴシック" pitchFamily="34" charset="-128"/>
              </a:rPr>
              <a:t> of </a:t>
            </a:r>
            <a:r>
              <a:rPr lang="en-US" altLang="en-US" sz="2000" i="1" smtClean="0">
                <a:ea typeface="ＭＳ Ｐゴシック" pitchFamily="34" charset="-128"/>
              </a:rPr>
              <a:t>n</a:t>
            </a:r>
            <a:r>
              <a:rPr lang="en-US" altLang="en-US" sz="2000" smtClean="0">
                <a:ea typeface="ＭＳ Ｐゴシック" pitchFamily="34" charset="-128"/>
              </a:rPr>
              <a:t> generated by any action </a:t>
            </a:r>
            <a:r>
              <a:rPr lang="en-US" altLang="en-US" sz="2000" i="1" smtClean="0">
                <a:ea typeface="ＭＳ Ｐゴシック" pitchFamily="34" charset="-128"/>
              </a:rPr>
              <a:t>a</a:t>
            </a:r>
            <a:r>
              <a:rPr lang="en-US" altLang="en-US" sz="2000" smtClean="0">
                <a:ea typeface="ＭＳ Ｐゴシック" pitchFamily="34" charset="-128"/>
              </a:rPr>
              <a:t>,   </a:t>
            </a:r>
          </a:p>
          <a:p>
            <a:pPr eaLnBrk="1" hangingPunct="1">
              <a:lnSpc>
                <a:spcPct val="80000"/>
              </a:lnSpc>
            </a:pPr>
            <a:endParaRPr lang="en-US" altLang="en-US" sz="2000" smtClean="0">
              <a:ea typeface="ＭＳ Ｐゴシック" pitchFamily="34" charset="-128"/>
            </a:endParaRPr>
          </a:p>
          <a:p>
            <a:pPr eaLnBrk="1" hangingPunct="1">
              <a:lnSpc>
                <a:spcPct val="80000"/>
              </a:lnSpc>
              <a:buFont typeface="Wingdings" pitchFamily="2" charset="2"/>
              <a:buNone/>
            </a:pPr>
            <a:r>
              <a:rPr lang="en-US" altLang="en-US" sz="2000" smtClean="0">
                <a:ea typeface="ＭＳ Ｐゴシック" pitchFamily="34" charset="-128"/>
              </a:rPr>
              <a:t>	     </a:t>
            </a:r>
            <a:r>
              <a:rPr lang="en-US" altLang="en-US" sz="2000" i="1" smtClean="0">
                <a:ea typeface="ＭＳ Ｐゴシック" pitchFamily="34" charset="-128"/>
              </a:rPr>
              <a:t>h(n) </a:t>
            </a:r>
            <a:r>
              <a:rPr lang="en-US" altLang="en-US" sz="2000" i="1" smtClean="0">
                <a:ea typeface="ＭＳ Ｐゴシック" pitchFamily="34" charset="-128"/>
                <a:cs typeface="Arial" pitchFamily="34" charset="0"/>
              </a:rPr>
              <a:t>≤</a:t>
            </a:r>
            <a:r>
              <a:rPr lang="en-US" altLang="en-US" sz="2000" i="1" smtClean="0">
                <a:ea typeface="ＭＳ Ｐゴシック" pitchFamily="34" charset="-128"/>
              </a:rPr>
              <a:t> c(n,a,n') + h(n')</a:t>
            </a:r>
            <a:endParaRPr lang="en-US" altLang="en-US" sz="2000" smtClean="0">
              <a:ea typeface="ＭＳ Ｐゴシック" pitchFamily="34" charset="-128"/>
            </a:endParaRPr>
          </a:p>
          <a:p>
            <a:pPr eaLnBrk="1" hangingPunct="1">
              <a:lnSpc>
                <a:spcPct val="80000"/>
              </a:lnSpc>
            </a:pPr>
            <a:endParaRPr lang="en-US" altLang="en-US" sz="2000" smtClean="0">
              <a:ea typeface="ＭＳ Ｐゴシック" pitchFamily="34" charset="-128"/>
            </a:endParaRPr>
          </a:p>
          <a:p>
            <a:pPr eaLnBrk="1" hangingPunct="1">
              <a:lnSpc>
                <a:spcPct val="80000"/>
              </a:lnSpc>
            </a:pPr>
            <a:r>
              <a:rPr lang="en-US" altLang="en-US" sz="2000" smtClean="0">
                <a:ea typeface="ＭＳ Ｐゴシック" pitchFamily="34" charset="-128"/>
              </a:rPr>
              <a:t>If </a:t>
            </a:r>
            <a:r>
              <a:rPr lang="en-US" altLang="en-US" sz="2000" i="1" smtClean="0">
                <a:ea typeface="ＭＳ Ｐゴシック" pitchFamily="34" charset="-128"/>
              </a:rPr>
              <a:t>h</a:t>
            </a:r>
            <a:r>
              <a:rPr lang="en-US" altLang="en-US" sz="2000" smtClean="0">
                <a:ea typeface="ＭＳ Ｐゴシック" pitchFamily="34" charset="-128"/>
              </a:rPr>
              <a:t> is consistent, we have</a:t>
            </a:r>
          </a:p>
          <a:p>
            <a:pPr eaLnBrk="1" hangingPunct="1">
              <a:lnSpc>
                <a:spcPct val="80000"/>
              </a:lnSpc>
            </a:pPr>
            <a:endParaRPr lang="en-US" altLang="en-US" sz="2000" smtClean="0">
              <a:ea typeface="ＭＳ Ｐゴシック" pitchFamily="34" charset="-128"/>
            </a:endParaRPr>
          </a:p>
          <a:p>
            <a:pPr eaLnBrk="1" hangingPunct="1">
              <a:lnSpc>
                <a:spcPct val="80000"/>
              </a:lnSpc>
              <a:buFont typeface="Wingdings" pitchFamily="2" charset="2"/>
              <a:buNone/>
            </a:pPr>
            <a:r>
              <a:rPr lang="en-US" altLang="en-US" sz="1600" smtClean="0">
                <a:ea typeface="ＭＳ Ｐゴシック" pitchFamily="34" charset="-128"/>
              </a:rPr>
              <a:t>f(n’) = g(n’) + h(n’)                   (by def.)</a:t>
            </a:r>
          </a:p>
          <a:p>
            <a:pPr eaLnBrk="1" hangingPunct="1">
              <a:lnSpc>
                <a:spcPct val="80000"/>
              </a:lnSpc>
              <a:buFont typeface="Wingdings" pitchFamily="2" charset="2"/>
              <a:buNone/>
            </a:pPr>
            <a:r>
              <a:rPr lang="en-US" altLang="en-US" sz="1600" smtClean="0">
                <a:ea typeface="ＭＳ Ｐゴシック" pitchFamily="34" charset="-128"/>
              </a:rPr>
              <a:t>      	= g(n) + c(n,a,n') + h(n’)    (g(n’)=g(n)+c(n.a.n’)) </a:t>
            </a:r>
          </a:p>
          <a:p>
            <a:pPr eaLnBrk="1" hangingPunct="1">
              <a:lnSpc>
                <a:spcPct val="80000"/>
              </a:lnSpc>
              <a:buFont typeface="Wingdings" pitchFamily="2" charset="2"/>
              <a:buNone/>
            </a:pPr>
            <a:r>
              <a:rPr lang="en-US" altLang="en-US" sz="1600" smtClean="0">
                <a:ea typeface="ＭＳ Ｐゴシック" pitchFamily="34" charset="-128"/>
              </a:rPr>
              <a:t>      	≥ g(n) + h(n) = f(n)            (consistency)</a:t>
            </a:r>
          </a:p>
          <a:p>
            <a:pPr eaLnBrk="1" hangingPunct="1">
              <a:lnSpc>
                <a:spcPct val="80000"/>
              </a:lnSpc>
              <a:buFont typeface="Wingdings" pitchFamily="2" charset="2"/>
              <a:buNone/>
            </a:pPr>
            <a:r>
              <a:rPr lang="en-US" altLang="en-US" sz="1600" smtClean="0">
                <a:ea typeface="ＭＳ Ｐゴシック" pitchFamily="34" charset="-128"/>
              </a:rPr>
              <a:t>f(n’)  	≥ f(n)</a:t>
            </a:r>
          </a:p>
          <a:p>
            <a:pPr eaLnBrk="1" hangingPunct="1">
              <a:lnSpc>
                <a:spcPct val="80000"/>
              </a:lnSpc>
              <a:buFont typeface="Wingdings" pitchFamily="2" charset="2"/>
              <a:buNone/>
            </a:pPr>
            <a:endParaRPr lang="en-US" altLang="en-US" sz="1600" smtClean="0">
              <a:ea typeface="ＭＳ Ｐゴシック" pitchFamily="34" charset="-128"/>
            </a:endParaRPr>
          </a:p>
          <a:p>
            <a:pPr eaLnBrk="1" hangingPunct="1">
              <a:lnSpc>
                <a:spcPct val="80000"/>
              </a:lnSpc>
            </a:pPr>
            <a:r>
              <a:rPr lang="en-US" altLang="en-US" sz="2000" smtClean="0">
                <a:ea typeface="ＭＳ Ｐゴシック" pitchFamily="34" charset="-128"/>
              </a:rPr>
              <a:t>i.e., </a:t>
            </a:r>
            <a:r>
              <a:rPr lang="en-US" altLang="en-US" sz="2000" i="1" smtClean="0">
                <a:ea typeface="ＭＳ Ｐゴシック" pitchFamily="34" charset="-128"/>
              </a:rPr>
              <a:t>f(n)</a:t>
            </a:r>
            <a:r>
              <a:rPr lang="en-US" altLang="en-US" sz="2000" smtClean="0">
                <a:ea typeface="ＭＳ Ｐゴシック" pitchFamily="34" charset="-128"/>
              </a:rPr>
              <a:t> is non-decreasing along any path.</a:t>
            </a:r>
          </a:p>
          <a:p>
            <a:pPr eaLnBrk="1" hangingPunct="1">
              <a:lnSpc>
                <a:spcPct val="80000"/>
              </a:lnSpc>
            </a:pPr>
            <a:endParaRPr lang="en-US" altLang="en-US" sz="2000" smtClean="0">
              <a:ea typeface="ＭＳ Ｐゴシック" pitchFamily="34" charset="-128"/>
            </a:endParaRPr>
          </a:p>
          <a:p>
            <a:pPr eaLnBrk="1" hangingPunct="1">
              <a:lnSpc>
                <a:spcPct val="80000"/>
              </a:lnSpc>
            </a:pPr>
            <a:r>
              <a:rPr lang="en-US" altLang="en-US" sz="2000" smtClean="0">
                <a:solidFill>
                  <a:srgbClr val="FF0000"/>
                </a:solidFill>
                <a:ea typeface="ＭＳ Ｐゴシック" pitchFamily="34" charset="-128"/>
              </a:rPr>
              <a:t>Theorem</a:t>
            </a:r>
            <a:r>
              <a:rPr lang="en-US" altLang="en-US" sz="2000" smtClean="0">
                <a:ea typeface="ＭＳ Ｐゴシック" pitchFamily="34" charset="-128"/>
              </a:rPr>
              <a:t>: </a:t>
            </a:r>
          </a:p>
          <a:p>
            <a:pPr eaLnBrk="1" hangingPunct="1">
              <a:lnSpc>
                <a:spcPct val="80000"/>
              </a:lnSpc>
              <a:buFont typeface="Wingdings" pitchFamily="2" charset="2"/>
              <a:buNone/>
            </a:pPr>
            <a:r>
              <a:rPr lang="en-US" altLang="en-US" sz="2000" smtClean="0">
                <a:ea typeface="ＭＳ Ｐゴシック" pitchFamily="34" charset="-128"/>
              </a:rPr>
              <a:t>     If </a:t>
            </a:r>
            <a:r>
              <a:rPr lang="en-US" altLang="en-US" sz="2000" i="1" smtClean="0">
                <a:ea typeface="ＭＳ Ｐゴシック" pitchFamily="34" charset="-128"/>
              </a:rPr>
              <a:t>h(n)</a:t>
            </a:r>
            <a:r>
              <a:rPr lang="en-US" altLang="en-US" sz="2000" smtClean="0">
                <a:ea typeface="ＭＳ Ｐゴシック" pitchFamily="34" charset="-128"/>
              </a:rPr>
              <a:t> is consistent, A</a:t>
            </a:r>
            <a:r>
              <a:rPr lang="en-US" altLang="en-US" sz="2000" i="1" smtClean="0">
                <a:ea typeface="ＭＳ Ｐゴシック" pitchFamily="34" charset="-128"/>
              </a:rPr>
              <a:t>*</a:t>
            </a:r>
            <a:r>
              <a:rPr lang="en-US" altLang="en-US" sz="2000" smtClean="0">
                <a:ea typeface="ＭＳ Ｐゴシック" pitchFamily="34" charset="-128"/>
              </a:rPr>
              <a:t> using </a:t>
            </a:r>
            <a:r>
              <a:rPr lang="en-US" altLang="en-US" sz="2000" smtClean="0">
                <a:latin typeface="Courier New" pitchFamily="49" charset="0"/>
                <a:ea typeface="ＭＳ Ｐゴシック" pitchFamily="34" charset="-128"/>
              </a:rPr>
              <a:t>GRAPH-SEARCH</a:t>
            </a:r>
            <a:r>
              <a:rPr lang="en-US" altLang="en-US" sz="2000" smtClean="0">
                <a:ea typeface="ＭＳ Ｐゴシック" pitchFamily="34" charset="-128"/>
              </a:rPr>
              <a:t> is optimal</a:t>
            </a:r>
          </a:p>
        </p:txBody>
      </p:sp>
      <p:pic>
        <p:nvPicPr>
          <p:cNvPr id="23556" name="Picture 4" descr="consist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438400"/>
            <a:ext cx="1720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6934200" y="4648200"/>
            <a:ext cx="1976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solidFill>
                  <a:srgbClr val="FF0000"/>
                </a:solidFill>
                <a:latin typeface="Tahoma" pitchFamily="34" charset="0"/>
              </a:rPr>
              <a:t>It’s the triangle</a:t>
            </a:r>
          </a:p>
          <a:p>
            <a:pPr>
              <a:spcBef>
                <a:spcPct val="0"/>
              </a:spcBef>
              <a:buFontTx/>
              <a:buNone/>
            </a:pPr>
            <a:r>
              <a:rPr lang="en-US" altLang="en-US" sz="1800" b="1">
                <a:solidFill>
                  <a:srgbClr val="FF0000"/>
                </a:solidFill>
                <a:latin typeface="Tahoma" pitchFamily="34" charset="0"/>
              </a:rPr>
              <a:t>inequality !</a:t>
            </a:r>
          </a:p>
        </p:txBody>
      </p:sp>
      <p:sp>
        <p:nvSpPr>
          <p:cNvPr id="23558" name="Text Box 7"/>
          <p:cNvSpPr txBox="1">
            <a:spLocks noChangeArrowheads="1"/>
          </p:cNvSpPr>
          <p:nvPr/>
        </p:nvSpPr>
        <p:spPr bwMode="auto">
          <a:xfrm>
            <a:off x="2819400" y="62118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rPr>
              <a:t>keeps all checked nodes in memory to avoid repeated states</a:t>
            </a:r>
          </a:p>
        </p:txBody>
      </p:sp>
      <p:sp>
        <p:nvSpPr>
          <p:cNvPr id="23559" name="Rectangle 8"/>
          <p:cNvSpPr>
            <a:spLocks noChangeArrowheads="1"/>
          </p:cNvSpPr>
          <p:nvPr/>
        </p:nvSpPr>
        <p:spPr bwMode="auto">
          <a:xfrm>
            <a:off x="914400" y="2362200"/>
            <a:ext cx="2895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dirty="0" smtClean="0"/>
              <a:t>Optimality of A</a:t>
            </a:r>
            <a:r>
              <a:rPr lang="en-US" altLang="en-US" baseline="30000" dirty="0" smtClean="0"/>
              <a:t>*</a:t>
            </a:r>
            <a:r>
              <a:rPr lang="en-US" altLang="en-US" dirty="0" smtClean="0"/>
              <a:t> (proof)</a:t>
            </a:r>
            <a:br>
              <a:rPr lang="en-US" altLang="en-US" dirty="0" smtClean="0"/>
            </a:br>
            <a:r>
              <a:rPr lang="en-US" altLang="en-US" sz="2800" dirty="0" smtClean="0"/>
              <a:t>Tree Search, where </a:t>
            </a:r>
            <a:r>
              <a:rPr lang="en-US" altLang="en-US" sz="2800" i="1" dirty="0" smtClean="0"/>
              <a:t>h(n)</a:t>
            </a:r>
            <a:r>
              <a:rPr lang="en-US" altLang="en-US" sz="2800" dirty="0" smtClean="0"/>
              <a:t> is admissible</a:t>
            </a:r>
            <a:endParaRPr lang="en-US" altLang="en-US" dirty="0" smtClean="0"/>
          </a:p>
        </p:txBody>
      </p:sp>
      <p:sp>
        <p:nvSpPr>
          <p:cNvPr id="56323" name="Rectangle 3"/>
          <p:cNvSpPr>
            <a:spLocks noGrp="1" noChangeArrowheads="1"/>
          </p:cNvSpPr>
          <p:nvPr>
            <p:ph idx="1"/>
          </p:nvPr>
        </p:nvSpPr>
        <p:spPr/>
        <p:txBody>
          <a:bodyPr/>
          <a:lstStyle/>
          <a:p>
            <a:pPr eaLnBrk="1" hangingPunct="1"/>
            <a:r>
              <a:rPr lang="en-US" altLang="en-US" sz="2000" dirty="0" smtClean="0"/>
              <a:t>Suppose some suboptimal goal </a:t>
            </a:r>
            <a:r>
              <a:rPr lang="en-US" altLang="en-US" sz="2000" i="1" dirty="0" smtClean="0"/>
              <a:t>G</a:t>
            </a:r>
            <a:r>
              <a:rPr lang="en-US" altLang="en-US" sz="2000" i="1" baseline="-25000" dirty="0" smtClean="0"/>
              <a:t>2</a:t>
            </a:r>
            <a:r>
              <a:rPr lang="en-US" altLang="en-US" sz="2000" i="1" dirty="0" smtClean="0"/>
              <a:t> </a:t>
            </a:r>
            <a:r>
              <a:rPr lang="en-US" altLang="en-US" sz="2000" dirty="0" smtClean="0"/>
              <a:t>has been generated and is in the frontier. Let </a:t>
            </a:r>
            <a:r>
              <a:rPr lang="en-US" altLang="en-US" sz="2000" i="1" dirty="0" smtClean="0"/>
              <a:t>n</a:t>
            </a:r>
            <a:r>
              <a:rPr lang="en-US" altLang="en-US" sz="2000" dirty="0" smtClean="0"/>
              <a:t> be an unexpanded node in the frontier such that </a:t>
            </a:r>
            <a:r>
              <a:rPr lang="en-US" altLang="en-US" sz="2000" i="1" dirty="0" smtClean="0"/>
              <a:t>n </a:t>
            </a:r>
            <a:r>
              <a:rPr lang="en-US" altLang="en-US" sz="2000" dirty="0" smtClean="0"/>
              <a:t>is on a shortest path to an optimal goal </a:t>
            </a:r>
            <a:r>
              <a:rPr lang="en-US" altLang="en-US" sz="2000" i="1" dirty="0" smtClean="0"/>
              <a:t>G</a:t>
            </a:r>
            <a:r>
              <a:rPr lang="en-US" altLang="en-US" sz="2000" dirty="0" smtClean="0"/>
              <a:t>.</a:t>
            </a:r>
          </a:p>
          <a:p>
            <a:pPr eaLnBrk="1" hangingPunct="1"/>
            <a:endParaRPr lang="en-US" altLang="en-US" sz="2000" dirty="0" smtClean="0"/>
          </a:p>
          <a:p>
            <a:pPr eaLnBrk="1" hangingPunct="1"/>
            <a:endParaRPr lang="en-US" altLang="en-US" sz="2000" dirty="0" smtClean="0"/>
          </a:p>
          <a:p>
            <a:pPr eaLnBrk="1" hangingPunct="1"/>
            <a:endParaRPr lang="en-US" altLang="en-US" sz="1400" dirty="0" smtClean="0"/>
          </a:p>
          <a:p>
            <a:pPr eaLnBrk="1" hangingPunct="1"/>
            <a:r>
              <a:rPr lang="en-US" altLang="en-US" sz="1400" dirty="0" smtClean="0"/>
              <a:t>f(G</a:t>
            </a:r>
            <a:r>
              <a:rPr lang="en-US" altLang="en-US" sz="1400" baseline="-25000" dirty="0" smtClean="0"/>
              <a:t>2</a:t>
            </a:r>
            <a:r>
              <a:rPr lang="en-US" altLang="en-US" sz="1400" dirty="0" smtClean="0"/>
              <a:t>)  = g(G</a:t>
            </a:r>
            <a:r>
              <a:rPr lang="en-US" altLang="en-US" sz="1400" baseline="-25000" dirty="0" smtClean="0"/>
              <a:t>2</a:t>
            </a:r>
            <a:r>
              <a:rPr lang="en-US" altLang="en-US" sz="1400" dirty="0" smtClean="0"/>
              <a:t>)	since </a:t>
            </a:r>
            <a:r>
              <a:rPr lang="en-US" altLang="en-US" sz="1400" i="1" dirty="0" smtClean="0"/>
              <a:t>h</a:t>
            </a:r>
            <a:r>
              <a:rPr lang="en-US" altLang="en-US" sz="1400" dirty="0" smtClean="0"/>
              <a:t>(G</a:t>
            </a:r>
            <a:r>
              <a:rPr lang="en-US" altLang="en-US" sz="1400" baseline="-25000" dirty="0" smtClean="0"/>
              <a:t>2</a:t>
            </a:r>
            <a:r>
              <a:rPr lang="en-US" altLang="en-US" sz="1400" dirty="0" smtClean="0"/>
              <a:t>) = 0 </a:t>
            </a:r>
          </a:p>
          <a:p>
            <a:pPr eaLnBrk="1" hangingPunct="1"/>
            <a:r>
              <a:rPr lang="en-US" altLang="en-US" sz="1400" dirty="0" smtClean="0"/>
              <a:t>f(G)   = g(G)	since </a:t>
            </a:r>
            <a:r>
              <a:rPr lang="en-US" altLang="en-US" sz="1400" i="1" dirty="0" smtClean="0"/>
              <a:t>h</a:t>
            </a:r>
            <a:r>
              <a:rPr lang="en-US" altLang="en-US" sz="1400" dirty="0" smtClean="0"/>
              <a:t>(G) = 0 </a:t>
            </a:r>
          </a:p>
          <a:p>
            <a:pPr eaLnBrk="1" hangingPunct="1"/>
            <a:r>
              <a:rPr lang="en-US" altLang="en-US" sz="1400" dirty="0" smtClean="0"/>
              <a:t>g(G</a:t>
            </a:r>
            <a:r>
              <a:rPr lang="en-US" altLang="en-US" sz="1400" baseline="-25000" dirty="0" smtClean="0"/>
              <a:t>2</a:t>
            </a:r>
            <a:r>
              <a:rPr lang="en-US" altLang="en-US" sz="1400" dirty="0" smtClean="0"/>
              <a:t>) &gt; g(G) 	since G</a:t>
            </a:r>
            <a:r>
              <a:rPr lang="en-US" altLang="en-US" sz="1400" baseline="-25000" dirty="0" smtClean="0"/>
              <a:t>2</a:t>
            </a:r>
            <a:r>
              <a:rPr lang="en-US" altLang="en-US" sz="1400" dirty="0" smtClean="0"/>
              <a:t> is suboptimal </a:t>
            </a:r>
          </a:p>
          <a:p>
            <a:pPr eaLnBrk="1" hangingPunct="1"/>
            <a:r>
              <a:rPr lang="en-US" altLang="en-US" sz="1400" dirty="0" smtClean="0"/>
              <a:t>f(G</a:t>
            </a:r>
            <a:r>
              <a:rPr lang="en-US" altLang="en-US" sz="1400" baseline="-25000" dirty="0" smtClean="0"/>
              <a:t>2</a:t>
            </a:r>
            <a:r>
              <a:rPr lang="en-US" altLang="en-US" sz="1400" dirty="0" smtClean="0"/>
              <a:t>)  &gt; f(G)	from above, with h=0</a:t>
            </a:r>
            <a:r>
              <a:rPr lang="en-US" altLang="en-US" sz="2000" dirty="0" smtClean="0"/>
              <a:t> </a:t>
            </a:r>
            <a:endParaRPr lang="en-US" altLang="en-US" sz="1400" dirty="0" smtClean="0"/>
          </a:p>
          <a:p>
            <a:pPr eaLnBrk="1" hangingPunct="1"/>
            <a:r>
              <a:rPr lang="en-US" altLang="en-US" sz="1400" dirty="0" smtClean="0"/>
              <a:t>h(n)	</a:t>
            </a:r>
            <a:r>
              <a:rPr lang="en-US" altLang="en-US" sz="1400" dirty="0" smtClean="0">
                <a:cs typeface="Arial" charset="0"/>
              </a:rPr>
              <a:t>≤</a:t>
            </a:r>
            <a:r>
              <a:rPr lang="en-US" altLang="en-US" sz="1400" dirty="0" smtClean="0"/>
              <a:t> h*(n)		since h is admissible (</a:t>
            </a:r>
            <a:r>
              <a:rPr lang="en-US" altLang="en-US" sz="1400" i="1" dirty="0" smtClean="0"/>
              <a:t>under</a:t>
            </a:r>
            <a:r>
              <a:rPr lang="en-US" altLang="en-US" sz="1400" dirty="0" smtClean="0"/>
              <a:t>-estimate)</a:t>
            </a:r>
          </a:p>
          <a:p>
            <a:pPr eaLnBrk="1" hangingPunct="1"/>
            <a:r>
              <a:rPr lang="en-US" altLang="en-US" sz="1400" dirty="0" smtClean="0"/>
              <a:t>g(n) + h(n) </a:t>
            </a:r>
            <a:r>
              <a:rPr lang="en-US" altLang="en-US" sz="1400" dirty="0" smtClean="0">
                <a:cs typeface="Arial" charset="0"/>
              </a:rPr>
              <a:t>≤</a:t>
            </a:r>
            <a:r>
              <a:rPr lang="en-US" altLang="en-US" sz="1400" dirty="0" smtClean="0"/>
              <a:t> g(n) + h*(n) 	from above</a:t>
            </a:r>
          </a:p>
          <a:p>
            <a:pPr eaLnBrk="1" hangingPunct="1"/>
            <a:r>
              <a:rPr lang="en-US" altLang="en-US" sz="1400" dirty="0" smtClean="0"/>
              <a:t>f(n) 	</a:t>
            </a:r>
            <a:r>
              <a:rPr lang="en-US" altLang="en-US" sz="1400" dirty="0" smtClean="0">
                <a:cs typeface="Arial" charset="0"/>
              </a:rPr>
              <a:t>≤</a:t>
            </a:r>
            <a:r>
              <a:rPr lang="en-US" altLang="en-US" sz="1400" dirty="0" smtClean="0"/>
              <a:t> f(G)		since g(n)+h(n)=f(n) &amp; g(n)+h*(n)=f(G)</a:t>
            </a:r>
          </a:p>
          <a:p>
            <a:pPr eaLnBrk="1" hangingPunct="1"/>
            <a:r>
              <a:rPr lang="en-US" altLang="en-US" sz="1400" dirty="0" smtClean="0"/>
              <a:t>f(n) 	&lt; f(G2)	from above</a:t>
            </a:r>
          </a:p>
          <a:p>
            <a:pPr eaLnBrk="1" hangingPunct="1">
              <a:buFont typeface="Wingdings" pitchFamily="2" charset="2"/>
              <a:buNone/>
            </a:pPr>
            <a:endParaRPr lang="en-US" altLang="en-US" sz="2000" dirty="0" smtClean="0"/>
          </a:p>
        </p:txBody>
      </p:sp>
      <p:pic>
        <p:nvPicPr>
          <p:cNvPr id="56324" name="Picture 4" descr="astar-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6"/>
          <p:cNvSpPr txBox="1">
            <a:spLocks noChangeArrowheads="1"/>
          </p:cNvSpPr>
          <p:nvPr/>
        </p:nvSpPr>
        <p:spPr bwMode="auto">
          <a:xfrm>
            <a:off x="533400" y="2743200"/>
            <a:ext cx="3276600" cy="73866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spcBef>
                <a:spcPct val="0"/>
              </a:spcBef>
              <a:buClrTx/>
              <a:buSzTx/>
              <a:buFontTx/>
              <a:buNone/>
            </a:pPr>
            <a:r>
              <a:rPr lang="en-US" altLang="en-US" sz="1400" b="1" dirty="0"/>
              <a:t>We want to prove:</a:t>
            </a:r>
          </a:p>
          <a:p>
            <a:pPr>
              <a:spcBef>
                <a:spcPct val="0"/>
              </a:spcBef>
              <a:buClrTx/>
              <a:buSzTx/>
              <a:buFontTx/>
              <a:buNone/>
            </a:pPr>
            <a:r>
              <a:rPr lang="en-US" altLang="en-US" sz="1400" b="1" dirty="0" smtClean="0"/>
              <a:t>	f(n</a:t>
            </a:r>
            <a:r>
              <a:rPr lang="en-US" altLang="en-US" sz="1400" b="1" dirty="0"/>
              <a:t>) &lt; f(G2)</a:t>
            </a:r>
          </a:p>
          <a:p>
            <a:pPr>
              <a:spcBef>
                <a:spcPct val="0"/>
              </a:spcBef>
              <a:buClrTx/>
              <a:buSzTx/>
              <a:buFontTx/>
              <a:buNone/>
            </a:pPr>
            <a:r>
              <a:rPr lang="en-US" altLang="en-US" sz="1400" b="1" dirty="0"/>
              <a:t>(then A* will </a:t>
            </a:r>
            <a:r>
              <a:rPr lang="en-US" altLang="en-US" sz="1400" b="1" dirty="0" smtClean="0"/>
              <a:t>expand </a:t>
            </a:r>
            <a:r>
              <a:rPr lang="en-US" altLang="en-US" sz="1400" b="1" dirty="0"/>
              <a:t>n </a:t>
            </a:r>
            <a:r>
              <a:rPr lang="en-US" altLang="en-US" sz="1400" b="1" dirty="0" smtClean="0"/>
              <a:t>before </a:t>
            </a:r>
            <a:r>
              <a:rPr lang="en-US" altLang="en-US" sz="1400" b="1" dirty="0"/>
              <a:t>G2</a:t>
            </a:r>
            <a:r>
              <a:rPr lang="en-US" altLang="en-US" sz="1400" b="1" dirty="0" smtClean="0"/>
              <a:t>)</a:t>
            </a:r>
            <a:endParaRPr lang="en-US" altLang="en-US" sz="1400" dirty="0"/>
          </a:p>
        </p:txBody>
      </p:sp>
      <p:sp>
        <p:nvSpPr>
          <p:cNvPr id="56326" name="Line 7"/>
          <p:cNvSpPr>
            <a:spLocks noChangeShapeType="1"/>
          </p:cNvSpPr>
          <p:nvPr/>
        </p:nvSpPr>
        <p:spPr bwMode="auto">
          <a:xfrm flipH="1" flipV="1">
            <a:off x="1905000" y="4572000"/>
            <a:ext cx="838200" cy="9144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0785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smtClean="0"/>
              <a:t>Dominance</a:t>
            </a:r>
          </a:p>
        </p:txBody>
      </p:sp>
      <p:sp>
        <p:nvSpPr>
          <p:cNvPr id="64515" name="Rectangle 3"/>
          <p:cNvSpPr>
            <a:spLocks noGrp="1" noChangeArrowheads="1"/>
          </p:cNvSpPr>
          <p:nvPr>
            <p:ph idx="1"/>
          </p:nvPr>
        </p:nvSpPr>
        <p:spPr>
          <a:xfrm>
            <a:off x="1182688" y="2017713"/>
            <a:ext cx="7580312" cy="4611687"/>
          </a:xfrm>
        </p:spPr>
        <p:txBody>
          <a:bodyPr>
            <a:normAutofit lnSpcReduction="10000"/>
          </a:bodyPr>
          <a:lstStyle/>
          <a:p>
            <a:pPr eaLnBrk="1" hangingPunct="1">
              <a:lnSpc>
                <a:spcPct val="80000"/>
              </a:lnSpc>
            </a:pPr>
            <a:r>
              <a:rPr lang="en-US" altLang="en-US" sz="2400" dirty="0" smtClean="0"/>
              <a:t>IF </a:t>
            </a:r>
            <a:r>
              <a:rPr lang="en-US" altLang="en-US" sz="2400" i="1" dirty="0" smtClean="0"/>
              <a:t>h</a:t>
            </a:r>
            <a:r>
              <a:rPr lang="en-US" altLang="en-US" sz="2400" i="1" baseline="-25000" dirty="0" smtClean="0"/>
              <a:t>2</a:t>
            </a:r>
            <a:r>
              <a:rPr lang="en-US" altLang="en-US" sz="2400" i="1" dirty="0" smtClean="0"/>
              <a:t>(n) </a:t>
            </a:r>
            <a:r>
              <a:rPr lang="en-US" altLang="en-US" sz="2400" i="1" dirty="0" smtClean="0">
                <a:cs typeface="Arial" charset="0"/>
              </a:rPr>
              <a:t>≥</a:t>
            </a:r>
            <a:r>
              <a:rPr lang="en-US" altLang="en-US" sz="2400" i="1" dirty="0" smtClean="0"/>
              <a:t> h</a:t>
            </a:r>
            <a:r>
              <a:rPr lang="en-US" altLang="en-US" sz="2400" i="1" baseline="-25000" dirty="0" smtClean="0"/>
              <a:t>1</a:t>
            </a:r>
            <a:r>
              <a:rPr lang="en-US" altLang="en-US" sz="2400" i="1" dirty="0" smtClean="0"/>
              <a:t>(n)</a:t>
            </a:r>
            <a:r>
              <a:rPr lang="en-US" altLang="en-US" sz="2400" dirty="0" smtClean="0"/>
              <a:t> for all </a:t>
            </a:r>
            <a:r>
              <a:rPr lang="en-US" altLang="en-US" sz="2400" i="1" dirty="0" smtClean="0"/>
              <a:t>n</a:t>
            </a:r>
            <a:endParaRPr lang="en-US" altLang="en-US" sz="2400" dirty="0" smtClean="0"/>
          </a:p>
          <a:p>
            <a:pPr eaLnBrk="1" hangingPunct="1">
              <a:lnSpc>
                <a:spcPct val="80000"/>
              </a:lnSpc>
              <a:buFont typeface="Wingdings" pitchFamily="2" charset="2"/>
              <a:buNone/>
            </a:pPr>
            <a:r>
              <a:rPr lang="en-US" altLang="en-US" sz="2400" dirty="0" smtClean="0"/>
              <a:t>	THEN </a:t>
            </a:r>
            <a:r>
              <a:rPr lang="en-US" altLang="en-US" sz="2400" i="1" dirty="0" smtClean="0"/>
              <a:t>h</a:t>
            </a:r>
            <a:r>
              <a:rPr lang="en-US" altLang="en-US" sz="2400" i="1" baseline="-25000" dirty="0" smtClean="0"/>
              <a:t>2</a:t>
            </a:r>
            <a:r>
              <a:rPr lang="en-US" altLang="en-US" sz="2400" i="1" dirty="0" smtClean="0"/>
              <a:t> </a:t>
            </a:r>
            <a:r>
              <a:rPr lang="en-US" altLang="en-US" sz="2400" u="sng" dirty="0" smtClean="0"/>
              <a:t>dominates</a:t>
            </a:r>
            <a:r>
              <a:rPr lang="en-US" altLang="en-US" sz="2400" dirty="0" smtClean="0"/>
              <a:t> </a:t>
            </a:r>
            <a:r>
              <a:rPr lang="en-US" altLang="en-US" sz="2400" i="1" dirty="0" smtClean="0"/>
              <a:t>h</a:t>
            </a:r>
            <a:r>
              <a:rPr lang="en-US" altLang="en-US" sz="2400" i="1" baseline="-25000" dirty="0" smtClean="0"/>
              <a:t>1</a:t>
            </a:r>
            <a:r>
              <a:rPr lang="en-US" altLang="en-US" sz="2400" i="1" dirty="0" smtClean="0"/>
              <a:t> </a:t>
            </a:r>
          </a:p>
          <a:p>
            <a:pPr lvl="1" eaLnBrk="1" hangingPunct="1">
              <a:lnSpc>
                <a:spcPct val="80000"/>
              </a:lnSpc>
            </a:pPr>
            <a:r>
              <a:rPr lang="en-US" altLang="en-US" sz="2000" i="1" dirty="0" smtClean="0"/>
              <a:t>h</a:t>
            </a:r>
            <a:r>
              <a:rPr lang="en-US" altLang="en-US" sz="2000" i="1" baseline="-25000" dirty="0" smtClean="0"/>
              <a:t>2</a:t>
            </a:r>
            <a:r>
              <a:rPr lang="en-US" altLang="en-US" sz="2000" i="1" dirty="0" smtClean="0"/>
              <a:t> </a:t>
            </a:r>
            <a:r>
              <a:rPr lang="en-US" altLang="en-US" sz="2000" dirty="0" smtClean="0"/>
              <a:t>is </a:t>
            </a:r>
            <a:r>
              <a:rPr lang="en-US" altLang="en-US" sz="2000" u="sng" dirty="0" smtClean="0"/>
              <a:t>almost always better </a:t>
            </a:r>
            <a:r>
              <a:rPr lang="en-US" altLang="en-US" sz="2000" dirty="0" smtClean="0"/>
              <a:t>for search than </a:t>
            </a:r>
            <a:r>
              <a:rPr lang="en-US" altLang="en-US" sz="2000" i="1" dirty="0" smtClean="0"/>
              <a:t>h</a:t>
            </a:r>
            <a:r>
              <a:rPr lang="en-US" altLang="en-US" sz="2000" i="1" baseline="-25000" dirty="0" smtClean="0"/>
              <a:t>1</a:t>
            </a:r>
          </a:p>
          <a:p>
            <a:pPr lvl="1" eaLnBrk="1" hangingPunct="1">
              <a:lnSpc>
                <a:spcPct val="80000"/>
              </a:lnSpc>
            </a:pPr>
            <a:r>
              <a:rPr lang="en-US" altLang="en-US" sz="2000" i="1" dirty="0" smtClean="0"/>
              <a:t>h</a:t>
            </a:r>
            <a:r>
              <a:rPr lang="en-US" altLang="en-US" sz="2000" i="1" baseline="-25000" dirty="0" smtClean="0"/>
              <a:t>2</a:t>
            </a:r>
            <a:r>
              <a:rPr lang="en-US" altLang="en-US" sz="2000" dirty="0" smtClean="0"/>
              <a:t> </a:t>
            </a:r>
            <a:r>
              <a:rPr lang="en-US" altLang="en-US" sz="2000" u="sng" dirty="0" smtClean="0"/>
              <a:t>guarantees</a:t>
            </a:r>
            <a:r>
              <a:rPr lang="en-US" altLang="en-US" sz="2000" dirty="0" smtClean="0"/>
              <a:t> to expand no more nodes than does</a:t>
            </a:r>
            <a:r>
              <a:rPr lang="en-US" altLang="en-US" sz="2000" i="1" dirty="0" smtClean="0"/>
              <a:t> h</a:t>
            </a:r>
            <a:r>
              <a:rPr lang="en-US" altLang="en-US" sz="2000" i="1" baseline="-25000" dirty="0" smtClean="0"/>
              <a:t>1</a:t>
            </a:r>
          </a:p>
          <a:p>
            <a:pPr lvl="1" eaLnBrk="1" hangingPunct="1">
              <a:lnSpc>
                <a:spcPct val="80000"/>
              </a:lnSpc>
            </a:pPr>
            <a:r>
              <a:rPr lang="en-US" altLang="en-US" sz="2000" i="1" dirty="0" smtClean="0"/>
              <a:t>h</a:t>
            </a:r>
            <a:r>
              <a:rPr lang="en-US" altLang="en-US" sz="2000" i="1" baseline="-25000" dirty="0" smtClean="0"/>
              <a:t>2</a:t>
            </a:r>
            <a:r>
              <a:rPr lang="en-US" altLang="en-US" sz="2000" dirty="0" smtClean="0"/>
              <a:t> </a:t>
            </a:r>
            <a:r>
              <a:rPr lang="en-US" altLang="en-US" sz="2000" u="sng" dirty="0" smtClean="0"/>
              <a:t>almost always </a:t>
            </a:r>
            <a:r>
              <a:rPr lang="en-US" altLang="en-US" sz="2000" dirty="0" smtClean="0"/>
              <a:t>expands fewer nodes than does</a:t>
            </a:r>
            <a:r>
              <a:rPr lang="en-US" altLang="en-US" sz="2000" i="1" dirty="0" smtClean="0"/>
              <a:t> h</a:t>
            </a:r>
            <a:r>
              <a:rPr lang="en-US" altLang="en-US" sz="2000" i="1" baseline="-25000" dirty="0" smtClean="0"/>
              <a:t>1</a:t>
            </a:r>
          </a:p>
          <a:p>
            <a:pPr lvl="1" eaLnBrk="1" hangingPunct="1">
              <a:lnSpc>
                <a:spcPct val="80000"/>
              </a:lnSpc>
            </a:pPr>
            <a:r>
              <a:rPr lang="en-US" altLang="en-US" sz="2000" dirty="0" smtClean="0"/>
              <a:t>Not useful unless both </a:t>
            </a:r>
            <a:r>
              <a:rPr lang="en-US" altLang="en-US" sz="2000" i="1" dirty="0" smtClean="0"/>
              <a:t>h</a:t>
            </a:r>
            <a:r>
              <a:rPr lang="en-US" altLang="en-US" sz="2000" i="1" baseline="-25000" dirty="0" smtClean="0"/>
              <a:t>1 </a:t>
            </a:r>
            <a:r>
              <a:rPr lang="en-US" altLang="en-US" sz="2000" dirty="0" smtClean="0"/>
              <a:t>&amp; </a:t>
            </a:r>
            <a:r>
              <a:rPr lang="en-US" altLang="en-US" sz="2000" i="1" dirty="0" smtClean="0"/>
              <a:t>h</a:t>
            </a:r>
            <a:r>
              <a:rPr lang="en-US" altLang="en-US" sz="2000" i="1" baseline="-25000" dirty="0" smtClean="0"/>
              <a:t>2</a:t>
            </a:r>
            <a:r>
              <a:rPr lang="en-US" altLang="en-US" sz="2000" dirty="0" smtClean="0"/>
              <a:t> are admissible/consistent</a:t>
            </a:r>
          </a:p>
          <a:p>
            <a:pPr eaLnBrk="1" hangingPunct="1">
              <a:lnSpc>
                <a:spcPct val="80000"/>
              </a:lnSpc>
            </a:pPr>
            <a:endParaRPr lang="en-US" altLang="en-US" sz="2400" dirty="0" smtClean="0"/>
          </a:p>
          <a:p>
            <a:pPr eaLnBrk="1" hangingPunct="1">
              <a:lnSpc>
                <a:spcPct val="80000"/>
              </a:lnSpc>
            </a:pPr>
            <a:r>
              <a:rPr lang="en-US" altLang="en-US" sz="2400" dirty="0" smtClean="0"/>
              <a:t>Typical 8-puzzle search costs</a:t>
            </a:r>
          </a:p>
          <a:p>
            <a:pPr eaLnBrk="1" hangingPunct="1">
              <a:lnSpc>
                <a:spcPct val="80000"/>
              </a:lnSpc>
              <a:buFont typeface="Wingdings" pitchFamily="2" charset="2"/>
              <a:buNone/>
            </a:pPr>
            <a:r>
              <a:rPr lang="en-US" altLang="en-US" sz="2400" dirty="0" smtClean="0"/>
              <a:t>	(average number of nodes expanded):</a:t>
            </a:r>
            <a:endParaRPr lang="en-US" altLang="en-US" sz="2400" i="1" dirty="0" smtClean="0"/>
          </a:p>
          <a:p>
            <a:pPr lvl="1" eaLnBrk="1" hangingPunct="1">
              <a:lnSpc>
                <a:spcPct val="80000"/>
              </a:lnSpc>
            </a:pPr>
            <a:r>
              <a:rPr lang="en-US" altLang="en-US" sz="2000" i="1" dirty="0" smtClean="0"/>
              <a:t>d=12	</a:t>
            </a:r>
            <a:r>
              <a:rPr lang="en-US" altLang="en-US" sz="2000" dirty="0" smtClean="0"/>
              <a:t>IDS = 3,644,035 nodes</a:t>
            </a:r>
            <a:br>
              <a:rPr lang="en-US" altLang="en-US" sz="2000" dirty="0" smtClean="0"/>
            </a:br>
            <a:r>
              <a:rPr lang="en-US" altLang="en-US" sz="2000" dirty="0" smtClean="0"/>
              <a:t>		A</a:t>
            </a:r>
            <a:r>
              <a:rPr lang="en-US" altLang="en-US" sz="2000" baseline="30000" dirty="0" smtClean="0"/>
              <a:t>*</a:t>
            </a:r>
            <a:r>
              <a:rPr lang="en-US" altLang="en-US" sz="2000" dirty="0" smtClean="0"/>
              <a:t>(h</a:t>
            </a:r>
            <a:r>
              <a:rPr lang="en-US" altLang="en-US" sz="2000" baseline="-25000" dirty="0" smtClean="0"/>
              <a:t>1</a:t>
            </a:r>
            <a:r>
              <a:rPr lang="en-US" altLang="en-US" sz="2000" dirty="0" smtClean="0"/>
              <a:t>) = 227 nodes </a:t>
            </a:r>
            <a:br>
              <a:rPr lang="en-US" altLang="en-US" sz="2000" dirty="0" smtClean="0"/>
            </a:br>
            <a:r>
              <a:rPr lang="en-US" altLang="en-US" sz="2000" dirty="0" smtClean="0"/>
              <a:t>		A</a:t>
            </a:r>
            <a:r>
              <a:rPr lang="en-US" altLang="en-US" sz="2000" baseline="30000" dirty="0" smtClean="0"/>
              <a:t>*</a:t>
            </a:r>
            <a:r>
              <a:rPr lang="en-US" altLang="en-US" sz="2000" dirty="0" smtClean="0"/>
              <a:t>(h</a:t>
            </a:r>
            <a:r>
              <a:rPr lang="en-US" altLang="en-US" sz="2000" baseline="-25000" dirty="0" smtClean="0"/>
              <a:t>2</a:t>
            </a:r>
            <a:r>
              <a:rPr lang="en-US" altLang="en-US" sz="2000" dirty="0" smtClean="0"/>
              <a:t>) = 73 nodes </a:t>
            </a:r>
          </a:p>
          <a:p>
            <a:pPr lvl="1" eaLnBrk="1" hangingPunct="1">
              <a:lnSpc>
                <a:spcPct val="80000"/>
              </a:lnSpc>
            </a:pPr>
            <a:r>
              <a:rPr lang="en-US" altLang="en-US" sz="2000" i="1" dirty="0" smtClean="0"/>
              <a:t>d=24 	</a:t>
            </a:r>
            <a:r>
              <a:rPr lang="en-US" altLang="en-US" sz="2000" dirty="0" smtClean="0"/>
              <a:t>IDS = too many nodes</a:t>
            </a:r>
            <a:br>
              <a:rPr lang="en-US" altLang="en-US" sz="2000" dirty="0" smtClean="0"/>
            </a:br>
            <a:r>
              <a:rPr lang="en-US" altLang="en-US" sz="2000" dirty="0" smtClean="0"/>
              <a:t>		A</a:t>
            </a:r>
            <a:r>
              <a:rPr lang="en-US" altLang="en-US" sz="2000" baseline="30000" dirty="0" smtClean="0"/>
              <a:t>*</a:t>
            </a:r>
            <a:r>
              <a:rPr lang="en-US" altLang="en-US" sz="2000" dirty="0" smtClean="0"/>
              <a:t>(h</a:t>
            </a:r>
            <a:r>
              <a:rPr lang="en-US" altLang="en-US" sz="2000" baseline="-25000" dirty="0" smtClean="0"/>
              <a:t>1</a:t>
            </a:r>
            <a:r>
              <a:rPr lang="en-US" altLang="en-US" sz="2000" dirty="0" smtClean="0"/>
              <a:t>) = 39,135 nodes </a:t>
            </a:r>
            <a:br>
              <a:rPr lang="en-US" altLang="en-US" sz="2000" dirty="0" smtClean="0"/>
            </a:br>
            <a:r>
              <a:rPr lang="en-US" altLang="en-US" sz="2000" dirty="0" smtClean="0"/>
              <a:t>		A</a:t>
            </a:r>
            <a:r>
              <a:rPr lang="en-US" altLang="en-US" sz="2000" baseline="30000" dirty="0" smtClean="0"/>
              <a:t>*</a:t>
            </a:r>
            <a:r>
              <a:rPr lang="en-US" altLang="en-US" sz="2000" dirty="0" smtClean="0"/>
              <a:t>(h</a:t>
            </a:r>
            <a:r>
              <a:rPr lang="en-US" altLang="en-US" sz="2000" baseline="-25000" dirty="0" smtClean="0"/>
              <a:t>2</a:t>
            </a:r>
            <a:r>
              <a:rPr lang="en-US" altLang="en-US" sz="2000" dirty="0" smtClean="0"/>
              <a:t>) = 1,641 nodes </a:t>
            </a:r>
          </a:p>
        </p:txBody>
      </p:sp>
    </p:spTree>
    <p:extLst>
      <p:ext uri="{BB962C8B-B14F-4D97-AF65-F5344CB8AC3E}">
        <p14:creationId xmlns:p14="http://schemas.microsoft.com/office/powerpoint/2010/main" val="673973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Local search algorithms (4.1, 4.2)</a:t>
            </a:r>
          </a:p>
        </p:txBody>
      </p:sp>
      <p:sp>
        <p:nvSpPr>
          <p:cNvPr id="24579" name="Rectangle 3"/>
          <p:cNvSpPr>
            <a:spLocks noGrp="1" noChangeArrowheads="1"/>
          </p:cNvSpPr>
          <p:nvPr>
            <p:ph idx="1"/>
          </p:nvPr>
        </p:nvSpPr>
        <p:spPr>
          <a:xfrm>
            <a:off x="457200" y="2017713"/>
            <a:ext cx="8497888" cy="4114800"/>
          </a:xfrm>
        </p:spPr>
        <p:txBody>
          <a:bodyPr/>
          <a:lstStyle/>
          <a:p>
            <a:pPr eaLnBrk="1" hangingPunct="1">
              <a:lnSpc>
                <a:spcPct val="80000"/>
              </a:lnSpc>
            </a:pPr>
            <a:r>
              <a:rPr lang="en-US" altLang="en-US" sz="2800" smtClean="0"/>
              <a:t>In many optimization problems, the </a:t>
            </a:r>
            <a:r>
              <a:rPr lang="en-US" altLang="en-US" sz="2800" smtClean="0">
                <a:solidFill>
                  <a:srgbClr val="FF0000"/>
                </a:solidFill>
              </a:rPr>
              <a:t>path</a:t>
            </a:r>
            <a:r>
              <a:rPr lang="en-US" altLang="en-US" sz="2800" smtClean="0"/>
              <a:t> to the goal is irrelevant; the goal state itself is the solution</a:t>
            </a:r>
          </a:p>
          <a:p>
            <a:pPr eaLnBrk="1" hangingPunct="1">
              <a:lnSpc>
                <a:spcPct val="80000"/>
              </a:lnSpc>
              <a:buFont typeface="Wingdings" pitchFamily="2" charset="2"/>
              <a:buNone/>
            </a:pPr>
            <a:endParaRPr lang="en-US" altLang="en-US" sz="2800" smtClean="0"/>
          </a:p>
          <a:p>
            <a:pPr eaLnBrk="1" hangingPunct="1">
              <a:lnSpc>
                <a:spcPct val="80000"/>
              </a:lnSpc>
            </a:pPr>
            <a:r>
              <a:rPr lang="en-US" altLang="en-US" sz="2800" smtClean="0"/>
              <a:t>State space = set of "complete" configurations</a:t>
            </a:r>
          </a:p>
          <a:p>
            <a:pPr eaLnBrk="1" hangingPunct="1">
              <a:lnSpc>
                <a:spcPct val="80000"/>
              </a:lnSpc>
            </a:pPr>
            <a:r>
              <a:rPr lang="en-US" altLang="en-US" sz="2800" smtClean="0"/>
              <a:t>Find configuration satisfying constraints, e.g., n-queens</a:t>
            </a:r>
          </a:p>
          <a:p>
            <a:pPr eaLnBrk="1" hangingPunct="1">
              <a:lnSpc>
                <a:spcPct val="80000"/>
              </a:lnSpc>
            </a:pPr>
            <a:r>
              <a:rPr lang="en-US" altLang="en-US" sz="2800" smtClean="0"/>
              <a:t>In such cases, we can use </a:t>
            </a:r>
            <a:r>
              <a:rPr lang="en-US" altLang="en-US" sz="2800" smtClean="0">
                <a:solidFill>
                  <a:srgbClr val="FF0000"/>
                </a:solidFill>
              </a:rPr>
              <a:t>local search algorithms</a:t>
            </a:r>
            <a:endParaRPr lang="en-US" altLang="en-US" sz="2800" smtClean="0"/>
          </a:p>
          <a:p>
            <a:pPr eaLnBrk="1" hangingPunct="1">
              <a:lnSpc>
                <a:spcPct val="80000"/>
              </a:lnSpc>
            </a:pPr>
            <a:r>
              <a:rPr lang="en-US" altLang="en-US" sz="2800" smtClean="0"/>
              <a:t>keep a single "current" state, try to improve it.</a:t>
            </a:r>
          </a:p>
          <a:p>
            <a:pPr eaLnBrk="1" hangingPunct="1">
              <a:lnSpc>
                <a:spcPct val="80000"/>
              </a:lnSpc>
            </a:pPr>
            <a:r>
              <a:rPr lang="en-US" altLang="en-US" sz="2800" smtClean="0"/>
              <a:t>Very memory efficient (only remember current state)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t>Random Restart Wrapper</a:t>
            </a:r>
            <a:endParaRPr lang="en-US" altLang="en-US" dirty="0" smtClean="0"/>
          </a:p>
        </p:txBody>
      </p:sp>
      <p:sp>
        <p:nvSpPr>
          <p:cNvPr id="3" name="Content Placeholder 2"/>
          <p:cNvSpPr>
            <a:spLocks noGrp="1"/>
          </p:cNvSpPr>
          <p:nvPr>
            <p:ph idx="1"/>
          </p:nvPr>
        </p:nvSpPr>
        <p:spPr>
          <a:xfrm>
            <a:off x="304800" y="1371600"/>
            <a:ext cx="8610600" cy="5181600"/>
          </a:xfrm>
        </p:spPr>
        <p:txBody>
          <a:bodyPr/>
          <a:lstStyle/>
          <a:p>
            <a:pPr>
              <a:spcBef>
                <a:spcPts val="0"/>
              </a:spcBef>
              <a:defRPr/>
            </a:pPr>
            <a:r>
              <a:rPr lang="en-US" dirty="0" smtClean="0"/>
              <a:t>These are stochastic local search methods</a:t>
            </a:r>
          </a:p>
          <a:p>
            <a:pPr lvl="1">
              <a:spcBef>
                <a:spcPts val="0"/>
              </a:spcBef>
              <a:defRPr/>
            </a:pPr>
            <a:r>
              <a:rPr lang="en-US" dirty="0" smtClean="0"/>
              <a:t>Different solution for each trial and initial state</a:t>
            </a:r>
          </a:p>
          <a:p>
            <a:pPr lvl="1">
              <a:spcBef>
                <a:spcPts val="0"/>
              </a:spcBef>
              <a:defRPr/>
            </a:pPr>
            <a:endParaRPr lang="en-US" dirty="0"/>
          </a:p>
          <a:p>
            <a:pPr>
              <a:spcBef>
                <a:spcPts val="0"/>
              </a:spcBef>
              <a:defRPr/>
            </a:pPr>
            <a:r>
              <a:rPr lang="en-US" dirty="0" smtClean="0"/>
              <a:t>Almost every trial hits difficulties (see below)</a:t>
            </a:r>
          </a:p>
          <a:p>
            <a:pPr lvl="1">
              <a:spcBef>
                <a:spcPts val="0"/>
              </a:spcBef>
              <a:defRPr/>
            </a:pPr>
            <a:r>
              <a:rPr lang="en-US" dirty="0" smtClean="0"/>
              <a:t>Most trials will not yield a good result (sadly)</a:t>
            </a:r>
          </a:p>
          <a:p>
            <a:pPr>
              <a:spcBef>
                <a:spcPts val="0"/>
              </a:spcBef>
              <a:defRPr/>
            </a:pPr>
            <a:endParaRPr lang="en-US" dirty="0"/>
          </a:p>
          <a:p>
            <a:pPr>
              <a:spcBef>
                <a:spcPts val="0"/>
              </a:spcBef>
              <a:defRPr/>
            </a:pPr>
            <a:r>
              <a:rPr lang="en-US" dirty="0" smtClean="0"/>
              <a:t>Many random restarts improve your chances</a:t>
            </a:r>
          </a:p>
          <a:p>
            <a:pPr lvl="1">
              <a:spcBef>
                <a:spcPts val="0"/>
              </a:spcBef>
              <a:defRPr/>
            </a:pPr>
            <a:r>
              <a:rPr lang="en-US" dirty="0" smtClean="0"/>
              <a:t>Many “shots at goal” may, finally, get a good one</a:t>
            </a:r>
          </a:p>
          <a:p>
            <a:pPr lvl="1">
              <a:spcBef>
                <a:spcPts val="0"/>
              </a:spcBef>
              <a:defRPr/>
            </a:pPr>
            <a:endParaRPr lang="en-US" sz="2400" dirty="0"/>
          </a:p>
          <a:p>
            <a:pPr>
              <a:spcBef>
                <a:spcPts val="0"/>
              </a:spcBef>
              <a:defRPr/>
            </a:pPr>
            <a:r>
              <a:rPr lang="en-US" dirty="0" smtClean="0"/>
              <a:t>Restart a random initial state; </a:t>
            </a:r>
            <a:r>
              <a:rPr lang="en-US" u="sng" dirty="0" smtClean="0"/>
              <a:t>many times</a:t>
            </a:r>
          </a:p>
          <a:p>
            <a:pPr lvl="1">
              <a:spcBef>
                <a:spcPts val="0"/>
              </a:spcBef>
              <a:defRPr/>
            </a:pPr>
            <a:r>
              <a:rPr lang="en-US" dirty="0"/>
              <a:t>R</a:t>
            </a:r>
            <a:r>
              <a:rPr lang="en-US" dirty="0" smtClean="0"/>
              <a:t>eport the best result found; </a:t>
            </a:r>
            <a:r>
              <a:rPr lang="en-US" u="sng" dirty="0" smtClean="0"/>
              <a:t>across many trials</a:t>
            </a:r>
          </a:p>
        </p:txBody>
      </p:sp>
    </p:spTree>
    <p:extLst>
      <p:ext uri="{BB962C8B-B14F-4D97-AF65-F5344CB8AC3E}">
        <p14:creationId xmlns:p14="http://schemas.microsoft.com/office/powerpoint/2010/main" val="9790971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t>Random Restart Wrapper</a:t>
            </a:r>
            <a:endParaRPr lang="en-US" altLang="en-US" dirty="0" smtClean="0"/>
          </a:p>
        </p:txBody>
      </p:sp>
      <p:sp>
        <p:nvSpPr>
          <p:cNvPr id="3" name="Content Placeholder 2"/>
          <p:cNvSpPr>
            <a:spLocks noGrp="1"/>
          </p:cNvSpPr>
          <p:nvPr>
            <p:ph idx="1"/>
          </p:nvPr>
        </p:nvSpPr>
        <p:spPr>
          <a:xfrm>
            <a:off x="-51148" y="1143000"/>
            <a:ext cx="9220200" cy="4114800"/>
          </a:xfrm>
        </p:spPr>
        <p:txBody>
          <a:bodyPr/>
          <a:lstStyle/>
          <a:p>
            <a:pPr marL="0" indent="0">
              <a:lnSpc>
                <a:spcPct val="114000"/>
              </a:lnSpc>
              <a:buNone/>
              <a:defRPr/>
            </a:pPr>
            <a:r>
              <a:rPr lang="en-US" sz="2800" dirty="0">
                <a:solidFill>
                  <a:srgbClr val="FFFF00"/>
                </a:solidFill>
              </a:rPr>
              <a:t> </a:t>
            </a:r>
            <a:r>
              <a:rPr lang="en-US" sz="2800" dirty="0" smtClean="0">
                <a:solidFill>
                  <a:srgbClr val="FFFF00"/>
                </a:solidFill>
              </a:rPr>
              <a:t>   </a:t>
            </a:r>
            <a:r>
              <a:rPr lang="en-US" sz="2800" dirty="0" err="1" smtClean="0"/>
              <a:t>BestResultFoundSoFar</a:t>
            </a:r>
            <a:r>
              <a:rPr lang="en-US" sz="2800" dirty="0" smtClean="0"/>
              <a:t> &lt;- infinitely bad;</a:t>
            </a:r>
          </a:p>
          <a:p>
            <a:pPr marL="0" indent="0">
              <a:lnSpc>
                <a:spcPct val="114000"/>
              </a:lnSpc>
              <a:buNone/>
              <a:defRPr/>
            </a:pPr>
            <a:r>
              <a:rPr lang="en-US" sz="2800" dirty="0" smtClean="0"/>
              <a:t>    UNTIL ( you are tired of doing it ) DO {</a:t>
            </a:r>
          </a:p>
          <a:p>
            <a:pPr marL="457200" lvl="1" indent="0">
              <a:lnSpc>
                <a:spcPct val="114000"/>
              </a:lnSpc>
              <a:buFont typeface="Arial" charset="0"/>
              <a:buNone/>
              <a:defRPr/>
            </a:pPr>
            <a:r>
              <a:rPr lang="en-US" dirty="0" smtClean="0"/>
              <a:t>	Result &lt;- ( Local search from random initial state );</a:t>
            </a:r>
          </a:p>
          <a:p>
            <a:pPr marL="457200" lvl="1" indent="0">
              <a:lnSpc>
                <a:spcPct val="114000"/>
              </a:lnSpc>
              <a:buFont typeface="Arial" charset="0"/>
              <a:buNone/>
              <a:defRPr/>
            </a:pPr>
            <a:r>
              <a:rPr lang="en-US" dirty="0" smtClean="0"/>
              <a:t>	IF ( Result is better than </a:t>
            </a:r>
            <a:r>
              <a:rPr lang="en-US" dirty="0" err="1" smtClean="0"/>
              <a:t>BestResultFoundSoFar</a:t>
            </a:r>
            <a:r>
              <a:rPr lang="en-US" dirty="0" smtClean="0"/>
              <a:t> )</a:t>
            </a:r>
          </a:p>
          <a:p>
            <a:pPr marL="914400" lvl="2" indent="0">
              <a:lnSpc>
                <a:spcPct val="114000"/>
              </a:lnSpc>
              <a:buFont typeface="Arial" charset="0"/>
              <a:buNone/>
              <a:defRPr/>
            </a:pPr>
            <a:r>
              <a:rPr lang="en-US" sz="2800" dirty="0"/>
              <a:t> </a:t>
            </a:r>
            <a:r>
              <a:rPr lang="en-US" sz="2800" dirty="0" smtClean="0"/>
              <a:t>    THEN ( Set </a:t>
            </a:r>
            <a:r>
              <a:rPr lang="en-US" sz="2800" dirty="0" err="1" smtClean="0"/>
              <a:t>BestResultFoundSoFar</a:t>
            </a:r>
            <a:r>
              <a:rPr lang="en-US" sz="2800" dirty="0" smtClean="0"/>
              <a:t> to Result );</a:t>
            </a:r>
          </a:p>
          <a:p>
            <a:pPr marL="914400" lvl="2" indent="0">
              <a:lnSpc>
                <a:spcPct val="114000"/>
              </a:lnSpc>
              <a:buFont typeface="Arial" charset="0"/>
              <a:buNone/>
              <a:defRPr/>
            </a:pPr>
            <a:r>
              <a:rPr lang="en-US" sz="2800" dirty="0" smtClean="0"/>
              <a:t>}</a:t>
            </a:r>
          </a:p>
          <a:p>
            <a:pPr marL="457200" lvl="1" indent="0">
              <a:lnSpc>
                <a:spcPct val="114000"/>
              </a:lnSpc>
              <a:buFont typeface="Arial" charset="0"/>
              <a:buNone/>
              <a:defRPr/>
            </a:pPr>
            <a:r>
              <a:rPr lang="en-US" dirty="0" smtClean="0"/>
              <a:t>RETURN </a:t>
            </a:r>
            <a:r>
              <a:rPr lang="en-US" dirty="0" err="1" smtClean="0"/>
              <a:t>BestResultFoundSoFar</a:t>
            </a:r>
            <a:r>
              <a:rPr lang="en-US" dirty="0" smtClean="0"/>
              <a:t>;</a:t>
            </a:r>
          </a:p>
        </p:txBody>
      </p:sp>
      <p:sp>
        <p:nvSpPr>
          <p:cNvPr id="4" name="TextBox 3"/>
          <p:cNvSpPr txBox="1"/>
          <p:nvPr/>
        </p:nvSpPr>
        <p:spPr>
          <a:xfrm>
            <a:off x="533400" y="5486400"/>
            <a:ext cx="7239000" cy="1200329"/>
          </a:xfrm>
          <a:prstGeom prst="rect">
            <a:avLst/>
          </a:prstGeom>
          <a:noFill/>
          <a:ln>
            <a:solidFill>
              <a:schemeClr val="tx1"/>
            </a:solidFill>
          </a:ln>
        </p:spPr>
        <p:txBody>
          <a:bodyPr wrap="square" rtlCol="0">
            <a:spAutoFit/>
          </a:bodyPr>
          <a:lstStyle/>
          <a:p>
            <a:pPr eaLnBrk="1" hangingPunct="1"/>
            <a:r>
              <a:rPr lang="en-US" dirty="0" smtClean="0">
                <a:solidFill>
                  <a:prstClr val="black"/>
                </a:solidFill>
                <a:latin typeface="Arial" pitchFamily="34" charset="0"/>
                <a:ea typeface="+mn-ea"/>
                <a:cs typeface="Arial" pitchFamily="34" charset="0"/>
              </a:rPr>
              <a:t>Typically, “you are tired of doing it” means that some resource limit is exceeded, e.g., number of iterations, wall clock time, CPU time, etc. It may </a:t>
            </a:r>
            <a:r>
              <a:rPr lang="en-US" dirty="0">
                <a:solidFill>
                  <a:prstClr val="black"/>
                </a:solidFill>
                <a:latin typeface="Arial" pitchFamily="34" charset="0"/>
                <a:ea typeface="+mn-ea"/>
                <a:cs typeface="Arial" pitchFamily="34" charset="0"/>
              </a:rPr>
              <a:t>also </a:t>
            </a:r>
            <a:r>
              <a:rPr lang="en-US" dirty="0" smtClean="0">
                <a:solidFill>
                  <a:prstClr val="black"/>
                </a:solidFill>
                <a:latin typeface="Arial" pitchFamily="34" charset="0"/>
                <a:ea typeface="+mn-ea"/>
                <a:cs typeface="Arial" pitchFamily="34" charset="0"/>
              </a:rPr>
              <a:t>mean that Result improvements are small and infrequent, e.g., less than 0.1% Result improvement in the last week of run time.</a:t>
            </a:r>
            <a:endParaRPr lang="en-US"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2941382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75841"/>
          </a:xfrm>
        </p:spPr>
        <p:txBody>
          <a:bodyPr/>
          <a:lstStyle/>
          <a:p>
            <a:pPr eaLnBrk="1" hangingPunct="1"/>
            <a:r>
              <a:rPr lang="en-US" altLang="en-US" sz="3600" b="1" dirty="0" smtClean="0"/>
              <a:t>Local Search Difficulties</a:t>
            </a:r>
          </a:p>
        </p:txBody>
      </p:sp>
      <p:sp>
        <p:nvSpPr>
          <p:cNvPr id="10243" name="Rectangle 3"/>
          <p:cNvSpPr>
            <a:spLocks noGrp="1" noChangeArrowheads="1"/>
          </p:cNvSpPr>
          <p:nvPr>
            <p:ph idx="1"/>
          </p:nvPr>
        </p:nvSpPr>
        <p:spPr>
          <a:xfrm>
            <a:off x="152400" y="2017713"/>
            <a:ext cx="8763000" cy="4114800"/>
          </a:xfrm>
        </p:spPr>
        <p:txBody>
          <a:bodyPr/>
          <a:lstStyle/>
          <a:p>
            <a:pPr eaLnBrk="1" hangingPunct="1"/>
            <a:r>
              <a:rPr lang="en-US" altLang="en-US" sz="2400" u="sng" dirty="0" smtClean="0"/>
              <a:t>Problems:</a:t>
            </a:r>
            <a:r>
              <a:rPr lang="en-US" altLang="en-US" sz="2400" dirty="0" smtClean="0"/>
              <a:t> depending on state, can get stuck in local maxima</a:t>
            </a:r>
          </a:p>
          <a:p>
            <a:pPr lvl="1" eaLnBrk="1" hangingPunct="1"/>
            <a:r>
              <a:rPr lang="en-US" altLang="en-US" sz="2000" dirty="0" smtClean="0"/>
              <a:t>Many other problems also endanger your success!!</a:t>
            </a:r>
          </a:p>
          <a:p>
            <a:pPr eaLnBrk="1" hangingPunct="1"/>
            <a:endParaRPr lang="en-US" altLang="en-US" sz="2400" dirty="0" smtClean="0"/>
          </a:p>
        </p:txBody>
      </p:sp>
      <p:pic>
        <p:nvPicPr>
          <p:cNvPr id="10244" name="Picture 4" descr="hill-climb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951797"/>
            <a:ext cx="693420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1150479"/>
            <a:ext cx="8229600" cy="646331"/>
          </a:xfrm>
          <a:prstGeom prst="rect">
            <a:avLst/>
          </a:prstGeom>
          <a:noFill/>
          <a:ln w="25400">
            <a:solidFill>
              <a:srgbClr val="FF0000"/>
            </a:solidFill>
          </a:ln>
        </p:spPr>
        <p:txBody>
          <a:bodyPr wrap="square" rtlCol="0">
            <a:spAutoFit/>
          </a:bodyPr>
          <a:lstStyle/>
          <a:p>
            <a:r>
              <a:rPr lang="en-US" dirty="0"/>
              <a:t>These difficulties apply to ALL local search algorithms, and become MUCH more difficult as the dimensionality of the search space increases to high dimensions.</a:t>
            </a:r>
          </a:p>
        </p:txBody>
      </p:sp>
    </p:spTree>
    <p:extLst>
      <p:ext uri="{BB962C8B-B14F-4D97-AF65-F5344CB8AC3E}">
        <p14:creationId xmlns:p14="http://schemas.microsoft.com/office/powerpoint/2010/main" val="39779389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75841"/>
          </a:xfrm>
        </p:spPr>
        <p:txBody>
          <a:bodyPr/>
          <a:lstStyle/>
          <a:p>
            <a:pPr eaLnBrk="1" hangingPunct="1"/>
            <a:r>
              <a:rPr lang="en-US" altLang="en-US" sz="3600" b="1" dirty="0" smtClean="0"/>
              <a:t>Local Search Difficulties</a:t>
            </a:r>
          </a:p>
        </p:txBody>
      </p:sp>
      <p:sp>
        <p:nvSpPr>
          <p:cNvPr id="10243" name="Rectangle 3"/>
          <p:cNvSpPr>
            <a:spLocks noGrp="1" noChangeArrowheads="1"/>
          </p:cNvSpPr>
          <p:nvPr>
            <p:ph idx="1"/>
          </p:nvPr>
        </p:nvSpPr>
        <p:spPr>
          <a:xfrm>
            <a:off x="152400" y="2017713"/>
            <a:ext cx="8763000" cy="4114800"/>
          </a:xfrm>
        </p:spPr>
        <p:txBody>
          <a:bodyPr/>
          <a:lstStyle/>
          <a:p>
            <a:pPr eaLnBrk="1" hangingPunct="1"/>
            <a:r>
              <a:rPr lang="en-US" altLang="en-US" sz="2400" u="sng" dirty="0" smtClean="0"/>
              <a:t>Ridge problem:</a:t>
            </a:r>
            <a:r>
              <a:rPr lang="en-US" altLang="en-US" sz="2400" dirty="0" smtClean="0"/>
              <a:t> Every neighbor appears to be downhill</a:t>
            </a:r>
          </a:p>
          <a:p>
            <a:pPr lvl="1" eaLnBrk="1" hangingPunct="1"/>
            <a:r>
              <a:rPr lang="en-US" altLang="en-US" sz="2000" dirty="0" smtClean="0"/>
              <a:t>But the search space has an uphill!! (worse in high dimensions)</a:t>
            </a:r>
          </a:p>
        </p:txBody>
      </p:sp>
      <p:sp>
        <p:nvSpPr>
          <p:cNvPr id="2" name="TextBox 1"/>
          <p:cNvSpPr txBox="1"/>
          <p:nvPr/>
        </p:nvSpPr>
        <p:spPr>
          <a:xfrm>
            <a:off x="381000" y="1150479"/>
            <a:ext cx="8229600" cy="646331"/>
          </a:xfrm>
          <a:prstGeom prst="rect">
            <a:avLst/>
          </a:prstGeom>
          <a:noFill/>
          <a:ln w="25400">
            <a:solidFill>
              <a:srgbClr val="FF0000"/>
            </a:solidFill>
          </a:ln>
        </p:spPr>
        <p:txBody>
          <a:bodyPr wrap="square" rtlCol="0">
            <a:spAutoFit/>
          </a:bodyPr>
          <a:lstStyle/>
          <a:p>
            <a:r>
              <a:rPr lang="en-US" dirty="0"/>
              <a:t>These difficulties apply to ALL local search algorithms, and become MUCH more difficult as the dimensionality of the search space increases to high dimensions.</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629738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6016" y="3441680"/>
            <a:ext cx="1811383" cy="3416320"/>
          </a:xfrm>
          <a:prstGeom prst="rect">
            <a:avLst/>
          </a:prstGeom>
          <a:noFill/>
          <a:ln>
            <a:noFill/>
          </a:ln>
        </p:spPr>
        <p:txBody>
          <a:bodyPr wrap="square" rtlCol="0">
            <a:spAutoFit/>
          </a:bodyPr>
          <a:lstStyle/>
          <a:p>
            <a:r>
              <a:rPr lang="en-US" u="sng" dirty="0"/>
              <a:t>Ridge:</a:t>
            </a:r>
          </a:p>
          <a:p>
            <a:r>
              <a:rPr lang="en-US" dirty="0"/>
              <a:t>Fold a piece of paper and hold it tilted up at an unfavorable angle to every possible search space step. Every step leads downhill; but the ridge leads uphill.</a:t>
            </a:r>
          </a:p>
        </p:txBody>
      </p:sp>
    </p:spTree>
    <p:extLst>
      <p:ext uri="{BB962C8B-B14F-4D97-AF65-F5344CB8AC3E}">
        <p14:creationId xmlns:p14="http://schemas.microsoft.com/office/powerpoint/2010/main" val="1100321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Hill-climbing search</a:t>
            </a:r>
          </a:p>
        </p:txBody>
      </p:sp>
      <p:sp>
        <p:nvSpPr>
          <p:cNvPr id="26627" name="Rectangle 3"/>
          <p:cNvSpPr>
            <a:spLocks noGrp="1" noChangeArrowheads="1"/>
          </p:cNvSpPr>
          <p:nvPr>
            <p:ph type="body" idx="1"/>
          </p:nvPr>
        </p:nvSpPr>
        <p:spPr/>
        <p:txBody>
          <a:bodyPr/>
          <a:lstStyle/>
          <a:p>
            <a:pPr eaLnBrk="1" hangingPunct="1"/>
            <a:r>
              <a:rPr lang="en-US" altLang="en-US" smtClean="0"/>
              <a:t>"Like climbing Everest in thick fog with amnesia"
</a:t>
            </a:r>
          </a:p>
          <a:p>
            <a:pPr eaLnBrk="1" hangingPunct="1"/>
            <a:endParaRPr lang="en-US" altLang="en-US"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l="17969" t="27083" r="13281" b="36459"/>
          <a:stretch>
            <a:fillRect/>
          </a:stretch>
        </p:blipFill>
        <p:spPr bwMode="auto">
          <a:xfrm>
            <a:off x="838200" y="2743200"/>
            <a:ext cx="7620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ea typeface="ＭＳ Ｐゴシック" pitchFamily="34" charset="-128"/>
              </a:rPr>
              <a:t>PEAS</a:t>
            </a:r>
          </a:p>
        </p:txBody>
      </p:sp>
      <p:sp>
        <p:nvSpPr>
          <p:cNvPr id="10243" name="Rectangle 3"/>
          <p:cNvSpPr>
            <a:spLocks noGrp="1" noChangeArrowheads="1"/>
          </p:cNvSpPr>
          <p:nvPr>
            <p:ph type="body" idx="1"/>
          </p:nvPr>
        </p:nvSpPr>
        <p:spPr>
          <a:xfrm>
            <a:off x="609600" y="1676400"/>
            <a:ext cx="7848600" cy="5181600"/>
          </a:xfrm>
        </p:spPr>
        <p:txBody>
          <a:bodyPr/>
          <a:lstStyle/>
          <a:p>
            <a:r>
              <a:rPr lang="en-US" altLang="en-US" sz="2400" smtClean="0">
                <a:ea typeface="ＭＳ Ｐゴシック" pitchFamily="34" charset="-128"/>
              </a:rPr>
              <a:t>Example: Agent = Part-picking robot</a:t>
            </a:r>
          </a:p>
          <a:p>
            <a:pPr>
              <a:buFontTx/>
              <a:buNone/>
            </a:pPr>
            <a:endParaRPr lang="en-US" altLang="en-US" sz="2400" smtClean="0">
              <a:ea typeface="ＭＳ Ｐゴシック" pitchFamily="34" charset="-128"/>
            </a:endParaRPr>
          </a:p>
          <a:p>
            <a:r>
              <a:rPr lang="en-US" altLang="en-US" sz="2400" smtClean="0">
                <a:solidFill>
                  <a:srgbClr val="0000CC"/>
                </a:solidFill>
                <a:ea typeface="ＭＳ Ｐゴシック" pitchFamily="34" charset="-128"/>
              </a:rPr>
              <a:t>Performance measure:</a:t>
            </a:r>
            <a:r>
              <a:rPr lang="en-US" altLang="en-US" sz="2400" smtClean="0">
                <a:ea typeface="ＭＳ Ｐゴシック" pitchFamily="34" charset="-128"/>
              </a:rPr>
              <a:t> Percentage of parts in correct bins</a:t>
            </a:r>
          </a:p>
          <a:p>
            <a:endParaRPr lang="en-US" altLang="en-US" sz="2400" smtClean="0">
              <a:ea typeface="ＭＳ Ｐゴシック" pitchFamily="34" charset="-128"/>
            </a:endParaRPr>
          </a:p>
          <a:p>
            <a:r>
              <a:rPr lang="en-US" altLang="en-US" sz="2400" smtClean="0">
                <a:solidFill>
                  <a:srgbClr val="006600"/>
                </a:solidFill>
                <a:ea typeface="ＭＳ Ｐゴシック" pitchFamily="34" charset="-128"/>
              </a:rPr>
              <a:t>Environment:</a:t>
            </a:r>
            <a:r>
              <a:rPr lang="en-US" altLang="en-US" sz="2400" smtClean="0">
                <a:ea typeface="ＭＳ Ｐゴシック" pitchFamily="34" charset="-128"/>
              </a:rPr>
              <a:t> Conveyor belt with parts, bins</a:t>
            </a:r>
          </a:p>
          <a:p>
            <a:endParaRPr lang="en-US" altLang="en-US" sz="2400" smtClean="0">
              <a:ea typeface="ＭＳ Ｐゴシック" pitchFamily="34" charset="-128"/>
            </a:endParaRPr>
          </a:p>
          <a:p>
            <a:r>
              <a:rPr lang="en-US" altLang="en-US" sz="2400" smtClean="0">
                <a:solidFill>
                  <a:srgbClr val="FF0000"/>
                </a:solidFill>
                <a:ea typeface="ＭＳ Ｐゴシック" pitchFamily="34" charset="-128"/>
              </a:rPr>
              <a:t>Actuators:</a:t>
            </a:r>
            <a:r>
              <a:rPr lang="en-US" altLang="en-US" sz="2400" smtClean="0">
                <a:ea typeface="ＭＳ Ｐゴシック" pitchFamily="34" charset="-128"/>
              </a:rPr>
              <a:t> Jointed arm and hand</a:t>
            </a:r>
          </a:p>
          <a:p>
            <a:pPr>
              <a:buFontTx/>
              <a:buNone/>
            </a:pPr>
            <a:endParaRPr lang="en-US" altLang="en-US" sz="2400" smtClean="0">
              <a:ea typeface="ＭＳ Ｐゴシック" pitchFamily="34" charset="-128"/>
            </a:endParaRPr>
          </a:p>
          <a:p>
            <a:r>
              <a:rPr lang="en-US" altLang="en-US" sz="2400" smtClean="0">
                <a:solidFill>
                  <a:srgbClr val="800080"/>
                </a:solidFill>
                <a:ea typeface="ＭＳ Ｐゴシック" pitchFamily="34" charset="-128"/>
              </a:rPr>
              <a:t>Sensors:</a:t>
            </a:r>
            <a:r>
              <a:rPr lang="en-US" altLang="en-US" sz="2400" smtClean="0">
                <a:ea typeface="ＭＳ Ｐゴシック" pitchFamily="34" charset="-128"/>
              </a:rPr>
              <a:t> Camera, joint angle sensors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Simulated annealing search</a:t>
            </a:r>
          </a:p>
        </p:txBody>
      </p:sp>
      <p:sp>
        <p:nvSpPr>
          <p:cNvPr id="27651" name="Rectangle 3"/>
          <p:cNvSpPr>
            <a:spLocks noGrp="1" noChangeArrowheads="1"/>
          </p:cNvSpPr>
          <p:nvPr>
            <p:ph type="body" idx="1"/>
          </p:nvPr>
        </p:nvSpPr>
        <p:spPr/>
        <p:txBody>
          <a:bodyPr/>
          <a:lstStyle/>
          <a:p>
            <a:pPr eaLnBrk="1" hangingPunct="1"/>
            <a:r>
              <a:rPr lang="en-US" altLang="en-US" sz="2800" smtClean="0"/>
              <a:t>Idea: escape local maxima by allowing some "bad" moves but </a:t>
            </a:r>
            <a:r>
              <a:rPr lang="en-US" altLang="en-US" sz="2800" smtClean="0">
                <a:solidFill>
                  <a:srgbClr val="FF0000"/>
                </a:solidFill>
              </a:rPr>
              <a:t>gradually decrease</a:t>
            </a:r>
            <a:r>
              <a:rPr lang="en-US" altLang="en-US" sz="2800" smtClean="0"/>
              <a:t> their frequency
</a:t>
            </a:r>
          </a:p>
          <a:p>
            <a:pPr eaLnBrk="1" hangingPunct="1"/>
            <a:endParaRPr lang="en-US" altLang="en-US" sz="2800"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l="17969" t="31250" r="13281" b="17709"/>
          <a:stretch>
            <a:fillRect/>
          </a:stretch>
        </p:blipFill>
        <p:spPr bwMode="auto">
          <a:xfrm>
            <a:off x="1371600" y="3048000"/>
            <a:ext cx="62484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81200" y="5486400"/>
            <a:ext cx="3657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02234" y="5073270"/>
            <a:ext cx="2799806" cy="1323439"/>
          </a:xfrm>
          <a:prstGeom prst="rect">
            <a:avLst/>
          </a:prstGeom>
          <a:solidFill>
            <a:srgbClr val="FFFFFF"/>
          </a:solidFill>
          <a:ln w="254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Improvement: Track the </a:t>
            </a:r>
            <a:r>
              <a:rPr kumimoji="0" lang="en-US" sz="1600" b="1" i="0" u="none" strike="noStrike" kern="0" cap="none" spc="0" normalizeH="0" baseline="0" noProof="0" dirty="0" err="1" smtClean="0">
                <a:ln>
                  <a:noFill/>
                </a:ln>
                <a:solidFill>
                  <a:srgbClr val="FF0000"/>
                </a:solidFill>
                <a:effectLst/>
                <a:uLnTx/>
                <a:uFillTx/>
              </a:rPr>
              <a:t>BestResultFoundSoFar</a:t>
            </a:r>
            <a:r>
              <a:rPr kumimoji="0" lang="en-US" sz="1600" b="1" i="0" u="none" strike="noStrike" kern="0" cap="none" spc="0" normalizeH="0" baseline="0" noProof="0" dirty="0" smtClean="0">
                <a:ln>
                  <a:noFill/>
                </a:ln>
                <a:solidFill>
                  <a:srgbClr val="FF0000"/>
                </a:solidFill>
                <a:effectLst/>
                <a:uLnTx/>
                <a:uFillTx/>
              </a:rPr>
              <a:t>. Here, this slide follows Fig. 4.5 of the textbook, which is simplified.</a:t>
            </a:r>
          </a:p>
        </p:txBody>
      </p:sp>
    </p:spTree>
    <p:extLst>
      <p:ext uri="{BB962C8B-B14F-4D97-AF65-F5344CB8AC3E}">
        <p14:creationId xmlns:p14="http://schemas.microsoft.com/office/powerpoint/2010/main" val="4090830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0"/>
            <a:ext cx="8229600" cy="1981200"/>
          </a:xfrm>
        </p:spPr>
        <p:txBody>
          <a:bodyPr/>
          <a:lstStyle/>
          <a:p>
            <a:r>
              <a:rPr lang="en-US" altLang="en-US" sz="4000" b="1" dirty="0" smtClean="0"/>
              <a:t>P(accepting a worse successor) </a:t>
            </a:r>
            <a:br>
              <a:rPr lang="en-US" altLang="en-US" sz="4000" b="1" dirty="0" smtClean="0"/>
            </a:br>
            <a:r>
              <a:rPr lang="en-US" altLang="en-US" sz="2800" dirty="0" smtClean="0"/>
              <a:t>Decreases as Temperature T decreases</a:t>
            </a:r>
            <a:br>
              <a:rPr lang="en-US" altLang="en-US" sz="2800" dirty="0" smtClean="0"/>
            </a:br>
            <a:r>
              <a:rPr lang="en-US" altLang="en-US" sz="2800" dirty="0" smtClean="0"/>
              <a:t>Increases as | </a:t>
            </a:r>
            <a:r>
              <a:rPr lang="en-US" altLang="en-US" sz="2800" dirty="0" smtClean="0">
                <a:sym typeface="Symbol"/>
              </a:rPr>
              <a:t> </a:t>
            </a:r>
            <a:r>
              <a:rPr lang="en-US" altLang="en-US" sz="2800" i="1" dirty="0" smtClean="0">
                <a:sym typeface="Symbol"/>
              </a:rPr>
              <a:t>E </a:t>
            </a:r>
            <a:r>
              <a:rPr lang="en-US" altLang="en-US" sz="2800" dirty="0" smtClean="0">
                <a:sym typeface="Symbol"/>
              </a:rPr>
              <a:t>| decreases</a:t>
            </a:r>
            <a:r>
              <a:rPr lang="en-US" altLang="en-US" sz="2800" dirty="0" smtClean="0"/>
              <a:t/>
            </a:r>
            <a:br>
              <a:rPr lang="en-US" altLang="en-US" sz="2800" dirty="0" smtClean="0"/>
            </a:br>
            <a:r>
              <a:rPr lang="en-US" altLang="en-US" sz="2800" dirty="0" smtClean="0"/>
              <a:t>(Sometimes step size also decreases with T)</a:t>
            </a:r>
          </a:p>
        </p:txBody>
      </p:sp>
      <p:pic>
        <p:nvPicPr>
          <p:cNvPr id="16387" name="Picture 4" descr="http://www.nmr.unsw.edu.au/images/expfu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19425"/>
            <a:ext cx="65151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3092" y="3276600"/>
            <a:ext cx="677108" cy="2819400"/>
          </a:xfrm>
          <a:prstGeom prst="rect">
            <a:avLst/>
          </a:prstGeom>
          <a:noFill/>
        </p:spPr>
        <p:txBody>
          <a:bodyPr vert="vert">
            <a:spAutoFit/>
          </a:bodyPr>
          <a:lstStyle/>
          <a:p>
            <a:pPr>
              <a:defRPr/>
            </a:pPr>
            <a:r>
              <a:rPr lang="en-US" sz="3200" dirty="0"/>
              <a:t>Temperature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l="10294" t="69711" r="33818" b="4024"/>
          <a:stretch>
            <a:fillRect/>
          </a:stretch>
        </p:blipFill>
        <p:spPr bwMode="auto">
          <a:xfrm>
            <a:off x="2756263" y="4686300"/>
            <a:ext cx="52387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427773811"/>
              </p:ext>
            </p:extLst>
          </p:nvPr>
        </p:nvGraphicFramePr>
        <p:xfrm>
          <a:off x="2547257" y="2117655"/>
          <a:ext cx="4615543" cy="2073345"/>
        </p:xfrm>
        <a:graphic>
          <a:graphicData uri="http://schemas.openxmlformats.org/drawingml/2006/table">
            <a:tbl>
              <a:tblPr firstRow="1" bandRow="1">
                <a:tableStyleId>{5940675A-B579-460E-94D1-54222C63F5DA}</a:tableStyleId>
              </a:tblPr>
              <a:tblGrid>
                <a:gridCol w="1033331"/>
                <a:gridCol w="1098805"/>
                <a:gridCol w="1329521"/>
                <a:gridCol w="1153886"/>
              </a:tblGrid>
              <a:tr h="668640">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a:t>
                      </a:r>
                      <a:r>
                        <a:rPr lang="en-US" sz="2400" smtClean="0"/>
                        <a:t>^( </a:t>
                      </a:r>
                      <a:r>
                        <a:rPr lang="en-US" sz="2400" b="1" smtClean="0">
                          <a:sym typeface="Symbol"/>
                        </a:rPr>
                        <a:t></a:t>
                      </a:r>
                      <a:r>
                        <a:rPr lang="en-US" sz="2400" b="1" i="1" smtClean="0">
                          <a:sym typeface="Symbol"/>
                        </a:rPr>
                        <a:t>E</a:t>
                      </a:r>
                      <a:r>
                        <a:rPr lang="en-US" sz="2400" b="1" i="0" smtClean="0">
                          <a:sym typeface="Symbol"/>
                        </a:rPr>
                        <a:t> /</a:t>
                      </a:r>
                      <a:r>
                        <a:rPr lang="en-US" sz="2400" b="1" i="0" baseline="0" smtClean="0">
                          <a:sym typeface="Symbol"/>
                        </a:rPr>
                        <a:t> </a:t>
                      </a:r>
                      <a:r>
                        <a:rPr lang="en-US" sz="2400" b="1" i="0" baseline="0" dirty="0" smtClean="0">
                          <a:sym typeface="Symbol"/>
                        </a:rPr>
                        <a:t>T </a:t>
                      </a:r>
                      <a:r>
                        <a:rPr lang="en-US" sz="2400" b="0" i="0" baseline="0" dirty="0" smtClean="0">
                          <a:sym typeface="Symbol"/>
                        </a:rPr>
                        <a:t>)</a:t>
                      </a:r>
                      <a:endParaRPr lang="en-US" sz="2400" b="1" i="1" dirty="0" smtClean="0"/>
                    </a:p>
                  </a:txBody>
                  <a:tcPr marT="45714" marB="45714" anchor="ctr">
                    <a:solidFill>
                      <a:schemeClr val="accent1"/>
                    </a:solidFill>
                  </a:tcPr>
                </a:tc>
                <a:tc rowSpan="2" hMerge="1">
                  <a:txBody>
                    <a:bodyPr/>
                    <a:lstStyle/>
                    <a:p>
                      <a:pPr algn="ctr"/>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Temperature T</a:t>
                      </a:r>
                    </a:p>
                  </a:txBody>
                  <a:tcPr marT="45714" marB="45714" anchor="ctr">
                    <a:solidFill>
                      <a:schemeClr val="accent1"/>
                    </a:solidFill>
                  </a:tcPr>
                </a:tc>
                <a:tc hMerge="1">
                  <a:txBody>
                    <a:bodyPr/>
                    <a:lstStyle/>
                    <a:p>
                      <a:pPr algn="ctr"/>
                      <a:endParaRPr lang="en-US" b="1" dirty="0"/>
                    </a:p>
                  </a:txBody>
                  <a:tcPr anchor="ctr"/>
                </a:tc>
              </a:tr>
              <a:tr h="468235">
                <a:tc gridSpan="2" vMerge="1">
                  <a:txBody>
                    <a:bodyPr/>
                    <a:lstStyle/>
                    <a:p>
                      <a:pPr algn="ctr"/>
                      <a:endParaRPr lang="en-US" dirty="0"/>
                    </a:p>
                  </a:txBody>
                  <a:tcPr anchor="ctr"/>
                </a:tc>
                <a:tc hMerge="1" vMerge="1">
                  <a:txBody>
                    <a:bodyPr/>
                    <a:lstStyle/>
                    <a:p>
                      <a:pPr algn="ctr"/>
                      <a:endParaRPr lang="en-US" dirty="0"/>
                    </a:p>
                  </a:txBody>
                  <a:tcPr anchor="ctr"/>
                </a:tc>
                <a:tc>
                  <a:txBody>
                    <a:bodyPr/>
                    <a:lstStyle/>
                    <a:p>
                      <a:pPr algn="ctr"/>
                      <a:r>
                        <a:rPr lang="en-US" sz="2400" b="1" dirty="0" smtClean="0"/>
                        <a:t>High</a:t>
                      </a:r>
                      <a:endParaRPr lang="en-US" sz="2400" b="1" dirty="0"/>
                    </a:p>
                  </a:txBody>
                  <a:tcPr marT="45714" marB="45714" anchor="ctr">
                    <a:solidFill>
                      <a:schemeClr val="accent1"/>
                    </a:solidFill>
                  </a:tcPr>
                </a:tc>
                <a:tc>
                  <a:txBody>
                    <a:bodyPr/>
                    <a:lstStyle/>
                    <a:p>
                      <a:pPr algn="ctr"/>
                      <a:r>
                        <a:rPr lang="en-US" sz="2400" b="1" dirty="0" smtClean="0"/>
                        <a:t>Low</a:t>
                      </a:r>
                      <a:endParaRPr lang="en-US" sz="2400" b="1" dirty="0"/>
                    </a:p>
                  </a:txBody>
                  <a:tcPr marT="45714" marB="45714" anchor="ctr">
                    <a:solidFill>
                      <a:schemeClr val="accent1"/>
                    </a:solidFill>
                  </a:tcPr>
                </a:tc>
              </a:tr>
              <a:tr h="46823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ym typeface="Symbol"/>
                        </a:rPr>
                        <a:t>|</a:t>
                      </a:r>
                      <a:r>
                        <a:rPr lang="en-US" sz="2400" b="1" i="1" dirty="0" smtClean="0">
                          <a:sym typeface="Symbol"/>
                        </a:rPr>
                        <a:t>E</a:t>
                      </a:r>
                      <a:r>
                        <a:rPr lang="en-US" sz="2400" b="1" i="0" dirty="0" smtClean="0">
                          <a:sym typeface="Symbol"/>
                        </a:rPr>
                        <a:t> |</a:t>
                      </a:r>
                      <a:endParaRPr lang="en-US" sz="2400" b="1" i="1" dirty="0" smtClean="0"/>
                    </a:p>
                  </a:txBody>
                  <a:tcPr marT="45714" marB="45714" anchor="ctr">
                    <a:solidFill>
                      <a:schemeClr val="accent1"/>
                    </a:solidFill>
                  </a:tcPr>
                </a:tc>
                <a:tc>
                  <a:txBody>
                    <a:bodyPr/>
                    <a:lstStyle/>
                    <a:p>
                      <a:pPr algn="ctr"/>
                      <a:r>
                        <a:rPr lang="en-US" sz="2400" b="1" dirty="0" smtClean="0"/>
                        <a:t>High</a:t>
                      </a:r>
                      <a:endParaRPr lang="en-US" sz="2400" b="1" dirty="0"/>
                    </a:p>
                  </a:txBody>
                  <a:tcPr marT="45714" marB="45714" anchor="ctr">
                    <a:solidFill>
                      <a:schemeClr val="accent1"/>
                    </a:solidFill>
                  </a:tcPr>
                </a:tc>
                <a:tc>
                  <a:txBody>
                    <a:bodyPr/>
                    <a:lstStyle/>
                    <a:p>
                      <a:pPr algn="ctr"/>
                      <a:r>
                        <a:rPr lang="en-US" sz="2000" dirty="0" smtClean="0"/>
                        <a:t>Medium</a:t>
                      </a:r>
                      <a:endParaRPr lang="en-US" sz="2000" dirty="0"/>
                    </a:p>
                  </a:txBody>
                  <a:tcPr marT="45714" marB="45714" anchor="ctr">
                    <a:solidFill>
                      <a:schemeClr val="accent1"/>
                    </a:solidFill>
                  </a:tcPr>
                </a:tc>
                <a:tc>
                  <a:txBody>
                    <a:bodyPr/>
                    <a:lstStyle/>
                    <a:p>
                      <a:pPr algn="ctr"/>
                      <a:r>
                        <a:rPr lang="en-US" sz="2000" dirty="0" smtClean="0"/>
                        <a:t>Low</a:t>
                      </a:r>
                      <a:endParaRPr lang="en-US" sz="2000" dirty="0"/>
                    </a:p>
                  </a:txBody>
                  <a:tcPr marT="45714" marB="45714" anchor="ctr">
                    <a:solidFill>
                      <a:schemeClr val="accent1"/>
                    </a:solidFill>
                  </a:tcPr>
                </a:tc>
              </a:tr>
              <a:tr h="468235">
                <a:tc vMerge="1">
                  <a:txBody>
                    <a:bodyPr/>
                    <a:lstStyle/>
                    <a:p>
                      <a:pPr algn="ctr"/>
                      <a:endParaRPr lang="en-US" b="0" dirty="0"/>
                    </a:p>
                  </a:txBody>
                  <a:tcPr anchor="ctr"/>
                </a:tc>
                <a:tc>
                  <a:txBody>
                    <a:bodyPr/>
                    <a:lstStyle/>
                    <a:p>
                      <a:pPr algn="ctr"/>
                      <a:r>
                        <a:rPr lang="en-US" sz="2400" b="1" dirty="0" smtClean="0"/>
                        <a:t>Low</a:t>
                      </a:r>
                      <a:endParaRPr lang="en-US" sz="2400" b="1" dirty="0"/>
                    </a:p>
                  </a:txBody>
                  <a:tcPr marT="45714" marB="45714" anchor="ctr">
                    <a:solidFill>
                      <a:schemeClr val="accent1"/>
                    </a:solidFill>
                  </a:tcPr>
                </a:tc>
                <a:tc>
                  <a:txBody>
                    <a:bodyPr/>
                    <a:lstStyle/>
                    <a:p>
                      <a:pPr algn="ctr"/>
                      <a:r>
                        <a:rPr lang="en-US" sz="2000" dirty="0" smtClean="0"/>
                        <a:t>High</a:t>
                      </a:r>
                      <a:endParaRPr lang="en-US" sz="2000" dirty="0"/>
                    </a:p>
                  </a:txBody>
                  <a:tcPr marT="45714" marB="45714" anchor="ctr">
                    <a:solidFill>
                      <a:schemeClr val="accent1"/>
                    </a:solidFill>
                  </a:tcPr>
                </a:tc>
                <a:tc>
                  <a:txBody>
                    <a:bodyPr/>
                    <a:lstStyle/>
                    <a:p>
                      <a:pPr algn="ctr"/>
                      <a:r>
                        <a:rPr lang="en-US" sz="2000" dirty="0" smtClean="0"/>
                        <a:t>Medium</a:t>
                      </a:r>
                      <a:endParaRPr lang="en-US" sz="2000" dirty="0"/>
                    </a:p>
                  </a:txBody>
                  <a:tcPr marT="45714" marB="45714" anchor="ctr">
                    <a:solidFill>
                      <a:schemeClr val="accent1"/>
                    </a:solidFill>
                  </a:tcPr>
                </a:tc>
              </a:tr>
            </a:tbl>
          </a:graphicData>
        </a:graphic>
      </p:graphicFrame>
      <p:sp>
        <p:nvSpPr>
          <p:cNvPr id="4" name="Rectangle 3"/>
          <p:cNvSpPr/>
          <p:nvPr/>
        </p:nvSpPr>
        <p:spPr>
          <a:xfrm>
            <a:off x="7162800" y="5481411"/>
            <a:ext cx="9525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C000"/>
              </a:solidFill>
            </a:endParaRPr>
          </a:p>
        </p:txBody>
      </p:sp>
    </p:spTree>
    <p:extLst>
      <p:ext uri="{BB962C8B-B14F-4D97-AF65-F5344CB8AC3E}">
        <p14:creationId xmlns:p14="http://schemas.microsoft.com/office/powerpoint/2010/main" val="29020929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2" name="Group 21"/>
          <p:cNvGrpSpPr/>
          <p:nvPr/>
        </p:nvGrpSpPr>
        <p:grpSpPr>
          <a:xfrm>
            <a:off x="1028700" y="2475190"/>
            <a:ext cx="2362200" cy="3409347"/>
            <a:chOff x="1028700" y="2475190"/>
            <a:chExt cx="2362200" cy="3409347"/>
          </a:xfrm>
        </p:grpSpPr>
        <p:cxnSp>
          <p:nvCxnSpPr>
            <p:cNvPr id="14" name="Straight Arrow Connector 13"/>
            <p:cNvCxnSpPr>
              <a:endCxn id="60" idx="2"/>
            </p:cNvCxnSpPr>
            <p:nvPr/>
          </p:nvCxnSpPr>
          <p:spPr>
            <a:xfrm flipV="1">
              <a:off x="2209800" y="2475190"/>
              <a:ext cx="0" cy="278261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28700" y="5238206"/>
              <a:ext cx="2362200" cy="646331"/>
            </a:xfrm>
            <a:prstGeom prst="rect">
              <a:avLst/>
            </a:prstGeom>
            <a:noFill/>
            <a:ln w="38100">
              <a:solidFill>
                <a:srgbClr val="FF0000"/>
              </a:solidFill>
            </a:ln>
          </p:spPr>
          <p:txBody>
            <a:bodyPr wrap="square" rtlCol="0">
              <a:spAutoFit/>
            </a:bodyPr>
            <a:lstStyle/>
            <a:p>
              <a:r>
                <a:rPr lang="en-US" dirty="0" smtClean="0">
                  <a:latin typeface="+mn-lt"/>
                </a:rPr>
                <a:t>Your “random restart wrapper” starts here.</a:t>
              </a:r>
              <a:endParaRPr lang="en-US" dirty="0">
                <a:latin typeface="+mn-lt"/>
              </a:endParaRPr>
            </a:p>
          </p:txBody>
        </p:sp>
      </p:grpSp>
      <p:cxnSp>
        <p:nvCxnSpPr>
          <p:cNvPr id="30" name="Straight Arrow Connector 29"/>
          <p:cNvCxnSpPr/>
          <p:nvPr/>
        </p:nvCxnSpPr>
        <p:spPr>
          <a:xfrm flipV="1">
            <a:off x="7491549" y="2286000"/>
            <a:ext cx="0" cy="29718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274638"/>
            <a:ext cx="9144000" cy="1143000"/>
          </a:xfrm>
        </p:spPr>
        <p:txBody>
          <a:bodyPr/>
          <a:lstStyle/>
          <a:p>
            <a:r>
              <a:rPr lang="en-US" dirty="0" smtClean="0"/>
              <a:t>Goal:  “Ratchet” up a jagged slope</a:t>
            </a:r>
            <a:br>
              <a:rPr lang="en-US" dirty="0" smtClean="0"/>
            </a:br>
            <a:r>
              <a:rPr lang="en-US" sz="2400" dirty="0" smtClean="0"/>
              <a:t>(see HW #2, prob. #5; here T = 1; </a:t>
            </a:r>
            <a:r>
              <a:rPr lang="en-US" sz="2400" u="sng" dirty="0" smtClean="0"/>
              <a:t>cartoon is NOT to scale</a:t>
            </a:r>
            <a:r>
              <a:rPr lang="en-US" sz="2400" dirty="0" smtClean="0"/>
              <a:t>)</a:t>
            </a:r>
            <a:endParaRPr lang="en-US" sz="2400" dirty="0"/>
          </a:p>
        </p:txBody>
      </p:sp>
      <p:cxnSp>
        <p:nvCxnSpPr>
          <p:cNvPr id="5" name="Curved Connector 4"/>
          <p:cNvCxnSpPr/>
          <p:nvPr/>
        </p:nvCxnSpPr>
        <p:spPr>
          <a:xfrm flipV="1">
            <a:off x="1143000" y="2438400"/>
            <a:ext cx="1066800" cy="990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2209800" y="2438400"/>
            <a:ext cx="914400" cy="609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flipH="1" flipV="1">
            <a:off x="2973433" y="2135233"/>
            <a:ext cx="1066800" cy="758734"/>
          </a:xfrm>
          <a:prstGeom prst="curvedConnector3">
            <a:avLst>
              <a:gd name="adj1" fmla="val 50000"/>
            </a:avLst>
          </a:prstGeom>
          <a:ln>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3886201" y="1981200"/>
            <a:ext cx="990599" cy="9144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4800600" y="1752600"/>
            <a:ext cx="1219200" cy="10668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6200000" flipH="1">
            <a:off x="5905500" y="1714500"/>
            <a:ext cx="838200" cy="762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5400000" flipH="1" flipV="1">
            <a:off x="6515100" y="1562100"/>
            <a:ext cx="1143000" cy="762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6200000" flipH="1">
            <a:off x="6934200" y="1905000"/>
            <a:ext cx="2057400" cy="990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524000" y="1828859"/>
            <a:ext cx="1371600" cy="646331"/>
          </a:xfrm>
          <a:prstGeom prst="rect">
            <a:avLst/>
          </a:prstGeom>
          <a:noFill/>
        </p:spPr>
        <p:txBody>
          <a:bodyPr wrap="square" rtlCol="0">
            <a:spAutoFit/>
          </a:bodyPr>
          <a:lstStyle/>
          <a:p>
            <a:pPr algn="ctr"/>
            <a:r>
              <a:rPr lang="en-US" dirty="0" smtClean="0"/>
              <a:t>A</a:t>
            </a:r>
          </a:p>
          <a:p>
            <a:pPr algn="ctr"/>
            <a:r>
              <a:rPr lang="en-US" dirty="0" smtClean="0"/>
              <a:t>Value=42</a:t>
            </a:r>
          </a:p>
        </p:txBody>
      </p:sp>
      <p:sp>
        <p:nvSpPr>
          <p:cNvPr id="61" name="TextBox 60"/>
          <p:cNvSpPr txBox="1"/>
          <p:nvPr/>
        </p:nvSpPr>
        <p:spPr>
          <a:xfrm>
            <a:off x="2476500" y="3048000"/>
            <a:ext cx="1295400" cy="646331"/>
          </a:xfrm>
          <a:prstGeom prst="rect">
            <a:avLst/>
          </a:prstGeom>
          <a:noFill/>
        </p:spPr>
        <p:txBody>
          <a:bodyPr wrap="square" rtlCol="0">
            <a:spAutoFit/>
          </a:bodyPr>
          <a:lstStyle/>
          <a:p>
            <a:pPr algn="ctr"/>
            <a:r>
              <a:rPr lang="en-US" dirty="0"/>
              <a:t>B</a:t>
            </a:r>
            <a:endParaRPr lang="en-US" dirty="0" smtClean="0"/>
          </a:p>
          <a:p>
            <a:pPr algn="ctr"/>
            <a:r>
              <a:rPr lang="en-US" dirty="0" smtClean="0"/>
              <a:t>Value=41</a:t>
            </a:r>
            <a:endParaRPr lang="en-US" dirty="0" smtClean="0">
              <a:sym typeface="Symbol"/>
            </a:endParaRPr>
          </a:p>
        </p:txBody>
      </p:sp>
      <p:sp>
        <p:nvSpPr>
          <p:cNvPr id="62" name="TextBox 61"/>
          <p:cNvSpPr txBox="1"/>
          <p:nvPr/>
        </p:nvSpPr>
        <p:spPr>
          <a:xfrm>
            <a:off x="3337560" y="1401859"/>
            <a:ext cx="1219200" cy="646331"/>
          </a:xfrm>
          <a:prstGeom prst="rect">
            <a:avLst/>
          </a:prstGeom>
          <a:noFill/>
        </p:spPr>
        <p:txBody>
          <a:bodyPr wrap="square" rtlCol="0">
            <a:spAutoFit/>
          </a:bodyPr>
          <a:lstStyle/>
          <a:p>
            <a:pPr algn="ctr"/>
            <a:r>
              <a:rPr lang="en-US" dirty="0"/>
              <a:t>C</a:t>
            </a:r>
            <a:endParaRPr lang="en-US" dirty="0" smtClean="0"/>
          </a:p>
          <a:p>
            <a:pPr algn="ctr"/>
            <a:r>
              <a:rPr lang="en-US" dirty="0" smtClean="0"/>
              <a:t>Value=45</a:t>
            </a:r>
            <a:endParaRPr lang="en-US" dirty="0" smtClean="0">
              <a:sym typeface="Symbol"/>
            </a:endParaRPr>
          </a:p>
        </p:txBody>
      </p:sp>
      <p:sp>
        <p:nvSpPr>
          <p:cNvPr id="63" name="TextBox 62"/>
          <p:cNvSpPr txBox="1"/>
          <p:nvPr/>
        </p:nvSpPr>
        <p:spPr>
          <a:xfrm>
            <a:off x="4267200" y="2895600"/>
            <a:ext cx="1219200" cy="646331"/>
          </a:xfrm>
          <a:prstGeom prst="rect">
            <a:avLst/>
          </a:prstGeom>
          <a:noFill/>
        </p:spPr>
        <p:txBody>
          <a:bodyPr wrap="square" rtlCol="0">
            <a:spAutoFit/>
          </a:bodyPr>
          <a:lstStyle/>
          <a:p>
            <a:pPr algn="ctr"/>
            <a:r>
              <a:rPr lang="en-US" dirty="0"/>
              <a:t>D</a:t>
            </a:r>
            <a:endParaRPr lang="en-US" dirty="0" smtClean="0"/>
          </a:p>
          <a:p>
            <a:pPr algn="ctr"/>
            <a:r>
              <a:rPr lang="en-US" dirty="0" smtClean="0"/>
              <a:t>Value=44</a:t>
            </a:r>
            <a:endParaRPr lang="en-US" dirty="0"/>
          </a:p>
        </p:txBody>
      </p:sp>
      <p:sp>
        <p:nvSpPr>
          <p:cNvPr id="64" name="TextBox 63"/>
          <p:cNvSpPr txBox="1"/>
          <p:nvPr/>
        </p:nvSpPr>
        <p:spPr>
          <a:xfrm>
            <a:off x="5334000" y="1383603"/>
            <a:ext cx="1219200" cy="646331"/>
          </a:xfrm>
          <a:prstGeom prst="rect">
            <a:avLst/>
          </a:prstGeom>
          <a:noFill/>
        </p:spPr>
        <p:txBody>
          <a:bodyPr wrap="square" rtlCol="0">
            <a:spAutoFit/>
          </a:bodyPr>
          <a:lstStyle/>
          <a:p>
            <a:pPr algn="ctr"/>
            <a:r>
              <a:rPr lang="en-US" dirty="0" smtClean="0"/>
              <a:t>E</a:t>
            </a:r>
          </a:p>
          <a:p>
            <a:pPr algn="ctr"/>
            <a:r>
              <a:rPr lang="en-US" dirty="0" smtClean="0"/>
              <a:t>Value=48</a:t>
            </a:r>
            <a:endParaRPr lang="en-US" dirty="0"/>
          </a:p>
        </p:txBody>
      </p:sp>
      <p:sp>
        <p:nvSpPr>
          <p:cNvPr id="65" name="TextBox 64"/>
          <p:cNvSpPr txBox="1"/>
          <p:nvPr/>
        </p:nvSpPr>
        <p:spPr>
          <a:xfrm>
            <a:off x="6096000" y="2438400"/>
            <a:ext cx="1219200" cy="646331"/>
          </a:xfrm>
          <a:prstGeom prst="rect">
            <a:avLst/>
          </a:prstGeom>
          <a:noFill/>
        </p:spPr>
        <p:txBody>
          <a:bodyPr wrap="square" rtlCol="0">
            <a:spAutoFit/>
          </a:bodyPr>
          <a:lstStyle/>
          <a:p>
            <a:pPr algn="ctr"/>
            <a:r>
              <a:rPr lang="en-US" dirty="0"/>
              <a:t>F</a:t>
            </a:r>
            <a:endParaRPr lang="en-US" dirty="0" smtClean="0"/>
          </a:p>
          <a:p>
            <a:pPr algn="ctr"/>
            <a:r>
              <a:rPr lang="en-US" dirty="0" smtClean="0"/>
              <a:t>Value=47</a:t>
            </a:r>
            <a:endParaRPr lang="en-US" dirty="0"/>
          </a:p>
        </p:txBody>
      </p:sp>
      <p:sp>
        <p:nvSpPr>
          <p:cNvPr id="66" name="TextBox 65"/>
          <p:cNvSpPr txBox="1"/>
          <p:nvPr/>
        </p:nvSpPr>
        <p:spPr>
          <a:xfrm>
            <a:off x="6825343" y="1706768"/>
            <a:ext cx="1219200" cy="646331"/>
          </a:xfrm>
          <a:prstGeom prst="rect">
            <a:avLst/>
          </a:prstGeom>
          <a:noFill/>
        </p:spPr>
        <p:txBody>
          <a:bodyPr wrap="square" rtlCol="0">
            <a:spAutoFit/>
          </a:bodyPr>
          <a:lstStyle/>
          <a:p>
            <a:pPr algn="ctr"/>
            <a:r>
              <a:rPr lang="en-US" dirty="0" smtClean="0"/>
              <a:t>G</a:t>
            </a:r>
          </a:p>
          <a:p>
            <a:pPr algn="ctr"/>
            <a:r>
              <a:rPr lang="en-US" dirty="0" smtClean="0"/>
              <a:t>Value=51</a:t>
            </a:r>
            <a:endParaRPr lang="en-US" dirty="0"/>
          </a:p>
        </p:txBody>
      </p:sp>
      <p:cxnSp>
        <p:nvCxnSpPr>
          <p:cNvPr id="4" name="Straight Arrow Connector 3"/>
          <p:cNvCxnSpPr/>
          <p:nvPr/>
        </p:nvCxnSpPr>
        <p:spPr>
          <a:xfrm flipV="1">
            <a:off x="988423" y="1383603"/>
            <a:ext cx="0" cy="2560541"/>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0600" y="3962400"/>
            <a:ext cx="7924800" cy="0"/>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 y="1574215"/>
            <a:ext cx="615553" cy="1847165"/>
          </a:xfrm>
          <a:prstGeom prst="rect">
            <a:avLst/>
          </a:prstGeom>
          <a:noFill/>
        </p:spPr>
        <p:txBody>
          <a:bodyPr vert="vert270" wrap="square" rtlCol="0">
            <a:spAutoFit/>
          </a:bodyPr>
          <a:lstStyle/>
          <a:p>
            <a:r>
              <a:rPr lang="en-US" sz="2800" dirty="0" smtClean="0"/>
              <a:t>Value</a:t>
            </a:r>
            <a:endParaRPr lang="en-US" sz="2800" dirty="0"/>
          </a:p>
        </p:txBody>
      </p:sp>
      <p:sp>
        <p:nvSpPr>
          <p:cNvPr id="11" name="TextBox 10"/>
          <p:cNvSpPr txBox="1"/>
          <p:nvPr/>
        </p:nvSpPr>
        <p:spPr>
          <a:xfrm>
            <a:off x="1143000" y="4114800"/>
            <a:ext cx="7772400" cy="523220"/>
          </a:xfrm>
          <a:prstGeom prst="rect">
            <a:avLst/>
          </a:prstGeom>
          <a:noFill/>
        </p:spPr>
        <p:txBody>
          <a:bodyPr wrap="square" rtlCol="0">
            <a:spAutoFit/>
          </a:bodyPr>
          <a:lstStyle/>
          <a:p>
            <a:r>
              <a:rPr lang="en-US" sz="2800" dirty="0" smtClean="0"/>
              <a:t>Arbitrary (Fictitious) Search Space Coordinate</a:t>
            </a:r>
            <a:endParaRPr lang="en-US" sz="2800" dirty="0"/>
          </a:p>
        </p:txBody>
      </p:sp>
      <p:sp>
        <p:nvSpPr>
          <p:cNvPr id="35" name="TextBox 34"/>
          <p:cNvSpPr txBox="1"/>
          <p:nvPr/>
        </p:nvSpPr>
        <p:spPr>
          <a:xfrm>
            <a:off x="6570073" y="5257800"/>
            <a:ext cx="1842951" cy="646331"/>
          </a:xfrm>
          <a:prstGeom prst="rect">
            <a:avLst/>
          </a:prstGeom>
          <a:noFill/>
          <a:ln w="38100">
            <a:solidFill>
              <a:srgbClr val="FF0000"/>
            </a:solidFill>
          </a:ln>
        </p:spPr>
        <p:txBody>
          <a:bodyPr wrap="square" rtlCol="0">
            <a:spAutoFit/>
          </a:bodyPr>
          <a:lstStyle/>
          <a:p>
            <a:r>
              <a:rPr lang="en-US" dirty="0" smtClean="0">
                <a:latin typeface="+mn-lt"/>
              </a:rPr>
              <a:t>You want to get here.  HOW??</a:t>
            </a:r>
            <a:endParaRPr lang="en-US" dirty="0">
              <a:latin typeface="+mn-lt"/>
            </a:endParaRPr>
          </a:p>
        </p:txBody>
      </p:sp>
      <p:sp>
        <p:nvSpPr>
          <p:cNvPr id="37" name="TextBox 36"/>
          <p:cNvSpPr txBox="1"/>
          <p:nvPr/>
        </p:nvSpPr>
        <p:spPr>
          <a:xfrm>
            <a:off x="4343400" y="5884537"/>
            <a:ext cx="1219200" cy="923330"/>
          </a:xfrm>
          <a:prstGeom prst="rect">
            <a:avLst/>
          </a:prstGeom>
          <a:noFill/>
          <a:ln w="38100">
            <a:solidFill>
              <a:srgbClr val="FF0000"/>
            </a:solidFill>
          </a:ln>
        </p:spPr>
        <p:txBody>
          <a:bodyPr wrap="square" rtlCol="0">
            <a:spAutoFit/>
          </a:bodyPr>
          <a:lstStyle/>
          <a:p>
            <a:r>
              <a:rPr lang="en-US" dirty="0" smtClean="0">
                <a:latin typeface="+mn-lt"/>
              </a:rPr>
              <a:t>This is an illustrative </a:t>
            </a:r>
            <a:r>
              <a:rPr lang="en-US" u="sng" dirty="0" smtClean="0">
                <a:latin typeface="+mn-lt"/>
              </a:rPr>
              <a:t>cartoon.</a:t>
            </a:r>
            <a:endParaRPr lang="en-US" u="sng" dirty="0">
              <a:latin typeface="+mn-lt"/>
            </a:endParaRPr>
          </a:p>
        </p:txBody>
      </p:sp>
    </p:spTree>
    <p:extLst>
      <p:ext uri="{BB962C8B-B14F-4D97-AF65-F5344CB8AC3E}">
        <p14:creationId xmlns:p14="http://schemas.microsoft.com/office/powerpoint/2010/main" val="29491965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TextBox 63"/>
          <p:cNvSpPr txBox="1"/>
          <p:nvPr/>
        </p:nvSpPr>
        <p:spPr>
          <a:xfrm>
            <a:off x="5181600" y="1371600"/>
            <a:ext cx="1524000" cy="1754326"/>
          </a:xfrm>
          <a:prstGeom prst="rect">
            <a:avLst/>
          </a:prstGeom>
          <a:noFill/>
        </p:spPr>
        <p:txBody>
          <a:bodyPr wrap="square" rtlCol="0">
            <a:spAutoFit/>
          </a:bodyPr>
          <a:lstStyle/>
          <a:p>
            <a:pPr algn="ctr"/>
            <a:r>
              <a:rPr lang="en-US" dirty="0"/>
              <a:t>E</a:t>
            </a:r>
          </a:p>
          <a:p>
            <a:pPr algn="ctr"/>
            <a:r>
              <a:rPr lang="en-US" dirty="0"/>
              <a:t>Value=48</a:t>
            </a:r>
          </a:p>
          <a:p>
            <a:pPr algn="ctr"/>
            <a:r>
              <a:rPr lang="en-US" dirty="0">
                <a:sym typeface="Symbol"/>
              </a:rPr>
              <a:t>E(ED)=-4</a:t>
            </a:r>
          </a:p>
          <a:p>
            <a:pPr algn="ctr"/>
            <a:r>
              <a:rPr lang="en-US" dirty="0">
                <a:sym typeface="Symbol"/>
              </a:rPr>
              <a:t>E(EF)=-1</a:t>
            </a:r>
          </a:p>
          <a:p>
            <a:pPr algn="ctr"/>
            <a:r>
              <a:rPr lang="en-US" dirty="0">
                <a:sym typeface="Symbol"/>
              </a:rPr>
              <a:t>P(ED) .018</a:t>
            </a:r>
          </a:p>
          <a:p>
            <a:pPr algn="ctr"/>
            <a:r>
              <a:rPr lang="en-US" dirty="0">
                <a:sym typeface="Symbol"/>
              </a:rPr>
              <a:t>P(EF).37</a:t>
            </a:r>
            <a:endParaRPr lang="en-US" dirty="0"/>
          </a:p>
        </p:txBody>
      </p:sp>
      <p:sp>
        <p:nvSpPr>
          <p:cNvPr id="62" name="TextBox 61"/>
          <p:cNvSpPr txBox="1"/>
          <p:nvPr/>
        </p:nvSpPr>
        <p:spPr>
          <a:xfrm>
            <a:off x="3184072" y="1297283"/>
            <a:ext cx="1447800" cy="1754326"/>
          </a:xfrm>
          <a:prstGeom prst="rect">
            <a:avLst/>
          </a:prstGeom>
          <a:noFill/>
        </p:spPr>
        <p:txBody>
          <a:bodyPr wrap="square" rtlCol="0">
            <a:spAutoFit/>
          </a:bodyPr>
          <a:lstStyle/>
          <a:p>
            <a:pPr algn="ctr"/>
            <a:r>
              <a:rPr lang="en-US" dirty="0"/>
              <a:t>C</a:t>
            </a:r>
          </a:p>
          <a:p>
            <a:pPr algn="ctr"/>
            <a:r>
              <a:rPr lang="en-US" dirty="0"/>
              <a:t>Value=45</a:t>
            </a:r>
          </a:p>
          <a:p>
            <a:pPr algn="ctr"/>
            <a:r>
              <a:rPr lang="en-US" dirty="0">
                <a:sym typeface="Symbol"/>
              </a:rPr>
              <a:t>E(CB)=-4</a:t>
            </a:r>
          </a:p>
          <a:p>
            <a:pPr algn="ctr"/>
            <a:r>
              <a:rPr lang="en-US" dirty="0">
                <a:sym typeface="Symbol"/>
              </a:rPr>
              <a:t>E(CD)=-1</a:t>
            </a:r>
          </a:p>
          <a:p>
            <a:pPr algn="ctr"/>
            <a:r>
              <a:rPr lang="en-US" dirty="0">
                <a:sym typeface="Symbol"/>
              </a:rPr>
              <a:t>P(CB) .018</a:t>
            </a:r>
          </a:p>
          <a:p>
            <a:pPr algn="ctr"/>
            <a:r>
              <a:rPr lang="en-US" dirty="0">
                <a:sym typeface="Symbol"/>
              </a:rPr>
              <a:t>P(CD).37</a:t>
            </a:r>
            <a:endParaRPr lang="en-US" dirty="0"/>
          </a:p>
        </p:txBody>
      </p:sp>
      <p:sp>
        <p:nvSpPr>
          <p:cNvPr id="61" name="TextBox 60"/>
          <p:cNvSpPr txBox="1"/>
          <p:nvPr/>
        </p:nvSpPr>
        <p:spPr>
          <a:xfrm>
            <a:off x="2442882" y="2940467"/>
            <a:ext cx="1295400" cy="1754326"/>
          </a:xfrm>
          <a:prstGeom prst="rect">
            <a:avLst/>
          </a:prstGeom>
          <a:noFill/>
        </p:spPr>
        <p:txBody>
          <a:bodyPr wrap="square" rtlCol="0">
            <a:spAutoFit/>
          </a:bodyPr>
          <a:lstStyle/>
          <a:p>
            <a:pPr algn="ctr"/>
            <a:r>
              <a:rPr lang="en-US" dirty="0"/>
              <a:t>B</a:t>
            </a:r>
          </a:p>
          <a:p>
            <a:pPr algn="ctr"/>
            <a:r>
              <a:rPr lang="en-US" dirty="0"/>
              <a:t>Value=41</a:t>
            </a:r>
          </a:p>
          <a:p>
            <a:pPr algn="ctr"/>
            <a:r>
              <a:rPr lang="en-US" dirty="0">
                <a:sym typeface="Symbol"/>
              </a:rPr>
              <a:t>E(BA)=1</a:t>
            </a:r>
          </a:p>
          <a:p>
            <a:pPr algn="ctr"/>
            <a:r>
              <a:rPr lang="en-US" dirty="0">
                <a:sym typeface="Symbol"/>
              </a:rPr>
              <a:t>E(BC)=4</a:t>
            </a:r>
          </a:p>
          <a:p>
            <a:pPr algn="ctr"/>
            <a:r>
              <a:rPr lang="en-US" dirty="0">
                <a:sym typeface="Symbol"/>
              </a:rPr>
              <a:t>P(BA)=1</a:t>
            </a:r>
          </a:p>
          <a:p>
            <a:pPr algn="ctr"/>
            <a:r>
              <a:rPr lang="en-US" dirty="0">
                <a:sym typeface="Symbol"/>
              </a:rPr>
              <a:t>P(BC)=1</a:t>
            </a:r>
          </a:p>
        </p:txBody>
      </p:sp>
      <p:cxnSp>
        <p:nvCxnSpPr>
          <p:cNvPr id="5" name="Curved Connector 4"/>
          <p:cNvCxnSpPr/>
          <p:nvPr/>
        </p:nvCxnSpPr>
        <p:spPr>
          <a:xfrm flipV="1">
            <a:off x="1164771" y="2390001"/>
            <a:ext cx="1066800" cy="990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2231571" y="2390001"/>
            <a:ext cx="914400" cy="609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274638"/>
            <a:ext cx="9144000" cy="1143000"/>
          </a:xfrm>
        </p:spPr>
        <p:txBody>
          <a:bodyPr/>
          <a:lstStyle/>
          <a:p>
            <a:r>
              <a:rPr lang="en-US" dirty="0" smtClean="0"/>
              <a:t>Goal:  “Ratchet” up a jagged slope</a:t>
            </a:r>
            <a:br>
              <a:rPr lang="en-US" dirty="0" smtClean="0"/>
            </a:br>
            <a:r>
              <a:rPr lang="en-US" sz="2400" dirty="0" smtClean="0"/>
              <a:t>(see HW #2, prob. #5; here T = 1; </a:t>
            </a:r>
            <a:r>
              <a:rPr lang="en-US" sz="2400" u="sng" dirty="0" smtClean="0"/>
              <a:t>cartoon is NOT to scale</a:t>
            </a:r>
            <a:r>
              <a:rPr lang="en-US" sz="2400" dirty="0" smtClean="0"/>
              <a:t>)</a:t>
            </a:r>
            <a:endParaRPr lang="en-US" sz="2400" dirty="0"/>
          </a:p>
        </p:txBody>
      </p:sp>
      <p:cxnSp>
        <p:nvCxnSpPr>
          <p:cNvPr id="13" name="Curved Connector 12"/>
          <p:cNvCxnSpPr/>
          <p:nvPr/>
        </p:nvCxnSpPr>
        <p:spPr>
          <a:xfrm rot="5400000" flipH="1" flipV="1">
            <a:off x="2965461" y="2086834"/>
            <a:ext cx="1066800" cy="758734"/>
          </a:xfrm>
          <a:prstGeom prst="curvedConnector3">
            <a:avLst>
              <a:gd name="adj1" fmla="val 50000"/>
            </a:avLst>
          </a:prstGeom>
          <a:ln>
            <a:solidFill>
              <a:schemeClr val="bg1">
                <a:lumMod val="20000"/>
                <a:lumOff val="80000"/>
              </a:schemeClr>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3907972" y="1932801"/>
            <a:ext cx="990599" cy="9144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4822371" y="1704201"/>
            <a:ext cx="1219200" cy="10668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6200000" flipH="1">
            <a:off x="5905500" y="1714500"/>
            <a:ext cx="838200" cy="762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5400000" flipH="1" flipV="1">
            <a:off x="6515100" y="1562100"/>
            <a:ext cx="1143000" cy="762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6200000" flipH="1">
            <a:off x="6934200" y="1905000"/>
            <a:ext cx="2057400" cy="9906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524000" y="1591270"/>
            <a:ext cx="1371600" cy="1200329"/>
          </a:xfrm>
          <a:prstGeom prst="rect">
            <a:avLst/>
          </a:prstGeom>
          <a:noFill/>
        </p:spPr>
        <p:txBody>
          <a:bodyPr wrap="square" rtlCol="0">
            <a:spAutoFit/>
          </a:bodyPr>
          <a:lstStyle/>
          <a:p>
            <a:pPr algn="ctr"/>
            <a:r>
              <a:rPr lang="en-US" dirty="0"/>
              <a:t>A</a:t>
            </a:r>
          </a:p>
          <a:p>
            <a:pPr algn="ctr"/>
            <a:r>
              <a:rPr lang="en-US" dirty="0"/>
              <a:t>Value=42</a:t>
            </a:r>
          </a:p>
          <a:p>
            <a:pPr algn="ctr"/>
            <a:r>
              <a:rPr lang="en-US" dirty="0">
                <a:sym typeface="Symbol"/>
              </a:rPr>
              <a:t>E(AB)=-1</a:t>
            </a:r>
          </a:p>
          <a:p>
            <a:pPr algn="ctr"/>
            <a:r>
              <a:rPr lang="en-US" dirty="0">
                <a:sym typeface="Symbol"/>
              </a:rPr>
              <a:t>P(AB) .37</a:t>
            </a:r>
            <a:endParaRPr lang="en-US" dirty="0"/>
          </a:p>
        </p:txBody>
      </p:sp>
      <p:sp>
        <p:nvSpPr>
          <p:cNvPr id="63" name="TextBox 62"/>
          <p:cNvSpPr txBox="1"/>
          <p:nvPr/>
        </p:nvSpPr>
        <p:spPr>
          <a:xfrm>
            <a:off x="4221480" y="2895600"/>
            <a:ext cx="1310640" cy="1754326"/>
          </a:xfrm>
          <a:prstGeom prst="rect">
            <a:avLst/>
          </a:prstGeom>
          <a:noFill/>
        </p:spPr>
        <p:txBody>
          <a:bodyPr wrap="square" rtlCol="0">
            <a:spAutoFit/>
          </a:bodyPr>
          <a:lstStyle/>
          <a:p>
            <a:pPr algn="ctr"/>
            <a:r>
              <a:rPr lang="en-US" dirty="0"/>
              <a:t>D</a:t>
            </a:r>
          </a:p>
          <a:p>
            <a:pPr algn="ctr"/>
            <a:r>
              <a:rPr lang="en-US" dirty="0"/>
              <a:t>Value=44</a:t>
            </a:r>
          </a:p>
          <a:p>
            <a:pPr algn="ctr"/>
            <a:r>
              <a:rPr lang="en-US" dirty="0">
                <a:sym typeface="Symbol"/>
              </a:rPr>
              <a:t>E(DC)=1</a:t>
            </a:r>
          </a:p>
          <a:p>
            <a:pPr algn="ctr"/>
            <a:r>
              <a:rPr lang="en-US" dirty="0">
                <a:sym typeface="Symbol"/>
              </a:rPr>
              <a:t>E(DE)=4</a:t>
            </a:r>
          </a:p>
          <a:p>
            <a:pPr algn="ctr"/>
            <a:r>
              <a:rPr lang="en-US" dirty="0">
                <a:sym typeface="Symbol"/>
              </a:rPr>
              <a:t>P(DC)=1</a:t>
            </a:r>
          </a:p>
          <a:p>
            <a:pPr algn="ctr"/>
            <a:r>
              <a:rPr lang="en-US" dirty="0">
                <a:sym typeface="Symbol"/>
              </a:rPr>
              <a:t>P(DE)=1</a:t>
            </a:r>
          </a:p>
        </p:txBody>
      </p:sp>
      <p:sp>
        <p:nvSpPr>
          <p:cNvPr id="65" name="TextBox 64"/>
          <p:cNvSpPr txBox="1"/>
          <p:nvPr/>
        </p:nvSpPr>
        <p:spPr>
          <a:xfrm>
            <a:off x="6096000" y="2904309"/>
            <a:ext cx="1219200" cy="1754326"/>
          </a:xfrm>
          <a:prstGeom prst="rect">
            <a:avLst/>
          </a:prstGeom>
          <a:noFill/>
        </p:spPr>
        <p:txBody>
          <a:bodyPr wrap="square" rtlCol="0">
            <a:spAutoFit/>
          </a:bodyPr>
          <a:lstStyle/>
          <a:p>
            <a:pPr algn="ctr"/>
            <a:r>
              <a:rPr lang="en-US" dirty="0"/>
              <a:t>F</a:t>
            </a:r>
          </a:p>
          <a:p>
            <a:pPr algn="ctr"/>
            <a:r>
              <a:rPr lang="en-US" dirty="0"/>
              <a:t>Value=47</a:t>
            </a:r>
          </a:p>
          <a:p>
            <a:pPr algn="ctr"/>
            <a:r>
              <a:rPr lang="en-US" dirty="0">
                <a:sym typeface="Symbol"/>
              </a:rPr>
              <a:t>E(FE)=1</a:t>
            </a:r>
          </a:p>
          <a:p>
            <a:pPr algn="ctr"/>
            <a:r>
              <a:rPr lang="en-US" dirty="0">
                <a:sym typeface="Symbol"/>
              </a:rPr>
              <a:t>E(FG)=4</a:t>
            </a:r>
          </a:p>
          <a:p>
            <a:pPr algn="ctr"/>
            <a:r>
              <a:rPr lang="en-US" dirty="0">
                <a:sym typeface="Symbol"/>
              </a:rPr>
              <a:t>P(FE)=1</a:t>
            </a:r>
          </a:p>
          <a:p>
            <a:pPr algn="ctr"/>
            <a:r>
              <a:rPr lang="en-US" dirty="0">
                <a:sym typeface="Symbol"/>
              </a:rPr>
              <a:t>P(FG)=1</a:t>
            </a:r>
          </a:p>
        </p:txBody>
      </p:sp>
      <p:sp>
        <p:nvSpPr>
          <p:cNvPr id="66" name="TextBox 65"/>
          <p:cNvSpPr txBox="1"/>
          <p:nvPr/>
        </p:nvSpPr>
        <p:spPr>
          <a:xfrm>
            <a:off x="6668588" y="1636402"/>
            <a:ext cx="1528354" cy="1200329"/>
          </a:xfrm>
          <a:prstGeom prst="rect">
            <a:avLst/>
          </a:prstGeom>
          <a:noFill/>
        </p:spPr>
        <p:txBody>
          <a:bodyPr wrap="square" rtlCol="0">
            <a:spAutoFit/>
          </a:bodyPr>
          <a:lstStyle/>
          <a:p>
            <a:pPr algn="ctr"/>
            <a:r>
              <a:rPr lang="en-US" dirty="0"/>
              <a:t>G</a:t>
            </a:r>
          </a:p>
          <a:p>
            <a:pPr algn="ctr"/>
            <a:r>
              <a:rPr lang="en-US" dirty="0"/>
              <a:t>Value=51</a:t>
            </a:r>
          </a:p>
          <a:p>
            <a:pPr algn="ctr"/>
            <a:r>
              <a:rPr lang="en-US" dirty="0">
                <a:sym typeface="Symbol"/>
              </a:rPr>
              <a:t>E(GF)=-4</a:t>
            </a:r>
          </a:p>
          <a:p>
            <a:pPr algn="ctr"/>
            <a:r>
              <a:rPr lang="en-US" dirty="0">
                <a:sym typeface="Symbol"/>
              </a:rPr>
              <a:t>P(GF) .018</a:t>
            </a:r>
            <a:endParaRPr lang="en-US" dirty="0"/>
          </a:p>
        </p:txBody>
      </p:sp>
      <p:graphicFrame>
        <p:nvGraphicFramePr>
          <p:cNvPr id="68" name="Table 67"/>
          <p:cNvGraphicFramePr>
            <a:graphicFrameLocks noGrp="1"/>
          </p:cNvGraphicFramePr>
          <p:nvPr>
            <p:extLst>
              <p:ext uri="{D42A27DB-BD31-4B8C-83A1-F6EECF244321}">
                <p14:modId xmlns:p14="http://schemas.microsoft.com/office/powerpoint/2010/main" val="1357109779"/>
              </p:ext>
            </p:extLst>
          </p:nvPr>
        </p:nvGraphicFramePr>
        <p:xfrm>
          <a:off x="192677" y="5562601"/>
          <a:ext cx="2700745" cy="1121527"/>
        </p:xfrm>
        <a:graphic>
          <a:graphicData uri="http://schemas.openxmlformats.org/drawingml/2006/table">
            <a:tbl>
              <a:tblPr firstRow="1" bandRow="1">
                <a:tableStyleId>{2D5ABB26-0587-4C30-8999-92F81FD0307C}</a:tableStyleId>
              </a:tblPr>
              <a:tblGrid>
                <a:gridCol w="522725"/>
                <a:gridCol w="958329"/>
                <a:gridCol w="1219691"/>
              </a:tblGrid>
              <a:tr h="603367">
                <a:tc>
                  <a:txBody>
                    <a:bodyPr/>
                    <a:lstStyle/>
                    <a:p>
                      <a:r>
                        <a:rPr lang="en-US" sz="2800" i="1" dirty="0" smtClean="0"/>
                        <a:t>x</a:t>
                      </a:r>
                      <a:endParaRPr lang="en-US" sz="2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800" dirty="0" smtClean="0"/>
                        <a:t>-1</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800" dirty="0" smtClean="0"/>
                        <a:t>-4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63432">
                <a:tc>
                  <a:txBody>
                    <a:bodyPr/>
                    <a:lstStyle/>
                    <a:p>
                      <a:r>
                        <a:rPr lang="en-US" sz="2800" i="1" dirty="0" smtClean="0"/>
                        <a:t>e</a:t>
                      </a:r>
                      <a:r>
                        <a:rPr lang="en-US" sz="2800" i="1" baseline="30000" dirty="0" smtClean="0"/>
                        <a:t>x</a:t>
                      </a:r>
                      <a:endParaRPr lang="en-US" sz="2800" i="1"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800" dirty="0" smtClean="0">
                          <a:sym typeface="Symbol"/>
                        </a:rPr>
                        <a:t>.37</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sym typeface="Symbol"/>
                        </a:rPr>
                        <a:t>.018</a:t>
                      </a:r>
                      <a:endParaRPr lang="en-US"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cxnSp>
        <p:nvCxnSpPr>
          <p:cNvPr id="70" name="Straight Arrow Connector 69"/>
          <p:cNvCxnSpPr>
            <a:endCxn id="60" idx="2"/>
          </p:cNvCxnSpPr>
          <p:nvPr/>
        </p:nvCxnSpPr>
        <p:spPr>
          <a:xfrm flipV="1">
            <a:off x="2209800" y="2791599"/>
            <a:ext cx="0" cy="189642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04800" y="3735305"/>
            <a:ext cx="1905000" cy="923330"/>
          </a:xfrm>
          <a:prstGeom prst="rect">
            <a:avLst/>
          </a:prstGeom>
          <a:noFill/>
          <a:ln w="38100">
            <a:solidFill>
              <a:srgbClr val="FF0000"/>
            </a:solidFill>
          </a:ln>
        </p:spPr>
        <p:txBody>
          <a:bodyPr wrap="square" rtlCol="0">
            <a:spAutoFit/>
          </a:bodyPr>
          <a:lstStyle/>
          <a:p>
            <a:r>
              <a:rPr lang="en-US" dirty="0">
                <a:latin typeface="Arial"/>
              </a:rPr>
              <a:t>Your “random restart wrapper” starts here.</a:t>
            </a:r>
          </a:p>
        </p:txBody>
      </p:sp>
      <p:sp>
        <p:nvSpPr>
          <p:cNvPr id="76" name="TextBox 75"/>
          <p:cNvSpPr txBox="1"/>
          <p:nvPr/>
        </p:nvSpPr>
        <p:spPr>
          <a:xfrm>
            <a:off x="2893423" y="4708258"/>
            <a:ext cx="5793377" cy="2031325"/>
          </a:xfrm>
          <a:prstGeom prst="rect">
            <a:avLst/>
          </a:prstGeom>
          <a:noFill/>
          <a:ln w="38100">
            <a:noFill/>
          </a:ln>
        </p:spPr>
        <p:txBody>
          <a:bodyPr wrap="square" rtlCol="0">
            <a:spAutoFit/>
          </a:bodyPr>
          <a:lstStyle/>
          <a:p>
            <a:r>
              <a:rPr lang="en-US" dirty="0">
                <a:latin typeface="Arial"/>
              </a:rPr>
              <a:t>From A you will accept a move to B with P(AB)</a:t>
            </a:r>
            <a:r>
              <a:rPr lang="en-US" dirty="0">
                <a:latin typeface="Arial"/>
                <a:sym typeface="Symbol"/>
              </a:rPr>
              <a:t> .37.</a:t>
            </a:r>
          </a:p>
          <a:p>
            <a:r>
              <a:rPr lang="en-US" dirty="0">
                <a:latin typeface="Arial"/>
                <a:sym typeface="Symbol"/>
              </a:rPr>
              <a:t>From B you are equally likely to go to A or to C.</a:t>
            </a:r>
          </a:p>
          <a:p>
            <a:r>
              <a:rPr lang="en-US" dirty="0">
                <a:latin typeface="Arial"/>
                <a:sym typeface="Symbol"/>
              </a:rPr>
              <a:t>From C you are 20X more likely to go to D than to B.</a:t>
            </a:r>
          </a:p>
          <a:p>
            <a:r>
              <a:rPr lang="en-US" dirty="0">
                <a:latin typeface="Arial"/>
                <a:sym typeface="Symbol"/>
              </a:rPr>
              <a:t>From D you are equally likely to go to C or to E.</a:t>
            </a:r>
          </a:p>
          <a:p>
            <a:r>
              <a:rPr lang="en-US" dirty="0">
                <a:latin typeface="Arial"/>
                <a:sym typeface="Symbol"/>
              </a:rPr>
              <a:t>From E you are 20X more likely to go to F than to D.</a:t>
            </a:r>
          </a:p>
          <a:p>
            <a:r>
              <a:rPr lang="en-US" dirty="0">
                <a:latin typeface="Arial"/>
                <a:sym typeface="Symbol"/>
              </a:rPr>
              <a:t>From F you are equally likely to go to E or to G.</a:t>
            </a:r>
          </a:p>
          <a:p>
            <a:r>
              <a:rPr lang="en-US" dirty="0">
                <a:latin typeface="Arial"/>
              </a:rPr>
              <a:t>Remember best point you ever found (G or neighbor?).</a:t>
            </a:r>
          </a:p>
        </p:txBody>
      </p:sp>
      <p:sp>
        <p:nvSpPr>
          <p:cNvPr id="77" name="TextBox 76"/>
          <p:cNvSpPr txBox="1"/>
          <p:nvPr/>
        </p:nvSpPr>
        <p:spPr>
          <a:xfrm>
            <a:off x="7848600" y="3581400"/>
            <a:ext cx="1219200" cy="923330"/>
          </a:xfrm>
          <a:prstGeom prst="rect">
            <a:avLst/>
          </a:prstGeom>
          <a:noFill/>
          <a:ln w="38100">
            <a:solidFill>
              <a:srgbClr val="FF0000"/>
            </a:solidFill>
          </a:ln>
        </p:spPr>
        <p:txBody>
          <a:bodyPr wrap="square" rtlCol="0">
            <a:spAutoFit/>
          </a:bodyPr>
          <a:lstStyle/>
          <a:p>
            <a:r>
              <a:rPr lang="en-US" dirty="0">
                <a:latin typeface="Arial"/>
              </a:rPr>
              <a:t>This is an illustrative </a:t>
            </a:r>
            <a:r>
              <a:rPr lang="en-US" u="sng" dirty="0">
                <a:latin typeface="Arial"/>
              </a:rPr>
              <a:t>cartoon.</a:t>
            </a:r>
          </a:p>
        </p:txBody>
      </p:sp>
      <p:cxnSp>
        <p:nvCxnSpPr>
          <p:cNvPr id="23" name="Curved Connector 22"/>
          <p:cNvCxnSpPr/>
          <p:nvPr/>
        </p:nvCxnSpPr>
        <p:spPr>
          <a:xfrm rot="5400000" flipH="1" flipV="1">
            <a:off x="2989089" y="2097133"/>
            <a:ext cx="1066800" cy="758734"/>
          </a:xfrm>
          <a:prstGeom prst="curvedConnector3">
            <a:avLst>
              <a:gd name="adj1" fmla="val 50000"/>
            </a:avLst>
          </a:prstGeom>
          <a:ln>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975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dirty="0" smtClean="0"/>
              <a:t>Genetic algorithms (</a:t>
            </a:r>
            <a:r>
              <a:rPr lang="en-US" altLang="en-US" b="1" u="sng" dirty="0" smtClean="0"/>
              <a:t>Darwin!!</a:t>
            </a:r>
            <a:r>
              <a:rPr lang="en-US" altLang="en-US" b="1" dirty="0" smtClean="0"/>
              <a:t>)</a:t>
            </a:r>
          </a:p>
        </p:txBody>
      </p:sp>
      <p:sp>
        <p:nvSpPr>
          <p:cNvPr id="21507" name="Rectangle 3"/>
          <p:cNvSpPr>
            <a:spLocks noGrp="1" noChangeArrowheads="1"/>
          </p:cNvSpPr>
          <p:nvPr>
            <p:ph idx="1"/>
          </p:nvPr>
        </p:nvSpPr>
        <p:spPr/>
        <p:txBody>
          <a:bodyPr/>
          <a:lstStyle/>
          <a:p>
            <a:pPr eaLnBrk="1" hangingPunct="1">
              <a:lnSpc>
                <a:spcPct val="80000"/>
              </a:lnSpc>
            </a:pPr>
            <a:r>
              <a:rPr lang="en-US" altLang="en-US" sz="2400" dirty="0"/>
              <a:t>A state = a string over a finite alphabet </a:t>
            </a:r>
            <a:r>
              <a:rPr lang="en-US" altLang="en-US" sz="2400" dirty="0" smtClean="0"/>
              <a:t>(an </a:t>
            </a:r>
            <a:r>
              <a:rPr lang="en-US" altLang="en-US" sz="2400" u="sng" dirty="0" smtClean="0"/>
              <a:t>individual</a:t>
            </a:r>
            <a:r>
              <a:rPr lang="en-US" altLang="en-US" sz="2400" dirty="0"/>
              <a:t>)</a:t>
            </a:r>
          </a:p>
          <a:p>
            <a:pPr eaLnBrk="1" hangingPunct="1">
              <a:lnSpc>
                <a:spcPct val="80000"/>
              </a:lnSpc>
            </a:pPr>
            <a:endParaRPr lang="en-US" altLang="en-US" sz="2400" dirty="0" smtClean="0"/>
          </a:p>
          <a:p>
            <a:pPr eaLnBrk="1" hangingPunct="1">
              <a:lnSpc>
                <a:spcPct val="80000"/>
              </a:lnSpc>
            </a:pPr>
            <a:r>
              <a:rPr lang="en-US" altLang="en-US" sz="2400" dirty="0" smtClean="0"/>
              <a:t>Start with </a:t>
            </a:r>
            <a:r>
              <a:rPr lang="en-US" altLang="en-US" sz="2400" i="1" dirty="0" smtClean="0"/>
              <a:t>k</a:t>
            </a:r>
            <a:r>
              <a:rPr lang="en-US" altLang="en-US" sz="2400" dirty="0" smtClean="0"/>
              <a:t> randomly generated states (a </a:t>
            </a:r>
            <a:r>
              <a:rPr lang="en-US" altLang="en-US" sz="2400" u="sng" dirty="0" smtClean="0"/>
              <a:t>population</a:t>
            </a:r>
            <a:r>
              <a:rPr lang="en-US" altLang="en-US" sz="2400" dirty="0" smtClean="0"/>
              <a:t>)</a:t>
            </a:r>
          </a:p>
          <a:p>
            <a:pPr marL="0" indent="0" eaLnBrk="1" hangingPunct="1">
              <a:lnSpc>
                <a:spcPct val="80000"/>
              </a:lnSpc>
              <a:buNone/>
            </a:pPr>
            <a:endParaRPr lang="en-US" altLang="en-US" sz="2400" dirty="0" smtClean="0"/>
          </a:p>
          <a:p>
            <a:pPr eaLnBrk="1" hangingPunct="1">
              <a:lnSpc>
                <a:spcPct val="80000"/>
              </a:lnSpc>
            </a:pPr>
            <a:r>
              <a:rPr lang="en-US" altLang="en-US" sz="2400" u="sng" dirty="0" smtClean="0"/>
              <a:t>Fitness</a:t>
            </a:r>
            <a:r>
              <a:rPr lang="en-US" altLang="en-US" sz="2400" dirty="0" smtClean="0"/>
              <a:t> function (= our heuristic objective function).</a:t>
            </a:r>
          </a:p>
          <a:p>
            <a:pPr lvl="1" eaLnBrk="1" hangingPunct="1">
              <a:lnSpc>
                <a:spcPct val="80000"/>
              </a:lnSpc>
            </a:pPr>
            <a:r>
              <a:rPr lang="en-US" altLang="en-US" sz="2000" dirty="0" smtClean="0"/>
              <a:t>Higher fitness values for better states.</a:t>
            </a:r>
          </a:p>
          <a:p>
            <a:pPr lvl="1" eaLnBrk="1" hangingPunct="1">
              <a:lnSpc>
                <a:spcPct val="80000"/>
              </a:lnSpc>
            </a:pPr>
            <a:endParaRPr lang="en-US" altLang="en-US" sz="2000" dirty="0"/>
          </a:p>
          <a:p>
            <a:pPr eaLnBrk="1" hangingPunct="1">
              <a:lnSpc>
                <a:spcPct val="80000"/>
              </a:lnSpc>
            </a:pPr>
            <a:r>
              <a:rPr lang="en-US" altLang="en-US" sz="2400" u="sng" dirty="0" smtClean="0"/>
              <a:t>Select</a:t>
            </a:r>
            <a:r>
              <a:rPr lang="en-US" altLang="en-US" sz="2400" dirty="0" smtClean="0"/>
              <a:t> individuals for next generation based on fitness</a:t>
            </a:r>
            <a:endParaRPr lang="en-US" altLang="en-US" sz="2400" u="sng" dirty="0" smtClean="0"/>
          </a:p>
          <a:p>
            <a:pPr lvl="1" eaLnBrk="1" hangingPunct="1">
              <a:lnSpc>
                <a:spcPct val="80000"/>
              </a:lnSpc>
            </a:pPr>
            <a:r>
              <a:rPr lang="en-US" altLang="en-US" sz="2000" dirty="0" smtClean="0"/>
              <a:t>P(individual in next gen.) = individual fitness/</a:t>
            </a:r>
            <a:r>
              <a:rPr lang="en-US" altLang="en-US" sz="2000" dirty="0" smtClean="0">
                <a:sym typeface="Symbol"/>
              </a:rPr>
              <a:t> </a:t>
            </a:r>
            <a:r>
              <a:rPr lang="en-US" altLang="en-US" sz="2000" dirty="0" smtClean="0"/>
              <a:t>population fitness</a:t>
            </a:r>
          </a:p>
          <a:p>
            <a:pPr eaLnBrk="1" hangingPunct="1">
              <a:lnSpc>
                <a:spcPct val="80000"/>
              </a:lnSpc>
            </a:pPr>
            <a:endParaRPr lang="en-US" altLang="en-US" sz="2400" dirty="0"/>
          </a:p>
          <a:p>
            <a:pPr eaLnBrk="1" hangingPunct="1">
              <a:lnSpc>
                <a:spcPct val="80000"/>
              </a:lnSpc>
            </a:pPr>
            <a:r>
              <a:rPr lang="en-US" altLang="en-US" sz="2400" u="sng" dirty="0" smtClean="0"/>
              <a:t>Crossover</a:t>
            </a:r>
            <a:r>
              <a:rPr lang="en-US" altLang="en-US" sz="2400" dirty="0" smtClean="0"/>
              <a:t> fit parents </a:t>
            </a:r>
            <a:r>
              <a:rPr lang="en-US" altLang="en-US" sz="2400" dirty="0"/>
              <a:t>to </a:t>
            </a:r>
            <a:r>
              <a:rPr lang="en-US" altLang="en-US" sz="2400" dirty="0" smtClean="0"/>
              <a:t>yield </a:t>
            </a:r>
            <a:r>
              <a:rPr lang="en-US" altLang="en-US" sz="2400" dirty="0"/>
              <a:t>next </a:t>
            </a:r>
            <a:r>
              <a:rPr lang="en-US" altLang="en-US" sz="2400" dirty="0" smtClean="0"/>
              <a:t>generation (</a:t>
            </a:r>
            <a:r>
              <a:rPr lang="en-US" altLang="en-US" sz="2400" u="sng" dirty="0" smtClean="0"/>
              <a:t>off-spring</a:t>
            </a:r>
            <a:r>
              <a:rPr lang="en-US" altLang="en-US" sz="2400" dirty="0" smtClean="0"/>
              <a:t>)</a:t>
            </a:r>
          </a:p>
          <a:p>
            <a:pPr eaLnBrk="1" hangingPunct="1">
              <a:lnSpc>
                <a:spcPct val="80000"/>
              </a:lnSpc>
            </a:pPr>
            <a:endParaRPr lang="en-US" altLang="en-US" sz="2400" dirty="0" smtClean="0"/>
          </a:p>
          <a:p>
            <a:pPr eaLnBrk="1" hangingPunct="1">
              <a:lnSpc>
                <a:spcPct val="80000"/>
              </a:lnSpc>
            </a:pPr>
            <a:r>
              <a:rPr lang="en-US" altLang="en-US" sz="2400" u="sng" dirty="0" smtClean="0"/>
              <a:t>Mutate</a:t>
            </a:r>
            <a:r>
              <a:rPr lang="en-US" altLang="en-US" sz="2400" dirty="0" smtClean="0"/>
              <a:t> the offspring randomly with some low probability</a:t>
            </a:r>
          </a:p>
        </p:txBody>
      </p:sp>
    </p:spTree>
    <p:extLst>
      <p:ext uri="{BB962C8B-B14F-4D97-AF65-F5344CB8AC3E}">
        <p14:creationId xmlns:p14="http://schemas.microsoft.com/office/powerpoint/2010/main" val="1496332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4" name="Text Box 7"/>
          <p:cNvSpPr txBox="1">
            <a:spLocks noChangeArrowheads="1"/>
          </p:cNvSpPr>
          <p:nvPr/>
        </p:nvSpPr>
        <p:spPr bwMode="auto">
          <a:xfrm>
            <a:off x="0" y="2743200"/>
            <a:ext cx="1742144" cy="923330"/>
          </a:xfrm>
          <a:prstGeom prst="rect">
            <a:avLst/>
          </a:prstGeom>
          <a:noFill/>
          <a:ln w="25400">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smtClean="0">
                <a:latin typeface="Tahoma" pitchFamily="34" charset="0"/>
              </a:rPr>
              <a:t>fitness</a:t>
            </a:r>
            <a:r>
              <a:rPr lang="en-US" altLang="en-US" sz="1800" dirty="0">
                <a:latin typeface="Tahoma" pitchFamily="34" charset="0"/>
              </a:rPr>
              <a:t> </a:t>
            </a:r>
            <a:r>
              <a:rPr lang="en-US" altLang="en-US" sz="1800" dirty="0" smtClean="0">
                <a:latin typeface="Tahoma" pitchFamily="34" charset="0"/>
              </a:rPr>
              <a:t>= </a:t>
            </a:r>
            <a:endParaRPr lang="en-US" altLang="en-US" sz="1800" dirty="0">
              <a:latin typeface="Tahoma" pitchFamily="34" charset="0"/>
            </a:endParaRPr>
          </a:p>
          <a:p>
            <a:pPr>
              <a:spcBef>
                <a:spcPct val="0"/>
              </a:spcBef>
              <a:buFontTx/>
              <a:buNone/>
            </a:pPr>
            <a:r>
              <a:rPr lang="en-US" altLang="en-US" sz="1800" dirty="0">
                <a:latin typeface="Tahoma" pitchFamily="34" charset="0"/>
              </a:rPr>
              <a:t>#</a:t>
            </a:r>
            <a:r>
              <a:rPr lang="en-US" altLang="en-US" sz="1800" dirty="0" smtClean="0">
                <a:latin typeface="Tahoma" pitchFamily="34" charset="0"/>
              </a:rPr>
              <a:t>non-attacking</a:t>
            </a:r>
          </a:p>
          <a:p>
            <a:pPr>
              <a:spcBef>
                <a:spcPct val="0"/>
              </a:spcBef>
              <a:buFontTx/>
              <a:buNone/>
            </a:pPr>
            <a:r>
              <a:rPr lang="en-US" altLang="en-US" sz="1800" dirty="0" smtClean="0">
                <a:latin typeface="Tahoma" pitchFamily="34" charset="0"/>
              </a:rPr>
              <a:t>queens</a:t>
            </a:r>
            <a:endParaRPr lang="en-US" altLang="en-US" sz="1800" dirty="0">
              <a:latin typeface="Tahoma" pitchFamily="34" charset="0"/>
            </a:endParaRPr>
          </a:p>
        </p:txBody>
      </p:sp>
      <p:sp>
        <p:nvSpPr>
          <p:cNvPr id="22530" name="Rectangle 3"/>
          <p:cNvSpPr>
            <a:spLocks noGrp="1" noChangeArrowheads="1"/>
          </p:cNvSpPr>
          <p:nvPr>
            <p:ph idx="1"/>
          </p:nvPr>
        </p:nvSpPr>
        <p:spPr>
          <a:xfrm>
            <a:off x="533400" y="2332038"/>
            <a:ext cx="8229600" cy="4525962"/>
          </a:xfrm>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marL="0" indent="0" eaLnBrk="1" hangingPunct="1">
              <a:buNone/>
            </a:pPr>
            <a:endParaRPr lang="en-US" altLang="en-US" sz="2000" dirty="0" smtClean="0"/>
          </a:p>
          <a:p>
            <a:pPr eaLnBrk="1" hangingPunct="1"/>
            <a:r>
              <a:rPr lang="en-US" altLang="en-US" sz="2000" dirty="0" smtClean="0"/>
              <a:t>Fitness function: #non-attacking queen pairs</a:t>
            </a:r>
          </a:p>
          <a:p>
            <a:pPr lvl="1" eaLnBrk="1" hangingPunct="1"/>
            <a:r>
              <a:rPr lang="en-US" altLang="en-US" sz="1600" dirty="0" smtClean="0"/>
              <a:t>min = 0, max = 8 </a:t>
            </a:r>
            <a:r>
              <a:rPr lang="en-US" altLang="en-US" sz="1600" dirty="0" smtClean="0">
                <a:cs typeface="Arial" charset="0"/>
              </a:rPr>
              <a:t>× </a:t>
            </a:r>
            <a:r>
              <a:rPr lang="en-US" altLang="en-US" sz="1600" dirty="0" smtClean="0"/>
              <a:t>7/2 = 28</a:t>
            </a:r>
          </a:p>
          <a:p>
            <a:pPr eaLnBrk="1" hangingPunct="1"/>
            <a:r>
              <a:rPr lang="en-US" altLang="en-US" sz="2000" dirty="0" smtClean="0">
                <a:sym typeface="Symbol"/>
              </a:rPr>
              <a:t>_</a:t>
            </a:r>
            <a:r>
              <a:rPr lang="en-US" altLang="en-US" sz="2000" dirty="0" err="1" smtClean="0">
                <a:sym typeface="Symbol"/>
              </a:rPr>
              <a:t>i</a:t>
            </a:r>
            <a:r>
              <a:rPr lang="en-US" altLang="en-US" sz="2000" dirty="0" smtClean="0">
                <a:sym typeface="Symbol"/>
              </a:rPr>
              <a:t> </a:t>
            </a:r>
            <a:r>
              <a:rPr lang="en-US" altLang="en-US" sz="2000" dirty="0" err="1" smtClean="0">
                <a:sym typeface="Symbol"/>
              </a:rPr>
              <a:t>fitness_i</a:t>
            </a:r>
            <a:r>
              <a:rPr lang="en-US" altLang="en-US" sz="2000" dirty="0" smtClean="0">
                <a:sym typeface="Symbol"/>
              </a:rPr>
              <a:t> = </a:t>
            </a:r>
            <a:r>
              <a:rPr lang="en-US" altLang="en-US" sz="2000" dirty="0" smtClean="0"/>
              <a:t>24+23+20+11 = 78</a:t>
            </a:r>
          </a:p>
          <a:p>
            <a:pPr eaLnBrk="1" hangingPunct="1"/>
            <a:r>
              <a:rPr lang="en-US" altLang="en-US" sz="2000" dirty="0" smtClean="0"/>
              <a:t>P(child_1 in next gen.) </a:t>
            </a:r>
            <a:r>
              <a:rPr lang="en-US" altLang="en-US" sz="2000" dirty="0"/>
              <a:t>= </a:t>
            </a:r>
            <a:r>
              <a:rPr lang="en-US" altLang="en-US" sz="2000" dirty="0" smtClean="0"/>
              <a:t>fitness_1/(</a:t>
            </a:r>
            <a:r>
              <a:rPr lang="en-US" altLang="en-US" sz="2000" dirty="0" smtClean="0">
                <a:sym typeface="Symbol"/>
              </a:rPr>
              <a:t></a:t>
            </a:r>
            <a:r>
              <a:rPr lang="en-US" altLang="en-US" sz="2000" dirty="0" smtClean="0"/>
              <a:t>_</a:t>
            </a:r>
            <a:r>
              <a:rPr lang="en-US" altLang="en-US" sz="2000" dirty="0" err="1"/>
              <a:t>i</a:t>
            </a:r>
            <a:r>
              <a:rPr lang="en-US" altLang="en-US" sz="2000" dirty="0"/>
              <a:t> </a:t>
            </a:r>
            <a:r>
              <a:rPr lang="en-US" altLang="en-US" sz="2000" dirty="0" err="1" smtClean="0"/>
              <a:t>fitness_i</a:t>
            </a:r>
            <a:r>
              <a:rPr lang="en-US" altLang="en-US" sz="2000" dirty="0" smtClean="0"/>
              <a:t>) = 24/78 = 31%</a:t>
            </a:r>
          </a:p>
          <a:p>
            <a:pPr eaLnBrk="1" hangingPunct="1"/>
            <a:r>
              <a:rPr lang="en-US" altLang="en-US" sz="2000" dirty="0" smtClean="0"/>
              <a:t>P(child_2 in next gen.) = fitness_2/(</a:t>
            </a:r>
            <a:r>
              <a:rPr lang="en-US" altLang="en-US" sz="2000" dirty="0">
                <a:sym typeface="Symbol"/>
              </a:rPr>
              <a:t></a:t>
            </a:r>
            <a:r>
              <a:rPr lang="en-US" altLang="en-US" sz="2000" dirty="0"/>
              <a:t>_</a:t>
            </a:r>
            <a:r>
              <a:rPr lang="en-US" altLang="en-US" sz="2000" dirty="0" err="1"/>
              <a:t>i</a:t>
            </a:r>
            <a:r>
              <a:rPr lang="en-US" altLang="en-US" sz="2000" dirty="0"/>
              <a:t> </a:t>
            </a:r>
            <a:r>
              <a:rPr lang="en-US" altLang="en-US" sz="2000" dirty="0" err="1"/>
              <a:t>fitness_i</a:t>
            </a:r>
            <a:r>
              <a:rPr lang="en-US" altLang="en-US" sz="2000" dirty="0"/>
              <a:t>) </a:t>
            </a:r>
            <a:r>
              <a:rPr lang="en-US" altLang="en-US" sz="2000" dirty="0" smtClean="0"/>
              <a:t>= 23/78 = 29%; </a:t>
            </a:r>
            <a:r>
              <a:rPr lang="en-US" altLang="en-US" sz="2000" dirty="0" err="1" smtClean="0"/>
              <a:t>etc</a:t>
            </a:r>
            <a:endParaRPr lang="en-US" altLang="en-US" sz="2000" dirty="0" smtClean="0"/>
          </a:p>
        </p:txBody>
      </p:sp>
      <p:pic>
        <p:nvPicPr>
          <p:cNvPr id="22531" name="Picture 4" descr="gene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724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8queens-cross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514600"/>
            <a:ext cx="68008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6"/>
          <p:cNvSpPr>
            <a:spLocks noChangeShapeType="1"/>
          </p:cNvSpPr>
          <p:nvPr/>
        </p:nvSpPr>
        <p:spPr bwMode="auto">
          <a:xfrm flipV="1">
            <a:off x="871072" y="1676400"/>
            <a:ext cx="729128" cy="10668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35" name="Line 8"/>
          <p:cNvSpPr>
            <a:spLocks noChangeShapeType="1"/>
          </p:cNvSpPr>
          <p:nvPr/>
        </p:nvSpPr>
        <p:spPr bwMode="auto">
          <a:xfrm flipH="1" flipV="1">
            <a:off x="1981200" y="1676400"/>
            <a:ext cx="0" cy="21336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36" name="Text Box 9"/>
          <p:cNvSpPr txBox="1">
            <a:spLocks noChangeArrowheads="1"/>
          </p:cNvSpPr>
          <p:nvPr/>
        </p:nvSpPr>
        <p:spPr bwMode="auto">
          <a:xfrm>
            <a:off x="7959" y="3810000"/>
            <a:ext cx="2335191" cy="923330"/>
          </a:xfrm>
          <a:prstGeom prst="rect">
            <a:avLst/>
          </a:prstGeom>
          <a:noFill/>
          <a:ln w="25400">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Tahoma" pitchFamily="34" charset="0"/>
              </a:rPr>
              <a:t>probability of being </a:t>
            </a:r>
          </a:p>
          <a:p>
            <a:pPr>
              <a:spcBef>
                <a:spcPct val="0"/>
              </a:spcBef>
              <a:buFontTx/>
              <a:buNone/>
            </a:pPr>
            <a:r>
              <a:rPr lang="en-US" altLang="en-US" sz="1800" dirty="0" smtClean="0">
                <a:latin typeface="Tahoma" pitchFamily="34" charset="0"/>
              </a:rPr>
              <a:t>in </a:t>
            </a:r>
            <a:r>
              <a:rPr lang="en-US" altLang="en-US" sz="1800" dirty="0">
                <a:latin typeface="Tahoma" pitchFamily="34" charset="0"/>
              </a:rPr>
              <a:t>next </a:t>
            </a:r>
            <a:r>
              <a:rPr lang="en-US" altLang="en-US" sz="1800" dirty="0" smtClean="0">
                <a:latin typeface="Tahoma" pitchFamily="34" charset="0"/>
              </a:rPr>
              <a:t>generation =</a:t>
            </a:r>
          </a:p>
          <a:p>
            <a:pPr>
              <a:spcBef>
                <a:spcPct val="0"/>
              </a:spcBef>
              <a:buFontTx/>
              <a:buNone/>
            </a:pPr>
            <a:r>
              <a:rPr lang="en-US" altLang="en-US" sz="1800" dirty="0" smtClean="0">
                <a:latin typeface="Tahoma" pitchFamily="34" charset="0"/>
              </a:rPr>
              <a:t>fitness/(</a:t>
            </a:r>
            <a:r>
              <a:rPr lang="en-US" altLang="en-US" sz="1800" dirty="0" smtClean="0">
                <a:latin typeface="Tahoma" pitchFamily="34" charset="0"/>
                <a:sym typeface="Symbol"/>
              </a:rPr>
              <a:t>_</a:t>
            </a:r>
            <a:r>
              <a:rPr lang="en-US" altLang="en-US" sz="1800" dirty="0" err="1" smtClean="0">
                <a:latin typeface="Tahoma" pitchFamily="34" charset="0"/>
                <a:sym typeface="Symbol"/>
              </a:rPr>
              <a:t>i</a:t>
            </a:r>
            <a:r>
              <a:rPr lang="en-US" altLang="en-US" sz="1800" dirty="0" smtClean="0">
                <a:latin typeface="Tahoma" pitchFamily="34" charset="0"/>
                <a:sym typeface="Symbol"/>
              </a:rPr>
              <a:t> </a:t>
            </a:r>
            <a:r>
              <a:rPr lang="en-US" altLang="en-US" sz="1800" dirty="0" err="1" smtClean="0">
                <a:latin typeface="Tahoma" pitchFamily="34" charset="0"/>
                <a:sym typeface="Symbol"/>
              </a:rPr>
              <a:t>fitness_i</a:t>
            </a:r>
            <a:r>
              <a:rPr lang="en-US" altLang="en-US" sz="1800" dirty="0" smtClean="0">
                <a:latin typeface="Tahoma" pitchFamily="34" charset="0"/>
                <a:sym typeface="Symbol"/>
              </a:rPr>
              <a:t>)</a:t>
            </a:r>
            <a:endParaRPr lang="en-US" altLang="en-US" sz="1800" dirty="0">
              <a:latin typeface="Tahoma" pitchFamily="34" charset="0"/>
            </a:endParaRPr>
          </a:p>
        </p:txBody>
      </p:sp>
      <p:sp>
        <p:nvSpPr>
          <p:cNvPr id="6" name="TextBox 5"/>
          <p:cNvSpPr txBox="1"/>
          <p:nvPr/>
        </p:nvSpPr>
        <p:spPr>
          <a:xfrm>
            <a:off x="6477000" y="4659307"/>
            <a:ext cx="2438400" cy="1200329"/>
          </a:xfrm>
          <a:prstGeom prst="rect">
            <a:avLst/>
          </a:prstGeom>
          <a:noFill/>
          <a:ln>
            <a:solidFill>
              <a:schemeClr val="accent4"/>
            </a:solidFill>
          </a:ln>
        </p:spPr>
        <p:txBody>
          <a:bodyPr wrap="square" rtlCol="0">
            <a:spAutoFit/>
          </a:bodyPr>
          <a:lstStyle/>
          <a:p>
            <a:r>
              <a:rPr lang="en-US" dirty="0"/>
              <a:t>How to convert a fitness value into a probability of being in the next generation.</a:t>
            </a:r>
          </a:p>
        </p:txBody>
      </p:sp>
      <p:sp>
        <p:nvSpPr>
          <p:cNvPr id="14" name="Line 6"/>
          <p:cNvSpPr>
            <a:spLocks noChangeShapeType="1"/>
          </p:cNvSpPr>
          <p:nvPr/>
        </p:nvSpPr>
        <p:spPr bwMode="auto">
          <a:xfrm flipV="1">
            <a:off x="2343150" y="381000"/>
            <a:ext cx="247650" cy="21336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5" name="Line 6"/>
          <p:cNvSpPr>
            <a:spLocks noChangeShapeType="1"/>
          </p:cNvSpPr>
          <p:nvPr/>
        </p:nvSpPr>
        <p:spPr bwMode="auto">
          <a:xfrm flipH="1" flipV="1">
            <a:off x="3886200" y="762000"/>
            <a:ext cx="914400" cy="17526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6" name="Line 6"/>
          <p:cNvSpPr>
            <a:spLocks noChangeShapeType="1"/>
          </p:cNvSpPr>
          <p:nvPr/>
        </p:nvSpPr>
        <p:spPr bwMode="auto">
          <a:xfrm flipH="1" flipV="1">
            <a:off x="5867400" y="381000"/>
            <a:ext cx="1295400" cy="21336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Line 6"/>
          <p:cNvSpPr>
            <a:spLocks noChangeShapeType="1"/>
          </p:cNvSpPr>
          <p:nvPr/>
        </p:nvSpPr>
        <p:spPr bwMode="auto">
          <a:xfrm flipH="1">
            <a:off x="5410200" y="5259469"/>
            <a:ext cx="1066800" cy="45553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Tree>
    <p:extLst>
      <p:ext uri="{BB962C8B-B14F-4D97-AF65-F5344CB8AC3E}">
        <p14:creationId xmlns:p14="http://schemas.microsoft.com/office/powerpoint/2010/main" val="685591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274638"/>
            <a:ext cx="8229600" cy="2239962"/>
          </a:xfrm>
        </p:spPr>
        <p:txBody>
          <a:bodyPr/>
          <a:lstStyle/>
          <a:p>
            <a:pPr eaLnBrk="1" hangingPunct="1"/>
            <a:r>
              <a:rPr lang="en-US" altLang="en-US" smtClean="0"/>
              <a:t>Review Adversarial (Game) Search</a:t>
            </a:r>
            <a:br>
              <a:rPr lang="en-US" altLang="en-US" smtClean="0"/>
            </a:br>
            <a:r>
              <a:rPr lang="en-US" altLang="en-US" smtClean="0"/>
              <a:t>Chapter 5.1-5.4</a:t>
            </a:r>
          </a:p>
        </p:txBody>
      </p:sp>
      <p:sp>
        <p:nvSpPr>
          <p:cNvPr id="5" name="Rectangle 3"/>
          <p:cNvSpPr txBox="1">
            <a:spLocks noChangeArrowheads="1"/>
          </p:cNvSpPr>
          <p:nvPr/>
        </p:nvSpPr>
        <p:spPr bwMode="auto">
          <a:xfrm>
            <a:off x="609600" y="2438400"/>
            <a:ext cx="7848600" cy="38862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000" dirty="0" err="1">
                <a:latin typeface="+mn-lt"/>
                <a:ea typeface="+mn-ea"/>
              </a:rPr>
              <a:t>Minimax</a:t>
            </a:r>
            <a:r>
              <a:rPr lang="en-US" sz="2000" dirty="0">
                <a:latin typeface="+mn-lt"/>
                <a:ea typeface="+mn-ea"/>
              </a:rPr>
              <a:t> Search with Perfect Decisions (5.2)</a:t>
            </a:r>
          </a:p>
          <a:p>
            <a:pPr marL="742950" lvl="1" indent="-285750">
              <a:spcBef>
                <a:spcPct val="20000"/>
              </a:spcBef>
              <a:buFont typeface="Arial" pitchFamily="34" charset="0"/>
              <a:buChar char="–"/>
              <a:defRPr/>
            </a:pPr>
            <a:r>
              <a:rPr lang="en-US" sz="2000" dirty="0">
                <a:latin typeface="+mn-lt"/>
                <a:ea typeface="+mn-ea"/>
              </a:rPr>
              <a:t>Impractical in most cases, but theoretical basis for analysis</a:t>
            </a:r>
          </a:p>
          <a:p>
            <a:pPr marL="342900" indent="-342900">
              <a:spcBef>
                <a:spcPct val="20000"/>
              </a:spcBef>
              <a:buFont typeface="Arial" pitchFamily="34" charset="0"/>
              <a:buChar char="•"/>
              <a:defRPr/>
            </a:pPr>
            <a:r>
              <a:rPr lang="en-US" sz="2000" dirty="0" err="1">
                <a:latin typeface="+mn-lt"/>
                <a:ea typeface="+mn-ea"/>
              </a:rPr>
              <a:t>Minimax</a:t>
            </a:r>
            <a:r>
              <a:rPr lang="en-US" sz="2000" dirty="0">
                <a:latin typeface="+mn-lt"/>
                <a:ea typeface="+mn-ea"/>
              </a:rPr>
              <a:t> Search with Cut-off (5.4)</a:t>
            </a:r>
          </a:p>
          <a:p>
            <a:pPr marL="742950" lvl="1" indent="-285750">
              <a:spcBef>
                <a:spcPct val="20000"/>
              </a:spcBef>
              <a:buFont typeface="Arial" pitchFamily="34" charset="0"/>
              <a:buChar char="–"/>
              <a:defRPr/>
            </a:pPr>
            <a:r>
              <a:rPr lang="en-US" sz="2000" dirty="0">
                <a:latin typeface="+mn-lt"/>
                <a:ea typeface="+mn-ea"/>
              </a:rPr>
              <a:t>Replace terminal leaf utility by heuristic evaluation function</a:t>
            </a:r>
          </a:p>
          <a:p>
            <a:pPr marL="342900" indent="-342900">
              <a:spcBef>
                <a:spcPct val="20000"/>
              </a:spcBef>
              <a:buFont typeface="Arial" pitchFamily="34" charset="0"/>
              <a:buChar char="•"/>
              <a:defRPr/>
            </a:pPr>
            <a:r>
              <a:rPr lang="en-US" sz="2000" dirty="0">
                <a:latin typeface="+mn-lt"/>
                <a:ea typeface="+mn-ea"/>
              </a:rPr>
              <a:t>Alpha-Beta Pruning (5.3)</a:t>
            </a:r>
          </a:p>
          <a:p>
            <a:pPr marL="742950" lvl="1" indent="-285750">
              <a:spcBef>
                <a:spcPct val="20000"/>
              </a:spcBef>
              <a:buFont typeface="Arial" pitchFamily="34" charset="0"/>
              <a:buChar char="–"/>
              <a:defRPr/>
            </a:pPr>
            <a:r>
              <a:rPr lang="en-US" sz="2000" dirty="0">
                <a:latin typeface="+mn-lt"/>
                <a:ea typeface="+mn-ea"/>
              </a:rPr>
              <a:t>The fact of the adversary leads to an advantage in search!</a:t>
            </a:r>
          </a:p>
          <a:p>
            <a:pPr marL="342900" indent="-342900">
              <a:spcBef>
                <a:spcPct val="20000"/>
              </a:spcBef>
              <a:buFont typeface="Arial" pitchFamily="34" charset="0"/>
              <a:buChar char="•"/>
              <a:defRPr/>
            </a:pPr>
            <a:r>
              <a:rPr lang="en-US" sz="2000" dirty="0">
                <a:latin typeface="+mn-lt"/>
                <a:ea typeface="+mn-ea"/>
              </a:rPr>
              <a:t>Practical Considerations (5.4)</a:t>
            </a:r>
          </a:p>
          <a:p>
            <a:pPr marL="742950" lvl="1" indent="-285750">
              <a:spcBef>
                <a:spcPct val="20000"/>
              </a:spcBef>
              <a:buFont typeface="Arial" pitchFamily="34" charset="0"/>
              <a:buChar char="–"/>
              <a:defRPr/>
            </a:pPr>
            <a:r>
              <a:rPr lang="en-US" sz="2000" dirty="0">
                <a:latin typeface="+mn-lt"/>
                <a:ea typeface="+mn-ea"/>
              </a:rPr>
              <a:t>Redundant path elimination, look-up tables, etc.</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639762"/>
          </a:xfrm>
        </p:spPr>
        <p:txBody>
          <a:bodyPr/>
          <a:lstStyle/>
          <a:p>
            <a:r>
              <a:rPr lang="en-US" altLang="en-US" dirty="0" smtClean="0"/>
              <a:t>Games as Search</a:t>
            </a:r>
          </a:p>
        </p:txBody>
      </p:sp>
      <p:sp>
        <p:nvSpPr>
          <p:cNvPr id="32771" name="Rectangle 3"/>
          <p:cNvSpPr>
            <a:spLocks noGrp="1" noChangeArrowheads="1"/>
          </p:cNvSpPr>
          <p:nvPr>
            <p:ph type="body" idx="1"/>
          </p:nvPr>
        </p:nvSpPr>
        <p:spPr>
          <a:xfrm>
            <a:off x="457200" y="1143000"/>
            <a:ext cx="8229600" cy="4525963"/>
          </a:xfrm>
        </p:spPr>
        <p:txBody>
          <a:bodyPr/>
          <a:lstStyle/>
          <a:p>
            <a:r>
              <a:rPr lang="en-US" altLang="en-US" sz="1800" dirty="0" smtClean="0"/>
              <a:t>Two players: MAX and MIN</a:t>
            </a:r>
          </a:p>
          <a:p>
            <a:r>
              <a:rPr lang="en-US" altLang="en-US" sz="1800" dirty="0" smtClean="0"/>
              <a:t>MAX moves first and they take turns until the game is over</a:t>
            </a:r>
          </a:p>
          <a:p>
            <a:pPr lvl="1"/>
            <a:r>
              <a:rPr lang="en-US" altLang="en-US" sz="1600" dirty="0" smtClean="0"/>
              <a:t>Winner gets reward, loser gets penalty.</a:t>
            </a:r>
          </a:p>
          <a:p>
            <a:pPr lvl="1"/>
            <a:r>
              <a:rPr lang="en-US" altLang="en-US" sz="1600" dirty="0" smtClean="0"/>
              <a:t>“Zero sum” means the sum of the reward and the penalty is a constant.</a:t>
            </a:r>
          </a:p>
          <a:p>
            <a:endParaRPr lang="en-US" altLang="en-US" sz="1800" dirty="0" smtClean="0"/>
          </a:p>
          <a:p>
            <a:r>
              <a:rPr lang="en-US" altLang="en-US" sz="1800" dirty="0" smtClean="0"/>
              <a:t>Formal definition as a search problem:</a:t>
            </a:r>
          </a:p>
          <a:p>
            <a:pPr lvl="1"/>
            <a:r>
              <a:rPr lang="en-US" altLang="en-US" sz="1600" b="1" dirty="0" smtClean="0"/>
              <a:t>Initial state: </a:t>
            </a:r>
            <a:r>
              <a:rPr lang="en-US" altLang="en-US" sz="1600" dirty="0" smtClean="0"/>
              <a:t>Set-up specified by the rules, e.g., initial board configuration of chess.</a:t>
            </a:r>
          </a:p>
          <a:p>
            <a:pPr lvl="1"/>
            <a:r>
              <a:rPr lang="en-US" altLang="en-US" sz="1600" b="1" dirty="0" smtClean="0"/>
              <a:t>Player(s):</a:t>
            </a:r>
            <a:r>
              <a:rPr lang="en-US" altLang="en-US" sz="1600" dirty="0" smtClean="0"/>
              <a:t> Defines which player has the move in a state.</a:t>
            </a:r>
          </a:p>
          <a:p>
            <a:pPr lvl="1"/>
            <a:r>
              <a:rPr lang="en-US" altLang="en-US" sz="1600" b="1" dirty="0" smtClean="0"/>
              <a:t>Actions(s):</a:t>
            </a:r>
            <a:r>
              <a:rPr lang="en-US" altLang="en-US" sz="1600" dirty="0" smtClean="0"/>
              <a:t> Returns the set of legal moves in a state.</a:t>
            </a:r>
          </a:p>
          <a:p>
            <a:pPr lvl="1"/>
            <a:r>
              <a:rPr lang="en-US" altLang="en-US" sz="1600" b="1" dirty="0" smtClean="0"/>
              <a:t>Result(</a:t>
            </a:r>
            <a:r>
              <a:rPr lang="en-US" altLang="en-US" sz="1600" b="1" dirty="0" err="1" smtClean="0"/>
              <a:t>s,a</a:t>
            </a:r>
            <a:r>
              <a:rPr lang="en-US" altLang="en-US" sz="1600" b="1" dirty="0" smtClean="0"/>
              <a:t>):</a:t>
            </a:r>
            <a:r>
              <a:rPr lang="en-US" altLang="en-US" sz="1600" dirty="0" smtClean="0"/>
              <a:t> Transition model defines the result of a move.</a:t>
            </a:r>
          </a:p>
          <a:p>
            <a:pPr lvl="1"/>
            <a:r>
              <a:rPr lang="en-US" altLang="en-US" sz="1600" dirty="0" smtClean="0"/>
              <a:t>(</a:t>
            </a:r>
            <a:r>
              <a:rPr lang="en-US" altLang="en-US" sz="1600" b="1" dirty="0" smtClean="0"/>
              <a:t>2</a:t>
            </a:r>
            <a:r>
              <a:rPr lang="en-US" altLang="en-US" sz="1600" b="1" baseline="30000" dirty="0" smtClean="0"/>
              <a:t>nd</a:t>
            </a:r>
            <a:r>
              <a:rPr lang="en-US" altLang="en-US" sz="1600" b="1" dirty="0" smtClean="0"/>
              <a:t> ed.: Successor function: </a:t>
            </a:r>
            <a:r>
              <a:rPr lang="en-US" altLang="en-US" sz="1600" dirty="0" smtClean="0"/>
              <a:t>list of (</a:t>
            </a:r>
            <a:r>
              <a:rPr lang="en-US" altLang="en-US" sz="1600" dirty="0" err="1" smtClean="0"/>
              <a:t>move,state</a:t>
            </a:r>
            <a:r>
              <a:rPr lang="en-US" altLang="en-US" sz="1600" dirty="0" smtClean="0"/>
              <a:t>) pairs specifying legal moves.)</a:t>
            </a:r>
          </a:p>
          <a:p>
            <a:pPr lvl="1"/>
            <a:r>
              <a:rPr lang="en-US" altLang="en-US" sz="1600" b="1" dirty="0" smtClean="0"/>
              <a:t>Terminal-Test(s):</a:t>
            </a:r>
            <a:r>
              <a:rPr lang="en-US" altLang="en-US" sz="1600" dirty="0" smtClean="0"/>
              <a:t> Is the game finished?  True if finished, false otherwise.</a:t>
            </a:r>
          </a:p>
          <a:p>
            <a:pPr lvl="1"/>
            <a:r>
              <a:rPr lang="en-US" altLang="en-US" sz="1600" b="1" dirty="0" smtClean="0"/>
              <a:t>Utility function(</a:t>
            </a:r>
            <a:r>
              <a:rPr lang="en-US" altLang="en-US" sz="1600" b="1" dirty="0" err="1" smtClean="0"/>
              <a:t>s,p</a:t>
            </a:r>
            <a:r>
              <a:rPr lang="en-US" altLang="en-US" sz="1600" b="1" dirty="0" smtClean="0"/>
              <a:t>): </a:t>
            </a:r>
            <a:r>
              <a:rPr lang="en-US" altLang="en-US" sz="1600" dirty="0" smtClean="0"/>
              <a:t>Gives numerical value of terminal state s for player p.</a:t>
            </a:r>
          </a:p>
          <a:p>
            <a:pPr lvl="2"/>
            <a:r>
              <a:rPr lang="en-US" altLang="en-US" sz="1600" dirty="0" smtClean="0"/>
              <a:t>E.g., win (+1), lose (-1), and draw (0) in tic-tac-toe.</a:t>
            </a:r>
          </a:p>
          <a:p>
            <a:pPr lvl="2"/>
            <a:r>
              <a:rPr lang="en-US" altLang="en-US" sz="1600" dirty="0" smtClean="0"/>
              <a:t>E.g., win (+1), lose (0), and draw (1/2) in  chess.</a:t>
            </a:r>
          </a:p>
          <a:p>
            <a:pPr lvl="1"/>
            <a:endParaRPr lang="en-US" altLang="en-US" sz="1600" dirty="0" smtClean="0"/>
          </a:p>
          <a:p>
            <a:r>
              <a:rPr lang="en-US" altLang="en-US" sz="1800" dirty="0" smtClean="0"/>
              <a:t>MAX uses  search tree to determine “best” next move.</a:t>
            </a:r>
          </a:p>
          <a:p>
            <a:endParaRPr lang="en-US" alt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412"/>
            <a:ext cx="8229600" cy="1143000"/>
          </a:xfrm>
          <a:noFill/>
        </p:spPr>
        <p:txBody>
          <a:bodyPr/>
          <a:lstStyle/>
          <a:p>
            <a:r>
              <a:rPr lang="en-US" altLang="en-US" dirty="0" smtClean="0"/>
              <a:t>An optimal procedure:</a:t>
            </a:r>
            <a:br>
              <a:rPr lang="en-US" altLang="en-US" dirty="0" smtClean="0"/>
            </a:br>
            <a:r>
              <a:rPr lang="en-US" altLang="en-US" dirty="0" smtClean="0"/>
              <a:t>The Min-Max method</a:t>
            </a:r>
          </a:p>
        </p:txBody>
      </p:sp>
      <p:sp>
        <p:nvSpPr>
          <p:cNvPr id="33795" name="Rectangle 3"/>
          <p:cNvSpPr>
            <a:spLocks noGrp="1" noChangeArrowheads="1"/>
          </p:cNvSpPr>
          <p:nvPr>
            <p:ph type="body" idx="1"/>
          </p:nvPr>
        </p:nvSpPr>
        <p:spPr>
          <a:xfrm>
            <a:off x="457200" y="1447800"/>
            <a:ext cx="8229600" cy="4525963"/>
          </a:xfrm>
          <a:noFill/>
        </p:spPr>
        <p:txBody>
          <a:bodyPr/>
          <a:lstStyle/>
          <a:p>
            <a:pPr>
              <a:buFontTx/>
              <a:buNone/>
            </a:pPr>
            <a:r>
              <a:rPr lang="en-US" altLang="en-US" sz="2400" dirty="0" smtClean="0"/>
              <a:t>Will find the </a:t>
            </a:r>
            <a:r>
              <a:rPr lang="en-US" altLang="en-US" sz="2400" u="sng" dirty="0" smtClean="0"/>
              <a:t>optimal strategy and best next move </a:t>
            </a:r>
            <a:r>
              <a:rPr lang="en-US" altLang="en-US" sz="2400" dirty="0" smtClean="0"/>
              <a:t>for Max:</a:t>
            </a:r>
          </a:p>
          <a:p>
            <a:pPr>
              <a:buFontTx/>
              <a:buNone/>
            </a:pPr>
            <a:endParaRPr lang="en-US" altLang="en-US" sz="2400" dirty="0" smtClean="0"/>
          </a:p>
          <a:p>
            <a:r>
              <a:rPr lang="en-US" altLang="en-US" sz="2400" dirty="0" smtClean="0"/>
              <a:t>1. Generate the whole game tree, down to the leaves.</a:t>
            </a:r>
          </a:p>
          <a:p>
            <a:pPr lvl="1">
              <a:buFontTx/>
              <a:buNone/>
            </a:pPr>
            <a:endParaRPr lang="en-US" altLang="en-US" sz="2400" dirty="0" smtClean="0"/>
          </a:p>
          <a:p>
            <a:r>
              <a:rPr lang="en-US" altLang="en-US" sz="2400" dirty="0" smtClean="0"/>
              <a:t>2. Apply utility (payoff) function to each leaf.</a:t>
            </a:r>
          </a:p>
          <a:p>
            <a:pPr lvl="1">
              <a:buFontTx/>
              <a:buNone/>
            </a:pPr>
            <a:endParaRPr lang="en-US" altLang="en-US" sz="2400" dirty="0" smtClean="0"/>
          </a:p>
          <a:p>
            <a:r>
              <a:rPr lang="en-US" altLang="en-US" sz="2400" dirty="0" smtClean="0"/>
              <a:t>3.  Back-up values from leaves through branch nodes:</a:t>
            </a:r>
          </a:p>
          <a:p>
            <a:pPr lvl="1"/>
            <a:r>
              <a:rPr lang="en-US" altLang="en-US" sz="2400" dirty="0" smtClean="0"/>
              <a:t>a Max node computes the Max of its child values</a:t>
            </a:r>
          </a:p>
          <a:p>
            <a:pPr lvl="1"/>
            <a:r>
              <a:rPr lang="en-US" altLang="en-US" sz="2400" dirty="0" smtClean="0"/>
              <a:t>a Min node computes the Min of its child values</a:t>
            </a:r>
          </a:p>
          <a:p>
            <a:pPr lvl="2">
              <a:buFontTx/>
              <a:buNone/>
            </a:pPr>
            <a:endParaRPr lang="en-US" altLang="en-US" dirty="0" smtClean="0"/>
          </a:p>
          <a:p>
            <a:r>
              <a:rPr lang="en-US" altLang="en-US" sz="2400" dirty="0" smtClean="0"/>
              <a:t>4. At root: choose move leading to the child of highest value.</a:t>
            </a:r>
          </a:p>
          <a:p>
            <a:pPr lvl="1">
              <a:buFontTx/>
              <a:buNone/>
            </a:pPr>
            <a:endParaRPr lang="en-US" altLang="en-US" sz="2000" dirty="0" smtClean="0"/>
          </a:p>
        </p:txBody>
      </p:sp>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400" dirty="0" smtClean="0">
                <a:solidFill>
                  <a:schemeClr val="tx1"/>
                </a:solidFill>
              </a:rPr>
              <a:t>Two-Ply Game Tree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7620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971800"/>
            <a:ext cx="762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48000"/>
            <a:ext cx="304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905125"/>
            <a:ext cx="762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5146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3320" name="Oval 8"/>
          <p:cNvSpPr>
            <a:spLocks noChangeArrowheads="1"/>
          </p:cNvSpPr>
          <p:nvPr/>
        </p:nvSpPr>
        <p:spPr bwMode="auto">
          <a:xfrm>
            <a:off x="2514600" y="5105400"/>
            <a:ext cx="304800" cy="3048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sz="2400" b="0">
              <a:solidFill>
                <a:prstClr val="black"/>
              </a:solidFill>
              <a:latin typeface="Times New Roman" pitchFamily="18" charset="0"/>
              <a:ea typeface="+mn-ea"/>
            </a:endParaRPr>
          </a:p>
        </p:txBody>
      </p:sp>
      <p:cxnSp>
        <p:nvCxnSpPr>
          <p:cNvPr id="13321" name="AutoShape 9"/>
          <p:cNvCxnSpPr>
            <a:cxnSpLocks noChangeShapeType="1"/>
            <a:stCxn id="13320" idx="2"/>
          </p:cNvCxnSpPr>
          <p:nvPr/>
        </p:nvCxnSpPr>
        <p:spPr bwMode="auto">
          <a:xfrm rot="10800000" flipH="1">
            <a:off x="2514600" y="3810000"/>
            <a:ext cx="914400" cy="1447800"/>
          </a:xfrm>
          <a:prstGeom prst="curvedConnector4">
            <a:avLst>
              <a:gd name="adj1" fmla="val -25000"/>
              <a:gd name="adj2" fmla="val 78398"/>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cxnSp>
      <p:sp>
        <p:nvSpPr>
          <p:cNvPr id="13322" name="Oval 10"/>
          <p:cNvSpPr>
            <a:spLocks noChangeArrowheads="1"/>
          </p:cNvSpPr>
          <p:nvPr/>
        </p:nvSpPr>
        <p:spPr bwMode="auto">
          <a:xfrm>
            <a:off x="8458200" y="5105400"/>
            <a:ext cx="304800" cy="3048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sz="2400" b="0">
              <a:solidFill>
                <a:prstClr val="black"/>
              </a:solidFill>
              <a:latin typeface="Times New Roman" pitchFamily="18" charset="0"/>
              <a:ea typeface="+mn-ea"/>
            </a:endParaRPr>
          </a:p>
        </p:txBody>
      </p:sp>
      <p:sp>
        <p:nvSpPr>
          <p:cNvPr id="13323" name="Oval 11"/>
          <p:cNvSpPr>
            <a:spLocks noChangeArrowheads="1"/>
          </p:cNvSpPr>
          <p:nvPr/>
        </p:nvSpPr>
        <p:spPr bwMode="auto">
          <a:xfrm>
            <a:off x="4724400" y="5105400"/>
            <a:ext cx="304800" cy="3048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sz="2400" b="0">
              <a:solidFill>
                <a:prstClr val="black"/>
              </a:solidFill>
              <a:latin typeface="Times New Roman" pitchFamily="18" charset="0"/>
              <a:ea typeface="+mn-ea"/>
            </a:endParaRPr>
          </a:p>
        </p:txBody>
      </p:sp>
      <p:sp>
        <p:nvSpPr>
          <p:cNvPr id="13324" name="Rectangle 12"/>
          <p:cNvSpPr>
            <a:spLocks noChangeArrowheads="1"/>
          </p:cNvSpPr>
          <p:nvPr/>
        </p:nvSpPr>
        <p:spPr bwMode="auto">
          <a:xfrm flipH="1">
            <a:off x="5334000" y="3810000"/>
            <a:ext cx="76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sz="2400" b="0">
              <a:solidFill>
                <a:prstClr val="black"/>
              </a:solidFill>
              <a:latin typeface="Times New Roman" pitchFamily="18" charset="0"/>
              <a:ea typeface="+mn-ea"/>
            </a:endParaRPr>
          </a:p>
        </p:txBody>
      </p:sp>
      <p:cxnSp>
        <p:nvCxnSpPr>
          <p:cNvPr id="13325" name="AutoShape 13"/>
          <p:cNvCxnSpPr>
            <a:cxnSpLocks noChangeShapeType="1"/>
            <a:stCxn id="13323" idx="2"/>
            <a:endCxn id="13324" idx="0"/>
          </p:cNvCxnSpPr>
          <p:nvPr/>
        </p:nvCxnSpPr>
        <p:spPr bwMode="auto">
          <a:xfrm rot="10800000" flipH="1">
            <a:off x="4724400" y="3810000"/>
            <a:ext cx="647700" cy="1447800"/>
          </a:xfrm>
          <a:prstGeom prst="curvedConnector4">
            <a:avLst>
              <a:gd name="adj1" fmla="val -35296"/>
              <a:gd name="adj2" fmla="val 95833"/>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cxnSp>
      <p:cxnSp>
        <p:nvCxnSpPr>
          <p:cNvPr id="13326" name="AutoShape 14"/>
          <p:cNvCxnSpPr>
            <a:cxnSpLocks noChangeShapeType="1"/>
            <a:stCxn id="13322" idx="6"/>
          </p:cNvCxnSpPr>
          <p:nvPr/>
        </p:nvCxnSpPr>
        <p:spPr bwMode="auto">
          <a:xfrm flipH="1" flipV="1">
            <a:off x="7772400" y="3721100"/>
            <a:ext cx="990600" cy="1536700"/>
          </a:xfrm>
          <a:prstGeom prst="curvedConnector4">
            <a:avLst>
              <a:gd name="adj1" fmla="val -23079"/>
              <a:gd name="adj2" fmla="val 98343"/>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5745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336"/>
            <a:ext cx="8229600" cy="715962"/>
          </a:xfrm>
        </p:spPr>
        <p:txBody>
          <a:bodyPr/>
          <a:lstStyle/>
          <a:p>
            <a:r>
              <a:rPr lang="en-US" altLang="en-US" dirty="0" smtClean="0"/>
              <a:t>Environment types</a:t>
            </a:r>
          </a:p>
        </p:txBody>
      </p:sp>
      <p:sp>
        <p:nvSpPr>
          <p:cNvPr id="22531" name="Rectangle 3"/>
          <p:cNvSpPr>
            <a:spLocks noGrp="1" noChangeArrowheads="1"/>
          </p:cNvSpPr>
          <p:nvPr>
            <p:ph type="body" idx="1"/>
          </p:nvPr>
        </p:nvSpPr>
        <p:spPr>
          <a:xfrm>
            <a:off x="609600" y="762000"/>
            <a:ext cx="7848600" cy="5334000"/>
          </a:xfrm>
        </p:spPr>
        <p:txBody>
          <a:bodyPr/>
          <a:lstStyle/>
          <a:p>
            <a:pPr>
              <a:lnSpc>
                <a:spcPct val="90000"/>
              </a:lnSpc>
            </a:pPr>
            <a:r>
              <a:rPr lang="en-US" altLang="en-US" sz="2400" b="1" dirty="0" smtClean="0">
                <a:solidFill>
                  <a:srgbClr val="FF0000"/>
                </a:solidFill>
              </a:rPr>
              <a:t>Fully observable</a:t>
            </a:r>
            <a:r>
              <a:rPr lang="en-US" altLang="en-US" sz="2400" b="1" dirty="0" smtClean="0"/>
              <a:t> (vs. </a:t>
            </a:r>
            <a:r>
              <a:rPr lang="en-US" altLang="en-US" sz="2400" b="1" dirty="0" smtClean="0">
                <a:solidFill>
                  <a:srgbClr val="0000CC"/>
                </a:solidFill>
              </a:rPr>
              <a:t>partially observable</a:t>
            </a:r>
            <a:r>
              <a:rPr lang="en-US" altLang="en-US" sz="2400" b="1" dirty="0" smtClean="0"/>
              <a:t>):</a:t>
            </a:r>
            <a:r>
              <a:rPr lang="en-US" altLang="en-US" sz="2400" dirty="0" smtClean="0"/>
              <a:t> An agent's sensors give it access to the complete state of the environment at each point in time.</a:t>
            </a:r>
          </a:p>
          <a:p>
            <a:pPr>
              <a:lnSpc>
                <a:spcPct val="90000"/>
              </a:lnSpc>
            </a:pPr>
            <a:endParaRPr lang="en-US" altLang="en-US" sz="1200" dirty="0" smtClean="0"/>
          </a:p>
          <a:p>
            <a:pPr>
              <a:lnSpc>
                <a:spcPct val="90000"/>
              </a:lnSpc>
            </a:pPr>
            <a:r>
              <a:rPr lang="en-US" altLang="en-US" sz="2400" b="1" dirty="0" smtClean="0">
                <a:solidFill>
                  <a:srgbClr val="FF0000"/>
                </a:solidFill>
              </a:rPr>
              <a:t>Deterministic</a:t>
            </a:r>
            <a:r>
              <a:rPr lang="en-US" altLang="en-US" sz="2400" b="1" dirty="0" smtClean="0"/>
              <a:t> (vs. </a:t>
            </a:r>
            <a:r>
              <a:rPr lang="en-US" altLang="en-US" sz="2400" b="1" dirty="0" smtClean="0">
                <a:solidFill>
                  <a:srgbClr val="0000CC"/>
                </a:solidFill>
              </a:rPr>
              <a:t>stochastic</a:t>
            </a:r>
            <a:r>
              <a:rPr lang="en-US" altLang="en-US" sz="2400" b="1" dirty="0" smtClean="0"/>
              <a:t>):</a:t>
            </a:r>
            <a:r>
              <a:rPr lang="en-US" altLang="en-US" sz="2400" dirty="0" smtClean="0"/>
              <a:t> The next state of the environment is completely determined by the current state and the action executed by the agent. (If the environment is deterministic except for the actions of other agents, then the environment is </a:t>
            </a:r>
            <a:r>
              <a:rPr lang="en-US" altLang="en-US" sz="2400" dirty="0" smtClean="0">
                <a:solidFill>
                  <a:srgbClr val="FF0000"/>
                </a:solidFill>
              </a:rPr>
              <a:t>strategic</a:t>
            </a:r>
            <a:r>
              <a:rPr lang="en-US" altLang="en-US" sz="2400" dirty="0" smtClean="0"/>
              <a:t>)</a:t>
            </a:r>
          </a:p>
          <a:p>
            <a:pPr>
              <a:lnSpc>
                <a:spcPct val="90000"/>
              </a:lnSpc>
            </a:pPr>
            <a:endParaRPr lang="en-US" altLang="en-US" sz="1200" dirty="0" smtClean="0"/>
          </a:p>
          <a:p>
            <a:pPr>
              <a:lnSpc>
                <a:spcPct val="90000"/>
              </a:lnSpc>
            </a:pPr>
            <a:r>
              <a:rPr lang="en-US" altLang="en-US" sz="2400" b="1" dirty="0" smtClean="0">
                <a:solidFill>
                  <a:srgbClr val="FF0000"/>
                </a:solidFill>
              </a:rPr>
              <a:t>Episodic </a:t>
            </a:r>
            <a:r>
              <a:rPr lang="en-US" altLang="en-US" sz="2400" b="1" dirty="0" smtClean="0"/>
              <a:t>(vs. </a:t>
            </a:r>
            <a:r>
              <a:rPr lang="en-US" altLang="en-US" sz="2400" b="1" dirty="0" smtClean="0">
                <a:solidFill>
                  <a:srgbClr val="0000CC"/>
                </a:solidFill>
              </a:rPr>
              <a:t>sequential</a:t>
            </a:r>
            <a:r>
              <a:rPr lang="en-US" altLang="en-US" sz="2400" b="1" dirty="0" smtClean="0"/>
              <a:t>): </a:t>
            </a:r>
            <a:r>
              <a:rPr lang="en-US" altLang="en-US" sz="2400" dirty="0" smtClean="0"/>
              <a:t>An agent’s action is divided into atomic episodes. Decisions do not depend on previous decisions/actions.</a:t>
            </a:r>
          </a:p>
          <a:p>
            <a:pPr>
              <a:lnSpc>
                <a:spcPct val="90000"/>
              </a:lnSpc>
            </a:pPr>
            <a:endParaRPr lang="en-US" altLang="en-US" sz="1200" dirty="0"/>
          </a:p>
          <a:p>
            <a:pPr>
              <a:lnSpc>
                <a:spcPct val="90000"/>
              </a:lnSpc>
            </a:pPr>
            <a:r>
              <a:rPr lang="en-US" altLang="en-US" sz="2400" b="1" dirty="0" smtClean="0">
                <a:solidFill>
                  <a:srgbClr val="FF0000"/>
                </a:solidFill>
              </a:rPr>
              <a:t>Known </a:t>
            </a:r>
            <a:r>
              <a:rPr lang="en-US" altLang="en-US" sz="2400" b="1" dirty="0" smtClean="0"/>
              <a:t>(vs. </a:t>
            </a:r>
            <a:r>
              <a:rPr lang="en-US" altLang="en-US" sz="2400" b="1" dirty="0" smtClean="0">
                <a:solidFill>
                  <a:srgbClr val="0000CC"/>
                </a:solidFill>
              </a:rPr>
              <a:t>unknown</a:t>
            </a:r>
            <a:r>
              <a:rPr lang="en-US" altLang="en-US" sz="2400" b="1" dirty="0" smtClean="0"/>
              <a:t>): </a:t>
            </a:r>
            <a:r>
              <a:rPr lang="en-US" altLang="en-US" sz="2400" dirty="0" smtClean="0"/>
              <a:t> </a:t>
            </a:r>
            <a:r>
              <a:rPr lang="en-US" sz="2400" dirty="0"/>
              <a:t>An environment is considered to be "known" if the agent understands the laws that govern the environment's behavior.</a:t>
            </a:r>
            <a:endParaRPr lang="en-US" altLang="en-US" sz="2400" dirty="0" smtClean="0">
              <a:solidFill>
                <a:srgbClr val="FF0000"/>
              </a:solidFill>
            </a:endParaRPr>
          </a:p>
        </p:txBody>
      </p:sp>
    </p:spTree>
    <p:extLst>
      <p:ext uri="{BB962C8B-B14F-4D97-AF65-F5344CB8AC3E}">
        <p14:creationId xmlns:p14="http://schemas.microsoft.com/office/powerpoint/2010/main" val="201876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400" dirty="0" smtClean="0">
                <a:solidFill>
                  <a:schemeClr val="tx1"/>
                </a:solidFill>
              </a:rPr>
              <a:t>Two-Ply Game Tree</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7620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40" name="Oval 4"/>
          <p:cNvSpPr>
            <a:spLocks noChangeArrowheads="1"/>
          </p:cNvSpPr>
          <p:nvPr/>
        </p:nvSpPr>
        <p:spPr bwMode="auto">
          <a:xfrm>
            <a:off x="3657600" y="3581400"/>
            <a:ext cx="304800" cy="3048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sz="2400" b="0">
              <a:solidFill>
                <a:prstClr val="black"/>
              </a:solidFill>
              <a:latin typeface="Times New Roman" pitchFamily="18" charset="0"/>
              <a:ea typeface="+mn-ea"/>
            </a:endParaRPr>
          </a:p>
        </p:txBody>
      </p:sp>
      <p:cxnSp>
        <p:nvCxnSpPr>
          <p:cNvPr id="14341" name="AutoShape 5"/>
          <p:cNvCxnSpPr>
            <a:cxnSpLocks noChangeShapeType="1"/>
            <a:stCxn id="14340" idx="2"/>
          </p:cNvCxnSpPr>
          <p:nvPr/>
        </p:nvCxnSpPr>
        <p:spPr bwMode="auto">
          <a:xfrm rot="10800000" flipH="1">
            <a:off x="3657600" y="2667000"/>
            <a:ext cx="1752600" cy="1066800"/>
          </a:xfrm>
          <a:prstGeom prst="curvedConnector3">
            <a:avLst>
              <a:gd name="adj1" fmla="val -13042"/>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cxnSp>
      <p:sp>
        <p:nvSpPr>
          <p:cNvPr id="14342" name="Text Box 6"/>
          <p:cNvSpPr txBox="1">
            <a:spLocks noChangeArrowheads="1"/>
          </p:cNvSpPr>
          <p:nvPr/>
        </p:nvSpPr>
        <p:spPr bwMode="auto">
          <a:xfrm>
            <a:off x="1676400" y="3199493"/>
            <a:ext cx="240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1600" b="0" i="1" dirty="0">
                <a:solidFill>
                  <a:srgbClr val="FF0000"/>
                </a:solidFill>
                <a:latin typeface="Verdana" pitchFamily="34" charset="0"/>
                <a:ea typeface="+mn-ea"/>
              </a:rPr>
              <a:t>The </a:t>
            </a:r>
            <a:r>
              <a:rPr lang="en-US" altLang="en-US" sz="1600" b="0" i="1" dirty="0" err="1">
                <a:solidFill>
                  <a:srgbClr val="FF0000"/>
                </a:solidFill>
                <a:latin typeface="Verdana" pitchFamily="34" charset="0"/>
                <a:ea typeface="+mn-ea"/>
              </a:rPr>
              <a:t>minimax</a:t>
            </a:r>
            <a:r>
              <a:rPr lang="en-US" altLang="en-US" sz="1600" b="0" i="1" dirty="0">
                <a:solidFill>
                  <a:srgbClr val="FF0000"/>
                </a:solidFill>
                <a:latin typeface="Verdana" pitchFamily="34" charset="0"/>
                <a:ea typeface="+mn-ea"/>
              </a:rPr>
              <a:t> decision</a:t>
            </a:r>
          </a:p>
        </p:txBody>
      </p:sp>
      <p:sp>
        <p:nvSpPr>
          <p:cNvPr id="14343" name="Text Box 7"/>
          <p:cNvSpPr txBox="1">
            <a:spLocks noChangeArrowheads="1"/>
          </p:cNvSpPr>
          <p:nvPr/>
        </p:nvSpPr>
        <p:spPr bwMode="auto">
          <a:xfrm>
            <a:off x="609600" y="1412875"/>
            <a:ext cx="5985934" cy="830997"/>
          </a:xfrm>
          <a:prstGeom prst="rect">
            <a:avLst/>
          </a:prstGeom>
          <a:noFill/>
          <a:ln w="25400">
            <a:solidFill>
              <a:schemeClr val="accent4"/>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2400" dirty="0" err="1">
                <a:latin typeface="Verdana" pitchFamily="34" charset="0"/>
                <a:ea typeface="+mn-ea"/>
              </a:rPr>
              <a:t>Minimax</a:t>
            </a:r>
            <a:r>
              <a:rPr lang="en-US" altLang="en-US" sz="2400" dirty="0">
                <a:latin typeface="Verdana" pitchFamily="34" charset="0"/>
                <a:ea typeface="+mn-ea"/>
              </a:rPr>
              <a:t> maximizes the utility </a:t>
            </a:r>
            <a:r>
              <a:rPr lang="en-US" altLang="en-US" sz="2400" dirty="0" smtClean="0">
                <a:latin typeface="Verdana" pitchFamily="34" charset="0"/>
                <a:ea typeface="+mn-ea"/>
              </a:rPr>
              <a:t>of</a:t>
            </a:r>
          </a:p>
          <a:p>
            <a:pPr eaLnBrk="1" hangingPunct="1">
              <a:spcBef>
                <a:spcPct val="0"/>
              </a:spcBef>
              <a:buSzTx/>
              <a:buFontTx/>
              <a:buNone/>
            </a:pPr>
            <a:r>
              <a:rPr lang="en-US" altLang="en-US" sz="2400" dirty="0" smtClean="0">
                <a:latin typeface="Verdana" pitchFamily="34" charset="0"/>
                <a:ea typeface="+mn-ea"/>
              </a:rPr>
              <a:t>the </a:t>
            </a:r>
            <a:r>
              <a:rPr lang="en-US" altLang="en-US" sz="2400" dirty="0">
                <a:latin typeface="Verdana" pitchFamily="34" charset="0"/>
                <a:ea typeface="+mn-ea"/>
              </a:rPr>
              <a:t>worst-case outcome for </a:t>
            </a:r>
            <a:r>
              <a:rPr lang="en-US" altLang="en-US" sz="2400" dirty="0" smtClean="0">
                <a:latin typeface="Verdana" pitchFamily="34" charset="0"/>
                <a:ea typeface="+mn-ea"/>
              </a:rPr>
              <a:t>Max</a:t>
            </a:r>
            <a:endParaRPr lang="en-US" altLang="en-US" sz="2400" dirty="0">
              <a:latin typeface="Verdana" pitchFamily="34" charset="0"/>
              <a:ea typeface="+mn-ea"/>
            </a:endParaRPr>
          </a:p>
        </p:txBody>
      </p:sp>
    </p:spTree>
    <p:extLst>
      <p:ext uri="{BB962C8B-B14F-4D97-AF65-F5344CB8AC3E}">
        <p14:creationId xmlns:p14="http://schemas.microsoft.com/office/powerpoint/2010/main" val="37424729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04800"/>
            <a:ext cx="7775575" cy="484188"/>
          </a:xfrm>
        </p:spPr>
        <p:txBody>
          <a:bodyPr/>
          <a:lstStyle/>
          <a:p>
            <a:r>
              <a:rPr lang="en-US" altLang="en-US" smtClean="0"/>
              <a:t>Pseudocode for Minimax Algorithm</a:t>
            </a:r>
          </a:p>
        </p:txBody>
      </p:sp>
      <p:sp>
        <p:nvSpPr>
          <p:cNvPr id="78851" name="Text Box 3"/>
          <p:cNvSpPr txBox="1">
            <a:spLocks noChangeArrowheads="1"/>
          </p:cNvSpPr>
          <p:nvPr/>
        </p:nvSpPr>
        <p:spPr bwMode="auto">
          <a:xfrm>
            <a:off x="1600200" y="1143000"/>
            <a:ext cx="6645275" cy="1016000"/>
          </a:xfrm>
          <a:prstGeom prst="rect">
            <a:avLst/>
          </a:prstGeom>
          <a:noFill/>
          <a:ln w="12700">
            <a:noFill/>
            <a:miter lim="800000"/>
            <a:headEnd type="none" w="sm" len="sm"/>
            <a:tailEnd type="none" w="sm" len="sm"/>
          </a:ln>
          <a:effectLst/>
        </p:spPr>
        <p:txBody>
          <a:bodyPr wrap="none">
            <a:spAutoFit/>
          </a:bodyPr>
          <a:lstStyle/>
          <a:p>
            <a:pPr>
              <a:defRPr/>
            </a:pPr>
            <a:r>
              <a:rPr lang="en-US" sz="2000" b="1" dirty="0"/>
              <a:t>function </a:t>
            </a:r>
            <a:r>
              <a:rPr lang="en-US" sz="2000" dirty="0"/>
              <a:t>MINIMAX-DECISION(</a:t>
            </a:r>
            <a:r>
              <a:rPr lang="en-US" sz="2000" i="1" dirty="0"/>
              <a:t>state</a:t>
            </a:r>
            <a:r>
              <a:rPr lang="en-US" sz="2000" dirty="0"/>
              <a:t>)</a:t>
            </a:r>
            <a:r>
              <a:rPr lang="en-US" sz="2000" b="1" dirty="0"/>
              <a:t> returns </a:t>
            </a:r>
            <a:r>
              <a:rPr lang="en-US" sz="2000" i="1" dirty="0"/>
              <a:t>an action</a:t>
            </a:r>
          </a:p>
          <a:p>
            <a:pPr>
              <a:defRPr/>
            </a:pPr>
            <a:r>
              <a:rPr lang="en-US" sz="2000" b="1" dirty="0"/>
              <a:t>   inputs: </a:t>
            </a:r>
            <a:r>
              <a:rPr lang="en-US" sz="2000" i="1" dirty="0"/>
              <a:t>state</a:t>
            </a:r>
            <a:r>
              <a:rPr lang="en-US" sz="2000" dirty="0"/>
              <a:t>, current state in game</a:t>
            </a:r>
          </a:p>
          <a:p>
            <a:pPr>
              <a:defRPr/>
            </a:pPr>
            <a:r>
              <a:rPr lang="en-US" sz="2000" b="1" dirty="0">
                <a:latin typeface="MS Shell Dlg" charset="0"/>
              </a:rPr>
              <a:t>return </a:t>
            </a:r>
            <a:r>
              <a:rPr lang="en-US" sz="2000" dirty="0" err="1">
                <a:cs typeface="Times New Roman" pitchFamily="18" charset="0"/>
              </a:rPr>
              <a:t>arg</a:t>
            </a:r>
            <a:r>
              <a:rPr lang="en-US" sz="2000" dirty="0">
                <a:cs typeface="Times New Roman" pitchFamily="18" charset="0"/>
              </a:rPr>
              <a:t> </a:t>
            </a:r>
            <a:r>
              <a:rPr lang="en-US" sz="2000" dirty="0" err="1">
                <a:cs typeface="Times New Roman" pitchFamily="18" charset="0"/>
              </a:rPr>
              <a:t>max</a:t>
            </a:r>
            <a:r>
              <a:rPr lang="en-US" sz="2800" i="1" baseline="-25000" dirty="0" err="1">
                <a:cs typeface="Times New Roman" pitchFamily="18" charset="0"/>
              </a:rPr>
              <a:t>a</a:t>
            </a:r>
            <a:r>
              <a:rPr lang="en-US" sz="2800" baseline="-25000" dirty="0" err="1">
                <a:cs typeface="Times New Roman" pitchFamily="18" charset="0"/>
                <a:sym typeface="Symbol"/>
              </a:rPr>
              <a:t></a:t>
            </a:r>
            <a:r>
              <a:rPr lang="en-US" sz="2800" cap="small" baseline="-25000" dirty="0" err="1">
                <a:cs typeface="Times New Roman" pitchFamily="18" charset="0"/>
              </a:rPr>
              <a:t>Actions</a:t>
            </a:r>
            <a:r>
              <a:rPr lang="en-US" sz="2800" baseline="-25000" dirty="0">
                <a:cs typeface="Times New Roman" pitchFamily="18" charset="0"/>
              </a:rPr>
              <a:t>(</a:t>
            </a:r>
            <a:r>
              <a:rPr lang="en-US" sz="2800" i="1" baseline="-25000" dirty="0">
                <a:cs typeface="Times New Roman" pitchFamily="18" charset="0"/>
              </a:rPr>
              <a:t>state</a:t>
            </a:r>
            <a:r>
              <a:rPr lang="en-US" sz="2800" baseline="-25000" dirty="0">
                <a:cs typeface="Times New Roman" pitchFamily="18" charset="0"/>
              </a:rPr>
              <a:t>) </a:t>
            </a:r>
            <a:r>
              <a:rPr lang="en-US" sz="2000" cap="small" dirty="0">
                <a:cs typeface="Times New Roman" pitchFamily="18" charset="0"/>
              </a:rPr>
              <a:t>Min-Value</a:t>
            </a:r>
            <a:r>
              <a:rPr lang="en-US" sz="2000" dirty="0">
                <a:cs typeface="Times New Roman" pitchFamily="18" charset="0"/>
              </a:rPr>
              <a:t>(Result(</a:t>
            </a:r>
            <a:r>
              <a:rPr lang="en-US" sz="2000" i="1" dirty="0" err="1">
                <a:cs typeface="Times New Roman" pitchFamily="18" charset="0"/>
              </a:rPr>
              <a:t>state,a</a:t>
            </a:r>
            <a:r>
              <a:rPr lang="en-US" sz="2000" dirty="0">
                <a:cs typeface="Times New Roman" pitchFamily="18" charset="0"/>
              </a:rPr>
              <a:t>))</a:t>
            </a:r>
            <a:endParaRPr lang="en-US" sz="2000" i="1" dirty="0">
              <a:cs typeface="Times New Roman" pitchFamily="18" charset="0"/>
            </a:endParaRPr>
          </a:p>
        </p:txBody>
      </p:sp>
      <p:sp>
        <p:nvSpPr>
          <p:cNvPr id="35844" name="Text Box 4"/>
          <p:cNvSpPr txBox="1">
            <a:spLocks noChangeArrowheads="1"/>
          </p:cNvSpPr>
          <p:nvPr/>
        </p:nvSpPr>
        <p:spPr bwMode="auto">
          <a:xfrm>
            <a:off x="1582738" y="4360863"/>
            <a:ext cx="62690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Tahoma" pitchFamily="34" charset="0"/>
              </a:rPr>
              <a:t>function </a:t>
            </a:r>
            <a:r>
              <a:rPr lang="en-US" altLang="en-US" sz="2000">
                <a:latin typeface="Tahoma" pitchFamily="34" charset="0"/>
              </a:rPr>
              <a:t>MIN-VALUE(</a:t>
            </a:r>
            <a:r>
              <a:rPr lang="en-US" altLang="en-US" sz="2000" i="1">
                <a:latin typeface="Tahoma" pitchFamily="34" charset="0"/>
              </a:rPr>
              <a:t>state</a:t>
            </a:r>
            <a:r>
              <a:rPr lang="en-US" altLang="en-US" sz="2000">
                <a:latin typeface="Tahoma" pitchFamily="34" charset="0"/>
              </a:rPr>
              <a:t>)</a:t>
            </a:r>
            <a:r>
              <a:rPr lang="en-US" altLang="en-US" sz="2000" b="1">
                <a:latin typeface="Tahoma" pitchFamily="34" charset="0"/>
              </a:rPr>
              <a:t> returns </a:t>
            </a:r>
            <a:r>
              <a:rPr lang="en-US" altLang="en-US" sz="2000" i="1">
                <a:latin typeface="Tahoma" pitchFamily="34" charset="0"/>
              </a:rPr>
              <a:t>a utility value</a:t>
            </a:r>
          </a:p>
          <a:p>
            <a:pPr>
              <a:spcBef>
                <a:spcPct val="0"/>
              </a:spcBef>
              <a:buFontTx/>
              <a:buNone/>
            </a:pPr>
            <a:r>
              <a:rPr lang="en-US" altLang="en-US" sz="2000" b="1">
                <a:latin typeface="Tahoma" pitchFamily="34" charset="0"/>
              </a:rPr>
              <a:t>   if </a:t>
            </a:r>
            <a:r>
              <a:rPr lang="en-US" altLang="en-US" sz="2000">
                <a:latin typeface="Tahoma" pitchFamily="34" charset="0"/>
              </a:rPr>
              <a:t>TERMINAL-TEST(</a:t>
            </a:r>
            <a:r>
              <a:rPr lang="en-US" altLang="en-US" sz="2000" i="1">
                <a:latin typeface="Tahoma" pitchFamily="34" charset="0"/>
              </a:rPr>
              <a:t>state</a:t>
            </a:r>
            <a:r>
              <a:rPr lang="en-US" altLang="en-US" sz="2000">
                <a:latin typeface="Tahoma" pitchFamily="34" charset="0"/>
              </a:rPr>
              <a:t>) </a:t>
            </a:r>
            <a:r>
              <a:rPr lang="en-US" altLang="en-US" sz="2000" b="1">
                <a:latin typeface="Tahoma" pitchFamily="34" charset="0"/>
              </a:rPr>
              <a:t>then return</a:t>
            </a:r>
            <a:r>
              <a:rPr lang="en-US" altLang="en-US" sz="2000">
                <a:latin typeface="Tahoma" pitchFamily="34" charset="0"/>
              </a:rPr>
              <a:t> UTILITY(</a:t>
            </a:r>
            <a:r>
              <a:rPr lang="en-US" altLang="en-US" sz="2000" i="1">
                <a:latin typeface="Tahoma" pitchFamily="34" charset="0"/>
              </a:rPr>
              <a:t>state</a:t>
            </a:r>
            <a:r>
              <a:rPr lang="en-US" altLang="en-US" sz="2000">
                <a:latin typeface="Tahoma" pitchFamily="34" charset="0"/>
              </a:rPr>
              <a:t>)</a:t>
            </a:r>
            <a:endParaRPr lang="en-US" altLang="en-US" sz="2000" b="1">
              <a:latin typeface="Tahoma" pitchFamily="34" charset="0"/>
            </a:endParaRPr>
          </a:p>
          <a:p>
            <a:pPr>
              <a:spcBef>
                <a:spcPct val="0"/>
              </a:spcBef>
              <a:buFontTx/>
              <a:buNone/>
            </a:pPr>
            <a:r>
              <a:rPr lang="en-US" altLang="en-US" sz="2000" b="1">
                <a:latin typeface="Tahoma" pitchFamily="34" charset="0"/>
              </a:rPr>
              <a:t>   </a:t>
            </a:r>
            <a:r>
              <a:rPr lang="en-US" altLang="en-US" sz="2000" i="1">
                <a:latin typeface="Tahoma" pitchFamily="34" charset="0"/>
              </a:rPr>
              <a:t>v </a:t>
            </a:r>
            <a:r>
              <a:rPr lang="en-US" altLang="en-US" sz="2000">
                <a:latin typeface="Tahoma" pitchFamily="34" charset="0"/>
                <a:sym typeface="Symbol" pitchFamily="18" charset="2"/>
              </a:rPr>
              <a:t></a:t>
            </a:r>
            <a:r>
              <a:rPr lang="en-US" altLang="en-US" sz="2000">
                <a:latin typeface="Tahoma" pitchFamily="34" charset="0"/>
              </a:rPr>
              <a:t> +∞</a:t>
            </a:r>
          </a:p>
          <a:p>
            <a:pPr>
              <a:spcBef>
                <a:spcPct val="0"/>
              </a:spcBef>
              <a:buFontTx/>
              <a:buNone/>
            </a:pPr>
            <a:r>
              <a:rPr lang="en-US" altLang="en-US" sz="2000" b="1">
                <a:latin typeface="MS Shell Dlg" charset="0"/>
              </a:rPr>
              <a:t>   for </a:t>
            </a:r>
            <a:r>
              <a:rPr lang="en-US" altLang="en-US" sz="2000" i="1">
                <a:latin typeface="MS Shell Dlg" charset="0"/>
              </a:rPr>
              <a:t>a  </a:t>
            </a:r>
            <a:r>
              <a:rPr lang="en-US" altLang="en-US" sz="2000">
                <a:latin typeface="MS Shell Dlg" charset="0"/>
              </a:rPr>
              <a:t>in ACTIONS(</a:t>
            </a:r>
            <a:r>
              <a:rPr lang="en-US" altLang="en-US" sz="2000" i="1">
                <a:latin typeface="MS Shell Dlg" charset="0"/>
              </a:rPr>
              <a:t>state</a:t>
            </a:r>
            <a:r>
              <a:rPr lang="en-US" altLang="en-US" sz="2000">
                <a:latin typeface="MS Shell Dlg" charset="0"/>
              </a:rPr>
              <a:t>) </a:t>
            </a:r>
            <a:r>
              <a:rPr lang="en-US" altLang="en-US" sz="2000" b="1">
                <a:latin typeface="MS Shell Dlg" charset="0"/>
              </a:rPr>
              <a:t>do</a:t>
            </a:r>
          </a:p>
          <a:p>
            <a:pPr>
              <a:spcBef>
                <a:spcPct val="0"/>
              </a:spcBef>
              <a:buFontTx/>
              <a:buNone/>
            </a:pPr>
            <a:r>
              <a:rPr lang="en-US" altLang="en-US" sz="2000" b="1">
                <a:latin typeface="Tahoma" pitchFamily="34" charset="0"/>
              </a:rPr>
              <a:t>      </a:t>
            </a:r>
            <a:r>
              <a:rPr lang="en-US" altLang="en-US" sz="2000" i="1">
                <a:latin typeface="Tahoma" pitchFamily="34" charset="0"/>
              </a:rPr>
              <a:t>v </a:t>
            </a:r>
            <a:r>
              <a:rPr lang="en-US" altLang="en-US" sz="2000">
                <a:latin typeface="Tahoma" pitchFamily="34" charset="0"/>
                <a:sym typeface="Symbol" pitchFamily="18" charset="2"/>
              </a:rPr>
              <a:t></a:t>
            </a:r>
            <a:r>
              <a:rPr lang="en-US" altLang="en-US" sz="2000">
                <a:latin typeface="Tahoma" pitchFamily="34" charset="0"/>
              </a:rPr>
              <a:t> </a:t>
            </a:r>
            <a:r>
              <a:rPr lang="en-US" altLang="en-US" sz="2000">
                <a:latin typeface="MS Shell Dlg" charset="0"/>
              </a:rPr>
              <a:t>MIN(</a:t>
            </a:r>
            <a:r>
              <a:rPr lang="en-US" altLang="en-US" sz="2000" i="1">
                <a:latin typeface="MS Shell Dlg" charset="0"/>
              </a:rPr>
              <a:t>v,</a:t>
            </a:r>
            <a:r>
              <a:rPr lang="en-US" altLang="en-US" sz="2000">
                <a:latin typeface="MS Shell Dlg" charset="0"/>
              </a:rPr>
              <a:t>MAX-VALUE(Result(</a:t>
            </a:r>
            <a:r>
              <a:rPr lang="en-US" altLang="en-US" sz="2000" i="1">
                <a:latin typeface="MS Shell Dlg" charset="0"/>
              </a:rPr>
              <a:t>state,a</a:t>
            </a:r>
            <a:r>
              <a:rPr lang="en-US" altLang="en-US" sz="2000">
                <a:latin typeface="MS Shell Dlg" charset="0"/>
              </a:rPr>
              <a:t>)))</a:t>
            </a:r>
          </a:p>
          <a:p>
            <a:pPr>
              <a:spcBef>
                <a:spcPct val="0"/>
              </a:spcBef>
              <a:buFontTx/>
              <a:buNone/>
            </a:pPr>
            <a:r>
              <a:rPr lang="en-US" altLang="en-US" sz="2000" b="1">
                <a:latin typeface="MS Shell Dlg" charset="0"/>
              </a:rPr>
              <a:t>   return </a:t>
            </a:r>
            <a:r>
              <a:rPr lang="en-US" altLang="en-US" sz="2000" i="1">
                <a:latin typeface="Tahoma" pitchFamily="34" charset="0"/>
                <a:sym typeface="Symbol" pitchFamily="18" charset="2"/>
              </a:rPr>
              <a:t>v</a:t>
            </a:r>
          </a:p>
        </p:txBody>
      </p:sp>
      <p:sp>
        <p:nvSpPr>
          <p:cNvPr id="78853" name="Text Box 5"/>
          <p:cNvSpPr txBox="1">
            <a:spLocks noChangeArrowheads="1"/>
          </p:cNvSpPr>
          <p:nvPr/>
        </p:nvSpPr>
        <p:spPr bwMode="auto">
          <a:xfrm>
            <a:off x="1582738" y="2466975"/>
            <a:ext cx="6269037" cy="1920875"/>
          </a:xfrm>
          <a:prstGeom prst="rect">
            <a:avLst/>
          </a:prstGeom>
          <a:noFill/>
          <a:ln w="12700">
            <a:noFill/>
            <a:miter lim="800000"/>
            <a:headEnd type="none" w="sm" len="sm"/>
            <a:tailEnd type="none" w="sm" len="sm"/>
          </a:ln>
          <a:effectLst/>
        </p:spPr>
        <p:txBody>
          <a:bodyPr wrap="none">
            <a:spAutoFit/>
          </a:bodyPr>
          <a:lstStyle/>
          <a:p>
            <a:pPr>
              <a:defRPr/>
            </a:pPr>
            <a:r>
              <a:rPr lang="en-US" sz="2000" b="1" dirty="0"/>
              <a:t>function </a:t>
            </a:r>
            <a:r>
              <a:rPr lang="en-US" sz="2000" cap="small" dirty="0"/>
              <a:t>MAX-VALUE</a:t>
            </a:r>
            <a:r>
              <a:rPr lang="en-US" sz="2000" dirty="0"/>
              <a:t>(</a:t>
            </a:r>
            <a:r>
              <a:rPr lang="en-US" sz="2000" i="1" dirty="0"/>
              <a:t>state</a:t>
            </a:r>
            <a:r>
              <a:rPr lang="en-US" sz="2000" dirty="0"/>
              <a:t>)</a:t>
            </a:r>
            <a:r>
              <a:rPr lang="en-US" sz="2000" b="1" dirty="0"/>
              <a:t> returns </a:t>
            </a:r>
            <a:r>
              <a:rPr lang="en-US" sz="2000" i="1" dirty="0"/>
              <a:t>a utility value</a:t>
            </a:r>
          </a:p>
          <a:p>
            <a:pPr>
              <a:defRPr/>
            </a:pPr>
            <a:r>
              <a:rPr lang="en-US" sz="2000" b="1" dirty="0"/>
              <a:t>   if </a:t>
            </a:r>
            <a:r>
              <a:rPr lang="en-US" sz="2000" dirty="0"/>
              <a:t>TERMINAL-TEST(</a:t>
            </a:r>
            <a:r>
              <a:rPr lang="en-US" sz="2000" i="1" dirty="0"/>
              <a:t>state</a:t>
            </a:r>
            <a:r>
              <a:rPr lang="en-US" sz="2000" dirty="0"/>
              <a:t>) </a:t>
            </a:r>
            <a:r>
              <a:rPr lang="en-US" sz="2000" b="1" dirty="0"/>
              <a:t>then return</a:t>
            </a:r>
            <a:r>
              <a:rPr lang="en-US" sz="2000" dirty="0"/>
              <a:t> UTILITY(</a:t>
            </a:r>
            <a:r>
              <a:rPr lang="en-US" sz="2000" i="1" dirty="0"/>
              <a:t>state</a:t>
            </a:r>
            <a:r>
              <a:rPr lang="en-US" sz="2000" dirty="0"/>
              <a:t>)</a:t>
            </a:r>
            <a:endParaRPr lang="en-US" sz="2000" b="1" dirty="0"/>
          </a:p>
          <a:p>
            <a:pPr>
              <a:defRPr/>
            </a:pPr>
            <a:r>
              <a:rPr lang="en-US" sz="2000" b="1" dirty="0"/>
              <a:t>   </a:t>
            </a:r>
            <a:r>
              <a:rPr lang="en-US" sz="2000" i="1" dirty="0"/>
              <a:t>v </a:t>
            </a:r>
            <a:r>
              <a:rPr lang="en-US" sz="2000" dirty="0">
                <a:sym typeface="Symbol" pitchFamily="18" charset="2"/>
              </a:rPr>
              <a:t></a:t>
            </a:r>
            <a:r>
              <a:rPr lang="en-US" sz="2000" dirty="0"/>
              <a:t> −∞</a:t>
            </a:r>
          </a:p>
          <a:p>
            <a:pPr>
              <a:defRPr/>
            </a:pPr>
            <a:r>
              <a:rPr lang="en-US" sz="2000" b="1" dirty="0">
                <a:latin typeface="MS Shell Dlg" charset="0"/>
              </a:rPr>
              <a:t>   for </a:t>
            </a:r>
            <a:r>
              <a:rPr lang="en-US" sz="2000" i="1" dirty="0">
                <a:latin typeface="MS Shell Dlg" charset="0"/>
              </a:rPr>
              <a:t>a  </a:t>
            </a:r>
            <a:r>
              <a:rPr lang="en-US" sz="2000" dirty="0">
                <a:latin typeface="MS Shell Dlg" charset="0"/>
              </a:rPr>
              <a:t>in ACTIONS(</a:t>
            </a:r>
            <a:r>
              <a:rPr lang="en-US" sz="2000" i="1" dirty="0">
                <a:latin typeface="MS Shell Dlg" charset="0"/>
              </a:rPr>
              <a:t>state</a:t>
            </a:r>
            <a:r>
              <a:rPr lang="en-US" sz="2000" dirty="0">
                <a:latin typeface="MS Shell Dlg" charset="0"/>
              </a:rPr>
              <a:t>) </a:t>
            </a:r>
            <a:r>
              <a:rPr lang="en-US" sz="2000" b="1" dirty="0">
                <a:latin typeface="MS Shell Dlg" charset="0"/>
              </a:rPr>
              <a:t>do</a:t>
            </a:r>
          </a:p>
          <a:p>
            <a:pPr>
              <a:defRPr/>
            </a:pPr>
            <a:r>
              <a:rPr lang="en-US" sz="2000" b="1" dirty="0"/>
              <a:t>      </a:t>
            </a:r>
            <a:r>
              <a:rPr lang="en-US" sz="2000" i="1" dirty="0"/>
              <a:t>v </a:t>
            </a:r>
            <a:r>
              <a:rPr lang="en-US" sz="2000" dirty="0">
                <a:sym typeface="Symbol" pitchFamily="18" charset="2"/>
              </a:rPr>
              <a:t></a:t>
            </a:r>
            <a:r>
              <a:rPr lang="en-US" sz="2000" dirty="0"/>
              <a:t> </a:t>
            </a:r>
            <a:r>
              <a:rPr lang="en-US" sz="2000" dirty="0">
                <a:latin typeface="MS Shell Dlg" charset="0"/>
              </a:rPr>
              <a:t>MAX(</a:t>
            </a:r>
            <a:r>
              <a:rPr lang="en-US" sz="2000" i="1" dirty="0" err="1">
                <a:latin typeface="MS Shell Dlg" charset="0"/>
              </a:rPr>
              <a:t>v,</a:t>
            </a:r>
            <a:r>
              <a:rPr lang="en-US" sz="2000" dirty="0" err="1">
                <a:latin typeface="MS Shell Dlg" charset="0"/>
              </a:rPr>
              <a:t>MIN</a:t>
            </a:r>
            <a:r>
              <a:rPr lang="en-US" sz="2000" dirty="0">
                <a:latin typeface="MS Shell Dlg" charset="0"/>
              </a:rPr>
              <a:t>-VALUE(Result(</a:t>
            </a:r>
            <a:r>
              <a:rPr lang="en-US" sz="2000" i="1" dirty="0" err="1">
                <a:latin typeface="MS Shell Dlg" charset="0"/>
              </a:rPr>
              <a:t>state,a</a:t>
            </a:r>
            <a:r>
              <a:rPr lang="en-US" sz="2000" dirty="0">
                <a:latin typeface="MS Shell Dlg" charset="0"/>
              </a:rPr>
              <a:t>)))</a:t>
            </a:r>
          </a:p>
          <a:p>
            <a:pPr>
              <a:defRPr/>
            </a:pPr>
            <a:r>
              <a:rPr lang="en-US" sz="2000" b="1" dirty="0">
                <a:latin typeface="MS Shell Dlg" charset="0"/>
              </a:rPr>
              <a:t>   return </a:t>
            </a:r>
            <a:r>
              <a:rPr lang="en-US" sz="2000" i="1" dirty="0">
                <a:sym typeface="Symbol" pitchFamily="18" charset="2"/>
              </a:rPr>
              <a:t>v</a:t>
            </a:r>
          </a:p>
        </p:txBody>
      </p:sp>
      <p:sp>
        <p:nvSpPr>
          <p:cNvPr id="35846" name="Line 6"/>
          <p:cNvSpPr>
            <a:spLocks noChangeShapeType="1"/>
          </p:cNvSpPr>
          <p:nvPr/>
        </p:nvSpPr>
        <p:spPr bwMode="auto">
          <a:xfrm>
            <a:off x="1047750" y="2514600"/>
            <a:ext cx="7315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47" name="Line 7"/>
          <p:cNvSpPr>
            <a:spLocks noChangeShapeType="1"/>
          </p:cNvSpPr>
          <p:nvPr/>
        </p:nvSpPr>
        <p:spPr bwMode="auto">
          <a:xfrm>
            <a:off x="1047750" y="4343400"/>
            <a:ext cx="7315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48" name="Rectangle 9"/>
          <p:cNvSpPr>
            <a:spLocks noChangeArrowheads="1"/>
          </p:cNvSpPr>
          <p:nvPr/>
        </p:nvSpPr>
        <p:spPr bwMode="auto">
          <a:xfrm>
            <a:off x="1600200" y="1752600"/>
            <a:ext cx="6477000" cy="45720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35849" name="Rectangle 10"/>
          <p:cNvSpPr>
            <a:spLocks noChangeArrowheads="1"/>
          </p:cNvSpPr>
          <p:nvPr/>
        </p:nvSpPr>
        <p:spPr bwMode="auto">
          <a:xfrm>
            <a:off x="1657350" y="3733800"/>
            <a:ext cx="5048250" cy="38100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35850" name="Rectangle 11"/>
          <p:cNvSpPr>
            <a:spLocks noChangeArrowheads="1"/>
          </p:cNvSpPr>
          <p:nvPr/>
        </p:nvSpPr>
        <p:spPr bwMode="auto">
          <a:xfrm>
            <a:off x="1657350" y="5638800"/>
            <a:ext cx="5048250" cy="38100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400" dirty="0" smtClean="0">
                <a:solidFill>
                  <a:schemeClr val="tx1"/>
                </a:solidFill>
              </a:rPr>
              <a:t>Properties of </a:t>
            </a:r>
            <a:r>
              <a:rPr lang="en-US" altLang="en-US" sz="4400" dirty="0" err="1" smtClean="0">
                <a:solidFill>
                  <a:schemeClr val="tx1"/>
                </a:solidFill>
              </a:rPr>
              <a:t>minimax</a:t>
            </a:r>
            <a:endParaRPr lang="en-US" altLang="en-US" sz="4400" dirty="0" smtClean="0">
              <a:solidFill>
                <a:schemeClr val="tx1"/>
              </a:solidFill>
            </a:endParaRPr>
          </a:p>
        </p:txBody>
      </p:sp>
      <p:sp>
        <p:nvSpPr>
          <p:cNvPr id="16387" name="Rectangle 3"/>
          <p:cNvSpPr>
            <a:spLocks noGrp="1" noChangeArrowheads="1"/>
          </p:cNvSpPr>
          <p:nvPr>
            <p:ph type="body" idx="1"/>
          </p:nvPr>
        </p:nvSpPr>
        <p:spPr>
          <a:xfrm>
            <a:off x="609600" y="1143000"/>
            <a:ext cx="7848600" cy="5257800"/>
          </a:xfrm>
        </p:spPr>
        <p:txBody>
          <a:bodyPr/>
          <a:lstStyle/>
          <a:p>
            <a:r>
              <a:rPr lang="en-US" altLang="en-US" sz="2000" u="sng" dirty="0" smtClean="0"/>
              <a:t>Complete?</a:t>
            </a:r>
            <a:r>
              <a:rPr lang="en-US" altLang="en-US" sz="2000" dirty="0" smtClean="0"/>
              <a:t>   </a:t>
            </a:r>
          </a:p>
          <a:p>
            <a:pPr lvl="1"/>
            <a:r>
              <a:rPr lang="en-US" altLang="en-US" sz="2000" dirty="0" smtClean="0"/>
              <a:t>Yes (if tree is finite).</a:t>
            </a:r>
          </a:p>
          <a:p>
            <a:pPr lvl="1">
              <a:buFontTx/>
              <a:buNone/>
            </a:pPr>
            <a:endParaRPr lang="en-US" altLang="en-US" sz="2000" dirty="0" smtClean="0"/>
          </a:p>
          <a:p>
            <a:r>
              <a:rPr lang="en-US" altLang="en-US" sz="2000" u="sng" dirty="0" smtClean="0"/>
              <a:t>Optimal?</a:t>
            </a:r>
            <a:r>
              <a:rPr lang="en-US" altLang="en-US" sz="2000" dirty="0" smtClean="0"/>
              <a:t> </a:t>
            </a:r>
          </a:p>
          <a:p>
            <a:pPr lvl="1"/>
            <a:r>
              <a:rPr lang="en-US" altLang="en-US" sz="2000" dirty="0" smtClean="0"/>
              <a:t>Yes (against an optimal opponent).
Can it be beaten by an opponent playing sub-optimally?</a:t>
            </a:r>
          </a:p>
          <a:p>
            <a:pPr lvl="2"/>
            <a:r>
              <a:rPr lang="en-US" altLang="en-US" sz="2000" dirty="0" smtClean="0"/>
              <a:t>No.  (Why not?)</a:t>
            </a:r>
          </a:p>
          <a:p>
            <a:pPr lvl="1">
              <a:buFontTx/>
              <a:buNone/>
            </a:pPr>
            <a:endParaRPr lang="en-US" altLang="en-US" sz="2000" dirty="0" smtClean="0"/>
          </a:p>
          <a:p>
            <a:r>
              <a:rPr lang="en-US" altLang="en-US" sz="2000" u="sng" dirty="0" smtClean="0"/>
              <a:t>Time complexity?</a:t>
            </a:r>
          </a:p>
          <a:p>
            <a:pPr lvl="1"/>
            <a:r>
              <a:rPr lang="en-US" altLang="en-US" sz="2000" dirty="0" smtClean="0"/>
              <a:t>O(</a:t>
            </a:r>
            <a:r>
              <a:rPr lang="en-US" altLang="en-US" sz="2000" dirty="0" err="1" smtClean="0"/>
              <a:t>b</a:t>
            </a:r>
            <a:r>
              <a:rPr lang="en-US" altLang="en-US" sz="2000" baseline="30000" dirty="0" err="1" smtClean="0"/>
              <a:t>m</a:t>
            </a:r>
            <a:r>
              <a:rPr lang="en-US" altLang="en-US" sz="2000" dirty="0" smtClean="0"/>
              <a:t>)</a:t>
            </a:r>
          </a:p>
          <a:p>
            <a:pPr>
              <a:buFontTx/>
              <a:buNone/>
            </a:pPr>
            <a:endParaRPr lang="en-US" altLang="en-US" sz="2000" dirty="0" smtClean="0"/>
          </a:p>
          <a:p>
            <a:r>
              <a:rPr lang="en-US" altLang="en-US" sz="2000" u="sng" dirty="0" smtClean="0"/>
              <a:t>Space complexity?</a:t>
            </a:r>
            <a:endParaRPr lang="en-US" altLang="en-US" sz="2000" dirty="0" smtClean="0"/>
          </a:p>
          <a:p>
            <a:pPr lvl="1"/>
            <a:r>
              <a:rPr lang="en-US" altLang="en-US" sz="2000" dirty="0" smtClean="0"/>
              <a:t>O(</a:t>
            </a:r>
            <a:r>
              <a:rPr lang="en-US" altLang="en-US" sz="2000" dirty="0" err="1" smtClean="0"/>
              <a:t>bm</a:t>
            </a:r>
            <a:r>
              <a:rPr lang="en-US" altLang="en-US" sz="2000" dirty="0" smtClean="0"/>
              <a:t>)   (depth-first search, generate all actions at once)</a:t>
            </a:r>
          </a:p>
          <a:p>
            <a:pPr lvl="1"/>
            <a:r>
              <a:rPr lang="en-US" altLang="en-US" sz="2000" dirty="0" smtClean="0"/>
              <a:t>O(m)   (backtracking search, generate actions one at a time)</a:t>
            </a:r>
          </a:p>
          <a:p>
            <a:pPr>
              <a:buFontTx/>
              <a:buNone/>
            </a:pPr>
            <a:endParaRPr lang="en-US" altLang="en-US" sz="2000" dirty="0" smtClean="0">
              <a:solidFill>
                <a:schemeClr val="bg2"/>
              </a:solidFill>
            </a:endParaRPr>
          </a:p>
        </p:txBody>
      </p:sp>
    </p:spTree>
    <p:extLst>
      <p:ext uri="{BB962C8B-B14F-4D97-AF65-F5344CB8AC3E}">
        <p14:creationId xmlns:p14="http://schemas.microsoft.com/office/powerpoint/2010/main" val="39332120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9050"/>
            <a:ext cx="87344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altLang="en-US" sz="3200" smtClean="0"/>
              <a:t>Static (Heuristic) Evaluation Functions</a:t>
            </a:r>
          </a:p>
        </p:txBody>
      </p:sp>
      <p:sp>
        <p:nvSpPr>
          <p:cNvPr id="36867" name="Rectangle 3"/>
          <p:cNvSpPr>
            <a:spLocks noGrp="1" noChangeArrowheads="1"/>
          </p:cNvSpPr>
          <p:nvPr>
            <p:ph type="body" idx="1"/>
          </p:nvPr>
        </p:nvSpPr>
        <p:spPr>
          <a:xfrm>
            <a:off x="609600" y="1600200"/>
            <a:ext cx="7848600" cy="3810000"/>
          </a:xfrm>
          <a:noFill/>
        </p:spPr>
        <p:txBody>
          <a:bodyPr/>
          <a:lstStyle/>
          <a:p>
            <a:pPr>
              <a:lnSpc>
                <a:spcPct val="90000"/>
              </a:lnSpc>
              <a:spcBef>
                <a:spcPct val="30000"/>
              </a:spcBef>
            </a:pPr>
            <a:r>
              <a:rPr lang="en-US" altLang="en-US" sz="2000" smtClean="0">
                <a:solidFill>
                  <a:schemeClr val="hlink"/>
                </a:solidFill>
              </a:rPr>
              <a:t>An Evaluation Function:</a:t>
            </a:r>
          </a:p>
          <a:p>
            <a:pPr lvl="1"/>
            <a:r>
              <a:rPr lang="en-US" altLang="en-US" sz="2000" smtClean="0"/>
              <a:t>Estimates how good the current board configuration is for a player.</a:t>
            </a:r>
          </a:p>
          <a:p>
            <a:pPr lvl="1">
              <a:lnSpc>
                <a:spcPct val="90000"/>
              </a:lnSpc>
              <a:spcBef>
                <a:spcPct val="30000"/>
              </a:spcBef>
            </a:pPr>
            <a:r>
              <a:rPr lang="en-US" altLang="en-US" sz="2000" smtClean="0"/>
              <a:t>Typically, evaluate how good it is for the player, how good it is for the opponent, then subtract the opponent’s score from the player’s.</a:t>
            </a:r>
          </a:p>
          <a:p>
            <a:pPr lvl="1">
              <a:lnSpc>
                <a:spcPct val="90000"/>
              </a:lnSpc>
              <a:spcBef>
                <a:spcPct val="30000"/>
              </a:spcBef>
            </a:pPr>
            <a:r>
              <a:rPr lang="en-US" altLang="en-US" sz="2000" smtClean="0"/>
              <a:t>Othello: Number of white pieces - Number of black pieces</a:t>
            </a:r>
          </a:p>
          <a:p>
            <a:pPr lvl="1">
              <a:lnSpc>
                <a:spcPct val="90000"/>
              </a:lnSpc>
              <a:spcBef>
                <a:spcPct val="30000"/>
              </a:spcBef>
            </a:pPr>
            <a:r>
              <a:rPr lang="en-US" altLang="en-US" sz="2000" smtClean="0"/>
              <a:t>Chess:  Value of all white pieces - Value of all black pieces</a:t>
            </a:r>
          </a:p>
          <a:p>
            <a:pPr lvl="1">
              <a:lnSpc>
                <a:spcPct val="90000"/>
              </a:lnSpc>
              <a:spcBef>
                <a:spcPct val="30000"/>
              </a:spcBef>
              <a:buFontTx/>
              <a:buNone/>
            </a:pPr>
            <a:endParaRPr lang="en-US" altLang="en-US" sz="2000" smtClean="0"/>
          </a:p>
          <a:p>
            <a:pPr>
              <a:lnSpc>
                <a:spcPct val="90000"/>
              </a:lnSpc>
              <a:spcBef>
                <a:spcPct val="30000"/>
              </a:spcBef>
            </a:pPr>
            <a:r>
              <a:rPr lang="en-US" altLang="en-US" sz="2000" smtClean="0"/>
              <a:t>Typical values from -infinity (loss) to +infinity (win) or [-1, +1].</a:t>
            </a:r>
          </a:p>
          <a:p>
            <a:pPr>
              <a:lnSpc>
                <a:spcPct val="90000"/>
              </a:lnSpc>
              <a:spcBef>
                <a:spcPct val="30000"/>
              </a:spcBef>
              <a:buFontTx/>
              <a:buNone/>
            </a:pPr>
            <a:endParaRPr lang="en-US" altLang="en-US" sz="2000" smtClean="0"/>
          </a:p>
          <a:p>
            <a:pPr>
              <a:lnSpc>
                <a:spcPct val="90000"/>
              </a:lnSpc>
              <a:spcBef>
                <a:spcPct val="30000"/>
              </a:spcBef>
            </a:pPr>
            <a:r>
              <a:rPr lang="en-US" altLang="en-US" sz="2000" smtClean="0"/>
              <a:t>If the board evaluation  is X for a player, it’s -X for the opponent</a:t>
            </a:r>
          </a:p>
          <a:p>
            <a:pPr lvl="1">
              <a:lnSpc>
                <a:spcPct val="90000"/>
              </a:lnSpc>
              <a:spcBef>
                <a:spcPct val="30000"/>
              </a:spcBef>
            </a:pPr>
            <a:r>
              <a:rPr lang="en-US" altLang="en-US" sz="2000" smtClean="0"/>
              <a:t>“Zero-sum game”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9050"/>
            <a:ext cx="87344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General alpha-beta pruning</a:t>
            </a:r>
          </a:p>
        </p:txBody>
      </p:sp>
      <p:sp>
        <p:nvSpPr>
          <p:cNvPr id="39939" name="Rectangle 3"/>
          <p:cNvSpPr>
            <a:spLocks noGrp="1" noChangeArrowheads="1"/>
          </p:cNvSpPr>
          <p:nvPr>
            <p:ph type="body" sz="half" idx="1"/>
          </p:nvPr>
        </p:nvSpPr>
        <p:spPr>
          <a:xfrm>
            <a:off x="457200" y="1143000"/>
            <a:ext cx="4572000" cy="5029200"/>
          </a:xfrm>
        </p:spPr>
        <p:txBody>
          <a:bodyPr/>
          <a:lstStyle/>
          <a:p>
            <a:pPr>
              <a:lnSpc>
                <a:spcPct val="90000"/>
              </a:lnSpc>
            </a:pPr>
            <a:r>
              <a:rPr lang="en-US" altLang="en-US" sz="2400" smtClean="0"/>
              <a:t>Consider a node </a:t>
            </a:r>
            <a:r>
              <a:rPr lang="en-US" altLang="en-US" sz="2400" i="1" smtClean="0"/>
              <a:t>n</a:t>
            </a:r>
            <a:r>
              <a:rPr lang="en-US" altLang="en-US" sz="2400" smtClean="0"/>
              <a:t> in the tree ---</a:t>
            </a:r>
          </a:p>
          <a:p>
            <a:pPr>
              <a:lnSpc>
                <a:spcPct val="90000"/>
              </a:lnSpc>
            </a:pPr>
            <a:endParaRPr lang="en-US" altLang="en-US" sz="2400" smtClean="0"/>
          </a:p>
          <a:p>
            <a:pPr>
              <a:lnSpc>
                <a:spcPct val="90000"/>
              </a:lnSpc>
            </a:pPr>
            <a:r>
              <a:rPr lang="en-US" altLang="en-US" sz="2400" smtClean="0"/>
              <a:t>If player has a better choice at:</a:t>
            </a:r>
          </a:p>
          <a:p>
            <a:pPr lvl="1">
              <a:lnSpc>
                <a:spcPct val="90000"/>
              </a:lnSpc>
            </a:pPr>
            <a:r>
              <a:rPr lang="en-US" altLang="en-US" sz="2400" smtClean="0"/>
              <a:t>Parent node of n</a:t>
            </a:r>
          </a:p>
          <a:p>
            <a:pPr lvl="1">
              <a:lnSpc>
                <a:spcPct val="90000"/>
              </a:lnSpc>
            </a:pPr>
            <a:r>
              <a:rPr lang="en-US" altLang="en-US" sz="2400" smtClean="0"/>
              <a:t>Or any choice point further up</a:t>
            </a:r>
          </a:p>
          <a:p>
            <a:pPr lvl="1">
              <a:lnSpc>
                <a:spcPct val="90000"/>
              </a:lnSpc>
            </a:pPr>
            <a:endParaRPr lang="en-US" altLang="en-US" sz="2400" smtClean="0"/>
          </a:p>
          <a:p>
            <a:pPr>
              <a:lnSpc>
                <a:spcPct val="90000"/>
              </a:lnSpc>
            </a:pPr>
            <a:r>
              <a:rPr lang="en-US" altLang="en-US" sz="2400" smtClean="0"/>
              <a:t>Then </a:t>
            </a:r>
            <a:r>
              <a:rPr lang="en-US" altLang="en-US" sz="2400" i="1" smtClean="0"/>
              <a:t>n</a:t>
            </a:r>
            <a:r>
              <a:rPr lang="en-US" altLang="en-US" sz="2400" smtClean="0"/>
              <a:t> will never be reached in play.</a:t>
            </a:r>
          </a:p>
          <a:p>
            <a:pPr>
              <a:lnSpc>
                <a:spcPct val="90000"/>
              </a:lnSpc>
            </a:pPr>
            <a:endParaRPr lang="en-US" altLang="en-US" sz="2400" smtClean="0"/>
          </a:p>
          <a:p>
            <a:pPr>
              <a:lnSpc>
                <a:spcPct val="90000"/>
              </a:lnSpc>
            </a:pPr>
            <a:r>
              <a:rPr lang="en-US" altLang="en-US" sz="2400" smtClean="0"/>
              <a:t>Hence, when that much is known about </a:t>
            </a:r>
            <a:r>
              <a:rPr lang="en-US" altLang="en-US" sz="2400" i="1" smtClean="0"/>
              <a:t>n</a:t>
            </a:r>
            <a:r>
              <a:rPr lang="en-US" altLang="en-US" sz="2400" smtClean="0"/>
              <a:t>, it can be pruned.</a:t>
            </a:r>
          </a:p>
        </p:txBody>
      </p:sp>
      <p:pic>
        <p:nvPicPr>
          <p:cNvPr id="399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066800"/>
            <a:ext cx="3851275" cy="4405313"/>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Alpha-beta Algorithm</a:t>
            </a:r>
          </a:p>
        </p:txBody>
      </p:sp>
      <p:sp>
        <p:nvSpPr>
          <p:cNvPr id="40963" name="Rectangle 3"/>
          <p:cNvSpPr>
            <a:spLocks noGrp="1" noChangeArrowheads="1"/>
          </p:cNvSpPr>
          <p:nvPr>
            <p:ph type="body" idx="1"/>
          </p:nvPr>
        </p:nvSpPr>
        <p:spPr/>
        <p:txBody>
          <a:bodyPr/>
          <a:lstStyle/>
          <a:p>
            <a:r>
              <a:rPr lang="en-US" altLang="en-US" sz="2000" smtClean="0"/>
              <a:t>Depth first search</a:t>
            </a:r>
          </a:p>
          <a:p>
            <a:pPr lvl="1"/>
            <a:r>
              <a:rPr lang="en-US" altLang="en-US" sz="2000" smtClean="0"/>
              <a:t>only considers nodes along a single path from root at any time</a:t>
            </a:r>
          </a:p>
          <a:p>
            <a:endParaRPr lang="en-US" altLang="en-US" sz="2000" smtClean="0"/>
          </a:p>
          <a:p>
            <a:pPr>
              <a:buFontTx/>
              <a:buNone/>
            </a:pPr>
            <a:r>
              <a:rPr lang="en-US" altLang="en-US" sz="2000" smtClean="0"/>
              <a:t> </a:t>
            </a:r>
            <a:r>
              <a:rPr lang="en-US" altLang="en-US" sz="2000" smtClean="0">
                <a:latin typeface="Symbol" pitchFamily="18" charset="2"/>
              </a:rPr>
              <a:t>a</a:t>
            </a:r>
            <a:r>
              <a:rPr lang="en-US" altLang="en-US" sz="2000" smtClean="0"/>
              <a:t> =  highest-value choice found at any choice point of path for MAX</a:t>
            </a:r>
          </a:p>
          <a:p>
            <a:pPr>
              <a:buFontTx/>
              <a:buNone/>
            </a:pPr>
            <a:r>
              <a:rPr lang="en-US" altLang="en-US" sz="2000" smtClean="0"/>
              <a:t>		(initially, </a:t>
            </a:r>
            <a:r>
              <a:rPr lang="en-US" altLang="en-US" sz="2000" smtClean="0">
                <a:latin typeface="Symbol" pitchFamily="18" charset="2"/>
              </a:rPr>
              <a:t>a</a:t>
            </a:r>
            <a:r>
              <a:rPr lang="en-US" altLang="en-US" sz="2000" smtClean="0"/>
              <a:t> =  −infinity)</a:t>
            </a:r>
          </a:p>
          <a:p>
            <a:pPr>
              <a:buFontTx/>
              <a:buNone/>
            </a:pPr>
            <a:r>
              <a:rPr lang="en-US" altLang="en-US" sz="2000" smtClean="0"/>
              <a:t> </a:t>
            </a:r>
            <a:r>
              <a:rPr lang="en-US" altLang="en-US" sz="2000" smtClean="0">
                <a:latin typeface="Symbol" pitchFamily="18" charset="2"/>
              </a:rPr>
              <a:t>b</a:t>
            </a:r>
            <a:r>
              <a:rPr lang="en-US" altLang="en-US" sz="2000" smtClean="0"/>
              <a:t> = lowest-value choice found at any choice point of path for MIN</a:t>
            </a:r>
          </a:p>
          <a:p>
            <a:pPr>
              <a:buFontTx/>
              <a:buNone/>
            </a:pPr>
            <a:r>
              <a:rPr lang="en-US" altLang="en-US" sz="2000" smtClean="0"/>
              <a:t>		 (initially, </a:t>
            </a:r>
            <a:r>
              <a:rPr lang="en-US" altLang="en-US" sz="2000" smtClean="0">
                <a:latin typeface="Symbol" pitchFamily="18" charset="2"/>
                <a:sym typeface="Symbol" pitchFamily="18" charset="2"/>
              </a:rPr>
              <a:t></a:t>
            </a:r>
            <a:r>
              <a:rPr lang="en-US" altLang="en-US" sz="2000" smtClean="0"/>
              <a:t> =  +infinity)</a:t>
            </a:r>
          </a:p>
          <a:p>
            <a:pPr>
              <a:buFontTx/>
              <a:buNone/>
            </a:pPr>
            <a:endParaRPr lang="en-US" altLang="en-US" sz="2000" smtClean="0"/>
          </a:p>
          <a:p>
            <a:r>
              <a:rPr lang="en-US" altLang="en-US" sz="2000" smtClean="0"/>
              <a:t> Pass current values of </a:t>
            </a:r>
            <a:r>
              <a:rPr lang="en-US" altLang="en-US" sz="2000" smtClean="0">
                <a:latin typeface="Symbol" pitchFamily="18" charset="2"/>
              </a:rPr>
              <a:t>a</a:t>
            </a:r>
            <a:r>
              <a:rPr lang="en-US" altLang="en-US" sz="2000" smtClean="0"/>
              <a:t> and </a:t>
            </a:r>
            <a:r>
              <a:rPr lang="en-US" altLang="en-US" sz="2000" smtClean="0">
                <a:latin typeface="Symbol" pitchFamily="18" charset="2"/>
              </a:rPr>
              <a:t>b</a:t>
            </a:r>
            <a:r>
              <a:rPr lang="en-US" altLang="en-US" sz="2000" smtClean="0"/>
              <a:t> down to child nodes during search.</a:t>
            </a:r>
          </a:p>
          <a:p>
            <a:r>
              <a:rPr lang="en-US" altLang="en-US" sz="2000" smtClean="0"/>
              <a:t>Update values of </a:t>
            </a:r>
            <a:r>
              <a:rPr lang="en-US" altLang="en-US" sz="2000" smtClean="0">
                <a:latin typeface="Symbol" pitchFamily="18" charset="2"/>
              </a:rPr>
              <a:t>a</a:t>
            </a:r>
            <a:r>
              <a:rPr lang="en-US" altLang="en-US" sz="2000" smtClean="0"/>
              <a:t> and </a:t>
            </a:r>
            <a:r>
              <a:rPr lang="en-US" altLang="en-US" sz="2000" smtClean="0">
                <a:latin typeface="Symbol" pitchFamily="18" charset="2"/>
              </a:rPr>
              <a:t>b</a:t>
            </a:r>
            <a:r>
              <a:rPr lang="en-US" altLang="en-US" sz="2000" smtClean="0"/>
              <a:t> during search:</a:t>
            </a:r>
          </a:p>
          <a:p>
            <a:pPr lvl="1"/>
            <a:r>
              <a:rPr lang="en-US" altLang="en-US" sz="2000" smtClean="0"/>
              <a:t>MAX updates </a:t>
            </a:r>
            <a:r>
              <a:rPr lang="en-US" altLang="en-US" sz="2000" smtClean="0">
                <a:sym typeface="Symbol" pitchFamily="18" charset="2"/>
              </a:rPr>
              <a:t></a:t>
            </a:r>
            <a:r>
              <a:rPr lang="en-US" altLang="en-US" sz="2000" smtClean="0"/>
              <a:t> at MAX nodes</a:t>
            </a:r>
          </a:p>
          <a:p>
            <a:pPr lvl="1"/>
            <a:r>
              <a:rPr lang="en-US" altLang="en-US" sz="2000" smtClean="0"/>
              <a:t>MIN updates </a:t>
            </a:r>
            <a:r>
              <a:rPr lang="en-US" altLang="en-US" sz="2000" smtClean="0">
                <a:sym typeface="Symbol" pitchFamily="18" charset="2"/>
              </a:rPr>
              <a:t></a:t>
            </a:r>
            <a:r>
              <a:rPr lang="en-US" altLang="en-US" sz="2000" smtClean="0"/>
              <a:t> at MIN nodes</a:t>
            </a:r>
          </a:p>
          <a:p>
            <a:r>
              <a:rPr lang="en-US" altLang="en-US" sz="2000" smtClean="0"/>
              <a:t> Prune remaining branches at a node when </a:t>
            </a:r>
            <a:r>
              <a:rPr lang="en-US" altLang="en-US" sz="2000" smtClean="0">
                <a:latin typeface="Symbol" pitchFamily="18" charset="2"/>
              </a:rPr>
              <a:t>a</a:t>
            </a:r>
            <a:r>
              <a:rPr lang="en-US" altLang="en-US" sz="2000" smtClean="0"/>
              <a:t> ≥ </a:t>
            </a:r>
            <a:r>
              <a:rPr lang="en-US" altLang="en-US" sz="2000" smtClean="0">
                <a:latin typeface="Symbol" pitchFamily="18" charset="2"/>
              </a:rPr>
              <a:t>b</a:t>
            </a:r>
            <a:endParaRPr lang="en-US" altLang="en-US" sz="20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r>
              <a:rPr lang="en-US" altLang="en-US" sz="3200" b="1" dirty="0" err="1" smtClean="0"/>
              <a:t>Pseudocode</a:t>
            </a:r>
            <a:r>
              <a:rPr lang="en-US" altLang="en-US" sz="3200" b="1" dirty="0" smtClean="0"/>
              <a:t> for Alpha-Beta Algorithm</a:t>
            </a:r>
          </a:p>
        </p:txBody>
      </p:sp>
      <p:sp>
        <p:nvSpPr>
          <p:cNvPr id="20483" name="Text Box 3"/>
          <p:cNvSpPr txBox="1">
            <a:spLocks noChangeArrowheads="1"/>
          </p:cNvSpPr>
          <p:nvPr/>
        </p:nvSpPr>
        <p:spPr bwMode="auto">
          <a:xfrm>
            <a:off x="1143000" y="1219200"/>
            <a:ext cx="65325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2000" dirty="0">
                <a:latin typeface="Times New Roman" pitchFamily="18" charset="0"/>
              </a:rPr>
              <a:t>function </a:t>
            </a:r>
            <a:r>
              <a:rPr lang="en-US" altLang="en-US" sz="2000" b="0" dirty="0">
                <a:latin typeface="Times New Roman" pitchFamily="18" charset="0"/>
              </a:rPr>
              <a:t>ALPHA-BETA-SEARCH(</a:t>
            </a:r>
            <a:r>
              <a:rPr lang="en-US" altLang="en-US" sz="2000" b="0" i="1" dirty="0">
                <a:latin typeface="Times New Roman" pitchFamily="18" charset="0"/>
              </a:rPr>
              <a:t>state</a:t>
            </a:r>
            <a:r>
              <a:rPr lang="en-US" altLang="en-US" sz="2000" b="0" dirty="0">
                <a:latin typeface="Times New Roman" pitchFamily="18" charset="0"/>
              </a:rPr>
              <a:t>)</a:t>
            </a:r>
            <a:r>
              <a:rPr lang="en-US" altLang="en-US" sz="2000" dirty="0">
                <a:latin typeface="Times New Roman" pitchFamily="18" charset="0"/>
              </a:rPr>
              <a:t> returns </a:t>
            </a:r>
            <a:r>
              <a:rPr lang="en-US" altLang="en-US" sz="2000" b="0" i="1" dirty="0">
                <a:latin typeface="Times New Roman" pitchFamily="18" charset="0"/>
              </a:rPr>
              <a:t>an action</a:t>
            </a:r>
          </a:p>
          <a:p>
            <a:pPr eaLnBrk="1" hangingPunct="1">
              <a:spcBef>
                <a:spcPct val="0"/>
              </a:spcBef>
              <a:buSzTx/>
              <a:buFontTx/>
              <a:buNone/>
            </a:pPr>
            <a:r>
              <a:rPr lang="en-US" altLang="en-US" sz="2000" dirty="0">
                <a:latin typeface="Times New Roman" pitchFamily="18" charset="0"/>
              </a:rPr>
              <a:t>   inputs: </a:t>
            </a:r>
            <a:r>
              <a:rPr lang="en-US" altLang="en-US" sz="2000" b="0" i="1" dirty="0">
                <a:latin typeface="Times New Roman" pitchFamily="18" charset="0"/>
              </a:rPr>
              <a:t>state</a:t>
            </a:r>
            <a:r>
              <a:rPr lang="en-US" altLang="en-US" sz="2000" b="0" dirty="0">
                <a:latin typeface="Times New Roman" pitchFamily="18" charset="0"/>
              </a:rPr>
              <a:t>, current state in game</a:t>
            </a:r>
          </a:p>
          <a:p>
            <a:pPr eaLnBrk="1" hangingPunct="1">
              <a:spcBef>
                <a:spcPct val="0"/>
              </a:spcBef>
              <a:buSzTx/>
              <a:buFontTx/>
              <a:buNone/>
            </a:pPr>
            <a:r>
              <a:rPr lang="en-US" altLang="en-US" sz="2000" dirty="0">
                <a:latin typeface="Times New Roman" pitchFamily="18" charset="0"/>
              </a:rPr>
              <a:t>   </a:t>
            </a:r>
            <a:r>
              <a:rPr lang="en-US" altLang="en-US" sz="2000" b="0" i="1" dirty="0" err="1">
                <a:latin typeface="Times New Roman" pitchFamily="18" charset="0"/>
              </a:rPr>
              <a:t>v</a:t>
            </a:r>
            <a:r>
              <a:rPr lang="en-US" altLang="en-US" sz="2000" b="0" dirty="0" err="1">
                <a:latin typeface="Times New Roman" pitchFamily="18" charset="0"/>
                <a:sym typeface="Symbol" pitchFamily="18" charset="2"/>
              </a:rPr>
              <a:t></a:t>
            </a:r>
            <a:r>
              <a:rPr lang="en-US" altLang="en-US" sz="2000" b="0" dirty="0" err="1">
                <a:latin typeface="MS Shell Dlg" charset="0"/>
              </a:rPr>
              <a:t>MAX-VALUE</a:t>
            </a:r>
            <a:r>
              <a:rPr lang="en-US" altLang="en-US" sz="2000" b="0" dirty="0">
                <a:latin typeface="MS Shell Dlg" charset="0"/>
              </a:rPr>
              <a:t>(</a:t>
            </a:r>
            <a:r>
              <a:rPr lang="en-US" altLang="en-US" sz="2000" b="0" i="1" dirty="0">
                <a:latin typeface="MS Shell Dlg" charset="0"/>
              </a:rPr>
              <a:t>state, - </a:t>
            </a:r>
            <a:r>
              <a:rPr lang="en-US" altLang="en-US" sz="2000" b="0" dirty="0">
                <a:latin typeface="Times New Roman" pitchFamily="18" charset="0"/>
              </a:rPr>
              <a:t>∞</a:t>
            </a:r>
            <a:r>
              <a:rPr lang="en-US" altLang="en-US" sz="2000" b="0" i="1" dirty="0">
                <a:latin typeface="MS Shell Dlg" charset="0"/>
              </a:rPr>
              <a:t> , +</a:t>
            </a:r>
            <a:r>
              <a:rPr lang="en-US" altLang="en-US" sz="2000" b="0" dirty="0">
                <a:latin typeface="Times New Roman" pitchFamily="18" charset="0"/>
              </a:rPr>
              <a:t>∞</a:t>
            </a:r>
            <a:r>
              <a:rPr lang="en-US" altLang="en-US" sz="2000" b="0" dirty="0">
                <a:latin typeface="MS Shell Dlg" charset="0"/>
              </a:rPr>
              <a:t>)</a:t>
            </a:r>
          </a:p>
          <a:p>
            <a:pPr eaLnBrk="1" hangingPunct="1">
              <a:spcBef>
                <a:spcPct val="0"/>
              </a:spcBef>
              <a:buSzTx/>
              <a:buFontTx/>
              <a:buNone/>
            </a:pPr>
            <a:r>
              <a:rPr lang="en-US" altLang="en-US" sz="2000" dirty="0">
                <a:latin typeface="MS Shell Dlg" charset="0"/>
              </a:rPr>
              <a:t>   return </a:t>
            </a:r>
            <a:r>
              <a:rPr lang="en-US" altLang="en-US" sz="2000" b="0" dirty="0">
                <a:latin typeface="MS Shell Dlg" charset="0"/>
              </a:rPr>
              <a:t>the </a:t>
            </a:r>
            <a:r>
              <a:rPr lang="en-US" altLang="en-US" sz="2000" b="0" i="1" dirty="0">
                <a:latin typeface="MS Shell Dlg" charset="0"/>
              </a:rPr>
              <a:t>action</a:t>
            </a:r>
            <a:r>
              <a:rPr lang="en-US" altLang="en-US" sz="2000" b="0" dirty="0">
                <a:latin typeface="MS Shell Dlg" charset="0"/>
              </a:rPr>
              <a:t> in ACTIONS(</a:t>
            </a:r>
            <a:r>
              <a:rPr lang="en-US" altLang="en-US" sz="2000" b="0" i="1" dirty="0">
                <a:latin typeface="MS Shell Dlg" charset="0"/>
              </a:rPr>
              <a:t>state</a:t>
            </a:r>
            <a:r>
              <a:rPr lang="en-US" altLang="en-US" sz="2000" b="0" dirty="0">
                <a:latin typeface="MS Shell Dlg" charset="0"/>
              </a:rPr>
              <a:t>) with value </a:t>
            </a:r>
            <a:r>
              <a:rPr lang="en-US" altLang="en-US" sz="2000" b="0" i="1" dirty="0">
                <a:latin typeface="MS Shell Dlg" charset="0"/>
              </a:rPr>
              <a:t>v</a:t>
            </a:r>
          </a:p>
        </p:txBody>
      </p:sp>
      <p:sp>
        <p:nvSpPr>
          <p:cNvPr id="20484" name="Text Box 4"/>
          <p:cNvSpPr txBox="1">
            <a:spLocks noChangeArrowheads="1"/>
          </p:cNvSpPr>
          <p:nvPr/>
        </p:nvSpPr>
        <p:spPr bwMode="auto">
          <a:xfrm>
            <a:off x="1143000" y="2895600"/>
            <a:ext cx="62690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2000" dirty="0">
                <a:latin typeface="Times New Roman" pitchFamily="18" charset="0"/>
              </a:rPr>
              <a:t>function </a:t>
            </a:r>
            <a:r>
              <a:rPr lang="en-US" altLang="en-US" sz="2000" b="0" dirty="0">
                <a:latin typeface="Times New Roman" pitchFamily="18" charset="0"/>
              </a:rPr>
              <a:t>MAX-VALUE(</a:t>
            </a:r>
            <a:r>
              <a:rPr lang="en-US" altLang="en-US" sz="2000" b="0" i="1" dirty="0">
                <a:latin typeface="Times New Roman" pitchFamily="18" charset="0"/>
              </a:rPr>
              <a:t>state,</a:t>
            </a:r>
            <a:r>
              <a:rPr lang="en-US" altLang="en-US" sz="2000" b="0" i="1" dirty="0">
                <a:latin typeface="Times New Roman" pitchFamily="18" charset="0"/>
                <a:sym typeface="Symbol" pitchFamily="18" charset="2"/>
              </a:rPr>
              <a:t></a:t>
            </a:r>
            <a:r>
              <a:rPr lang="en-US" altLang="en-US" sz="2000" b="0" i="1" dirty="0">
                <a:latin typeface="Times New Roman" pitchFamily="18" charset="0"/>
              </a:rPr>
              <a:t> , </a:t>
            </a:r>
            <a:r>
              <a:rPr lang="en-US" altLang="en-US" sz="2000" b="0" i="1" dirty="0">
                <a:latin typeface="Times New Roman" pitchFamily="18" charset="0"/>
                <a:sym typeface="Symbol" pitchFamily="18" charset="2"/>
              </a:rPr>
              <a:t></a:t>
            </a:r>
            <a:r>
              <a:rPr lang="en-US" altLang="en-US" sz="2000" b="0" dirty="0">
                <a:latin typeface="Times New Roman" pitchFamily="18" charset="0"/>
              </a:rPr>
              <a:t>)</a:t>
            </a:r>
            <a:r>
              <a:rPr lang="en-US" altLang="en-US" sz="2000" dirty="0">
                <a:latin typeface="Times New Roman" pitchFamily="18" charset="0"/>
              </a:rPr>
              <a:t> returns </a:t>
            </a:r>
            <a:r>
              <a:rPr lang="en-US" altLang="en-US" sz="2000" b="0" i="1" dirty="0">
                <a:latin typeface="Times New Roman" pitchFamily="18" charset="0"/>
              </a:rPr>
              <a:t>a utility value</a:t>
            </a:r>
          </a:p>
          <a:p>
            <a:pPr eaLnBrk="1" hangingPunct="1">
              <a:spcBef>
                <a:spcPct val="0"/>
              </a:spcBef>
              <a:buSzTx/>
              <a:buFontTx/>
              <a:buNone/>
            </a:pPr>
            <a:r>
              <a:rPr lang="en-US" altLang="en-US" sz="2000" dirty="0">
                <a:latin typeface="Times New Roman" pitchFamily="18" charset="0"/>
              </a:rPr>
              <a:t>   if </a:t>
            </a:r>
            <a:r>
              <a:rPr lang="en-US" altLang="en-US" sz="2000" b="0" dirty="0">
                <a:latin typeface="Times New Roman" pitchFamily="18" charset="0"/>
              </a:rPr>
              <a:t>TERMINAL-TEST(</a:t>
            </a:r>
            <a:r>
              <a:rPr lang="en-US" altLang="en-US" sz="2000" b="0" i="1" dirty="0">
                <a:latin typeface="Times New Roman" pitchFamily="18" charset="0"/>
              </a:rPr>
              <a:t>state</a:t>
            </a:r>
            <a:r>
              <a:rPr lang="en-US" altLang="en-US" sz="2000" b="0" dirty="0">
                <a:latin typeface="Times New Roman" pitchFamily="18" charset="0"/>
              </a:rPr>
              <a:t>) </a:t>
            </a:r>
            <a:r>
              <a:rPr lang="en-US" altLang="en-US" sz="2000" dirty="0">
                <a:latin typeface="Times New Roman" pitchFamily="18" charset="0"/>
              </a:rPr>
              <a:t>then return</a:t>
            </a:r>
            <a:r>
              <a:rPr lang="en-US" altLang="en-US" sz="2000" b="0" dirty="0">
                <a:latin typeface="Times New Roman" pitchFamily="18" charset="0"/>
              </a:rPr>
              <a:t> UTILITY(</a:t>
            </a:r>
            <a:r>
              <a:rPr lang="en-US" altLang="en-US" sz="2000" b="0" i="1" dirty="0">
                <a:latin typeface="Times New Roman" pitchFamily="18" charset="0"/>
              </a:rPr>
              <a:t>state</a:t>
            </a:r>
            <a:r>
              <a:rPr lang="en-US" altLang="en-US" sz="2000" b="0" dirty="0">
                <a:latin typeface="Times New Roman" pitchFamily="18" charset="0"/>
              </a:rPr>
              <a:t>)</a:t>
            </a:r>
            <a:endParaRPr lang="en-US" altLang="en-US" sz="2000" dirty="0">
              <a:latin typeface="Times New Roman" pitchFamily="18" charset="0"/>
            </a:endParaRPr>
          </a:p>
          <a:p>
            <a:pPr eaLnBrk="1" hangingPunct="1">
              <a:spcBef>
                <a:spcPct val="0"/>
              </a:spcBef>
              <a:buSzTx/>
              <a:buFontTx/>
              <a:buNone/>
            </a:pPr>
            <a:r>
              <a:rPr lang="en-US" altLang="en-US" sz="2000" dirty="0">
                <a:latin typeface="Times New Roman" pitchFamily="18" charset="0"/>
              </a:rPr>
              <a:t>   </a:t>
            </a:r>
            <a:r>
              <a:rPr lang="en-US" altLang="en-US" sz="2000" b="0" i="1" dirty="0">
                <a:latin typeface="Times New Roman" pitchFamily="18" charset="0"/>
              </a:rPr>
              <a:t>v </a:t>
            </a:r>
            <a:r>
              <a:rPr lang="en-US" altLang="en-US" sz="2000" b="0" dirty="0">
                <a:latin typeface="Times New Roman" pitchFamily="18" charset="0"/>
                <a:sym typeface="Symbol" pitchFamily="18" charset="2"/>
              </a:rPr>
              <a:t></a:t>
            </a:r>
            <a:r>
              <a:rPr lang="en-US" altLang="en-US" sz="2000" b="0" dirty="0">
                <a:latin typeface="Times New Roman" pitchFamily="18" charset="0"/>
              </a:rPr>
              <a:t> - ∞</a:t>
            </a:r>
          </a:p>
          <a:p>
            <a:pPr eaLnBrk="1" hangingPunct="1">
              <a:spcBef>
                <a:spcPct val="0"/>
              </a:spcBef>
              <a:buSzTx/>
              <a:buFontTx/>
              <a:buNone/>
            </a:pPr>
            <a:r>
              <a:rPr lang="en-US" altLang="en-US" sz="2000" dirty="0">
                <a:latin typeface="MS Shell Dlg" charset="0"/>
              </a:rPr>
              <a:t>   for </a:t>
            </a:r>
            <a:r>
              <a:rPr lang="en-US" altLang="en-US" sz="2000" b="0" i="1" dirty="0">
                <a:latin typeface="MS Shell Dlg" charset="0"/>
              </a:rPr>
              <a:t>a</a:t>
            </a:r>
            <a:r>
              <a:rPr lang="en-US" altLang="en-US" sz="2000" b="0" dirty="0">
                <a:latin typeface="MS Shell Dlg" charset="0"/>
              </a:rPr>
              <a:t> in ACTIONS(</a:t>
            </a:r>
            <a:r>
              <a:rPr lang="en-US" altLang="en-US" sz="2000" b="0" i="1" dirty="0">
                <a:latin typeface="MS Shell Dlg" charset="0"/>
              </a:rPr>
              <a:t>state</a:t>
            </a:r>
            <a:r>
              <a:rPr lang="en-US" altLang="en-US" sz="2000" b="0" dirty="0">
                <a:latin typeface="MS Shell Dlg" charset="0"/>
              </a:rPr>
              <a:t>) </a:t>
            </a:r>
            <a:r>
              <a:rPr lang="en-US" altLang="en-US" sz="2000" dirty="0">
                <a:latin typeface="MS Shell Dlg" charset="0"/>
              </a:rPr>
              <a:t>do</a:t>
            </a:r>
          </a:p>
          <a:p>
            <a:pPr eaLnBrk="1" hangingPunct="1">
              <a:spcBef>
                <a:spcPct val="0"/>
              </a:spcBef>
              <a:buSzTx/>
              <a:buFontTx/>
              <a:buNone/>
            </a:pPr>
            <a:r>
              <a:rPr lang="en-US" altLang="en-US" sz="2000" dirty="0">
                <a:latin typeface="Times New Roman" pitchFamily="18" charset="0"/>
              </a:rPr>
              <a:t>      </a:t>
            </a:r>
            <a:r>
              <a:rPr lang="en-US" altLang="en-US" sz="2000" b="0" i="1" dirty="0">
                <a:latin typeface="Times New Roman" pitchFamily="18" charset="0"/>
              </a:rPr>
              <a:t>v </a:t>
            </a:r>
            <a:r>
              <a:rPr lang="en-US" altLang="en-US" sz="2000" b="0" dirty="0">
                <a:latin typeface="Times New Roman" pitchFamily="18" charset="0"/>
                <a:sym typeface="Symbol" pitchFamily="18" charset="2"/>
              </a:rPr>
              <a:t></a:t>
            </a:r>
            <a:r>
              <a:rPr lang="en-US" altLang="en-US" sz="2000" b="0" dirty="0">
                <a:latin typeface="Times New Roman" pitchFamily="18" charset="0"/>
              </a:rPr>
              <a:t> </a:t>
            </a:r>
            <a:r>
              <a:rPr lang="en-US" altLang="en-US" sz="2000" b="0" dirty="0" smtClean="0">
                <a:latin typeface="MS Shell Dlg" charset="0"/>
              </a:rPr>
              <a:t>MAX(</a:t>
            </a:r>
            <a:r>
              <a:rPr lang="en-US" altLang="en-US" sz="2000" b="0" i="1" dirty="0" smtClean="0">
                <a:latin typeface="Times New Roman" pitchFamily="18" charset="0"/>
              </a:rPr>
              <a:t>v</a:t>
            </a:r>
            <a:r>
              <a:rPr lang="en-US" altLang="en-US" sz="2000" b="0" i="1" dirty="0" smtClean="0">
                <a:latin typeface="MS Shell Dlg" charset="0"/>
              </a:rPr>
              <a:t>, </a:t>
            </a:r>
            <a:r>
              <a:rPr lang="en-US" altLang="en-US" sz="2000" b="0" dirty="0" smtClean="0">
                <a:latin typeface="MS Shell Dlg" charset="0"/>
              </a:rPr>
              <a:t>MIN-VALUE(Result(</a:t>
            </a:r>
            <a:r>
              <a:rPr lang="en-US" altLang="en-US" sz="2000" b="0" i="1" dirty="0" err="1" smtClean="0">
                <a:latin typeface="MS Shell Dlg" charset="0"/>
              </a:rPr>
              <a:t>s</a:t>
            </a:r>
            <a:r>
              <a:rPr lang="en-US" altLang="en-US" sz="2000" b="0" dirty="0" err="1" smtClean="0">
                <a:latin typeface="MS Shell Dlg" charset="0"/>
              </a:rPr>
              <a:t>,a</a:t>
            </a:r>
            <a:r>
              <a:rPr lang="en-US" altLang="en-US" sz="2000" b="0" dirty="0">
                <a:latin typeface="MS Shell Dlg" charset="0"/>
              </a:rPr>
              <a:t>), </a:t>
            </a:r>
            <a:r>
              <a:rPr lang="en-US" altLang="en-US" sz="2000" b="0" i="1" dirty="0">
                <a:latin typeface="Times New Roman" pitchFamily="18" charset="0"/>
                <a:sym typeface="Symbol" pitchFamily="18" charset="2"/>
              </a:rPr>
              <a:t></a:t>
            </a:r>
            <a:r>
              <a:rPr lang="en-US" altLang="en-US" sz="2000" b="0" i="1" dirty="0">
                <a:latin typeface="Times New Roman" pitchFamily="18" charset="0"/>
              </a:rPr>
              <a:t> , </a:t>
            </a:r>
            <a:r>
              <a:rPr lang="en-US" altLang="en-US" sz="2000" b="0" i="1" dirty="0">
                <a:latin typeface="Times New Roman" pitchFamily="18" charset="0"/>
                <a:sym typeface="Symbol" pitchFamily="18" charset="2"/>
              </a:rPr>
              <a:t></a:t>
            </a:r>
            <a:r>
              <a:rPr lang="en-US" altLang="en-US" sz="2000" b="0" dirty="0">
                <a:latin typeface="MS Shell Dlg" charset="0"/>
              </a:rPr>
              <a:t>))</a:t>
            </a:r>
          </a:p>
          <a:p>
            <a:pPr eaLnBrk="1" hangingPunct="1">
              <a:spcBef>
                <a:spcPct val="0"/>
              </a:spcBef>
              <a:buSzTx/>
              <a:buFontTx/>
              <a:buNone/>
            </a:pPr>
            <a:r>
              <a:rPr lang="en-US" altLang="en-US" sz="2000" b="0" dirty="0">
                <a:latin typeface="MS Shell Dlg" charset="0"/>
              </a:rPr>
              <a:t>     </a:t>
            </a:r>
            <a:r>
              <a:rPr lang="en-US" altLang="en-US" sz="2000" dirty="0">
                <a:latin typeface="MS Shell Dlg" charset="0"/>
              </a:rPr>
              <a:t>if</a:t>
            </a:r>
            <a:r>
              <a:rPr lang="en-US" altLang="en-US" sz="2000" b="0" dirty="0">
                <a:latin typeface="MS Shell Dlg" charset="0"/>
              </a:rPr>
              <a:t> </a:t>
            </a:r>
            <a:r>
              <a:rPr lang="en-US" altLang="en-US" sz="2000" b="0" i="1" dirty="0">
                <a:latin typeface="Times New Roman" pitchFamily="18" charset="0"/>
              </a:rPr>
              <a:t>v</a:t>
            </a:r>
            <a:r>
              <a:rPr lang="en-US" altLang="en-US" sz="2000" b="0" dirty="0">
                <a:latin typeface="MS Shell Dlg" charset="0"/>
              </a:rPr>
              <a:t> ≥ </a:t>
            </a:r>
            <a:r>
              <a:rPr lang="en-US" altLang="en-US" sz="2000" b="0" i="1" dirty="0">
                <a:latin typeface="Times New Roman" pitchFamily="18" charset="0"/>
                <a:sym typeface="Symbol" pitchFamily="18" charset="2"/>
              </a:rPr>
              <a:t></a:t>
            </a:r>
            <a:r>
              <a:rPr lang="en-US" altLang="en-US" sz="2000" b="0" dirty="0">
                <a:latin typeface="MS Shell Dlg" charset="0"/>
              </a:rPr>
              <a:t> </a:t>
            </a:r>
            <a:r>
              <a:rPr lang="en-US" altLang="en-US" sz="2000" dirty="0">
                <a:latin typeface="MS Shell Dlg" charset="0"/>
              </a:rPr>
              <a:t>then return</a:t>
            </a:r>
            <a:r>
              <a:rPr lang="en-US" altLang="en-US" sz="2000" b="0" dirty="0">
                <a:latin typeface="MS Shell Dlg" charset="0"/>
              </a:rPr>
              <a:t> </a:t>
            </a:r>
            <a:r>
              <a:rPr lang="en-US" altLang="en-US" sz="2000" b="0" i="1" dirty="0">
                <a:latin typeface="Times New Roman" pitchFamily="18" charset="0"/>
              </a:rPr>
              <a:t>v</a:t>
            </a:r>
          </a:p>
          <a:p>
            <a:pPr eaLnBrk="1" hangingPunct="1">
              <a:spcBef>
                <a:spcPct val="0"/>
              </a:spcBef>
              <a:buSzTx/>
              <a:buFontTx/>
              <a:buNone/>
            </a:pPr>
            <a:r>
              <a:rPr lang="en-US" altLang="en-US" sz="2000" b="0" i="1" dirty="0">
                <a:latin typeface="Times New Roman" pitchFamily="18" charset="0"/>
              </a:rPr>
              <a:t>     </a:t>
            </a:r>
            <a:r>
              <a:rPr lang="en-US" altLang="en-US" sz="2000" b="0" i="1" dirty="0">
                <a:latin typeface="Times New Roman" pitchFamily="18" charset="0"/>
                <a:sym typeface="Symbol" pitchFamily="18" charset="2"/>
              </a:rPr>
              <a:t> </a:t>
            </a:r>
            <a:r>
              <a:rPr lang="en-US" altLang="en-US" sz="2000" b="0" dirty="0">
                <a:latin typeface="Times New Roman" pitchFamily="18" charset="0"/>
                <a:sym typeface="Symbol" pitchFamily="18" charset="2"/>
              </a:rPr>
              <a:t></a:t>
            </a:r>
            <a:r>
              <a:rPr lang="en-US" altLang="en-US" sz="2000" b="0" i="1" dirty="0">
                <a:latin typeface="Times New Roman" pitchFamily="18" charset="0"/>
                <a:sym typeface="Symbol" pitchFamily="18" charset="2"/>
              </a:rPr>
              <a:t> </a:t>
            </a:r>
            <a:r>
              <a:rPr lang="en-US" altLang="en-US" sz="2000" b="0" dirty="0">
                <a:latin typeface="MS Shell Dlg" charset="0"/>
                <a:ea typeface="MS Shell Dlg" charset="0"/>
                <a:cs typeface="MS Shell Dlg" charset="0"/>
                <a:sym typeface="Symbol" pitchFamily="18" charset="2"/>
              </a:rPr>
              <a:t>MAX</a:t>
            </a:r>
            <a:r>
              <a:rPr lang="en-US" altLang="en-US" sz="2000" b="0" dirty="0">
                <a:latin typeface="Times New Roman" pitchFamily="18" charset="0"/>
                <a:sym typeface="Symbol" pitchFamily="18" charset="2"/>
              </a:rPr>
              <a:t>(</a:t>
            </a:r>
            <a:r>
              <a:rPr lang="en-US" altLang="en-US" sz="2000" b="0" i="1" dirty="0">
                <a:latin typeface="Times New Roman" pitchFamily="18" charset="0"/>
                <a:sym typeface="Symbol" pitchFamily="18" charset="2"/>
              </a:rPr>
              <a:t></a:t>
            </a:r>
            <a:r>
              <a:rPr lang="en-US" altLang="en-US" sz="2000" b="0" dirty="0">
                <a:latin typeface="Times New Roman" pitchFamily="18" charset="0"/>
                <a:sym typeface="Symbol" pitchFamily="18" charset="2"/>
              </a:rPr>
              <a:t> ,</a:t>
            </a:r>
            <a:r>
              <a:rPr lang="en-US" altLang="en-US" sz="2000" b="0" i="1" dirty="0">
                <a:latin typeface="Times New Roman" pitchFamily="18" charset="0"/>
                <a:sym typeface="Symbol" pitchFamily="18" charset="2"/>
              </a:rPr>
              <a:t>v</a:t>
            </a:r>
            <a:r>
              <a:rPr lang="en-US" altLang="en-US" sz="2000" b="0" dirty="0">
                <a:latin typeface="Times New Roman" pitchFamily="18" charset="0"/>
                <a:sym typeface="Symbol" pitchFamily="18" charset="2"/>
              </a:rPr>
              <a:t>)</a:t>
            </a:r>
            <a:endParaRPr lang="en-US" altLang="en-US" sz="2000" b="0" dirty="0">
              <a:latin typeface="MS Shell Dlg" charset="0"/>
            </a:endParaRPr>
          </a:p>
          <a:p>
            <a:pPr eaLnBrk="1" hangingPunct="1">
              <a:spcBef>
                <a:spcPct val="0"/>
              </a:spcBef>
              <a:buSzTx/>
              <a:buFontTx/>
              <a:buNone/>
            </a:pPr>
            <a:r>
              <a:rPr lang="en-US" altLang="en-US" sz="2000" dirty="0">
                <a:latin typeface="MS Shell Dlg" charset="0"/>
              </a:rPr>
              <a:t>   return </a:t>
            </a:r>
            <a:r>
              <a:rPr lang="en-US" altLang="en-US" sz="2000" b="0" i="1" dirty="0">
                <a:latin typeface="Times New Roman" pitchFamily="18" charset="0"/>
                <a:sym typeface="Symbol" pitchFamily="18" charset="2"/>
              </a:rPr>
              <a:t>v</a:t>
            </a:r>
          </a:p>
        </p:txBody>
      </p:sp>
      <p:sp>
        <p:nvSpPr>
          <p:cNvPr id="20485" name="Line 5"/>
          <p:cNvSpPr>
            <a:spLocks noChangeShapeType="1"/>
          </p:cNvSpPr>
          <p:nvPr/>
        </p:nvSpPr>
        <p:spPr bwMode="auto">
          <a:xfrm>
            <a:off x="628742" y="2743200"/>
            <a:ext cx="7315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86" name="Rectangle 6"/>
          <p:cNvSpPr>
            <a:spLocks noChangeArrowheads="1"/>
          </p:cNvSpPr>
          <p:nvPr/>
        </p:nvSpPr>
        <p:spPr bwMode="auto">
          <a:xfrm>
            <a:off x="1200150" y="1828800"/>
            <a:ext cx="3886200" cy="38100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20487" name="Rectangle 7"/>
          <p:cNvSpPr>
            <a:spLocks noChangeArrowheads="1"/>
          </p:cNvSpPr>
          <p:nvPr/>
        </p:nvSpPr>
        <p:spPr bwMode="auto">
          <a:xfrm>
            <a:off x="1217613" y="4146550"/>
            <a:ext cx="5335587" cy="95885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20488" name="Rectangle 8"/>
          <p:cNvSpPr>
            <a:spLocks noChangeArrowheads="1"/>
          </p:cNvSpPr>
          <p:nvPr/>
        </p:nvSpPr>
        <p:spPr bwMode="auto">
          <a:xfrm>
            <a:off x="2132013" y="2927350"/>
            <a:ext cx="2819400" cy="38100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20489" name="TextBox 8"/>
          <p:cNvSpPr txBox="1">
            <a:spLocks noChangeArrowheads="1"/>
          </p:cNvSpPr>
          <p:nvPr/>
        </p:nvSpPr>
        <p:spPr bwMode="auto">
          <a:xfrm>
            <a:off x="1219200" y="58674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2000" b="0" dirty="0">
                <a:latin typeface="Times New Roman" pitchFamily="18" charset="0"/>
              </a:rPr>
              <a:t>(MIN-VALUE is defined analogously)</a:t>
            </a:r>
          </a:p>
        </p:txBody>
      </p:sp>
    </p:spTree>
    <p:extLst>
      <p:ext uri="{BB962C8B-B14F-4D97-AF65-F5344CB8AC3E}">
        <p14:creationId xmlns:p14="http://schemas.microsoft.com/office/powerpoint/2010/main" val="22941043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altLang="en-US" b="1" dirty="0" smtClean="0"/>
              <a:t>When to Prune? </a:t>
            </a:r>
          </a:p>
        </p:txBody>
      </p:sp>
      <p:sp>
        <p:nvSpPr>
          <p:cNvPr id="41987" name="Rectangle 3"/>
          <p:cNvSpPr>
            <a:spLocks noGrp="1" noChangeArrowheads="1"/>
          </p:cNvSpPr>
          <p:nvPr>
            <p:ph type="body" idx="1"/>
          </p:nvPr>
        </p:nvSpPr>
        <p:spPr>
          <a:xfrm>
            <a:off x="457200" y="2514600"/>
            <a:ext cx="8229600" cy="3611563"/>
          </a:xfrm>
          <a:noFill/>
        </p:spPr>
        <p:txBody>
          <a:bodyPr/>
          <a:lstStyle/>
          <a:p>
            <a:pPr>
              <a:lnSpc>
                <a:spcPct val="90000"/>
              </a:lnSpc>
              <a:spcBef>
                <a:spcPct val="30000"/>
              </a:spcBef>
            </a:pPr>
            <a:r>
              <a:rPr lang="en-US" altLang="en-US" sz="4000" b="1" u="sng" dirty="0" smtClean="0">
                <a:solidFill>
                  <a:srgbClr val="FF0000"/>
                </a:solidFill>
              </a:rPr>
              <a:t>Prune whenever </a:t>
            </a:r>
            <a:r>
              <a:rPr lang="en-US" altLang="en-US" sz="4000" b="1" u="sng" dirty="0" smtClean="0">
                <a:solidFill>
                  <a:srgbClr val="FF0000"/>
                </a:solidFill>
                <a:sym typeface="Symbol" pitchFamily="18" charset="2"/>
              </a:rPr>
              <a:t> ≥ .</a:t>
            </a:r>
            <a:endParaRPr lang="en-US" altLang="en-US" sz="4000" b="1" u="sng" dirty="0" smtClean="0">
              <a:solidFill>
                <a:srgbClr val="FF0000"/>
              </a:solidFill>
            </a:endParaRPr>
          </a:p>
          <a:p>
            <a:pPr lvl="1"/>
            <a:endParaRPr lang="en-US" altLang="en-US" sz="2000" dirty="0" smtClean="0"/>
          </a:p>
          <a:p>
            <a:pPr lvl="1"/>
            <a:r>
              <a:rPr lang="en-US" altLang="en-US" sz="2000" dirty="0" smtClean="0"/>
              <a:t>Prune below a Max node whose alpha value becomes greater than or equal to the beta value of its ancestors.</a:t>
            </a:r>
          </a:p>
          <a:p>
            <a:pPr lvl="2"/>
            <a:r>
              <a:rPr lang="en-US" altLang="en-US" sz="2000" b="1" u="sng" dirty="0" smtClean="0">
                <a:solidFill>
                  <a:srgbClr val="FF0000"/>
                </a:solidFill>
              </a:rPr>
              <a:t>Max nodes update alpha</a:t>
            </a:r>
            <a:r>
              <a:rPr lang="en-US" altLang="en-US" sz="2000" b="1" dirty="0" smtClean="0">
                <a:solidFill>
                  <a:srgbClr val="FF0000"/>
                </a:solidFill>
              </a:rPr>
              <a:t> </a:t>
            </a:r>
            <a:r>
              <a:rPr lang="en-US" altLang="en-US" sz="2000" dirty="0" smtClean="0"/>
              <a:t>based on children’s returned values.</a:t>
            </a:r>
          </a:p>
          <a:p>
            <a:pPr lvl="1"/>
            <a:endParaRPr lang="en-US" altLang="en-US" sz="2000" dirty="0" smtClean="0"/>
          </a:p>
          <a:p>
            <a:pPr lvl="1"/>
            <a:r>
              <a:rPr lang="en-US" altLang="en-US" sz="2000" dirty="0" smtClean="0"/>
              <a:t>Prune below a Min node whose beta value becomes less than or equal to the alpha value of its ancestors.</a:t>
            </a:r>
          </a:p>
          <a:p>
            <a:pPr lvl="2"/>
            <a:r>
              <a:rPr lang="en-US" altLang="en-US" sz="2000" b="1" u="sng" dirty="0" smtClean="0">
                <a:solidFill>
                  <a:srgbClr val="FF0000"/>
                </a:solidFill>
              </a:rPr>
              <a:t>Min nodes update beta</a:t>
            </a:r>
            <a:r>
              <a:rPr lang="en-US" altLang="en-US" sz="2000" b="1" dirty="0" smtClean="0">
                <a:solidFill>
                  <a:srgbClr val="FF0000"/>
                </a:solidFill>
              </a:rPr>
              <a:t> </a:t>
            </a:r>
            <a:r>
              <a:rPr lang="en-US" altLang="en-US" sz="2000" dirty="0" smtClean="0"/>
              <a:t>based on children’s returned values.</a:t>
            </a:r>
          </a:p>
        </p:txBody>
      </p:sp>
    </p:spTree>
    <p:extLst>
      <p:ext uri="{BB962C8B-B14F-4D97-AF65-F5344CB8AC3E}">
        <p14:creationId xmlns:p14="http://schemas.microsoft.com/office/powerpoint/2010/main" val="1967733852"/>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Environment types</a:t>
            </a:r>
          </a:p>
        </p:txBody>
      </p:sp>
      <p:sp>
        <p:nvSpPr>
          <p:cNvPr id="23555" name="Rectangle 3"/>
          <p:cNvSpPr>
            <a:spLocks noGrp="1" noChangeArrowheads="1"/>
          </p:cNvSpPr>
          <p:nvPr>
            <p:ph type="body" idx="1"/>
          </p:nvPr>
        </p:nvSpPr>
        <p:spPr>
          <a:xfrm>
            <a:off x="609600" y="1371600"/>
            <a:ext cx="7848600" cy="4572000"/>
          </a:xfrm>
        </p:spPr>
        <p:txBody>
          <a:bodyPr/>
          <a:lstStyle/>
          <a:p>
            <a:r>
              <a:rPr lang="en-US" altLang="en-US" sz="2400" b="1" dirty="0" smtClean="0">
                <a:solidFill>
                  <a:srgbClr val="FF0000"/>
                </a:solidFill>
              </a:rPr>
              <a:t>Static </a:t>
            </a:r>
            <a:r>
              <a:rPr lang="en-US" altLang="en-US" sz="2400" b="1" dirty="0" smtClean="0"/>
              <a:t>(vs. </a:t>
            </a:r>
            <a:r>
              <a:rPr lang="en-US" altLang="en-US" sz="2400" b="1" dirty="0" smtClean="0">
                <a:solidFill>
                  <a:srgbClr val="0000CC"/>
                </a:solidFill>
              </a:rPr>
              <a:t>dynamic</a:t>
            </a:r>
            <a:r>
              <a:rPr lang="en-US" altLang="en-US" sz="2400" b="1" dirty="0" smtClean="0"/>
              <a:t>): </a:t>
            </a:r>
            <a:r>
              <a:rPr lang="en-US" altLang="en-US" sz="2400" dirty="0" smtClean="0"/>
              <a:t>The environment is unchanged while an agent is deliberating. (The environment is </a:t>
            </a:r>
            <a:r>
              <a:rPr lang="en-US" altLang="en-US" sz="2400" b="1" dirty="0" err="1" smtClean="0">
                <a:solidFill>
                  <a:srgbClr val="FF0000"/>
                </a:solidFill>
              </a:rPr>
              <a:t>semidynamic</a:t>
            </a:r>
            <a:r>
              <a:rPr lang="en-US" altLang="en-US" sz="2400" b="1" dirty="0" smtClean="0"/>
              <a:t> </a:t>
            </a:r>
            <a:r>
              <a:rPr lang="en-US" altLang="en-US" sz="2400" dirty="0" smtClean="0"/>
              <a:t>if the environment itself does not change with the passage of time but the agent's performance score does)</a:t>
            </a:r>
          </a:p>
          <a:p>
            <a:endParaRPr lang="en-US" altLang="en-US" sz="2400" dirty="0" smtClean="0"/>
          </a:p>
          <a:p>
            <a:r>
              <a:rPr lang="en-US" altLang="en-US" sz="2400" b="1" dirty="0" smtClean="0">
                <a:solidFill>
                  <a:srgbClr val="FF0000"/>
                </a:solidFill>
              </a:rPr>
              <a:t>Discrete</a:t>
            </a:r>
            <a:r>
              <a:rPr lang="en-US" altLang="en-US" sz="2400" b="1" dirty="0" smtClean="0"/>
              <a:t> (vs. </a:t>
            </a:r>
            <a:r>
              <a:rPr lang="en-US" altLang="en-US" sz="2400" b="1" dirty="0" smtClean="0">
                <a:solidFill>
                  <a:srgbClr val="0000CC"/>
                </a:solidFill>
              </a:rPr>
              <a:t>continuous</a:t>
            </a:r>
            <a:r>
              <a:rPr lang="en-US" altLang="en-US" sz="2400" b="1" dirty="0" smtClean="0"/>
              <a:t>):</a:t>
            </a:r>
            <a:r>
              <a:rPr lang="en-US" altLang="en-US" sz="2400" dirty="0" smtClean="0"/>
              <a:t> A limited number of distinct, clearly defined percepts and actions.</a:t>
            </a:r>
          </a:p>
          <a:p>
            <a:pPr lvl="1"/>
            <a:r>
              <a:rPr lang="en-US" altLang="en-US" sz="2400" dirty="0" smtClean="0"/>
              <a:t>How do we </a:t>
            </a:r>
            <a:r>
              <a:rPr lang="en-US" altLang="en-US" sz="2400" b="1" dirty="0" smtClean="0">
                <a:solidFill>
                  <a:srgbClr val="0000CC"/>
                </a:solidFill>
              </a:rPr>
              <a:t>represent</a:t>
            </a:r>
            <a:r>
              <a:rPr lang="en-US" altLang="en-US" sz="2400" dirty="0" smtClean="0">
                <a:solidFill>
                  <a:srgbClr val="006600"/>
                </a:solidFill>
              </a:rPr>
              <a:t> </a:t>
            </a:r>
            <a:r>
              <a:rPr lang="en-US" altLang="en-US" sz="2400" dirty="0" smtClean="0"/>
              <a:t>or</a:t>
            </a:r>
            <a:r>
              <a:rPr lang="en-US" altLang="en-US" sz="2400" dirty="0" smtClean="0">
                <a:solidFill>
                  <a:srgbClr val="006600"/>
                </a:solidFill>
              </a:rPr>
              <a:t> </a:t>
            </a:r>
            <a:r>
              <a:rPr lang="en-US" altLang="en-US" sz="2400" b="1" dirty="0" smtClean="0">
                <a:solidFill>
                  <a:srgbClr val="0000CC"/>
                </a:solidFill>
              </a:rPr>
              <a:t>abstract</a:t>
            </a:r>
            <a:r>
              <a:rPr lang="en-US" altLang="en-US" sz="2400" dirty="0" smtClean="0">
                <a:solidFill>
                  <a:srgbClr val="0000CC"/>
                </a:solidFill>
              </a:rPr>
              <a:t> </a:t>
            </a:r>
            <a:r>
              <a:rPr lang="en-US" altLang="en-US" sz="2400" dirty="0" smtClean="0"/>
              <a:t>or</a:t>
            </a:r>
            <a:r>
              <a:rPr lang="en-US" altLang="en-US" sz="2400" dirty="0" smtClean="0">
                <a:solidFill>
                  <a:srgbClr val="006600"/>
                </a:solidFill>
              </a:rPr>
              <a:t> </a:t>
            </a:r>
            <a:r>
              <a:rPr lang="en-US" altLang="en-US" sz="2400" b="1" dirty="0" smtClean="0">
                <a:solidFill>
                  <a:srgbClr val="0000CC"/>
                </a:solidFill>
              </a:rPr>
              <a:t>model</a:t>
            </a:r>
            <a:r>
              <a:rPr lang="en-US" altLang="en-US" sz="2400" dirty="0" smtClean="0"/>
              <a:t> the world?</a:t>
            </a:r>
          </a:p>
          <a:p>
            <a:endParaRPr lang="en-US" altLang="en-US" sz="2400" dirty="0" smtClean="0"/>
          </a:p>
          <a:p>
            <a:r>
              <a:rPr lang="en-US" altLang="en-US" sz="2400" b="1" dirty="0" smtClean="0">
                <a:solidFill>
                  <a:srgbClr val="FF0000"/>
                </a:solidFill>
              </a:rPr>
              <a:t>Single agent</a:t>
            </a:r>
            <a:r>
              <a:rPr lang="en-US" altLang="en-US" sz="2400" b="1" dirty="0" smtClean="0"/>
              <a:t> (vs. </a:t>
            </a:r>
            <a:r>
              <a:rPr lang="en-US" altLang="en-US" sz="2400" b="1" dirty="0" smtClean="0">
                <a:solidFill>
                  <a:srgbClr val="0000CC"/>
                </a:solidFill>
              </a:rPr>
              <a:t>multi-agent</a:t>
            </a:r>
            <a:r>
              <a:rPr lang="en-US" altLang="en-US" sz="2400" b="1" dirty="0" smtClean="0"/>
              <a:t>): </a:t>
            </a:r>
            <a:r>
              <a:rPr lang="en-US" altLang="en-US" sz="2400" dirty="0" smtClean="0"/>
              <a:t>An agent operating by itself in an environment. Does the other agent interfere with my performance measure?</a:t>
            </a:r>
          </a:p>
        </p:txBody>
      </p:sp>
    </p:spTree>
    <p:extLst>
      <p:ext uri="{BB962C8B-B14F-4D97-AF65-F5344CB8AC3E}">
        <p14:creationId xmlns:p14="http://schemas.microsoft.com/office/powerpoint/2010/main" val="389486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l-GR" sz="4000" b="1" dirty="0">
                <a:sym typeface="Symbol"/>
              </a:rPr>
              <a:t>α</a:t>
            </a:r>
            <a:r>
              <a:rPr lang="en-US" sz="4000" b="1" dirty="0">
                <a:sym typeface="Symbol"/>
              </a:rPr>
              <a:t>/</a:t>
            </a:r>
            <a:r>
              <a:rPr lang="el-GR" sz="4000" b="1" dirty="0">
                <a:sym typeface="Symbol"/>
              </a:rPr>
              <a:t>β</a:t>
            </a:r>
            <a:r>
              <a:rPr lang="en-US" sz="4000" b="1" dirty="0"/>
              <a:t> </a:t>
            </a:r>
            <a:r>
              <a:rPr lang="en-US" sz="4000" b="1" dirty="0" smtClean="0"/>
              <a:t>Pruning vs. Returned Node Value</a:t>
            </a:r>
            <a:endParaRPr lang="en-US" sz="4000" b="1" dirty="0"/>
          </a:p>
        </p:txBody>
      </p:sp>
      <p:sp>
        <p:nvSpPr>
          <p:cNvPr id="3" name="Content Placeholder 2"/>
          <p:cNvSpPr>
            <a:spLocks noGrp="1"/>
          </p:cNvSpPr>
          <p:nvPr>
            <p:ph idx="1"/>
          </p:nvPr>
        </p:nvSpPr>
        <p:spPr>
          <a:xfrm>
            <a:off x="381000" y="1295400"/>
            <a:ext cx="8382000" cy="4525963"/>
          </a:xfrm>
        </p:spPr>
        <p:txBody>
          <a:bodyPr/>
          <a:lstStyle/>
          <a:p>
            <a:r>
              <a:rPr lang="en-US" dirty="0" smtClean="0"/>
              <a:t>Some students are confused about the use of </a:t>
            </a:r>
            <a:r>
              <a:rPr lang="el-GR" dirty="0" smtClean="0">
                <a:sym typeface="Symbol"/>
              </a:rPr>
              <a:t>α</a:t>
            </a:r>
            <a:r>
              <a:rPr lang="en-US" dirty="0" smtClean="0">
                <a:sym typeface="Symbol"/>
              </a:rPr>
              <a:t>/</a:t>
            </a:r>
            <a:r>
              <a:rPr lang="el-GR" dirty="0" smtClean="0">
                <a:sym typeface="Symbol"/>
              </a:rPr>
              <a:t>β</a:t>
            </a:r>
            <a:r>
              <a:rPr lang="en-US" dirty="0" smtClean="0"/>
              <a:t> pruning vs. the returned value of a node</a:t>
            </a:r>
          </a:p>
          <a:p>
            <a:r>
              <a:rPr lang="el-GR" u="sng" dirty="0">
                <a:sym typeface="Symbol"/>
              </a:rPr>
              <a:t>α</a:t>
            </a:r>
            <a:r>
              <a:rPr lang="en-US" u="sng" dirty="0">
                <a:sym typeface="Symbol"/>
              </a:rPr>
              <a:t>/</a:t>
            </a:r>
            <a:r>
              <a:rPr lang="el-GR" u="sng" dirty="0">
                <a:sym typeface="Symbol"/>
              </a:rPr>
              <a:t>β</a:t>
            </a:r>
            <a:r>
              <a:rPr lang="en-US" u="sng" dirty="0"/>
              <a:t> </a:t>
            </a:r>
            <a:r>
              <a:rPr lang="en-US" u="sng" dirty="0" smtClean="0"/>
              <a:t>are used </a:t>
            </a:r>
            <a:r>
              <a:rPr lang="en-US" b="1" u="sng" dirty="0" smtClean="0"/>
              <a:t>ONLY FOR PRUNING</a:t>
            </a:r>
          </a:p>
          <a:p>
            <a:pPr lvl="1"/>
            <a:r>
              <a:rPr lang="el-GR" dirty="0">
                <a:sym typeface="Symbol"/>
              </a:rPr>
              <a:t>α</a:t>
            </a:r>
            <a:r>
              <a:rPr lang="en-US" dirty="0">
                <a:sym typeface="Symbol"/>
              </a:rPr>
              <a:t>/</a:t>
            </a:r>
            <a:r>
              <a:rPr lang="el-GR" dirty="0">
                <a:sym typeface="Symbol"/>
              </a:rPr>
              <a:t>β</a:t>
            </a:r>
            <a:r>
              <a:rPr lang="en-US" dirty="0" smtClean="0"/>
              <a:t> have no effect on anything other than pruning</a:t>
            </a:r>
          </a:p>
          <a:p>
            <a:pPr lvl="1"/>
            <a:r>
              <a:rPr lang="en-US" dirty="0" smtClean="0"/>
              <a:t>IF (</a:t>
            </a:r>
            <a:r>
              <a:rPr lang="el-GR" dirty="0" smtClean="0">
                <a:sym typeface="Symbol"/>
              </a:rPr>
              <a:t>α</a:t>
            </a:r>
            <a:r>
              <a:rPr lang="en-US" dirty="0" smtClean="0">
                <a:sym typeface="Symbol"/>
              </a:rPr>
              <a:t> &gt;= </a:t>
            </a:r>
            <a:r>
              <a:rPr lang="el-GR" dirty="0" smtClean="0">
                <a:sym typeface="Symbol"/>
              </a:rPr>
              <a:t>β</a:t>
            </a:r>
            <a:r>
              <a:rPr lang="en-US" dirty="0" smtClean="0">
                <a:sym typeface="Symbol"/>
              </a:rPr>
              <a:t>)</a:t>
            </a:r>
            <a:r>
              <a:rPr lang="en-US" dirty="0" smtClean="0"/>
              <a:t> THEN prune &amp; return current node value</a:t>
            </a:r>
          </a:p>
          <a:p>
            <a:r>
              <a:rPr lang="en-US" u="sng" dirty="0" smtClean="0"/>
              <a:t>Returned node value = “best” child seen so far</a:t>
            </a:r>
          </a:p>
          <a:p>
            <a:pPr lvl="1"/>
            <a:r>
              <a:rPr lang="en-US" dirty="0" smtClean="0"/>
              <a:t>Maximum child value seen so far for MAX nodes</a:t>
            </a:r>
          </a:p>
          <a:p>
            <a:pPr lvl="1"/>
            <a:r>
              <a:rPr lang="en-US" dirty="0" smtClean="0"/>
              <a:t>Minimum </a:t>
            </a:r>
            <a:r>
              <a:rPr lang="en-US" dirty="0"/>
              <a:t>child value </a:t>
            </a:r>
            <a:r>
              <a:rPr lang="en-US" dirty="0" smtClean="0"/>
              <a:t>seen so </a:t>
            </a:r>
            <a:r>
              <a:rPr lang="en-US" dirty="0"/>
              <a:t>far for </a:t>
            </a:r>
            <a:r>
              <a:rPr lang="en-US" dirty="0" smtClean="0"/>
              <a:t>MIN nodes</a:t>
            </a:r>
          </a:p>
          <a:p>
            <a:pPr lvl="1"/>
            <a:r>
              <a:rPr lang="en-US" dirty="0" smtClean="0"/>
              <a:t>If you prune, return to parent </a:t>
            </a:r>
            <a:r>
              <a:rPr lang="en-US" u="sng" dirty="0"/>
              <a:t>“best” child </a:t>
            </a:r>
            <a:r>
              <a:rPr lang="en-US" u="sng" dirty="0" smtClean="0"/>
              <a:t>so </a:t>
            </a:r>
            <a:r>
              <a:rPr lang="en-US" u="sng" dirty="0"/>
              <a:t>far</a:t>
            </a:r>
            <a:endParaRPr lang="en-US" dirty="0"/>
          </a:p>
          <a:p>
            <a:r>
              <a:rPr lang="en-US" u="sng" dirty="0" smtClean="0"/>
              <a:t>Returned node value is received by parent</a:t>
            </a:r>
            <a:endParaRPr lang="en-US" u="sng" dirty="0"/>
          </a:p>
        </p:txBody>
      </p:sp>
    </p:spTree>
    <p:extLst>
      <p:ext uri="{BB962C8B-B14F-4D97-AF65-F5344CB8AC3E}">
        <p14:creationId xmlns:p14="http://schemas.microsoft.com/office/powerpoint/2010/main" val="3389349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Alpha-Beta Example Revisited</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2" name="Rectangle 4"/>
          <p:cNvSpPr>
            <a:spLocks noChangeArrowheads="1"/>
          </p:cNvSpPr>
          <p:nvPr/>
        </p:nvSpPr>
        <p:spPr bwMode="auto">
          <a:xfrm>
            <a:off x="3429000" y="5638800"/>
            <a:ext cx="2362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3013" name="Rectangle 7"/>
          <p:cNvSpPr>
            <a:spLocks noChangeArrowheads="1"/>
          </p:cNvSpPr>
          <p:nvPr/>
        </p:nvSpPr>
        <p:spPr bwMode="auto">
          <a:xfrm>
            <a:off x="4953000" y="3810000"/>
            <a:ext cx="2362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3014" name="Rectangle 8"/>
          <p:cNvSpPr>
            <a:spLocks noChangeArrowheads="1"/>
          </p:cNvSpPr>
          <p:nvPr/>
        </p:nvSpPr>
        <p:spPr bwMode="auto">
          <a:xfrm>
            <a:off x="7315200" y="2438400"/>
            <a:ext cx="5334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3015" name="Text Box 10"/>
          <p:cNvSpPr txBox="1">
            <a:spLocks noChangeArrowheads="1"/>
          </p:cNvSpPr>
          <p:nvPr/>
        </p:nvSpPr>
        <p:spPr bwMode="auto">
          <a:xfrm>
            <a:off x="5486400" y="1905000"/>
            <a:ext cx="184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 , i</a:t>
            </a:r>
            <a:r>
              <a:rPr lang="en-US" altLang="en-US" sz="1800" i="1">
                <a:solidFill>
                  <a:srgbClr val="FF0000"/>
                </a:solidFill>
              </a:rPr>
              <a:t>nitial values</a:t>
            </a:r>
          </a:p>
        </p:txBody>
      </p:sp>
      <p:sp>
        <p:nvSpPr>
          <p:cNvPr id="43016" name="Text Box 11"/>
          <p:cNvSpPr txBox="1">
            <a:spLocks noChangeArrowheads="1"/>
          </p:cNvSpPr>
          <p:nvPr/>
        </p:nvSpPr>
        <p:spPr bwMode="auto">
          <a:xfrm>
            <a:off x="533400" y="1616075"/>
            <a:ext cx="334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b="1">
                <a:latin typeface="Verdana" pitchFamily="34" charset="0"/>
              </a:rPr>
              <a:t>Do DF-search until first leaf</a:t>
            </a:r>
          </a:p>
        </p:txBody>
      </p:sp>
      <p:sp>
        <p:nvSpPr>
          <p:cNvPr id="43017" name="TextBox 11"/>
          <p:cNvSpPr txBox="1">
            <a:spLocks noChangeArrowheads="1"/>
          </p:cNvSpPr>
          <p:nvPr/>
        </p:nvSpPr>
        <p:spPr bwMode="auto">
          <a:xfrm>
            <a:off x="59436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3018" name="TextBox 12"/>
          <p:cNvSpPr txBox="1">
            <a:spLocks noChangeArrowheads="1"/>
          </p:cNvSpPr>
          <p:nvPr/>
        </p:nvSpPr>
        <p:spPr bwMode="auto">
          <a:xfrm>
            <a:off x="3429000" y="3657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sym typeface="Symbol" pitchFamily="18" charset="2"/>
              </a:rPr>
              <a:t>=−</a:t>
            </a:r>
          </a:p>
          <a:p>
            <a:pPr>
              <a:spcBef>
                <a:spcPct val="0"/>
              </a:spcBef>
              <a:buFontTx/>
              <a:buNone/>
            </a:pPr>
            <a:r>
              <a:rPr lang="en-US" altLang="en-US" sz="1800">
                <a:solidFill>
                  <a:srgbClr val="FF0000"/>
                </a:solidFill>
                <a:latin typeface="Tahoma" pitchFamily="34" charset="0"/>
                <a:sym typeface="Symbol" pitchFamily="18" charset="2"/>
              </a:rPr>
              <a:t> =+</a:t>
            </a:r>
            <a:endParaRPr lang="en-US" altLang="en-US" sz="1800">
              <a:solidFill>
                <a:srgbClr val="FF0000"/>
              </a:solidFill>
              <a:latin typeface="Tahoma" pitchFamily="34" charset="0"/>
            </a:endParaRPr>
          </a:p>
        </p:txBody>
      </p:sp>
      <p:sp>
        <p:nvSpPr>
          <p:cNvPr id="43019" name="Text Box 10"/>
          <p:cNvSpPr txBox="1">
            <a:spLocks noChangeArrowheads="1"/>
          </p:cNvSpPr>
          <p:nvPr/>
        </p:nvSpPr>
        <p:spPr bwMode="auto">
          <a:xfrm>
            <a:off x="3200400" y="3200400"/>
            <a:ext cx="198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 , passed to kids</a:t>
            </a:r>
            <a:endParaRPr lang="en-US" altLang="en-US" sz="1800" i="1">
              <a:solidFill>
                <a:srgbClr val="FF0000"/>
              </a:solidFill>
            </a:endParaRPr>
          </a:p>
        </p:txBody>
      </p:sp>
      <p:cxnSp>
        <p:nvCxnSpPr>
          <p:cNvPr id="43020" name="Straight Arrow Connector 15"/>
          <p:cNvCxnSpPr>
            <a:cxnSpLocks noChangeShapeType="1"/>
          </p:cNvCxnSpPr>
          <p:nvPr/>
        </p:nvCxnSpPr>
        <p:spPr bwMode="auto">
          <a:xfrm rot="10800000" flipV="1">
            <a:off x="4648200" y="2895600"/>
            <a:ext cx="2057400" cy="8382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869515" y="5638800"/>
            <a:ext cx="7696200" cy="954107"/>
          </a:xfrm>
          <a:prstGeom prst="rect">
            <a:avLst/>
          </a:prstGeom>
          <a:noFill/>
        </p:spPr>
        <p:txBody>
          <a:bodyPr wrap="square" rtlCol="0">
            <a:spAutoFit/>
          </a:bodyPr>
          <a:lstStyle/>
          <a:p>
            <a:r>
              <a:rPr lang="en-US" sz="2800" b="1" u="sng" dirty="0" smtClean="0">
                <a:latin typeface="Arial" panose="020B0604020202020204" pitchFamily="34" charset="0"/>
                <a:cs typeface="Arial" panose="020B0604020202020204" pitchFamily="34" charset="0"/>
              </a:rPr>
              <a:t>Review Detailed Example of Alpha-Beta Pruning in lecture slides.</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0550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4036" name="Rectangle 4"/>
          <p:cNvSpPr>
            <a:spLocks noChangeArrowheads="1"/>
          </p:cNvSpPr>
          <p:nvPr/>
        </p:nvSpPr>
        <p:spPr bwMode="auto">
          <a:xfrm>
            <a:off x="4495800" y="5486400"/>
            <a:ext cx="12954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grpSp>
        <p:nvGrpSpPr>
          <p:cNvPr id="44037" name="Group 7"/>
          <p:cNvGrpSpPr>
            <a:grpSpLocks/>
          </p:cNvGrpSpPr>
          <p:nvPr/>
        </p:nvGrpSpPr>
        <p:grpSpPr bwMode="auto">
          <a:xfrm>
            <a:off x="4965700" y="3643313"/>
            <a:ext cx="444500" cy="319087"/>
            <a:chOff x="3128" y="2583"/>
            <a:chExt cx="280" cy="201"/>
          </a:xfrm>
        </p:grpSpPr>
        <p:pic>
          <p:nvPicPr>
            <p:cNvPr id="440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4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44038" name="Rectangle 9"/>
          <p:cNvSpPr>
            <a:spLocks noChangeArrowheads="1"/>
          </p:cNvSpPr>
          <p:nvPr/>
        </p:nvSpPr>
        <p:spPr bwMode="auto">
          <a:xfrm>
            <a:off x="7315200" y="2209800"/>
            <a:ext cx="5334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4039" name="Text Box 10"/>
          <p:cNvSpPr txBox="1">
            <a:spLocks noChangeArrowheads="1"/>
          </p:cNvSpPr>
          <p:nvPr/>
        </p:nvSpPr>
        <p:spPr bwMode="auto">
          <a:xfrm>
            <a:off x="1219200" y="426720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MIN updates , based on kids</a:t>
            </a:r>
            <a:endParaRPr lang="en-US" altLang="en-US" sz="1800" i="1">
              <a:solidFill>
                <a:srgbClr val="FF0000"/>
              </a:solidFill>
            </a:endParaRPr>
          </a:p>
        </p:txBody>
      </p:sp>
      <p:sp>
        <p:nvSpPr>
          <p:cNvPr id="44040" name="TextBox 12"/>
          <p:cNvSpPr txBox="1">
            <a:spLocks noChangeArrowheads="1"/>
          </p:cNvSpPr>
          <p:nvPr/>
        </p:nvSpPr>
        <p:spPr bwMode="auto">
          <a:xfrm>
            <a:off x="58674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4041" name="TextBox 13"/>
          <p:cNvSpPr txBox="1">
            <a:spLocks noChangeArrowheads="1"/>
          </p:cNvSpPr>
          <p:nvPr/>
        </p:nvSpPr>
        <p:spPr bwMode="auto">
          <a:xfrm>
            <a:off x="3505200" y="35052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a:t>
            </a:r>
          </a:p>
          <a:p>
            <a:pPr>
              <a:spcBef>
                <a:spcPct val="0"/>
              </a:spcBef>
              <a:buFontTx/>
              <a:buNone/>
            </a:pPr>
            <a:r>
              <a:rPr lang="en-US" altLang="en-US" sz="1800">
                <a:solidFill>
                  <a:srgbClr val="FF0000"/>
                </a:solidFill>
                <a:latin typeface="Tahoma" pitchFamily="34" charset="0"/>
                <a:sym typeface="Symbol" pitchFamily="18" charset="2"/>
              </a:rPr>
              <a:t> =3</a:t>
            </a:r>
            <a:endParaRPr lang="en-US" altLang="en-US" sz="1800">
              <a:solidFill>
                <a:srgbClr val="FF0000"/>
              </a:solidFill>
              <a:latin typeface="Tahoma" pitchFamily="34" charset="0"/>
            </a:endParaRPr>
          </a:p>
        </p:txBody>
      </p:sp>
      <p:sp>
        <p:nvSpPr>
          <p:cNvPr id="44042" name="Rectangle 13"/>
          <p:cNvSpPr>
            <a:spLocks noChangeArrowheads="1"/>
          </p:cNvSpPr>
          <p:nvPr/>
        </p:nvSpPr>
        <p:spPr bwMode="auto">
          <a:xfrm>
            <a:off x="4953000" y="3657600"/>
            <a:ext cx="457200" cy="304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060" name="Rectangle 6"/>
          <p:cNvSpPr>
            <a:spLocks noChangeArrowheads="1"/>
          </p:cNvSpPr>
          <p:nvPr/>
        </p:nvSpPr>
        <p:spPr bwMode="auto">
          <a:xfrm>
            <a:off x="5410200" y="5562600"/>
            <a:ext cx="457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grpSp>
        <p:nvGrpSpPr>
          <p:cNvPr id="45061" name="Group 7"/>
          <p:cNvGrpSpPr>
            <a:grpSpLocks/>
          </p:cNvGrpSpPr>
          <p:nvPr/>
        </p:nvGrpSpPr>
        <p:grpSpPr bwMode="auto">
          <a:xfrm>
            <a:off x="4965700" y="3719513"/>
            <a:ext cx="444500" cy="319087"/>
            <a:chOff x="3128" y="2583"/>
            <a:chExt cx="280" cy="201"/>
          </a:xfrm>
        </p:grpSpPr>
        <p:pic>
          <p:nvPicPr>
            <p:cNvPr id="450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506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45062" name="Rectangle 9"/>
          <p:cNvSpPr>
            <a:spLocks noChangeArrowheads="1"/>
          </p:cNvSpPr>
          <p:nvPr/>
        </p:nvSpPr>
        <p:spPr bwMode="auto">
          <a:xfrm>
            <a:off x="7315200" y="2209800"/>
            <a:ext cx="5334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5063" name="TextBox 10"/>
          <p:cNvSpPr txBox="1">
            <a:spLocks noChangeArrowheads="1"/>
          </p:cNvSpPr>
          <p:nvPr/>
        </p:nvSpPr>
        <p:spPr bwMode="auto">
          <a:xfrm>
            <a:off x="3429000" y="3733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a:t>
            </a:r>
          </a:p>
          <a:p>
            <a:pPr>
              <a:spcBef>
                <a:spcPct val="0"/>
              </a:spcBef>
              <a:buFontTx/>
              <a:buNone/>
            </a:pPr>
            <a:r>
              <a:rPr lang="en-US" altLang="en-US" sz="1800">
                <a:latin typeface="Tahoma" pitchFamily="34" charset="0"/>
                <a:sym typeface="Symbol" pitchFamily="18" charset="2"/>
              </a:rPr>
              <a:t> =3</a:t>
            </a:r>
            <a:endParaRPr lang="en-US" altLang="en-US" sz="1800">
              <a:latin typeface="Tahoma" pitchFamily="34" charset="0"/>
            </a:endParaRPr>
          </a:p>
        </p:txBody>
      </p:sp>
      <p:sp>
        <p:nvSpPr>
          <p:cNvPr id="45064" name="Text Box 10"/>
          <p:cNvSpPr txBox="1">
            <a:spLocks noChangeArrowheads="1"/>
          </p:cNvSpPr>
          <p:nvPr/>
        </p:nvSpPr>
        <p:spPr bwMode="auto">
          <a:xfrm>
            <a:off x="685800" y="4495800"/>
            <a:ext cx="300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MIN updates , based on kids.</a:t>
            </a:r>
          </a:p>
          <a:p>
            <a:pPr>
              <a:spcBef>
                <a:spcPct val="0"/>
              </a:spcBef>
              <a:buFontTx/>
              <a:buNone/>
            </a:pPr>
            <a:r>
              <a:rPr lang="en-US" altLang="en-US" sz="1800" i="1">
                <a:solidFill>
                  <a:srgbClr val="FF0000"/>
                </a:solidFill>
                <a:sym typeface="Symbol" pitchFamily="18" charset="2"/>
              </a:rPr>
              <a:t>No change.</a:t>
            </a:r>
            <a:endParaRPr lang="en-US" altLang="en-US" sz="1800" i="1">
              <a:solidFill>
                <a:srgbClr val="FF0000"/>
              </a:solidFill>
            </a:endParaRPr>
          </a:p>
        </p:txBody>
      </p:sp>
      <p:sp>
        <p:nvSpPr>
          <p:cNvPr id="45065" name="Rectangle 12"/>
          <p:cNvSpPr>
            <a:spLocks noChangeArrowheads="1"/>
          </p:cNvSpPr>
          <p:nvPr/>
        </p:nvSpPr>
        <p:spPr bwMode="auto">
          <a:xfrm>
            <a:off x="4953000" y="3733800"/>
            <a:ext cx="457200" cy="304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5066" name="TextBox 12"/>
          <p:cNvSpPr txBox="1">
            <a:spLocks noChangeArrowheads="1"/>
          </p:cNvSpPr>
          <p:nvPr/>
        </p:nvSpPr>
        <p:spPr bwMode="auto">
          <a:xfrm>
            <a:off x="58674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6084" name="Text Box 10"/>
          <p:cNvSpPr txBox="1">
            <a:spLocks noChangeArrowheads="1"/>
          </p:cNvSpPr>
          <p:nvPr/>
        </p:nvSpPr>
        <p:spPr bwMode="auto">
          <a:xfrm>
            <a:off x="4191000" y="1752600"/>
            <a:ext cx="306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MAX updates , based on kids.</a:t>
            </a:r>
          </a:p>
        </p:txBody>
      </p:sp>
      <p:sp>
        <p:nvSpPr>
          <p:cNvPr id="46085" name="TextBox 7"/>
          <p:cNvSpPr txBox="1">
            <a:spLocks noChangeArrowheads="1"/>
          </p:cNvSpPr>
          <p:nvPr/>
        </p:nvSpPr>
        <p:spPr bwMode="auto">
          <a:xfrm>
            <a:off x="5867400" y="19812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6086" name="Text Box 10"/>
          <p:cNvSpPr txBox="1">
            <a:spLocks noChangeArrowheads="1"/>
          </p:cNvSpPr>
          <p:nvPr/>
        </p:nvSpPr>
        <p:spPr bwMode="auto">
          <a:xfrm>
            <a:off x="5791200" y="3352800"/>
            <a:ext cx="1525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3 is returned</a:t>
            </a:r>
          </a:p>
          <a:p>
            <a:pPr>
              <a:spcBef>
                <a:spcPct val="0"/>
              </a:spcBef>
              <a:buFontTx/>
              <a:buNone/>
            </a:pPr>
            <a:r>
              <a:rPr lang="en-US" altLang="en-US" sz="1800" i="1">
                <a:solidFill>
                  <a:srgbClr val="FF0000"/>
                </a:solidFill>
                <a:sym typeface="Symbol" pitchFamily="18" charset="2"/>
              </a:rPr>
              <a:t>as node value.</a:t>
            </a:r>
          </a:p>
        </p:txBody>
      </p:sp>
      <p:cxnSp>
        <p:nvCxnSpPr>
          <p:cNvPr id="46087" name="Straight Arrow Connector 10"/>
          <p:cNvCxnSpPr>
            <a:cxnSpLocks noChangeShapeType="1"/>
          </p:cNvCxnSpPr>
          <p:nvPr/>
        </p:nvCxnSpPr>
        <p:spPr bwMode="auto">
          <a:xfrm flipV="1">
            <a:off x="5257800" y="2743200"/>
            <a:ext cx="1905000" cy="8382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088" name="Rectangle 9"/>
          <p:cNvSpPr>
            <a:spLocks noChangeArrowheads="1"/>
          </p:cNvSpPr>
          <p:nvPr/>
        </p:nvSpPr>
        <p:spPr bwMode="auto">
          <a:xfrm>
            <a:off x="7315200" y="21336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7108" name="TextBox 8"/>
          <p:cNvSpPr txBox="1">
            <a:spLocks noChangeArrowheads="1"/>
          </p:cNvSpPr>
          <p:nvPr/>
        </p:nvSpPr>
        <p:spPr bwMode="auto">
          <a:xfrm>
            <a:off x="5105400" y="1828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7109" name="TextBox 9"/>
          <p:cNvSpPr txBox="1">
            <a:spLocks noChangeArrowheads="1"/>
          </p:cNvSpPr>
          <p:nvPr/>
        </p:nvSpPr>
        <p:spPr bwMode="auto">
          <a:xfrm>
            <a:off x="6629400" y="31242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a:t>
            </a:r>
            <a:endParaRPr lang="en-US" altLang="en-US" sz="1800">
              <a:solidFill>
                <a:srgbClr val="FF0000"/>
              </a:solidFill>
              <a:latin typeface="Tahoma" pitchFamily="34" charset="0"/>
            </a:endParaRPr>
          </a:p>
        </p:txBody>
      </p:sp>
      <p:sp>
        <p:nvSpPr>
          <p:cNvPr id="47110" name="Text Box 10"/>
          <p:cNvSpPr txBox="1">
            <a:spLocks noChangeArrowheads="1"/>
          </p:cNvSpPr>
          <p:nvPr/>
        </p:nvSpPr>
        <p:spPr bwMode="auto">
          <a:xfrm>
            <a:off x="6553200" y="2819400"/>
            <a:ext cx="198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 , passed to kids</a:t>
            </a:r>
            <a:endParaRPr lang="en-US" altLang="en-US" sz="1800" i="1">
              <a:solidFill>
                <a:srgbClr val="FF0000"/>
              </a:solidFill>
            </a:endParaRPr>
          </a:p>
        </p:txBody>
      </p:sp>
      <p:sp>
        <p:nvSpPr>
          <p:cNvPr id="47111" name="Rectangle 11"/>
          <p:cNvSpPr>
            <a:spLocks noChangeArrowheads="1"/>
          </p:cNvSpPr>
          <p:nvPr/>
        </p:nvSpPr>
        <p:spPr bwMode="auto">
          <a:xfrm>
            <a:off x="5105400" y="3886200"/>
            <a:ext cx="3048000" cy="17526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cxnSp>
        <p:nvCxnSpPr>
          <p:cNvPr id="47112" name="Straight Arrow Connector 13"/>
          <p:cNvCxnSpPr>
            <a:cxnSpLocks noChangeShapeType="1"/>
          </p:cNvCxnSpPr>
          <p:nvPr/>
        </p:nvCxnSpPr>
        <p:spPr bwMode="auto">
          <a:xfrm rot="5400000">
            <a:off x="6057901" y="2933700"/>
            <a:ext cx="838200" cy="3175"/>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3"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8132" name="TextBox 8"/>
          <p:cNvSpPr txBox="1">
            <a:spLocks noChangeArrowheads="1"/>
          </p:cNvSpPr>
          <p:nvPr/>
        </p:nvSpPr>
        <p:spPr bwMode="auto">
          <a:xfrm>
            <a:off x="5029200" y="1828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8133" name="TextBox 9"/>
          <p:cNvSpPr txBox="1">
            <a:spLocks noChangeArrowheads="1"/>
          </p:cNvSpPr>
          <p:nvPr/>
        </p:nvSpPr>
        <p:spPr bwMode="auto">
          <a:xfrm>
            <a:off x="6629400" y="31242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=2</a:t>
            </a:r>
            <a:endParaRPr lang="en-US" altLang="en-US" sz="1800">
              <a:solidFill>
                <a:srgbClr val="FF0000"/>
              </a:solidFill>
              <a:latin typeface="Tahoma" pitchFamily="34" charset="0"/>
            </a:endParaRPr>
          </a:p>
        </p:txBody>
      </p:sp>
      <p:sp>
        <p:nvSpPr>
          <p:cNvPr id="48134" name="Text Box 10"/>
          <p:cNvSpPr txBox="1">
            <a:spLocks noChangeArrowheads="1"/>
          </p:cNvSpPr>
          <p:nvPr/>
        </p:nvSpPr>
        <p:spPr bwMode="auto">
          <a:xfrm>
            <a:off x="6553200" y="2590800"/>
            <a:ext cx="1628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MIN updates ,</a:t>
            </a:r>
          </a:p>
          <a:p>
            <a:pPr>
              <a:spcBef>
                <a:spcPct val="0"/>
              </a:spcBef>
              <a:buFontTx/>
              <a:buNone/>
            </a:pPr>
            <a:r>
              <a:rPr lang="en-US" altLang="en-US" sz="1800" i="1">
                <a:solidFill>
                  <a:srgbClr val="FF0000"/>
                </a:solidFill>
                <a:sym typeface="Symbol" pitchFamily="18" charset="2"/>
              </a:rPr>
              <a:t>based on kids.</a:t>
            </a:r>
          </a:p>
        </p:txBody>
      </p:sp>
      <p:sp>
        <p:nvSpPr>
          <p:cNvPr id="48135" name="Rectangle 11"/>
          <p:cNvSpPr>
            <a:spLocks noChangeArrowheads="1"/>
          </p:cNvSpPr>
          <p:nvPr/>
        </p:nvSpPr>
        <p:spPr bwMode="auto">
          <a:xfrm>
            <a:off x="6324600" y="3886200"/>
            <a:ext cx="1828800" cy="17526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48136"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9156" name="TextBox 8"/>
          <p:cNvSpPr txBox="1">
            <a:spLocks noChangeArrowheads="1"/>
          </p:cNvSpPr>
          <p:nvPr/>
        </p:nvSpPr>
        <p:spPr bwMode="auto">
          <a:xfrm>
            <a:off x="6553200" y="32004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=2</a:t>
            </a:r>
            <a:endParaRPr lang="en-US" altLang="en-US" sz="1800">
              <a:solidFill>
                <a:srgbClr val="FF0000"/>
              </a:solidFill>
              <a:latin typeface="Tahoma" pitchFamily="34" charset="0"/>
            </a:endParaRPr>
          </a:p>
        </p:txBody>
      </p:sp>
      <p:sp>
        <p:nvSpPr>
          <p:cNvPr id="49157" name="Text Box 10"/>
          <p:cNvSpPr txBox="1">
            <a:spLocks noChangeArrowheads="1"/>
          </p:cNvSpPr>
          <p:nvPr/>
        </p:nvSpPr>
        <p:spPr bwMode="auto">
          <a:xfrm>
            <a:off x="7391400" y="3276600"/>
            <a:ext cx="1049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 ≥ ,</a:t>
            </a:r>
          </a:p>
          <a:p>
            <a:pPr>
              <a:spcBef>
                <a:spcPct val="0"/>
              </a:spcBef>
              <a:buFontTx/>
              <a:buNone/>
            </a:pPr>
            <a:r>
              <a:rPr lang="en-US" altLang="en-US" sz="1800" i="1">
                <a:solidFill>
                  <a:srgbClr val="FF0000"/>
                </a:solidFill>
                <a:sym typeface="Symbol" pitchFamily="18" charset="2"/>
              </a:rPr>
              <a:t>so prune.</a:t>
            </a:r>
          </a:p>
        </p:txBody>
      </p:sp>
      <p:sp>
        <p:nvSpPr>
          <p:cNvPr id="49158" name="TextBox 10"/>
          <p:cNvSpPr txBox="1">
            <a:spLocks noChangeArrowheads="1"/>
          </p:cNvSpPr>
          <p:nvPr/>
        </p:nvSpPr>
        <p:spPr bwMode="auto">
          <a:xfrm>
            <a:off x="5029200" y="19050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49159"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0180" name="Text Box 10"/>
          <p:cNvSpPr txBox="1">
            <a:spLocks noChangeArrowheads="1"/>
          </p:cNvSpPr>
          <p:nvPr/>
        </p:nvSpPr>
        <p:spPr bwMode="auto">
          <a:xfrm>
            <a:off x="6477000" y="2743200"/>
            <a:ext cx="1525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2 is returned</a:t>
            </a:r>
          </a:p>
          <a:p>
            <a:pPr>
              <a:spcBef>
                <a:spcPct val="0"/>
              </a:spcBef>
              <a:buFontTx/>
              <a:buNone/>
            </a:pPr>
            <a:r>
              <a:rPr lang="en-US" altLang="en-US" sz="1800" i="1">
                <a:solidFill>
                  <a:srgbClr val="FF0000"/>
                </a:solidFill>
                <a:sym typeface="Symbol" pitchFamily="18" charset="2"/>
              </a:rPr>
              <a:t>as node value.</a:t>
            </a:r>
          </a:p>
        </p:txBody>
      </p:sp>
      <p:sp>
        <p:nvSpPr>
          <p:cNvPr id="50181" name="Text Box 10"/>
          <p:cNvSpPr txBox="1">
            <a:spLocks noChangeArrowheads="1"/>
          </p:cNvSpPr>
          <p:nvPr/>
        </p:nvSpPr>
        <p:spPr bwMode="auto">
          <a:xfrm>
            <a:off x="3276600" y="1600200"/>
            <a:ext cx="306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MAX updates , based on kids.</a:t>
            </a:r>
          </a:p>
          <a:p>
            <a:pPr>
              <a:spcBef>
                <a:spcPct val="0"/>
              </a:spcBef>
              <a:buFontTx/>
              <a:buNone/>
            </a:pPr>
            <a:r>
              <a:rPr lang="en-US" altLang="en-US" sz="1800" i="1">
                <a:solidFill>
                  <a:srgbClr val="FF0000"/>
                </a:solidFill>
                <a:sym typeface="Symbol" pitchFamily="18" charset="2"/>
              </a:rPr>
              <a:t>No change.</a:t>
            </a:r>
            <a:endParaRPr lang="en-US" altLang="en-US" sz="1800" i="1">
              <a:solidFill>
                <a:srgbClr val="FF0000"/>
              </a:solidFill>
            </a:endParaRPr>
          </a:p>
        </p:txBody>
      </p:sp>
      <p:sp>
        <p:nvSpPr>
          <p:cNvPr id="50182" name="TextBox 12"/>
          <p:cNvSpPr txBox="1">
            <a:spLocks noChangeArrowheads="1"/>
          </p:cNvSpPr>
          <p:nvPr/>
        </p:nvSpPr>
        <p:spPr bwMode="auto">
          <a:xfrm>
            <a:off x="5029200" y="19050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cxnSp>
        <p:nvCxnSpPr>
          <p:cNvPr id="50183" name="Straight Arrow Connector 14"/>
          <p:cNvCxnSpPr>
            <a:cxnSpLocks noChangeShapeType="1"/>
          </p:cNvCxnSpPr>
          <p:nvPr/>
        </p:nvCxnSpPr>
        <p:spPr bwMode="auto">
          <a:xfrm rot="5400000" flipH="1" flipV="1">
            <a:off x="6058694" y="2932906"/>
            <a:ext cx="838200" cy="158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84"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1800" smtClean="0"/>
              <a:t>Alpha-Beta Example (continued)</a:t>
            </a:r>
            <a:endParaRPr lang="en-US" altLang="en-US" smtClean="0"/>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73914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12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09838"/>
            <a:ext cx="685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205" name="Text Box 9"/>
          <p:cNvSpPr txBox="1">
            <a:spLocks noChangeArrowheads="1"/>
          </p:cNvSpPr>
          <p:nvPr/>
        </p:nvSpPr>
        <p:spPr bwMode="auto">
          <a:xfrm>
            <a:off x="6156325" y="24384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Tahoma" pitchFamily="34" charset="0"/>
              </a:rPr>
              <a:t>,</a:t>
            </a:r>
          </a:p>
        </p:txBody>
      </p:sp>
      <p:sp>
        <p:nvSpPr>
          <p:cNvPr id="51206" name="TextBox 9"/>
          <p:cNvSpPr txBox="1">
            <a:spLocks noChangeArrowheads="1"/>
          </p:cNvSpPr>
          <p:nvPr/>
        </p:nvSpPr>
        <p:spPr bwMode="auto">
          <a:xfrm>
            <a:off x="43434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Tahoma" pitchFamily="34" charset="0"/>
                <a:sym typeface="Symbol" pitchFamily="18" charset="2"/>
              </a:rPr>
              <a:t>=3</a:t>
            </a:r>
          </a:p>
          <a:p>
            <a:pPr>
              <a:spcBef>
                <a:spcPct val="0"/>
              </a:spcBef>
              <a:buFontTx/>
              <a:buNone/>
            </a:pPr>
            <a:r>
              <a:rPr lang="en-US" altLang="en-US" sz="1800">
                <a:latin typeface="Tahoma" pitchFamily="34" charset="0"/>
                <a:sym typeface="Symbol" pitchFamily="18" charset="2"/>
              </a:rPr>
              <a:t> =+</a:t>
            </a:r>
            <a:endParaRPr lang="en-US" altLang="en-US" sz="1800">
              <a:latin typeface="Tahoma" pitchFamily="34" charset="0"/>
            </a:endParaRPr>
          </a:p>
        </p:txBody>
      </p:sp>
      <p:sp>
        <p:nvSpPr>
          <p:cNvPr id="51207" name="TextBox 10"/>
          <p:cNvSpPr txBox="1">
            <a:spLocks noChangeArrowheads="1"/>
          </p:cNvSpPr>
          <p:nvPr/>
        </p:nvSpPr>
        <p:spPr bwMode="auto">
          <a:xfrm>
            <a:off x="7696200" y="35814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Tahoma" pitchFamily="34" charset="0"/>
                <a:sym typeface="Symbol" pitchFamily="18" charset="2"/>
              </a:rPr>
              <a:t>=3</a:t>
            </a:r>
          </a:p>
          <a:p>
            <a:pPr>
              <a:spcBef>
                <a:spcPct val="0"/>
              </a:spcBef>
              <a:buFontTx/>
              <a:buNone/>
            </a:pPr>
            <a:r>
              <a:rPr lang="en-US" altLang="en-US" sz="1800">
                <a:solidFill>
                  <a:srgbClr val="FF0000"/>
                </a:solidFill>
                <a:latin typeface="Tahoma" pitchFamily="34" charset="0"/>
                <a:sym typeface="Symbol" pitchFamily="18" charset="2"/>
              </a:rPr>
              <a:t> =+</a:t>
            </a:r>
            <a:endParaRPr lang="en-US" altLang="en-US" sz="1800">
              <a:solidFill>
                <a:srgbClr val="FF0000"/>
              </a:solidFill>
              <a:latin typeface="Tahoma" pitchFamily="34" charset="0"/>
            </a:endParaRPr>
          </a:p>
        </p:txBody>
      </p:sp>
      <p:sp>
        <p:nvSpPr>
          <p:cNvPr id="51208" name="Text Box 10"/>
          <p:cNvSpPr txBox="1">
            <a:spLocks noChangeArrowheads="1"/>
          </p:cNvSpPr>
          <p:nvPr/>
        </p:nvSpPr>
        <p:spPr bwMode="auto">
          <a:xfrm>
            <a:off x="6781800" y="2895600"/>
            <a:ext cx="198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i="1">
                <a:solidFill>
                  <a:srgbClr val="FF0000"/>
                </a:solidFill>
                <a:sym typeface="Symbol" pitchFamily="18" charset="2"/>
              </a:rPr>
              <a:t>, , passed to kids</a:t>
            </a:r>
            <a:endParaRPr lang="en-US" altLang="en-US" sz="1800" i="1">
              <a:solidFill>
                <a:srgbClr val="FF0000"/>
              </a:solidFill>
            </a:endParaRPr>
          </a:p>
        </p:txBody>
      </p:sp>
      <p:sp>
        <p:nvSpPr>
          <p:cNvPr id="51209" name="Rectangle 13"/>
          <p:cNvSpPr>
            <a:spLocks noChangeArrowheads="1"/>
          </p:cNvSpPr>
          <p:nvPr/>
        </p:nvSpPr>
        <p:spPr bwMode="auto">
          <a:xfrm>
            <a:off x="6248400" y="2438400"/>
            <a:ext cx="6858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51210" name="Rectangle 14"/>
          <p:cNvSpPr>
            <a:spLocks noChangeArrowheads="1"/>
          </p:cNvSpPr>
          <p:nvPr/>
        </p:nvSpPr>
        <p:spPr bwMode="auto">
          <a:xfrm>
            <a:off x="6781800" y="4038600"/>
            <a:ext cx="838200" cy="1524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cxnSp>
        <p:nvCxnSpPr>
          <p:cNvPr id="51211" name="Straight Arrow Connector 16"/>
          <p:cNvCxnSpPr>
            <a:cxnSpLocks noChangeShapeType="1"/>
          </p:cNvCxnSpPr>
          <p:nvPr/>
        </p:nvCxnSpPr>
        <p:spPr bwMode="auto">
          <a:xfrm>
            <a:off x="6019800" y="2895600"/>
            <a:ext cx="1524000" cy="685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1212" name="Rectangle 14"/>
          <p:cNvSpPr>
            <a:spLocks noChangeArrowheads="1"/>
          </p:cNvSpPr>
          <p:nvPr/>
        </p:nvSpPr>
        <p:spPr bwMode="auto">
          <a:xfrm>
            <a:off x="5791200" y="2362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P(X_1,X_2,X_3...,X_N) = P(X_1 | X_2,X_3...,X_N) P(X_2 | X_3,...,X_N) \cdots P(X_N)  template TPT1  env TPENV1  fore 0  back 16777215  eqnno 3"/>
  <p:tag name="FILENAME" val="TP_tmp"/>
  <p:tag name="ORIGWIDTH" val="316"/>
  <p:tag name="PICTUREFILESIZE" val="113455"/>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P(X_1,X_2,X_3...,X_N) = \prod_{i=1}^n P(X_i | parents(X_i))  template TPT1  env TPENV1  fore 0  back 16777215  eqnno 3"/>
  <p:tag name="FILENAME" val="TP_tmp"/>
  <p:tag name="ORIGWIDTH" val="211"/>
  <p:tag name="PICTUREFILESIZE" val="890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amp;Gold">
      <a:dk1>
        <a:sysClr val="windowText" lastClr="000000"/>
      </a:dk1>
      <a:lt1>
        <a:srgbClr val="FFC000"/>
      </a:lt1>
      <a:dk2>
        <a:srgbClr val="1F497D"/>
      </a:dk2>
      <a:lt2>
        <a:srgbClr val="FFFF00"/>
      </a:lt2>
      <a:accent1>
        <a:srgbClr val="FFFFFF"/>
      </a:accent1>
      <a:accent2>
        <a:srgbClr val="C0504D"/>
      </a:accent2>
      <a:accent3>
        <a:srgbClr val="92D050"/>
      </a:accent3>
      <a:accent4>
        <a:srgbClr val="FF0000"/>
      </a:accent4>
      <a:accent5>
        <a:srgbClr val="FE19FF"/>
      </a:accent5>
      <a:accent6>
        <a:srgbClr val="CCCCFF"/>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lue&amp;Gold">
      <a:dk1>
        <a:sysClr val="windowText" lastClr="000000"/>
      </a:dk1>
      <a:lt1>
        <a:srgbClr val="FFC000"/>
      </a:lt1>
      <a:dk2>
        <a:srgbClr val="1F497D"/>
      </a:dk2>
      <a:lt2>
        <a:srgbClr val="FFFF00"/>
      </a:lt2>
      <a:accent1>
        <a:srgbClr val="FFFFFF"/>
      </a:accent1>
      <a:accent2>
        <a:srgbClr val="C0504D"/>
      </a:accent2>
      <a:accent3>
        <a:srgbClr val="92D050"/>
      </a:accent3>
      <a:accent4>
        <a:srgbClr val="FF0000"/>
      </a:accent4>
      <a:accent5>
        <a:srgbClr val="FE19FF"/>
      </a:accent5>
      <a:accent6>
        <a:srgbClr val="CCCCFF"/>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lue&amp;Gold">
      <a:dk1>
        <a:sysClr val="windowText" lastClr="000000"/>
      </a:dk1>
      <a:lt1>
        <a:srgbClr val="FFC000"/>
      </a:lt1>
      <a:dk2>
        <a:srgbClr val="1F497D"/>
      </a:dk2>
      <a:lt2>
        <a:srgbClr val="FFFF00"/>
      </a:lt2>
      <a:accent1>
        <a:srgbClr val="FFFFFF"/>
      </a:accent1>
      <a:accent2>
        <a:srgbClr val="C0504D"/>
      </a:accent2>
      <a:accent3>
        <a:srgbClr val="92D050"/>
      </a:accent3>
      <a:accent4>
        <a:srgbClr val="FF0000"/>
      </a:accent4>
      <a:accent5>
        <a:srgbClr val="FE19FF"/>
      </a:accent5>
      <a:accent6>
        <a:srgbClr val="CCCCFF"/>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Blue&amp;Gold">
      <a:dk1>
        <a:sysClr val="windowText" lastClr="000000"/>
      </a:dk1>
      <a:lt1>
        <a:srgbClr val="FFC000"/>
      </a:lt1>
      <a:dk2>
        <a:srgbClr val="1F497D"/>
      </a:dk2>
      <a:lt2>
        <a:srgbClr val="FFFF00"/>
      </a:lt2>
      <a:accent1>
        <a:srgbClr val="FFFFFF"/>
      </a:accent1>
      <a:accent2>
        <a:srgbClr val="C0504D"/>
      </a:accent2>
      <a:accent3>
        <a:srgbClr val="92D050"/>
      </a:accent3>
      <a:accent4>
        <a:srgbClr val="FF0000"/>
      </a:accent4>
      <a:accent5>
        <a:srgbClr val="FE19FF"/>
      </a:accent5>
      <a:accent6>
        <a:srgbClr val="CCCCFF"/>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Blue&amp;Gold">
      <a:dk1>
        <a:sysClr val="windowText" lastClr="000000"/>
      </a:dk1>
      <a:lt1>
        <a:srgbClr val="FFC000"/>
      </a:lt1>
      <a:dk2>
        <a:srgbClr val="1F497D"/>
      </a:dk2>
      <a:lt2>
        <a:srgbClr val="FFFF00"/>
      </a:lt2>
      <a:accent1>
        <a:srgbClr val="FFFFFF"/>
      </a:accent1>
      <a:accent2>
        <a:srgbClr val="C0504D"/>
      </a:accent2>
      <a:accent3>
        <a:srgbClr val="92D050"/>
      </a:accent3>
      <a:accent4>
        <a:srgbClr val="FF0000"/>
      </a:accent4>
      <a:accent5>
        <a:srgbClr val="FE19FF"/>
      </a:accent5>
      <a:accent6>
        <a:srgbClr val="CCCCFF"/>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8597</TotalTime>
  <Words>7877</Words>
  <Application>Microsoft Office PowerPoint</Application>
  <PresentationFormat>On-screen Show (4:3)</PresentationFormat>
  <Paragraphs>1618</Paragraphs>
  <Slides>137</Slides>
  <Notes>91</Notes>
  <HiddenSlides>3</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137</vt:i4>
      </vt:variant>
    </vt:vector>
  </HeadingPairs>
  <TitlesOfParts>
    <vt:vector size="144" baseType="lpstr">
      <vt:lpstr>Office Theme</vt:lpstr>
      <vt:lpstr>1_Office Theme</vt:lpstr>
      <vt:lpstr>2_Office Theme</vt:lpstr>
      <vt:lpstr>3_Office Theme</vt:lpstr>
      <vt:lpstr>4_Office Theme</vt:lpstr>
      <vt:lpstr>Default Design</vt:lpstr>
      <vt:lpstr>Equation</vt:lpstr>
      <vt:lpstr>Mid-term Review Chapters 2-5, 13, 14</vt:lpstr>
      <vt:lpstr>Review Agents Chapter 2.1-2.3</vt:lpstr>
      <vt:lpstr>Agents</vt:lpstr>
      <vt:lpstr>Agents and environments</vt:lpstr>
      <vt:lpstr>Rational agents</vt:lpstr>
      <vt:lpstr>Task Environment</vt:lpstr>
      <vt:lpstr>PEAS</vt:lpstr>
      <vt:lpstr>Environment types</vt:lpstr>
      <vt:lpstr>Environment types</vt:lpstr>
      <vt:lpstr>Review State Space Search Chapters 3-4</vt:lpstr>
      <vt:lpstr>Problem Formulation</vt:lpstr>
      <vt:lpstr>Vacuum world state space graph</vt:lpstr>
      <vt:lpstr>Implementation: states vs. nodes</vt:lpstr>
      <vt:lpstr>Tree search vs. Graph search Review Fig. 3.7, p. 77</vt:lpstr>
      <vt:lpstr>Solutions to Repeated States</vt:lpstr>
      <vt:lpstr>General tree search Do not remember visited nodes</vt:lpstr>
      <vt:lpstr>General graph search Do remember visited nodes</vt:lpstr>
      <vt:lpstr>Breadth-first graph search</vt:lpstr>
      <vt:lpstr>Uniform cost graph search: sort by g A* is identical but uses f=g+h Greedy best-first is identical but uses h</vt:lpstr>
      <vt:lpstr>Depth-limited search &amp; IDS</vt:lpstr>
      <vt:lpstr>When to do Goal-Test? Summary</vt:lpstr>
      <vt:lpstr>Blind Search Strategies (3.4)</vt:lpstr>
      <vt:lpstr>Search strategy evaluation</vt:lpstr>
      <vt:lpstr>Summary of algorithms Fig. 3.21, p. 91</vt:lpstr>
      <vt:lpstr>Summary</vt:lpstr>
      <vt:lpstr>Heuristic function (3.5)</vt:lpstr>
      <vt:lpstr>Greedy best-first search</vt:lpstr>
      <vt:lpstr>Greedy best-first search example</vt:lpstr>
      <vt:lpstr>Greedy best-first search example</vt:lpstr>
      <vt:lpstr>Greedy best-first search example</vt:lpstr>
      <vt:lpstr>Greedy best-first search example</vt:lpstr>
      <vt:lpstr>Optimal Path</vt:lpstr>
      <vt:lpstr>Greedy Best-first Search With tree search, will become stuck in this loop</vt:lpstr>
      <vt:lpstr>Properties of greedy best-first search</vt:lpstr>
      <vt:lpstr>A* search</vt:lpstr>
      <vt:lpstr>A* tree search example</vt:lpstr>
      <vt:lpstr>A* tree search example: Simulated queue.  City/f=g+h</vt:lpstr>
      <vt:lpstr>A* tree search example: Simulated queue.  City/f=g+h</vt:lpstr>
      <vt:lpstr>A* tree search example: Simulated queue.  City/f=g+h</vt:lpstr>
      <vt:lpstr>A* tree search example: Simulated queue.  City/f=g+h</vt:lpstr>
      <vt:lpstr>A* tree search example: Simulated queue.  City/f=g+h</vt:lpstr>
      <vt:lpstr>A* tree search example: Simulated queue.  City/f=g+h</vt:lpstr>
      <vt:lpstr>A* tree search example</vt:lpstr>
      <vt:lpstr>A* tree search example: Simulated queue.  City/f=g+h</vt:lpstr>
      <vt:lpstr>A* tree search example: Simulated queue.  City/f=g+h</vt:lpstr>
      <vt:lpstr>A* tree search example: Simulated queue.  City/f=g+h</vt:lpstr>
      <vt:lpstr>A* tree search example</vt:lpstr>
      <vt:lpstr>A* tree search example: Simulated queue.  City/f=g+h</vt:lpstr>
      <vt:lpstr>A* tree search example: Simulated queue.  City/f=g+h</vt:lpstr>
      <vt:lpstr>A* search example: Simulated queue.  City/f=g+h</vt:lpstr>
      <vt:lpstr>A* tree search example</vt:lpstr>
      <vt:lpstr>A* tree search example: Simulated queue.  City/f=g+h</vt:lpstr>
      <vt:lpstr>A* tree search example</vt:lpstr>
      <vt:lpstr>A* tree search example: Simulated queue.  City/f=g+h</vt:lpstr>
      <vt:lpstr>A* tree search example</vt:lpstr>
      <vt:lpstr>A* tree search example: Simulated queue.  City/f=g+h</vt:lpstr>
      <vt:lpstr>A* tree search example: Simulated queue.  City/f=g+h</vt:lpstr>
      <vt:lpstr>A* tree search example: Simulated queue.  City/f=g+h</vt:lpstr>
      <vt:lpstr>Properties of A*</vt:lpstr>
      <vt:lpstr>Admissible heuristics</vt:lpstr>
      <vt:lpstr>Consistent heuristics (consistent =&gt; admissible)</vt:lpstr>
      <vt:lpstr>Optimality of A* (proof) Tree Search, where h(n) is admissible</vt:lpstr>
      <vt:lpstr>Dominance</vt:lpstr>
      <vt:lpstr>Local search algorithms (4.1, 4.2)</vt:lpstr>
      <vt:lpstr>Random Restart Wrapper</vt:lpstr>
      <vt:lpstr>Random Restart Wrapper</vt:lpstr>
      <vt:lpstr>Local Search Difficulties</vt:lpstr>
      <vt:lpstr>Local Search Difficulties</vt:lpstr>
      <vt:lpstr>Hill-climbing search</vt:lpstr>
      <vt:lpstr>Simulated annealing search</vt:lpstr>
      <vt:lpstr>P(accepting a worse successor)  Decreases as Temperature T decreases Increases as |  E | decreases (Sometimes step size also decreases with T)</vt:lpstr>
      <vt:lpstr>Goal:  “Ratchet” up a jagged slope (see HW #2, prob. #5; here T = 1; cartoon is NOT to scale)</vt:lpstr>
      <vt:lpstr>Goal:  “Ratchet” up a jagged slope (see HW #2, prob. #5; here T = 1; cartoon is NOT to scale)</vt:lpstr>
      <vt:lpstr>Genetic algorithms (Darwin!!)</vt:lpstr>
      <vt:lpstr>PowerPoint Presentation</vt:lpstr>
      <vt:lpstr>Review Adversarial (Game) Search Chapter 5.1-5.4</vt:lpstr>
      <vt:lpstr>Games as Search</vt:lpstr>
      <vt:lpstr>An optimal procedure: The Min-Max method</vt:lpstr>
      <vt:lpstr>Two-Ply Game Tree</vt:lpstr>
      <vt:lpstr>Two-Ply Game Tree</vt:lpstr>
      <vt:lpstr>Pseudocode for Minimax Algorithm</vt:lpstr>
      <vt:lpstr>Properties of minimax</vt:lpstr>
      <vt:lpstr>PowerPoint Presentation</vt:lpstr>
      <vt:lpstr>Static (Heuristic) Evaluation Functions</vt:lpstr>
      <vt:lpstr>PowerPoint Presentation</vt:lpstr>
      <vt:lpstr>General alpha-beta pruning</vt:lpstr>
      <vt:lpstr>Alpha-beta Algorithm</vt:lpstr>
      <vt:lpstr>Pseudocode for Alpha-Beta Algorithm</vt:lpstr>
      <vt:lpstr>When to Prune? </vt:lpstr>
      <vt:lpstr>α/β Pruning vs. Returned Node Value</vt:lpstr>
      <vt:lpstr>Alpha-Beta Example Revisited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Alpha-Beta Example (continued)</vt:lpstr>
      <vt:lpstr>Review Probability (Chapter 13) You will be expected to know</vt:lpstr>
      <vt:lpstr>Syntax</vt:lpstr>
      <vt:lpstr>Probability</vt:lpstr>
      <vt:lpstr>Conditional Probability</vt:lpstr>
      <vt:lpstr>Concepts of Probability</vt:lpstr>
      <vt:lpstr>Random Variables</vt:lpstr>
      <vt:lpstr>Basic Probability Relationships</vt:lpstr>
      <vt:lpstr>Summary of Probability Rules</vt:lpstr>
      <vt:lpstr>Full Joint Distribution</vt:lpstr>
      <vt:lpstr>Computing with Probabilities: Law of Total Probability</vt:lpstr>
      <vt:lpstr>Computing with Probabilities: The Chain Rule or Factoring</vt:lpstr>
      <vt:lpstr>Independence</vt:lpstr>
      <vt:lpstr>Conditional Independence</vt:lpstr>
      <vt:lpstr>Examples of Conditional Independence</vt:lpstr>
      <vt:lpstr>Review Bayesian Networks (Chapter 14.1-5)</vt:lpstr>
      <vt:lpstr>Bayesian Networks</vt:lpstr>
      <vt:lpstr>Bayesian Network</vt:lpstr>
      <vt:lpstr>Examples of 3-way Bayesian Networks</vt:lpstr>
      <vt:lpstr>Examples of 3-way Bayesian Networks</vt:lpstr>
      <vt:lpstr>Extended example of 3-way Bayesian Networks</vt:lpstr>
      <vt:lpstr>Examples of 3-way Bayesian Networks</vt:lpstr>
      <vt:lpstr>Naïve Bayes Model                  (section 20.2.2 R&amp;N 3rd ed.)</vt:lpstr>
      <vt:lpstr>Naïve Bayes Model                  (section 20.2.2 R&amp;N 3rd ed.)</vt:lpstr>
      <vt:lpstr>Naïve Bayes Model (2)</vt:lpstr>
      <vt:lpstr>Bigger Example</vt:lpstr>
      <vt:lpstr>Constructing a Bayesian Network: Step 1</vt:lpstr>
      <vt:lpstr>Constructing this Bayesian Network: Step 2</vt:lpstr>
      <vt:lpstr>The Resulting Bayesian Network</vt:lpstr>
      <vt:lpstr>The Bayesian Network from a different Variable Ordering</vt:lpstr>
      <vt:lpstr>Computing Probabilities from a Bayesian Network</vt:lpstr>
      <vt:lpstr>Inference in Bayesian Networks Simple Example</vt:lpstr>
      <vt:lpstr>Inference in Bayesian Networks</vt:lpstr>
      <vt:lpstr>PowerPoint Presentation</vt:lpstr>
      <vt:lpstr>Mid-term Review Chapters 2-5, 13, 14</vt:lpstr>
    </vt:vector>
  </TitlesOfParts>
  <Company>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Review</dc:title>
  <dc:creator>Information &amp; Computer Sciences</dc:creator>
  <cp:lastModifiedBy>Lathrop,Richard</cp:lastModifiedBy>
  <cp:revision>225</cp:revision>
  <dcterms:created xsi:type="dcterms:W3CDTF">2009-10-12T21:05:05Z</dcterms:created>
  <dcterms:modified xsi:type="dcterms:W3CDTF">2018-02-13T15:33:57Z</dcterms:modified>
</cp:coreProperties>
</file>