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92" r:id="rId3"/>
    <p:sldMasterId id="2147483704" r:id="rId4"/>
    <p:sldMasterId id="2147483717" r:id="rId5"/>
    <p:sldMasterId id="2147483730" r:id="rId6"/>
    <p:sldMasterId id="2147483743" r:id="rId7"/>
    <p:sldMasterId id="2147483756" r:id="rId8"/>
    <p:sldMasterId id="2147483769" r:id="rId9"/>
    <p:sldMasterId id="2147483782" r:id="rId10"/>
    <p:sldMasterId id="2147483795" r:id="rId11"/>
    <p:sldMasterId id="2147483808" r:id="rId12"/>
    <p:sldMasterId id="2147483821" r:id="rId13"/>
    <p:sldMasterId id="2147483849" r:id="rId14"/>
    <p:sldMasterId id="2147483862" r:id="rId15"/>
    <p:sldMasterId id="2147483875" r:id="rId16"/>
    <p:sldMasterId id="2147483888" r:id="rId17"/>
  </p:sldMasterIdLst>
  <p:notesMasterIdLst>
    <p:notesMasterId r:id="rId132"/>
  </p:notesMasterIdLst>
  <p:handoutMasterIdLst>
    <p:handoutMasterId r:id="rId133"/>
  </p:handoutMasterIdLst>
  <p:sldIdLst>
    <p:sldId id="798" r:id="rId18"/>
    <p:sldId id="951" r:id="rId19"/>
    <p:sldId id="952" r:id="rId20"/>
    <p:sldId id="953" r:id="rId21"/>
    <p:sldId id="954" r:id="rId22"/>
    <p:sldId id="955" r:id="rId23"/>
    <p:sldId id="956" r:id="rId24"/>
    <p:sldId id="957" r:id="rId25"/>
    <p:sldId id="958" r:id="rId26"/>
    <p:sldId id="959" r:id="rId27"/>
    <p:sldId id="960" r:id="rId28"/>
    <p:sldId id="961" r:id="rId29"/>
    <p:sldId id="962" r:id="rId30"/>
    <p:sldId id="963" r:id="rId31"/>
    <p:sldId id="964" r:id="rId32"/>
    <p:sldId id="965" r:id="rId33"/>
    <p:sldId id="966" r:id="rId34"/>
    <p:sldId id="967" r:id="rId35"/>
    <p:sldId id="968" r:id="rId36"/>
    <p:sldId id="969" r:id="rId37"/>
    <p:sldId id="970" r:id="rId38"/>
    <p:sldId id="971" r:id="rId39"/>
    <p:sldId id="972" r:id="rId40"/>
    <p:sldId id="633" r:id="rId41"/>
    <p:sldId id="638" r:id="rId42"/>
    <p:sldId id="639" r:id="rId43"/>
    <p:sldId id="640" r:id="rId44"/>
    <p:sldId id="641" r:id="rId45"/>
    <p:sldId id="642" r:id="rId46"/>
    <p:sldId id="643" r:id="rId47"/>
    <p:sldId id="644" r:id="rId48"/>
    <p:sldId id="820" r:id="rId49"/>
    <p:sldId id="821" r:id="rId50"/>
    <p:sldId id="646" r:id="rId51"/>
    <p:sldId id="647" r:id="rId52"/>
    <p:sldId id="822" r:id="rId53"/>
    <p:sldId id="823" r:id="rId54"/>
    <p:sldId id="824" r:id="rId55"/>
    <p:sldId id="825" r:id="rId56"/>
    <p:sldId id="938" r:id="rId57"/>
    <p:sldId id="939" r:id="rId58"/>
    <p:sldId id="940" r:id="rId59"/>
    <p:sldId id="827" r:id="rId60"/>
    <p:sldId id="826" r:id="rId61"/>
    <p:sldId id="949" r:id="rId62"/>
    <p:sldId id="950" r:id="rId63"/>
    <p:sldId id="741" r:id="rId64"/>
    <p:sldId id="742" r:id="rId65"/>
    <p:sldId id="743" r:id="rId66"/>
    <p:sldId id="828" r:id="rId67"/>
    <p:sldId id="829" r:id="rId68"/>
    <p:sldId id="830" r:id="rId69"/>
    <p:sldId id="831" r:id="rId70"/>
    <p:sldId id="832" r:id="rId71"/>
    <p:sldId id="833" r:id="rId72"/>
    <p:sldId id="973" r:id="rId73"/>
    <p:sldId id="980" r:id="rId74"/>
    <p:sldId id="981" r:id="rId75"/>
    <p:sldId id="982" r:id="rId76"/>
    <p:sldId id="983" r:id="rId77"/>
    <p:sldId id="984" r:id="rId78"/>
    <p:sldId id="985" r:id="rId79"/>
    <p:sldId id="986" r:id="rId80"/>
    <p:sldId id="987" r:id="rId81"/>
    <p:sldId id="988" r:id="rId82"/>
    <p:sldId id="989" r:id="rId83"/>
    <p:sldId id="990" r:id="rId84"/>
    <p:sldId id="991" r:id="rId85"/>
    <p:sldId id="992" r:id="rId86"/>
    <p:sldId id="993" r:id="rId87"/>
    <p:sldId id="994" r:id="rId88"/>
    <p:sldId id="995" r:id="rId89"/>
    <p:sldId id="996" r:id="rId90"/>
    <p:sldId id="997" r:id="rId91"/>
    <p:sldId id="998" r:id="rId92"/>
    <p:sldId id="979" r:id="rId93"/>
    <p:sldId id="763" r:id="rId94"/>
    <p:sldId id="764" r:id="rId95"/>
    <p:sldId id="684" r:id="rId96"/>
    <p:sldId id="685" r:id="rId97"/>
    <p:sldId id="849" r:id="rId98"/>
    <p:sldId id="686" r:id="rId99"/>
    <p:sldId id="687" r:id="rId100"/>
    <p:sldId id="850" r:id="rId101"/>
    <p:sldId id="688" r:id="rId102"/>
    <p:sldId id="851" r:id="rId103"/>
    <p:sldId id="852" r:id="rId104"/>
    <p:sldId id="853" r:id="rId105"/>
    <p:sldId id="689" r:id="rId106"/>
    <p:sldId id="854" r:id="rId107"/>
    <p:sldId id="855" r:id="rId108"/>
    <p:sldId id="856" r:id="rId109"/>
    <p:sldId id="692" r:id="rId110"/>
    <p:sldId id="693" r:id="rId111"/>
    <p:sldId id="694" r:id="rId112"/>
    <p:sldId id="857" r:id="rId113"/>
    <p:sldId id="695" r:id="rId114"/>
    <p:sldId id="696" r:id="rId115"/>
    <p:sldId id="697" r:id="rId116"/>
    <p:sldId id="698" r:id="rId117"/>
    <p:sldId id="699" r:id="rId118"/>
    <p:sldId id="700" r:id="rId119"/>
    <p:sldId id="858" r:id="rId120"/>
    <p:sldId id="701" r:id="rId121"/>
    <p:sldId id="703" r:id="rId122"/>
    <p:sldId id="859" r:id="rId123"/>
    <p:sldId id="887" r:id="rId124"/>
    <p:sldId id="888" r:id="rId125"/>
    <p:sldId id="704" r:id="rId126"/>
    <p:sldId id="860" r:id="rId127"/>
    <p:sldId id="861" r:id="rId128"/>
    <p:sldId id="862" r:id="rId129"/>
    <p:sldId id="863" r:id="rId130"/>
    <p:sldId id="977" r:id="rId1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15620"/>
    <p:restoredTop sz="94660"/>
  </p:normalViewPr>
  <p:slideViewPr>
    <p:cSldViewPr>
      <p:cViewPr varScale="1">
        <p:scale>
          <a:sx n="53" d="100"/>
          <a:sy n="53" d="100"/>
        </p:scale>
        <p:origin x="-96"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134" Type="http://schemas.openxmlformats.org/officeDocument/2006/relationships/presProps" Target="presProps.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slide" Target="slides/slide112.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theme" Target="theme/theme1.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137"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charset="0"/>
                <a:cs typeface="Arial" charset="0"/>
              </a:defRPr>
            </a:lvl1pPr>
          </a:lstStyle>
          <a:p>
            <a:pPr>
              <a:defRPr/>
            </a:pPr>
            <a:fld id="{88421C63-A4E9-4B3A-917E-4EE82A93A757}" type="datetimeFigureOut">
              <a:rPr lang="en-US"/>
              <a:pPr>
                <a:defRPr/>
              </a:pPr>
              <a:t>3/15/2018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4FD6494-77BB-4746-99D2-C6C42439B998}" type="slidenum">
              <a:rPr lang="en-US"/>
              <a:pPr>
                <a:defRPr/>
              </a:pPr>
              <a:t>‹#›</a:t>
            </a:fld>
            <a:endParaRPr lang="en-US"/>
          </a:p>
        </p:txBody>
      </p:sp>
    </p:spTree>
    <p:extLst>
      <p:ext uri="{BB962C8B-B14F-4D97-AF65-F5344CB8AC3E}">
        <p14:creationId xmlns:p14="http://schemas.microsoft.com/office/powerpoint/2010/main" val="1646689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mn-ea"/>
                <a:cs typeface="Arial"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mn-ea"/>
                <a:cs typeface="Arial"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mn-ea"/>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Arial" charset="0"/>
              </a:defRPr>
            </a:lvl1pPr>
          </a:lstStyle>
          <a:p>
            <a:pPr>
              <a:defRPr/>
            </a:pPr>
            <a:fld id="{76214B55-B900-4135-9C03-72262156FEDB}" type="slidenum">
              <a:rPr lang="en-US"/>
              <a:pPr>
                <a:defRPr/>
              </a:pPr>
              <a:t>‹#›</a:t>
            </a:fld>
            <a:endParaRPr lang="en-US"/>
          </a:p>
        </p:txBody>
      </p:sp>
    </p:spTree>
    <p:extLst>
      <p:ext uri="{BB962C8B-B14F-4D97-AF65-F5344CB8AC3E}">
        <p14:creationId xmlns:p14="http://schemas.microsoft.com/office/powerpoint/2010/main" val="3041523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9D97BC31-79C9-426C-8771-0D32D1634794}" type="slidenum">
              <a:rPr lang="en-US" altLang="en-US" smtClean="0">
                <a:latin typeface="Arial" pitchFamily="34" charset="0"/>
                <a:cs typeface="Arial" pitchFamily="34" charset="0"/>
              </a:rPr>
              <a:pPr/>
              <a:t>3</a:t>
            </a:fld>
            <a:endParaRPr lang="en-US" altLang="en-US" smtClean="0">
              <a:latin typeface="Arial" pitchFamily="34" charset="0"/>
              <a:cs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69F1B0AD-8A63-4D5E-957A-B082D1B62D7C}" type="slidenum">
              <a:rPr lang="en-US" altLang="en-US" smtClean="0">
                <a:latin typeface="Arial" pitchFamily="34" charset="0"/>
                <a:cs typeface="Arial" pitchFamily="34" charset="0"/>
              </a:rPr>
              <a:pPr/>
              <a:t>12</a:t>
            </a:fld>
            <a:endParaRPr lang="en-US" altLang="en-US" smtClean="0">
              <a:latin typeface="Arial" pitchFamily="34" charset="0"/>
              <a:cs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6BF039F-4EF5-4090-80A7-7C42C5E092FB}" type="slidenum">
              <a:rPr lang="en-US" altLang="en-US" smtClean="0">
                <a:latin typeface="Arial" pitchFamily="34" charset="0"/>
                <a:cs typeface="Arial" pitchFamily="34" charset="0"/>
              </a:rPr>
              <a:pPr/>
              <a:t>14</a:t>
            </a:fld>
            <a:endParaRPr lang="en-US" altLang="en-US" smtClean="0">
              <a:latin typeface="Arial" pitchFamily="34" charset="0"/>
              <a:cs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0D01AC1C-78E4-4728-98AC-9A4BF413B0BA}" type="slidenum">
              <a:rPr lang="en-US" altLang="en-US" smtClean="0">
                <a:latin typeface="Arial" pitchFamily="34" charset="0"/>
                <a:cs typeface="Arial" pitchFamily="34" charset="0"/>
              </a:rPr>
              <a:pPr/>
              <a:t>15</a:t>
            </a:fld>
            <a:endParaRPr lang="en-US" altLang="en-US" smtClean="0">
              <a:latin typeface="Arial" pitchFamily="34" charset="0"/>
              <a:cs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charset="-128"/>
              </a:defRPr>
            </a:lvl1pPr>
            <a:lvl2pPr marL="742950" indent="-285750" eaLnBrk="0" hangingPunct="0">
              <a:spcBef>
                <a:spcPct val="30000"/>
              </a:spcBef>
              <a:defRPr sz="1200">
                <a:solidFill>
                  <a:schemeClr val="tx1"/>
                </a:solidFill>
                <a:latin typeface="Arial" charset="0"/>
                <a:ea typeface="ＭＳ Ｐゴシック" charset="-128"/>
              </a:defRPr>
            </a:lvl2pPr>
            <a:lvl3pPr marL="1143000" indent="-228600" eaLnBrk="0" hangingPunct="0">
              <a:spcBef>
                <a:spcPct val="30000"/>
              </a:spcBef>
              <a:defRPr sz="1200">
                <a:solidFill>
                  <a:schemeClr val="tx1"/>
                </a:solidFill>
                <a:latin typeface="Arial" charset="0"/>
                <a:ea typeface="ＭＳ Ｐゴシック" charset="-128"/>
              </a:defRPr>
            </a:lvl3pPr>
            <a:lvl4pPr marL="1600200" indent="-228600" eaLnBrk="0" hangingPunct="0">
              <a:spcBef>
                <a:spcPct val="30000"/>
              </a:spcBef>
              <a:defRPr sz="1200">
                <a:solidFill>
                  <a:schemeClr val="tx1"/>
                </a:solidFill>
                <a:latin typeface="Arial" charset="0"/>
                <a:ea typeface="ＭＳ Ｐゴシック" charset="-128"/>
              </a:defRPr>
            </a:lvl4pPr>
            <a:lvl5pPr marL="2057400" indent="-228600" eaLnBrk="0" hangingPunct="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13C036EB-6F86-4BC1-8E29-1A0A3A5784EE}" type="slidenum">
              <a:rPr lang="en-US" altLang="en-US" sz="1300" smtClean="0"/>
              <a:pPr eaLnBrk="1" hangingPunct="1">
                <a:spcBef>
                  <a:spcPct val="0"/>
                </a:spcBef>
              </a:pPr>
              <a:t>17</a:t>
            </a:fld>
            <a:endParaRPr lang="en-US" altLang="en-US" sz="13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78697FA7-6E62-412E-BC04-C70D651FF9AA}" type="slidenum">
              <a:rPr lang="en-US" altLang="en-US" smtClean="0">
                <a:latin typeface="Arial" pitchFamily="34" charset="0"/>
              </a:rPr>
              <a:pPr/>
              <a:t>19</a:t>
            </a:fld>
            <a:endParaRPr lang="en-US" altLang="en-US" smtClean="0">
              <a:latin typeface="Arial"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DA88CEF-5DED-483B-A341-301F26C0C405}" type="slidenum">
              <a:rPr lang="en-US" altLang="en-US" smtClean="0">
                <a:latin typeface="Arial" pitchFamily="34" charset="0"/>
              </a:rPr>
              <a:pPr/>
              <a:t>20</a:t>
            </a:fld>
            <a:endParaRPr lang="en-US" altLang="en-US" smtClean="0">
              <a:latin typeface="Arial"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0FFECC0-D985-4F16-B511-0332C0A2AA19}" type="slidenum">
              <a:rPr lang="en-US" altLang="en-US" smtClean="0">
                <a:latin typeface="Arial" pitchFamily="34" charset="0"/>
                <a:cs typeface="Arial" pitchFamily="34" charset="0"/>
              </a:rPr>
              <a:pPr/>
              <a:t>22</a:t>
            </a:fld>
            <a:endParaRPr lang="en-US" altLang="en-US" smtClean="0">
              <a:latin typeface="Arial" pitchFamily="34" charset="0"/>
              <a:cs typeface="Arial"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5A3A748-EDA5-49A5-B4CD-914384432105}" type="slidenum">
              <a:rPr lang="en-US" altLang="en-US" sz="1300" smtClean="0"/>
              <a:pPr eaLnBrk="1" hangingPunct="1">
                <a:spcBef>
                  <a:spcPct val="0"/>
                </a:spcBef>
              </a:pPr>
              <a:t>24</a:t>
            </a:fld>
            <a:endParaRPr lang="en-US" altLang="en-US" sz="1300"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9A516CC-2022-4A29-BBD6-EABEFB8FC87F}" type="slidenum">
              <a:rPr lang="en-US" altLang="en-US" sz="1300" smtClean="0"/>
              <a:pPr eaLnBrk="1" hangingPunct="1">
                <a:spcBef>
                  <a:spcPct val="0"/>
                </a:spcBef>
              </a:pPr>
              <a:t>25</a:t>
            </a:fld>
            <a:endParaRPr lang="en-US" altLang="en-US" sz="13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F250B38-FB46-4032-8DEE-1C295CCB5856}" type="slidenum">
              <a:rPr lang="en-US" altLang="en-US" sz="1300" smtClean="0"/>
              <a:pPr eaLnBrk="1" hangingPunct="1">
                <a:spcBef>
                  <a:spcPct val="0"/>
                </a:spcBef>
              </a:pPr>
              <a:t>26</a:t>
            </a:fld>
            <a:endParaRPr lang="en-US" altLang="en-US" sz="13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8CB2E06E-8CD1-4FE9-954B-32E0DA051233}" type="slidenum">
              <a:rPr lang="en-US" altLang="en-US" smtClean="0">
                <a:latin typeface="Arial" pitchFamily="34" charset="0"/>
                <a:cs typeface="Arial" pitchFamily="34" charset="0"/>
              </a:rPr>
              <a:pPr/>
              <a:t>4</a:t>
            </a:fld>
            <a:endParaRPr lang="en-US" altLang="en-US" smtClean="0">
              <a:latin typeface="Arial" pitchFamily="34" charset="0"/>
              <a:cs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15606160-D2B9-4C0D-9925-F801F5C1E6CC}" type="slidenum">
              <a:rPr lang="en-US" altLang="en-US" sz="1300" smtClean="0"/>
              <a:pPr eaLnBrk="1" hangingPunct="1">
                <a:spcBef>
                  <a:spcPct val="0"/>
                </a:spcBef>
              </a:pPr>
              <a:t>27</a:t>
            </a:fld>
            <a:endParaRPr lang="en-US" altLang="en-US" sz="13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1FA6A4-13AF-444B-B89E-4BEEADF1C7CD}" type="slidenum">
              <a:rPr lang="en-US" altLang="en-US" sz="1300" smtClean="0"/>
              <a:pPr eaLnBrk="1" hangingPunct="1">
                <a:spcBef>
                  <a:spcPct val="0"/>
                </a:spcBef>
              </a:pPr>
              <a:t>28</a:t>
            </a:fld>
            <a:endParaRPr lang="en-US" altLang="en-US" sz="13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1AB54FDC-8200-4CA2-AE77-7AE0F8282A1A}" type="slidenum">
              <a:rPr lang="en-US" altLang="en-US" sz="1300" smtClean="0"/>
              <a:pPr eaLnBrk="1" hangingPunct="1">
                <a:spcBef>
                  <a:spcPct val="0"/>
                </a:spcBef>
              </a:pPr>
              <a:t>29</a:t>
            </a:fld>
            <a:endParaRPr lang="en-US" altLang="en-US" sz="13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30A9E4-ED07-4B74-8D8F-AF1478987F52}" type="slidenum">
              <a:rPr lang="en-US" altLang="en-US" sz="1300" smtClean="0"/>
              <a:pPr eaLnBrk="1" hangingPunct="1">
                <a:spcBef>
                  <a:spcPct val="0"/>
                </a:spcBef>
              </a:pPr>
              <a:t>30</a:t>
            </a:fld>
            <a:endParaRPr lang="en-US" altLang="en-US" sz="13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03CB937-3C1F-4C7C-8D8B-6F19830148FC}" type="slidenum">
              <a:rPr lang="en-US" altLang="en-US" sz="1300" smtClean="0"/>
              <a:pPr eaLnBrk="1" hangingPunct="1">
                <a:spcBef>
                  <a:spcPct val="0"/>
                </a:spcBef>
              </a:pPr>
              <a:t>31</a:t>
            </a:fld>
            <a:endParaRPr lang="en-US" altLang="en-US" sz="13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2BDB01F2-C88D-41CB-9B83-9B063067D460}" type="slidenum">
              <a:rPr lang="en-US" altLang="en-US" smtClean="0">
                <a:solidFill>
                  <a:prstClr val="black"/>
                </a:solidFill>
              </a:rPr>
              <a:pPr eaLnBrk="1" hangingPunct="1">
                <a:spcBef>
                  <a:spcPct val="0"/>
                </a:spcBef>
              </a:pPr>
              <a:t>32</a:t>
            </a:fld>
            <a:endParaRPr lang="en-US" altLang="en-US"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6DC93074-4850-495A-BFB5-1A3B6FFBEFA3}" type="slidenum">
              <a:rPr lang="en-US" altLang="en-US" smtClean="0">
                <a:solidFill>
                  <a:prstClr val="black"/>
                </a:solidFill>
              </a:rPr>
              <a:pPr eaLnBrk="1" hangingPunct="1">
                <a:spcBef>
                  <a:spcPct val="0"/>
                </a:spcBef>
              </a:pPr>
              <a:t>33</a:t>
            </a:fld>
            <a:endParaRPr lang="en-US" alt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0413CEB-F4BB-4A57-8D87-BBDE823515B5}" type="slidenum">
              <a:rPr lang="en-US" altLang="en-US" sz="1300" smtClean="0"/>
              <a:pPr eaLnBrk="1" hangingPunct="1">
                <a:spcBef>
                  <a:spcPct val="0"/>
                </a:spcBef>
              </a:pPr>
              <a:t>34</a:t>
            </a:fld>
            <a:endParaRPr lang="en-US" altLang="en-US" sz="13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1745392F-EE16-4E78-BB30-9E0D9353B678}" type="slidenum">
              <a:rPr lang="en-US" altLang="en-US" sz="1300" smtClean="0"/>
              <a:pPr eaLnBrk="1" hangingPunct="1">
                <a:spcBef>
                  <a:spcPct val="0"/>
                </a:spcBef>
              </a:pPr>
              <a:t>35</a:t>
            </a:fld>
            <a:endParaRPr lang="en-US" altLang="en-US" sz="13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B3458CA1-239D-4682-8651-723553D5978B}" type="slidenum">
              <a:rPr lang="en-US" altLang="en-US" smtClean="0"/>
              <a:pPr eaLnBrk="1" hangingPunct="1">
                <a:spcBef>
                  <a:spcPct val="0"/>
                </a:spcBef>
              </a:pPr>
              <a:t>36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6EB9C3D-222A-441D-B611-5E49209593D1}" type="slidenum">
              <a:rPr lang="en-US" altLang="en-US" smtClean="0">
                <a:latin typeface="Arial" pitchFamily="34" charset="0"/>
                <a:cs typeface="Arial" pitchFamily="34" charset="0"/>
              </a:rPr>
              <a:pPr/>
              <a:t>5</a:t>
            </a:fld>
            <a:endParaRPr lang="en-US" altLang="en-US" smtClean="0">
              <a:latin typeface="Arial" pitchFamily="34" charset="0"/>
              <a:cs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cap="flat"/>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8344" indent="-303209" eaLnBrk="0" hangingPunct="0">
              <a:defRPr sz="2500">
                <a:solidFill>
                  <a:schemeClr val="tx1"/>
                </a:solidFill>
                <a:latin typeface="Arial" pitchFamily="34" charset="0"/>
                <a:ea typeface="ＭＳ Ｐゴシック" pitchFamily="34" charset="-128"/>
              </a:defRPr>
            </a:lvl2pPr>
            <a:lvl3pPr marL="1212837" indent="-242567" eaLnBrk="0" hangingPunct="0">
              <a:defRPr sz="2500">
                <a:solidFill>
                  <a:schemeClr val="tx1"/>
                </a:solidFill>
                <a:latin typeface="Arial" pitchFamily="34" charset="0"/>
                <a:ea typeface="ＭＳ Ｐゴシック" pitchFamily="34" charset="-128"/>
              </a:defRPr>
            </a:lvl3pPr>
            <a:lvl4pPr marL="1697972" indent="-242567" eaLnBrk="0" hangingPunct="0">
              <a:defRPr sz="2500">
                <a:solidFill>
                  <a:schemeClr val="tx1"/>
                </a:solidFill>
                <a:latin typeface="Arial" pitchFamily="34" charset="0"/>
                <a:ea typeface="ＭＳ Ｐゴシック" pitchFamily="34" charset="-128"/>
              </a:defRPr>
            </a:lvl4pPr>
            <a:lvl5pPr marL="2183107" indent="-242567" eaLnBrk="0" hangingPunct="0">
              <a:defRPr sz="2500">
                <a:solidFill>
                  <a:schemeClr val="tx1"/>
                </a:solidFill>
                <a:latin typeface="Arial" pitchFamily="34" charset="0"/>
                <a:ea typeface="ＭＳ Ｐゴシック" pitchFamily="34" charset="-128"/>
              </a:defRPr>
            </a:lvl5pPr>
            <a:lvl6pPr marL="2668242" indent="-2425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53377" indent="-2425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38512" indent="-2425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23647" indent="-2425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4F519F49-6E17-455D-8D8E-3461B3B08821}" type="slidenum">
              <a:rPr lang="en-US" altLang="en-US"/>
              <a:pPr eaLnBrk="1" hangingPunct="1"/>
              <a:t>45</a:t>
            </a:fld>
            <a:endParaRPr lang="en-US" altLang="en-US"/>
          </a:p>
        </p:txBody>
      </p:sp>
      <p:sp>
        <p:nvSpPr>
          <p:cNvPr id="182274" name="Rectangle 2"/>
          <p:cNvSpPr>
            <a:spLocks noGrp="1" noRot="1" noChangeAspect="1" noChangeArrowheads="1" noTextEdit="1"/>
          </p:cNvSpPr>
          <p:nvPr>
            <p:ph type="sldImg"/>
          </p:nvPr>
        </p:nvSpPr>
        <p:spPr>
          <a:xfrm>
            <a:off x="1266825" y="727075"/>
            <a:ext cx="4781550" cy="3586163"/>
          </a:xfrm>
          <a:ln/>
        </p:spPr>
      </p:sp>
      <p:sp>
        <p:nvSpPr>
          <p:cNvPr id="182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8344" indent="-303209" eaLnBrk="0" hangingPunct="0">
              <a:defRPr sz="2500">
                <a:solidFill>
                  <a:schemeClr val="tx1"/>
                </a:solidFill>
                <a:latin typeface="Arial" pitchFamily="34" charset="0"/>
                <a:ea typeface="ＭＳ Ｐゴシック" pitchFamily="34" charset="-128"/>
              </a:defRPr>
            </a:lvl2pPr>
            <a:lvl3pPr marL="1212837" indent="-242567" eaLnBrk="0" hangingPunct="0">
              <a:defRPr sz="2500">
                <a:solidFill>
                  <a:schemeClr val="tx1"/>
                </a:solidFill>
                <a:latin typeface="Arial" pitchFamily="34" charset="0"/>
                <a:ea typeface="ＭＳ Ｐゴシック" pitchFamily="34" charset="-128"/>
              </a:defRPr>
            </a:lvl3pPr>
            <a:lvl4pPr marL="1697972" indent="-242567" eaLnBrk="0" hangingPunct="0">
              <a:defRPr sz="2500">
                <a:solidFill>
                  <a:schemeClr val="tx1"/>
                </a:solidFill>
                <a:latin typeface="Arial" pitchFamily="34" charset="0"/>
                <a:ea typeface="ＭＳ Ｐゴシック" pitchFamily="34" charset="-128"/>
              </a:defRPr>
            </a:lvl4pPr>
            <a:lvl5pPr marL="2183107" indent="-242567" eaLnBrk="0" hangingPunct="0">
              <a:defRPr sz="2500">
                <a:solidFill>
                  <a:schemeClr val="tx1"/>
                </a:solidFill>
                <a:latin typeface="Arial" pitchFamily="34" charset="0"/>
                <a:ea typeface="ＭＳ Ｐゴシック" pitchFamily="34" charset="-128"/>
              </a:defRPr>
            </a:lvl5pPr>
            <a:lvl6pPr marL="2668242" indent="-2425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53377" indent="-2425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38512" indent="-2425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23647" indent="-2425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4E17709E-BE66-4BED-8537-596F3BABA967}" type="slidenum">
              <a:rPr lang="en-US" altLang="en-US"/>
              <a:pPr eaLnBrk="1" hangingPunct="1"/>
              <a:t>46</a:t>
            </a:fld>
            <a:endParaRPr lang="en-US" altLang="en-US"/>
          </a:p>
        </p:txBody>
      </p:sp>
      <p:sp>
        <p:nvSpPr>
          <p:cNvPr id="184322" name="Rectangle 2"/>
          <p:cNvSpPr>
            <a:spLocks noGrp="1" noRot="1" noChangeAspect="1" noChangeArrowheads="1" noTextEdit="1"/>
          </p:cNvSpPr>
          <p:nvPr>
            <p:ph type="sldImg"/>
          </p:nvPr>
        </p:nvSpPr>
        <p:spPr>
          <a:xfrm>
            <a:off x="1266825" y="727075"/>
            <a:ext cx="4781550" cy="3586163"/>
          </a:xfrm>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DA24FAA-6EED-47E6-BC75-FB973DDF2506}" type="slidenum">
              <a:rPr lang="en-US" altLang="en-US" sz="1300" smtClean="0"/>
              <a:pPr eaLnBrk="1" hangingPunct="1">
                <a:spcBef>
                  <a:spcPct val="0"/>
                </a:spcBef>
              </a:pPr>
              <a:t>47</a:t>
            </a:fld>
            <a:endParaRPr lang="en-US" altLang="en-US" sz="13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38AD43F-01DA-4FE8-BD48-80763DD137AB}" type="slidenum">
              <a:rPr lang="en-US" altLang="en-US" sz="1300" smtClean="0"/>
              <a:pPr eaLnBrk="1" hangingPunct="1">
                <a:spcBef>
                  <a:spcPct val="0"/>
                </a:spcBef>
              </a:pPr>
              <a:t>48</a:t>
            </a:fld>
            <a:endParaRPr lang="en-US" altLang="en-US" sz="13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087132C-CAC0-4385-BC8F-4C5E4327A9F0}" type="slidenum">
              <a:rPr lang="en-US" altLang="en-US" sz="1300" smtClean="0"/>
              <a:pPr eaLnBrk="1" hangingPunct="1">
                <a:spcBef>
                  <a:spcPct val="0"/>
                </a:spcBef>
              </a:pPr>
              <a:t>49</a:t>
            </a:fld>
            <a:endParaRPr lang="en-US" altLang="en-US" sz="13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E75069F8-1355-48A6-968D-FAEC87449848}" type="slidenum">
              <a:rPr lang="en-US" altLang="en-US" smtClean="0"/>
              <a:pPr eaLnBrk="1" hangingPunct="1">
                <a:spcBef>
                  <a:spcPct val="0"/>
                </a:spcBef>
              </a:pPr>
              <a:t>51</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13FC1E97-EE69-493F-B040-EFCEDDE699E0}" type="slidenum">
              <a:rPr lang="en-US" altLang="en-US" smtClean="0"/>
              <a:pPr eaLnBrk="1" hangingPunct="1">
                <a:spcBef>
                  <a:spcPct val="0"/>
                </a:spcBef>
              </a:pPr>
              <a:t>52</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5DC6D290-9D6E-47B3-8C42-2573280D78FB}" type="slidenum">
              <a:rPr lang="en-US" altLang="en-US" smtClean="0"/>
              <a:pPr eaLnBrk="1" hangingPunct="1">
                <a:spcBef>
                  <a:spcPct val="0"/>
                </a:spcBef>
              </a:pPr>
              <a:t>53</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167610F4-BD4D-479A-B3BD-2BE33E0AD264}" type="slidenum">
              <a:rPr lang="en-US" altLang="en-US" smtClean="0">
                <a:latin typeface="Arial" pitchFamily="34" charset="0"/>
                <a:cs typeface="Arial" pitchFamily="34" charset="0"/>
              </a:rPr>
              <a:pPr/>
              <a:t>6</a:t>
            </a:fld>
            <a:endParaRPr lang="en-US" altLang="en-US" smtClean="0">
              <a:latin typeface="Arial" pitchFamily="34" charset="0"/>
              <a:cs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E587D68A-E4AC-4418-B206-5A2DAB871BD2}" type="slidenum">
              <a:rPr lang="en-US" altLang="en-US" smtClean="0"/>
              <a:pPr eaLnBrk="1" hangingPunct="1">
                <a:spcBef>
                  <a:spcPct val="0"/>
                </a:spcBef>
              </a:pPr>
              <a:t>54</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4EF6C27E-1C2C-4EB3-916B-0D37A8691BCB}" type="slidenum">
              <a:rPr lang="en-US" altLang="en-US" smtClean="0"/>
              <a:pPr eaLnBrk="1" hangingPunct="1">
                <a:spcBef>
                  <a:spcPct val="0"/>
                </a:spcBef>
              </a:pPr>
              <a:t>55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C11EEA3-AA1E-4538-81D3-1AE9DF2544A9}" type="slidenum">
              <a:rPr lang="en-US" altLang="en-US" smtClean="0">
                <a:solidFill>
                  <a:prstClr val="black"/>
                </a:solidFill>
                <a:latin typeface="Arial" pitchFamily="34" charset="0"/>
              </a:rPr>
              <a:pPr/>
              <a:t>58</a:t>
            </a:fld>
            <a:endParaRPr lang="en-US" altLang="en-US" smtClean="0">
              <a:solidFill>
                <a:prstClr val="black"/>
              </a:solidFill>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1C146DF8-B73C-41ED-B54B-781EB5F23A8F}" type="slidenum">
              <a:rPr lang="en-US" altLang="en-US" smtClean="0">
                <a:solidFill>
                  <a:prstClr val="black"/>
                </a:solidFill>
                <a:latin typeface="Arial" pitchFamily="34" charset="0"/>
              </a:rPr>
              <a:pPr/>
              <a:t>59</a:t>
            </a:fld>
            <a:endParaRPr lang="en-US" altLang="en-US" smtClean="0">
              <a:solidFill>
                <a:prstClr val="black"/>
              </a:solidFill>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89515A0D-AB44-4ADE-8E24-481A8516F0D3}" type="slidenum">
              <a:rPr lang="en-US" altLang="en-US" smtClean="0">
                <a:solidFill>
                  <a:prstClr val="black"/>
                </a:solidFill>
                <a:latin typeface="Arial" pitchFamily="34" charset="0"/>
              </a:rPr>
              <a:pPr/>
              <a:t>60</a:t>
            </a:fld>
            <a:endParaRPr lang="en-US" altLang="en-US" smtClean="0">
              <a:solidFill>
                <a:prstClr val="black"/>
              </a:solidFill>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F4D8CD0-10BE-4E38-AFBF-C7C27CC87784}" type="slidenum">
              <a:rPr lang="en-US" altLang="en-US" smtClean="0">
                <a:solidFill>
                  <a:prstClr val="black"/>
                </a:solidFill>
                <a:latin typeface="Arial" pitchFamily="34" charset="0"/>
              </a:rPr>
              <a:pPr/>
              <a:t>61</a:t>
            </a:fld>
            <a:endParaRPr lang="en-US" altLang="en-US" smtClean="0">
              <a:solidFill>
                <a:prstClr val="black"/>
              </a:solidFill>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DF25F9E9-4132-4632-AA89-DE37F4D1FC09}" type="slidenum">
              <a:rPr lang="en-US" altLang="en-US" smtClean="0">
                <a:solidFill>
                  <a:prstClr val="black"/>
                </a:solidFill>
                <a:latin typeface="Arial" pitchFamily="34" charset="0"/>
              </a:rPr>
              <a:pPr/>
              <a:t>62</a:t>
            </a:fld>
            <a:endParaRPr lang="en-US" altLang="en-US" smtClean="0">
              <a:solidFill>
                <a:prstClr val="black"/>
              </a:solidFill>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3B035A7-DF02-4820-AD6F-D2B14B514928}" type="slidenum">
              <a:rPr lang="en-US" altLang="en-US" smtClean="0">
                <a:solidFill>
                  <a:prstClr val="black"/>
                </a:solidFill>
                <a:latin typeface="Arial" pitchFamily="34" charset="0"/>
              </a:rPr>
              <a:pPr/>
              <a:t>63</a:t>
            </a:fld>
            <a:endParaRPr lang="en-US" altLang="en-US" smtClean="0">
              <a:solidFill>
                <a:prstClr val="black"/>
              </a:solidFill>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4127E505-8325-495C-91C3-4C437A999A93}" type="slidenum">
              <a:rPr lang="en-US" altLang="en-US" smtClean="0">
                <a:solidFill>
                  <a:prstClr val="black"/>
                </a:solidFill>
                <a:latin typeface="Arial" pitchFamily="34" charset="0"/>
              </a:rPr>
              <a:pPr/>
              <a:t>64</a:t>
            </a:fld>
            <a:endParaRPr lang="en-US" altLang="en-US" smtClean="0">
              <a:solidFill>
                <a:prstClr val="black"/>
              </a:solidFill>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D2E0B4E5-EF49-43AD-A5C9-A97E7995B2FC}" type="slidenum">
              <a:rPr lang="en-US" altLang="en-US" smtClean="0">
                <a:solidFill>
                  <a:prstClr val="black"/>
                </a:solidFill>
                <a:latin typeface="Arial" pitchFamily="34" charset="0"/>
              </a:rPr>
              <a:pPr/>
              <a:t>65</a:t>
            </a:fld>
            <a:endParaRPr lang="en-US" altLang="en-US" smtClean="0">
              <a:solidFill>
                <a:prstClr val="black"/>
              </a:solidFill>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C739FD04-3BB3-4565-8680-47C7CA71FEE1}" type="slidenum">
              <a:rPr lang="en-US" altLang="en-US" smtClean="0">
                <a:latin typeface="Arial" pitchFamily="34" charset="0"/>
                <a:cs typeface="Arial" pitchFamily="34" charset="0"/>
              </a:rPr>
              <a:pPr/>
              <a:t>7</a:t>
            </a:fld>
            <a:endParaRPr lang="en-US" altLang="en-US" smtClean="0">
              <a:latin typeface="Arial" pitchFamily="34" charset="0"/>
              <a:cs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2D0EAED7-4FFC-4E83-9674-F784BD145041}" type="slidenum">
              <a:rPr lang="en-US" altLang="en-US" smtClean="0">
                <a:solidFill>
                  <a:prstClr val="black"/>
                </a:solidFill>
                <a:latin typeface="Arial" pitchFamily="34" charset="0"/>
              </a:rPr>
              <a:pPr/>
              <a:t>66</a:t>
            </a:fld>
            <a:endParaRPr lang="en-US" altLang="en-US" smtClean="0">
              <a:solidFill>
                <a:prstClr val="black"/>
              </a:solidFill>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9045B7DA-B8CE-4142-825C-14C3C535DFD6}" type="slidenum">
              <a:rPr lang="en-US" altLang="en-US" smtClean="0">
                <a:solidFill>
                  <a:prstClr val="black"/>
                </a:solidFill>
                <a:latin typeface="Arial" pitchFamily="34" charset="0"/>
              </a:rPr>
              <a:pPr/>
              <a:t>67</a:t>
            </a:fld>
            <a:endParaRPr lang="en-US" altLang="en-US" smtClean="0">
              <a:solidFill>
                <a:prstClr val="black"/>
              </a:solidFill>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3DB150B2-8D2B-411E-870C-7327F1E02808}" type="slidenum">
              <a:rPr lang="en-US" altLang="en-US" smtClean="0">
                <a:solidFill>
                  <a:prstClr val="black"/>
                </a:solidFill>
                <a:latin typeface="Arial" pitchFamily="34" charset="0"/>
              </a:rPr>
              <a:pPr/>
              <a:t>68</a:t>
            </a:fld>
            <a:endParaRPr lang="en-US" altLang="en-US" smtClean="0">
              <a:solidFill>
                <a:prstClr val="black"/>
              </a:solidFill>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54ADDD30-BE85-4929-A02D-AC020C8F7311}" type="slidenum">
              <a:rPr lang="en-US" altLang="en-US" smtClean="0">
                <a:solidFill>
                  <a:prstClr val="black"/>
                </a:solidFill>
                <a:latin typeface="Arial" pitchFamily="34" charset="0"/>
              </a:rPr>
              <a:pPr/>
              <a:t>69</a:t>
            </a:fld>
            <a:endParaRPr lang="en-US" altLang="en-US" smtClean="0">
              <a:solidFill>
                <a:prstClr val="black"/>
              </a:solidFill>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F9BF5053-D063-4884-8D95-BD2322A8C875}" type="slidenum">
              <a:rPr lang="en-US" altLang="en-US" smtClean="0">
                <a:solidFill>
                  <a:prstClr val="black"/>
                </a:solidFill>
                <a:latin typeface="Arial" pitchFamily="34" charset="0"/>
              </a:rPr>
              <a:pPr/>
              <a:t>70</a:t>
            </a:fld>
            <a:endParaRPr lang="en-US" altLang="en-US" smtClean="0">
              <a:solidFill>
                <a:prstClr val="black"/>
              </a:solidFill>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1464A410-3900-4D0A-9587-FF71004DC87E}" type="slidenum">
              <a:rPr lang="en-US" altLang="en-US" smtClean="0">
                <a:solidFill>
                  <a:prstClr val="black"/>
                </a:solidFill>
                <a:latin typeface="Arial" pitchFamily="34" charset="0"/>
              </a:rPr>
              <a:pPr/>
              <a:t>71</a:t>
            </a:fld>
            <a:endParaRPr lang="en-US" altLang="en-US" smtClean="0">
              <a:solidFill>
                <a:prstClr val="black"/>
              </a:solidFill>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B6070EEB-BC87-4DD8-8E27-00FEA9AEB6E1}" type="slidenum">
              <a:rPr lang="en-US" altLang="en-US" smtClean="0">
                <a:solidFill>
                  <a:prstClr val="black"/>
                </a:solidFill>
                <a:latin typeface="Arial" pitchFamily="34" charset="0"/>
              </a:rPr>
              <a:pPr/>
              <a:t>72</a:t>
            </a:fld>
            <a:endParaRPr lang="en-US" altLang="en-US" smtClean="0">
              <a:solidFill>
                <a:prstClr val="black"/>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D1022D5-2ECD-4C8C-A632-5DEA5B3767DA}" type="slidenum">
              <a:rPr lang="en-US" altLang="en-US" smtClean="0">
                <a:solidFill>
                  <a:prstClr val="black"/>
                </a:solidFill>
                <a:latin typeface="Arial" pitchFamily="34" charset="0"/>
              </a:rPr>
              <a:pPr/>
              <a:t>73</a:t>
            </a:fld>
            <a:endParaRPr lang="en-US" altLang="en-US" smtClean="0">
              <a:solidFill>
                <a:prstClr val="black"/>
              </a:solidFill>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15912E30-326C-447A-A72A-1720B69B11AF}" type="slidenum">
              <a:rPr lang="en-US" altLang="en-US" smtClean="0">
                <a:solidFill>
                  <a:prstClr val="black"/>
                </a:solidFill>
                <a:latin typeface="Arial" pitchFamily="34" charset="0"/>
              </a:rPr>
              <a:pPr/>
              <a:t>74</a:t>
            </a:fld>
            <a:endParaRPr lang="en-US" altLang="en-US" smtClean="0">
              <a:solidFill>
                <a:prstClr val="black"/>
              </a:solidFill>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08B8E4C4-3B45-48B6-8DE2-12D1876A01ED}" type="slidenum">
              <a:rPr lang="en-US" altLang="en-US" smtClean="0">
                <a:solidFill>
                  <a:prstClr val="black"/>
                </a:solidFill>
                <a:latin typeface="Arial" pitchFamily="34" charset="0"/>
              </a:rPr>
              <a:pPr/>
              <a:t>75</a:t>
            </a:fld>
            <a:endParaRPr lang="en-US" altLang="en-US" smtClean="0">
              <a:solidFill>
                <a:prstClr val="black"/>
              </a:solidFill>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22416EDB-21A4-443A-BDE2-71B84252E689}" type="slidenum">
              <a:rPr lang="en-US" altLang="en-US" smtClean="0">
                <a:latin typeface="Arial" pitchFamily="34" charset="0"/>
                <a:cs typeface="Arial" pitchFamily="34" charset="0"/>
              </a:rPr>
              <a:pPr/>
              <a:t>8</a:t>
            </a:fld>
            <a:endParaRPr lang="en-US" altLang="en-US" smtClean="0">
              <a:latin typeface="Arial" pitchFamily="34" charset="0"/>
              <a:cs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1pPr>
            <a:lvl2pPr marL="742950" indent="-28575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2pPr>
            <a:lvl3pPr marL="11430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3pPr>
            <a:lvl4pPr marL="16002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4pPr>
            <a:lvl5pPr marL="20574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9pPr>
          </a:lstStyle>
          <a:p>
            <a:pPr eaLnBrk="1" hangingPunct="1">
              <a:spcBef>
                <a:spcPct val="0"/>
              </a:spcBef>
            </a:pPr>
            <a:fld id="{1D8D3027-ADAF-4FEE-8994-D9ADD1754E9D}" type="slidenum">
              <a:rPr lang="en-US" altLang="en-US" sz="1300" smtClean="0">
                <a:solidFill>
                  <a:srgbClr val="000000"/>
                </a:solidFill>
              </a:rPr>
              <a:pPr eaLnBrk="1" hangingPunct="1">
                <a:spcBef>
                  <a:spcPct val="0"/>
                </a:spcBef>
              </a:pPr>
              <a:t>78</a:t>
            </a:fld>
            <a:endParaRPr lang="en-US" altLang="en-US" sz="1300" smtClean="0">
              <a:solidFill>
                <a:srgbClr val="000000"/>
              </a:solidFill>
            </a:endParaRPr>
          </a:p>
        </p:txBody>
      </p:sp>
      <p:sp>
        <p:nvSpPr>
          <p:cNvPr id="162819"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1pPr>
            <a:lvl2pPr marL="742950" indent="-28575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2pPr>
            <a:lvl3pPr marL="11430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3pPr>
            <a:lvl4pPr marL="16002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4pPr>
            <a:lvl5pPr marL="20574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pitchFamily="34" charset="0"/>
                <a:cs typeface="Arial" pitchFamily="34" charset="0"/>
              </a:defRPr>
            </a:lvl9pPr>
          </a:lstStyle>
          <a:p>
            <a:pPr algn="r" eaLnBrk="1" hangingPunct="1">
              <a:spcBef>
                <a:spcPct val="0"/>
              </a:spcBef>
            </a:pPr>
            <a:fld id="{D18EC945-5D88-479A-94BD-55F7C8FA462C}" type="slidenum">
              <a:rPr lang="en-US" altLang="en-US">
                <a:solidFill>
                  <a:srgbClr val="000000"/>
                </a:solidFill>
              </a:rPr>
              <a:pPr algn="r" eaLnBrk="1" hangingPunct="1">
                <a:spcBef>
                  <a:spcPct val="0"/>
                </a:spcBef>
              </a:pPr>
              <a:t>78</a:t>
            </a:fld>
            <a:endParaRPr lang="en-US" altLang="en-US">
              <a:solidFill>
                <a:srgbClr val="000000"/>
              </a:solidFill>
            </a:endParaRPr>
          </a:p>
        </p:txBody>
      </p:sp>
      <p:sp>
        <p:nvSpPr>
          <p:cNvPr id="162820" name="Rectangle 2"/>
          <p:cNvSpPr>
            <a:spLocks noGrp="1" noRot="1" noChangeAspect="1" noChangeArrowheads="1" noTextEdit="1"/>
          </p:cNvSpPr>
          <p:nvPr>
            <p:ph type="sldImg"/>
          </p:nvPr>
        </p:nvSpPr>
        <p:spPr>
          <a:solidFill>
            <a:srgbClr val="FFFFFF"/>
          </a:solidFill>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Arial" pitchFamily="34" charset="0"/>
              <a:ea typeface="SimSun" pitchFamily="2" charset="-122"/>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D8882B9-4F49-4650-A575-DA212DB73836}" type="slidenum">
              <a:rPr lang="en-US" altLang="en-US" sz="1300" smtClean="0"/>
              <a:pPr eaLnBrk="1" hangingPunct="1">
                <a:spcBef>
                  <a:spcPct val="0"/>
                </a:spcBef>
              </a:pPr>
              <a:t>79</a:t>
            </a:fld>
            <a:endParaRPr lang="en-US" altLang="en-US" sz="13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A1EDE5E-260D-49FF-B169-2ACCDD685C1F}" type="slidenum">
              <a:rPr lang="en-US" altLang="en-US" sz="1300" smtClean="0"/>
              <a:pPr eaLnBrk="1" hangingPunct="1">
                <a:spcBef>
                  <a:spcPct val="0"/>
                </a:spcBef>
              </a:pPr>
              <a:t>80</a:t>
            </a:fld>
            <a:endParaRPr lang="en-US" altLang="en-US" sz="13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5586F2E8-7818-4148-A662-667DC8430AAF}" type="slidenum">
              <a:rPr lang="en-US" smtClean="0">
                <a:solidFill>
                  <a:srgbClr val="000000"/>
                </a:solidFill>
              </a:rPr>
              <a:pPr eaLnBrk="1" hangingPunct="1"/>
              <a:t>81</a:t>
            </a:fld>
            <a:endParaRPr lang="en-US" smtClean="0">
              <a:solidFill>
                <a:srgbClr val="000000"/>
              </a:solidFill>
            </a:endParaRPr>
          </a:p>
        </p:txBody>
      </p:sp>
      <p:sp>
        <p:nvSpPr>
          <p:cNvPr id="7373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FB3CCC42-01F3-4971-A708-721EAD7017FF}" type="slidenum">
              <a:rPr lang="en-US" sz="1200">
                <a:solidFill>
                  <a:srgbClr val="000000"/>
                </a:solidFill>
              </a:rPr>
              <a:pPr algn="r" eaLnBrk="1" hangingPunct="1">
                <a:buClrTx/>
                <a:buFontTx/>
                <a:buNone/>
              </a:pPr>
              <a:t>81</a:t>
            </a:fld>
            <a:endParaRPr lang="en-US" sz="1200">
              <a:solidFill>
                <a:srgbClr val="000000"/>
              </a:solidFill>
            </a:endParaRPr>
          </a:p>
        </p:txBody>
      </p:sp>
      <p:sp>
        <p:nvSpPr>
          <p:cNvPr id="7373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373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5A4CFBA-8A37-42BE-B161-D73A6FC265CA}" type="slidenum">
              <a:rPr lang="en-US" altLang="en-US" sz="1300" smtClean="0"/>
              <a:pPr eaLnBrk="1" hangingPunct="1">
                <a:spcBef>
                  <a:spcPct val="0"/>
                </a:spcBef>
              </a:pPr>
              <a:t>82</a:t>
            </a:fld>
            <a:endParaRPr lang="en-US" altLang="en-US" sz="13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12F21C3-E142-4411-AC4B-FD52FC830E3E}" type="slidenum">
              <a:rPr lang="en-US" altLang="en-US" sz="1300" smtClean="0"/>
              <a:pPr eaLnBrk="1" hangingPunct="1">
                <a:spcBef>
                  <a:spcPct val="0"/>
                </a:spcBef>
              </a:pPr>
              <a:t>83</a:t>
            </a:fld>
            <a:endParaRPr lang="en-US" altLang="en-US" sz="13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B0804B9-D36E-4FBA-BB9E-0B7E187B15BC}" type="slidenum">
              <a:rPr lang="en-US" smtClean="0">
                <a:solidFill>
                  <a:srgbClr val="000000"/>
                </a:solidFill>
              </a:rPr>
              <a:pPr eaLnBrk="1" hangingPunct="1"/>
              <a:t>84</a:t>
            </a:fld>
            <a:endParaRPr lang="en-US" smtClean="0">
              <a:solidFill>
                <a:srgbClr val="000000"/>
              </a:solidFill>
            </a:endParaRPr>
          </a:p>
        </p:txBody>
      </p:sp>
      <p:sp>
        <p:nvSpPr>
          <p:cNvPr id="8499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5B33FF8B-8688-4C58-8096-CD9BB5285E10}" type="slidenum">
              <a:rPr lang="en-US" sz="1200">
                <a:solidFill>
                  <a:srgbClr val="000000"/>
                </a:solidFill>
              </a:rPr>
              <a:pPr algn="r" eaLnBrk="1" hangingPunct="1">
                <a:buClrTx/>
                <a:buFontTx/>
                <a:buNone/>
              </a:pPr>
              <a:t>84</a:t>
            </a:fld>
            <a:endParaRPr lang="en-US" sz="1200">
              <a:solidFill>
                <a:srgbClr val="000000"/>
              </a:solidFill>
            </a:endParaRPr>
          </a:p>
        </p:txBody>
      </p:sp>
      <p:sp>
        <p:nvSpPr>
          <p:cNvPr id="8499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499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7589093-7919-4E7D-B7E2-DDC78D970A55}" type="slidenum">
              <a:rPr lang="en-US" altLang="en-US" sz="1300" smtClean="0"/>
              <a:pPr eaLnBrk="1" hangingPunct="1">
                <a:spcBef>
                  <a:spcPct val="0"/>
                </a:spcBef>
              </a:pPr>
              <a:t>85</a:t>
            </a:fld>
            <a:endParaRPr lang="en-US" altLang="en-US" sz="13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1D8E7EA7-C1A4-4521-BB78-0299FA2E2BF7}" type="slidenum">
              <a:rPr lang="en-US" smtClean="0">
                <a:solidFill>
                  <a:srgbClr val="000000"/>
                </a:solidFill>
              </a:rPr>
              <a:pPr eaLnBrk="1" hangingPunct="1"/>
              <a:t>86</a:t>
            </a:fld>
            <a:endParaRPr lang="en-US" smtClean="0">
              <a:solidFill>
                <a:srgbClr val="000000"/>
              </a:solidFill>
            </a:endParaRPr>
          </a:p>
        </p:txBody>
      </p:sp>
      <p:sp>
        <p:nvSpPr>
          <p:cNvPr id="931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1D435222-5600-4883-80A1-1FAF4DA1229C}" type="slidenum">
              <a:rPr lang="en-US" sz="1200">
                <a:solidFill>
                  <a:srgbClr val="000000"/>
                </a:solidFill>
              </a:rPr>
              <a:pPr algn="r" eaLnBrk="1" hangingPunct="1">
                <a:buClrTx/>
                <a:buFontTx/>
                <a:buNone/>
              </a:pPr>
              <a:t>86</a:t>
            </a:fld>
            <a:endParaRPr lang="en-US" sz="1200">
              <a:solidFill>
                <a:srgbClr val="000000"/>
              </a:solidFill>
            </a:endParaRPr>
          </a:p>
        </p:txBody>
      </p:sp>
      <p:sp>
        <p:nvSpPr>
          <p:cNvPr id="9318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318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EA7A3FB8-B5FC-4353-A052-6DD1EC190B03}" type="slidenum">
              <a:rPr lang="en-US" smtClean="0">
                <a:solidFill>
                  <a:srgbClr val="000000"/>
                </a:solidFill>
              </a:rPr>
              <a:pPr eaLnBrk="1" hangingPunct="1"/>
              <a:t>87</a:t>
            </a:fld>
            <a:endParaRPr lang="en-US" smtClean="0">
              <a:solidFill>
                <a:srgbClr val="000000"/>
              </a:solidFill>
            </a:endParaRPr>
          </a:p>
        </p:txBody>
      </p:sp>
      <p:sp>
        <p:nvSpPr>
          <p:cNvPr id="9421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E3D311E-85F6-41E2-B79B-8C8B72E48A1E}" type="slidenum">
              <a:rPr lang="en-US" sz="1200">
                <a:solidFill>
                  <a:srgbClr val="000000"/>
                </a:solidFill>
              </a:rPr>
              <a:pPr algn="r" eaLnBrk="1" hangingPunct="1">
                <a:buClrTx/>
                <a:buFontTx/>
                <a:buNone/>
              </a:pPr>
              <a:t>87</a:t>
            </a:fld>
            <a:endParaRPr lang="en-US" sz="1200">
              <a:solidFill>
                <a:srgbClr val="000000"/>
              </a:solidFill>
            </a:endParaRPr>
          </a:p>
        </p:txBody>
      </p:sp>
      <p:sp>
        <p:nvSpPr>
          <p:cNvPr id="9421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421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FB406DA6-D3F7-4E57-845C-0C823CEE43D5}" type="slidenum">
              <a:rPr lang="en-US" altLang="en-US" smtClean="0">
                <a:latin typeface="Arial" pitchFamily="34" charset="0"/>
                <a:cs typeface="Arial" pitchFamily="34" charset="0"/>
              </a:rPr>
              <a:pPr/>
              <a:t>9</a:t>
            </a:fld>
            <a:endParaRPr lang="en-US" altLang="en-US" smtClean="0">
              <a:latin typeface="Arial" pitchFamily="34" charset="0"/>
              <a:cs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48BBB27E-A7E2-425A-AD0E-D45C2BFCB801}" type="slidenum">
              <a:rPr lang="en-US" smtClean="0">
                <a:solidFill>
                  <a:srgbClr val="000000"/>
                </a:solidFill>
              </a:rPr>
              <a:pPr eaLnBrk="1" hangingPunct="1"/>
              <a:t>88</a:t>
            </a:fld>
            <a:endParaRPr lang="en-US" smtClean="0">
              <a:solidFill>
                <a:srgbClr val="000000"/>
              </a:solidFill>
            </a:endParaRPr>
          </a:p>
        </p:txBody>
      </p:sp>
      <p:sp>
        <p:nvSpPr>
          <p:cNvPr id="9523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57436FD-18E8-4CC5-84C3-9656D00D2A79}" type="slidenum">
              <a:rPr lang="en-US" sz="1200">
                <a:solidFill>
                  <a:srgbClr val="000000"/>
                </a:solidFill>
              </a:rPr>
              <a:pPr algn="r" eaLnBrk="1" hangingPunct="1">
                <a:buClrTx/>
                <a:buFontTx/>
                <a:buNone/>
              </a:pPr>
              <a:t>88</a:t>
            </a:fld>
            <a:endParaRPr lang="en-US" sz="1200">
              <a:solidFill>
                <a:srgbClr val="000000"/>
              </a:solidFill>
            </a:endParaRPr>
          </a:p>
        </p:txBody>
      </p:sp>
      <p:sp>
        <p:nvSpPr>
          <p:cNvPr id="9523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5237"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0FEED17-7EC9-404F-8ACC-5CAB9EC3E5F8}" type="slidenum">
              <a:rPr lang="en-US" altLang="en-US" sz="1300" smtClean="0"/>
              <a:pPr eaLnBrk="1" hangingPunct="1">
                <a:spcBef>
                  <a:spcPct val="0"/>
                </a:spcBef>
              </a:pPr>
              <a:t>89</a:t>
            </a:fld>
            <a:endParaRPr lang="en-US" altLang="en-US" sz="13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9CCA6B6-B4E1-4B2A-AE42-14322D63A55B}" type="slidenum">
              <a:rPr lang="en-US" smtClean="0">
                <a:solidFill>
                  <a:srgbClr val="000000"/>
                </a:solidFill>
              </a:rPr>
              <a:pPr eaLnBrk="1" hangingPunct="1"/>
              <a:t>90</a:t>
            </a:fld>
            <a:endParaRPr lang="en-US" smtClean="0">
              <a:solidFill>
                <a:srgbClr val="000000"/>
              </a:solidFill>
            </a:endParaRPr>
          </a:p>
        </p:txBody>
      </p:sp>
      <p:sp>
        <p:nvSpPr>
          <p:cNvPr id="10445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C149269C-76F7-4590-81B5-DF309099C4AD}" type="slidenum">
              <a:rPr lang="en-US" sz="1200">
                <a:solidFill>
                  <a:srgbClr val="000000"/>
                </a:solidFill>
              </a:rPr>
              <a:pPr algn="r" eaLnBrk="1" hangingPunct="1">
                <a:buClrTx/>
                <a:buFontTx/>
                <a:buNone/>
              </a:pPr>
              <a:t>90</a:t>
            </a:fld>
            <a:endParaRPr lang="en-US" sz="1200">
              <a:solidFill>
                <a:srgbClr val="000000"/>
              </a:solidFill>
            </a:endParaRPr>
          </a:p>
        </p:txBody>
      </p:sp>
      <p:sp>
        <p:nvSpPr>
          <p:cNvPr id="104452"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10445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27B6644E-6187-49B9-B642-97B99AFE15AA}" type="slidenum">
              <a:rPr lang="en-US" smtClean="0">
                <a:solidFill>
                  <a:srgbClr val="000000"/>
                </a:solidFill>
              </a:rPr>
              <a:pPr eaLnBrk="1" hangingPunct="1"/>
              <a:t>91</a:t>
            </a:fld>
            <a:endParaRPr lang="en-US" smtClean="0">
              <a:solidFill>
                <a:srgbClr val="000000"/>
              </a:solidFill>
            </a:endParaRPr>
          </a:p>
        </p:txBody>
      </p:sp>
      <p:sp>
        <p:nvSpPr>
          <p:cNvPr id="10547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D7E449DD-CFE4-44BC-B59E-16455BB6A774}" type="slidenum">
              <a:rPr lang="en-US" sz="1200">
                <a:solidFill>
                  <a:srgbClr val="000000"/>
                </a:solidFill>
              </a:rPr>
              <a:pPr algn="r" eaLnBrk="1" hangingPunct="1">
                <a:buClrTx/>
                <a:buFontTx/>
                <a:buNone/>
              </a:pPr>
              <a:t>91</a:t>
            </a:fld>
            <a:endParaRPr lang="en-US" sz="1200">
              <a:solidFill>
                <a:srgbClr val="000000"/>
              </a:solidFill>
            </a:endParaRPr>
          </a:p>
        </p:txBody>
      </p:sp>
      <p:sp>
        <p:nvSpPr>
          <p:cNvPr id="105476"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105477"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fld id="{EBAD3DD7-73DB-46B5-9343-F62655E2CA82}" type="slidenum">
              <a:rPr lang="en-US" smtClean="0">
                <a:solidFill>
                  <a:srgbClr val="000000"/>
                </a:solidFill>
              </a:rPr>
              <a:pPr eaLnBrk="1" hangingPunct="1"/>
              <a:t>92</a:t>
            </a:fld>
            <a:endParaRPr lang="en-US" smtClean="0">
              <a:solidFill>
                <a:srgbClr val="000000"/>
              </a:solidFill>
            </a:endParaRPr>
          </a:p>
        </p:txBody>
      </p:sp>
      <p:sp>
        <p:nvSpPr>
          <p:cNvPr id="931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eaLnBrk="1" hangingPunct="1">
              <a:buClrTx/>
              <a:buFontTx/>
              <a:buNone/>
            </a:pPr>
            <a:fld id="{7319E802-7522-4072-A4D7-717CF402504D}" type="slidenum">
              <a:rPr lang="en-US" sz="1200">
                <a:solidFill>
                  <a:srgbClr val="000000"/>
                </a:solidFill>
              </a:rPr>
              <a:pPr algn="r" eaLnBrk="1" hangingPunct="1">
                <a:buClrTx/>
                <a:buFontTx/>
                <a:buNone/>
              </a:pPr>
              <a:t>92</a:t>
            </a:fld>
            <a:endParaRPr lang="en-US" sz="1200">
              <a:solidFill>
                <a:srgbClr val="000000"/>
              </a:solidFill>
            </a:endParaRPr>
          </a:p>
        </p:txBody>
      </p:sp>
      <p:sp>
        <p:nvSpPr>
          <p:cNvPr id="93188"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9318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charset="0"/>
              <a:ea typeface="SimSun"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5212786-E9D8-4455-BCB2-545D33644B57}" type="slidenum">
              <a:rPr lang="en-US" altLang="en-US" sz="1300" smtClean="0"/>
              <a:pPr eaLnBrk="1" hangingPunct="1">
                <a:spcBef>
                  <a:spcPct val="0"/>
                </a:spcBef>
              </a:pPr>
              <a:t>93</a:t>
            </a:fld>
            <a:endParaRPr lang="en-US" altLang="en-US" sz="130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4CF70B6-FA88-403A-8499-8DCF316E812A}" type="slidenum">
              <a:rPr lang="en-US" altLang="en-US" sz="1300" smtClean="0"/>
              <a:pPr eaLnBrk="1" hangingPunct="1">
                <a:spcBef>
                  <a:spcPct val="0"/>
                </a:spcBef>
              </a:pPr>
              <a:t>94</a:t>
            </a:fld>
            <a:endParaRPr lang="en-US" altLang="en-US" sz="13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1526864-448D-446D-84EE-F06F5DFE5C02}" type="slidenum">
              <a:rPr lang="en-US" altLang="en-US" sz="1300" smtClean="0"/>
              <a:pPr eaLnBrk="1" hangingPunct="1">
                <a:spcBef>
                  <a:spcPct val="0"/>
                </a:spcBef>
              </a:pPr>
              <a:t>95</a:t>
            </a:fld>
            <a:endParaRPr lang="en-US" altLang="en-US" sz="130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4450F6-3BB5-4375-82A1-28502A5AC591}" type="slidenum">
              <a:rPr lang="en-US" altLang="en-US" smtClean="0">
                <a:cs typeface="Arial" charset="0"/>
              </a:rPr>
              <a:pPr eaLnBrk="1" hangingPunct="1">
                <a:spcBef>
                  <a:spcPct val="0"/>
                </a:spcBef>
              </a:pPr>
              <a:t>96</a:t>
            </a:fld>
            <a:endParaRPr lang="en-US" altLang="en-US" smtClean="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57E0B72-723B-4456-8F24-D6BCD1D1C352}" type="slidenum">
              <a:rPr lang="en-US" altLang="en-US" sz="1300" smtClean="0"/>
              <a:pPr eaLnBrk="1" hangingPunct="1">
                <a:spcBef>
                  <a:spcPct val="0"/>
                </a:spcBef>
              </a:pPr>
              <a:t>100</a:t>
            </a:fld>
            <a:endParaRPr lang="en-US" altLang="en-US" sz="130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42950" indent="-285750">
              <a:defRPr>
                <a:solidFill>
                  <a:schemeClr val="tx1"/>
                </a:solidFill>
                <a:latin typeface="Tahoma" pitchFamily="34" charset="0"/>
                <a:ea typeface="ＭＳ Ｐゴシック" pitchFamily="34" charset="-128"/>
              </a:defRPr>
            </a:lvl2pPr>
            <a:lvl3pPr marL="1143000" indent="-228600">
              <a:defRPr>
                <a:solidFill>
                  <a:schemeClr val="tx1"/>
                </a:solidFill>
                <a:latin typeface="Tahoma" pitchFamily="34" charset="0"/>
                <a:ea typeface="ＭＳ Ｐゴシック" pitchFamily="34" charset="-128"/>
              </a:defRPr>
            </a:lvl3pPr>
            <a:lvl4pPr marL="1600200" indent="-228600">
              <a:defRPr>
                <a:solidFill>
                  <a:schemeClr val="tx1"/>
                </a:solidFill>
                <a:latin typeface="Tahoma" pitchFamily="34" charset="0"/>
                <a:ea typeface="ＭＳ Ｐゴシック" pitchFamily="34" charset="-128"/>
              </a:defRPr>
            </a:lvl4pPr>
            <a:lvl5pPr marL="2057400" indent="-228600">
              <a:defRPr>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52A17F3C-D004-4B56-B9B8-33A3889D0B88}" type="slidenum">
              <a:rPr lang="en-US" altLang="en-US" smtClean="0">
                <a:latin typeface="Arial" pitchFamily="34" charset="0"/>
                <a:cs typeface="Arial" pitchFamily="34" charset="0"/>
              </a:rPr>
              <a:pPr/>
              <a:t>10</a:t>
            </a:fld>
            <a:endParaRPr lang="en-US" altLang="en-US" smtClean="0">
              <a:latin typeface="Arial" pitchFamily="34" charset="0"/>
              <a:cs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AD49697-632C-41CE-B5C9-DEEA4BBC314F}" type="slidenum">
              <a:rPr lang="en-US" altLang="en-US" sz="1300" smtClean="0"/>
              <a:pPr eaLnBrk="1" hangingPunct="1">
                <a:spcBef>
                  <a:spcPct val="0"/>
                </a:spcBef>
              </a:pPr>
              <a:t>101</a:t>
            </a:fld>
            <a:endParaRPr lang="en-US" altLang="en-US" sz="1300" smtClean="0"/>
          </a:p>
        </p:txBody>
      </p:sp>
      <p:sp>
        <p:nvSpPr>
          <p:cNvPr id="177155" name="Rectangle 2"/>
          <p:cNvSpPr>
            <a:spLocks noGrp="1" noRot="1" noChangeAspect="1" noChangeArrowheads="1" noTextEdit="1"/>
          </p:cNvSpPr>
          <p:nvPr>
            <p:ph type="sldImg"/>
          </p:nvPr>
        </p:nvSpPr>
        <p:spPr>
          <a:xfrm>
            <a:off x="1266825" y="727075"/>
            <a:ext cx="4783138" cy="3587750"/>
          </a:xfrm>
          <a:ln/>
        </p:spPr>
      </p:sp>
      <p:sp>
        <p:nvSpPr>
          <p:cNvPr id="17715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BBE79AD-0321-4ED9-ADE9-5A9C9D3910DC}" type="slidenum">
              <a:rPr lang="en-US" altLang="en-US" sz="1300" smtClean="0"/>
              <a:pPr eaLnBrk="1" hangingPunct="1">
                <a:spcBef>
                  <a:spcPct val="0"/>
                </a:spcBef>
              </a:pPr>
              <a:t>102</a:t>
            </a:fld>
            <a:endParaRPr lang="en-US" altLang="en-US" sz="1300"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63FE26-2CFF-449B-8611-D63A31313127}" type="slidenum">
              <a:rPr lang="en-US" altLang="en-US" smtClean="0">
                <a:cs typeface="Arial" charset="0"/>
              </a:rPr>
              <a:pPr eaLnBrk="1" hangingPunct="1">
                <a:spcBef>
                  <a:spcPct val="0"/>
                </a:spcBef>
              </a:pPr>
              <a:t>103</a:t>
            </a:fld>
            <a:endParaRPr lang="en-US" altLang="en-US" smtClean="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45A4FEC-2448-46DD-A177-3210BBCD76AE}" type="slidenum">
              <a:rPr lang="en-US" altLang="en-US" sz="1300" smtClean="0"/>
              <a:pPr eaLnBrk="1" hangingPunct="1">
                <a:spcBef>
                  <a:spcPct val="0"/>
                </a:spcBef>
              </a:pPr>
              <a:t>104</a:t>
            </a:fld>
            <a:endParaRPr lang="en-US" altLang="en-US" sz="1300" smtClean="0"/>
          </a:p>
        </p:txBody>
      </p:sp>
      <p:sp>
        <p:nvSpPr>
          <p:cNvPr id="179203" name="Rectangle 2"/>
          <p:cNvSpPr>
            <a:spLocks noGrp="1" noRot="1" noChangeAspect="1" noChangeArrowheads="1" noTextEdit="1"/>
          </p:cNvSpPr>
          <p:nvPr>
            <p:ph type="sldImg"/>
          </p:nvPr>
        </p:nvSpPr>
        <p:spPr>
          <a:xfrm>
            <a:off x="1266825" y="727075"/>
            <a:ext cx="4783138" cy="3587750"/>
          </a:xfrm>
          <a:ln/>
        </p:spPr>
      </p:sp>
      <p:sp>
        <p:nvSpPr>
          <p:cNvPr id="17920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BA4AD92-20D4-4BA4-A9CF-DF7879D4B1BA}" type="slidenum">
              <a:rPr lang="en-US" altLang="en-US" sz="1300" smtClean="0"/>
              <a:pPr eaLnBrk="1" hangingPunct="1">
                <a:spcBef>
                  <a:spcPct val="0"/>
                </a:spcBef>
              </a:pPr>
              <a:t>105</a:t>
            </a:fld>
            <a:endParaRPr lang="en-US" altLang="en-US" sz="1300" smtClean="0"/>
          </a:p>
        </p:txBody>
      </p:sp>
      <p:sp>
        <p:nvSpPr>
          <p:cNvPr id="181251" name="Rectangle 2"/>
          <p:cNvSpPr>
            <a:spLocks noGrp="1" noRot="1" noChangeAspect="1" noChangeArrowheads="1" noTextEdit="1"/>
          </p:cNvSpPr>
          <p:nvPr>
            <p:ph type="sldImg"/>
          </p:nvPr>
        </p:nvSpPr>
        <p:spPr>
          <a:xfrm>
            <a:off x="1266825" y="727075"/>
            <a:ext cx="4783138" cy="3587750"/>
          </a:xfrm>
          <a:ln/>
        </p:spPr>
      </p:sp>
      <p:sp>
        <p:nvSpPr>
          <p:cNvPr id="18125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pitchFamily="34" charset="0"/>
                <a:cs typeface="Arial" pitchFamily="34" charset="0"/>
              </a:defRPr>
            </a:lvl1pPr>
            <a:lvl2pPr marL="742950" indent="-285750" defTabSz="963613" eaLnBrk="0" hangingPunct="0">
              <a:spcBef>
                <a:spcPct val="30000"/>
              </a:spcBef>
              <a:defRPr sz="1200">
                <a:solidFill>
                  <a:schemeClr val="tx1"/>
                </a:solidFill>
                <a:latin typeface="Arial" pitchFamily="34" charset="0"/>
                <a:cs typeface="Arial" pitchFamily="34" charset="0"/>
              </a:defRPr>
            </a:lvl2pPr>
            <a:lvl3pPr marL="1143000" indent="-228600" defTabSz="963613" eaLnBrk="0" hangingPunct="0">
              <a:spcBef>
                <a:spcPct val="30000"/>
              </a:spcBef>
              <a:defRPr sz="1200">
                <a:solidFill>
                  <a:schemeClr val="tx1"/>
                </a:solidFill>
                <a:latin typeface="Arial" pitchFamily="34" charset="0"/>
                <a:cs typeface="Arial" pitchFamily="34" charset="0"/>
              </a:defRPr>
            </a:lvl3pPr>
            <a:lvl4pPr marL="1600200" indent="-228600" defTabSz="963613" eaLnBrk="0" hangingPunct="0">
              <a:spcBef>
                <a:spcPct val="30000"/>
              </a:spcBef>
              <a:defRPr sz="1200">
                <a:solidFill>
                  <a:schemeClr val="tx1"/>
                </a:solidFill>
                <a:latin typeface="Arial" pitchFamily="34" charset="0"/>
                <a:cs typeface="Arial" pitchFamily="34" charset="0"/>
              </a:defRPr>
            </a:lvl4pPr>
            <a:lvl5pPr marL="2057400" indent="-228600" defTabSz="963613" eaLnBrk="0" hangingPunct="0">
              <a:spcBef>
                <a:spcPct val="30000"/>
              </a:spcBef>
              <a:defRPr sz="1200">
                <a:solidFill>
                  <a:schemeClr val="tx1"/>
                </a:solidFill>
                <a:latin typeface="Arial" pitchFamily="34" charset="0"/>
                <a:cs typeface="Arial" pitchFamily="34" charset="0"/>
              </a:defRPr>
            </a:lvl5pPr>
            <a:lvl6pPr marL="25146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6361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1131245-29DF-4615-A7A4-5C3BEA971623}" type="slidenum">
              <a:rPr lang="en-US" altLang="en-US" sz="1300" smtClean="0"/>
              <a:pPr eaLnBrk="1" hangingPunct="1">
                <a:spcBef>
                  <a:spcPct val="0"/>
                </a:spcBef>
              </a:pPr>
              <a:t>109</a:t>
            </a:fld>
            <a:endParaRPr lang="en-US" altLang="en-US" sz="130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15BDFF-C9EC-43D1-928E-0064A3C03E47}" type="slidenum">
              <a:rPr lang="en-US" altLang="en-US" smtClean="0">
                <a:cs typeface="Arial" charset="0"/>
              </a:rPr>
              <a:pPr eaLnBrk="1" hangingPunct="1">
                <a:spcBef>
                  <a:spcPct val="0"/>
                </a:spcBef>
              </a:pPr>
              <a:t>110</a:t>
            </a:fld>
            <a:endParaRPr lang="en-US" altLang="en-US" smtClean="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7F614-734C-4215-BDC1-9AB359B74EBA}" type="slidenum">
              <a:rPr lang="en-US" smtClean="0"/>
              <a:pPr>
                <a:defRPr/>
              </a:pPr>
              <a:t>111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E9164D-DCC0-45A0-8B16-5945B29C4C59}" type="slidenum">
              <a:rPr lang="en-US" smtClean="0"/>
              <a:pPr>
                <a:defRPr/>
              </a:pPr>
              <a:t>112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5DE7D1-8A6A-4032-AB1D-FAE6DDB95FC0}" type="slidenum">
              <a:rPr lang="en-US" altLang="en-US" smtClean="0">
                <a:cs typeface="Arial" charset="0"/>
              </a:rPr>
              <a:pPr eaLnBrk="1" hangingPunct="1">
                <a:spcBef>
                  <a:spcPct val="0"/>
                </a:spcBef>
              </a:pPr>
              <a:t>113</a:t>
            </a:fld>
            <a:endParaRPr lang="en-US" altLang="en-US" smtClean="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526683CC-0ACF-4D75-B62F-CE72BAF2D10B}" type="slidenum">
              <a:rPr lang="en-US" altLang="en-US" sz="1300" smtClean="0"/>
              <a:pPr>
                <a:spcBef>
                  <a:spcPct val="0"/>
                </a:spcBef>
              </a:pPr>
              <a:t>11</a:t>
            </a:fld>
            <a:endParaRPr lang="en-US" altLang="en-US" sz="13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1295400"/>
            <a:ext cx="7772400" cy="1470025"/>
          </a:xfrm>
        </p:spPr>
        <p:txBody>
          <a:bodyPr/>
          <a:lstStyle>
            <a:lvl1pPr algn="ctr">
              <a:defRPr/>
            </a:lvl1pPr>
          </a:lstStyle>
          <a:p>
            <a:r>
              <a:rPr lang="en-US"/>
              <a:t>Click to edit Master title style</a:t>
            </a:r>
          </a:p>
        </p:txBody>
      </p:sp>
      <p:sp>
        <p:nvSpPr>
          <p:cNvPr id="43011" name="Rectangle 3"/>
          <p:cNvSpPr>
            <a:spLocks noGrp="1" noChangeArrowheads="1"/>
          </p:cNvSpPr>
          <p:nvPr>
            <p:ph type="subTitle" idx="1"/>
          </p:nvPr>
        </p:nvSpPr>
        <p:spPr>
          <a:xfrm>
            <a:off x="1371600" y="3352800"/>
            <a:ext cx="6400800" cy="1752600"/>
          </a:xfrm>
        </p:spPr>
        <p:txBody>
          <a:bodyPr/>
          <a:lstStyle>
            <a:lvl1pPr marL="0" indent="0" algn="ctr">
              <a:buFontTx/>
              <a:buNone/>
              <a:defRPr>
                <a:solidFill>
                  <a:srgbClr val="0000FF"/>
                </a:solidFill>
              </a:defRPr>
            </a:lvl1pPr>
          </a:lstStyle>
          <a:p>
            <a:r>
              <a:rPr lang="en-US"/>
              <a:t>Click to edit Master subtitle style</a:t>
            </a:r>
          </a:p>
        </p:txBody>
      </p:sp>
    </p:spTree>
    <p:extLst>
      <p:ext uri="{BB962C8B-B14F-4D97-AF65-F5344CB8AC3E}">
        <p14:creationId xmlns:p14="http://schemas.microsoft.com/office/powerpoint/2010/main" val="2081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92137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72896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08378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95902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2971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35960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2785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01845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56512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48493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2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048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1611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3344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88663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55706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64967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0857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43296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9442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7023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0905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124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440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46007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94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31272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99973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69473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3642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67799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43556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40058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678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2315C2-A115-49C7-A29B-0E34D5183E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21068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96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05655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1307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9083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01806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5518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3720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98964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4499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892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D51DFF-58CE-4BAF-974B-45449C2E8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88803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58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74511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75759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62241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68459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21172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7740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26336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68864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88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1925BE-74F4-4544-8B0D-D11FF3E7D1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70091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23347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4652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79797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36116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96836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70561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15554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0054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92781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422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2FA995-70E9-431B-AD04-36B9AD3EDD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58849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45694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01415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73213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3109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0020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27214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54655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93292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46618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093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580C08-FE7D-448D-B2B5-30D187EF15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10006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6259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44474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37504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93339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6704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85250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2046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24743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40906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3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DF1710-2FA4-4F66-BA84-9D8AA7A23F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40180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95287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6316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60264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79618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50676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2076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5671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55127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4273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1323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BF1B4CC-02D4-40AE-A07A-10A50491BF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79448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4354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8258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51854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6477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2315C2-A115-49C7-A29B-0E34D5183E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4587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D51DFF-58CE-4BAF-974B-45449C2E8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10434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1925BE-74F4-4544-8B0D-D11FF3E7D1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77729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2FA995-70E9-431B-AD04-36B9AD3EDD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73522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580C08-FE7D-448D-B2B5-30D187EF15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71455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DF1710-2FA4-4F66-BA84-9D8AA7A23F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457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016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79349F-5B34-49E3-A790-382892139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943953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BF1B4CC-02D4-40AE-A07A-10A50491BF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6016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79349F-5B34-49E3-A790-382892139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84712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51D5B3-C699-4CF8-898C-92E1C9D504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53683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B67F86-1D39-479F-AAF5-E47B012D69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963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D535A-4C24-4048-A5A5-59CD131EF6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612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0718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733800"/>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0428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143000"/>
            <a:ext cx="38481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143000"/>
            <a:ext cx="38481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733800"/>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191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51D5B3-C699-4CF8-898C-92E1C9D504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1429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B67F86-1D39-479F-AAF5-E47B012D69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157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D535A-4C24-4048-A5A5-59CD131EF6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4917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25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733800"/>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651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143000"/>
            <a:ext cx="38481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143000"/>
            <a:ext cx="38481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3733800"/>
            <a:ext cx="784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073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1295400"/>
            <a:ext cx="7772400" cy="1470025"/>
          </a:xfrm>
        </p:spPr>
        <p:txBody>
          <a:bodyPr/>
          <a:lstStyle>
            <a:lvl1pPr algn="ctr">
              <a:defRPr/>
            </a:lvl1pPr>
          </a:lstStyle>
          <a:p>
            <a:r>
              <a:rPr lang="en-US"/>
              <a:t>Click to edit Master title style</a:t>
            </a:r>
          </a:p>
        </p:txBody>
      </p:sp>
      <p:sp>
        <p:nvSpPr>
          <p:cNvPr id="43011" name="Rectangle 3"/>
          <p:cNvSpPr>
            <a:spLocks noGrp="1" noChangeArrowheads="1"/>
          </p:cNvSpPr>
          <p:nvPr>
            <p:ph type="subTitle" idx="1"/>
          </p:nvPr>
        </p:nvSpPr>
        <p:spPr>
          <a:xfrm>
            <a:off x="1371600" y="3352800"/>
            <a:ext cx="6400800" cy="1752600"/>
          </a:xfrm>
        </p:spPr>
        <p:txBody>
          <a:bodyPr/>
          <a:lstStyle>
            <a:lvl1pPr marL="0" indent="0" algn="ctr">
              <a:buFontTx/>
              <a:buNone/>
              <a:defRPr>
                <a:solidFill>
                  <a:srgbClr val="0000FF"/>
                </a:solidFill>
              </a:defRPr>
            </a:lvl1pPr>
          </a:lstStyle>
          <a:p>
            <a:r>
              <a:rPr lang="en-US"/>
              <a:t>Click to edit Master subtitle style</a:t>
            </a:r>
          </a:p>
        </p:txBody>
      </p:sp>
    </p:spTree>
    <p:extLst>
      <p:ext uri="{BB962C8B-B14F-4D97-AF65-F5344CB8AC3E}">
        <p14:creationId xmlns:p14="http://schemas.microsoft.com/office/powerpoint/2010/main" val="330851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07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327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1417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371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369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5287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504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0091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0296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889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048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553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7020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29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259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5550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9949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5039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806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9238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81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7814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285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311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1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795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710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9457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2701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5585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5238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3318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4977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2334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7251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59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4954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0284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376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617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7474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6454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1258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4228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936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9962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832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0948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889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0445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7247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603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34602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515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23667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940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18418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31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49567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2799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0007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1031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9342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31571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7911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772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5800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5D3F6-BB2E-44D3-8873-555E9C97F0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365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E0666-EC51-4DD6-8A7A-46FB8FEB7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261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9671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AA4F15-E3B8-4989-B13D-EDD2885D39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0028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EC39C-532A-4FE9-9685-E4C9C0EEF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44846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7DAA3C-E0FF-4478-8CD9-8BA76B2B6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90730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BB1C11-F6C2-4B81-B108-AA31B7FDF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48341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4101FA-675B-4F6B-B330-963FB18019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70681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8C7081-B924-4EE7-A016-18E5544E51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2425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56CA62-3D45-43FD-A74C-57B27DCBE6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7961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33800"/>
            <a:ext cx="784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1642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D59E0-1C6E-4770-BB2D-52D9CFD43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38249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4DFFD2-0F8A-4C15-9F96-48CDA2B25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694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4.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5.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6.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theme" Target="../theme/theme17.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28" name="Rectangle 4"/>
          <p:cNvSpPr>
            <a:spLocks noChangeArrowheads="1"/>
          </p:cNvSpPr>
          <p:nvPr/>
        </p:nvSpPr>
        <p:spPr bwMode="auto">
          <a:xfrm>
            <a:off x="8761413" y="6645275"/>
            <a:ext cx="382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fld id="{6A1798CB-0F3C-458D-A5E1-DAEB6F1EAF9A}" type="slidenum">
              <a:rPr lang="en-US" altLang="en-US" sz="800" b="1" smtClean="0">
                <a:latin typeface="Verdana" pitchFamily="34" charset="0"/>
              </a:rPr>
              <a:pPr>
                <a:defRPr/>
              </a:pPr>
              <a:t>‹#›</a:t>
            </a:fld>
            <a:endParaRPr lang="en-US" altLang="en-US" sz="800" b="1" smtClean="0">
              <a:latin typeface="Verdana" pitchFamily="34" charset="0"/>
            </a:endParaRPr>
          </a:p>
        </p:txBody>
      </p:sp>
      <p:sp>
        <p:nvSpPr>
          <p:cNvPr id="1029" name="Line 7"/>
          <p:cNvSpPr>
            <a:spLocks noChangeShapeType="1"/>
          </p:cNvSpPr>
          <p:nvPr userDrawn="1"/>
        </p:nvSpPr>
        <p:spPr bwMode="auto">
          <a:xfrm>
            <a:off x="609600" y="914400"/>
            <a:ext cx="6019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2000" b="1">
          <a:solidFill>
            <a:schemeClr val="tx1"/>
          </a:solidFill>
          <a:latin typeface="+mj-lt"/>
          <a:ea typeface="Arial" charset="0"/>
          <a:cs typeface="+mj-cs"/>
        </a:defRPr>
      </a:lvl1pPr>
      <a:lvl2pPr algn="l" rtl="0" eaLnBrk="0" fontAlgn="base" hangingPunct="0">
        <a:spcBef>
          <a:spcPct val="0"/>
        </a:spcBef>
        <a:spcAft>
          <a:spcPct val="0"/>
        </a:spcAft>
        <a:defRPr sz="2000" b="1">
          <a:solidFill>
            <a:schemeClr val="tx1"/>
          </a:solidFill>
          <a:latin typeface="Verdana" pitchFamily="34" charset="0"/>
          <a:ea typeface="Arial" charset="0"/>
          <a:cs typeface="Arial" charset="0"/>
        </a:defRPr>
      </a:lvl2pPr>
      <a:lvl3pPr algn="l" rtl="0" eaLnBrk="0" fontAlgn="base" hangingPunct="0">
        <a:spcBef>
          <a:spcPct val="0"/>
        </a:spcBef>
        <a:spcAft>
          <a:spcPct val="0"/>
        </a:spcAft>
        <a:defRPr sz="2000" b="1">
          <a:solidFill>
            <a:schemeClr val="tx1"/>
          </a:solidFill>
          <a:latin typeface="Verdana" pitchFamily="34" charset="0"/>
          <a:ea typeface="Arial" charset="0"/>
          <a:cs typeface="Arial" charset="0"/>
        </a:defRPr>
      </a:lvl3pPr>
      <a:lvl4pPr algn="l" rtl="0" eaLnBrk="0" fontAlgn="base" hangingPunct="0">
        <a:spcBef>
          <a:spcPct val="0"/>
        </a:spcBef>
        <a:spcAft>
          <a:spcPct val="0"/>
        </a:spcAft>
        <a:defRPr sz="2000" b="1">
          <a:solidFill>
            <a:schemeClr val="tx1"/>
          </a:solidFill>
          <a:latin typeface="Verdana" pitchFamily="34" charset="0"/>
          <a:ea typeface="Arial" charset="0"/>
          <a:cs typeface="Arial" charset="0"/>
        </a:defRPr>
      </a:lvl4pPr>
      <a:lvl5pPr algn="l" rtl="0" eaLnBrk="0" fontAlgn="base" hangingPunct="0">
        <a:spcBef>
          <a:spcPct val="0"/>
        </a:spcBef>
        <a:spcAft>
          <a:spcPct val="0"/>
        </a:spcAft>
        <a:defRPr sz="2000" b="1">
          <a:solidFill>
            <a:schemeClr val="tx1"/>
          </a:solidFill>
          <a:latin typeface="Verdana" pitchFamily="34" charset="0"/>
          <a:ea typeface="Arial" charset="0"/>
          <a:cs typeface="Arial" charset="0"/>
        </a:defRPr>
      </a:lvl5pPr>
      <a:lvl6pPr marL="457200" algn="l" rtl="0" fontAlgn="base">
        <a:spcBef>
          <a:spcPct val="0"/>
        </a:spcBef>
        <a:spcAft>
          <a:spcPct val="0"/>
        </a:spcAft>
        <a:defRPr sz="2000" b="1">
          <a:solidFill>
            <a:srgbClr val="0000FF"/>
          </a:solidFill>
          <a:latin typeface="Verdana" pitchFamily="34" charset="0"/>
          <a:cs typeface="Arial" charset="0"/>
        </a:defRPr>
      </a:lvl6pPr>
      <a:lvl7pPr marL="914400" algn="l" rtl="0" fontAlgn="base">
        <a:spcBef>
          <a:spcPct val="0"/>
        </a:spcBef>
        <a:spcAft>
          <a:spcPct val="0"/>
        </a:spcAft>
        <a:defRPr sz="2000" b="1">
          <a:solidFill>
            <a:srgbClr val="0000FF"/>
          </a:solidFill>
          <a:latin typeface="Verdana" pitchFamily="34" charset="0"/>
          <a:cs typeface="Arial" charset="0"/>
        </a:defRPr>
      </a:lvl7pPr>
      <a:lvl8pPr marL="1371600" algn="l" rtl="0" fontAlgn="base">
        <a:spcBef>
          <a:spcPct val="0"/>
        </a:spcBef>
        <a:spcAft>
          <a:spcPct val="0"/>
        </a:spcAft>
        <a:defRPr sz="2000" b="1">
          <a:solidFill>
            <a:srgbClr val="0000FF"/>
          </a:solidFill>
          <a:latin typeface="Verdana" pitchFamily="34" charset="0"/>
          <a:cs typeface="Arial" charset="0"/>
        </a:defRPr>
      </a:lvl8pPr>
      <a:lvl9pPr marL="1828800" algn="l" rtl="0" fontAlgn="base">
        <a:spcBef>
          <a:spcPct val="0"/>
        </a:spcBef>
        <a:spcAft>
          <a:spcPct val="0"/>
        </a:spcAft>
        <a:defRPr sz="2000" b="1">
          <a:solidFill>
            <a:srgbClr val="0000FF"/>
          </a:solidFill>
          <a:latin typeface="Verdana" pitchFamily="34" charset="0"/>
          <a:cs typeface="Arial" charset="0"/>
        </a:defRPr>
      </a:lvl9pPr>
    </p:titleStyle>
    <p:bodyStyle>
      <a:lvl1pPr marL="342900" indent="-342900" algn="l" rtl="0" eaLnBrk="0" fontAlgn="base" hangingPunct="0">
        <a:spcBef>
          <a:spcPct val="20000"/>
        </a:spcBef>
        <a:spcAft>
          <a:spcPct val="0"/>
        </a:spcAft>
        <a:buSzPct val="100000"/>
        <a:buChar char="•"/>
        <a:defRPr>
          <a:solidFill>
            <a:schemeClr val="tx1"/>
          </a:solidFill>
          <a:latin typeface="+mn-lt"/>
          <a:ea typeface="Arial" charset="0"/>
          <a:cs typeface="+mn-cs"/>
        </a:defRPr>
      </a:lvl1pPr>
      <a:lvl2pPr marL="742950" indent="-285750" algn="l" rtl="0" eaLnBrk="0" fontAlgn="base" hangingPunct="0">
        <a:spcBef>
          <a:spcPct val="20000"/>
        </a:spcBef>
        <a:spcAft>
          <a:spcPct val="0"/>
        </a:spcAft>
        <a:buSzPct val="100000"/>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SzPct val="100000"/>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SzPct val="100000"/>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SzPct val="100000"/>
        <a:buChar char="•"/>
        <a:defRPr sz="1600">
          <a:solidFill>
            <a:schemeClr val="tx1"/>
          </a:solidFill>
          <a:latin typeface="+mn-lt"/>
          <a:ea typeface="Arial" charset="0"/>
          <a:cs typeface="+mn-cs"/>
        </a:defRPr>
      </a:lvl5pPr>
      <a:lvl6pPr marL="2514600" indent="-228600" algn="l" rtl="0" fontAlgn="base">
        <a:spcBef>
          <a:spcPct val="20000"/>
        </a:spcBef>
        <a:spcAft>
          <a:spcPct val="0"/>
        </a:spcAft>
        <a:buSzPct val="100000"/>
        <a:buChar char="•"/>
        <a:defRPr sz="1600">
          <a:solidFill>
            <a:schemeClr val="tx1"/>
          </a:solidFill>
          <a:latin typeface="+mn-lt"/>
          <a:cs typeface="+mn-cs"/>
        </a:defRPr>
      </a:lvl6pPr>
      <a:lvl7pPr marL="2971800" indent="-228600" algn="l" rtl="0" fontAlgn="base">
        <a:spcBef>
          <a:spcPct val="20000"/>
        </a:spcBef>
        <a:spcAft>
          <a:spcPct val="0"/>
        </a:spcAft>
        <a:buSzPct val="100000"/>
        <a:buChar char="•"/>
        <a:defRPr sz="1600">
          <a:solidFill>
            <a:schemeClr val="tx1"/>
          </a:solidFill>
          <a:latin typeface="+mn-lt"/>
          <a:cs typeface="+mn-cs"/>
        </a:defRPr>
      </a:lvl7pPr>
      <a:lvl8pPr marL="3429000" indent="-228600" algn="l" rtl="0" fontAlgn="base">
        <a:spcBef>
          <a:spcPct val="20000"/>
        </a:spcBef>
        <a:spcAft>
          <a:spcPct val="0"/>
        </a:spcAft>
        <a:buSzPct val="100000"/>
        <a:buChar char="•"/>
        <a:defRPr sz="1600">
          <a:solidFill>
            <a:schemeClr val="tx1"/>
          </a:solidFill>
          <a:latin typeface="+mn-lt"/>
          <a:cs typeface="+mn-cs"/>
        </a:defRPr>
      </a:lvl8pPr>
      <a:lvl9pPr marL="3886200" indent="-228600" algn="l" rtl="0" fontAlgn="base">
        <a:spcBef>
          <a:spcPct val="20000"/>
        </a:spcBef>
        <a:spcAft>
          <a:spcPct val="0"/>
        </a:spcAft>
        <a:buSzPct val="10000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31025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208064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441895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40675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404528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369038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710336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eaLnBrk="0" hangingPunct="0">
              <a:defRPr/>
            </a:pPr>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eaLnBrk="0" hangingPunct="0">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eaLnBrk="0" hangingPunct="0">
              <a:defRPr/>
            </a:pPr>
            <a:fld id="{32D1630F-1DA8-48C1-A922-CCAB518E08B3}" type="slidenum">
              <a:rPr lang="en-US">
                <a:solidFill>
                  <a:prstClr val="black">
                    <a:tint val="75000"/>
                  </a:prstClr>
                </a:solidFill>
                <a:cs typeface="+mn-cs"/>
              </a:rPr>
              <a:pPr eaLnBrk="0" hangingPunct="0">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74242222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defRPr>
            </a:lvl1pPr>
          </a:lstStyle>
          <a:p>
            <a:pPr eaLnBrk="0" hangingPunct="0">
              <a:defRPr/>
            </a:pPr>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defRPr>
            </a:lvl1pPr>
          </a:lstStyle>
          <a:p>
            <a:pPr eaLnBrk="0" hangingPunct="0">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defRPr>
            </a:lvl1pPr>
          </a:lstStyle>
          <a:p>
            <a:pPr eaLnBrk="0" hangingPunct="0">
              <a:defRPr/>
            </a:pPr>
            <a:fld id="{32D1630F-1DA8-48C1-A922-CCAB518E08B3}" type="slidenum">
              <a:rPr lang="en-US">
                <a:solidFill>
                  <a:prstClr val="black">
                    <a:tint val="75000"/>
                  </a:prstClr>
                </a:solidFill>
                <a:cs typeface="+mn-cs"/>
              </a:rPr>
              <a:pPr eaLnBrk="0" hangingPunct="0">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30046787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28" name="Line 7"/>
          <p:cNvSpPr>
            <a:spLocks noChangeShapeType="1"/>
          </p:cNvSpPr>
          <p:nvPr userDrawn="1"/>
        </p:nvSpPr>
        <p:spPr bwMode="auto">
          <a:xfrm>
            <a:off x="609600" y="914400"/>
            <a:ext cx="6019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Tree>
    <p:extLst>
      <p:ext uri="{BB962C8B-B14F-4D97-AF65-F5344CB8AC3E}">
        <p14:creationId xmlns:p14="http://schemas.microsoft.com/office/powerpoint/2010/main" val="7580750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2000" b="1">
          <a:solidFill>
            <a:srgbClr val="0000FF"/>
          </a:solidFill>
          <a:latin typeface="+mj-lt"/>
          <a:ea typeface="+mj-ea"/>
          <a:cs typeface="+mj-cs"/>
        </a:defRPr>
      </a:lvl1pPr>
      <a:lvl2pPr algn="l" rtl="0" eaLnBrk="0" fontAlgn="base" hangingPunct="0">
        <a:spcBef>
          <a:spcPct val="0"/>
        </a:spcBef>
        <a:spcAft>
          <a:spcPct val="0"/>
        </a:spcAft>
        <a:defRPr sz="2000" b="1">
          <a:solidFill>
            <a:srgbClr val="0000FF"/>
          </a:solidFill>
          <a:latin typeface="Verdana" pitchFamily="34" charset="0"/>
          <a:cs typeface="Arial" charset="0"/>
        </a:defRPr>
      </a:lvl2pPr>
      <a:lvl3pPr algn="l" rtl="0" eaLnBrk="0" fontAlgn="base" hangingPunct="0">
        <a:spcBef>
          <a:spcPct val="0"/>
        </a:spcBef>
        <a:spcAft>
          <a:spcPct val="0"/>
        </a:spcAft>
        <a:defRPr sz="2000" b="1">
          <a:solidFill>
            <a:srgbClr val="0000FF"/>
          </a:solidFill>
          <a:latin typeface="Verdana" pitchFamily="34" charset="0"/>
          <a:cs typeface="Arial" charset="0"/>
        </a:defRPr>
      </a:lvl3pPr>
      <a:lvl4pPr algn="l" rtl="0" eaLnBrk="0" fontAlgn="base" hangingPunct="0">
        <a:spcBef>
          <a:spcPct val="0"/>
        </a:spcBef>
        <a:spcAft>
          <a:spcPct val="0"/>
        </a:spcAft>
        <a:defRPr sz="2000" b="1">
          <a:solidFill>
            <a:srgbClr val="0000FF"/>
          </a:solidFill>
          <a:latin typeface="Verdana" pitchFamily="34" charset="0"/>
          <a:cs typeface="Arial" charset="0"/>
        </a:defRPr>
      </a:lvl4pPr>
      <a:lvl5pPr algn="l" rtl="0" eaLnBrk="0" fontAlgn="base" hangingPunct="0">
        <a:spcBef>
          <a:spcPct val="0"/>
        </a:spcBef>
        <a:spcAft>
          <a:spcPct val="0"/>
        </a:spcAft>
        <a:defRPr sz="2000" b="1">
          <a:solidFill>
            <a:srgbClr val="0000FF"/>
          </a:solidFill>
          <a:latin typeface="Verdana" pitchFamily="34" charset="0"/>
          <a:cs typeface="Arial" charset="0"/>
        </a:defRPr>
      </a:lvl5pPr>
      <a:lvl6pPr marL="457200" algn="l" rtl="0" fontAlgn="base">
        <a:spcBef>
          <a:spcPct val="0"/>
        </a:spcBef>
        <a:spcAft>
          <a:spcPct val="0"/>
        </a:spcAft>
        <a:defRPr sz="2000" b="1">
          <a:solidFill>
            <a:srgbClr val="0000FF"/>
          </a:solidFill>
          <a:latin typeface="Verdana" pitchFamily="34" charset="0"/>
          <a:cs typeface="Arial" charset="0"/>
        </a:defRPr>
      </a:lvl6pPr>
      <a:lvl7pPr marL="914400" algn="l" rtl="0" fontAlgn="base">
        <a:spcBef>
          <a:spcPct val="0"/>
        </a:spcBef>
        <a:spcAft>
          <a:spcPct val="0"/>
        </a:spcAft>
        <a:defRPr sz="2000" b="1">
          <a:solidFill>
            <a:srgbClr val="0000FF"/>
          </a:solidFill>
          <a:latin typeface="Verdana" pitchFamily="34" charset="0"/>
          <a:cs typeface="Arial" charset="0"/>
        </a:defRPr>
      </a:lvl7pPr>
      <a:lvl8pPr marL="1371600" algn="l" rtl="0" fontAlgn="base">
        <a:spcBef>
          <a:spcPct val="0"/>
        </a:spcBef>
        <a:spcAft>
          <a:spcPct val="0"/>
        </a:spcAft>
        <a:defRPr sz="2000" b="1">
          <a:solidFill>
            <a:srgbClr val="0000FF"/>
          </a:solidFill>
          <a:latin typeface="Verdana" pitchFamily="34" charset="0"/>
          <a:cs typeface="Arial" charset="0"/>
        </a:defRPr>
      </a:lvl8pPr>
      <a:lvl9pPr marL="1828800" algn="l" rtl="0" fontAlgn="base">
        <a:spcBef>
          <a:spcPct val="0"/>
        </a:spcBef>
        <a:spcAft>
          <a:spcPct val="0"/>
        </a:spcAft>
        <a:defRPr sz="2000" b="1">
          <a:solidFill>
            <a:srgbClr val="0000FF"/>
          </a:solidFill>
          <a:latin typeface="Verdana" pitchFamily="34" charset="0"/>
          <a:cs typeface="Arial" charset="0"/>
        </a:defRPr>
      </a:lvl9pPr>
    </p:titleStyle>
    <p:bodyStyle>
      <a:lvl1pPr marL="342900" indent="-342900" algn="l" rtl="0" eaLnBrk="0" fontAlgn="base" hangingPunct="0">
        <a:spcBef>
          <a:spcPct val="20000"/>
        </a:spcBef>
        <a:spcAft>
          <a:spcPct val="0"/>
        </a:spcAft>
        <a:buSzPct val="1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16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16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16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1600">
          <a:solidFill>
            <a:schemeClr val="tx1"/>
          </a:solidFill>
          <a:latin typeface="+mn-lt"/>
          <a:cs typeface="+mn-cs"/>
        </a:defRPr>
      </a:lvl5pPr>
      <a:lvl6pPr marL="2514600" indent="-228600" algn="l" rtl="0" fontAlgn="base">
        <a:spcBef>
          <a:spcPct val="20000"/>
        </a:spcBef>
        <a:spcAft>
          <a:spcPct val="0"/>
        </a:spcAft>
        <a:buSzPct val="100000"/>
        <a:buChar char="•"/>
        <a:defRPr sz="1600">
          <a:solidFill>
            <a:schemeClr val="tx1"/>
          </a:solidFill>
          <a:latin typeface="+mn-lt"/>
          <a:cs typeface="+mn-cs"/>
        </a:defRPr>
      </a:lvl6pPr>
      <a:lvl7pPr marL="2971800" indent="-228600" algn="l" rtl="0" fontAlgn="base">
        <a:spcBef>
          <a:spcPct val="20000"/>
        </a:spcBef>
        <a:spcAft>
          <a:spcPct val="0"/>
        </a:spcAft>
        <a:buSzPct val="100000"/>
        <a:buChar char="•"/>
        <a:defRPr sz="1600">
          <a:solidFill>
            <a:schemeClr val="tx1"/>
          </a:solidFill>
          <a:latin typeface="+mn-lt"/>
          <a:cs typeface="+mn-cs"/>
        </a:defRPr>
      </a:lvl7pPr>
      <a:lvl8pPr marL="3429000" indent="-228600" algn="l" rtl="0" fontAlgn="base">
        <a:spcBef>
          <a:spcPct val="20000"/>
        </a:spcBef>
        <a:spcAft>
          <a:spcPct val="0"/>
        </a:spcAft>
        <a:buSzPct val="100000"/>
        <a:buChar char="•"/>
        <a:defRPr sz="1600">
          <a:solidFill>
            <a:schemeClr val="tx1"/>
          </a:solidFill>
          <a:latin typeface="+mn-lt"/>
          <a:cs typeface="+mn-cs"/>
        </a:defRPr>
      </a:lvl8pPr>
      <a:lvl9pPr marL="3886200" indent="-228600" algn="l" rtl="0" fontAlgn="base">
        <a:spcBef>
          <a:spcPct val="20000"/>
        </a:spcBef>
        <a:spcAft>
          <a:spcPct val="0"/>
        </a:spcAft>
        <a:buSzPct val="10000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67546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7402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495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250788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63298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128"/>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ＭＳ Ｐゴシック" charset="-128"/>
                <a:cs typeface="Arial" charset="0"/>
              </a:defRPr>
            </a:lvl1pPr>
          </a:lstStyle>
          <a:p>
            <a:pPr>
              <a:defRPr/>
            </a:pPr>
            <a:fld id="{C90F1407-5928-4DE1-9657-A3FC4341CC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247677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6.wmf"/><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06.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06.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06.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06.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06.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06.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07.xml"/><Relationship Id="rId4" Type="http://schemas.openxmlformats.org/officeDocument/2006/relationships/image" Target="../media/image22.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5.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0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8.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9.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CS-271P </a:t>
            </a:r>
            <a:r>
              <a:rPr lang="en-US" altLang="en-US" dirty="0" smtClean="0"/>
              <a:t>Final Review</a:t>
            </a:r>
          </a:p>
        </p:txBody>
      </p:sp>
      <p:sp>
        <p:nvSpPr>
          <p:cNvPr id="5" name="Rectangle 3"/>
          <p:cNvSpPr txBox="1">
            <a:spLocks noChangeArrowheads="1"/>
          </p:cNvSpPr>
          <p:nvPr/>
        </p:nvSpPr>
        <p:spPr bwMode="auto">
          <a:xfrm>
            <a:off x="587679" y="1143000"/>
            <a:ext cx="7848600" cy="5181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b="1" dirty="0"/>
              <a:t>Propositional </a:t>
            </a:r>
            <a:r>
              <a:rPr lang="en-US" sz="2400" b="1" dirty="0" smtClean="0"/>
              <a:t>Logic</a:t>
            </a:r>
          </a:p>
          <a:p>
            <a:pPr marL="800100" lvl="1" indent="-342900" eaLnBrk="0" hangingPunct="0">
              <a:spcBef>
                <a:spcPct val="20000"/>
              </a:spcBef>
              <a:buFont typeface="Arial" pitchFamily="34" charset="0"/>
              <a:buChar char="•"/>
              <a:defRPr/>
            </a:pPr>
            <a:r>
              <a:rPr lang="en-US" sz="2000" dirty="0" smtClean="0"/>
              <a:t>(7.1-7.5)</a:t>
            </a: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rPr>
              <a:t>First-Order Logic, </a:t>
            </a:r>
            <a:r>
              <a:rPr lang="en-US" sz="2400" b="1" dirty="0">
                <a:solidFill>
                  <a:prstClr val="black"/>
                </a:solidFill>
                <a:latin typeface="Calibri"/>
                <a:ea typeface="ＭＳ Ｐゴシック" pitchFamily="34" charset="-128"/>
                <a:cs typeface="+mn-cs"/>
              </a:rPr>
              <a:t>Knowledge </a:t>
            </a:r>
            <a:r>
              <a:rPr lang="en-US" sz="2400" b="1" dirty="0" smtClean="0">
                <a:solidFill>
                  <a:prstClr val="black"/>
                </a:solidFill>
                <a:latin typeface="Calibri"/>
                <a:ea typeface="ＭＳ Ｐゴシック" pitchFamily="34" charset="-128"/>
                <a:cs typeface="+mn-cs"/>
              </a:rPr>
              <a:t>Representation</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(8.1-8.5, 9.1-9.2)</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Constraint Satisfaction Problems</a:t>
            </a:r>
            <a:endParaRPr lang="en-US" sz="2400" b="1" dirty="0" smtClean="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(6.1-6.4, except 6.3)</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Machine Learning</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(18.1-18.4)</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Questions on any </a:t>
            </a:r>
            <a:r>
              <a:rPr lang="en-US" sz="2400" dirty="0" smtClean="0">
                <a:solidFill>
                  <a:prstClr val="black"/>
                </a:solidFill>
                <a:latin typeface="Calibri"/>
                <a:ea typeface="ＭＳ Ｐゴシック" pitchFamily="34" charset="-128"/>
                <a:cs typeface="+mn-cs"/>
              </a:rPr>
              <a:t>topic</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Pre-mid-term </a:t>
            </a:r>
            <a:r>
              <a:rPr lang="en-US" sz="2400" dirty="0">
                <a:solidFill>
                  <a:prstClr val="black"/>
                </a:solidFill>
                <a:latin typeface="Calibri"/>
                <a:ea typeface="ＭＳ Ｐゴシック" pitchFamily="34" charset="-128"/>
                <a:cs typeface="+mn-cs"/>
              </a:rPr>
              <a:t>material if time and class </a:t>
            </a:r>
            <a:r>
              <a:rPr lang="en-US" sz="2400" dirty="0" smtClean="0">
                <a:solidFill>
                  <a:prstClr val="black"/>
                </a:solidFill>
                <a:latin typeface="Calibri"/>
                <a:ea typeface="ＭＳ Ｐゴシック" pitchFamily="34" charset="-128"/>
                <a:cs typeface="+mn-cs"/>
              </a:rPr>
              <a:t>interest</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Please review your </a:t>
            </a:r>
            <a:r>
              <a:rPr lang="en-US" sz="2400" dirty="0" smtClean="0">
                <a:solidFill>
                  <a:prstClr val="black"/>
                </a:solidFill>
                <a:latin typeface="Calibri"/>
                <a:ea typeface="ＭＳ Ｐゴシック" pitchFamily="34" charset="-128"/>
                <a:cs typeface="+mn-cs"/>
              </a:rPr>
              <a:t>quizzes, mid-term, &amp; </a:t>
            </a:r>
            <a:r>
              <a:rPr lang="en-US" sz="2400" dirty="0">
                <a:solidFill>
                  <a:prstClr val="black"/>
                </a:solidFill>
                <a:latin typeface="Calibri"/>
                <a:ea typeface="ＭＳ Ｐゴシック" pitchFamily="34" charset="-128"/>
                <a:cs typeface="+mn-cs"/>
              </a:rPr>
              <a:t>old </a:t>
            </a:r>
            <a:r>
              <a:rPr lang="en-US" sz="2400" dirty="0" smtClean="0">
                <a:solidFill>
                  <a:prstClr val="black"/>
                </a:solidFill>
                <a:latin typeface="Calibri"/>
                <a:ea typeface="ＭＳ Ｐゴシック" pitchFamily="34" charset="-128"/>
                <a:cs typeface="+mn-cs"/>
              </a:rPr>
              <a:t>tests</a:t>
            </a:r>
            <a:endParaRPr lang="en-US" sz="2400" dirty="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000" dirty="0">
                <a:solidFill>
                  <a:prstClr val="black"/>
                </a:solidFill>
                <a:latin typeface="Calibri"/>
                <a:ea typeface="ＭＳ Ｐゴシック" pitchFamily="34" charset="-128"/>
                <a:cs typeface="+mn-cs"/>
              </a:rPr>
              <a:t>At least one question from a prior quiz or </a:t>
            </a:r>
            <a:r>
              <a:rPr lang="en-US" sz="2000" dirty="0" smtClean="0">
                <a:solidFill>
                  <a:prstClr val="black"/>
                </a:solidFill>
                <a:latin typeface="Calibri"/>
                <a:ea typeface="ＭＳ Ｐゴシック" pitchFamily="34" charset="-128"/>
                <a:cs typeface="+mn-cs"/>
              </a:rPr>
              <a:t>test </a:t>
            </a:r>
            <a:r>
              <a:rPr lang="en-US" sz="2000" dirty="0">
                <a:solidFill>
                  <a:prstClr val="black"/>
                </a:solidFill>
                <a:latin typeface="Calibri"/>
                <a:ea typeface="ＭＳ Ｐゴシック" pitchFamily="34" charset="-128"/>
                <a:cs typeface="+mn-cs"/>
              </a:rPr>
              <a:t>will appear on the </a:t>
            </a:r>
            <a:r>
              <a:rPr lang="en-US" sz="2000" dirty="0" smtClean="0">
                <a:solidFill>
                  <a:prstClr val="black"/>
                </a:solidFill>
                <a:latin typeface="Calibri"/>
                <a:ea typeface="ＭＳ Ｐゴシック" pitchFamily="34" charset="-128"/>
                <a:cs typeface="+mn-cs"/>
              </a:rPr>
              <a:t>Final Exam </a:t>
            </a:r>
            <a:r>
              <a:rPr lang="en-US" sz="2000" dirty="0">
                <a:solidFill>
                  <a:prstClr val="black"/>
                </a:solidFill>
                <a:latin typeface="Calibri"/>
                <a:ea typeface="ＭＳ Ｐゴシック" pitchFamily="34" charset="-128"/>
                <a:cs typeface="+mn-cs"/>
              </a:rPr>
              <a:t>(and all other tests)</a:t>
            </a:r>
          </a:p>
        </p:txBody>
      </p:sp>
    </p:spTree>
    <p:extLst>
      <p:ext uri="{BB962C8B-B14F-4D97-AF65-F5344CB8AC3E}">
        <p14:creationId xmlns:p14="http://schemas.microsoft.com/office/powerpoint/2010/main" val="267250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wumpus-model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191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Grp="1" noChangeArrowheads="1"/>
          </p:cNvSpPr>
          <p:nvPr>
            <p:ph type="title"/>
          </p:nvPr>
        </p:nvSpPr>
        <p:spPr/>
        <p:txBody>
          <a:bodyPr/>
          <a:lstStyle/>
          <a:p>
            <a:pPr eaLnBrk="1" hangingPunct="1"/>
            <a:r>
              <a:rPr lang="en-US" altLang="en-US" smtClean="0"/>
              <a:t>Review:  Wumpus models</a:t>
            </a:r>
          </a:p>
        </p:txBody>
      </p:sp>
      <p:sp>
        <p:nvSpPr>
          <p:cNvPr id="83972" name="Rectangle 3"/>
          <p:cNvSpPr>
            <a:spLocks noGrp="1" noChangeArrowheads="1"/>
          </p:cNvSpPr>
          <p:nvPr>
            <p:ph type="body" idx="1"/>
          </p:nvPr>
        </p:nvSpPr>
        <p:spPr>
          <a:xfrm>
            <a:off x="152400" y="5029200"/>
            <a:ext cx="8991600" cy="1219200"/>
          </a:xfrm>
        </p:spPr>
        <p:txBody>
          <a:bodyPr/>
          <a:lstStyle/>
          <a:p>
            <a:pPr eaLnBrk="1" hangingPunct="1">
              <a:lnSpc>
                <a:spcPct val="90000"/>
              </a:lnSpc>
              <a:buFontTx/>
              <a:buNone/>
            </a:pPr>
            <a:r>
              <a:rPr lang="en-US" altLang="en-US" sz="2400" smtClean="0"/>
              <a:t>α</a:t>
            </a:r>
            <a:r>
              <a:rPr lang="en-US" altLang="en-US" sz="2400" baseline="-25000" smtClean="0"/>
              <a:t>1</a:t>
            </a:r>
            <a:r>
              <a:rPr lang="en-US" altLang="en-US" sz="2400" smtClean="0"/>
              <a:t> = "[1,2] is safe", </a:t>
            </a:r>
            <a:r>
              <a:rPr lang="en-US" altLang="en-US" sz="2400" i="1" smtClean="0"/>
              <a:t>KB</a:t>
            </a:r>
            <a:r>
              <a:rPr lang="en-US" altLang="en-US" sz="2400" smtClean="0"/>
              <a:t> ╞ α</a:t>
            </a:r>
            <a:r>
              <a:rPr lang="en-US" altLang="en-US" sz="2400" baseline="-25000" smtClean="0"/>
              <a:t>1</a:t>
            </a:r>
            <a:r>
              <a:rPr lang="en-US" altLang="en-US" sz="2400" smtClean="0"/>
              <a:t>, proved by </a:t>
            </a:r>
            <a:r>
              <a:rPr lang="en-US" altLang="en-US" sz="2400" smtClean="0">
                <a:solidFill>
                  <a:schemeClr val="accent2"/>
                </a:solidFill>
              </a:rPr>
              <a:t>model checking.</a:t>
            </a:r>
          </a:p>
          <a:p>
            <a:pPr eaLnBrk="1" hangingPunct="1">
              <a:lnSpc>
                <a:spcPct val="90000"/>
              </a:lnSpc>
              <a:buFontTx/>
              <a:buNone/>
            </a:pPr>
            <a:endParaRPr lang="en-US" altLang="en-US" sz="2400" smtClean="0">
              <a:solidFill>
                <a:schemeClr val="accent2"/>
              </a:solidFill>
            </a:endParaRPr>
          </a:p>
          <a:p>
            <a:pPr eaLnBrk="1" hangingPunct="1">
              <a:lnSpc>
                <a:spcPct val="90000"/>
              </a:lnSpc>
              <a:buFontTx/>
              <a:buNone/>
            </a:pPr>
            <a:r>
              <a:rPr lang="en-US" altLang="en-US" sz="2400" smtClean="0"/>
              <a:t>Every model that makes KB true also makes α</a:t>
            </a:r>
            <a:r>
              <a:rPr lang="en-US" altLang="en-US" sz="2400" baseline="-25000" smtClean="0"/>
              <a:t>1</a:t>
            </a:r>
            <a:r>
              <a:rPr lang="en-US" altLang="en-US" sz="2400" smtClean="0"/>
              <a:t> true.</a:t>
            </a:r>
          </a:p>
          <a:p>
            <a:pPr eaLnBrk="1" hangingPunct="1">
              <a:lnSpc>
                <a:spcPct val="90000"/>
              </a:lnSpc>
            </a:pPr>
            <a:endParaRPr lang="en-US" altLang="en-US" sz="2400" smtClean="0"/>
          </a:p>
        </p:txBody>
      </p:sp>
      <p:sp>
        <p:nvSpPr>
          <p:cNvPr id="83973" name="Line 8"/>
          <p:cNvSpPr>
            <a:spLocks noChangeShapeType="1"/>
          </p:cNvSpPr>
          <p:nvPr/>
        </p:nvSpPr>
        <p:spPr bwMode="auto">
          <a:xfrm flipV="1">
            <a:off x="1676400" y="3886200"/>
            <a:ext cx="1828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3974" name="Picture 9" descr="model-incl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1600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Line 10"/>
          <p:cNvSpPr>
            <a:spLocks noChangeShapeType="1"/>
          </p:cNvSpPr>
          <p:nvPr/>
        </p:nvSpPr>
        <p:spPr bwMode="auto">
          <a:xfrm flipH="1" flipV="1">
            <a:off x="2057400" y="25908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091835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Linear Classifiers</a:t>
            </a:r>
          </a:p>
        </p:txBody>
      </p:sp>
      <p:sp>
        <p:nvSpPr>
          <p:cNvPr id="78851" name="Rectangle 3"/>
          <p:cNvSpPr>
            <a:spLocks noGrp="1" noChangeArrowheads="1"/>
          </p:cNvSpPr>
          <p:nvPr>
            <p:ph type="body" idx="1"/>
          </p:nvPr>
        </p:nvSpPr>
        <p:spPr>
          <a:xfrm>
            <a:off x="609600" y="1143000"/>
            <a:ext cx="7848600" cy="5410200"/>
          </a:xfrm>
        </p:spPr>
        <p:txBody>
          <a:bodyPr/>
          <a:lstStyle/>
          <a:p>
            <a:pPr eaLnBrk="1" hangingPunct="1">
              <a:lnSpc>
                <a:spcPct val="90000"/>
              </a:lnSpc>
            </a:pPr>
            <a:r>
              <a:rPr lang="en-US" altLang="en-US" sz="1400" smtClean="0"/>
              <a:t>Linear classifier </a:t>
            </a:r>
            <a:r>
              <a:rPr lang="en-US" altLang="en-US" sz="1400" smtClean="0">
                <a:sym typeface="Wingdings" pitchFamily="2" charset="2"/>
              </a:rPr>
              <a:t> single linear decision boundary</a:t>
            </a:r>
            <a:br>
              <a:rPr lang="en-US" altLang="en-US" sz="1400" smtClean="0">
                <a:sym typeface="Wingdings" pitchFamily="2" charset="2"/>
              </a:rPr>
            </a:br>
            <a:r>
              <a:rPr lang="en-US" altLang="en-US" sz="1400" smtClean="0">
                <a:sym typeface="Wingdings" pitchFamily="2" charset="2"/>
              </a:rPr>
              <a:t>   </a:t>
            </a:r>
            <a:r>
              <a:rPr lang="en-US" altLang="en-US" sz="1400" smtClean="0"/>
              <a:t>(for 2-class case) </a:t>
            </a:r>
          </a:p>
          <a:p>
            <a:pPr eaLnBrk="1" hangingPunct="1">
              <a:lnSpc>
                <a:spcPct val="90000"/>
              </a:lnSpc>
            </a:pPr>
            <a:endParaRPr lang="en-US" altLang="en-US" sz="1400" smtClean="0"/>
          </a:p>
          <a:p>
            <a:pPr eaLnBrk="1" hangingPunct="1">
              <a:lnSpc>
                <a:spcPct val="90000"/>
              </a:lnSpc>
            </a:pPr>
            <a:r>
              <a:rPr lang="en-US" altLang="en-US" sz="1400" smtClean="0"/>
              <a:t>We can always represent a linear decision boundary by a linear equation:</a:t>
            </a:r>
          </a:p>
          <a:p>
            <a:pPr eaLnBrk="1" hangingPunct="1">
              <a:lnSpc>
                <a:spcPct val="90000"/>
              </a:lnSpc>
              <a:buFontTx/>
              <a:buNone/>
            </a:pPr>
            <a:r>
              <a:rPr lang="en-US" altLang="en-US" sz="1400" smtClean="0"/>
              <a:t>           w</a:t>
            </a:r>
            <a:r>
              <a:rPr lang="en-US" altLang="en-US" sz="1400" baseline="-25000" smtClean="0"/>
              <a:t>1</a:t>
            </a:r>
            <a:r>
              <a:rPr lang="en-US" altLang="en-US" sz="1400" smtClean="0"/>
              <a:t> x</a:t>
            </a:r>
            <a:r>
              <a:rPr lang="en-US" altLang="en-US" sz="1400" baseline="-25000" smtClean="0"/>
              <a:t>1</a:t>
            </a:r>
            <a:r>
              <a:rPr lang="en-US" altLang="en-US" sz="1400" smtClean="0"/>
              <a:t> + w</a:t>
            </a:r>
            <a:r>
              <a:rPr lang="en-US" altLang="en-US" sz="1400" baseline="-25000" smtClean="0"/>
              <a:t>2</a:t>
            </a:r>
            <a:r>
              <a:rPr lang="en-US" altLang="en-US" sz="1400" smtClean="0"/>
              <a:t> x</a:t>
            </a:r>
            <a:r>
              <a:rPr lang="en-US" altLang="en-US" sz="1400" baseline="-25000" smtClean="0"/>
              <a:t>2</a:t>
            </a:r>
            <a:r>
              <a:rPr lang="en-US" altLang="en-US" sz="1400" smtClean="0"/>
              <a:t> + … + w</a:t>
            </a:r>
            <a:r>
              <a:rPr lang="en-US" altLang="en-US" sz="1400" baseline="-25000" smtClean="0"/>
              <a:t>d</a:t>
            </a:r>
            <a:r>
              <a:rPr lang="en-US" altLang="en-US" sz="1400" smtClean="0"/>
              <a:t> x</a:t>
            </a:r>
            <a:r>
              <a:rPr lang="en-US" altLang="en-US" sz="1400" baseline="-25000" smtClean="0"/>
              <a:t>d</a:t>
            </a:r>
            <a:r>
              <a:rPr lang="en-US" altLang="en-US" sz="1400" smtClean="0"/>
              <a:t>    =  </a:t>
            </a:r>
            <a:r>
              <a:rPr lang="en-US" altLang="en-US" smtClean="0">
                <a:latin typeface="Symbol" pitchFamily="18" charset="2"/>
              </a:rPr>
              <a:t>S</a:t>
            </a:r>
            <a:r>
              <a:rPr lang="en-US" altLang="en-US" sz="1400" smtClean="0"/>
              <a:t> w</a:t>
            </a:r>
            <a:r>
              <a:rPr lang="en-US" altLang="en-US" sz="1400" baseline="-25000" smtClean="0"/>
              <a:t>j</a:t>
            </a:r>
            <a:r>
              <a:rPr lang="en-US" altLang="en-US" sz="1400" smtClean="0"/>
              <a:t> x</a:t>
            </a:r>
            <a:r>
              <a:rPr lang="en-US" altLang="en-US" sz="1400" baseline="-25000" smtClean="0"/>
              <a:t>j</a:t>
            </a:r>
            <a:r>
              <a:rPr lang="en-US" altLang="en-US" sz="1400" smtClean="0"/>
              <a:t>  =  </a:t>
            </a:r>
            <a:r>
              <a:rPr lang="en-US" altLang="en-US" sz="1400" u="sng" smtClean="0"/>
              <a:t>w</a:t>
            </a:r>
            <a:r>
              <a:rPr lang="en-US" altLang="en-US" sz="1400" baseline="30000" smtClean="0"/>
              <a:t>t</a:t>
            </a:r>
            <a:r>
              <a:rPr lang="en-US" altLang="en-US" sz="1400" smtClean="0"/>
              <a:t> </a:t>
            </a:r>
            <a:r>
              <a:rPr lang="en-US" altLang="en-US" sz="1400" u="sng" smtClean="0"/>
              <a:t>x</a:t>
            </a:r>
            <a:r>
              <a:rPr lang="en-US" altLang="en-US" sz="1400" smtClean="0"/>
              <a:t> = 0</a:t>
            </a:r>
          </a:p>
          <a:p>
            <a:pPr eaLnBrk="1" hangingPunct="1">
              <a:lnSpc>
                <a:spcPct val="90000"/>
              </a:lnSpc>
              <a:buFontTx/>
              <a:buNone/>
            </a:pPr>
            <a:endParaRPr lang="en-US" altLang="en-US" sz="1400" smtClean="0"/>
          </a:p>
          <a:p>
            <a:pPr eaLnBrk="1" hangingPunct="1">
              <a:lnSpc>
                <a:spcPct val="90000"/>
              </a:lnSpc>
            </a:pPr>
            <a:r>
              <a:rPr lang="en-US" altLang="en-US" sz="1400" smtClean="0"/>
              <a:t>In d dimensions, this defines a (d-1) dimensional hyperplane</a:t>
            </a:r>
          </a:p>
          <a:p>
            <a:pPr marL="762000" lvl="1" indent="-304800" eaLnBrk="1" hangingPunct="1">
              <a:lnSpc>
                <a:spcPct val="90000"/>
              </a:lnSpc>
            </a:pPr>
            <a:r>
              <a:rPr lang="en-US" altLang="en-US" sz="1200" smtClean="0"/>
              <a:t>d=3, we get a plane;  d=2, we get a line</a:t>
            </a:r>
          </a:p>
          <a:p>
            <a:pPr marL="762000" lvl="1" indent="-304800" eaLnBrk="1" hangingPunct="1">
              <a:lnSpc>
                <a:spcPct val="90000"/>
              </a:lnSpc>
            </a:pPr>
            <a:endParaRPr lang="en-US" altLang="en-US" sz="1200" smtClean="0"/>
          </a:p>
          <a:p>
            <a:pPr eaLnBrk="1" hangingPunct="1">
              <a:lnSpc>
                <a:spcPct val="90000"/>
              </a:lnSpc>
            </a:pPr>
            <a:r>
              <a:rPr lang="en-US" altLang="en-US" sz="1400" smtClean="0"/>
              <a:t>For prediction we simply see if </a:t>
            </a:r>
            <a:r>
              <a:rPr lang="en-US" altLang="en-US" smtClean="0">
                <a:latin typeface="Symbol" pitchFamily="18" charset="2"/>
              </a:rPr>
              <a:t>S</a:t>
            </a:r>
            <a:r>
              <a:rPr lang="en-US" altLang="en-US" sz="1400" smtClean="0"/>
              <a:t> w</a:t>
            </a:r>
            <a:r>
              <a:rPr lang="en-US" altLang="en-US" sz="1400" baseline="-25000" smtClean="0"/>
              <a:t>j</a:t>
            </a:r>
            <a:r>
              <a:rPr lang="en-US" altLang="en-US" sz="1400" smtClean="0"/>
              <a:t> x</a:t>
            </a:r>
            <a:r>
              <a:rPr lang="en-US" altLang="en-US" sz="1400" baseline="-25000" smtClean="0"/>
              <a:t>j</a:t>
            </a:r>
            <a:r>
              <a:rPr lang="en-US" altLang="en-US" sz="1400" smtClean="0"/>
              <a:t> &gt; 0  </a:t>
            </a:r>
          </a:p>
          <a:p>
            <a:pPr eaLnBrk="1" hangingPunct="1">
              <a:lnSpc>
                <a:spcPct val="90000"/>
              </a:lnSpc>
            </a:pPr>
            <a:endParaRPr lang="en-US" altLang="en-US" sz="1400" smtClean="0"/>
          </a:p>
          <a:p>
            <a:pPr eaLnBrk="1" hangingPunct="1">
              <a:lnSpc>
                <a:spcPct val="90000"/>
              </a:lnSpc>
            </a:pPr>
            <a:r>
              <a:rPr lang="en-US" altLang="en-US" sz="1400" smtClean="0"/>
              <a:t>The w</a:t>
            </a:r>
            <a:r>
              <a:rPr lang="en-US" altLang="en-US" sz="1400" baseline="-25000" smtClean="0"/>
              <a:t>i</a:t>
            </a:r>
            <a:r>
              <a:rPr lang="en-US" altLang="en-US" sz="1400" smtClean="0"/>
              <a:t> are the weights (parameters)</a:t>
            </a:r>
          </a:p>
          <a:p>
            <a:pPr marL="762000" lvl="1" indent="-304800" eaLnBrk="1" hangingPunct="1">
              <a:lnSpc>
                <a:spcPct val="90000"/>
              </a:lnSpc>
            </a:pPr>
            <a:r>
              <a:rPr lang="en-US" altLang="en-US" sz="1200" smtClean="0"/>
              <a:t>Learning consists of searching in the d-dimensional weight space for the set of weights (the linear boundary) that minimizes an error measure</a:t>
            </a:r>
          </a:p>
          <a:p>
            <a:pPr marL="762000" lvl="1" indent="-304800" eaLnBrk="1" hangingPunct="1">
              <a:lnSpc>
                <a:spcPct val="90000"/>
              </a:lnSpc>
            </a:pPr>
            <a:r>
              <a:rPr lang="en-US" altLang="en-US" sz="1200" smtClean="0"/>
              <a:t>A threshold can be introduced by a “dummy” feature that is always one; it weight corresponds to (the negative of) the threshold</a:t>
            </a:r>
          </a:p>
          <a:p>
            <a:pPr marL="762000" lvl="1" indent="-304800" eaLnBrk="1" hangingPunct="1">
              <a:lnSpc>
                <a:spcPct val="90000"/>
              </a:lnSpc>
            </a:pPr>
            <a:endParaRPr lang="en-US" altLang="en-US" sz="1200" smtClean="0"/>
          </a:p>
          <a:p>
            <a:pPr marL="762000" lvl="1" indent="-304800" eaLnBrk="1" hangingPunct="1">
              <a:lnSpc>
                <a:spcPct val="90000"/>
              </a:lnSpc>
            </a:pPr>
            <a:endParaRPr lang="en-US" altLang="en-US" sz="1200" smtClean="0"/>
          </a:p>
          <a:p>
            <a:pPr eaLnBrk="1" hangingPunct="1">
              <a:lnSpc>
                <a:spcPct val="90000"/>
              </a:lnSpc>
            </a:pPr>
            <a:r>
              <a:rPr lang="en-US" altLang="en-US" sz="1400" smtClean="0"/>
              <a:t>Note that a minimum distance classifier is a special (restricted) case of a linear classifier</a:t>
            </a:r>
          </a:p>
          <a:p>
            <a:pPr marL="762000" lvl="1" indent="-304800" eaLnBrk="1" hangingPunct="1">
              <a:lnSpc>
                <a:spcPct val="90000"/>
              </a:lnSpc>
            </a:pPr>
            <a:endParaRPr lang="en-US" altLang="en-US" sz="1200" smtClean="0"/>
          </a:p>
          <a:p>
            <a:pPr eaLnBrk="1" hangingPunct="1">
              <a:lnSpc>
                <a:spcPct val="90000"/>
              </a:lnSpc>
              <a:buFontTx/>
              <a:buNone/>
            </a:pPr>
            <a:endParaRPr lang="en-US" altLang="en-US" sz="1400" smtClean="0"/>
          </a:p>
          <a:p>
            <a:pPr eaLnBrk="1" hangingPunct="1">
              <a:lnSpc>
                <a:spcPct val="90000"/>
              </a:lnSpc>
              <a:buFontTx/>
              <a:buNone/>
            </a:pPr>
            <a:r>
              <a:rPr lang="en-US" altLang="en-US" sz="1400" smtClean="0"/>
              <a:t>    </a:t>
            </a:r>
          </a:p>
          <a:p>
            <a:pPr eaLnBrk="1" hangingPunct="1">
              <a:lnSpc>
                <a:spcPct val="90000"/>
              </a:lnSpc>
              <a:buFontTx/>
              <a:buNone/>
            </a:pPr>
            <a:endParaRPr lang="en-US" altLang="en-US" sz="1400" smtClean="0"/>
          </a:p>
          <a:p>
            <a:pPr eaLnBrk="1" hangingPunct="1">
              <a:lnSpc>
                <a:spcPct val="90000"/>
              </a:lnSpc>
              <a:buFontTx/>
              <a:buNone/>
            </a:pPr>
            <a:r>
              <a:rPr lang="en-US" altLang="en-US" sz="140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dirty="0" smtClean="0"/>
              <a:t>The Perceptron Classifier  </a:t>
            </a:r>
            <a:r>
              <a:rPr lang="en-US" altLang="en-US" sz="1200" dirty="0"/>
              <a:t>(pages 729-731 in text)</a:t>
            </a:r>
            <a:endParaRPr lang="en-US" altLang="en-US" sz="1200" dirty="0" smtClean="0"/>
          </a:p>
        </p:txBody>
      </p:sp>
      <p:sp>
        <p:nvSpPr>
          <p:cNvPr id="80899" name="Rectangle 3"/>
          <p:cNvSpPr>
            <a:spLocks noGrp="1" noChangeArrowheads="1"/>
          </p:cNvSpPr>
          <p:nvPr>
            <p:ph type="body" idx="1"/>
          </p:nvPr>
        </p:nvSpPr>
        <p:spPr/>
        <p:txBody>
          <a:bodyPr/>
          <a:lstStyle/>
          <a:p>
            <a:pPr eaLnBrk="1" hangingPunct="1">
              <a:lnSpc>
                <a:spcPct val="90000"/>
              </a:lnSpc>
            </a:pPr>
            <a:r>
              <a:rPr lang="en-US" altLang="en-US" dirty="0" smtClean="0"/>
              <a:t>The perceptron classifier is just another name for a linear classifier for 2-class data, i.e.,</a:t>
            </a:r>
          </a:p>
          <a:p>
            <a:pPr eaLnBrk="1" hangingPunct="1">
              <a:lnSpc>
                <a:spcPct val="90000"/>
              </a:lnSpc>
              <a:buFontTx/>
              <a:buNone/>
            </a:pPr>
            <a:r>
              <a:rPr lang="en-US" altLang="en-US" dirty="0" smtClean="0"/>
              <a:t>       output(</a:t>
            </a:r>
            <a:r>
              <a:rPr lang="en-US" altLang="en-US" u="sng" dirty="0" smtClean="0"/>
              <a:t>x</a:t>
            </a:r>
            <a:r>
              <a:rPr lang="en-US" altLang="en-US" dirty="0" smtClean="0"/>
              <a:t>) = sign( </a:t>
            </a:r>
            <a:r>
              <a:rPr lang="en-US" altLang="en-US" sz="2400" dirty="0" smtClean="0">
                <a:latin typeface="Symbol" pitchFamily="18" charset="2"/>
              </a:rPr>
              <a:t>S</a:t>
            </a:r>
            <a:r>
              <a:rPr lang="en-US" altLang="en-US" dirty="0" smtClean="0"/>
              <a:t> </a:t>
            </a:r>
            <a:r>
              <a:rPr lang="en-US" altLang="en-US" dirty="0" err="1" smtClean="0"/>
              <a:t>w</a:t>
            </a:r>
            <a:r>
              <a:rPr lang="en-US" altLang="en-US" baseline="-25000" dirty="0" err="1" smtClean="0"/>
              <a:t>j</a:t>
            </a:r>
            <a:r>
              <a:rPr lang="en-US" altLang="en-US" dirty="0" smtClean="0"/>
              <a:t> </a:t>
            </a:r>
            <a:r>
              <a:rPr lang="en-US" altLang="en-US" dirty="0" err="1" smtClean="0"/>
              <a:t>x</a:t>
            </a:r>
            <a:r>
              <a:rPr lang="en-US" altLang="en-US" baseline="-25000" dirty="0" err="1" smtClean="0"/>
              <a:t>j</a:t>
            </a:r>
            <a:r>
              <a:rPr lang="en-US" altLang="en-US" dirty="0" smtClean="0"/>
              <a:t> )</a:t>
            </a:r>
          </a:p>
          <a:p>
            <a:pPr eaLnBrk="1" hangingPunct="1">
              <a:lnSpc>
                <a:spcPct val="90000"/>
              </a:lnSpc>
            </a:pPr>
            <a:endParaRPr lang="en-US" altLang="en-US" dirty="0" smtClean="0"/>
          </a:p>
          <a:p>
            <a:pPr eaLnBrk="1" hangingPunct="1">
              <a:lnSpc>
                <a:spcPct val="90000"/>
              </a:lnSpc>
            </a:pPr>
            <a:r>
              <a:rPr lang="en-US" altLang="en-US" dirty="0" smtClean="0"/>
              <a:t>Loosely motivated by a simple model of how neurons fire</a:t>
            </a:r>
          </a:p>
          <a:p>
            <a:pPr eaLnBrk="1" hangingPunct="1">
              <a:lnSpc>
                <a:spcPct val="90000"/>
              </a:lnSpc>
            </a:pPr>
            <a:endParaRPr lang="en-US" altLang="en-US" dirty="0" smtClean="0"/>
          </a:p>
          <a:p>
            <a:pPr eaLnBrk="1" hangingPunct="1">
              <a:lnSpc>
                <a:spcPct val="90000"/>
              </a:lnSpc>
            </a:pPr>
            <a:r>
              <a:rPr lang="en-US" altLang="en-US" dirty="0" smtClean="0"/>
              <a:t>For mathematical convenience, class labels are +1 for one class and -1 for the other</a:t>
            </a:r>
          </a:p>
          <a:p>
            <a:pPr eaLnBrk="1" hangingPunct="1">
              <a:lnSpc>
                <a:spcPct val="90000"/>
              </a:lnSpc>
            </a:pPr>
            <a:endParaRPr lang="en-US" altLang="en-US" dirty="0" smtClean="0"/>
          </a:p>
          <a:p>
            <a:pPr eaLnBrk="1" hangingPunct="1">
              <a:lnSpc>
                <a:spcPct val="90000"/>
              </a:lnSpc>
            </a:pPr>
            <a:r>
              <a:rPr lang="en-US" altLang="en-US" dirty="0" smtClean="0"/>
              <a:t>Two major types of algorithms for training </a:t>
            </a:r>
            <a:r>
              <a:rPr lang="en-US" altLang="en-US" dirty="0" err="1" smtClean="0"/>
              <a:t>perceptrons</a:t>
            </a:r>
            <a:endParaRPr lang="en-US" altLang="en-US" dirty="0" smtClean="0"/>
          </a:p>
          <a:p>
            <a:pPr lvl="1" eaLnBrk="1" hangingPunct="1">
              <a:lnSpc>
                <a:spcPct val="90000"/>
              </a:lnSpc>
            </a:pPr>
            <a:r>
              <a:rPr lang="en-US" altLang="en-US" dirty="0" smtClean="0"/>
              <a:t>Objective function = classification accuracy (“error correcting”)</a:t>
            </a:r>
          </a:p>
          <a:p>
            <a:pPr lvl="1" eaLnBrk="1" hangingPunct="1">
              <a:lnSpc>
                <a:spcPct val="90000"/>
              </a:lnSpc>
            </a:pPr>
            <a:r>
              <a:rPr lang="en-US" altLang="en-US" dirty="0" smtClean="0"/>
              <a:t>Objective function = squared error (use gradient descent)</a:t>
            </a:r>
          </a:p>
          <a:p>
            <a:pPr lvl="1" eaLnBrk="1" hangingPunct="1">
              <a:lnSpc>
                <a:spcPct val="90000"/>
              </a:lnSpc>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t>The Perceptron Classifier  </a:t>
            </a:r>
            <a:r>
              <a:rPr lang="en-US" altLang="en-US" sz="1200" dirty="0" smtClean="0"/>
              <a:t>(pages 729-731 in text)</a:t>
            </a:r>
          </a:p>
        </p:txBody>
      </p:sp>
      <p:pic>
        <p:nvPicPr>
          <p:cNvPr id="35843" name="Picture 2" descr="http://upload.wikimedia.org/wikipedia/commons/8/89/Perceptr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55783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7"/>
          <p:cNvGrpSpPr>
            <a:grpSpLocks/>
          </p:cNvGrpSpPr>
          <p:nvPr/>
        </p:nvGrpSpPr>
        <p:grpSpPr bwMode="auto">
          <a:xfrm>
            <a:off x="1485900" y="4038600"/>
            <a:ext cx="1295400" cy="1762125"/>
            <a:chOff x="1485900" y="4038600"/>
            <a:chExt cx="1295400" cy="1761530"/>
          </a:xfrm>
        </p:grpSpPr>
        <p:cxnSp>
          <p:nvCxnSpPr>
            <p:cNvPr id="6" name="Straight Arrow Connector 5"/>
            <p:cNvCxnSpPr/>
            <p:nvPr/>
          </p:nvCxnSpPr>
          <p:spPr>
            <a:xfrm flipV="1">
              <a:off x="2133600" y="4038600"/>
              <a:ext cx="0" cy="837917"/>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8" name="TextBox 6"/>
            <p:cNvSpPr txBox="1">
              <a:spLocks noChangeArrowheads="1"/>
            </p:cNvSpPr>
            <p:nvPr/>
          </p:nvSpPr>
          <p:spPr bwMode="auto">
            <a:xfrm>
              <a:off x="1485900" y="4876800"/>
              <a:ext cx="1295400" cy="92333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Input</a:t>
              </a:r>
            </a:p>
            <a:p>
              <a:pPr eaLnBrk="1" hangingPunct="1"/>
              <a:r>
                <a:rPr lang="en-US" altLang="en-US">
                  <a:solidFill>
                    <a:srgbClr val="FF0000"/>
                  </a:solidFill>
                </a:rPr>
                <a:t>Attributes</a:t>
              </a:r>
            </a:p>
            <a:p>
              <a:pPr eaLnBrk="1" hangingPunct="1"/>
              <a:r>
                <a:rPr lang="en-US" altLang="en-US">
                  <a:solidFill>
                    <a:srgbClr val="FF0000"/>
                  </a:solidFill>
                </a:rPr>
                <a:t>(Features)</a:t>
              </a:r>
            </a:p>
          </p:txBody>
        </p:sp>
      </p:grpSp>
      <p:grpSp>
        <p:nvGrpSpPr>
          <p:cNvPr id="35845" name="Group 9"/>
          <p:cNvGrpSpPr>
            <a:grpSpLocks/>
          </p:cNvGrpSpPr>
          <p:nvPr/>
        </p:nvGrpSpPr>
        <p:grpSpPr bwMode="auto">
          <a:xfrm>
            <a:off x="3048000" y="3581400"/>
            <a:ext cx="1295400" cy="2219325"/>
            <a:chOff x="3048000" y="3581400"/>
            <a:chExt cx="1295400" cy="2218730"/>
          </a:xfrm>
        </p:grpSpPr>
        <p:cxnSp>
          <p:nvCxnSpPr>
            <p:cNvPr id="13" name="Straight Arrow Connector 12"/>
            <p:cNvCxnSpPr/>
            <p:nvPr/>
          </p:nvCxnSpPr>
          <p:spPr>
            <a:xfrm flipH="1" flipV="1">
              <a:off x="3276600" y="3581400"/>
              <a:ext cx="419100" cy="1295053"/>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6" name="TextBox 13"/>
            <p:cNvSpPr txBox="1">
              <a:spLocks noChangeArrowheads="1"/>
            </p:cNvSpPr>
            <p:nvPr/>
          </p:nvSpPr>
          <p:spPr bwMode="auto">
            <a:xfrm>
              <a:off x="3048000" y="4876800"/>
              <a:ext cx="1295400" cy="92333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Weights For Input</a:t>
              </a:r>
            </a:p>
            <a:p>
              <a:pPr eaLnBrk="1" hangingPunct="1"/>
              <a:r>
                <a:rPr lang="en-US" altLang="en-US">
                  <a:solidFill>
                    <a:srgbClr val="FF0000"/>
                  </a:solidFill>
                </a:rPr>
                <a:t>Attributes</a:t>
              </a:r>
            </a:p>
          </p:txBody>
        </p:sp>
      </p:grpSp>
      <p:grpSp>
        <p:nvGrpSpPr>
          <p:cNvPr id="35846" name="Group 14"/>
          <p:cNvGrpSpPr>
            <a:grpSpLocks/>
          </p:cNvGrpSpPr>
          <p:nvPr/>
        </p:nvGrpSpPr>
        <p:grpSpPr bwMode="auto">
          <a:xfrm>
            <a:off x="4572000" y="4267200"/>
            <a:ext cx="1295400" cy="1255713"/>
            <a:chOff x="4572000" y="4267200"/>
            <a:chExt cx="1295400" cy="1255931"/>
          </a:xfrm>
        </p:grpSpPr>
        <p:cxnSp>
          <p:nvCxnSpPr>
            <p:cNvPr id="18" name="Straight Arrow Connector 17"/>
            <p:cNvCxnSpPr/>
            <p:nvPr/>
          </p:nvCxnSpPr>
          <p:spPr>
            <a:xfrm flipH="1" flipV="1">
              <a:off x="4648200" y="4267200"/>
              <a:ext cx="571500" cy="609706"/>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4" name="TextBox 18"/>
            <p:cNvSpPr txBox="1">
              <a:spLocks noChangeArrowheads="1"/>
            </p:cNvSpPr>
            <p:nvPr/>
          </p:nvSpPr>
          <p:spPr bwMode="auto">
            <a:xfrm>
              <a:off x="4572000" y="4876800"/>
              <a:ext cx="1295400"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Bias or Threshold</a:t>
              </a:r>
            </a:p>
          </p:txBody>
        </p:sp>
      </p:grpSp>
      <p:grpSp>
        <p:nvGrpSpPr>
          <p:cNvPr id="35847" name="Group 21"/>
          <p:cNvGrpSpPr>
            <a:grpSpLocks/>
          </p:cNvGrpSpPr>
          <p:nvPr/>
        </p:nvGrpSpPr>
        <p:grpSpPr bwMode="auto">
          <a:xfrm>
            <a:off x="5029200" y="3124200"/>
            <a:ext cx="1352550" cy="1373188"/>
            <a:chOff x="4514850" y="4150182"/>
            <a:chExt cx="1352550" cy="1372949"/>
          </a:xfrm>
        </p:grpSpPr>
        <p:cxnSp>
          <p:nvCxnSpPr>
            <p:cNvPr id="23" name="Straight Arrow Connector 22"/>
            <p:cNvCxnSpPr/>
            <p:nvPr/>
          </p:nvCxnSpPr>
          <p:spPr>
            <a:xfrm flipH="1" flipV="1">
              <a:off x="4514850" y="4150182"/>
              <a:ext cx="704850" cy="72694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2" name="TextBox 23"/>
            <p:cNvSpPr txBox="1">
              <a:spLocks noChangeArrowheads="1"/>
            </p:cNvSpPr>
            <p:nvPr/>
          </p:nvSpPr>
          <p:spPr bwMode="auto">
            <a:xfrm>
              <a:off x="4572000" y="4876800"/>
              <a:ext cx="1295400"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Transfer Function</a:t>
              </a:r>
            </a:p>
          </p:txBody>
        </p:sp>
      </p:grpSp>
      <p:grpSp>
        <p:nvGrpSpPr>
          <p:cNvPr id="35848" name="Group 25"/>
          <p:cNvGrpSpPr>
            <a:grpSpLocks/>
          </p:cNvGrpSpPr>
          <p:nvPr/>
        </p:nvGrpSpPr>
        <p:grpSpPr bwMode="auto">
          <a:xfrm>
            <a:off x="6858000" y="2827338"/>
            <a:ext cx="914400" cy="1665287"/>
            <a:chOff x="3048000" y="3581400"/>
            <a:chExt cx="914400" cy="1664732"/>
          </a:xfrm>
        </p:grpSpPr>
        <p:cxnSp>
          <p:nvCxnSpPr>
            <p:cNvPr id="27" name="Straight Arrow Connector 26"/>
            <p:cNvCxnSpPr/>
            <p:nvPr/>
          </p:nvCxnSpPr>
          <p:spPr>
            <a:xfrm flipH="1" flipV="1">
              <a:off x="3276600" y="3581400"/>
              <a:ext cx="419100" cy="129496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0" name="TextBox 27"/>
            <p:cNvSpPr txBox="1">
              <a:spLocks noChangeArrowheads="1"/>
            </p:cNvSpPr>
            <p:nvPr/>
          </p:nvSpPr>
          <p:spPr bwMode="auto">
            <a:xfrm>
              <a:off x="3048000" y="4876800"/>
              <a:ext cx="914400" cy="3693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Output</a:t>
              </a:r>
            </a:p>
          </p:txBody>
        </p:sp>
      </p:grpSp>
    </p:spTree>
    <p:extLst>
      <p:ext uri="{BB962C8B-B14F-4D97-AF65-F5344CB8AC3E}">
        <p14:creationId xmlns:p14="http://schemas.microsoft.com/office/powerpoint/2010/main" val="208334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Two different types of perceptron output</a:t>
            </a:r>
          </a:p>
        </p:txBody>
      </p:sp>
      <p:sp>
        <p:nvSpPr>
          <p:cNvPr id="652291" name="Line 3"/>
          <p:cNvSpPr>
            <a:spLocks noChangeShapeType="1"/>
          </p:cNvSpPr>
          <p:nvPr/>
        </p:nvSpPr>
        <p:spPr bwMode="auto">
          <a:xfrm>
            <a:off x="1371600" y="4611688"/>
            <a:ext cx="1622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4" name="Line 4"/>
          <p:cNvSpPr>
            <a:spLocks noChangeShapeType="1"/>
          </p:cNvSpPr>
          <p:nvPr/>
        </p:nvSpPr>
        <p:spPr bwMode="auto">
          <a:xfrm>
            <a:off x="1549400" y="3035300"/>
            <a:ext cx="6080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Line 5"/>
          <p:cNvSpPr>
            <a:spLocks noChangeShapeType="1"/>
          </p:cNvSpPr>
          <p:nvPr/>
        </p:nvSpPr>
        <p:spPr bwMode="auto">
          <a:xfrm flipV="1">
            <a:off x="2157413" y="2268538"/>
            <a:ext cx="0" cy="766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6" name="Line 6"/>
          <p:cNvSpPr>
            <a:spLocks noChangeShapeType="1"/>
          </p:cNvSpPr>
          <p:nvPr/>
        </p:nvSpPr>
        <p:spPr bwMode="auto">
          <a:xfrm>
            <a:off x="2157413" y="2268538"/>
            <a:ext cx="811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7" name="Text Box 7"/>
          <p:cNvSpPr txBox="1">
            <a:spLocks noChangeArrowheads="1"/>
          </p:cNvSpPr>
          <p:nvPr/>
        </p:nvSpPr>
        <p:spPr bwMode="auto">
          <a:xfrm>
            <a:off x="2925763" y="19812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b="1">
                <a:latin typeface="Times New Roman" pitchFamily="18" charset="0"/>
              </a:rPr>
              <a:t>o(f)</a:t>
            </a:r>
          </a:p>
        </p:txBody>
      </p:sp>
      <p:sp>
        <p:nvSpPr>
          <p:cNvPr id="652296" name="Text Box 8"/>
          <p:cNvSpPr txBox="1">
            <a:spLocks noChangeArrowheads="1"/>
          </p:cNvSpPr>
          <p:nvPr/>
        </p:nvSpPr>
        <p:spPr bwMode="auto">
          <a:xfrm>
            <a:off x="2587625" y="4554538"/>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b="1">
                <a:latin typeface="Times New Roman" pitchFamily="18" charset="0"/>
              </a:rPr>
              <a:t>f</a:t>
            </a:r>
          </a:p>
        </p:txBody>
      </p:sp>
      <p:sp>
        <p:nvSpPr>
          <p:cNvPr id="652297" name="Freeform 9"/>
          <p:cNvSpPr>
            <a:spLocks/>
          </p:cNvSpPr>
          <p:nvPr/>
        </p:nvSpPr>
        <p:spPr bwMode="auto">
          <a:xfrm>
            <a:off x="1219200" y="4267200"/>
            <a:ext cx="2130425" cy="671513"/>
          </a:xfrm>
          <a:custGeom>
            <a:avLst/>
            <a:gdLst>
              <a:gd name="T0" fmla="*/ 0 w 1008"/>
              <a:gd name="T1" fmla="*/ 2147483647 h 336"/>
              <a:gd name="T2" fmla="*/ 2147483647 w 1008"/>
              <a:gd name="T3" fmla="*/ 2147483647 h 336"/>
              <a:gd name="T4" fmla="*/ 2147483647 w 1008"/>
              <a:gd name="T5" fmla="*/ 2147483647 h 336"/>
              <a:gd name="T6" fmla="*/ 2147483647 w 1008"/>
              <a:gd name="T7" fmla="*/ 0 h 336"/>
              <a:gd name="T8" fmla="*/ 0 60000 65536"/>
              <a:gd name="T9" fmla="*/ 0 60000 65536"/>
              <a:gd name="T10" fmla="*/ 0 60000 65536"/>
              <a:gd name="T11" fmla="*/ 0 60000 65536"/>
              <a:gd name="T12" fmla="*/ 0 w 1008"/>
              <a:gd name="T13" fmla="*/ 0 h 336"/>
              <a:gd name="T14" fmla="*/ 1008 w 1008"/>
              <a:gd name="T15" fmla="*/ 336 h 336"/>
            </a:gdLst>
            <a:ahLst/>
            <a:cxnLst>
              <a:cxn ang="T8">
                <a:pos x="T0" y="T1"/>
              </a:cxn>
              <a:cxn ang="T9">
                <a:pos x="T2" y="T3"/>
              </a:cxn>
              <a:cxn ang="T10">
                <a:pos x="T4" y="T5"/>
              </a:cxn>
              <a:cxn ang="T11">
                <a:pos x="T6" y="T7"/>
              </a:cxn>
            </a:cxnLst>
            <a:rect l="T12" t="T13" r="T14" b="T15"/>
            <a:pathLst>
              <a:path w="1008" h="336">
                <a:moveTo>
                  <a:pt x="0" y="336"/>
                </a:moveTo>
                <a:cubicBezTo>
                  <a:pt x="140" y="336"/>
                  <a:pt x="280" y="336"/>
                  <a:pt x="384" y="288"/>
                </a:cubicBezTo>
                <a:cubicBezTo>
                  <a:pt x="488" y="240"/>
                  <a:pt x="520" y="96"/>
                  <a:pt x="624" y="48"/>
                </a:cubicBezTo>
                <a:cubicBezTo>
                  <a:pt x="728" y="0"/>
                  <a:pt x="868" y="0"/>
                  <a:pt x="1008" y="0"/>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30" name="Line 10"/>
          <p:cNvSpPr>
            <a:spLocks noChangeShapeType="1"/>
          </p:cNvSpPr>
          <p:nvPr/>
        </p:nvSpPr>
        <p:spPr bwMode="auto">
          <a:xfrm>
            <a:off x="1447800" y="2652713"/>
            <a:ext cx="1622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31" name="Text Box 11"/>
          <p:cNvSpPr txBox="1">
            <a:spLocks noChangeArrowheads="1"/>
          </p:cNvSpPr>
          <p:nvPr/>
        </p:nvSpPr>
        <p:spPr bwMode="auto">
          <a:xfrm>
            <a:off x="457200" y="990600"/>
            <a:ext cx="4727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Times New Roman" pitchFamily="18" charset="0"/>
              </a:rPr>
              <a:t>x-axis below is f(</a:t>
            </a:r>
            <a:r>
              <a:rPr lang="en-US" altLang="en-US" u="sng">
                <a:latin typeface="Times New Roman" pitchFamily="18" charset="0"/>
              </a:rPr>
              <a:t>x</a:t>
            </a:r>
            <a:r>
              <a:rPr lang="en-US" altLang="en-US">
                <a:latin typeface="Times New Roman" pitchFamily="18" charset="0"/>
              </a:rPr>
              <a:t>) = f  = weighted sum of inputs</a:t>
            </a:r>
          </a:p>
          <a:p>
            <a:pPr>
              <a:spcBef>
                <a:spcPct val="0"/>
              </a:spcBef>
              <a:buSzTx/>
              <a:buFontTx/>
              <a:buNone/>
            </a:pPr>
            <a:r>
              <a:rPr lang="en-US" altLang="en-US">
                <a:latin typeface="Times New Roman" pitchFamily="18" charset="0"/>
              </a:rPr>
              <a:t>y-axis is the perceptron output</a:t>
            </a:r>
          </a:p>
        </p:txBody>
      </p:sp>
      <p:sp>
        <p:nvSpPr>
          <p:cNvPr id="652300" name="Text Box 12"/>
          <p:cNvSpPr txBox="1">
            <a:spLocks noChangeArrowheads="1"/>
          </p:cNvSpPr>
          <p:nvPr/>
        </p:nvSpPr>
        <p:spPr bwMode="auto">
          <a:xfrm>
            <a:off x="3248025" y="3990975"/>
            <a:ext cx="550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b="1">
                <a:latin typeface="Symbol" pitchFamily="18" charset="2"/>
              </a:rPr>
              <a:t>s(</a:t>
            </a:r>
            <a:r>
              <a:rPr lang="en-US" altLang="en-US" b="1">
                <a:latin typeface="Times New Roman" pitchFamily="18" charset="0"/>
              </a:rPr>
              <a:t>f)</a:t>
            </a:r>
          </a:p>
        </p:txBody>
      </p:sp>
      <p:sp>
        <p:nvSpPr>
          <p:cNvPr id="81933" name="Line 13"/>
          <p:cNvSpPr>
            <a:spLocks noChangeShapeType="1"/>
          </p:cNvSpPr>
          <p:nvPr/>
        </p:nvSpPr>
        <p:spPr bwMode="auto">
          <a:xfrm flipH="1">
            <a:off x="3505200" y="1981200"/>
            <a:ext cx="1143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34" name="Text Box 14"/>
          <p:cNvSpPr txBox="1">
            <a:spLocks noChangeArrowheads="1"/>
          </p:cNvSpPr>
          <p:nvPr/>
        </p:nvSpPr>
        <p:spPr bwMode="auto">
          <a:xfrm>
            <a:off x="4572000" y="1752600"/>
            <a:ext cx="21478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Times New Roman" pitchFamily="18" charset="0"/>
              </a:rPr>
              <a:t>Thresholded output,</a:t>
            </a:r>
          </a:p>
          <a:p>
            <a:pPr>
              <a:spcBef>
                <a:spcPct val="0"/>
              </a:spcBef>
              <a:buSzTx/>
              <a:buFontTx/>
              <a:buNone/>
            </a:pPr>
            <a:r>
              <a:rPr lang="en-US" altLang="en-US">
                <a:latin typeface="Times New Roman" pitchFamily="18" charset="0"/>
              </a:rPr>
              <a:t> takes values +1 or -1</a:t>
            </a:r>
          </a:p>
          <a:p>
            <a:pPr>
              <a:spcBef>
                <a:spcPct val="0"/>
              </a:spcBef>
              <a:buSzTx/>
              <a:buFontTx/>
              <a:buNone/>
            </a:pPr>
            <a:endParaRPr lang="en-US" altLang="en-US">
              <a:latin typeface="Times New Roman" pitchFamily="18" charset="0"/>
            </a:endParaRPr>
          </a:p>
          <a:p>
            <a:pPr>
              <a:spcBef>
                <a:spcPct val="0"/>
              </a:spcBef>
              <a:buSzTx/>
              <a:buFontTx/>
              <a:buNone/>
            </a:pPr>
            <a:r>
              <a:rPr lang="en-US" altLang="en-US">
                <a:latin typeface="Times New Roman" pitchFamily="18" charset="0"/>
              </a:rPr>
              <a:t> </a:t>
            </a:r>
          </a:p>
        </p:txBody>
      </p:sp>
      <p:sp>
        <p:nvSpPr>
          <p:cNvPr id="652303" name="Text Box 15"/>
          <p:cNvSpPr txBox="1">
            <a:spLocks noChangeArrowheads="1"/>
          </p:cNvSpPr>
          <p:nvPr/>
        </p:nvSpPr>
        <p:spPr bwMode="auto">
          <a:xfrm>
            <a:off x="4495800" y="3962400"/>
            <a:ext cx="4102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Times New Roman" pitchFamily="18" charset="0"/>
              </a:rPr>
              <a:t>Sigmoid output, takes</a:t>
            </a:r>
          </a:p>
          <a:p>
            <a:pPr>
              <a:spcBef>
                <a:spcPct val="0"/>
              </a:spcBef>
              <a:buSzTx/>
              <a:buFontTx/>
              <a:buNone/>
            </a:pPr>
            <a:r>
              <a:rPr lang="en-US" altLang="en-US">
                <a:latin typeface="Times New Roman" pitchFamily="18" charset="0"/>
              </a:rPr>
              <a:t>real values between -1 and +1</a:t>
            </a:r>
          </a:p>
          <a:p>
            <a:pPr>
              <a:spcBef>
                <a:spcPct val="0"/>
              </a:spcBef>
              <a:buSzTx/>
              <a:buFontTx/>
              <a:buNone/>
            </a:pPr>
            <a:endParaRPr lang="en-US" altLang="en-US">
              <a:latin typeface="Times New Roman" pitchFamily="18" charset="0"/>
            </a:endParaRPr>
          </a:p>
          <a:p>
            <a:pPr>
              <a:spcBef>
                <a:spcPct val="0"/>
              </a:spcBef>
              <a:buSzTx/>
              <a:buFontTx/>
              <a:buNone/>
            </a:pPr>
            <a:r>
              <a:rPr lang="en-US" altLang="en-US">
                <a:latin typeface="Times New Roman" pitchFamily="18" charset="0"/>
              </a:rPr>
              <a:t>The sigmoid is in effect an approximation</a:t>
            </a:r>
          </a:p>
          <a:p>
            <a:pPr>
              <a:spcBef>
                <a:spcPct val="0"/>
              </a:spcBef>
              <a:buSzTx/>
              <a:buFontTx/>
              <a:buNone/>
            </a:pPr>
            <a:r>
              <a:rPr lang="en-US" altLang="en-US">
                <a:latin typeface="Times New Roman" pitchFamily="18" charset="0"/>
              </a:rPr>
              <a:t>to the threshold function above,  but</a:t>
            </a:r>
          </a:p>
          <a:p>
            <a:pPr>
              <a:spcBef>
                <a:spcPct val="0"/>
              </a:spcBef>
              <a:buSzTx/>
              <a:buFontTx/>
              <a:buNone/>
            </a:pPr>
            <a:r>
              <a:rPr lang="en-US" altLang="en-US">
                <a:latin typeface="Times New Roman" pitchFamily="18" charset="0"/>
              </a:rPr>
              <a:t>has a gradient that we can use for learning </a:t>
            </a:r>
          </a:p>
        </p:txBody>
      </p:sp>
      <p:sp>
        <p:nvSpPr>
          <p:cNvPr id="81936" name="Text Box 16"/>
          <p:cNvSpPr txBox="1">
            <a:spLocks noChangeArrowheads="1"/>
          </p:cNvSpPr>
          <p:nvPr/>
        </p:nvSpPr>
        <p:spPr bwMode="auto">
          <a:xfrm>
            <a:off x="2819400" y="26670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b="1">
                <a:latin typeface="Times New Roman" pitchFamily="18" charset="0"/>
              </a:rPr>
              <a:t>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22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23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animBg="1"/>
      <p:bldP spid="652296" grpId="0"/>
      <p:bldP spid="652297" grpId="0" animBg="1"/>
      <p:bldP spid="652300" grpId="0"/>
      <p:bldP spid="652303" grpId="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81000"/>
            <a:ext cx="8001000" cy="609600"/>
          </a:xfrm>
        </p:spPr>
        <p:txBody>
          <a:bodyPr/>
          <a:lstStyle/>
          <a:p>
            <a:pPr eaLnBrk="1" hangingPunct="1"/>
            <a:r>
              <a:rPr lang="en-US" altLang="en-US" sz="1800" smtClean="0"/>
              <a:t>Pseudo-code for Perceptron Training  </a:t>
            </a:r>
          </a:p>
        </p:txBody>
      </p:sp>
      <p:sp>
        <p:nvSpPr>
          <p:cNvPr id="83971" name="Rectangle 3"/>
          <p:cNvSpPr>
            <a:spLocks noGrp="1" noChangeArrowheads="1"/>
          </p:cNvSpPr>
          <p:nvPr>
            <p:ph type="body" idx="1"/>
          </p:nvPr>
        </p:nvSpPr>
        <p:spPr>
          <a:xfrm>
            <a:off x="609600" y="4876800"/>
            <a:ext cx="7848600" cy="1143000"/>
          </a:xfrm>
        </p:spPr>
        <p:txBody>
          <a:bodyPr/>
          <a:lstStyle/>
          <a:p>
            <a:pPr eaLnBrk="1" hangingPunct="1"/>
            <a:r>
              <a:rPr lang="en-US" altLang="en-US" smtClean="0"/>
              <a:t>Inputs:  N features, N targets (class labels), learning rate  </a:t>
            </a:r>
            <a:r>
              <a:rPr lang="en-US" altLang="en-US" smtClean="0">
                <a:latin typeface="Symbol" pitchFamily="18" charset="2"/>
              </a:rPr>
              <a:t>h</a:t>
            </a:r>
            <a:r>
              <a:rPr lang="en-US" altLang="en-US" smtClean="0"/>
              <a:t> </a:t>
            </a:r>
          </a:p>
          <a:p>
            <a:pPr eaLnBrk="1" hangingPunct="1"/>
            <a:r>
              <a:rPr lang="en-US" altLang="en-US" smtClean="0"/>
              <a:t>Outputs: a set of learned weights</a:t>
            </a:r>
          </a:p>
        </p:txBody>
      </p:sp>
      <p:sp>
        <p:nvSpPr>
          <p:cNvPr id="83972" name="Rectangle 4"/>
          <p:cNvSpPr>
            <a:spLocks noChangeArrowheads="1"/>
          </p:cNvSpPr>
          <p:nvPr/>
        </p:nvSpPr>
        <p:spPr bwMode="auto">
          <a:xfrm>
            <a:off x="1066800" y="1622425"/>
            <a:ext cx="5626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eaLnBrk="0" hangingPunct="0">
              <a:spcBef>
                <a:spcPct val="20000"/>
              </a:spcBef>
              <a:buSzPct val="100000"/>
              <a:buChar char="–"/>
              <a:defRPr sz="1600">
                <a:solidFill>
                  <a:schemeClr val="tx1"/>
                </a:solidFill>
                <a:latin typeface="Verdana" pitchFamily="34" charset="0"/>
                <a:cs typeface="Arial" pitchFamily="34" charset="0"/>
              </a:defRPr>
            </a:lvl2pPr>
            <a:lvl3pPr eaLnBrk="0" hangingPunct="0">
              <a:spcBef>
                <a:spcPct val="20000"/>
              </a:spcBef>
              <a:buSzPct val="100000"/>
              <a:buChar char="•"/>
              <a:defRPr sz="1600">
                <a:solidFill>
                  <a:schemeClr val="tx1"/>
                </a:solidFill>
                <a:latin typeface="Verdana" pitchFamily="34" charset="0"/>
                <a:cs typeface="Arial" pitchFamily="34" charset="0"/>
              </a:defRPr>
            </a:lvl3pPr>
            <a:lvl4pPr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Arial" pitchFamily="34" charset="0"/>
              </a:rPr>
              <a:t>Initialize each w</a:t>
            </a:r>
            <a:r>
              <a:rPr lang="en-US" altLang="en-US" baseline="-25000">
                <a:latin typeface="Arial" pitchFamily="34" charset="0"/>
              </a:rPr>
              <a:t>j   </a:t>
            </a:r>
            <a:r>
              <a:rPr lang="en-US" altLang="en-US">
                <a:latin typeface="Arial" pitchFamily="34" charset="0"/>
              </a:rPr>
              <a:t>(e.g.,randomly) </a:t>
            </a:r>
          </a:p>
          <a:p>
            <a:pPr>
              <a:spcBef>
                <a:spcPct val="0"/>
              </a:spcBef>
              <a:buSzTx/>
              <a:buFontTx/>
              <a:buNone/>
            </a:pPr>
            <a:endParaRPr lang="en-US" altLang="en-US">
              <a:latin typeface="Arial" pitchFamily="34" charset="0"/>
            </a:endParaRPr>
          </a:p>
          <a:p>
            <a:pPr>
              <a:spcBef>
                <a:spcPct val="0"/>
              </a:spcBef>
              <a:buSzTx/>
              <a:buFontTx/>
              <a:buNone/>
            </a:pPr>
            <a:r>
              <a:rPr lang="en-US" altLang="en-US">
                <a:latin typeface="Arial" pitchFamily="34" charset="0"/>
              </a:rPr>
              <a:t>While (termination condition not satisfied)</a:t>
            </a:r>
          </a:p>
          <a:p>
            <a:pPr lvl="1">
              <a:spcBef>
                <a:spcPct val="0"/>
              </a:spcBef>
              <a:buSzTx/>
              <a:buFontTx/>
              <a:buNone/>
            </a:pPr>
            <a:r>
              <a:rPr lang="en-US" altLang="en-US" sz="1800">
                <a:latin typeface="Arial" pitchFamily="34" charset="0"/>
              </a:rPr>
              <a:t>for i = 1: N   % loop over data points (an iteration)</a:t>
            </a:r>
          </a:p>
          <a:p>
            <a:pPr lvl="2">
              <a:spcBef>
                <a:spcPct val="0"/>
              </a:spcBef>
              <a:buSzTx/>
              <a:buFontTx/>
              <a:buNone/>
            </a:pPr>
            <a:r>
              <a:rPr lang="en-US" altLang="en-US" sz="1800">
                <a:latin typeface="Arial" pitchFamily="34" charset="0"/>
              </a:rPr>
              <a:t>for j= 1 : d    % loop over weights</a:t>
            </a:r>
          </a:p>
          <a:p>
            <a:pPr lvl="3">
              <a:spcBef>
                <a:spcPct val="0"/>
              </a:spcBef>
              <a:buSzTx/>
              <a:buFontTx/>
              <a:buNone/>
            </a:pPr>
            <a:r>
              <a:rPr lang="en-US" altLang="en-US" sz="1800">
                <a:latin typeface="Arial" pitchFamily="34" charset="0"/>
              </a:rPr>
              <a:t>   deltawj = </a:t>
            </a:r>
            <a:r>
              <a:rPr lang="en-US" altLang="en-US" sz="1800">
                <a:latin typeface="Symbol" pitchFamily="18" charset="2"/>
              </a:rPr>
              <a:t>h</a:t>
            </a:r>
            <a:r>
              <a:rPr lang="en-US" altLang="en-US" sz="1800">
                <a:latin typeface="Arial" pitchFamily="34" charset="0"/>
              </a:rPr>
              <a:t> ( y(i) – </a:t>
            </a:r>
            <a:r>
              <a:rPr lang="en-US" altLang="en-US" sz="1800">
                <a:latin typeface="Symbol" pitchFamily="18" charset="2"/>
              </a:rPr>
              <a:t>s</a:t>
            </a:r>
            <a:r>
              <a:rPr lang="en-US" altLang="en-US" sz="1800">
                <a:latin typeface="Arial" pitchFamily="34" charset="0"/>
              </a:rPr>
              <a:t>[f(i)] ) </a:t>
            </a:r>
            <a:r>
              <a:rPr lang="en-US" altLang="en-US" sz="1800">
                <a:latin typeface="Symbol" pitchFamily="18" charset="2"/>
              </a:rPr>
              <a:t>¶s</a:t>
            </a:r>
            <a:r>
              <a:rPr lang="en-US" altLang="en-US" sz="1800">
                <a:latin typeface="Arial" pitchFamily="34" charset="0"/>
              </a:rPr>
              <a:t>[f(i)] x</a:t>
            </a:r>
            <a:r>
              <a:rPr lang="en-US" altLang="en-US" sz="1800" baseline="-25000">
                <a:latin typeface="Arial" pitchFamily="34" charset="0"/>
              </a:rPr>
              <a:t>j</a:t>
            </a:r>
            <a:r>
              <a:rPr lang="en-US" altLang="en-US" sz="1800">
                <a:latin typeface="Arial" pitchFamily="34" charset="0"/>
              </a:rPr>
              <a:t>(i)</a:t>
            </a:r>
          </a:p>
          <a:p>
            <a:pPr lvl="3">
              <a:spcBef>
                <a:spcPct val="0"/>
              </a:spcBef>
              <a:buSzTx/>
              <a:buFontTx/>
              <a:buNone/>
            </a:pPr>
            <a:r>
              <a:rPr lang="en-US" altLang="en-US" sz="1800">
                <a:latin typeface="Arial" pitchFamily="34" charset="0"/>
              </a:rPr>
              <a:t>   w</a:t>
            </a:r>
            <a:r>
              <a:rPr lang="en-US" altLang="en-US" sz="1800" baseline="-25000">
                <a:latin typeface="Arial" pitchFamily="34" charset="0"/>
              </a:rPr>
              <a:t>j   </a:t>
            </a:r>
            <a:r>
              <a:rPr lang="en-US" altLang="en-US" sz="1800">
                <a:latin typeface="Arial" pitchFamily="34" charset="0"/>
              </a:rPr>
              <a:t>= w</a:t>
            </a:r>
            <a:r>
              <a:rPr lang="en-US" altLang="en-US" sz="1800" baseline="-25000">
                <a:latin typeface="Arial" pitchFamily="34" charset="0"/>
              </a:rPr>
              <a:t>j   </a:t>
            </a:r>
            <a:r>
              <a:rPr lang="en-US" altLang="en-US" sz="1800">
                <a:latin typeface="Arial" pitchFamily="34" charset="0"/>
              </a:rPr>
              <a:t>+  deltawj</a:t>
            </a:r>
          </a:p>
          <a:p>
            <a:pPr lvl="2">
              <a:spcBef>
                <a:spcPct val="0"/>
              </a:spcBef>
              <a:buSzTx/>
              <a:buFontTx/>
              <a:buNone/>
            </a:pPr>
            <a:r>
              <a:rPr lang="en-US" altLang="en-US" sz="1800">
                <a:latin typeface="Arial" pitchFamily="34" charset="0"/>
              </a:rPr>
              <a:t>end</a:t>
            </a:r>
          </a:p>
          <a:p>
            <a:pPr lvl="1">
              <a:spcBef>
                <a:spcPct val="0"/>
              </a:spcBef>
              <a:buSzTx/>
              <a:buFontTx/>
              <a:buNone/>
            </a:pPr>
            <a:r>
              <a:rPr lang="en-US" altLang="en-US" sz="1800">
                <a:latin typeface="Arial" pitchFamily="34" charset="0"/>
              </a:rPr>
              <a:t>calculate termination condition</a:t>
            </a:r>
          </a:p>
          <a:p>
            <a:pPr lvl="1">
              <a:spcBef>
                <a:spcPct val="0"/>
              </a:spcBef>
              <a:buSzTx/>
              <a:buFontTx/>
              <a:buNone/>
            </a:pPr>
            <a:r>
              <a:rPr lang="en-US" altLang="en-US" sz="1800">
                <a:latin typeface="Arial" pitchFamily="34" charset="0"/>
              </a:rPr>
              <a:t>end</a:t>
            </a:r>
          </a:p>
        </p:txBody>
      </p:sp>
      <p:sp>
        <p:nvSpPr>
          <p:cNvPr id="83973" name="Rectangle 5"/>
          <p:cNvSpPr>
            <a:spLocks noChangeArrowheads="1"/>
          </p:cNvSpPr>
          <p:nvPr/>
        </p:nvSpPr>
        <p:spPr bwMode="auto">
          <a:xfrm>
            <a:off x="914400" y="1447800"/>
            <a:ext cx="6172200" cy="3200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04800"/>
            <a:ext cx="8153400" cy="609600"/>
          </a:xfrm>
        </p:spPr>
        <p:txBody>
          <a:bodyPr/>
          <a:lstStyle/>
          <a:p>
            <a:r>
              <a:rPr lang="en-US" altLang="en-US" smtClean="0"/>
              <a:t>Support Vector Machines (SVM): “Modern perceptrons”</a:t>
            </a:r>
            <a:br>
              <a:rPr lang="en-US" altLang="en-US" smtClean="0"/>
            </a:br>
            <a:r>
              <a:rPr lang="en-US" altLang="en-US" smtClean="0"/>
              <a:t>(section 18.9, R&amp;N)</a:t>
            </a:r>
          </a:p>
        </p:txBody>
      </p:sp>
      <p:sp>
        <p:nvSpPr>
          <p:cNvPr id="43011" name="Content Placeholder 2"/>
          <p:cNvSpPr>
            <a:spLocks noGrp="1"/>
          </p:cNvSpPr>
          <p:nvPr>
            <p:ph idx="1"/>
          </p:nvPr>
        </p:nvSpPr>
        <p:spPr>
          <a:xfrm>
            <a:off x="381000" y="1143000"/>
            <a:ext cx="8305800" cy="5029200"/>
          </a:xfrm>
        </p:spPr>
        <p:txBody>
          <a:bodyPr/>
          <a:lstStyle/>
          <a:p>
            <a:r>
              <a:rPr lang="en-US" altLang="en-US" dirty="0" smtClean="0"/>
              <a:t>A modern linear separator classifier</a:t>
            </a:r>
          </a:p>
          <a:p>
            <a:pPr lvl="1"/>
            <a:r>
              <a:rPr lang="en-US" altLang="en-US" dirty="0" smtClean="0"/>
              <a:t>Essentially, a perceptron with a few extra wrinkles</a:t>
            </a:r>
          </a:p>
          <a:p>
            <a:pPr lvl="1"/>
            <a:endParaRPr lang="en-US" altLang="en-US" dirty="0" smtClean="0"/>
          </a:p>
          <a:p>
            <a:r>
              <a:rPr lang="en-US" altLang="en-US" dirty="0" smtClean="0"/>
              <a:t>Constructs a </a:t>
            </a:r>
            <a:r>
              <a:rPr lang="en-US" altLang="en-US" b="1" dirty="0" smtClean="0"/>
              <a:t>“maximum margin separator”</a:t>
            </a:r>
          </a:p>
          <a:p>
            <a:pPr lvl="1"/>
            <a:r>
              <a:rPr lang="en-US" altLang="en-US" dirty="0" smtClean="0"/>
              <a:t>A linear decision boundary with the largest possible distance from the decision boundary to the example points it separates</a:t>
            </a:r>
          </a:p>
          <a:p>
            <a:pPr lvl="1"/>
            <a:r>
              <a:rPr lang="en-US" altLang="en-US" dirty="0" smtClean="0"/>
              <a:t>“Margin” = Distance from decision boundary to closest example</a:t>
            </a:r>
          </a:p>
          <a:p>
            <a:pPr lvl="1"/>
            <a:r>
              <a:rPr lang="en-US" altLang="en-US" dirty="0" smtClean="0"/>
              <a:t>The “maximum margin” helps SVMs to generalize well</a:t>
            </a:r>
          </a:p>
          <a:p>
            <a:pPr lvl="1"/>
            <a:endParaRPr lang="en-US" altLang="en-US" dirty="0" smtClean="0"/>
          </a:p>
          <a:p>
            <a:r>
              <a:rPr lang="en-US" altLang="en-US" dirty="0" smtClean="0"/>
              <a:t>Can embed the data in a non-linear higher dimension space</a:t>
            </a:r>
          </a:p>
          <a:p>
            <a:pPr lvl="1"/>
            <a:r>
              <a:rPr lang="en-US" altLang="en-US" dirty="0" smtClean="0"/>
              <a:t>Constructs a linear separating </a:t>
            </a:r>
            <a:r>
              <a:rPr lang="en-US" altLang="en-US" dirty="0" err="1" smtClean="0"/>
              <a:t>hyperplane</a:t>
            </a:r>
            <a:r>
              <a:rPr lang="en-US" altLang="en-US" dirty="0" smtClean="0"/>
              <a:t> in that space</a:t>
            </a:r>
          </a:p>
          <a:p>
            <a:pPr lvl="2"/>
            <a:r>
              <a:rPr lang="en-US" altLang="en-US" b="1" dirty="0" smtClean="0"/>
              <a:t>This can be a non-linear boundary in the original space</a:t>
            </a:r>
          </a:p>
          <a:p>
            <a:pPr lvl="1"/>
            <a:r>
              <a:rPr lang="en-US" altLang="en-US" dirty="0" smtClean="0"/>
              <a:t>Algorithmic advantages and simplicity of linear classifiers</a:t>
            </a:r>
          </a:p>
          <a:p>
            <a:pPr lvl="1"/>
            <a:r>
              <a:rPr lang="en-US" altLang="en-US" dirty="0" smtClean="0"/>
              <a:t>Representational advantages of non-linear decision boundaries</a:t>
            </a:r>
          </a:p>
          <a:p>
            <a:pPr lvl="1"/>
            <a:endParaRPr lang="en-US" altLang="en-US" dirty="0" smtClean="0"/>
          </a:p>
          <a:p>
            <a:r>
              <a:rPr lang="en-US" altLang="en-US" b="1" dirty="0" smtClean="0">
                <a:solidFill>
                  <a:srgbClr val="FF0000"/>
                </a:solidFill>
              </a:rPr>
              <a:t>Currently most popular “off-the shelf” supervised classifier.</a:t>
            </a:r>
          </a:p>
        </p:txBody>
      </p:sp>
    </p:spTree>
    <p:extLst>
      <p:ext uri="{BB962C8B-B14F-4D97-AF65-F5344CB8AC3E}">
        <p14:creationId xmlns:p14="http://schemas.microsoft.com/office/powerpoint/2010/main" val="131313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Constructs a “maximum margin separator</a:t>
            </a:r>
            <a:r>
              <a:rPr lang="en-US" altLang="en-US" dirty="0" smtClean="0"/>
              <a:t>”</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314450"/>
            <a:ext cx="59817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74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Can embed the data in a non-linear higher dimension </a:t>
            </a:r>
            <a:r>
              <a:rPr lang="en-US" altLang="en-US" dirty="0" smtClean="0"/>
              <a:t>space</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243013"/>
            <a:ext cx="59817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55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Multi-Layer Perceptrons  </a:t>
            </a:r>
            <a:r>
              <a:rPr lang="en-US" altLang="en-US" sz="1200" smtClean="0"/>
              <a:t>(p744-747 in text)</a:t>
            </a:r>
          </a:p>
        </p:txBody>
      </p:sp>
      <p:sp>
        <p:nvSpPr>
          <p:cNvPr id="84995" name="Rectangle 3"/>
          <p:cNvSpPr>
            <a:spLocks noGrp="1" noChangeArrowheads="1"/>
          </p:cNvSpPr>
          <p:nvPr>
            <p:ph type="body" idx="1"/>
          </p:nvPr>
        </p:nvSpPr>
        <p:spPr/>
        <p:txBody>
          <a:bodyPr/>
          <a:lstStyle/>
          <a:p>
            <a:pPr eaLnBrk="1" hangingPunct="1"/>
            <a:r>
              <a:rPr lang="en-US" altLang="en-US" smtClean="0"/>
              <a:t>What if we took K perceptrons and trained them in parallel and then took a weighted sum of their sigmoidal outputs?</a:t>
            </a:r>
          </a:p>
          <a:p>
            <a:pPr lvl="1" eaLnBrk="1" hangingPunct="1"/>
            <a:r>
              <a:rPr lang="en-US" altLang="en-US" smtClean="0"/>
              <a:t>This is a multi-layer neural network with a single “hidden” layer (the outputs of the first set of perceptrons)</a:t>
            </a:r>
          </a:p>
          <a:p>
            <a:pPr lvl="1" eaLnBrk="1" hangingPunct="1"/>
            <a:r>
              <a:rPr lang="en-US" altLang="en-US" smtClean="0"/>
              <a:t>If we train them jointly in parallel, then intuitively different perceptrons could learn different parts of the solution</a:t>
            </a:r>
          </a:p>
          <a:p>
            <a:pPr lvl="2" eaLnBrk="1" hangingPunct="1"/>
            <a:r>
              <a:rPr lang="en-US" altLang="en-US" smtClean="0"/>
              <a:t>Mathematically, they define different local decision boundaries in the input space, giving us a more powerful model</a:t>
            </a:r>
          </a:p>
          <a:p>
            <a:pPr lvl="2" eaLnBrk="1" hangingPunct="1"/>
            <a:endParaRPr lang="en-US" altLang="en-US" smtClean="0"/>
          </a:p>
          <a:p>
            <a:pPr eaLnBrk="1" hangingPunct="1"/>
            <a:r>
              <a:rPr lang="en-US" altLang="en-US" smtClean="0"/>
              <a:t>How would we train such a model?</a:t>
            </a:r>
          </a:p>
          <a:p>
            <a:pPr lvl="1" eaLnBrk="1" hangingPunct="1"/>
            <a:r>
              <a:rPr lang="en-US" altLang="en-US" smtClean="0"/>
              <a:t>Backpropagation algorithm = clever way to do gradient descent</a:t>
            </a:r>
          </a:p>
          <a:p>
            <a:pPr lvl="1" eaLnBrk="1" hangingPunct="1"/>
            <a:r>
              <a:rPr lang="en-US" altLang="en-US" smtClean="0"/>
              <a:t>Bad news: many local minima and many parameters</a:t>
            </a:r>
          </a:p>
          <a:p>
            <a:pPr lvl="2" eaLnBrk="1" hangingPunct="1"/>
            <a:r>
              <a:rPr lang="en-US" altLang="en-US" smtClean="0"/>
              <a:t> training is hard and slow</a:t>
            </a:r>
          </a:p>
          <a:p>
            <a:pPr lvl="1" eaLnBrk="1" hangingPunct="1"/>
            <a:r>
              <a:rPr lang="en-US" altLang="en-US" smtClean="0"/>
              <a:t>Neural networks generated much excitement in AI research in the late 1980’s and 1990’s</a:t>
            </a:r>
          </a:p>
          <a:p>
            <a:pPr lvl="2" eaLnBrk="1" hangingPunct="1"/>
            <a:r>
              <a:rPr lang="en-US" altLang="en-US" smtClean="0"/>
              <a:t>But now techniques like boosting and support vector machines are often preferred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ea typeface="ＭＳ Ｐゴシック" pitchFamily="34" charset="-128"/>
              </a:rPr>
              <a:t>Wumpus models</a:t>
            </a:r>
          </a:p>
        </p:txBody>
      </p:sp>
      <p:sp>
        <p:nvSpPr>
          <p:cNvPr id="84995" name="Rectangle 3"/>
          <p:cNvSpPr>
            <a:spLocks noGrp="1" noChangeArrowheads="1"/>
          </p:cNvSpPr>
          <p:nvPr>
            <p:ph type="body" idx="1"/>
          </p:nvPr>
        </p:nvSpPr>
        <p:spPr>
          <a:xfrm>
            <a:off x="495300" y="5014118"/>
            <a:ext cx="8229600" cy="1096963"/>
          </a:xfrm>
        </p:spPr>
        <p:txBody>
          <a:bodyPr/>
          <a:lstStyle/>
          <a:p>
            <a:pPr eaLnBrk="1" hangingPunct="1">
              <a:lnSpc>
                <a:spcPct val="90000"/>
              </a:lnSpc>
              <a:buFontTx/>
              <a:buNone/>
            </a:pPr>
            <a:r>
              <a:rPr lang="en-US" altLang="en-US" dirty="0" smtClean="0">
                <a:ea typeface="ＭＳ Ｐゴシック" pitchFamily="34" charset="-128"/>
              </a:rPr>
              <a:t>α</a:t>
            </a:r>
            <a:r>
              <a:rPr lang="en-US" altLang="en-US" baseline="-25000" dirty="0" smtClean="0">
                <a:ea typeface="ＭＳ Ｐゴシック" pitchFamily="34" charset="-128"/>
              </a:rPr>
              <a:t>2</a:t>
            </a:r>
            <a:r>
              <a:rPr lang="en-US" altLang="en-US" dirty="0" smtClean="0">
                <a:ea typeface="ＭＳ Ｐゴシック" pitchFamily="34" charset="-128"/>
              </a:rPr>
              <a:t> = "[2,2] is safe", </a:t>
            </a:r>
            <a:r>
              <a:rPr lang="en-US" altLang="en-US" i="1" dirty="0" smtClean="0">
                <a:ea typeface="ＭＳ Ｐゴシック" pitchFamily="34" charset="-128"/>
              </a:rPr>
              <a:t>KB </a:t>
            </a:r>
            <a:r>
              <a:rPr lang="en-US" altLang="en-US" dirty="0" smtClean="0">
                <a:ea typeface="ＭＳ Ｐゴシック" pitchFamily="34" charset="-128"/>
              </a:rPr>
              <a:t>╞ α</a:t>
            </a:r>
            <a:r>
              <a:rPr lang="en-US" altLang="en-US" baseline="-25000" dirty="0" smtClean="0">
                <a:ea typeface="ＭＳ Ｐゴシック" pitchFamily="34" charset="-128"/>
              </a:rPr>
              <a:t>2</a:t>
            </a:r>
            <a:endParaRPr lang="en-US" altLang="en-US" dirty="0" smtClean="0">
              <a:ea typeface="ＭＳ Ｐゴシック" pitchFamily="34" charset="-128"/>
            </a:endParaRPr>
          </a:p>
        </p:txBody>
      </p:sp>
      <p:pic>
        <p:nvPicPr>
          <p:cNvPr id="84996" name="Picture 7" descr="wumpus-model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191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Line 8"/>
          <p:cNvSpPr>
            <a:spLocks noChangeShapeType="1"/>
          </p:cNvSpPr>
          <p:nvPr/>
        </p:nvSpPr>
        <p:spPr bwMode="auto">
          <a:xfrm flipV="1">
            <a:off x="2362200" y="3886200"/>
            <a:ext cx="13716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8" name="Line 9"/>
          <p:cNvSpPr>
            <a:spLocks noChangeShapeType="1"/>
          </p:cNvSpPr>
          <p:nvPr/>
        </p:nvSpPr>
        <p:spPr bwMode="auto">
          <a:xfrm flipH="1">
            <a:off x="4191000" y="4953000"/>
            <a:ext cx="4191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191199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04800"/>
            <a:ext cx="8001000" cy="609600"/>
          </a:xfrm>
        </p:spPr>
        <p:txBody>
          <a:bodyPr/>
          <a:lstStyle/>
          <a:p>
            <a:pPr eaLnBrk="1" hangingPunct="1"/>
            <a:r>
              <a:rPr lang="en-US" altLang="en-US" smtClean="0"/>
              <a:t>Multi-Layer Perceptrons (Artificial Neural Networks)  </a:t>
            </a:r>
            <a:r>
              <a:rPr lang="en-US" altLang="en-US" sz="1200" smtClean="0"/>
              <a:t>(sections 18.7.3-18.7.4 in textbook)</a:t>
            </a:r>
          </a:p>
        </p:txBody>
      </p:sp>
      <p:pic>
        <p:nvPicPr>
          <p:cNvPr id="45059" name="Picture 2" descr="http://upload.wikimedia.org/wikipedia/commons/7/7b/XOR_perceptron_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3981450" cy="328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0" name="Picture 4" descr="https://encrypted-tbn2.gstatic.com/images?q=tbn:ANd9GcRC-klonAr3Npd4zYsaagSXYA_aU2aWnUflmY7dc9N7TdD-o7QS"/>
          <p:cNvPicPr>
            <a:picLocks noChangeAspect="1" noChangeArrowheads="1"/>
          </p:cNvPicPr>
          <p:nvPr/>
        </p:nvPicPr>
        <p:blipFill>
          <a:blip r:embed="rId4">
            <a:extLst>
              <a:ext uri="{28A0092B-C50C-407E-A947-70E740481C1C}">
                <a14:useLocalDpi xmlns:a14="http://schemas.microsoft.com/office/drawing/2010/main" val="0"/>
              </a:ext>
            </a:extLst>
          </a:blip>
          <a:srcRect l="4333" r="3999"/>
          <a:stretch>
            <a:fillRect/>
          </a:stretch>
        </p:blipFill>
        <p:spPr bwMode="auto">
          <a:xfrm>
            <a:off x="5181600" y="1143000"/>
            <a:ext cx="2514600" cy="1695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6" descr="https://encrypted-tbn3.gstatic.com/images?q=tbn:ANd9GcQZDtKIdkpJFPhg_I4Z_X4x4lZhCn-P7E5WSKd11fsfCEXroQDe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48063"/>
            <a:ext cx="324802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9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Naïve Bayes Model                  </a:t>
            </a:r>
            <a:r>
              <a:rPr lang="en-US" altLang="en-US" sz="1400" smtClean="0"/>
              <a:t>(section 20.2.2 R&amp;N 3</a:t>
            </a:r>
            <a:r>
              <a:rPr lang="en-US" altLang="en-US" sz="1400" baseline="30000" smtClean="0"/>
              <a:t>rd</a:t>
            </a:r>
            <a:r>
              <a:rPr lang="en-US" altLang="en-US" sz="1400" smtClean="0"/>
              <a:t> ed.)</a:t>
            </a:r>
          </a:p>
        </p:txBody>
      </p:sp>
      <p:sp>
        <p:nvSpPr>
          <p:cNvPr id="46083" name="Oval 3"/>
          <p:cNvSpPr>
            <a:spLocks noChangeArrowheads="1"/>
          </p:cNvSpPr>
          <p:nvPr/>
        </p:nvSpPr>
        <p:spPr bwMode="auto">
          <a:xfrm>
            <a:off x="3886200" y="2633663"/>
            <a:ext cx="615950" cy="539750"/>
          </a:xfrm>
          <a:prstGeom prst="ellipse">
            <a:avLst/>
          </a:prstGeom>
          <a:solidFill>
            <a:srgbClr val="FF3300"/>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4" name="Oval 4"/>
          <p:cNvSpPr>
            <a:spLocks noChangeArrowheads="1"/>
          </p:cNvSpPr>
          <p:nvPr/>
        </p:nvSpPr>
        <p:spPr bwMode="auto">
          <a:xfrm>
            <a:off x="6889750" y="1228725"/>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5" name="Oval 5"/>
          <p:cNvSpPr>
            <a:spLocks noChangeArrowheads="1"/>
          </p:cNvSpPr>
          <p:nvPr/>
        </p:nvSpPr>
        <p:spPr bwMode="auto">
          <a:xfrm>
            <a:off x="1247775" y="12446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6" name="Oval 6"/>
          <p:cNvSpPr>
            <a:spLocks noChangeArrowheads="1"/>
          </p:cNvSpPr>
          <p:nvPr/>
        </p:nvSpPr>
        <p:spPr bwMode="auto">
          <a:xfrm>
            <a:off x="2541588" y="12573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7" name="Oval 7"/>
          <p:cNvSpPr>
            <a:spLocks noChangeArrowheads="1"/>
          </p:cNvSpPr>
          <p:nvPr/>
        </p:nvSpPr>
        <p:spPr bwMode="auto">
          <a:xfrm>
            <a:off x="3886200" y="12192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8" name="Rectangle 8"/>
          <p:cNvSpPr>
            <a:spLocks noChangeArrowheads="1"/>
          </p:cNvSpPr>
          <p:nvPr/>
        </p:nvSpPr>
        <p:spPr bwMode="auto">
          <a:xfrm>
            <a:off x="1350963"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1</a:t>
            </a:r>
          </a:p>
        </p:txBody>
      </p:sp>
      <p:sp>
        <p:nvSpPr>
          <p:cNvPr id="46089" name="Line 9"/>
          <p:cNvSpPr>
            <a:spLocks noChangeShapeType="1"/>
          </p:cNvSpPr>
          <p:nvPr/>
        </p:nvSpPr>
        <p:spPr bwMode="auto">
          <a:xfrm flipH="1" flipV="1">
            <a:off x="1555750" y="1782763"/>
            <a:ext cx="2333625" cy="993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Rectangle 10"/>
          <p:cNvSpPr>
            <a:spLocks noChangeArrowheads="1"/>
          </p:cNvSpPr>
          <p:nvPr/>
        </p:nvSpPr>
        <p:spPr bwMode="auto">
          <a:xfrm>
            <a:off x="2655888" y="1339850"/>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2</a:t>
            </a:r>
          </a:p>
        </p:txBody>
      </p:sp>
      <p:sp>
        <p:nvSpPr>
          <p:cNvPr id="46091" name="Rectangle 11"/>
          <p:cNvSpPr>
            <a:spLocks noChangeArrowheads="1"/>
          </p:cNvSpPr>
          <p:nvPr/>
        </p:nvSpPr>
        <p:spPr bwMode="auto">
          <a:xfrm>
            <a:off x="3995738"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3</a:t>
            </a:r>
          </a:p>
        </p:txBody>
      </p:sp>
      <p:sp>
        <p:nvSpPr>
          <p:cNvPr id="46092" name="Line 12"/>
          <p:cNvSpPr>
            <a:spLocks noChangeShapeType="1"/>
          </p:cNvSpPr>
          <p:nvPr/>
        </p:nvSpPr>
        <p:spPr bwMode="auto">
          <a:xfrm flipH="1" flipV="1">
            <a:off x="2851150" y="1782763"/>
            <a:ext cx="11144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Rectangle 13"/>
          <p:cNvSpPr>
            <a:spLocks noChangeArrowheads="1"/>
          </p:cNvSpPr>
          <p:nvPr/>
        </p:nvSpPr>
        <p:spPr bwMode="auto">
          <a:xfrm>
            <a:off x="4041775" y="270033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endParaRPr lang="en-US" altLang="en-US" b="1" baseline="-25000">
              <a:latin typeface="Arial" charset="0"/>
            </a:endParaRPr>
          </a:p>
        </p:txBody>
      </p:sp>
      <p:sp>
        <p:nvSpPr>
          <p:cNvPr id="46094" name="Line 14"/>
          <p:cNvSpPr>
            <a:spLocks noChangeShapeType="1"/>
          </p:cNvSpPr>
          <p:nvPr/>
        </p:nvSpPr>
        <p:spPr bwMode="auto">
          <a:xfrm flipV="1">
            <a:off x="4184650" y="1744663"/>
            <a:ext cx="0" cy="908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flipV="1">
            <a:off x="4498975" y="1709738"/>
            <a:ext cx="2438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6" name="Rectangle 16"/>
          <p:cNvSpPr>
            <a:spLocks noChangeArrowheads="1"/>
          </p:cNvSpPr>
          <p:nvPr/>
        </p:nvSpPr>
        <p:spPr bwMode="auto">
          <a:xfrm>
            <a:off x="6972300" y="13001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n</a:t>
            </a:r>
          </a:p>
        </p:txBody>
      </p:sp>
      <p:sp>
        <p:nvSpPr>
          <p:cNvPr id="46097" name="Line 17"/>
          <p:cNvSpPr>
            <a:spLocks noChangeShapeType="1"/>
          </p:cNvSpPr>
          <p:nvPr/>
        </p:nvSpPr>
        <p:spPr bwMode="auto">
          <a:xfrm>
            <a:off x="4956175" y="1557338"/>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Text Box 18"/>
          <p:cNvSpPr txBox="1">
            <a:spLocks noChangeArrowheads="1"/>
          </p:cNvSpPr>
          <p:nvPr/>
        </p:nvSpPr>
        <p:spPr bwMode="auto">
          <a:xfrm>
            <a:off x="685800" y="3352800"/>
            <a:ext cx="78120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b="1">
                <a:latin typeface="Arial" charset="0"/>
              </a:rPr>
              <a:t>Basic Idea: </a:t>
            </a:r>
            <a:r>
              <a:rPr lang="en-US" altLang="en-US">
                <a:latin typeface="Arial" charset="0"/>
              </a:rPr>
              <a:t>We want to estimate P(C | X</a:t>
            </a:r>
            <a:r>
              <a:rPr lang="en-US" altLang="en-US" baseline="-25000">
                <a:latin typeface="Arial" charset="0"/>
              </a:rPr>
              <a:t>1</a:t>
            </a:r>
            <a:r>
              <a:rPr lang="en-US" altLang="en-US">
                <a:latin typeface="Arial" charset="0"/>
              </a:rPr>
              <a:t>,…X</a:t>
            </a:r>
            <a:r>
              <a:rPr lang="en-US" altLang="en-US" baseline="-25000">
                <a:latin typeface="Arial" charset="0"/>
              </a:rPr>
              <a:t>n</a:t>
            </a:r>
            <a:r>
              <a:rPr lang="en-US" altLang="en-US">
                <a:latin typeface="Arial" charset="0"/>
              </a:rPr>
              <a:t>), but it’s hard to think about computing the probability of a class from input attributes of an example.</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b="1">
                <a:latin typeface="Arial" charset="0"/>
              </a:rPr>
              <a:t>Solution: </a:t>
            </a:r>
            <a:r>
              <a:rPr lang="en-US" altLang="en-US">
                <a:latin typeface="Arial" charset="0"/>
              </a:rPr>
              <a:t>Use Bayes’ Rule to turn P(C | X</a:t>
            </a:r>
            <a:r>
              <a:rPr lang="en-US" altLang="en-US" baseline="-25000">
                <a:latin typeface="Arial" charset="0"/>
              </a:rPr>
              <a:t>1</a:t>
            </a:r>
            <a:r>
              <a:rPr lang="en-US" altLang="en-US">
                <a:latin typeface="Arial" charset="0"/>
              </a:rPr>
              <a:t>,…X</a:t>
            </a:r>
            <a:r>
              <a:rPr lang="en-US" altLang="en-US" baseline="-25000">
                <a:latin typeface="Arial" charset="0"/>
              </a:rPr>
              <a:t>n</a:t>
            </a:r>
            <a:r>
              <a:rPr lang="en-US" altLang="en-US">
                <a:latin typeface="Arial" charset="0"/>
              </a:rPr>
              <a:t>) into an equivalent expression that involves only P(C) and P(X</a:t>
            </a:r>
            <a:r>
              <a:rPr lang="en-US" altLang="en-US" baseline="-25000">
                <a:latin typeface="Arial" charset="0"/>
              </a:rPr>
              <a:t>i</a:t>
            </a:r>
            <a:r>
              <a:rPr lang="en-US" altLang="en-US">
                <a:latin typeface="Arial" charset="0"/>
              </a:rPr>
              <a:t> | C).</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We can estimate P(C) easily from the frequency with which each class appears within our training data, and P(X</a:t>
            </a:r>
            <a:r>
              <a:rPr lang="en-US" altLang="en-US" baseline="-25000">
                <a:latin typeface="Arial" charset="0"/>
              </a:rPr>
              <a:t>i</a:t>
            </a:r>
            <a:r>
              <a:rPr lang="en-US" altLang="en-US">
                <a:latin typeface="Arial" charset="0"/>
              </a:rPr>
              <a:t> | C) from the frequency with which each X</a:t>
            </a:r>
            <a:r>
              <a:rPr lang="en-US" altLang="en-US" baseline="-25000">
                <a:latin typeface="Arial" charset="0"/>
              </a:rPr>
              <a:t>i</a:t>
            </a:r>
            <a:r>
              <a:rPr lang="en-US" altLang="en-US">
                <a:latin typeface="Arial" charset="0"/>
              </a:rPr>
              <a:t> appears in each class C within our training data.</a:t>
            </a:r>
          </a:p>
        </p:txBody>
      </p:sp>
    </p:spTree>
    <p:extLst>
      <p:ext uri="{BB962C8B-B14F-4D97-AF65-F5344CB8AC3E}">
        <p14:creationId xmlns:p14="http://schemas.microsoft.com/office/powerpoint/2010/main" val="58324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Naïve Bayes Model                  </a:t>
            </a:r>
            <a:r>
              <a:rPr lang="en-US" altLang="en-US" sz="1400" smtClean="0"/>
              <a:t>(section 20.2.2 R&amp;N 3</a:t>
            </a:r>
            <a:r>
              <a:rPr lang="en-US" altLang="en-US" sz="1400" baseline="30000" smtClean="0"/>
              <a:t>rd</a:t>
            </a:r>
            <a:r>
              <a:rPr lang="en-US" altLang="en-US" sz="1400" smtClean="0"/>
              <a:t> ed.)</a:t>
            </a:r>
          </a:p>
        </p:txBody>
      </p:sp>
      <p:sp>
        <p:nvSpPr>
          <p:cNvPr id="47107" name="Oval 3"/>
          <p:cNvSpPr>
            <a:spLocks noChangeArrowheads="1"/>
          </p:cNvSpPr>
          <p:nvPr/>
        </p:nvSpPr>
        <p:spPr bwMode="auto">
          <a:xfrm>
            <a:off x="3886200" y="2633663"/>
            <a:ext cx="615950" cy="539750"/>
          </a:xfrm>
          <a:prstGeom prst="ellipse">
            <a:avLst/>
          </a:prstGeom>
          <a:solidFill>
            <a:srgbClr val="FF3300"/>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08" name="Oval 4"/>
          <p:cNvSpPr>
            <a:spLocks noChangeArrowheads="1"/>
          </p:cNvSpPr>
          <p:nvPr/>
        </p:nvSpPr>
        <p:spPr bwMode="auto">
          <a:xfrm>
            <a:off x="6889750" y="1228725"/>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09" name="Oval 5"/>
          <p:cNvSpPr>
            <a:spLocks noChangeArrowheads="1"/>
          </p:cNvSpPr>
          <p:nvPr/>
        </p:nvSpPr>
        <p:spPr bwMode="auto">
          <a:xfrm>
            <a:off x="1247775" y="12446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0" name="Oval 6"/>
          <p:cNvSpPr>
            <a:spLocks noChangeArrowheads="1"/>
          </p:cNvSpPr>
          <p:nvPr/>
        </p:nvSpPr>
        <p:spPr bwMode="auto">
          <a:xfrm>
            <a:off x="2541588" y="12573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1" name="Oval 7"/>
          <p:cNvSpPr>
            <a:spLocks noChangeArrowheads="1"/>
          </p:cNvSpPr>
          <p:nvPr/>
        </p:nvSpPr>
        <p:spPr bwMode="auto">
          <a:xfrm>
            <a:off x="3886200" y="12192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2" name="Rectangle 8"/>
          <p:cNvSpPr>
            <a:spLocks noChangeArrowheads="1"/>
          </p:cNvSpPr>
          <p:nvPr/>
        </p:nvSpPr>
        <p:spPr bwMode="auto">
          <a:xfrm>
            <a:off x="1350963"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1</a:t>
            </a:r>
          </a:p>
        </p:txBody>
      </p:sp>
      <p:sp>
        <p:nvSpPr>
          <p:cNvPr id="47113" name="Line 9"/>
          <p:cNvSpPr>
            <a:spLocks noChangeShapeType="1"/>
          </p:cNvSpPr>
          <p:nvPr/>
        </p:nvSpPr>
        <p:spPr bwMode="auto">
          <a:xfrm flipH="1" flipV="1">
            <a:off x="1555750" y="1782763"/>
            <a:ext cx="2333625" cy="993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4" name="Rectangle 10"/>
          <p:cNvSpPr>
            <a:spLocks noChangeArrowheads="1"/>
          </p:cNvSpPr>
          <p:nvPr/>
        </p:nvSpPr>
        <p:spPr bwMode="auto">
          <a:xfrm>
            <a:off x="2655888" y="1339850"/>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2</a:t>
            </a:r>
          </a:p>
        </p:txBody>
      </p:sp>
      <p:sp>
        <p:nvSpPr>
          <p:cNvPr id="47115" name="Rectangle 11"/>
          <p:cNvSpPr>
            <a:spLocks noChangeArrowheads="1"/>
          </p:cNvSpPr>
          <p:nvPr/>
        </p:nvSpPr>
        <p:spPr bwMode="auto">
          <a:xfrm>
            <a:off x="3995738"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3</a:t>
            </a:r>
          </a:p>
        </p:txBody>
      </p:sp>
      <p:sp>
        <p:nvSpPr>
          <p:cNvPr id="47116" name="Line 12"/>
          <p:cNvSpPr>
            <a:spLocks noChangeShapeType="1"/>
          </p:cNvSpPr>
          <p:nvPr/>
        </p:nvSpPr>
        <p:spPr bwMode="auto">
          <a:xfrm flipH="1" flipV="1">
            <a:off x="2851150" y="1782763"/>
            <a:ext cx="11144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7" name="Rectangle 13"/>
          <p:cNvSpPr>
            <a:spLocks noChangeArrowheads="1"/>
          </p:cNvSpPr>
          <p:nvPr/>
        </p:nvSpPr>
        <p:spPr bwMode="auto">
          <a:xfrm>
            <a:off x="4041775" y="270033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endParaRPr lang="en-US" altLang="en-US" b="1" baseline="-25000">
              <a:latin typeface="Arial" charset="0"/>
            </a:endParaRPr>
          </a:p>
        </p:txBody>
      </p:sp>
      <p:sp>
        <p:nvSpPr>
          <p:cNvPr id="47118" name="Line 14"/>
          <p:cNvSpPr>
            <a:spLocks noChangeShapeType="1"/>
          </p:cNvSpPr>
          <p:nvPr/>
        </p:nvSpPr>
        <p:spPr bwMode="auto">
          <a:xfrm flipV="1">
            <a:off x="4184650" y="1744663"/>
            <a:ext cx="0" cy="908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15"/>
          <p:cNvSpPr>
            <a:spLocks noChangeShapeType="1"/>
          </p:cNvSpPr>
          <p:nvPr/>
        </p:nvSpPr>
        <p:spPr bwMode="auto">
          <a:xfrm flipV="1">
            <a:off x="4498975" y="1709738"/>
            <a:ext cx="2438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0" name="Rectangle 16"/>
          <p:cNvSpPr>
            <a:spLocks noChangeArrowheads="1"/>
          </p:cNvSpPr>
          <p:nvPr/>
        </p:nvSpPr>
        <p:spPr bwMode="auto">
          <a:xfrm>
            <a:off x="6972300" y="13001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n</a:t>
            </a:r>
          </a:p>
        </p:txBody>
      </p:sp>
      <p:sp>
        <p:nvSpPr>
          <p:cNvPr id="47121" name="Line 17"/>
          <p:cNvSpPr>
            <a:spLocks noChangeShapeType="1"/>
          </p:cNvSpPr>
          <p:nvPr/>
        </p:nvSpPr>
        <p:spPr bwMode="auto">
          <a:xfrm>
            <a:off x="4956175" y="1557338"/>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Text Box 18"/>
          <p:cNvSpPr txBox="1">
            <a:spLocks noChangeArrowheads="1"/>
          </p:cNvSpPr>
          <p:nvPr/>
        </p:nvSpPr>
        <p:spPr bwMode="auto">
          <a:xfrm>
            <a:off x="685800" y="3352800"/>
            <a:ext cx="78120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b="1">
                <a:latin typeface="Arial" charset="0"/>
              </a:rPr>
              <a:t>Bayes Rule:    </a:t>
            </a:r>
            <a:r>
              <a:rPr lang="en-US" altLang="en-US">
                <a:latin typeface="Arial" charset="0"/>
              </a:rPr>
              <a:t>P(C | X</a:t>
            </a:r>
            <a:r>
              <a:rPr lang="en-US" altLang="en-US" baseline="-25000">
                <a:latin typeface="Arial" charset="0"/>
              </a:rPr>
              <a:t>1</a:t>
            </a:r>
            <a:r>
              <a:rPr lang="en-US" altLang="en-US">
                <a:latin typeface="Arial" charset="0"/>
              </a:rPr>
              <a:t>,…X</a:t>
            </a:r>
            <a:r>
              <a:rPr lang="en-US" altLang="en-US" baseline="-25000">
                <a:latin typeface="Arial" charset="0"/>
              </a:rPr>
              <a:t>n</a:t>
            </a:r>
            <a:r>
              <a:rPr lang="en-US" altLang="en-US">
                <a:latin typeface="Arial" charset="0"/>
              </a:rPr>
              <a:t>)  is proportional to P (C)</a:t>
            </a:r>
            <a:r>
              <a:rPr lang="en-US" altLang="en-US" sz="2000">
                <a:latin typeface="Symbol" pitchFamily="18" charset="2"/>
              </a:rPr>
              <a:t>  P</a:t>
            </a:r>
            <a:r>
              <a:rPr lang="en-US" altLang="en-US" baseline="-25000">
                <a:latin typeface="Arial" charset="0"/>
              </a:rPr>
              <a:t>i</a:t>
            </a:r>
            <a:r>
              <a:rPr lang="en-US" altLang="en-US">
                <a:latin typeface="Arial" charset="0"/>
              </a:rPr>
              <a:t>  P(X</a:t>
            </a:r>
            <a:r>
              <a:rPr lang="en-US" altLang="en-US" baseline="-25000">
                <a:latin typeface="Arial" charset="0"/>
              </a:rPr>
              <a:t>i</a:t>
            </a:r>
            <a:r>
              <a:rPr lang="en-US" altLang="en-US">
                <a:latin typeface="Arial" charset="0"/>
              </a:rPr>
              <a:t> | C)</a:t>
            </a:r>
          </a:p>
          <a:p>
            <a:pPr eaLnBrk="1" hangingPunct="1">
              <a:spcBef>
                <a:spcPct val="0"/>
              </a:spcBef>
              <a:buSzTx/>
              <a:buFontTx/>
              <a:buNone/>
            </a:pPr>
            <a:r>
              <a:rPr lang="en-US" altLang="en-US">
                <a:latin typeface="Arial" charset="0"/>
              </a:rPr>
              <a:t>[note: denominator P(X</a:t>
            </a:r>
            <a:r>
              <a:rPr lang="en-US" altLang="en-US" baseline="-25000">
                <a:latin typeface="Arial" charset="0"/>
              </a:rPr>
              <a:t>1</a:t>
            </a:r>
            <a:r>
              <a:rPr lang="en-US" altLang="en-US">
                <a:latin typeface="Arial" charset="0"/>
              </a:rPr>
              <a:t>,…X</a:t>
            </a:r>
            <a:r>
              <a:rPr lang="en-US" altLang="en-US" baseline="-25000">
                <a:latin typeface="Arial" charset="0"/>
              </a:rPr>
              <a:t>n</a:t>
            </a:r>
            <a:r>
              <a:rPr lang="en-US" altLang="en-US">
                <a:latin typeface="Arial" charset="0"/>
              </a:rPr>
              <a:t>)  is constant for all classes, may be ignored.]</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Features Xi are conditionally independent given the class variable C</a:t>
            </a:r>
          </a:p>
          <a:p>
            <a:pPr lvl="1" eaLnBrk="1" hangingPunct="1">
              <a:spcBef>
                <a:spcPct val="0"/>
              </a:spcBef>
              <a:buSzTx/>
              <a:buFont typeface="Arial" charset="0"/>
              <a:buChar char="•"/>
            </a:pPr>
            <a:r>
              <a:rPr lang="en-US" altLang="en-US" sz="1800">
                <a:latin typeface="Arial" charset="0"/>
              </a:rPr>
              <a:t> choose the class value c</a:t>
            </a:r>
            <a:r>
              <a:rPr lang="en-US" altLang="en-US" sz="1800" baseline="-25000">
                <a:latin typeface="Arial" charset="0"/>
              </a:rPr>
              <a:t>i</a:t>
            </a:r>
            <a:r>
              <a:rPr lang="en-US" altLang="en-US" sz="1800">
                <a:latin typeface="Arial" charset="0"/>
              </a:rPr>
              <a:t> with the highest P(c</a:t>
            </a:r>
            <a:r>
              <a:rPr lang="en-US" altLang="en-US" sz="1800" baseline="-25000">
                <a:latin typeface="Arial" charset="0"/>
              </a:rPr>
              <a:t>i</a:t>
            </a:r>
            <a:r>
              <a:rPr lang="en-US" altLang="en-US" sz="1800">
                <a:latin typeface="Arial" charset="0"/>
              </a:rPr>
              <a:t> | x</a:t>
            </a:r>
            <a:r>
              <a:rPr lang="en-US" altLang="en-US" sz="1800" baseline="-25000">
                <a:latin typeface="Arial" charset="0"/>
              </a:rPr>
              <a:t>1</a:t>
            </a:r>
            <a:r>
              <a:rPr lang="en-US" altLang="en-US" sz="1800">
                <a:latin typeface="Arial" charset="0"/>
              </a:rPr>
              <a:t>,…, x</a:t>
            </a:r>
            <a:r>
              <a:rPr lang="en-US" altLang="en-US" sz="1800" baseline="-25000">
                <a:latin typeface="Arial" charset="0"/>
              </a:rPr>
              <a:t>n</a:t>
            </a:r>
            <a:r>
              <a:rPr lang="en-US" altLang="en-US" sz="1800">
                <a:latin typeface="Arial" charset="0"/>
              </a:rPr>
              <a:t>)</a:t>
            </a:r>
          </a:p>
          <a:p>
            <a:pPr lvl="1" eaLnBrk="1" hangingPunct="1">
              <a:spcBef>
                <a:spcPct val="0"/>
              </a:spcBef>
              <a:buSzTx/>
              <a:buFont typeface="Arial" charset="0"/>
              <a:buChar char="•"/>
            </a:pPr>
            <a:r>
              <a:rPr lang="en-US" altLang="en-US" sz="1800">
                <a:latin typeface="Arial" charset="0"/>
              </a:rPr>
              <a:t> simple to implement, often works very well</a:t>
            </a:r>
          </a:p>
          <a:p>
            <a:pPr lvl="1" eaLnBrk="1" hangingPunct="1">
              <a:spcBef>
                <a:spcPct val="0"/>
              </a:spcBef>
              <a:buSzTx/>
              <a:buFont typeface="Arial" charset="0"/>
              <a:buChar char="•"/>
            </a:pPr>
            <a:r>
              <a:rPr lang="en-US" altLang="en-US" sz="1800">
                <a:latin typeface="Arial" charset="0"/>
              </a:rPr>
              <a:t> e.g., spam email classification: X’s = counts of words in emails</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Conditional probabilities P(X</a:t>
            </a:r>
            <a:r>
              <a:rPr lang="en-US" altLang="en-US" baseline="-25000">
                <a:latin typeface="Arial" charset="0"/>
              </a:rPr>
              <a:t>i</a:t>
            </a:r>
            <a:r>
              <a:rPr lang="en-US" altLang="en-US">
                <a:latin typeface="Arial" charset="0"/>
              </a:rPr>
              <a:t> | C) can easily be estimated from labeled date</a:t>
            </a:r>
          </a:p>
          <a:p>
            <a:pPr lvl="1" eaLnBrk="1" hangingPunct="1">
              <a:spcBef>
                <a:spcPct val="0"/>
              </a:spcBef>
              <a:buSzTx/>
              <a:buFont typeface="Arial" charset="0"/>
              <a:buChar char="•"/>
            </a:pPr>
            <a:r>
              <a:rPr lang="en-US" altLang="en-US" sz="1800">
                <a:latin typeface="Arial" charset="0"/>
              </a:rPr>
              <a:t> Problem:  Need to avoid zeroes, e.g., from limited training data</a:t>
            </a:r>
          </a:p>
          <a:p>
            <a:pPr lvl="1" eaLnBrk="1" hangingPunct="1">
              <a:spcBef>
                <a:spcPct val="0"/>
              </a:spcBef>
              <a:buSzTx/>
              <a:buFont typeface="Arial" charset="0"/>
              <a:buChar char="•"/>
            </a:pPr>
            <a:r>
              <a:rPr lang="en-US" altLang="en-US" sz="1800">
                <a:latin typeface="Arial" charset="0"/>
              </a:rPr>
              <a:t> Solutions: Pseudo-counts, beta[a,b] distribution, etc.</a:t>
            </a:r>
          </a:p>
        </p:txBody>
      </p:sp>
    </p:spTree>
    <p:extLst>
      <p:ext uri="{BB962C8B-B14F-4D97-AF65-F5344CB8AC3E}">
        <p14:creationId xmlns:p14="http://schemas.microsoft.com/office/powerpoint/2010/main" val="49674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altLang="en-US" smtClean="0"/>
              <a:t>Naïve Bayes Model (2)</a:t>
            </a:r>
          </a:p>
        </p:txBody>
      </p:sp>
      <p:sp>
        <p:nvSpPr>
          <p:cNvPr id="48131" name="Text Box 31"/>
          <p:cNvSpPr txBox="1">
            <a:spLocks noChangeArrowheads="1"/>
          </p:cNvSpPr>
          <p:nvPr/>
        </p:nvSpPr>
        <p:spPr bwMode="auto">
          <a:xfrm>
            <a:off x="609600" y="1143000"/>
            <a:ext cx="7618413"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a:latin typeface="Arial" charset="0"/>
              </a:rPr>
              <a:t>                 P(C | X</a:t>
            </a:r>
            <a:r>
              <a:rPr lang="en-US" altLang="en-US" baseline="-25000">
                <a:latin typeface="Arial" charset="0"/>
              </a:rPr>
              <a:t>1</a:t>
            </a:r>
            <a:r>
              <a:rPr lang="en-US" altLang="en-US">
                <a:latin typeface="Arial" charset="0"/>
              </a:rPr>
              <a:t>,…X</a:t>
            </a:r>
            <a:r>
              <a:rPr lang="en-US" altLang="en-US" baseline="-25000">
                <a:latin typeface="Arial" charset="0"/>
              </a:rPr>
              <a:t>n</a:t>
            </a:r>
            <a:r>
              <a:rPr lang="en-US" altLang="en-US">
                <a:latin typeface="Arial" charset="0"/>
              </a:rPr>
              <a:t>)  =  </a:t>
            </a:r>
            <a:r>
              <a:rPr lang="en-US" altLang="en-US" sz="2000">
                <a:latin typeface="Symbol" pitchFamily="18" charset="2"/>
              </a:rPr>
              <a:t>a  P</a:t>
            </a:r>
            <a:r>
              <a:rPr lang="en-US" altLang="en-US">
                <a:latin typeface="Arial" charset="0"/>
              </a:rPr>
              <a:t>  P(X</a:t>
            </a:r>
            <a:r>
              <a:rPr lang="en-US" altLang="en-US" baseline="-25000">
                <a:latin typeface="Arial" charset="0"/>
              </a:rPr>
              <a:t>i</a:t>
            </a:r>
            <a:r>
              <a:rPr lang="en-US" altLang="en-US">
                <a:latin typeface="Arial" charset="0"/>
              </a:rPr>
              <a:t> | C)  P (C)</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Probabilities P(C) and P(Xi | C) can easily be estimated from labeled data</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P(C = cj)  ≈ #(Examples with class label cj)  /  #(Examples)</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P(Xi = xik | C = cj)</a:t>
            </a:r>
          </a:p>
          <a:p>
            <a:pPr eaLnBrk="1" hangingPunct="1">
              <a:spcBef>
                <a:spcPct val="0"/>
              </a:spcBef>
              <a:buSzTx/>
              <a:buFontTx/>
              <a:buNone/>
            </a:pPr>
            <a:r>
              <a:rPr lang="en-US" altLang="en-US">
                <a:latin typeface="Arial" charset="0"/>
              </a:rPr>
              <a:t>      ≈ #(Examples with Xi value xik and class label cj) </a:t>
            </a:r>
          </a:p>
          <a:p>
            <a:pPr eaLnBrk="1" hangingPunct="1">
              <a:spcBef>
                <a:spcPct val="0"/>
              </a:spcBef>
              <a:buSzTx/>
              <a:buFontTx/>
              <a:buNone/>
            </a:pPr>
            <a:r>
              <a:rPr lang="en-US" altLang="en-US">
                <a:latin typeface="Arial" charset="0"/>
              </a:rPr>
              <a:t>	 /  #(Examples with class label cj)</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Usually easiest to work with logs</a:t>
            </a:r>
          </a:p>
          <a:p>
            <a:pPr eaLnBrk="1" hangingPunct="1">
              <a:spcBef>
                <a:spcPct val="0"/>
              </a:spcBef>
              <a:buSzTx/>
              <a:buFontTx/>
              <a:buNone/>
            </a:pPr>
            <a:r>
              <a:rPr lang="en-US" altLang="en-US">
                <a:latin typeface="Arial" charset="0"/>
              </a:rPr>
              <a:t>	log [ P(C | X</a:t>
            </a:r>
            <a:r>
              <a:rPr lang="en-US" altLang="en-US" baseline="-25000">
                <a:latin typeface="Arial" charset="0"/>
              </a:rPr>
              <a:t>1</a:t>
            </a:r>
            <a:r>
              <a:rPr lang="en-US" altLang="en-US">
                <a:latin typeface="Arial" charset="0"/>
              </a:rPr>
              <a:t>,…X</a:t>
            </a:r>
            <a:r>
              <a:rPr lang="en-US" altLang="en-US" baseline="-25000">
                <a:latin typeface="Arial" charset="0"/>
              </a:rPr>
              <a:t>n</a:t>
            </a:r>
            <a:r>
              <a:rPr lang="en-US" altLang="en-US">
                <a:latin typeface="Arial" charset="0"/>
              </a:rPr>
              <a:t>) ]</a:t>
            </a:r>
          </a:p>
          <a:p>
            <a:pPr eaLnBrk="1" hangingPunct="1">
              <a:spcBef>
                <a:spcPct val="0"/>
              </a:spcBef>
              <a:buSzTx/>
              <a:buFontTx/>
              <a:buNone/>
            </a:pPr>
            <a:r>
              <a:rPr lang="en-US" altLang="en-US">
                <a:latin typeface="Arial" charset="0"/>
              </a:rPr>
              <a:t>	 	=  log </a:t>
            </a:r>
            <a:r>
              <a:rPr lang="en-US" altLang="en-US" sz="2000">
                <a:latin typeface="Symbol" pitchFamily="18" charset="2"/>
              </a:rPr>
              <a:t>a +   </a:t>
            </a:r>
            <a:r>
              <a:rPr lang="en-US" altLang="en-US" sz="2000">
                <a:latin typeface="Symbol" pitchFamily="18" charset="2"/>
                <a:sym typeface="Symbol" pitchFamily="18" charset="2"/>
              </a:rPr>
              <a:t>  [</a:t>
            </a:r>
            <a:r>
              <a:rPr lang="en-US" altLang="en-US">
                <a:latin typeface="Arial" charset="0"/>
              </a:rPr>
              <a:t> log P(X</a:t>
            </a:r>
            <a:r>
              <a:rPr lang="en-US" altLang="en-US" baseline="-25000">
                <a:latin typeface="Arial" charset="0"/>
              </a:rPr>
              <a:t>i</a:t>
            </a:r>
            <a:r>
              <a:rPr lang="en-US" altLang="en-US">
                <a:latin typeface="Arial" charset="0"/>
              </a:rPr>
              <a:t> | C)  + log P (C) ]</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DANGER: Suppose ZERO examples with Xi value xik and class label cj ?</a:t>
            </a:r>
          </a:p>
          <a:p>
            <a:pPr eaLnBrk="1" hangingPunct="1">
              <a:spcBef>
                <a:spcPct val="0"/>
              </a:spcBef>
              <a:buSzTx/>
              <a:buFontTx/>
              <a:buNone/>
            </a:pPr>
            <a:r>
              <a:rPr lang="en-US" altLang="en-US">
                <a:latin typeface="Arial" charset="0"/>
              </a:rPr>
              <a:t>An unseen example with Xi value xik will NEVER predict class label cj !</a:t>
            </a:r>
          </a:p>
          <a:p>
            <a:pPr eaLnBrk="1" hangingPunct="1">
              <a:spcBef>
                <a:spcPct val="0"/>
              </a:spcBef>
              <a:buSzTx/>
              <a:buFontTx/>
              <a:buNone/>
            </a:pPr>
            <a:endParaRPr lang="en-US" altLang="en-US">
              <a:latin typeface="Arial" charset="0"/>
            </a:endParaRPr>
          </a:p>
          <a:p>
            <a:pPr eaLnBrk="1" hangingPunct="1">
              <a:spcBef>
                <a:spcPct val="0"/>
              </a:spcBef>
              <a:buSzTx/>
              <a:buFontTx/>
              <a:buNone/>
            </a:pPr>
            <a:r>
              <a:rPr lang="en-US" altLang="en-US">
                <a:latin typeface="Arial" charset="0"/>
              </a:rPr>
              <a:t>Practical solutions: Pseudocounts, e.g., add 1 to every #() , etc.</a:t>
            </a:r>
          </a:p>
          <a:p>
            <a:pPr eaLnBrk="1" hangingPunct="1">
              <a:spcBef>
                <a:spcPct val="0"/>
              </a:spcBef>
              <a:buSzTx/>
              <a:buFontTx/>
              <a:buNone/>
            </a:pPr>
            <a:r>
              <a:rPr lang="en-US" altLang="en-US">
                <a:latin typeface="Arial" charset="0"/>
              </a:rPr>
              <a:t>Theoretical solutions: Bayesian inference, beta distribution, etc.</a:t>
            </a:r>
          </a:p>
        </p:txBody>
      </p:sp>
      <p:sp>
        <p:nvSpPr>
          <p:cNvPr id="2" name="Rectangle 1"/>
          <p:cNvSpPr/>
          <p:nvPr/>
        </p:nvSpPr>
        <p:spPr>
          <a:xfrm>
            <a:off x="533400" y="5105400"/>
            <a:ext cx="7694613"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50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CS-271P </a:t>
            </a:r>
            <a:r>
              <a:rPr lang="en-US" altLang="en-US" dirty="0" smtClean="0"/>
              <a:t>Final Review</a:t>
            </a:r>
          </a:p>
        </p:txBody>
      </p:sp>
      <p:sp>
        <p:nvSpPr>
          <p:cNvPr id="5" name="Rectangle 3"/>
          <p:cNvSpPr txBox="1">
            <a:spLocks noChangeArrowheads="1"/>
          </p:cNvSpPr>
          <p:nvPr/>
        </p:nvSpPr>
        <p:spPr bwMode="auto">
          <a:xfrm>
            <a:off x="587679" y="1143000"/>
            <a:ext cx="7848600" cy="5181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b="1" dirty="0"/>
              <a:t>Propositional </a:t>
            </a:r>
            <a:r>
              <a:rPr lang="en-US" sz="2400" b="1" dirty="0" smtClean="0"/>
              <a:t>Logic</a:t>
            </a:r>
          </a:p>
          <a:p>
            <a:pPr marL="800100" lvl="1" indent="-342900" eaLnBrk="0" hangingPunct="0">
              <a:spcBef>
                <a:spcPct val="20000"/>
              </a:spcBef>
              <a:buFont typeface="Arial" pitchFamily="34" charset="0"/>
              <a:buChar char="•"/>
              <a:defRPr/>
            </a:pPr>
            <a:r>
              <a:rPr lang="en-US" sz="2400" dirty="0" smtClean="0"/>
              <a:t>(7.1-7.5)</a:t>
            </a: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rPr>
              <a:t>First-Order Logic, </a:t>
            </a:r>
            <a:r>
              <a:rPr lang="en-US" sz="2400" b="1" dirty="0">
                <a:solidFill>
                  <a:prstClr val="black"/>
                </a:solidFill>
                <a:latin typeface="Calibri"/>
                <a:ea typeface="ＭＳ Ｐゴシック" pitchFamily="34" charset="-128"/>
                <a:cs typeface="+mn-cs"/>
              </a:rPr>
              <a:t>Knowledge </a:t>
            </a:r>
            <a:r>
              <a:rPr lang="en-US" sz="2400" b="1" dirty="0" smtClean="0">
                <a:solidFill>
                  <a:prstClr val="black"/>
                </a:solidFill>
                <a:latin typeface="Calibri"/>
                <a:ea typeface="ＭＳ Ｐゴシック" pitchFamily="34" charset="-128"/>
                <a:cs typeface="+mn-cs"/>
              </a:rPr>
              <a:t>Representation</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(8.1-8.5, 9.1-9.2)</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Constraint Satisfaction Problems</a:t>
            </a:r>
            <a:endParaRPr lang="en-US" sz="2400" b="1" dirty="0" smtClean="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(6.1-6.4, except 6.3)</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Machine Learning</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(18.1-18.4)</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Questions on any </a:t>
            </a:r>
            <a:r>
              <a:rPr lang="en-US" sz="2400" dirty="0" smtClean="0">
                <a:solidFill>
                  <a:prstClr val="black"/>
                </a:solidFill>
                <a:latin typeface="Calibri"/>
                <a:ea typeface="ＭＳ Ｐゴシック" pitchFamily="34" charset="-128"/>
                <a:cs typeface="+mn-cs"/>
              </a:rPr>
              <a:t>topic</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Pre-mid-term </a:t>
            </a:r>
            <a:r>
              <a:rPr lang="en-US" sz="2400" dirty="0">
                <a:solidFill>
                  <a:prstClr val="black"/>
                </a:solidFill>
                <a:latin typeface="Calibri"/>
                <a:ea typeface="ＭＳ Ｐゴシック" pitchFamily="34" charset="-128"/>
                <a:cs typeface="+mn-cs"/>
              </a:rPr>
              <a:t>material if time and class </a:t>
            </a:r>
            <a:r>
              <a:rPr lang="en-US" sz="2400" dirty="0" smtClean="0">
                <a:solidFill>
                  <a:prstClr val="black"/>
                </a:solidFill>
                <a:latin typeface="Calibri"/>
                <a:ea typeface="ＭＳ Ｐゴシック" pitchFamily="34" charset="-128"/>
                <a:cs typeface="+mn-cs"/>
              </a:rPr>
              <a:t>interest</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Please review your </a:t>
            </a:r>
            <a:r>
              <a:rPr lang="en-US" sz="2400" dirty="0" smtClean="0">
                <a:solidFill>
                  <a:prstClr val="black"/>
                </a:solidFill>
                <a:latin typeface="Calibri"/>
                <a:ea typeface="ＭＳ Ｐゴシック" pitchFamily="34" charset="-128"/>
                <a:cs typeface="+mn-cs"/>
              </a:rPr>
              <a:t>quizzes, mid-term, &amp; </a:t>
            </a:r>
            <a:r>
              <a:rPr lang="en-US" sz="2400" dirty="0">
                <a:solidFill>
                  <a:prstClr val="black"/>
                </a:solidFill>
                <a:latin typeface="Calibri"/>
                <a:ea typeface="ＭＳ Ｐゴシック" pitchFamily="34" charset="-128"/>
                <a:cs typeface="+mn-cs"/>
              </a:rPr>
              <a:t>old </a:t>
            </a:r>
            <a:r>
              <a:rPr lang="en-US" sz="2400" dirty="0" smtClean="0">
                <a:solidFill>
                  <a:prstClr val="black"/>
                </a:solidFill>
                <a:latin typeface="Calibri"/>
                <a:ea typeface="ＭＳ Ｐゴシック" pitchFamily="34" charset="-128"/>
                <a:cs typeface="+mn-cs"/>
              </a:rPr>
              <a:t>tests</a:t>
            </a:r>
            <a:endParaRPr lang="en-US" sz="2400" dirty="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000" dirty="0">
                <a:solidFill>
                  <a:prstClr val="black"/>
                </a:solidFill>
                <a:latin typeface="Calibri"/>
                <a:ea typeface="ＭＳ Ｐゴシック" pitchFamily="34" charset="-128"/>
                <a:cs typeface="+mn-cs"/>
              </a:rPr>
              <a:t>At least one question from a prior quiz or </a:t>
            </a:r>
            <a:r>
              <a:rPr lang="en-US" sz="2000" dirty="0" smtClean="0">
                <a:solidFill>
                  <a:prstClr val="black"/>
                </a:solidFill>
                <a:latin typeface="Calibri"/>
                <a:ea typeface="ＭＳ Ｐゴシック" pitchFamily="34" charset="-128"/>
                <a:cs typeface="+mn-cs"/>
              </a:rPr>
              <a:t>test </a:t>
            </a:r>
            <a:r>
              <a:rPr lang="en-US" sz="2000" dirty="0">
                <a:solidFill>
                  <a:prstClr val="black"/>
                </a:solidFill>
                <a:latin typeface="Calibri"/>
                <a:ea typeface="ＭＳ Ｐゴシック" pitchFamily="34" charset="-128"/>
                <a:cs typeface="+mn-cs"/>
              </a:rPr>
              <a:t>will appear on the </a:t>
            </a:r>
            <a:r>
              <a:rPr lang="en-US" sz="2000" dirty="0" smtClean="0">
                <a:solidFill>
                  <a:prstClr val="black"/>
                </a:solidFill>
                <a:latin typeface="Calibri"/>
                <a:ea typeface="ＭＳ Ｐゴシック" pitchFamily="34" charset="-128"/>
                <a:cs typeface="+mn-cs"/>
              </a:rPr>
              <a:t>Final Exam </a:t>
            </a:r>
            <a:r>
              <a:rPr lang="en-US" sz="2000" dirty="0">
                <a:solidFill>
                  <a:prstClr val="black"/>
                </a:solidFill>
                <a:latin typeface="Calibri"/>
                <a:ea typeface="ＭＳ Ｐゴシック" pitchFamily="34" charset="-128"/>
                <a:cs typeface="+mn-cs"/>
              </a:rPr>
              <a:t>(and all other tests)</a:t>
            </a:r>
          </a:p>
        </p:txBody>
      </p:sp>
    </p:spTree>
    <p:extLst>
      <p:ext uri="{BB962C8B-B14F-4D97-AF65-F5344CB8AC3E}">
        <p14:creationId xmlns:p14="http://schemas.microsoft.com/office/powerpoint/2010/main" val="242825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z="2800" smtClean="0"/>
              <a:t>Review: Schematic for Follows, Entails, and Derives</a:t>
            </a:r>
          </a:p>
        </p:txBody>
      </p:sp>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72390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6020" name="Rectangle 7"/>
          <p:cNvSpPr>
            <a:spLocks noChangeArrowheads="1"/>
          </p:cNvSpPr>
          <p:nvPr/>
        </p:nvSpPr>
        <p:spPr bwMode="auto">
          <a:xfrm rot="-5400000">
            <a:off x="3962400" y="3657600"/>
            <a:ext cx="762000" cy="1524000"/>
          </a:xfrm>
          <a:prstGeom prst="rect">
            <a:avLst/>
          </a:prstGeom>
          <a:noFill/>
          <a:ln w="73025">
            <a:solidFill>
              <a:srgbClr val="33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86021" name="Text Box 8"/>
          <p:cNvSpPr txBox="1">
            <a:spLocks noChangeArrowheads="1"/>
          </p:cNvSpPr>
          <p:nvPr/>
        </p:nvSpPr>
        <p:spPr bwMode="auto">
          <a:xfrm>
            <a:off x="2286000" y="5029200"/>
            <a:ext cx="40433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i="1">
                <a:latin typeface="Times New Roman" pitchFamily="18" charset="0"/>
                <a:cs typeface="Arial" pitchFamily="34" charset="0"/>
              </a:rPr>
              <a:t>If KB is true in the real world,</a:t>
            </a:r>
          </a:p>
          <a:p>
            <a:pPr eaLnBrk="1" hangingPunct="1">
              <a:spcBef>
                <a:spcPct val="0"/>
              </a:spcBef>
              <a:buFontTx/>
              <a:buNone/>
            </a:pPr>
            <a:r>
              <a:rPr lang="en-US" altLang="en-US" sz="2000" i="1">
                <a:latin typeface="Times New Roman" pitchFamily="18" charset="0"/>
                <a:cs typeface="Arial" pitchFamily="34" charset="0"/>
              </a:rPr>
              <a:t>then any sentence </a:t>
            </a:r>
            <a:r>
              <a:rPr lang="en-US" altLang="en-US" sz="2600" i="1">
                <a:latin typeface="Times New Roman" pitchFamily="18" charset="0"/>
                <a:cs typeface="Arial" pitchFamily="34" charset="0"/>
                <a:sym typeface="Symbol" pitchFamily="18" charset="2"/>
              </a:rPr>
              <a:t></a:t>
            </a:r>
            <a:r>
              <a:rPr lang="en-US" altLang="en-US" sz="2000" i="1">
                <a:latin typeface="Times New Roman" pitchFamily="18" charset="0"/>
                <a:cs typeface="Arial" pitchFamily="34" charset="0"/>
              </a:rPr>
              <a:t> </a:t>
            </a:r>
            <a:r>
              <a:rPr lang="en-US" altLang="en-US" sz="2000" b="1" i="1">
                <a:latin typeface="Times New Roman" pitchFamily="18" charset="0"/>
                <a:cs typeface="Arial" pitchFamily="34" charset="0"/>
              </a:rPr>
              <a:t>entailed</a:t>
            </a:r>
            <a:r>
              <a:rPr lang="en-US" altLang="en-US" sz="2000" i="1">
                <a:latin typeface="Times New Roman" pitchFamily="18" charset="0"/>
                <a:cs typeface="Arial" pitchFamily="34" charset="0"/>
              </a:rPr>
              <a:t> by KB</a:t>
            </a:r>
          </a:p>
          <a:p>
            <a:pPr eaLnBrk="1" hangingPunct="1">
              <a:spcBef>
                <a:spcPct val="0"/>
              </a:spcBef>
              <a:buFontTx/>
              <a:buNone/>
            </a:pPr>
            <a:r>
              <a:rPr lang="en-US" altLang="en-US" sz="2000" i="1">
                <a:latin typeface="Times New Roman" pitchFamily="18" charset="0"/>
                <a:cs typeface="Arial" pitchFamily="34" charset="0"/>
              </a:rPr>
              <a:t>and any sentence </a:t>
            </a:r>
            <a:r>
              <a:rPr lang="en-US" altLang="en-US" sz="2600" i="1">
                <a:latin typeface="Times New Roman" pitchFamily="18" charset="0"/>
                <a:cs typeface="Arial" pitchFamily="34" charset="0"/>
                <a:sym typeface="Symbol" pitchFamily="18" charset="2"/>
              </a:rPr>
              <a:t></a:t>
            </a:r>
            <a:r>
              <a:rPr lang="en-US" altLang="en-US" sz="2000" i="1">
                <a:latin typeface="Times New Roman" pitchFamily="18" charset="0"/>
                <a:cs typeface="Arial" pitchFamily="34" charset="0"/>
              </a:rPr>
              <a:t> </a:t>
            </a:r>
            <a:r>
              <a:rPr lang="en-US" altLang="en-US" sz="2000" b="1" i="1">
                <a:latin typeface="Times New Roman" pitchFamily="18" charset="0"/>
                <a:cs typeface="Arial" pitchFamily="34" charset="0"/>
              </a:rPr>
              <a:t>derived</a:t>
            </a:r>
            <a:r>
              <a:rPr lang="en-US" altLang="en-US" sz="2000" i="1">
                <a:latin typeface="Times New Roman" pitchFamily="18" charset="0"/>
                <a:cs typeface="Arial" pitchFamily="34" charset="0"/>
              </a:rPr>
              <a:t> from KB</a:t>
            </a:r>
          </a:p>
          <a:p>
            <a:pPr eaLnBrk="1" hangingPunct="1">
              <a:spcBef>
                <a:spcPct val="0"/>
              </a:spcBef>
              <a:buFontTx/>
              <a:buNone/>
            </a:pPr>
            <a:r>
              <a:rPr lang="en-US" altLang="en-US" sz="2000" i="1">
                <a:latin typeface="Times New Roman" pitchFamily="18" charset="0"/>
                <a:cs typeface="Arial" pitchFamily="34" charset="0"/>
              </a:rPr>
              <a:t>       </a:t>
            </a:r>
            <a:r>
              <a:rPr lang="en-US" altLang="en-US" sz="2000" b="1" i="1">
                <a:solidFill>
                  <a:srgbClr val="FF0000"/>
                </a:solidFill>
                <a:latin typeface="Times New Roman" pitchFamily="18" charset="0"/>
                <a:cs typeface="Arial" pitchFamily="34" charset="0"/>
              </a:rPr>
              <a:t>by a sound inference procedure</a:t>
            </a:r>
          </a:p>
          <a:p>
            <a:pPr eaLnBrk="1" hangingPunct="1">
              <a:spcBef>
                <a:spcPct val="0"/>
              </a:spcBef>
              <a:buFontTx/>
              <a:buNone/>
            </a:pPr>
            <a:r>
              <a:rPr lang="en-US" altLang="en-US" sz="2000" i="1">
                <a:latin typeface="Times New Roman" pitchFamily="18" charset="0"/>
                <a:cs typeface="Arial" pitchFamily="34" charset="0"/>
              </a:rPr>
              <a:t>is also true in the  real world.</a:t>
            </a:r>
            <a:r>
              <a:rPr lang="en-US" altLang="en-US" sz="2400" b="1">
                <a:latin typeface="Times New Roman" pitchFamily="18" charset="0"/>
                <a:cs typeface="Arial" pitchFamily="34" charset="0"/>
              </a:rPr>
              <a:t> </a:t>
            </a:r>
          </a:p>
        </p:txBody>
      </p:sp>
      <p:grpSp>
        <p:nvGrpSpPr>
          <p:cNvPr id="86022" name="Group 14"/>
          <p:cNvGrpSpPr>
            <a:grpSpLocks/>
          </p:cNvGrpSpPr>
          <p:nvPr/>
        </p:nvGrpSpPr>
        <p:grpSpPr bwMode="auto">
          <a:xfrm>
            <a:off x="533400" y="1295400"/>
            <a:ext cx="7239000" cy="762000"/>
            <a:chOff x="533400" y="1295400"/>
            <a:chExt cx="7239000" cy="762000"/>
          </a:xfrm>
        </p:grpSpPr>
        <p:sp>
          <p:nvSpPr>
            <p:cNvPr id="86024" name="Rectangle 5"/>
            <p:cNvSpPr>
              <a:spLocks noChangeArrowheads="1"/>
            </p:cNvSpPr>
            <p:nvPr/>
          </p:nvSpPr>
          <p:spPr bwMode="auto">
            <a:xfrm rot="-5400000">
              <a:off x="4076700" y="723900"/>
              <a:ext cx="685800" cy="18288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86025" name="TextBox 10"/>
            <p:cNvSpPr txBox="1">
              <a:spLocks noChangeArrowheads="1"/>
            </p:cNvSpPr>
            <p:nvPr/>
          </p:nvSpPr>
          <p:spPr bwMode="auto">
            <a:xfrm>
              <a:off x="2209800" y="15240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pitchFamily="34" charset="0"/>
                  <a:cs typeface="Arial" pitchFamily="34" charset="0"/>
                </a:rPr>
                <a:t>Sentences</a:t>
              </a:r>
            </a:p>
          </p:txBody>
        </p:sp>
        <p:cxnSp>
          <p:nvCxnSpPr>
            <p:cNvPr id="13" name="Straight Connector 12"/>
            <p:cNvCxnSpPr/>
            <p:nvPr/>
          </p:nvCxnSpPr>
          <p:spPr>
            <a:xfrm>
              <a:off x="533400" y="2057400"/>
              <a:ext cx="7239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6027" name="TextBox 13"/>
            <p:cNvSpPr txBox="1">
              <a:spLocks noChangeArrowheads="1"/>
            </p:cNvSpPr>
            <p:nvPr/>
          </p:nvSpPr>
          <p:spPr bwMode="auto">
            <a:xfrm>
              <a:off x="5257800" y="16002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pitchFamily="34" charset="0"/>
                  <a:cs typeface="Arial" pitchFamily="34" charset="0"/>
                </a:rPr>
                <a:t>Sentence</a:t>
              </a:r>
            </a:p>
          </p:txBody>
        </p:sp>
        <p:cxnSp>
          <p:nvCxnSpPr>
            <p:cNvPr id="16" name="Straight Arrow Connector 15"/>
            <p:cNvCxnSpPr/>
            <p:nvPr/>
          </p:nvCxnSpPr>
          <p:spPr>
            <a:xfrm>
              <a:off x="3581400" y="1752600"/>
              <a:ext cx="1600200"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6029" name="TextBox 16"/>
            <p:cNvSpPr txBox="1">
              <a:spLocks noChangeArrowheads="1"/>
            </p:cNvSpPr>
            <p:nvPr/>
          </p:nvSpPr>
          <p:spPr bwMode="auto">
            <a:xfrm>
              <a:off x="3886200" y="1371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pitchFamily="34" charset="0"/>
                  <a:cs typeface="Arial" pitchFamily="34" charset="0"/>
                </a:rPr>
                <a:t>Derives</a:t>
              </a:r>
            </a:p>
          </p:txBody>
        </p:sp>
        <p:sp>
          <p:nvSpPr>
            <p:cNvPr id="86030" name="TextBox 17"/>
            <p:cNvSpPr txBox="1">
              <a:spLocks noChangeArrowheads="1"/>
            </p:cNvSpPr>
            <p:nvPr/>
          </p:nvSpPr>
          <p:spPr bwMode="auto">
            <a:xfrm>
              <a:off x="609600" y="15240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a:latin typeface="Times New Roman" pitchFamily="18" charset="0"/>
                  <a:cs typeface="Times New Roman" pitchFamily="18" charset="0"/>
                </a:rPr>
                <a:t>Inference</a:t>
              </a:r>
            </a:p>
          </p:txBody>
        </p:sp>
      </p:grpSp>
      <p:sp>
        <p:nvSpPr>
          <p:cNvPr id="86023" name="Rectangle 5"/>
          <p:cNvSpPr>
            <a:spLocks noChangeArrowheads="1"/>
          </p:cNvSpPr>
          <p:nvPr/>
        </p:nvSpPr>
        <p:spPr bwMode="auto">
          <a:xfrm rot="-5400000">
            <a:off x="4076700" y="1714500"/>
            <a:ext cx="685800" cy="18288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Tree>
    <p:extLst>
      <p:ext uri="{BB962C8B-B14F-4D97-AF65-F5344CB8AC3E}">
        <p14:creationId xmlns:p14="http://schemas.microsoft.com/office/powerpoint/2010/main" val="94607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2800" smtClean="0"/>
              <a:t>Schematic Example:  Follows, Entails, and Derives</a:t>
            </a:r>
          </a:p>
        </p:txBody>
      </p:sp>
      <p:cxnSp>
        <p:nvCxnSpPr>
          <p:cNvPr id="24" name="Straight Connector 23"/>
          <p:cNvCxnSpPr/>
          <p:nvPr/>
        </p:nvCxnSpPr>
        <p:spPr>
          <a:xfrm>
            <a:off x="533400" y="2438400"/>
            <a:ext cx="7239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7044" name="TextBox 17"/>
          <p:cNvSpPr txBox="1">
            <a:spLocks noChangeArrowheads="1"/>
          </p:cNvSpPr>
          <p:nvPr/>
        </p:nvSpPr>
        <p:spPr bwMode="auto">
          <a:xfrm>
            <a:off x="609600" y="15240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a:latin typeface="Times New Roman" pitchFamily="18" charset="0"/>
                <a:cs typeface="Times New Roman" pitchFamily="18" charset="0"/>
              </a:rPr>
              <a:t>Inference</a:t>
            </a:r>
          </a:p>
        </p:txBody>
      </p:sp>
      <p:sp>
        <p:nvSpPr>
          <p:cNvPr id="87045" name="TextBox 10"/>
          <p:cNvSpPr txBox="1">
            <a:spLocks noChangeArrowheads="1"/>
          </p:cNvSpPr>
          <p:nvPr/>
        </p:nvSpPr>
        <p:spPr bwMode="auto">
          <a:xfrm>
            <a:off x="1676400" y="25146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“Mary is Sue’s sister and Amy is Sue’s daughter.”</a:t>
            </a:r>
            <a:endParaRPr lang="en-US" altLang="en-US" sz="1600" b="1">
              <a:latin typeface="Arial" pitchFamily="34" charset="0"/>
              <a:cs typeface="Arial" pitchFamily="34" charset="0"/>
            </a:endParaRPr>
          </a:p>
        </p:txBody>
      </p:sp>
      <p:cxnSp>
        <p:nvCxnSpPr>
          <p:cNvPr id="32" name="Straight Connector 31"/>
          <p:cNvCxnSpPr/>
          <p:nvPr/>
        </p:nvCxnSpPr>
        <p:spPr>
          <a:xfrm>
            <a:off x="609600" y="3733800"/>
            <a:ext cx="7239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7047" name="TextBox 13"/>
          <p:cNvSpPr txBox="1">
            <a:spLocks noChangeArrowheads="1"/>
          </p:cNvSpPr>
          <p:nvPr/>
        </p:nvSpPr>
        <p:spPr bwMode="auto">
          <a:xfrm>
            <a:off x="6477000" y="2743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“Mary is Amy’s aunt.”</a:t>
            </a:r>
            <a:endParaRPr lang="en-US" altLang="en-US" sz="1600" b="1">
              <a:latin typeface="Arial" pitchFamily="34" charset="0"/>
              <a:cs typeface="Arial" pitchFamily="34" charset="0"/>
            </a:endParaRPr>
          </a:p>
        </p:txBody>
      </p:sp>
      <p:sp>
        <p:nvSpPr>
          <p:cNvPr id="87048" name="TextBox 17"/>
          <p:cNvSpPr txBox="1">
            <a:spLocks noChangeArrowheads="1"/>
          </p:cNvSpPr>
          <p:nvPr/>
        </p:nvSpPr>
        <p:spPr bwMode="auto">
          <a:xfrm>
            <a:off x="381000" y="29718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a:latin typeface="Times New Roman" pitchFamily="18" charset="0"/>
                <a:cs typeface="Times New Roman" pitchFamily="18" charset="0"/>
              </a:rPr>
              <a:t>Representation</a:t>
            </a:r>
          </a:p>
        </p:txBody>
      </p:sp>
      <p:sp>
        <p:nvSpPr>
          <p:cNvPr id="87049" name="Rectangle 5"/>
          <p:cNvSpPr>
            <a:spLocks noChangeArrowheads="1"/>
          </p:cNvSpPr>
          <p:nvPr/>
        </p:nvSpPr>
        <p:spPr bwMode="auto">
          <a:xfrm rot="-5400000">
            <a:off x="4533900" y="876300"/>
            <a:ext cx="990600" cy="18288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cxnSp>
        <p:nvCxnSpPr>
          <p:cNvPr id="26" name="Straight Arrow Connector 25"/>
          <p:cNvCxnSpPr/>
          <p:nvPr/>
        </p:nvCxnSpPr>
        <p:spPr>
          <a:xfrm>
            <a:off x="4191000" y="1752600"/>
            <a:ext cx="1600200"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051" name="TextBox 16"/>
          <p:cNvSpPr txBox="1">
            <a:spLocks noChangeArrowheads="1"/>
          </p:cNvSpPr>
          <p:nvPr/>
        </p:nvSpPr>
        <p:spPr bwMode="auto">
          <a:xfrm>
            <a:off x="4495800" y="1371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pitchFamily="34" charset="0"/>
                <a:cs typeface="Arial" pitchFamily="34" charset="0"/>
              </a:rPr>
              <a:t>Derives</a:t>
            </a:r>
          </a:p>
        </p:txBody>
      </p:sp>
      <p:sp>
        <p:nvSpPr>
          <p:cNvPr id="87052" name="Rectangle 5"/>
          <p:cNvSpPr>
            <a:spLocks noChangeArrowheads="1"/>
          </p:cNvSpPr>
          <p:nvPr/>
        </p:nvSpPr>
        <p:spPr bwMode="auto">
          <a:xfrm rot="-5400000">
            <a:off x="4610100" y="2247900"/>
            <a:ext cx="838200" cy="18288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cxnSp>
        <p:nvCxnSpPr>
          <p:cNvPr id="34" name="Straight Arrow Connector 33"/>
          <p:cNvCxnSpPr/>
          <p:nvPr/>
        </p:nvCxnSpPr>
        <p:spPr>
          <a:xfrm>
            <a:off x="4191000" y="3200400"/>
            <a:ext cx="1600200"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054" name="TextBox 16"/>
          <p:cNvSpPr txBox="1">
            <a:spLocks noChangeArrowheads="1"/>
          </p:cNvSpPr>
          <p:nvPr/>
        </p:nvSpPr>
        <p:spPr bwMode="auto">
          <a:xfrm>
            <a:off x="4495800" y="28194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pitchFamily="34" charset="0"/>
                <a:cs typeface="Arial" pitchFamily="34" charset="0"/>
              </a:rPr>
              <a:t>Entails</a:t>
            </a:r>
          </a:p>
        </p:txBody>
      </p:sp>
      <p:sp>
        <p:nvSpPr>
          <p:cNvPr id="87055" name="Rectangle 5"/>
          <p:cNvSpPr>
            <a:spLocks noChangeArrowheads="1"/>
          </p:cNvSpPr>
          <p:nvPr/>
        </p:nvSpPr>
        <p:spPr bwMode="auto">
          <a:xfrm rot="-5400000">
            <a:off x="4572000" y="3657600"/>
            <a:ext cx="914400" cy="18288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cxnSp>
        <p:nvCxnSpPr>
          <p:cNvPr id="42" name="Straight Arrow Connector 41"/>
          <p:cNvCxnSpPr/>
          <p:nvPr/>
        </p:nvCxnSpPr>
        <p:spPr>
          <a:xfrm>
            <a:off x="4191000" y="4572000"/>
            <a:ext cx="1600200"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057" name="TextBox 16"/>
          <p:cNvSpPr txBox="1">
            <a:spLocks noChangeArrowheads="1"/>
          </p:cNvSpPr>
          <p:nvPr/>
        </p:nvSpPr>
        <p:spPr bwMode="auto">
          <a:xfrm>
            <a:off x="4495800" y="41910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pitchFamily="34" charset="0"/>
                <a:cs typeface="Arial" pitchFamily="34" charset="0"/>
              </a:rPr>
              <a:t>Follows</a:t>
            </a:r>
          </a:p>
        </p:txBody>
      </p:sp>
      <p:sp>
        <p:nvSpPr>
          <p:cNvPr id="87058" name="TextBox 17"/>
          <p:cNvSpPr txBox="1">
            <a:spLocks noChangeArrowheads="1"/>
          </p:cNvSpPr>
          <p:nvPr/>
        </p:nvSpPr>
        <p:spPr bwMode="auto">
          <a:xfrm>
            <a:off x="685800" y="43434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a:latin typeface="Times New Roman" pitchFamily="18" charset="0"/>
                <a:cs typeface="Times New Roman" pitchFamily="18" charset="0"/>
              </a:rPr>
              <a:t>World</a:t>
            </a:r>
          </a:p>
        </p:txBody>
      </p:sp>
      <p:sp>
        <p:nvSpPr>
          <p:cNvPr id="87059" name="TextBox 44"/>
          <p:cNvSpPr txBox="1">
            <a:spLocks noChangeArrowheads="1"/>
          </p:cNvSpPr>
          <p:nvPr/>
        </p:nvSpPr>
        <p:spPr bwMode="auto">
          <a:xfrm>
            <a:off x="1600200" y="4114800"/>
            <a:ext cx="6858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Mary</a:t>
            </a:r>
          </a:p>
        </p:txBody>
      </p:sp>
      <p:sp>
        <p:nvSpPr>
          <p:cNvPr id="87060" name="TextBox 45"/>
          <p:cNvSpPr txBox="1">
            <a:spLocks noChangeArrowheads="1"/>
          </p:cNvSpPr>
          <p:nvPr/>
        </p:nvSpPr>
        <p:spPr bwMode="auto">
          <a:xfrm>
            <a:off x="3200400" y="4114800"/>
            <a:ext cx="6858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Sue</a:t>
            </a:r>
          </a:p>
        </p:txBody>
      </p:sp>
      <p:sp>
        <p:nvSpPr>
          <p:cNvPr id="87061" name="TextBox 46"/>
          <p:cNvSpPr txBox="1">
            <a:spLocks noChangeArrowheads="1"/>
          </p:cNvSpPr>
          <p:nvPr/>
        </p:nvSpPr>
        <p:spPr bwMode="auto">
          <a:xfrm>
            <a:off x="3200400" y="5181600"/>
            <a:ext cx="6858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Amy</a:t>
            </a:r>
          </a:p>
        </p:txBody>
      </p:sp>
      <p:sp>
        <p:nvSpPr>
          <p:cNvPr id="87062" name="TextBox 10"/>
          <p:cNvSpPr txBox="1">
            <a:spLocks noChangeArrowheads="1"/>
          </p:cNvSpPr>
          <p:nvPr/>
        </p:nvSpPr>
        <p:spPr bwMode="auto">
          <a:xfrm>
            <a:off x="1524000" y="9906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“Mary is Sue’s sister and Amy is Sue’s daughter.”</a:t>
            </a:r>
            <a:endParaRPr lang="en-US" altLang="en-US" sz="1600" b="1">
              <a:latin typeface="Arial" pitchFamily="34" charset="0"/>
              <a:cs typeface="Arial" pitchFamily="34" charset="0"/>
            </a:endParaRPr>
          </a:p>
        </p:txBody>
      </p:sp>
      <p:sp>
        <p:nvSpPr>
          <p:cNvPr id="87063" name="TextBox 10"/>
          <p:cNvSpPr txBox="1">
            <a:spLocks noChangeArrowheads="1"/>
          </p:cNvSpPr>
          <p:nvPr/>
        </p:nvSpPr>
        <p:spPr bwMode="auto">
          <a:xfrm>
            <a:off x="1600200" y="16764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“An aunt is a sister of a parent.”</a:t>
            </a:r>
            <a:endParaRPr lang="en-US" altLang="en-US" sz="1600" b="1">
              <a:latin typeface="Arial" pitchFamily="34" charset="0"/>
              <a:cs typeface="Arial" pitchFamily="34" charset="0"/>
            </a:endParaRPr>
          </a:p>
        </p:txBody>
      </p:sp>
      <p:sp>
        <p:nvSpPr>
          <p:cNvPr id="87064" name="TextBox 10"/>
          <p:cNvSpPr txBox="1">
            <a:spLocks noChangeArrowheads="1"/>
          </p:cNvSpPr>
          <p:nvPr/>
        </p:nvSpPr>
        <p:spPr bwMode="auto">
          <a:xfrm>
            <a:off x="1676400" y="31242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“An aunt is a sister of a parent.”</a:t>
            </a:r>
            <a:endParaRPr lang="en-US" altLang="en-US" sz="1600" b="1">
              <a:latin typeface="Arial" pitchFamily="34" charset="0"/>
              <a:cs typeface="Arial" pitchFamily="34" charset="0"/>
            </a:endParaRPr>
          </a:p>
        </p:txBody>
      </p:sp>
      <p:cxnSp>
        <p:nvCxnSpPr>
          <p:cNvPr id="55" name="Straight Arrow Connector 54"/>
          <p:cNvCxnSpPr/>
          <p:nvPr/>
        </p:nvCxnSpPr>
        <p:spPr>
          <a:xfrm>
            <a:off x="2286000" y="4343400"/>
            <a:ext cx="914400"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066" name="TextBox 56"/>
          <p:cNvSpPr txBox="1">
            <a:spLocks noChangeArrowheads="1"/>
          </p:cNvSpPr>
          <p:nvPr/>
        </p:nvSpPr>
        <p:spPr bwMode="auto">
          <a:xfrm>
            <a:off x="2438400" y="40386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Sister</a:t>
            </a:r>
          </a:p>
        </p:txBody>
      </p:sp>
      <p:cxnSp>
        <p:nvCxnSpPr>
          <p:cNvPr id="61" name="Straight Arrow Connector 60"/>
          <p:cNvCxnSpPr>
            <a:stCxn id="87060" idx="2"/>
            <a:endCxn id="87061" idx="0"/>
          </p:cNvCxnSpPr>
          <p:nvPr/>
        </p:nvCxnSpPr>
        <p:spPr>
          <a:xfrm rot="5400000">
            <a:off x="3178969" y="4817269"/>
            <a:ext cx="728663" cy="317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068" name="TextBox 61"/>
          <p:cNvSpPr txBox="1">
            <a:spLocks noChangeArrowheads="1"/>
          </p:cNvSpPr>
          <p:nvPr/>
        </p:nvSpPr>
        <p:spPr bwMode="auto">
          <a:xfrm>
            <a:off x="2590800" y="464820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Daughter</a:t>
            </a:r>
          </a:p>
        </p:txBody>
      </p:sp>
      <p:grpSp>
        <p:nvGrpSpPr>
          <p:cNvPr id="87069" name="Group 69"/>
          <p:cNvGrpSpPr>
            <a:grpSpLocks/>
          </p:cNvGrpSpPr>
          <p:nvPr/>
        </p:nvGrpSpPr>
        <p:grpSpPr bwMode="auto">
          <a:xfrm>
            <a:off x="6477000" y="4114800"/>
            <a:ext cx="914400" cy="1404938"/>
            <a:chOff x="3124200" y="4267200"/>
            <a:chExt cx="914400" cy="1405354"/>
          </a:xfrm>
        </p:grpSpPr>
        <p:sp>
          <p:nvSpPr>
            <p:cNvPr id="87074" name="TextBox 65"/>
            <p:cNvSpPr txBox="1">
              <a:spLocks noChangeArrowheads="1"/>
            </p:cNvSpPr>
            <p:nvPr/>
          </p:nvSpPr>
          <p:spPr bwMode="auto">
            <a:xfrm>
              <a:off x="3352800" y="4267200"/>
              <a:ext cx="685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Mary</a:t>
              </a:r>
            </a:p>
          </p:txBody>
        </p:sp>
        <p:sp>
          <p:nvSpPr>
            <p:cNvPr id="87075" name="TextBox 66"/>
            <p:cNvSpPr txBox="1">
              <a:spLocks noChangeArrowheads="1"/>
            </p:cNvSpPr>
            <p:nvPr/>
          </p:nvSpPr>
          <p:spPr bwMode="auto">
            <a:xfrm>
              <a:off x="3352800" y="5334000"/>
              <a:ext cx="685800"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Amy</a:t>
              </a:r>
            </a:p>
          </p:txBody>
        </p:sp>
        <p:cxnSp>
          <p:nvCxnSpPr>
            <p:cNvPr id="68" name="Straight Arrow Connector 67"/>
            <p:cNvCxnSpPr>
              <a:stCxn id="87074" idx="2"/>
              <a:endCxn id="87075" idx="0"/>
            </p:cNvCxnSpPr>
            <p:nvPr/>
          </p:nvCxnSpPr>
          <p:spPr>
            <a:xfrm rot="5400000">
              <a:off x="3332055" y="4969083"/>
              <a:ext cx="727290" cy="317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7077" name="TextBox 68"/>
            <p:cNvSpPr txBox="1">
              <a:spLocks noChangeArrowheads="1"/>
            </p:cNvSpPr>
            <p:nvPr/>
          </p:nvSpPr>
          <p:spPr bwMode="auto">
            <a:xfrm>
              <a:off x="3124200" y="480060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Aunt</a:t>
              </a:r>
            </a:p>
          </p:txBody>
        </p:sp>
      </p:grpSp>
      <p:sp>
        <p:nvSpPr>
          <p:cNvPr id="87070" name="TextBox 13"/>
          <p:cNvSpPr txBox="1">
            <a:spLocks noChangeArrowheads="1"/>
          </p:cNvSpPr>
          <p:nvPr/>
        </p:nvSpPr>
        <p:spPr bwMode="auto">
          <a:xfrm>
            <a:off x="6400800" y="12954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cs typeface="Arial" pitchFamily="34" charset="0"/>
              </a:rPr>
              <a:t>“Mary is Amy’s aunt.”</a:t>
            </a:r>
            <a:endParaRPr lang="en-US" altLang="en-US" sz="1600" b="1">
              <a:latin typeface="Arial" pitchFamily="34" charset="0"/>
              <a:cs typeface="Arial" pitchFamily="34" charset="0"/>
            </a:endParaRPr>
          </a:p>
        </p:txBody>
      </p:sp>
      <p:sp>
        <p:nvSpPr>
          <p:cNvPr id="87071" name="TextBox 16"/>
          <p:cNvSpPr txBox="1">
            <a:spLocks noChangeArrowheads="1"/>
          </p:cNvSpPr>
          <p:nvPr/>
        </p:nvSpPr>
        <p:spPr bwMode="auto">
          <a:xfrm>
            <a:off x="4191000" y="18288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FF0000"/>
                </a:solidFill>
                <a:latin typeface="Arial" pitchFamily="34" charset="0"/>
                <a:cs typeface="Arial" pitchFamily="34" charset="0"/>
              </a:rPr>
              <a:t>Is it provable?</a:t>
            </a:r>
          </a:p>
        </p:txBody>
      </p:sp>
      <p:sp>
        <p:nvSpPr>
          <p:cNvPr id="87072" name="TextBox 16"/>
          <p:cNvSpPr txBox="1">
            <a:spLocks noChangeArrowheads="1"/>
          </p:cNvSpPr>
          <p:nvPr/>
        </p:nvSpPr>
        <p:spPr bwMode="auto">
          <a:xfrm>
            <a:off x="4343400" y="32004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FF0000"/>
                </a:solidFill>
                <a:latin typeface="Arial" pitchFamily="34" charset="0"/>
                <a:cs typeface="Arial" pitchFamily="34" charset="0"/>
              </a:rPr>
              <a:t>Is it true?</a:t>
            </a:r>
          </a:p>
        </p:txBody>
      </p:sp>
      <p:sp>
        <p:nvSpPr>
          <p:cNvPr id="87073" name="TextBox 16"/>
          <p:cNvSpPr txBox="1">
            <a:spLocks noChangeArrowheads="1"/>
          </p:cNvSpPr>
          <p:nvPr/>
        </p:nvSpPr>
        <p:spPr bwMode="auto">
          <a:xfrm>
            <a:off x="4191000" y="46482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FF0000"/>
                </a:solidFill>
                <a:latin typeface="Arial" pitchFamily="34" charset="0"/>
                <a:cs typeface="Arial" pitchFamily="34" charset="0"/>
              </a:rPr>
              <a:t>Is it the case?</a:t>
            </a:r>
          </a:p>
        </p:txBody>
      </p:sp>
    </p:spTree>
    <p:extLst>
      <p:ext uri="{BB962C8B-B14F-4D97-AF65-F5344CB8AC3E}">
        <p14:creationId xmlns:p14="http://schemas.microsoft.com/office/powerpoint/2010/main" val="41823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z="2800" smtClean="0"/>
              <a:t>Recap propositional logic: </a:t>
            </a:r>
            <a:r>
              <a:rPr lang="en-US" altLang="en-US" sz="2800" smtClean="0">
                <a:solidFill>
                  <a:srgbClr val="FF0000"/>
                </a:solidFill>
              </a:rPr>
              <a:t>Validity and satisfiability</a:t>
            </a:r>
          </a:p>
        </p:txBody>
      </p:sp>
      <p:sp>
        <p:nvSpPr>
          <p:cNvPr id="88067" name="Rectangle 3"/>
          <p:cNvSpPr>
            <a:spLocks noGrp="1" noChangeArrowheads="1"/>
          </p:cNvSpPr>
          <p:nvPr>
            <p:ph type="body" idx="1"/>
          </p:nvPr>
        </p:nvSpPr>
        <p:spPr/>
        <p:txBody>
          <a:bodyPr/>
          <a:lstStyle/>
          <a:p>
            <a:pPr eaLnBrk="1" hangingPunct="1">
              <a:lnSpc>
                <a:spcPct val="80000"/>
              </a:lnSpc>
              <a:buFontTx/>
              <a:buNone/>
            </a:pPr>
            <a:r>
              <a:rPr lang="en-US" altLang="en-US" sz="2000" smtClean="0"/>
              <a:t>A sentence is </a:t>
            </a:r>
            <a:r>
              <a:rPr lang="en-US" altLang="en-US" sz="2000" smtClean="0">
                <a:solidFill>
                  <a:srgbClr val="FF0000"/>
                </a:solidFill>
              </a:rPr>
              <a:t>valid</a:t>
            </a:r>
            <a:r>
              <a:rPr lang="en-US" altLang="en-US" sz="2000" smtClean="0"/>
              <a:t> if it is true in </a:t>
            </a:r>
            <a:r>
              <a:rPr lang="en-US" altLang="en-US" sz="2000" smtClean="0">
                <a:solidFill>
                  <a:srgbClr val="FF0000"/>
                </a:solidFill>
              </a:rPr>
              <a:t>all</a:t>
            </a:r>
            <a:r>
              <a:rPr lang="en-US" altLang="en-US" sz="2000" smtClean="0"/>
              <a:t> models,</a:t>
            </a:r>
          </a:p>
          <a:p>
            <a:pPr lvl="1" eaLnBrk="1" hangingPunct="1">
              <a:lnSpc>
                <a:spcPct val="80000"/>
              </a:lnSpc>
              <a:buFontTx/>
              <a:buNone/>
            </a:pPr>
            <a:r>
              <a:rPr lang="en-US" altLang="en-US" sz="1800" smtClean="0"/>
              <a:t>e.g., </a:t>
            </a:r>
            <a:r>
              <a:rPr lang="en-US" altLang="en-US" sz="1800" i="1" smtClean="0"/>
              <a:t>True</a:t>
            </a:r>
            <a:r>
              <a:rPr lang="en-US" altLang="en-US" sz="1800" smtClean="0"/>
              <a:t>,	A </a:t>
            </a:r>
            <a:r>
              <a:rPr lang="en-US" altLang="en-US" sz="1800" smtClean="0">
                <a:sym typeface="Symbol" pitchFamily="18" charset="2"/>
              </a:rPr>
              <a:t></a:t>
            </a:r>
            <a:r>
              <a:rPr lang="en-US" altLang="en-US" sz="1800" smtClean="0"/>
              <a:t>A, 	A </a:t>
            </a:r>
            <a:r>
              <a:rPr lang="en-US" altLang="en-US" sz="1800" smtClean="0">
                <a:sym typeface="Symbol" pitchFamily="18" charset="2"/>
              </a:rPr>
              <a:t></a:t>
            </a:r>
            <a:r>
              <a:rPr lang="en-US" altLang="en-US" sz="1800" smtClean="0"/>
              <a:t> A, 	(A </a:t>
            </a:r>
            <a:r>
              <a:rPr lang="en-US" altLang="en-US" sz="1800" smtClean="0">
                <a:sym typeface="Symbol" pitchFamily="18" charset="2"/>
              </a:rPr>
              <a:t></a:t>
            </a:r>
            <a:r>
              <a:rPr lang="en-US" altLang="en-US" sz="1800" smtClean="0"/>
              <a:t> (A </a:t>
            </a:r>
            <a:r>
              <a:rPr lang="en-US" altLang="en-US" sz="1800" smtClean="0">
                <a:sym typeface="Symbol" pitchFamily="18" charset="2"/>
              </a:rPr>
              <a:t> </a:t>
            </a:r>
            <a:r>
              <a:rPr lang="en-US" altLang="en-US" sz="1800" smtClean="0"/>
              <a:t>B)) </a:t>
            </a:r>
            <a:r>
              <a:rPr lang="en-US" altLang="en-US" sz="1800" smtClean="0">
                <a:sym typeface="Symbol" pitchFamily="18" charset="2"/>
              </a:rPr>
              <a:t></a:t>
            </a:r>
            <a:r>
              <a:rPr lang="en-US" altLang="en-US" sz="1800" smtClean="0"/>
              <a:t> B</a:t>
            </a:r>
          </a:p>
          <a:p>
            <a:pPr lvl="4" eaLnBrk="1" hangingPunct="1">
              <a:lnSpc>
                <a:spcPct val="80000"/>
              </a:lnSpc>
            </a:pPr>
            <a:endParaRPr lang="en-US" altLang="en-US" sz="1400" smtClean="0"/>
          </a:p>
          <a:p>
            <a:pPr eaLnBrk="1" hangingPunct="1">
              <a:lnSpc>
                <a:spcPct val="80000"/>
              </a:lnSpc>
              <a:buFontTx/>
              <a:buNone/>
            </a:pPr>
            <a:r>
              <a:rPr lang="en-US" altLang="en-US" sz="2000" smtClean="0"/>
              <a:t>Validity is connected to inference via the </a:t>
            </a:r>
            <a:r>
              <a:rPr lang="en-US" altLang="en-US" sz="2000" smtClean="0">
                <a:solidFill>
                  <a:schemeClr val="accent2"/>
                </a:solidFill>
              </a:rPr>
              <a:t>Deduction Theorem</a:t>
            </a:r>
            <a:r>
              <a:rPr lang="en-US" altLang="en-US" sz="2000" smtClean="0"/>
              <a:t>:</a:t>
            </a:r>
          </a:p>
          <a:p>
            <a:pPr lvl="1" eaLnBrk="1" hangingPunct="1">
              <a:lnSpc>
                <a:spcPct val="80000"/>
              </a:lnSpc>
              <a:buFontTx/>
              <a:buNone/>
            </a:pPr>
            <a:r>
              <a:rPr lang="en-US" altLang="en-US" sz="1800" i="1" smtClean="0"/>
              <a:t>KB</a:t>
            </a:r>
            <a:r>
              <a:rPr lang="en-US" altLang="en-US" sz="1800" smtClean="0"/>
              <a:t> ╞ α if and only if (</a:t>
            </a:r>
            <a:r>
              <a:rPr lang="en-US" altLang="en-US" sz="1800" i="1" smtClean="0"/>
              <a:t>KB</a:t>
            </a:r>
            <a:r>
              <a:rPr lang="en-US" altLang="en-US" sz="1800" smtClean="0"/>
              <a:t> </a:t>
            </a:r>
            <a:r>
              <a:rPr lang="en-US" altLang="en-US" sz="1800" smtClean="0">
                <a:sym typeface="Symbol" pitchFamily="18" charset="2"/>
              </a:rPr>
              <a:t> </a:t>
            </a:r>
            <a:r>
              <a:rPr lang="en-US" altLang="en-US" sz="1800" smtClean="0"/>
              <a:t>α) is valid</a:t>
            </a:r>
          </a:p>
          <a:p>
            <a:pPr eaLnBrk="1" hangingPunct="1">
              <a:lnSpc>
                <a:spcPct val="80000"/>
              </a:lnSpc>
            </a:pPr>
            <a:endParaRPr lang="en-US" altLang="en-US" sz="2000" smtClean="0"/>
          </a:p>
          <a:p>
            <a:pPr eaLnBrk="1" hangingPunct="1">
              <a:lnSpc>
                <a:spcPct val="80000"/>
              </a:lnSpc>
              <a:buFontTx/>
              <a:buNone/>
            </a:pPr>
            <a:r>
              <a:rPr lang="en-US" altLang="en-US" sz="2000" smtClean="0"/>
              <a:t>A sentence is </a:t>
            </a:r>
            <a:r>
              <a:rPr lang="en-US" altLang="en-US" sz="2000" smtClean="0">
                <a:solidFill>
                  <a:srgbClr val="FF0000"/>
                </a:solidFill>
              </a:rPr>
              <a:t>satisfiable</a:t>
            </a:r>
            <a:r>
              <a:rPr lang="en-US" altLang="en-US" sz="2000" smtClean="0"/>
              <a:t> if it is true in </a:t>
            </a:r>
            <a:r>
              <a:rPr lang="en-US" altLang="en-US" sz="2000" smtClean="0">
                <a:solidFill>
                  <a:srgbClr val="FF0000"/>
                </a:solidFill>
              </a:rPr>
              <a:t>some</a:t>
            </a:r>
            <a:r>
              <a:rPr lang="en-US" altLang="en-US" sz="2000" smtClean="0"/>
              <a:t> model</a:t>
            </a:r>
          </a:p>
          <a:p>
            <a:pPr lvl="1" eaLnBrk="1" hangingPunct="1">
              <a:lnSpc>
                <a:spcPct val="80000"/>
              </a:lnSpc>
              <a:buFontTx/>
              <a:buNone/>
            </a:pPr>
            <a:r>
              <a:rPr lang="en-US" altLang="en-US" sz="1800" smtClean="0"/>
              <a:t>e.g., A</a:t>
            </a:r>
            <a:r>
              <a:rPr lang="en-US" altLang="en-US" sz="1800" smtClean="0">
                <a:sym typeface="Symbol" pitchFamily="18" charset="2"/>
              </a:rPr>
              <a:t></a:t>
            </a:r>
            <a:r>
              <a:rPr lang="en-US" altLang="en-US" sz="1800" smtClean="0"/>
              <a:t> B, 	C</a:t>
            </a:r>
          </a:p>
          <a:p>
            <a:pPr lvl="4" eaLnBrk="1" hangingPunct="1">
              <a:lnSpc>
                <a:spcPct val="80000"/>
              </a:lnSpc>
            </a:pPr>
            <a:endParaRPr lang="en-US" altLang="en-US" sz="1400" smtClean="0"/>
          </a:p>
          <a:p>
            <a:pPr eaLnBrk="1" hangingPunct="1">
              <a:lnSpc>
                <a:spcPct val="80000"/>
              </a:lnSpc>
              <a:buFontTx/>
              <a:buNone/>
            </a:pPr>
            <a:r>
              <a:rPr lang="en-US" altLang="en-US" sz="2000" smtClean="0"/>
              <a:t>A sentence is </a:t>
            </a:r>
            <a:r>
              <a:rPr lang="en-US" altLang="en-US" sz="2000" smtClean="0">
                <a:solidFill>
                  <a:srgbClr val="FF0000"/>
                </a:solidFill>
              </a:rPr>
              <a:t>unsatisfiable</a:t>
            </a:r>
            <a:r>
              <a:rPr lang="en-US" altLang="en-US" sz="2000" smtClean="0"/>
              <a:t> if it is </a:t>
            </a:r>
            <a:r>
              <a:rPr lang="en-US" altLang="en-US" sz="2000" smtClean="0">
                <a:solidFill>
                  <a:srgbClr val="FF0000"/>
                </a:solidFill>
              </a:rPr>
              <a:t>false</a:t>
            </a:r>
            <a:r>
              <a:rPr lang="en-US" altLang="en-US" sz="2000" smtClean="0"/>
              <a:t> in </a:t>
            </a:r>
            <a:r>
              <a:rPr lang="en-US" altLang="en-US" sz="2000" smtClean="0">
                <a:solidFill>
                  <a:srgbClr val="FF0000"/>
                </a:solidFill>
              </a:rPr>
              <a:t>all</a:t>
            </a:r>
            <a:r>
              <a:rPr lang="en-US" altLang="en-US" sz="2000" smtClean="0"/>
              <a:t> models</a:t>
            </a:r>
          </a:p>
          <a:p>
            <a:pPr lvl="1" eaLnBrk="1" hangingPunct="1">
              <a:lnSpc>
                <a:spcPct val="80000"/>
              </a:lnSpc>
              <a:buFontTx/>
              <a:buNone/>
            </a:pPr>
            <a:r>
              <a:rPr lang="en-US" altLang="en-US" sz="1800" smtClean="0"/>
              <a:t>e.g., A</a:t>
            </a:r>
            <a:r>
              <a:rPr lang="en-US" altLang="en-US" sz="1800" smtClean="0">
                <a:sym typeface="Symbol" pitchFamily="18" charset="2"/>
              </a:rPr>
              <a:t></a:t>
            </a:r>
            <a:r>
              <a:rPr lang="en-US" altLang="en-US" sz="1800" smtClean="0"/>
              <a:t>A</a:t>
            </a:r>
          </a:p>
          <a:p>
            <a:pPr lvl="4" eaLnBrk="1" hangingPunct="1">
              <a:lnSpc>
                <a:spcPct val="80000"/>
              </a:lnSpc>
            </a:pPr>
            <a:endParaRPr lang="en-US" altLang="en-US" sz="1400" smtClean="0"/>
          </a:p>
          <a:p>
            <a:pPr eaLnBrk="1" hangingPunct="1">
              <a:lnSpc>
                <a:spcPct val="80000"/>
              </a:lnSpc>
              <a:buFontTx/>
              <a:buNone/>
            </a:pPr>
            <a:r>
              <a:rPr lang="en-US" altLang="en-US" sz="2000" smtClean="0"/>
              <a:t>Satisfiability is connected to inference via the following:</a:t>
            </a:r>
          </a:p>
          <a:p>
            <a:pPr eaLnBrk="1" hangingPunct="1">
              <a:lnSpc>
                <a:spcPct val="80000"/>
              </a:lnSpc>
              <a:buFontTx/>
              <a:buNone/>
            </a:pPr>
            <a:endParaRPr lang="en-US" altLang="en-US" sz="2000" smtClean="0"/>
          </a:p>
          <a:p>
            <a:pPr lvl="1" eaLnBrk="1" hangingPunct="1">
              <a:lnSpc>
                <a:spcPct val="80000"/>
              </a:lnSpc>
              <a:buFontTx/>
              <a:buNone/>
            </a:pPr>
            <a:r>
              <a:rPr lang="en-US" altLang="en-US" sz="1800" i="1" smtClean="0"/>
              <a:t>KB</a:t>
            </a:r>
            <a:r>
              <a:rPr lang="en-US" altLang="en-US" sz="1800" smtClean="0"/>
              <a:t> ╞ A if and only if (</a:t>
            </a:r>
            <a:r>
              <a:rPr lang="en-US" altLang="en-US" sz="1800" i="1" smtClean="0"/>
              <a:t>KB</a:t>
            </a:r>
            <a:r>
              <a:rPr lang="en-US" altLang="en-US" sz="1800" smtClean="0"/>
              <a:t> </a:t>
            </a:r>
            <a:r>
              <a:rPr lang="en-US" altLang="en-US" sz="1800" smtClean="0">
                <a:sym typeface="Symbol" pitchFamily="18" charset="2"/>
              </a:rPr>
              <a:t></a:t>
            </a:r>
            <a:r>
              <a:rPr lang="en-US" altLang="en-US" sz="1800" smtClean="0"/>
              <a:t>A) is unsatisfiable</a:t>
            </a:r>
          </a:p>
          <a:p>
            <a:pPr lvl="1" eaLnBrk="1" hangingPunct="1">
              <a:lnSpc>
                <a:spcPct val="80000"/>
              </a:lnSpc>
              <a:buFontTx/>
              <a:buNone/>
            </a:pPr>
            <a:r>
              <a:rPr lang="en-US" altLang="en-US" sz="1800" smtClean="0"/>
              <a:t>(there is no model for which KB is true and A is false) </a:t>
            </a:r>
          </a:p>
        </p:txBody>
      </p:sp>
    </p:spTree>
    <p:extLst>
      <p:ext uri="{BB962C8B-B14F-4D97-AF65-F5344CB8AC3E}">
        <p14:creationId xmlns:p14="http://schemas.microsoft.com/office/powerpoint/2010/main" val="733327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Inference Procedures</a:t>
            </a:r>
          </a:p>
        </p:txBody>
      </p:sp>
      <p:sp>
        <p:nvSpPr>
          <p:cNvPr id="89091" name="Rectangle 3"/>
          <p:cNvSpPr>
            <a:spLocks noGrp="1" noChangeArrowheads="1"/>
          </p:cNvSpPr>
          <p:nvPr>
            <p:ph type="body" idx="1"/>
          </p:nvPr>
        </p:nvSpPr>
        <p:spPr>
          <a:xfrm>
            <a:off x="457200" y="990600"/>
            <a:ext cx="8229600" cy="5334000"/>
          </a:xfrm>
        </p:spPr>
        <p:txBody>
          <a:bodyPr/>
          <a:lstStyle/>
          <a:p>
            <a:pPr eaLnBrk="1" hangingPunct="1">
              <a:lnSpc>
                <a:spcPct val="90000"/>
              </a:lnSpc>
            </a:pPr>
            <a:r>
              <a:rPr lang="en-US" altLang="en-US" sz="2000" i="1" smtClean="0"/>
              <a:t>KB </a:t>
            </a:r>
            <a:r>
              <a:rPr lang="en-US" altLang="en-US" sz="2000" smtClean="0"/>
              <a:t>├ </a:t>
            </a:r>
            <a:r>
              <a:rPr lang="en-US" altLang="en-US" sz="2000" baseline="-25000" smtClean="0"/>
              <a:t>i </a:t>
            </a:r>
            <a:r>
              <a:rPr lang="en-US" altLang="en-US" sz="2000" smtClean="0"/>
              <a:t> A means that sentence A can be derived from </a:t>
            </a:r>
            <a:r>
              <a:rPr lang="en-US" altLang="en-US" sz="2000" i="1" smtClean="0"/>
              <a:t>KB </a:t>
            </a:r>
            <a:r>
              <a:rPr lang="en-US" altLang="en-US" sz="2000" smtClean="0"/>
              <a:t>by procedure </a:t>
            </a:r>
            <a:r>
              <a:rPr lang="en-US" altLang="en-US" sz="2000" i="1" smtClean="0"/>
              <a:t>i</a:t>
            </a:r>
            <a:endParaRPr lang="en-US" altLang="en-US" sz="2000" smtClean="0"/>
          </a:p>
          <a:p>
            <a:pPr eaLnBrk="1" hangingPunct="1">
              <a:lnSpc>
                <a:spcPct val="90000"/>
              </a:lnSpc>
            </a:pPr>
            <a:endParaRPr lang="en-US" altLang="en-US" sz="2000" smtClean="0">
              <a:solidFill>
                <a:srgbClr val="FF0000"/>
              </a:solidFill>
            </a:endParaRPr>
          </a:p>
          <a:p>
            <a:pPr eaLnBrk="1" hangingPunct="1">
              <a:lnSpc>
                <a:spcPct val="90000"/>
              </a:lnSpc>
            </a:pPr>
            <a:r>
              <a:rPr lang="en-US" altLang="en-US" sz="2000" smtClean="0">
                <a:solidFill>
                  <a:srgbClr val="FF0000"/>
                </a:solidFill>
              </a:rPr>
              <a:t>Soundness</a:t>
            </a:r>
            <a:r>
              <a:rPr lang="en-US" altLang="en-US" sz="2000" smtClean="0"/>
              <a:t>: </a:t>
            </a:r>
            <a:r>
              <a:rPr lang="en-US" altLang="en-US" sz="2000" i="1" smtClean="0"/>
              <a:t>i</a:t>
            </a:r>
            <a:r>
              <a:rPr lang="en-US" altLang="en-US" sz="2000" smtClean="0"/>
              <a:t> is sound if whenever </a:t>
            </a:r>
            <a:r>
              <a:rPr lang="en-US" altLang="en-US" sz="2000" i="1" smtClean="0"/>
              <a:t>KB </a:t>
            </a:r>
            <a:r>
              <a:rPr lang="en-US" altLang="en-US" sz="2000" smtClean="0"/>
              <a:t>├</a:t>
            </a:r>
            <a:r>
              <a:rPr lang="en-US" altLang="en-US" sz="2000" baseline="-25000" smtClean="0"/>
              <a:t>i </a:t>
            </a:r>
            <a:r>
              <a:rPr lang="en-US" altLang="en-US" sz="2000" smtClean="0"/>
              <a:t>α, it is also true that </a:t>
            </a:r>
            <a:r>
              <a:rPr lang="en-US" altLang="en-US" sz="2000" i="1" smtClean="0"/>
              <a:t>KB</a:t>
            </a:r>
            <a:r>
              <a:rPr lang="en-US" altLang="en-US" sz="2000" smtClean="0"/>
              <a:t>╞ α</a:t>
            </a:r>
          </a:p>
          <a:p>
            <a:pPr lvl="1" eaLnBrk="1" hangingPunct="1">
              <a:lnSpc>
                <a:spcPct val="90000"/>
              </a:lnSpc>
            </a:pPr>
            <a:r>
              <a:rPr lang="en-US" altLang="en-US" sz="2000" i="1" smtClean="0"/>
              <a:t>(no wrong inferences, but maybe not all inferences)</a:t>
            </a:r>
          </a:p>
          <a:p>
            <a:pPr eaLnBrk="1" hangingPunct="1">
              <a:lnSpc>
                <a:spcPct val="90000"/>
              </a:lnSpc>
            </a:pPr>
            <a:endParaRPr lang="en-US" altLang="en-US" sz="2000" smtClean="0">
              <a:solidFill>
                <a:srgbClr val="FF0000"/>
              </a:solidFill>
            </a:endParaRPr>
          </a:p>
          <a:p>
            <a:pPr eaLnBrk="1" hangingPunct="1">
              <a:lnSpc>
                <a:spcPct val="90000"/>
              </a:lnSpc>
            </a:pPr>
            <a:r>
              <a:rPr lang="en-US" altLang="en-US" sz="2000" smtClean="0">
                <a:solidFill>
                  <a:srgbClr val="FF0000"/>
                </a:solidFill>
              </a:rPr>
              <a:t>Completeness</a:t>
            </a:r>
            <a:r>
              <a:rPr lang="en-US" altLang="en-US" sz="2000" smtClean="0"/>
              <a:t>: </a:t>
            </a:r>
            <a:r>
              <a:rPr lang="en-US" altLang="en-US" sz="2000" i="1" smtClean="0"/>
              <a:t>i</a:t>
            </a:r>
            <a:r>
              <a:rPr lang="en-US" altLang="en-US" sz="2000" smtClean="0"/>
              <a:t> is complete if whenever </a:t>
            </a:r>
            <a:r>
              <a:rPr lang="en-US" altLang="en-US" sz="2000" i="1" smtClean="0"/>
              <a:t>KB</a:t>
            </a:r>
            <a:r>
              <a:rPr lang="en-US" altLang="en-US" sz="2000" smtClean="0"/>
              <a:t>╞ α, it is also true that </a:t>
            </a:r>
            <a:r>
              <a:rPr lang="en-US" altLang="en-US" sz="2000" i="1" smtClean="0"/>
              <a:t>KB </a:t>
            </a:r>
            <a:r>
              <a:rPr lang="en-US" altLang="en-US" sz="2000" smtClean="0"/>
              <a:t>├</a:t>
            </a:r>
            <a:r>
              <a:rPr lang="en-US" altLang="en-US" sz="2000" baseline="-25000" smtClean="0"/>
              <a:t>i </a:t>
            </a:r>
            <a:r>
              <a:rPr lang="en-US" altLang="en-US" sz="2000" smtClean="0"/>
              <a:t>α</a:t>
            </a:r>
          </a:p>
          <a:p>
            <a:pPr lvl="1" eaLnBrk="1" hangingPunct="1">
              <a:lnSpc>
                <a:spcPct val="90000"/>
              </a:lnSpc>
            </a:pPr>
            <a:r>
              <a:rPr lang="en-US" altLang="en-US" sz="2000" i="1" smtClean="0"/>
              <a:t>(all inferences can be made, but maybe some wrong extra ones as well)</a:t>
            </a:r>
          </a:p>
          <a:p>
            <a:pPr eaLnBrk="1" hangingPunct="1">
              <a:lnSpc>
                <a:spcPct val="90000"/>
              </a:lnSpc>
            </a:pPr>
            <a:endParaRPr lang="en-US" altLang="en-US" sz="2000" i="1" smtClean="0"/>
          </a:p>
          <a:p>
            <a:pPr eaLnBrk="1" hangingPunct="1">
              <a:lnSpc>
                <a:spcPct val="90000"/>
              </a:lnSpc>
            </a:pPr>
            <a:r>
              <a:rPr lang="en-US" altLang="en-US" sz="2000" smtClean="0"/>
              <a:t>Entailment can be used for inference (Model checking)</a:t>
            </a:r>
          </a:p>
          <a:p>
            <a:pPr lvl="1" eaLnBrk="1" hangingPunct="1">
              <a:lnSpc>
                <a:spcPct val="90000"/>
              </a:lnSpc>
            </a:pPr>
            <a:r>
              <a:rPr lang="en-US" altLang="en-US" sz="2000" smtClean="0"/>
              <a:t>enumerate all possible models and check whether </a:t>
            </a:r>
            <a:r>
              <a:rPr lang="en-US" altLang="en-US" sz="2000" i="1" smtClean="0">
                <a:sym typeface="Symbol" pitchFamily="18" charset="2"/>
              </a:rPr>
              <a:t></a:t>
            </a:r>
            <a:r>
              <a:rPr lang="en-US" altLang="en-US" sz="2000" smtClean="0"/>
              <a:t>  is true.</a:t>
            </a:r>
          </a:p>
          <a:p>
            <a:pPr lvl="1" eaLnBrk="1" hangingPunct="1">
              <a:lnSpc>
                <a:spcPct val="90000"/>
              </a:lnSpc>
            </a:pPr>
            <a:r>
              <a:rPr lang="en-US" altLang="en-US" sz="2000" smtClean="0"/>
              <a:t>For </a:t>
            </a:r>
            <a:r>
              <a:rPr lang="en-US" altLang="en-US" sz="2000" i="1" smtClean="0"/>
              <a:t>n</a:t>
            </a:r>
            <a:r>
              <a:rPr lang="en-US" altLang="en-US" sz="2000" smtClean="0"/>
              <a:t> symbols, time complexity is </a:t>
            </a:r>
            <a:r>
              <a:rPr lang="en-US" altLang="en-US" sz="2000" i="1" smtClean="0"/>
              <a:t>O(2</a:t>
            </a:r>
            <a:r>
              <a:rPr lang="en-US" altLang="en-US" sz="2000" i="1" baseline="30000" smtClean="0"/>
              <a:t>n</a:t>
            </a:r>
            <a:r>
              <a:rPr lang="en-US" altLang="en-US" sz="2000" i="1" smtClean="0"/>
              <a:t>)</a:t>
            </a:r>
            <a:r>
              <a:rPr lang="en-US" altLang="en-US" sz="2000" smtClean="0"/>
              <a:t>...</a:t>
            </a:r>
          </a:p>
          <a:p>
            <a:pPr lvl="1" eaLnBrk="1" hangingPunct="1">
              <a:lnSpc>
                <a:spcPct val="90000"/>
              </a:lnSpc>
              <a:buFontTx/>
              <a:buNone/>
            </a:pPr>
            <a:endParaRPr lang="en-US" altLang="en-US" sz="2000" smtClean="0"/>
          </a:p>
          <a:p>
            <a:pPr eaLnBrk="1" hangingPunct="1">
              <a:lnSpc>
                <a:spcPct val="90000"/>
              </a:lnSpc>
            </a:pPr>
            <a:r>
              <a:rPr lang="en-US" altLang="en-US" sz="2000" smtClean="0"/>
              <a:t>Inference can be done directly on the sentences</a:t>
            </a:r>
          </a:p>
          <a:p>
            <a:pPr lvl="1" eaLnBrk="1" hangingPunct="1">
              <a:lnSpc>
                <a:spcPct val="90000"/>
              </a:lnSpc>
            </a:pPr>
            <a:r>
              <a:rPr lang="en-US" altLang="en-US" sz="2000" smtClean="0"/>
              <a:t>Forward chaining, backward chaining, resolution (see FOPC, later)</a:t>
            </a:r>
          </a:p>
          <a:p>
            <a:pPr eaLnBrk="1" hangingPunct="1">
              <a:lnSpc>
                <a:spcPct val="90000"/>
              </a:lnSpc>
            </a:pPr>
            <a:endParaRPr lang="en-US" altLang="en-US" sz="2000" i="1" smtClean="0"/>
          </a:p>
          <a:p>
            <a:pPr eaLnBrk="1" hangingPunct="1">
              <a:lnSpc>
                <a:spcPct val="90000"/>
              </a:lnSpc>
              <a:buFontTx/>
              <a:buNone/>
            </a:pPr>
            <a:endParaRPr lang="en-US" altLang="en-US" sz="2400" smtClean="0"/>
          </a:p>
        </p:txBody>
      </p:sp>
    </p:spTree>
    <p:extLst>
      <p:ext uri="{BB962C8B-B14F-4D97-AF65-F5344CB8AC3E}">
        <p14:creationId xmlns:p14="http://schemas.microsoft.com/office/powerpoint/2010/main" val="630994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4000" smtClean="0"/>
              <a:t>Resolution = Efficient Implication</a:t>
            </a:r>
          </a:p>
        </p:txBody>
      </p:sp>
      <p:grpSp>
        <p:nvGrpSpPr>
          <p:cNvPr id="19459" name="Group 1"/>
          <p:cNvGrpSpPr>
            <a:grpSpLocks/>
          </p:cNvGrpSpPr>
          <p:nvPr/>
        </p:nvGrpSpPr>
        <p:grpSpPr bwMode="auto">
          <a:xfrm>
            <a:off x="609600" y="3962400"/>
            <a:ext cx="8077200" cy="1754188"/>
            <a:chOff x="609600" y="1828800"/>
            <a:chExt cx="8077200" cy="1754188"/>
          </a:xfrm>
        </p:grpSpPr>
        <p:sp>
          <p:nvSpPr>
            <p:cNvPr id="19465" name="TextBox 4"/>
            <p:cNvSpPr txBox="1">
              <a:spLocks noChangeArrowheads="1"/>
            </p:cNvSpPr>
            <p:nvPr/>
          </p:nvSpPr>
          <p:spPr bwMode="auto">
            <a:xfrm>
              <a:off x="609600" y="1828800"/>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cs typeface="Arial" charset="0"/>
                </a:rPr>
                <a:t>(OR    A  B  C  D)</a:t>
              </a:r>
            </a:p>
            <a:p>
              <a:pPr eaLnBrk="1" hangingPunct="1">
                <a:spcBef>
                  <a:spcPct val="0"/>
                </a:spcBef>
                <a:buFontTx/>
                <a:buNone/>
              </a:pPr>
              <a:r>
                <a:rPr lang="en-US" altLang="en-US" sz="1800">
                  <a:cs typeface="Arial" charset="0"/>
                </a:rPr>
                <a:t>(OR  ¬A  E  F  G)</a:t>
              </a:r>
            </a:p>
            <a:p>
              <a:pPr eaLnBrk="1" hangingPunct="1">
                <a:spcBef>
                  <a:spcPct val="0"/>
                </a:spcBef>
                <a:buFontTx/>
                <a:buNone/>
              </a:pPr>
              <a:r>
                <a:rPr lang="en-US" altLang="en-US" sz="1800">
                  <a:cs typeface="Arial" charset="0"/>
                </a:rPr>
                <a:t>-----------------------------</a:t>
              </a:r>
            </a:p>
            <a:p>
              <a:pPr eaLnBrk="1" hangingPunct="1">
                <a:spcBef>
                  <a:spcPct val="0"/>
                </a:spcBef>
                <a:buFontTx/>
                <a:buNone/>
              </a:pPr>
              <a:r>
                <a:rPr lang="en-US" altLang="en-US" sz="1800">
                  <a:cs typeface="Arial" charset="0"/>
                </a:rPr>
                <a:t>(OR  B  C  D  E  F  G)</a:t>
              </a:r>
            </a:p>
          </p:txBody>
        </p:sp>
        <p:sp>
          <p:nvSpPr>
            <p:cNvPr id="19466" name="TextBox 6"/>
            <p:cNvSpPr txBox="1">
              <a:spLocks noChangeArrowheads="1"/>
            </p:cNvSpPr>
            <p:nvPr/>
          </p:nvSpPr>
          <p:spPr bwMode="auto">
            <a:xfrm>
              <a:off x="4419600" y="1828800"/>
              <a:ext cx="426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cs typeface="Arial" charset="0"/>
                </a:rPr>
                <a:t>(NOT (OR  B  C  D))  =&gt;  A</a:t>
              </a:r>
            </a:p>
            <a:p>
              <a:pPr eaLnBrk="1" hangingPunct="1">
                <a:spcBef>
                  <a:spcPct val="0"/>
                </a:spcBef>
                <a:buFontTx/>
                <a:buNone/>
              </a:pPr>
              <a:r>
                <a:rPr lang="en-US" altLang="en-US" sz="1800">
                  <a:cs typeface="Arial" charset="0"/>
                </a:rPr>
                <a:t>A  =&gt;  (OR  E  F  G)</a:t>
              </a:r>
            </a:p>
            <a:p>
              <a:pPr eaLnBrk="1" hangingPunct="1">
                <a:spcBef>
                  <a:spcPct val="0"/>
                </a:spcBef>
                <a:buFontTx/>
                <a:buNone/>
              </a:pPr>
              <a:r>
                <a:rPr lang="en-US" altLang="en-US" sz="1800">
                  <a:cs typeface="Arial" charset="0"/>
                </a:rPr>
                <a:t>----------------------------------------------------</a:t>
              </a:r>
            </a:p>
            <a:p>
              <a:pPr eaLnBrk="1" hangingPunct="1">
                <a:spcBef>
                  <a:spcPct val="0"/>
                </a:spcBef>
                <a:buFontTx/>
                <a:buNone/>
              </a:pPr>
              <a:r>
                <a:rPr lang="en-US" altLang="en-US" sz="1800">
                  <a:cs typeface="Arial" charset="0"/>
                </a:rPr>
                <a:t>(NOT (OR  B  C  D))  =&gt; (OR  E  F  G)</a:t>
              </a:r>
            </a:p>
            <a:p>
              <a:pPr eaLnBrk="1" hangingPunct="1">
                <a:spcBef>
                  <a:spcPct val="0"/>
                </a:spcBef>
                <a:buFontTx/>
                <a:buNone/>
              </a:pPr>
              <a:r>
                <a:rPr lang="en-US" altLang="en-US" sz="1800">
                  <a:cs typeface="Arial" charset="0"/>
                </a:rPr>
                <a:t>----------------------------------------------------</a:t>
              </a:r>
            </a:p>
            <a:p>
              <a:pPr eaLnBrk="1" hangingPunct="1">
                <a:spcBef>
                  <a:spcPct val="0"/>
                </a:spcBef>
                <a:buFontTx/>
                <a:buNone/>
              </a:pPr>
              <a:r>
                <a:rPr lang="en-US" altLang="en-US" sz="1800">
                  <a:cs typeface="Arial" charset="0"/>
                </a:rPr>
                <a:t>(OR  B  C  D  E  F  G)</a:t>
              </a:r>
            </a:p>
          </p:txBody>
        </p:sp>
        <p:sp>
          <p:nvSpPr>
            <p:cNvPr id="19467" name="TextBox 10"/>
            <p:cNvSpPr txBox="1">
              <a:spLocks noChangeArrowheads="1"/>
            </p:cNvSpPr>
            <p:nvPr/>
          </p:nvSpPr>
          <p:spPr bwMode="auto">
            <a:xfrm>
              <a:off x="2895600" y="18288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FF0000"/>
                  </a:solidFill>
                  <a:cs typeface="Arial" charset="0"/>
                </a:rPr>
                <a:t>-&gt;Same -&gt;</a:t>
              </a:r>
            </a:p>
            <a:p>
              <a:pPr eaLnBrk="1" hangingPunct="1">
                <a:spcBef>
                  <a:spcPct val="0"/>
                </a:spcBef>
                <a:buFontTx/>
                <a:buNone/>
              </a:pPr>
              <a:r>
                <a:rPr lang="en-US" altLang="en-US" sz="1800">
                  <a:solidFill>
                    <a:srgbClr val="FF0000"/>
                  </a:solidFill>
                  <a:cs typeface="Arial" charset="0"/>
                </a:rPr>
                <a:t>-&gt;Same -&gt;</a:t>
              </a:r>
            </a:p>
          </p:txBody>
        </p:sp>
      </p:grpSp>
      <p:sp>
        <p:nvSpPr>
          <p:cNvPr id="19460" name="TextBox 4"/>
          <p:cNvSpPr txBox="1">
            <a:spLocks noChangeArrowheads="1"/>
          </p:cNvSpPr>
          <p:nvPr/>
        </p:nvSpPr>
        <p:spPr bwMode="auto">
          <a:xfrm>
            <a:off x="609600" y="1752600"/>
            <a:ext cx="8077200" cy="175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a:t>Recall that (A =&gt; B) = ( (NOT A) OR B)</a:t>
            </a:r>
          </a:p>
          <a:p>
            <a:pPr eaLnBrk="1" hangingPunct="1"/>
            <a:r>
              <a:rPr lang="en-US" altLang="en-US"/>
              <a:t>and so:</a:t>
            </a:r>
          </a:p>
          <a:p>
            <a:pPr eaLnBrk="1" hangingPunct="1"/>
            <a:r>
              <a:rPr lang="en-US" altLang="en-US"/>
              <a:t>	            (Y OR X) = ( (NOT X) =&gt; Y)</a:t>
            </a:r>
          </a:p>
          <a:p>
            <a:pPr eaLnBrk="1" hangingPunct="1"/>
            <a:r>
              <a:rPr lang="en-US" altLang="en-US"/>
              <a:t>	( (NOT Y) OR Z) = (Y =&gt; Z)</a:t>
            </a:r>
          </a:p>
          <a:p>
            <a:pPr eaLnBrk="1" hangingPunct="1"/>
            <a:r>
              <a:rPr lang="en-US" altLang="en-US"/>
              <a:t>which yields:</a:t>
            </a:r>
          </a:p>
          <a:p>
            <a:pPr eaLnBrk="1" hangingPunct="1"/>
            <a:r>
              <a:rPr lang="en-US" altLang="en-US"/>
              <a:t>	( (Y OR X) AND ( (NOT Y) OR Z) ) = ( (NOT X) =&gt; Z) = (X OR Z)  </a:t>
            </a:r>
          </a:p>
        </p:txBody>
      </p:sp>
      <p:sp>
        <p:nvSpPr>
          <p:cNvPr id="6" name="Rectangle 5"/>
          <p:cNvSpPr/>
          <p:nvPr/>
        </p:nvSpPr>
        <p:spPr>
          <a:xfrm>
            <a:off x="1676400" y="2286000"/>
            <a:ext cx="990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181100" y="3941763"/>
            <a:ext cx="4191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3" name="TextBox 6"/>
          <p:cNvSpPr txBox="1">
            <a:spLocks noChangeArrowheads="1"/>
          </p:cNvSpPr>
          <p:nvPr/>
        </p:nvSpPr>
        <p:spPr bwMode="auto">
          <a:xfrm>
            <a:off x="304800" y="5867400"/>
            <a:ext cx="85344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a:solidFill>
                  <a:srgbClr val="FF0000"/>
                </a:solidFill>
              </a:rPr>
              <a:t>Recall: All clauses in KB are conjoined by an implicit AND (= CNF representation).</a:t>
            </a:r>
          </a:p>
        </p:txBody>
      </p:sp>
      <p:cxnSp>
        <p:nvCxnSpPr>
          <p:cNvPr id="10" name="Straight Arrow Connector 9"/>
          <p:cNvCxnSpPr/>
          <p:nvPr/>
        </p:nvCxnSpPr>
        <p:spPr>
          <a:xfrm>
            <a:off x="3048000" y="4953000"/>
            <a:ext cx="1371600" cy="533400"/>
          </a:xfrm>
          <a:prstGeom prst="straightConnector1">
            <a:avLst/>
          </a:prstGeom>
          <a:ln w="952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75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altLang="en-US" smtClean="0"/>
              <a:t>Resolution Examples</a:t>
            </a:r>
          </a:p>
        </p:txBody>
      </p:sp>
      <p:sp>
        <p:nvSpPr>
          <p:cNvPr id="20483" name="Rectangle 3"/>
          <p:cNvSpPr>
            <a:spLocks noGrp="1" noChangeArrowheads="1"/>
          </p:cNvSpPr>
          <p:nvPr>
            <p:ph type="body" idx="1"/>
          </p:nvPr>
        </p:nvSpPr>
        <p:spPr>
          <a:xfrm>
            <a:off x="457200" y="838200"/>
            <a:ext cx="8458200" cy="609600"/>
          </a:xfrm>
        </p:spPr>
        <p:txBody>
          <a:bodyPr/>
          <a:lstStyle/>
          <a:p>
            <a:pPr lvl="4" eaLnBrk="1" hangingPunct="1">
              <a:lnSpc>
                <a:spcPct val="80000"/>
              </a:lnSpc>
              <a:buFontTx/>
              <a:buNone/>
            </a:pPr>
            <a:endParaRPr lang="en-US" altLang="en-US" sz="1400" smtClean="0"/>
          </a:p>
          <a:p>
            <a:pPr eaLnBrk="1" hangingPunct="1">
              <a:lnSpc>
                <a:spcPct val="80000"/>
              </a:lnSpc>
            </a:pPr>
            <a:r>
              <a:rPr lang="en-US" altLang="en-US" sz="2000" smtClean="0">
                <a:solidFill>
                  <a:schemeClr val="accent2"/>
                </a:solidFill>
              </a:rPr>
              <a:t>Resolution:</a:t>
            </a:r>
            <a:r>
              <a:rPr lang="en-US" altLang="en-US" sz="2000" smtClean="0"/>
              <a:t> inference rule for CNF: </a:t>
            </a:r>
            <a:r>
              <a:rPr lang="en-US" altLang="en-US" sz="2000" smtClean="0">
                <a:solidFill>
                  <a:srgbClr val="FF0000"/>
                </a:solidFill>
              </a:rPr>
              <a:t>sound and complete! </a:t>
            </a:r>
            <a:r>
              <a:rPr lang="en-US" altLang="en-US" sz="2800" smtClean="0">
                <a:solidFill>
                  <a:srgbClr val="FF0000"/>
                </a:solidFill>
              </a:rPr>
              <a:t>*</a:t>
            </a:r>
          </a:p>
        </p:txBody>
      </p:sp>
      <p:graphicFrame>
        <p:nvGraphicFramePr>
          <p:cNvPr id="20484" name="Object 8"/>
          <p:cNvGraphicFramePr>
            <a:graphicFrameLocks noChangeAspect="1"/>
          </p:cNvGraphicFramePr>
          <p:nvPr/>
        </p:nvGraphicFramePr>
        <p:xfrm>
          <a:off x="228600" y="1447800"/>
          <a:ext cx="2209800" cy="1435100"/>
        </p:xfrm>
        <a:graphic>
          <a:graphicData uri="http://schemas.openxmlformats.org/presentationml/2006/ole">
            <mc:AlternateContent xmlns:mc="http://schemas.openxmlformats.org/markup-compatibility/2006">
              <mc:Choice xmlns:v="urn:schemas-microsoft-com:vml" Requires="v">
                <p:oleObj spid="_x0000_s78907" name="Equation" r:id="rId4" imgW="1447800" imgH="939800" progId="Equation.DSMT4">
                  <p:embed/>
                </p:oleObj>
              </mc:Choice>
              <mc:Fallback>
                <p:oleObj name="Equation" r:id="rId4" imgW="1447800" imgH="93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22098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9"/>
          <p:cNvSpPr txBox="1">
            <a:spLocks noChangeArrowheads="1"/>
          </p:cNvSpPr>
          <p:nvPr/>
        </p:nvSpPr>
        <p:spPr bwMode="auto">
          <a:xfrm>
            <a:off x="2717800" y="1752600"/>
            <a:ext cx="606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“If A or B or C is true, but not A, then B or C must be true.”</a:t>
            </a:r>
          </a:p>
        </p:txBody>
      </p:sp>
      <p:graphicFrame>
        <p:nvGraphicFramePr>
          <p:cNvPr id="20486" name="Object 10"/>
          <p:cNvGraphicFramePr>
            <a:graphicFrameLocks noChangeAspect="1"/>
          </p:cNvGraphicFramePr>
          <p:nvPr/>
        </p:nvGraphicFramePr>
        <p:xfrm>
          <a:off x="228600" y="3200400"/>
          <a:ext cx="1981200" cy="1408113"/>
        </p:xfrm>
        <a:graphic>
          <a:graphicData uri="http://schemas.openxmlformats.org/presentationml/2006/ole">
            <mc:AlternateContent xmlns:mc="http://schemas.openxmlformats.org/markup-compatibility/2006">
              <mc:Choice xmlns:v="urn:schemas-microsoft-com:vml" Requires="v">
                <p:oleObj spid="_x0000_s78908" name="Equation" r:id="rId6" imgW="1320227" imgH="939392" progId="Equation.DSMT4">
                  <p:embed/>
                </p:oleObj>
              </mc:Choice>
              <mc:Fallback>
                <p:oleObj name="Equation" r:id="rId6" imgW="1320227" imgH="93939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200400"/>
                        <a:ext cx="1981200" cy="140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7" name="Text Box 11"/>
          <p:cNvSpPr txBox="1">
            <a:spLocks noChangeArrowheads="1"/>
          </p:cNvSpPr>
          <p:nvPr/>
        </p:nvSpPr>
        <p:spPr bwMode="auto">
          <a:xfrm>
            <a:off x="2717800" y="3206750"/>
            <a:ext cx="5886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“If A is false then B or C must be true, or if A is true</a:t>
            </a:r>
          </a:p>
          <a:p>
            <a:pPr eaLnBrk="1" hangingPunct="1">
              <a:spcBef>
                <a:spcPct val="0"/>
              </a:spcBef>
              <a:buFontTx/>
              <a:buNone/>
            </a:pPr>
            <a:r>
              <a:rPr lang="en-US" altLang="en-US" sz="1800"/>
              <a:t>then D or E must be true, hence since A is either true or </a:t>
            </a:r>
          </a:p>
          <a:p>
            <a:pPr eaLnBrk="1" hangingPunct="1">
              <a:spcBef>
                <a:spcPct val="0"/>
              </a:spcBef>
              <a:buFontTx/>
              <a:buNone/>
            </a:pPr>
            <a:r>
              <a:rPr lang="en-US" altLang="en-US" sz="1800"/>
              <a:t>false, B or C or D or E must be true.” </a:t>
            </a:r>
          </a:p>
        </p:txBody>
      </p:sp>
      <p:graphicFrame>
        <p:nvGraphicFramePr>
          <p:cNvPr id="20488" name="Object 12"/>
          <p:cNvGraphicFramePr>
            <a:graphicFrameLocks noChangeAspect="1"/>
          </p:cNvGraphicFramePr>
          <p:nvPr/>
        </p:nvGraphicFramePr>
        <p:xfrm>
          <a:off x="228600" y="4953000"/>
          <a:ext cx="1524000" cy="1482725"/>
        </p:xfrm>
        <a:graphic>
          <a:graphicData uri="http://schemas.openxmlformats.org/presentationml/2006/ole">
            <mc:AlternateContent xmlns:mc="http://schemas.openxmlformats.org/markup-compatibility/2006">
              <mc:Choice xmlns:v="urn:schemas-microsoft-com:vml" Requires="v">
                <p:oleObj spid="_x0000_s78909" name="Equation" r:id="rId8" imgW="965200" imgH="939800" progId="Equation.DSMT4">
                  <p:embed/>
                </p:oleObj>
              </mc:Choice>
              <mc:Fallback>
                <p:oleObj name="Equation" r:id="rId8" imgW="965200" imgH="93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953000"/>
                        <a:ext cx="1524000" cy="148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9" name="Text Box 14"/>
          <p:cNvSpPr txBox="1">
            <a:spLocks noChangeArrowheads="1"/>
          </p:cNvSpPr>
          <p:nvPr/>
        </p:nvSpPr>
        <p:spPr bwMode="auto">
          <a:xfrm>
            <a:off x="2717800" y="6072188"/>
            <a:ext cx="176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Simplification</a:t>
            </a:r>
          </a:p>
          <a:p>
            <a:pPr eaLnBrk="1" hangingPunct="1">
              <a:spcBef>
                <a:spcPct val="0"/>
              </a:spcBef>
              <a:buFontTx/>
              <a:buNone/>
            </a:pPr>
            <a:r>
              <a:rPr lang="en-US" altLang="en-US" sz="1800"/>
              <a:t>is done always.</a:t>
            </a:r>
          </a:p>
        </p:txBody>
      </p:sp>
      <p:sp>
        <p:nvSpPr>
          <p:cNvPr id="20490" name="Line 15"/>
          <p:cNvSpPr>
            <a:spLocks noChangeShapeType="1"/>
          </p:cNvSpPr>
          <p:nvPr/>
        </p:nvSpPr>
        <p:spPr bwMode="auto">
          <a:xfrm flipH="1">
            <a:off x="1828800" y="6205538"/>
            <a:ext cx="88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TextBox 10"/>
          <p:cNvSpPr txBox="1">
            <a:spLocks noChangeArrowheads="1"/>
          </p:cNvSpPr>
          <p:nvPr/>
        </p:nvSpPr>
        <p:spPr bwMode="auto">
          <a:xfrm>
            <a:off x="5091113" y="4518025"/>
            <a:ext cx="3886200" cy="95410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dirty="0">
                <a:solidFill>
                  <a:srgbClr val="FF0000"/>
                </a:solidFill>
              </a:rPr>
              <a:t>*</a:t>
            </a:r>
            <a:r>
              <a:rPr lang="en-US" altLang="en-US" sz="1800" dirty="0">
                <a:solidFill>
                  <a:srgbClr val="FF0000"/>
                </a:solidFill>
              </a:rPr>
              <a:t> Resolution is “refutation complete”</a:t>
            </a:r>
          </a:p>
          <a:p>
            <a:pPr eaLnBrk="1" hangingPunct="1">
              <a:spcBef>
                <a:spcPct val="0"/>
              </a:spcBef>
              <a:buFontTx/>
              <a:buNone/>
            </a:pPr>
            <a:r>
              <a:rPr lang="en-US" altLang="en-US" sz="1800" dirty="0">
                <a:solidFill>
                  <a:srgbClr val="FF0000"/>
                </a:solidFill>
              </a:rPr>
              <a:t>in that it can prove the truth of any entailed sentence by refutation</a:t>
            </a:r>
            <a:r>
              <a:rPr lang="en-US" altLang="en-US" sz="1800" dirty="0" smtClean="0">
                <a:solidFill>
                  <a:srgbClr val="FF0000"/>
                </a:solidFill>
              </a:rPr>
              <a:t>.</a:t>
            </a:r>
            <a:endParaRPr lang="en-US" altLang="en-US" sz="1800" dirty="0">
              <a:solidFill>
                <a:srgbClr val="FF0000"/>
              </a:solidFill>
            </a:endParaRPr>
          </a:p>
        </p:txBody>
      </p:sp>
      <p:sp>
        <p:nvSpPr>
          <p:cNvPr id="20492" name="Text Box 11"/>
          <p:cNvSpPr txBox="1">
            <a:spLocks noChangeArrowheads="1"/>
          </p:cNvSpPr>
          <p:nvPr/>
        </p:nvSpPr>
        <p:spPr bwMode="auto">
          <a:xfrm>
            <a:off x="2714625" y="4800600"/>
            <a:ext cx="2347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“If A or B is true, and</a:t>
            </a:r>
          </a:p>
          <a:p>
            <a:pPr eaLnBrk="1" hangingPunct="1">
              <a:spcBef>
                <a:spcPct val="0"/>
              </a:spcBef>
              <a:buFontTx/>
              <a:buNone/>
            </a:pPr>
            <a:r>
              <a:rPr lang="en-US" altLang="en-US" sz="1800"/>
              <a:t>not A or B is true, then B must be true.” </a:t>
            </a:r>
          </a:p>
        </p:txBody>
      </p:sp>
    </p:spTree>
    <p:extLst>
      <p:ext uri="{BB962C8B-B14F-4D97-AF65-F5344CB8AC3E}">
        <p14:creationId xmlns:p14="http://schemas.microsoft.com/office/powerpoint/2010/main" val="60123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630363"/>
          </a:xfrm>
        </p:spPr>
        <p:txBody>
          <a:bodyPr/>
          <a:lstStyle/>
          <a:p>
            <a:r>
              <a:rPr lang="en-US" altLang="en-US" smtClean="0"/>
              <a:t>Only Resolve </a:t>
            </a:r>
            <a:r>
              <a:rPr lang="en-US" altLang="en-US" u="sng" smtClean="0"/>
              <a:t>ONE</a:t>
            </a:r>
            <a:r>
              <a:rPr lang="en-US" altLang="en-US" smtClean="0"/>
              <a:t> Literal Pair!</a:t>
            </a:r>
            <a:br>
              <a:rPr lang="en-US" altLang="en-US" smtClean="0"/>
            </a:br>
            <a:r>
              <a:rPr lang="en-US" altLang="en-US" sz="3200" smtClean="0"/>
              <a:t>If more than one pair, result always = TRUE.</a:t>
            </a:r>
            <a:br>
              <a:rPr lang="en-US" altLang="en-US" sz="3200" smtClean="0"/>
            </a:br>
            <a:r>
              <a:rPr lang="en-US" altLang="en-US" sz="3200" b="1" u="sng" smtClean="0"/>
              <a:t>Useless!!</a:t>
            </a:r>
            <a:r>
              <a:rPr lang="en-US" altLang="en-US" sz="3200" smtClean="0"/>
              <a:t> Always simplifies to TRUE!!</a:t>
            </a:r>
            <a:endParaRPr lang="en-US" altLang="en-US" u="sng" smtClean="0"/>
          </a:p>
        </p:txBody>
      </p:sp>
      <p:sp>
        <p:nvSpPr>
          <p:cNvPr id="21507" name="TextBox 4"/>
          <p:cNvSpPr txBox="1">
            <a:spLocks noChangeArrowheads="1"/>
          </p:cNvSpPr>
          <p:nvPr/>
        </p:nvSpPr>
        <p:spPr bwMode="auto">
          <a:xfrm>
            <a:off x="609600" y="1828800"/>
            <a:ext cx="3124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dirty="0">
                <a:solidFill>
                  <a:srgbClr val="FF0000"/>
                </a:solidFill>
                <a:cs typeface="Arial" charset="0"/>
              </a:rPr>
              <a:t>No!</a:t>
            </a:r>
          </a:p>
          <a:p>
            <a:pPr eaLnBrk="1" hangingPunct="1">
              <a:spcBef>
                <a:spcPct val="0"/>
              </a:spcBef>
              <a:buFontTx/>
              <a:buNone/>
            </a:pPr>
            <a:r>
              <a:rPr lang="en-US" altLang="en-US" sz="1800" dirty="0">
                <a:cs typeface="Arial" charset="0"/>
              </a:rPr>
              <a:t>(OR    A    B    C    D)</a:t>
            </a:r>
          </a:p>
          <a:p>
            <a:pPr eaLnBrk="1" hangingPunct="1">
              <a:spcBef>
                <a:spcPct val="0"/>
              </a:spcBef>
              <a:buFontTx/>
              <a:buNone/>
            </a:pPr>
            <a:r>
              <a:rPr lang="en-US" altLang="en-US" sz="1800" dirty="0">
                <a:cs typeface="Arial" charset="0"/>
              </a:rPr>
              <a:t>(OR  ¬A  ¬B    F    G)</a:t>
            </a:r>
          </a:p>
          <a:p>
            <a:pPr eaLnBrk="1" hangingPunct="1">
              <a:spcBef>
                <a:spcPct val="0"/>
              </a:spcBef>
              <a:buFontTx/>
              <a:buNone/>
            </a:pPr>
            <a:r>
              <a:rPr lang="en-US" altLang="en-US" sz="1800" dirty="0">
                <a:cs typeface="Arial" charset="0"/>
              </a:rPr>
              <a:t>-----------------------------</a:t>
            </a:r>
          </a:p>
          <a:p>
            <a:pPr eaLnBrk="1" hangingPunct="1">
              <a:spcBef>
                <a:spcPct val="0"/>
              </a:spcBef>
              <a:buFontTx/>
              <a:buNone/>
            </a:pPr>
            <a:r>
              <a:rPr lang="en-US" altLang="en-US" sz="1800" dirty="0">
                <a:cs typeface="Arial" charset="0"/>
              </a:rPr>
              <a:t>(OR  C  D  F  G)</a:t>
            </a:r>
          </a:p>
          <a:p>
            <a:pPr eaLnBrk="1" hangingPunct="1">
              <a:spcBef>
                <a:spcPct val="0"/>
              </a:spcBef>
              <a:buFontTx/>
              <a:buNone/>
            </a:pPr>
            <a:r>
              <a:rPr lang="en-US" altLang="en-US" sz="2400" b="1" dirty="0">
                <a:solidFill>
                  <a:srgbClr val="FF0000"/>
                </a:solidFill>
                <a:cs typeface="Arial" charset="0"/>
              </a:rPr>
              <a:t>No</a:t>
            </a:r>
            <a:r>
              <a:rPr lang="en-US" altLang="en-US" sz="2400" b="1" dirty="0" smtClean="0">
                <a:solidFill>
                  <a:srgbClr val="FF0000"/>
                </a:solidFill>
                <a:cs typeface="Arial" charset="0"/>
              </a:rPr>
              <a:t>! This is wrong!</a:t>
            </a:r>
            <a:endParaRPr lang="en-US" altLang="en-US" sz="2400" b="1" dirty="0">
              <a:solidFill>
                <a:srgbClr val="FF0000"/>
              </a:solidFill>
              <a:cs typeface="Arial" charset="0"/>
            </a:endParaRPr>
          </a:p>
        </p:txBody>
      </p:sp>
      <p:sp>
        <p:nvSpPr>
          <p:cNvPr id="8" name="Oval 7"/>
          <p:cNvSpPr/>
          <p:nvPr/>
        </p:nvSpPr>
        <p:spPr>
          <a:xfrm>
            <a:off x="1219200" y="457200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600200" y="217170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0" name="TextBox 4"/>
          <p:cNvSpPr txBox="1">
            <a:spLocks noChangeArrowheads="1"/>
          </p:cNvSpPr>
          <p:nvPr/>
        </p:nvSpPr>
        <p:spPr bwMode="auto">
          <a:xfrm>
            <a:off x="609600" y="4191000"/>
            <a:ext cx="3124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00B050"/>
                </a:solidFill>
                <a:cs typeface="Arial" charset="0"/>
              </a:rPr>
              <a:t>Yes! (but = TRUE)</a:t>
            </a:r>
          </a:p>
          <a:p>
            <a:pPr eaLnBrk="1" hangingPunct="1">
              <a:spcBef>
                <a:spcPct val="0"/>
              </a:spcBef>
              <a:buFontTx/>
              <a:buNone/>
            </a:pPr>
            <a:r>
              <a:rPr lang="en-US" altLang="en-US" sz="1800">
                <a:cs typeface="Arial" charset="0"/>
              </a:rPr>
              <a:t>(OR    A    B    C    D)</a:t>
            </a:r>
          </a:p>
          <a:p>
            <a:pPr eaLnBrk="1" hangingPunct="1">
              <a:spcBef>
                <a:spcPct val="0"/>
              </a:spcBef>
              <a:buFontTx/>
              <a:buNone/>
            </a:pPr>
            <a:r>
              <a:rPr lang="en-US" altLang="en-US" sz="1800">
                <a:cs typeface="Arial" charset="0"/>
              </a:rPr>
              <a:t>(OR  ¬A  ¬B    F    G)</a:t>
            </a:r>
          </a:p>
          <a:p>
            <a:pPr eaLnBrk="1" hangingPunct="1">
              <a:spcBef>
                <a:spcPct val="0"/>
              </a:spcBef>
              <a:buFontTx/>
              <a:buNone/>
            </a:pPr>
            <a:r>
              <a:rPr lang="en-US" altLang="en-US" sz="1800">
                <a:cs typeface="Arial" charset="0"/>
              </a:rPr>
              <a:t>-----------------------------</a:t>
            </a:r>
          </a:p>
          <a:p>
            <a:pPr eaLnBrk="1" hangingPunct="1">
              <a:spcBef>
                <a:spcPct val="0"/>
              </a:spcBef>
              <a:buFontTx/>
              <a:buNone/>
            </a:pPr>
            <a:r>
              <a:rPr lang="en-US" altLang="en-US" sz="1800">
                <a:cs typeface="Arial" charset="0"/>
              </a:rPr>
              <a:t>(OR   B ¬B C  D  F  G)</a:t>
            </a:r>
          </a:p>
          <a:p>
            <a:pPr eaLnBrk="1" hangingPunct="1">
              <a:spcBef>
                <a:spcPct val="0"/>
              </a:spcBef>
              <a:buFontTx/>
              <a:buNone/>
            </a:pPr>
            <a:r>
              <a:rPr lang="en-US" altLang="en-US" sz="2400" b="1">
                <a:solidFill>
                  <a:srgbClr val="00B050"/>
                </a:solidFill>
                <a:cs typeface="Arial" charset="0"/>
              </a:rPr>
              <a:t>Yes! (but = TRUE)</a:t>
            </a:r>
          </a:p>
        </p:txBody>
      </p:sp>
      <p:sp>
        <p:nvSpPr>
          <p:cNvPr id="11" name="Oval 10"/>
          <p:cNvSpPr/>
          <p:nvPr/>
        </p:nvSpPr>
        <p:spPr>
          <a:xfrm>
            <a:off x="1219200" y="217170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2" name="TextBox 4"/>
          <p:cNvSpPr txBox="1">
            <a:spLocks noChangeArrowheads="1"/>
          </p:cNvSpPr>
          <p:nvPr/>
        </p:nvSpPr>
        <p:spPr bwMode="auto">
          <a:xfrm>
            <a:off x="5029200" y="1981200"/>
            <a:ext cx="3124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dirty="0">
                <a:solidFill>
                  <a:srgbClr val="FF0000"/>
                </a:solidFill>
                <a:cs typeface="Arial" charset="0"/>
              </a:rPr>
              <a:t>No!</a:t>
            </a:r>
          </a:p>
          <a:p>
            <a:pPr eaLnBrk="1" hangingPunct="1">
              <a:spcBef>
                <a:spcPct val="0"/>
              </a:spcBef>
              <a:buFontTx/>
              <a:buNone/>
            </a:pPr>
            <a:r>
              <a:rPr lang="en-US" altLang="en-US" sz="1800" dirty="0">
                <a:cs typeface="Arial" charset="0"/>
              </a:rPr>
              <a:t>(OR    A    B    C    D)</a:t>
            </a:r>
          </a:p>
          <a:p>
            <a:pPr eaLnBrk="1" hangingPunct="1">
              <a:spcBef>
                <a:spcPct val="0"/>
              </a:spcBef>
              <a:buFontTx/>
              <a:buNone/>
            </a:pPr>
            <a:r>
              <a:rPr lang="en-US" altLang="en-US" sz="1800" dirty="0">
                <a:cs typeface="Arial" charset="0"/>
              </a:rPr>
              <a:t>(OR  ¬A  ¬B  ¬C  )</a:t>
            </a:r>
          </a:p>
          <a:p>
            <a:pPr eaLnBrk="1" hangingPunct="1">
              <a:spcBef>
                <a:spcPct val="0"/>
              </a:spcBef>
              <a:buFontTx/>
              <a:buNone/>
            </a:pPr>
            <a:r>
              <a:rPr lang="en-US" altLang="en-US" sz="1800" dirty="0">
                <a:cs typeface="Arial" charset="0"/>
              </a:rPr>
              <a:t>-----------------------------</a:t>
            </a:r>
          </a:p>
          <a:p>
            <a:pPr eaLnBrk="1" hangingPunct="1">
              <a:spcBef>
                <a:spcPct val="0"/>
              </a:spcBef>
              <a:buFontTx/>
              <a:buNone/>
            </a:pPr>
            <a:r>
              <a:rPr lang="en-US" altLang="en-US" sz="1800" dirty="0">
                <a:cs typeface="Arial" charset="0"/>
              </a:rPr>
              <a:t>(OR  D)</a:t>
            </a:r>
          </a:p>
          <a:p>
            <a:pPr eaLnBrk="1" hangingPunct="1">
              <a:spcBef>
                <a:spcPct val="0"/>
              </a:spcBef>
              <a:buFontTx/>
              <a:buNone/>
            </a:pPr>
            <a:r>
              <a:rPr lang="en-US" altLang="en-US" sz="2400" b="1" dirty="0">
                <a:solidFill>
                  <a:srgbClr val="FF0000"/>
                </a:solidFill>
                <a:cs typeface="Arial" charset="0"/>
              </a:rPr>
              <a:t>No! This is wrong!</a:t>
            </a:r>
          </a:p>
        </p:txBody>
      </p:sp>
      <p:sp>
        <p:nvSpPr>
          <p:cNvPr id="13" name="Oval 12"/>
          <p:cNvSpPr/>
          <p:nvPr/>
        </p:nvSpPr>
        <p:spPr>
          <a:xfrm>
            <a:off x="5622925" y="233045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003925" y="231140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6472238" y="233045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6" name="TextBox 4"/>
          <p:cNvSpPr txBox="1">
            <a:spLocks noChangeArrowheads="1"/>
          </p:cNvSpPr>
          <p:nvPr/>
        </p:nvSpPr>
        <p:spPr bwMode="auto">
          <a:xfrm>
            <a:off x="5029200" y="4287838"/>
            <a:ext cx="3124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00B050"/>
                </a:solidFill>
                <a:cs typeface="Arial" charset="0"/>
              </a:rPr>
              <a:t>Yes! (but = TRUE)</a:t>
            </a:r>
          </a:p>
          <a:p>
            <a:pPr eaLnBrk="1" hangingPunct="1">
              <a:spcBef>
                <a:spcPct val="0"/>
              </a:spcBef>
              <a:buFontTx/>
              <a:buNone/>
            </a:pPr>
            <a:r>
              <a:rPr lang="en-US" altLang="en-US" sz="1800">
                <a:cs typeface="Arial" charset="0"/>
              </a:rPr>
              <a:t>(OR    A    B    C    D)</a:t>
            </a:r>
          </a:p>
          <a:p>
            <a:pPr eaLnBrk="1" hangingPunct="1">
              <a:spcBef>
                <a:spcPct val="0"/>
              </a:spcBef>
              <a:buFontTx/>
              <a:buNone/>
            </a:pPr>
            <a:r>
              <a:rPr lang="en-US" altLang="en-US" sz="1800">
                <a:cs typeface="Arial" charset="0"/>
              </a:rPr>
              <a:t>(OR  ¬A  ¬B  ¬C   )</a:t>
            </a:r>
          </a:p>
          <a:p>
            <a:pPr eaLnBrk="1" hangingPunct="1">
              <a:spcBef>
                <a:spcPct val="0"/>
              </a:spcBef>
              <a:buFontTx/>
              <a:buNone/>
            </a:pPr>
            <a:r>
              <a:rPr lang="en-US" altLang="en-US" sz="1800">
                <a:cs typeface="Arial" charset="0"/>
              </a:rPr>
              <a:t>-----------------------------</a:t>
            </a:r>
          </a:p>
          <a:p>
            <a:pPr eaLnBrk="1" hangingPunct="1">
              <a:spcBef>
                <a:spcPct val="0"/>
              </a:spcBef>
              <a:buFontTx/>
              <a:buNone/>
            </a:pPr>
            <a:r>
              <a:rPr lang="en-US" altLang="en-US" sz="1800">
                <a:cs typeface="Arial" charset="0"/>
              </a:rPr>
              <a:t>(OR   A ¬A B ¬B  D)</a:t>
            </a:r>
          </a:p>
          <a:p>
            <a:pPr eaLnBrk="1" hangingPunct="1">
              <a:spcBef>
                <a:spcPct val="0"/>
              </a:spcBef>
              <a:buFontTx/>
              <a:buNone/>
            </a:pPr>
            <a:r>
              <a:rPr lang="en-US" altLang="en-US" sz="2400" b="1">
                <a:solidFill>
                  <a:srgbClr val="00B050"/>
                </a:solidFill>
                <a:cs typeface="Arial" charset="0"/>
              </a:rPr>
              <a:t>Yes! (but = TRUE)</a:t>
            </a:r>
          </a:p>
        </p:txBody>
      </p:sp>
      <p:sp>
        <p:nvSpPr>
          <p:cNvPr id="17" name="Oval 16"/>
          <p:cNvSpPr/>
          <p:nvPr/>
        </p:nvSpPr>
        <p:spPr>
          <a:xfrm>
            <a:off x="6451600" y="4648200"/>
            <a:ext cx="381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31367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9"/>
          <p:cNvSpPr txBox="1">
            <a:spLocks noChangeArrowheads="1"/>
          </p:cNvSpPr>
          <p:nvPr/>
        </p:nvSpPr>
        <p:spPr bwMode="auto">
          <a:xfrm>
            <a:off x="914400" y="1905000"/>
            <a:ext cx="79565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1800">
                <a:latin typeface="Arial" pitchFamily="34" charset="0"/>
              </a:rPr>
              <a:t> The resolution algorithm tries to prove:</a:t>
            </a:r>
          </a:p>
          <a:p>
            <a:pPr eaLnBrk="1" hangingPunct="1">
              <a:spcBef>
                <a:spcPct val="0"/>
              </a:spcBef>
              <a:buFontTx/>
              <a:buChar char="•"/>
            </a:pPr>
            <a:endParaRPr lang="en-US" altLang="en-US" sz="1800">
              <a:latin typeface="Arial" pitchFamily="34" charset="0"/>
            </a:endParaRPr>
          </a:p>
          <a:p>
            <a:pPr eaLnBrk="1" hangingPunct="1">
              <a:spcBef>
                <a:spcPct val="0"/>
              </a:spcBef>
              <a:buFontTx/>
              <a:buChar char="•"/>
            </a:pPr>
            <a:endParaRPr lang="en-US" altLang="en-US" sz="1800">
              <a:latin typeface="Arial" pitchFamily="34" charset="0"/>
            </a:endParaRPr>
          </a:p>
          <a:p>
            <a:pPr eaLnBrk="1" hangingPunct="1">
              <a:spcBef>
                <a:spcPct val="0"/>
              </a:spcBef>
              <a:buFontTx/>
              <a:buChar char="•"/>
            </a:pPr>
            <a:r>
              <a:rPr lang="en-US" altLang="en-US" sz="1800">
                <a:latin typeface="Arial" pitchFamily="34" charset="0"/>
              </a:rPr>
              <a:t> Generate all new sentences from KB and the (negated) query.</a:t>
            </a:r>
          </a:p>
          <a:p>
            <a:pPr eaLnBrk="1" hangingPunct="1">
              <a:spcBef>
                <a:spcPct val="0"/>
              </a:spcBef>
              <a:buFontTx/>
              <a:buChar char="•"/>
            </a:pPr>
            <a:r>
              <a:rPr lang="en-US" altLang="en-US" sz="1800">
                <a:latin typeface="Arial" pitchFamily="34" charset="0"/>
              </a:rPr>
              <a:t> One of two things can happen:</a:t>
            </a:r>
          </a:p>
          <a:p>
            <a:pPr eaLnBrk="1" hangingPunct="1">
              <a:spcBef>
                <a:spcPct val="0"/>
              </a:spcBef>
              <a:buFontTx/>
              <a:buChar char="•"/>
            </a:pPr>
            <a:endParaRPr lang="en-US" altLang="en-US" sz="1800">
              <a:latin typeface="Arial" pitchFamily="34" charset="0"/>
            </a:endParaRPr>
          </a:p>
          <a:p>
            <a:pPr eaLnBrk="1" hangingPunct="1">
              <a:spcBef>
                <a:spcPct val="0"/>
              </a:spcBef>
              <a:buFontTx/>
              <a:buAutoNum type="arabicPeriod"/>
            </a:pPr>
            <a:r>
              <a:rPr lang="en-US" altLang="en-US" sz="1800">
                <a:latin typeface="Arial" pitchFamily="34" charset="0"/>
              </a:rPr>
              <a:t>We find                         which is unsatisfiable. I.e. we can entail the query.</a:t>
            </a:r>
          </a:p>
          <a:p>
            <a:pPr eaLnBrk="1" hangingPunct="1">
              <a:spcBef>
                <a:spcPct val="0"/>
              </a:spcBef>
              <a:buFontTx/>
              <a:buAutoNum type="arabicPeriod"/>
            </a:pPr>
            <a:endParaRPr lang="en-US" altLang="en-US" sz="1800">
              <a:latin typeface="Arial" pitchFamily="34" charset="0"/>
            </a:endParaRPr>
          </a:p>
          <a:p>
            <a:pPr eaLnBrk="1" hangingPunct="1">
              <a:spcBef>
                <a:spcPct val="0"/>
              </a:spcBef>
              <a:buFontTx/>
              <a:buAutoNum type="arabicPeriod"/>
            </a:pPr>
            <a:r>
              <a:rPr lang="en-US" altLang="en-US" sz="1800">
                <a:latin typeface="Arial" pitchFamily="34" charset="0"/>
              </a:rPr>
              <a:t>We find no contradiction: there is a model that satisfies the sentence</a:t>
            </a:r>
          </a:p>
          <a:p>
            <a:pPr eaLnBrk="1" hangingPunct="1">
              <a:spcBef>
                <a:spcPct val="0"/>
              </a:spcBef>
              <a:buFontTx/>
              <a:buNone/>
            </a:pPr>
            <a:r>
              <a:rPr lang="en-US" altLang="en-US" sz="1800">
                <a:latin typeface="Arial" pitchFamily="34" charset="0"/>
              </a:rPr>
              <a:t>                        (non-trivial) and hence we cannot entail the query.</a:t>
            </a:r>
          </a:p>
        </p:txBody>
      </p:sp>
      <p:sp>
        <p:nvSpPr>
          <p:cNvPr id="90115" name="Rectangle 4"/>
          <p:cNvSpPr>
            <a:spLocks noGrp="1" noChangeArrowheads="1"/>
          </p:cNvSpPr>
          <p:nvPr>
            <p:ph type="title"/>
          </p:nvPr>
        </p:nvSpPr>
        <p:spPr/>
        <p:txBody>
          <a:bodyPr/>
          <a:lstStyle/>
          <a:p>
            <a:pPr eaLnBrk="1" hangingPunct="1"/>
            <a:r>
              <a:rPr lang="en-US" altLang="en-US" smtClean="0"/>
              <a:t>Resolution Algorithm</a:t>
            </a:r>
          </a:p>
        </p:txBody>
      </p:sp>
      <p:graphicFrame>
        <p:nvGraphicFramePr>
          <p:cNvPr id="90116" name="Object 5"/>
          <p:cNvGraphicFramePr>
            <a:graphicFrameLocks noChangeAspect="1"/>
          </p:cNvGraphicFramePr>
          <p:nvPr/>
        </p:nvGraphicFramePr>
        <p:xfrm>
          <a:off x="5410200" y="1752600"/>
          <a:ext cx="2362200" cy="714375"/>
        </p:xfrm>
        <a:graphic>
          <a:graphicData uri="http://schemas.openxmlformats.org/presentationml/2006/ole">
            <mc:AlternateContent xmlns:mc="http://schemas.openxmlformats.org/markup-compatibility/2006">
              <mc:Choice xmlns:v="urn:schemas-microsoft-com:vml" Requires="v">
                <p:oleObj spid="_x0000_s79931" name="Equation" r:id="rId4" imgW="1600200" imgH="482600" progId="Equation.DSMT4">
                  <p:embed/>
                </p:oleObj>
              </mc:Choice>
              <mc:Fallback>
                <p:oleObj name="Equation" r:id="rId4" imgW="16002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752600"/>
                        <a:ext cx="23622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17" name="Object 11"/>
          <p:cNvGraphicFramePr>
            <a:graphicFrameLocks noChangeAspect="1"/>
          </p:cNvGraphicFramePr>
          <p:nvPr/>
        </p:nvGraphicFramePr>
        <p:xfrm>
          <a:off x="2514600" y="3581400"/>
          <a:ext cx="1143000" cy="381000"/>
        </p:xfrm>
        <a:graphic>
          <a:graphicData uri="http://schemas.openxmlformats.org/presentationml/2006/ole">
            <mc:AlternateContent xmlns:mc="http://schemas.openxmlformats.org/markup-compatibility/2006">
              <mc:Choice xmlns:v="urn:schemas-microsoft-com:vml" Requires="v">
                <p:oleObj spid="_x0000_s79932" name="Equation" r:id="rId6" imgW="532937" imgH="177646" progId="Equation.DSMT4">
                  <p:embed/>
                </p:oleObj>
              </mc:Choice>
              <mc:Fallback>
                <p:oleObj name="Equation" r:id="rId6" imgW="532937" imgH="17764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5814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18" name="Object 12"/>
          <p:cNvGraphicFramePr>
            <a:graphicFrameLocks noChangeAspect="1"/>
          </p:cNvGraphicFramePr>
          <p:nvPr/>
        </p:nvGraphicFramePr>
        <p:xfrm>
          <a:off x="1371600" y="4419600"/>
          <a:ext cx="1012825" cy="319088"/>
        </p:xfrm>
        <a:graphic>
          <a:graphicData uri="http://schemas.openxmlformats.org/presentationml/2006/ole">
            <mc:AlternateContent xmlns:mc="http://schemas.openxmlformats.org/markup-compatibility/2006">
              <mc:Choice xmlns:v="urn:schemas-microsoft-com:vml" Requires="v">
                <p:oleObj spid="_x0000_s79933" name="Equation" r:id="rId8" imgW="685502" imgH="215806" progId="Equation.DSMT4">
                  <p:embed/>
                </p:oleObj>
              </mc:Choice>
              <mc:Fallback>
                <p:oleObj name="Equation" r:id="rId8" imgW="685502" imgH="21580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419600"/>
                        <a:ext cx="10128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00067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274638"/>
            <a:ext cx="8229600" cy="1173162"/>
          </a:xfrm>
        </p:spPr>
        <p:txBody>
          <a:bodyPr/>
          <a:lstStyle/>
          <a:p>
            <a:pPr eaLnBrk="1" hangingPunct="1"/>
            <a:r>
              <a:rPr lang="en-US" altLang="en-US" smtClean="0"/>
              <a:t>Review Propositional Logic</a:t>
            </a:r>
            <a:br>
              <a:rPr lang="en-US" altLang="en-US" smtClean="0"/>
            </a:br>
            <a:r>
              <a:rPr lang="en-US" altLang="en-US" smtClean="0"/>
              <a:t>Chapter 7.1-7.5</a:t>
            </a:r>
          </a:p>
        </p:txBody>
      </p:sp>
      <p:sp>
        <p:nvSpPr>
          <p:cNvPr id="75779" name="Content Placeholder 2"/>
          <p:cNvSpPr>
            <a:spLocks noGrp="1"/>
          </p:cNvSpPr>
          <p:nvPr>
            <p:ph idx="1"/>
          </p:nvPr>
        </p:nvSpPr>
        <p:spPr>
          <a:xfrm>
            <a:off x="457200" y="1524000"/>
            <a:ext cx="8305800" cy="4953000"/>
          </a:xfrm>
        </p:spPr>
        <p:txBody>
          <a:bodyPr/>
          <a:lstStyle/>
          <a:p>
            <a:r>
              <a:rPr lang="en-US" altLang="en-US" sz="2400" dirty="0" smtClean="0"/>
              <a:t>Definitions:</a:t>
            </a:r>
          </a:p>
          <a:p>
            <a:pPr lvl="1"/>
            <a:r>
              <a:rPr lang="en-US" altLang="en-US" sz="2000" dirty="0" smtClean="0"/>
              <a:t>Syntax, Semantics, Sentences, Propositions, Entails, Follows, Derives, Inference, Sound, Complete, Model, Satisfiable, Valid (or Tautology)</a:t>
            </a:r>
          </a:p>
          <a:p>
            <a:r>
              <a:rPr lang="en-US" altLang="en-US" sz="2400" dirty="0" smtClean="0"/>
              <a:t>Syntactic Transformations:</a:t>
            </a:r>
          </a:p>
          <a:p>
            <a:pPr lvl="1"/>
            <a:r>
              <a:rPr lang="en-US" altLang="en-US" sz="2000" dirty="0" smtClean="0"/>
              <a:t>E.g., (A </a:t>
            </a:r>
            <a:r>
              <a:rPr lang="en-US" altLang="en-US" sz="2000" dirty="0" smtClean="0">
                <a:sym typeface="Symbol" pitchFamily="18" charset="2"/>
              </a:rPr>
              <a:t> B)  (A  B)</a:t>
            </a:r>
          </a:p>
          <a:p>
            <a:r>
              <a:rPr lang="en-US" altLang="en-US" sz="2400" dirty="0" smtClean="0">
                <a:sym typeface="Symbol" pitchFamily="18" charset="2"/>
              </a:rPr>
              <a:t>Semantic Transformations:</a:t>
            </a:r>
          </a:p>
          <a:p>
            <a:pPr lvl="1"/>
            <a:r>
              <a:rPr lang="en-US" altLang="en-US" sz="2000" dirty="0" smtClean="0">
                <a:sym typeface="Symbol" pitchFamily="18" charset="2"/>
              </a:rPr>
              <a:t>E.g., (KB </a:t>
            </a:r>
            <a:r>
              <a:rPr lang="en-US" altLang="en-US" sz="2000" dirty="0" smtClean="0">
                <a:latin typeface="Symbol" panose="05050102010706020507" pitchFamily="18" charset="2"/>
                <a:sym typeface="Symbol" pitchFamily="18" charset="2"/>
              </a:rPr>
              <a:t>|=</a:t>
            </a:r>
            <a:r>
              <a:rPr lang="en-US" altLang="en-US" sz="2000" dirty="0" smtClean="0">
                <a:sym typeface="Symbol" pitchFamily="18" charset="2"/>
              </a:rPr>
              <a:t> )  (</a:t>
            </a:r>
            <a:r>
              <a:rPr lang="en-US" altLang="en-US" sz="2000" dirty="0" smtClean="0">
                <a:latin typeface="Symbol" panose="05050102010706020507" pitchFamily="18" charset="2"/>
                <a:sym typeface="Symbol" pitchFamily="18" charset="2"/>
              </a:rPr>
              <a:t>|=</a:t>
            </a:r>
            <a:r>
              <a:rPr lang="en-US" altLang="en-US" sz="2000" dirty="0" smtClean="0">
                <a:sym typeface="Symbol" pitchFamily="18" charset="2"/>
              </a:rPr>
              <a:t> (KB  )</a:t>
            </a:r>
          </a:p>
          <a:p>
            <a:r>
              <a:rPr lang="en-US" altLang="en-US" sz="2400" dirty="0" smtClean="0">
                <a:sym typeface="Symbol" pitchFamily="18" charset="2"/>
              </a:rPr>
              <a:t>Truth Tables:</a:t>
            </a:r>
          </a:p>
          <a:p>
            <a:pPr lvl="1"/>
            <a:r>
              <a:rPr lang="en-US" altLang="en-US" sz="2000" dirty="0" smtClean="0">
                <a:sym typeface="Symbol" pitchFamily="18" charset="2"/>
              </a:rPr>
              <a:t>Negation, Conjunction, Disjunction, Implication, Equivalence (</a:t>
            </a:r>
            <a:r>
              <a:rPr lang="en-US" altLang="en-US" sz="2000" dirty="0" err="1" smtClean="0">
                <a:sym typeface="Symbol" pitchFamily="18" charset="2"/>
              </a:rPr>
              <a:t>Biconditional</a:t>
            </a:r>
            <a:r>
              <a:rPr lang="en-US" altLang="en-US" sz="2000" dirty="0" smtClean="0">
                <a:sym typeface="Symbol" pitchFamily="18" charset="2"/>
              </a:rPr>
              <a:t>)</a:t>
            </a:r>
          </a:p>
          <a:p>
            <a:r>
              <a:rPr lang="en-US" altLang="en-US" sz="2400" dirty="0" smtClean="0">
                <a:sym typeface="Symbol" pitchFamily="18" charset="2"/>
              </a:rPr>
              <a:t>Inference:</a:t>
            </a:r>
          </a:p>
          <a:p>
            <a:pPr lvl="1"/>
            <a:r>
              <a:rPr lang="en-US" altLang="en-US" sz="2000" dirty="0" smtClean="0">
                <a:sym typeface="Symbol" pitchFamily="18" charset="2"/>
              </a:rPr>
              <a:t>By Model Enumeration (truth tables)</a:t>
            </a:r>
          </a:p>
          <a:p>
            <a:pPr lvl="1"/>
            <a:r>
              <a:rPr lang="en-US" altLang="en-US" sz="2000" dirty="0" smtClean="0">
                <a:sym typeface="Symbol" pitchFamily="18" charset="2"/>
              </a:rPr>
              <a:t>By Resolution</a:t>
            </a:r>
            <a:endParaRPr lang="en-US" altLang="en-US" sz="2000" dirty="0" smtClean="0"/>
          </a:p>
        </p:txBody>
      </p:sp>
    </p:spTree>
    <p:extLst>
      <p:ext uri="{BB962C8B-B14F-4D97-AF65-F5344CB8AC3E}">
        <p14:creationId xmlns:p14="http://schemas.microsoft.com/office/powerpoint/2010/main" val="94813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mtClean="0"/>
              <a:t>Resolution example</a:t>
            </a:r>
          </a:p>
        </p:txBody>
      </p:sp>
      <p:sp>
        <p:nvSpPr>
          <p:cNvPr id="91139" name="Rectangle 3"/>
          <p:cNvSpPr>
            <a:spLocks noGrp="1" noChangeArrowheads="1"/>
          </p:cNvSpPr>
          <p:nvPr>
            <p:ph type="body" idx="1"/>
          </p:nvPr>
        </p:nvSpPr>
        <p:spPr/>
        <p:txBody>
          <a:bodyPr/>
          <a:lstStyle/>
          <a:p>
            <a:pPr eaLnBrk="1" hangingPunct="1"/>
            <a:r>
              <a:rPr lang="en-US" altLang="en-US" i="1" smtClean="0"/>
              <a:t>KB</a:t>
            </a:r>
            <a:r>
              <a:rPr lang="en-US" altLang="en-US" smtClean="0"/>
              <a:t> = (B</a:t>
            </a:r>
            <a:r>
              <a:rPr lang="en-US" altLang="en-US" baseline="-25000" smtClean="0"/>
              <a:t>1,1</a:t>
            </a:r>
            <a:r>
              <a:rPr lang="en-US" altLang="en-US" smtClean="0"/>
              <a:t> </a:t>
            </a:r>
            <a:r>
              <a:rPr lang="en-US" altLang="en-US" smtClean="0">
                <a:sym typeface="Symbol" pitchFamily="18" charset="2"/>
              </a:rPr>
              <a:t></a:t>
            </a:r>
            <a:r>
              <a:rPr lang="en-US" altLang="en-US" smtClean="0"/>
              <a:t> (P</a:t>
            </a:r>
            <a:r>
              <a:rPr lang="en-US" altLang="en-US" baseline="-25000" smtClean="0"/>
              <a:t>1,2</a:t>
            </a:r>
            <a:r>
              <a:rPr lang="en-US" altLang="en-US" smtClean="0">
                <a:sym typeface="Symbol" pitchFamily="18" charset="2"/>
              </a:rPr>
              <a:t></a:t>
            </a:r>
            <a:r>
              <a:rPr lang="en-US" altLang="en-US" smtClean="0"/>
              <a:t> P</a:t>
            </a:r>
            <a:r>
              <a:rPr lang="en-US" altLang="en-US" baseline="-25000" smtClean="0"/>
              <a:t>2,1</a:t>
            </a:r>
            <a:r>
              <a:rPr lang="en-US" altLang="en-US" smtClean="0"/>
              <a:t>)) </a:t>
            </a:r>
            <a:r>
              <a:rPr lang="en-US" altLang="en-US" smtClean="0">
                <a:sym typeface="Symbol" pitchFamily="18" charset="2"/>
              </a:rPr>
              <a:t></a:t>
            </a:r>
            <a:r>
              <a:rPr lang="en-US" altLang="en-US" smtClean="0"/>
              <a:t> B</a:t>
            </a:r>
            <a:r>
              <a:rPr lang="en-US" altLang="en-US" baseline="-25000" smtClean="0"/>
              <a:t>1,1 </a:t>
            </a:r>
          </a:p>
          <a:p>
            <a:pPr eaLnBrk="1" hangingPunct="1"/>
            <a:r>
              <a:rPr lang="en-US" altLang="en-US" smtClean="0"/>
              <a:t>α = </a:t>
            </a:r>
            <a:r>
              <a:rPr lang="en-US" altLang="en-US" smtClean="0">
                <a:sym typeface="Symbol" pitchFamily="18" charset="2"/>
              </a:rPr>
              <a:t></a:t>
            </a:r>
            <a:r>
              <a:rPr lang="en-US" altLang="en-US" smtClean="0"/>
              <a:t>P</a:t>
            </a:r>
            <a:r>
              <a:rPr lang="en-US" altLang="en-US" baseline="-25000" smtClean="0"/>
              <a:t>1,2</a:t>
            </a:r>
            <a:endParaRPr lang="en-US" altLang="en-US" smtClean="0"/>
          </a:p>
        </p:txBody>
      </p:sp>
      <p:pic>
        <p:nvPicPr>
          <p:cNvPr id="91140" name="Picture 4" descr="wumpus-re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05200"/>
            <a:ext cx="8010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1" name="Object 5"/>
          <p:cNvGraphicFramePr>
            <a:graphicFrameLocks noChangeAspect="1"/>
          </p:cNvGraphicFramePr>
          <p:nvPr/>
        </p:nvGraphicFramePr>
        <p:xfrm>
          <a:off x="4648200" y="2743200"/>
          <a:ext cx="998538" cy="284163"/>
        </p:xfrm>
        <a:graphic>
          <a:graphicData uri="http://schemas.openxmlformats.org/presentationml/2006/ole">
            <mc:AlternateContent xmlns:mc="http://schemas.openxmlformats.org/markup-compatibility/2006">
              <mc:Choice xmlns:v="urn:schemas-microsoft-com:vml" Requires="v">
                <p:oleObj spid="_x0000_s80917" name="Equation" r:id="rId5" imgW="621760" imgH="177646" progId="Equation.DSMT4">
                  <p:embed/>
                </p:oleObj>
              </mc:Choice>
              <mc:Fallback>
                <p:oleObj name="Equation" r:id="rId5" imgW="621760" imgH="1776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743200"/>
                        <a:ext cx="99853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2" name="AutoShape 6"/>
          <p:cNvSpPr>
            <a:spLocks/>
          </p:cNvSpPr>
          <p:nvPr/>
        </p:nvSpPr>
        <p:spPr bwMode="auto">
          <a:xfrm rot="5400000">
            <a:off x="4953000" y="-76200"/>
            <a:ext cx="304800" cy="6705600"/>
          </a:xfrm>
          <a:prstGeom prst="leftBrace">
            <a:avLst>
              <a:gd name="adj1" fmla="val 1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Tahoma" pitchFamily="34" charset="0"/>
            </a:endParaRPr>
          </a:p>
        </p:txBody>
      </p:sp>
      <p:sp>
        <p:nvSpPr>
          <p:cNvPr id="91143" name="Line 7"/>
          <p:cNvSpPr>
            <a:spLocks noChangeShapeType="1"/>
          </p:cNvSpPr>
          <p:nvPr/>
        </p:nvSpPr>
        <p:spPr bwMode="auto">
          <a:xfrm flipV="1">
            <a:off x="8077200" y="5334000"/>
            <a:ext cx="228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Text Box 8"/>
          <p:cNvSpPr txBox="1">
            <a:spLocks noChangeArrowheads="1"/>
          </p:cNvSpPr>
          <p:nvPr/>
        </p:nvSpPr>
        <p:spPr bwMode="auto">
          <a:xfrm>
            <a:off x="7908925" y="6132513"/>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latin typeface="Arial" pitchFamily="34" charset="0"/>
              </a:rPr>
              <a:t>False in</a:t>
            </a:r>
          </a:p>
          <a:p>
            <a:pPr eaLnBrk="1" hangingPunct="1">
              <a:spcBef>
                <a:spcPct val="0"/>
              </a:spcBef>
              <a:buFontTx/>
              <a:buNone/>
            </a:pPr>
            <a:r>
              <a:rPr lang="en-US" altLang="en-US" sz="1800">
                <a:solidFill>
                  <a:srgbClr val="FF0000"/>
                </a:solidFill>
                <a:latin typeface="Arial" pitchFamily="34" charset="0"/>
              </a:rPr>
              <a:t>all worlds</a:t>
            </a:r>
          </a:p>
        </p:txBody>
      </p:sp>
      <p:sp>
        <p:nvSpPr>
          <p:cNvPr id="91145" name="Line 9"/>
          <p:cNvSpPr>
            <a:spLocks noChangeShapeType="1"/>
          </p:cNvSpPr>
          <p:nvPr/>
        </p:nvSpPr>
        <p:spPr bwMode="auto">
          <a:xfrm flipH="1" flipV="1">
            <a:off x="1371600" y="4724400"/>
            <a:ext cx="1524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Line 10"/>
          <p:cNvSpPr>
            <a:spLocks noChangeShapeType="1"/>
          </p:cNvSpPr>
          <p:nvPr/>
        </p:nvSpPr>
        <p:spPr bwMode="auto">
          <a:xfrm flipV="1">
            <a:off x="1676400" y="4800600"/>
            <a:ext cx="990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7" name="Line 11"/>
          <p:cNvSpPr>
            <a:spLocks noChangeShapeType="1"/>
          </p:cNvSpPr>
          <p:nvPr/>
        </p:nvSpPr>
        <p:spPr bwMode="auto">
          <a:xfrm flipV="1">
            <a:off x="1981200" y="4724400"/>
            <a:ext cx="2209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V="1">
            <a:off x="2438400" y="4800600"/>
            <a:ext cx="3276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Text Box 13"/>
          <p:cNvSpPr txBox="1">
            <a:spLocks noChangeArrowheads="1"/>
          </p:cNvSpPr>
          <p:nvPr/>
        </p:nvSpPr>
        <p:spPr bwMode="auto">
          <a:xfrm>
            <a:off x="1355725" y="5903913"/>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True!</a:t>
            </a:r>
          </a:p>
        </p:txBody>
      </p:sp>
      <p:sp>
        <p:nvSpPr>
          <p:cNvPr id="91150" name="TextBox 13"/>
          <p:cNvSpPr txBox="1">
            <a:spLocks noChangeArrowheads="1"/>
          </p:cNvSpPr>
          <p:nvPr/>
        </p:nvSpPr>
        <p:spPr bwMode="auto">
          <a:xfrm>
            <a:off x="3048000" y="4419600"/>
            <a:ext cx="533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Times New Roman" pitchFamily="18" charset="0"/>
                <a:cs typeface="Times New Roman" pitchFamily="18" charset="0"/>
                <a:sym typeface="Symbol" pitchFamily="18" charset="2"/>
              </a:rPr>
              <a:t></a:t>
            </a:r>
            <a:r>
              <a:rPr lang="en-US" altLang="en-US" sz="1800" b="1" i="1">
                <a:latin typeface="Times New Roman" pitchFamily="18" charset="0"/>
                <a:cs typeface="Times New Roman" pitchFamily="18" charset="0"/>
              </a:rPr>
              <a:t>P</a:t>
            </a:r>
            <a:r>
              <a:rPr lang="en-US" altLang="en-US" sz="1600" baseline="-25000">
                <a:latin typeface="Times New Roman" pitchFamily="18" charset="0"/>
                <a:cs typeface="Times New Roman" pitchFamily="18" charset="0"/>
              </a:rPr>
              <a:t>2,1</a:t>
            </a:r>
          </a:p>
        </p:txBody>
      </p:sp>
      <p:cxnSp>
        <p:nvCxnSpPr>
          <p:cNvPr id="16" name="Straight Connector 15"/>
          <p:cNvCxnSpPr/>
          <p:nvPr/>
        </p:nvCxnSpPr>
        <p:spPr>
          <a:xfrm>
            <a:off x="2451100" y="4452938"/>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68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000" smtClean="0"/>
              <a:t>Detailed Resolution Proof Example</a:t>
            </a:r>
          </a:p>
        </p:txBody>
      </p:sp>
      <p:sp>
        <p:nvSpPr>
          <p:cNvPr id="3" name="Content Placeholder 2"/>
          <p:cNvSpPr>
            <a:spLocks noGrp="1"/>
          </p:cNvSpPr>
          <p:nvPr>
            <p:ph idx="1"/>
          </p:nvPr>
        </p:nvSpPr>
        <p:spPr>
          <a:xfrm>
            <a:off x="457200" y="1600200"/>
            <a:ext cx="8229600" cy="5105400"/>
          </a:xfrm>
        </p:spPr>
        <p:txBody>
          <a:bodyPr/>
          <a:lstStyle/>
          <a:p>
            <a:pPr eaLnBrk="1" hangingPunct="1">
              <a:spcBef>
                <a:spcPts val="400"/>
              </a:spcBef>
              <a:buClr>
                <a:srgbClr val="000000"/>
              </a:buClr>
              <a:buFont typeface="Verdana" pitchFamily="34" charset="0"/>
              <a:buChar char="•"/>
              <a:defRPr/>
            </a:pPr>
            <a:r>
              <a:rPr lang="en-US" altLang="en-US" sz="2000" b="1" dirty="0">
                <a:solidFill>
                  <a:srgbClr val="000000"/>
                </a:solidFill>
                <a:cs typeface="Arial" charset="0"/>
              </a:rPr>
              <a:t>In </a:t>
            </a:r>
            <a:r>
              <a:rPr lang="en-US" altLang="en-US" sz="2000" b="1" dirty="0" smtClean="0">
                <a:solidFill>
                  <a:srgbClr val="000000"/>
                </a:solidFill>
                <a:cs typeface="Arial" charset="0"/>
              </a:rPr>
              <a:t>words:</a:t>
            </a:r>
            <a:r>
              <a:rPr lang="en-US" altLang="en-US" sz="2000" dirty="0" smtClean="0">
                <a:solidFill>
                  <a:srgbClr val="000000"/>
                </a:solidFill>
                <a:cs typeface="Arial" charset="0"/>
              </a:rPr>
              <a:t> </a:t>
            </a:r>
            <a:r>
              <a:rPr lang="en-US" altLang="en-US" sz="2000" i="1" dirty="0">
                <a:cs typeface="Arial" charset="0"/>
              </a:rPr>
              <a:t>If the unicorn is mythical, then it is immortal, but if it is not mythical, then it is a mortal mammal. If the unicorn is either immortal or a mammal, then it is horned. The unicorn is magical if it is horned.</a:t>
            </a:r>
          </a:p>
          <a:p>
            <a:pPr lvl="1" eaLnBrk="1" hangingPunct="1">
              <a:spcBef>
                <a:spcPts val="400"/>
              </a:spcBef>
              <a:buClr>
                <a:srgbClr val="000000"/>
              </a:buClr>
              <a:buFontTx/>
              <a:buNone/>
              <a:defRPr/>
            </a:pPr>
            <a:r>
              <a:rPr lang="en-US" altLang="en-US" sz="2000" i="1" dirty="0">
                <a:solidFill>
                  <a:srgbClr val="000000"/>
                </a:solidFill>
                <a:cs typeface="Arial" charset="0"/>
              </a:rPr>
              <a:t>	</a:t>
            </a:r>
            <a:r>
              <a:rPr lang="en-US" altLang="en-US" sz="2000" i="1" u="sng" dirty="0">
                <a:cs typeface="Arial" charset="0"/>
              </a:rPr>
              <a:t>Prove that the unicorn is both magical and horned</a:t>
            </a:r>
            <a:r>
              <a:rPr lang="en-US" altLang="en-US" sz="2000" i="1" u="sng" dirty="0" smtClean="0">
                <a:cs typeface="Arial" charset="0"/>
              </a:rPr>
              <a:t>.</a:t>
            </a:r>
            <a:endParaRPr lang="en-US" altLang="en-US" sz="2000" dirty="0" smtClean="0">
              <a:cs typeface="Arial" charset="0"/>
            </a:endParaRPr>
          </a:p>
          <a:p>
            <a:pPr marL="457200" lvl="1" indent="0" eaLnBrk="1" hangingPunct="1">
              <a:spcBef>
                <a:spcPts val="400"/>
              </a:spcBef>
              <a:buClr>
                <a:srgbClr val="000000"/>
              </a:buClr>
              <a:buFontTx/>
              <a:buNone/>
              <a:defRPr/>
            </a:pPr>
            <a:r>
              <a:rPr lang="en-US" altLang="en-US" sz="1600" b="1" dirty="0" smtClean="0">
                <a:cs typeface="Arial" charset="0"/>
              </a:rPr>
              <a:t>( (NOT Y) (NOT R) )</a:t>
            </a:r>
            <a:r>
              <a:rPr lang="en-US" altLang="en-US" sz="1200" dirty="0" smtClean="0">
                <a:cs typeface="Arial" charset="0"/>
              </a:rPr>
              <a:t>	</a:t>
            </a:r>
            <a:r>
              <a:rPr lang="en-US" altLang="en-US" sz="1600" b="1" dirty="0" smtClean="0">
                <a:cs typeface="Arial" charset="0"/>
              </a:rPr>
              <a:t>(M Y)		(R Y)		</a:t>
            </a:r>
            <a:r>
              <a:rPr lang="pt-BR" altLang="en-US" sz="1600" b="1" dirty="0" smtClean="0">
                <a:cs typeface="Arial" charset="0"/>
              </a:rPr>
              <a:t>(</a:t>
            </a:r>
            <a:r>
              <a:rPr lang="pt-BR" altLang="en-US" sz="1600" b="1" dirty="0">
                <a:cs typeface="Arial" charset="0"/>
              </a:rPr>
              <a:t>H (NOT M) )</a:t>
            </a:r>
          </a:p>
          <a:p>
            <a:pPr marL="457200" lvl="1" indent="0" eaLnBrk="1" hangingPunct="1">
              <a:spcBef>
                <a:spcPts val="400"/>
              </a:spcBef>
              <a:buClr>
                <a:srgbClr val="000000"/>
              </a:buClr>
              <a:buFontTx/>
              <a:buNone/>
              <a:defRPr/>
            </a:pPr>
            <a:r>
              <a:rPr lang="pt-BR" altLang="en-US" sz="1600" b="1" dirty="0">
                <a:cs typeface="Arial" charset="0"/>
              </a:rPr>
              <a:t>(H R)	</a:t>
            </a:r>
            <a:r>
              <a:rPr lang="pt-BR" altLang="en-US" sz="1600" b="1">
                <a:cs typeface="Arial" charset="0"/>
              </a:rPr>
              <a:t>	</a:t>
            </a:r>
            <a:r>
              <a:rPr lang="pt-BR" altLang="en-US" sz="1600" b="1" smtClean="0">
                <a:cs typeface="Arial" charset="0"/>
              </a:rPr>
              <a:t>	( </a:t>
            </a:r>
            <a:r>
              <a:rPr lang="pt-BR" altLang="en-US" sz="1600" b="1" dirty="0">
                <a:cs typeface="Arial" charset="0"/>
              </a:rPr>
              <a:t>(NOT H) G</a:t>
            </a:r>
            <a:r>
              <a:rPr lang="pt-BR" altLang="en-US" sz="1600" b="1" dirty="0" smtClean="0">
                <a:cs typeface="Arial" charset="0"/>
              </a:rPr>
              <a:t>)	</a:t>
            </a:r>
            <a:r>
              <a:rPr lang="en-US" altLang="en-US" sz="1600" b="1" dirty="0">
                <a:cs typeface="Arial" charset="0"/>
              </a:rPr>
              <a:t>( (NOT G) (NOT H) </a:t>
            </a:r>
            <a:r>
              <a:rPr lang="en-US" altLang="en-US" sz="1600" b="1" dirty="0" smtClean="0">
                <a:cs typeface="Arial" charset="0"/>
              </a:rPr>
              <a:t>)</a:t>
            </a:r>
          </a:p>
          <a:p>
            <a:pPr marL="457200" lvl="1" indent="0" eaLnBrk="1" hangingPunct="1">
              <a:spcBef>
                <a:spcPts val="400"/>
              </a:spcBef>
              <a:buClr>
                <a:srgbClr val="000000"/>
              </a:buClr>
              <a:buFontTx/>
              <a:buNone/>
              <a:defRPr/>
            </a:pPr>
            <a:endParaRPr lang="en-US" altLang="en-US" sz="1600" b="1" dirty="0">
              <a:cs typeface="Arial" charset="0"/>
            </a:endParaRPr>
          </a:p>
          <a:p>
            <a:pPr eaLnBrk="1" hangingPunct="1">
              <a:spcBef>
                <a:spcPts val="400"/>
              </a:spcBef>
              <a:buClr>
                <a:srgbClr val="000000"/>
              </a:buClr>
              <a:defRPr/>
            </a:pPr>
            <a:r>
              <a:rPr lang="en-US" altLang="en-US" sz="2000" b="1" dirty="0" smtClean="0">
                <a:solidFill>
                  <a:srgbClr val="FF0000"/>
                </a:solidFill>
                <a:cs typeface="Arial" charset="0"/>
              </a:rPr>
              <a:t>Fourth, produce a resolution proof ending in ( ):</a:t>
            </a:r>
            <a:endParaRPr lang="pt-BR" altLang="en-US" sz="1600" b="1" dirty="0">
              <a:solidFill>
                <a:srgbClr val="FF0000"/>
              </a:solidFill>
              <a:cs typeface="Arial" charset="0"/>
            </a:endParaRPr>
          </a:p>
          <a:p>
            <a:pPr>
              <a:defRPr/>
            </a:pPr>
            <a:r>
              <a:rPr lang="en-US" sz="2000" dirty="0"/>
              <a:t>Resolve (¬H ¬G) and (¬H G) to give (¬H)</a:t>
            </a:r>
          </a:p>
          <a:p>
            <a:pPr>
              <a:defRPr/>
            </a:pPr>
            <a:r>
              <a:rPr lang="en-US" sz="2000" dirty="0"/>
              <a:t>Resolve (¬Y ¬R) and (Y M) to give (¬R M)</a:t>
            </a:r>
          </a:p>
          <a:p>
            <a:pPr>
              <a:defRPr/>
            </a:pPr>
            <a:r>
              <a:rPr lang="en-US" sz="2000" dirty="0"/>
              <a:t>Resolve (¬R M) and (R H) to give (M H)</a:t>
            </a:r>
          </a:p>
          <a:p>
            <a:pPr>
              <a:defRPr/>
            </a:pPr>
            <a:r>
              <a:rPr lang="en-US" sz="2000" dirty="0"/>
              <a:t>Resolve (M H) and (¬M H) to give (H)</a:t>
            </a:r>
          </a:p>
          <a:p>
            <a:pPr>
              <a:defRPr/>
            </a:pPr>
            <a:r>
              <a:rPr lang="en-US" sz="2000" dirty="0" smtClean="0"/>
              <a:t>Resolve </a:t>
            </a:r>
            <a:r>
              <a:rPr lang="en-US" sz="2000" dirty="0"/>
              <a:t>(¬H) and (H) to give </a:t>
            </a:r>
            <a:r>
              <a:rPr lang="en-US" sz="2000" dirty="0" smtClean="0"/>
              <a:t>( )</a:t>
            </a:r>
          </a:p>
          <a:p>
            <a:pPr>
              <a:defRPr/>
            </a:pPr>
            <a:endParaRPr lang="en-US" sz="2000" dirty="0"/>
          </a:p>
          <a:p>
            <a:pPr>
              <a:defRPr/>
            </a:pPr>
            <a:r>
              <a:rPr lang="en-US" sz="2000" dirty="0" smtClean="0"/>
              <a:t>Of course, there are many other proofs, which are OK </a:t>
            </a:r>
            <a:r>
              <a:rPr lang="en-US" sz="2000" dirty="0" err="1" smtClean="0"/>
              <a:t>iff</a:t>
            </a:r>
            <a:r>
              <a:rPr lang="en-US" sz="2000" dirty="0" smtClean="0"/>
              <a:t> correct.</a:t>
            </a:r>
            <a:endParaRPr lang="en-US" sz="2000" dirty="0"/>
          </a:p>
        </p:txBody>
      </p:sp>
    </p:spTree>
    <p:extLst>
      <p:ext uri="{BB962C8B-B14F-4D97-AF65-F5344CB8AC3E}">
        <p14:creationId xmlns:p14="http://schemas.microsoft.com/office/powerpoint/2010/main" val="113545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Propositional Logic --- Summary</a:t>
            </a:r>
          </a:p>
        </p:txBody>
      </p:sp>
      <p:sp>
        <p:nvSpPr>
          <p:cNvPr id="92163" name="Rectangle 3"/>
          <p:cNvSpPr>
            <a:spLocks noGrp="1" noChangeArrowheads="1"/>
          </p:cNvSpPr>
          <p:nvPr>
            <p:ph type="body" idx="1"/>
          </p:nvPr>
        </p:nvSpPr>
        <p:spPr>
          <a:xfrm>
            <a:off x="457200" y="1600200"/>
            <a:ext cx="8229600" cy="4800600"/>
          </a:xfrm>
        </p:spPr>
        <p:txBody>
          <a:bodyPr/>
          <a:lstStyle/>
          <a:p>
            <a:pPr eaLnBrk="1" hangingPunct="1">
              <a:lnSpc>
                <a:spcPct val="80000"/>
              </a:lnSpc>
            </a:pPr>
            <a:r>
              <a:rPr lang="en-US" altLang="en-US" sz="2000" smtClean="0"/>
              <a:t>Logical agents apply inference to a knowledge base to derive new information and make decisions</a:t>
            </a:r>
          </a:p>
          <a:p>
            <a:pPr eaLnBrk="1" hangingPunct="1">
              <a:lnSpc>
                <a:spcPct val="80000"/>
              </a:lnSpc>
            </a:pPr>
            <a:endParaRPr lang="en-US" altLang="en-US" sz="2000" smtClean="0"/>
          </a:p>
          <a:p>
            <a:pPr eaLnBrk="1" hangingPunct="1">
              <a:lnSpc>
                <a:spcPct val="80000"/>
              </a:lnSpc>
            </a:pPr>
            <a:r>
              <a:rPr lang="en-US" altLang="en-US" sz="2000" smtClean="0"/>
              <a:t>Basic concepts of logic:</a:t>
            </a:r>
          </a:p>
          <a:p>
            <a:pPr lvl="1" eaLnBrk="1" hangingPunct="1">
              <a:lnSpc>
                <a:spcPct val="80000"/>
              </a:lnSpc>
            </a:pPr>
            <a:r>
              <a:rPr lang="en-US" altLang="en-US" sz="1800" smtClean="0"/>
              <a:t>syntax: formal structure of sentences</a:t>
            </a:r>
          </a:p>
          <a:p>
            <a:pPr lvl="1" eaLnBrk="1" hangingPunct="1">
              <a:lnSpc>
                <a:spcPct val="80000"/>
              </a:lnSpc>
            </a:pPr>
            <a:r>
              <a:rPr lang="en-US" altLang="en-US" sz="1800" smtClean="0"/>
              <a:t>semantics: truth of sentences wrt models</a:t>
            </a:r>
          </a:p>
          <a:p>
            <a:pPr lvl="1" eaLnBrk="1" hangingPunct="1">
              <a:lnSpc>
                <a:spcPct val="80000"/>
              </a:lnSpc>
            </a:pPr>
            <a:r>
              <a:rPr lang="en-US" altLang="en-US" sz="1800" smtClean="0"/>
              <a:t>entailment: necessary truth of one sentence given another</a:t>
            </a:r>
          </a:p>
          <a:p>
            <a:pPr lvl="1" eaLnBrk="1" hangingPunct="1">
              <a:lnSpc>
                <a:spcPct val="80000"/>
              </a:lnSpc>
            </a:pPr>
            <a:r>
              <a:rPr lang="en-US" altLang="en-US" sz="1800" smtClean="0"/>
              <a:t>inference: deriving sentences from other sentences</a:t>
            </a:r>
          </a:p>
          <a:p>
            <a:pPr lvl="1" eaLnBrk="1" hangingPunct="1">
              <a:lnSpc>
                <a:spcPct val="80000"/>
              </a:lnSpc>
            </a:pPr>
            <a:r>
              <a:rPr lang="en-US" altLang="en-US" sz="1800" smtClean="0"/>
              <a:t>soundness: derivations produce only entailed sentences</a:t>
            </a:r>
          </a:p>
          <a:p>
            <a:pPr lvl="1" eaLnBrk="1" hangingPunct="1">
              <a:lnSpc>
                <a:spcPct val="80000"/>
              </a:lnSpc>
            </a:pPr>
            <a:r>
              <a:rPr lang="en-US" altLang="en-US" sz="1800" smtClean="0"/>
              <a:t>completeness: derivations can produce all entailed sentences</a:t>
            </a:r>
          </a:p>
          <a:p>
            <a:pPr lvl="1" eaLnBrk="1" hangingPunct="1">
              <a:lnSpc>
                <a:spcPct val="80000"/>
              </a:lnSpc>
            </a:pPr>
            <a:r>
              <a:rPr lang="en-US" altLang="en-US" sz="1800" smtClean="0"/>
              <a:t>valid: sentence is true in every model (a tautology)</a:t>
            </a:r>
          </a:p>
          <a:p>
            <a:pPr lvl="1" eaLnBrk="1" hangingPunct="1">
              <a:lnSpc>
                <a:spcPct val="80000"/>
              </a:lnSpc>
            </a:pPr>
            <a:endParaRPr lang="en-US" altLang="en-US" sz="1800" smtClean="0"/>
          </a:p>
          <a:p>
            <a:pPr eaLnBrk="1" hangingPunct="1">
              <a:lnSpc>
                <a:spcPct val="80000"/>
              </a:lnSpc>
            </a:pPr>
            <a:r>
              <a:rPr lang="en-US" altLang="en-US" sz="2200" smtClean="0"/>
              <a:t>Logical equivalences allow syntactic manipulations</a:t>
            </a:r>
          </a:p>
          <a:p>
            <a:pPr eaLnBrk="1" hangingPunct="1">
              <a:lnSpc>
                <a:spcPct val="80000"/>
              </a:lnSpc>
              <a:buFontTx/>
              <a:buNone/>
            </a:pPr>
            <a:endParaRPr lang="en-US" altLang="en-US" sz="2000" smtClean="0"/>
          </a:p>
          <a:p>
            <a:pPr eaLnBrk="1" hangingPunct="1">
              <a:lnSpc>
                <a:spcPct val="80000"/>
              </a:lnSpc>
            </a:pPr>
            <a:r>
              <a:rPr lang="en-US" altLang="en-US" sz="2000" smtClean="0"/>
              <a:t>Propositional logic lacks expressive power</a:t>
            </a:r>
          </a:p>
          <a:p>
            <a:pPr lvl="1" eaLnBrk="1" hangingPunct="1">
              <a:lnSpc>
                <a:spcPct val="80000"/>
              </a:lnSpc>
            </a:pPr>
            <a:r>
              <a:rPr lang="en-US" altLang="en-US" sz="2000" smtClean="0"/>
              <a:t>Can only state specific facts about the world.</a:t>
            </a:r>
          </a:p>
          <a:p>
            <a:pPr lvl="1" eaLnBrk="1" hangingPunct="1">
              <a:lnSpc>
                <a:spcPct val="80000"/>
              </a:lnSpc>
            </a:pPr>
            <a:r>
              <a:rPr lang="en-US" altLang="en-US" sz="2000" smtClean="0"/>
              <a:t>Cannot express general rules about the world</a:t>
            </a:r>
          </a:p>
          <a:p>
            <a:pPr lvl="1" eaLnBrk="1" hangingPunct="1">
              <a:lnSpc>
                <a:spcPct val="80000"/>
              </a:lnSpc>
              <a:buFontTx/>
              <a:buNone/>
            </a:pPr>
            <a:r>
              <a:rPr lang="en-US" altLang="en-US" sz="2000" smtClean="0"/>
              <a:t>    (use First Order Predicate Logic instead)</a:t>
            </a:r>
          </a:p>
        </p:txBody>
      </p:sp>
    </p:spTree>
    <p:extLst>
      <p:ext uri="{BB962C8B-B14F-4D97-AF65-F5344CB8AC3E}">
        <p14:creationId xmlns:p14="http://schemas.microsoft.com/office/powerpoint/2010/main" val="201286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CS-271P </a:t>
            </a:r>
            <a:r>
              <a:rPr lang="en-US" altLang="en-US" dirty="0" smtClean="0"/>
              <a:t>Final Review</a:t>
            </a:r>
          </a:p>
        </p:txBody>
      </p:sp>
      <p:sp>
        <p:nvSpPr>
          <p:cNvPr id="5" name="Rectangle 3"/>
          <p:cNvSpPr txBox="1">
            <a:spLocks noChangeArrowheads="1"/>
          </p:cNvSpPr>
          <p:nvPr/>
        </p:nvSpPr>
        <p:spPr bwMode="auto">
          <a:xfrm>
            <a:off x="587679" y="1143000"/>
            <a:ext cx="7848600" cy="5181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b="1" dirty="0"/>
              <a:t>Propositional </a:t>
            </a:r>
            <a:r>
              <a:rPr lang="en-US" sz="2400" b="1" dirty="0" smtClean="0"/>
              <a:t>Logic</a:t>
            </a:r>
          </a:p>
          <a:p>
            <a:pPr marL="800100" lvl="1" indent="-342900" eaLnBrk="0" hangingPunct="0">
              <a:spcBef>
                <a:spcPct val="20000"/>
              </a:spcBef>
              <a:buFont typeface="Arial" pitchFamily="34" charset="0"/>
              <a:buChar char="•"/>
              <a:defRPr/>
            </a:pPr>
            <a:r>
              <a:rPr lang="en-US" sz="2000" dirty="0" smtClean="0"/>
              <a:t>(7.1-7.5)</a:t>
            </a: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rPr>
              <a:t>First-Order Logic, </a:t>
            </a:r>
            <a:r>
              <a:rPr lang="en-US" sz="2400" b="1" dirty="0">
                <a:solidFill>
                  <a:prstClr val="black"/>
                </a:solidFill>
                <a:latin typeface="Calibri"/>
                <a:ea typeface="ＭＳ Ｐゴシック" pitchFamily="34" charset="-128"/>
                <a:cs typeface="+mn-cs"/>
              </a:rPr>
              <a:t>Knowledge </a:t>
            </a:r>
            <a:r>
              <a:rPr lang="en-US" sz="2400" b="1" dirty="0" smtClean="0">
                <a:solidFill>
                  <a:prstClr val="black"/>
                </a:solidFill>
                <a:latin typeface="Calibri"/>
                <a:ea typeface="ＭＳ Ｐゴシック" pitchFamily="34" charset="-128"/>
                <a:cs typeface="+mn-cs"/>
              </a:rPr>
              <a:t>Representation</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(8.1-8.5, 9.1-9.2)</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Constraint Satisfaction Problems</a:t>
            </a:r>
            <a:endParaRPr lang="en-US" sz="2400" b="1" dirty="0" smtClean="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(6.1-6.4, except 6.3)</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Machine Learning</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(18.1-18.4)</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Questions on any </a:t>
            </a:r>
            <a:r>
              <a:rPr lang="en-US" sz="2400" dirty="0" smtClean="0">
                <a:solidFill>
                  <a:prstClr val="black"/>
                </a:solidFill>
                <a:latin typeface="Calibri"/>
                <a:ea typeface="ＭＳ Ｐゴシック" pitchFamily="34" charset="-128"/>
                <a:cs typeface="+mn-cs"/>
              </a:rPr>
              <a:t>topic</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Pre-mid-term </a:t>
            </a:r>
            <a:r>
              <a:rPr lang="en-US" sz="2400" dirty="0">
                <a:solidFill>
                  <a:prstClr val="black"/>
                </a:solidFill>
                <a:latin typeface="Calibri"/>
                <a:ea typeface="ＭＳ Ｐゴシック" pitchFamily="34" charset="-128"/>
                <a:cs typeface="+mn-cs"/>
              </a:rPr>
              <a:t>material if time and class </a:t>
            </a:r>
            <a:r>
              <a:rPr lang="en-US" sz="2400" dirty="0" smtClean="0">
                <a:solidFill>
                  <a:prstClr val="black"/>
                </a:solidFill>
                <a:latin typeface="Calibri"/>
                <a:ea typeface="ＭＳ Ｐゴシック" pitchFamily="34" charset="-128"/>
                <a:cs typeface="+mn-cs"/>
              </a:rPr>
              <a:t>interest</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Please review your </a:t>
            </a:r>
            <a:r>
              <a:rPr lang="en-US" sz="2400" dirty="0" smtClean="0">
                <a:solidFill>
                  <a:prstClr val="black"/>
                </a:solidFill>
                <a:latin typeface="Calibri"/>
                <a:ea typeface="ＭＳ Ｐゴシック" pitchFamily="34" charset="-128"/>
                <a:cs typeface="+mn-cs"/>
              </a:rPr>
              <a:t>quizzes, mid-term, &amp; </a:t>
            </a:r>
            <a:r>
              <a:rPr lang="en-US" sz="2400" dirty="0">
                <a:solidFill>
                  <a:prstClr val="black"/>
                </a:solidFill>
                <a:latin typeface="Calibri"/>
                <a:ea typeface="ＭＳ Ｐゴシック" pitchFamily="34" charset="-128"/>
                <a:cs typeface="+mn-cs"/>
              </a:rPr>
              <a:t>old </a:t>
            </a:r>
            <a:r>
              <a:rPr lang="en-US" sz="2400" dirty="0" smtClean="0">
                <a:solidFill>
                  <a:prstClr val="black"/>
                </a:solidFill>
                <a:latin typeface="Calibri"/>
                <a:ea typeface="ＭＳ Ｐゴシック" pitchFamily="34" charset="-128"/>
                <a:cs typeface="+mn-cs"/>
              </a:rPr>
              <a:t>tests</a:t>
            </a:r>
            <a:endParaRPr lang="en-US" sz="2400" dirty="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000" dirty="0">
                <a:solidFill>
                  <a:prstClr val="black"/>
                </a:solidFill>
                <a:latin typeface="Calibri"/>
                <a:ea typeface="ＭＳ Ｐゴシック" pitchFamily="34" charset="-128"/>
                <a:cs typeface="+mn-cs"/>
              </a:rPr>
              <a:t>At least one question from a prior quiz or </a:t>
            </a:r>
            <a:r>
              <a:rPr lang="en-US" sz="2000" dirty="0" smtClean="0">
                <a:solidFill>
                  <a:prstClr val="black"/>
                </a:solidFill>
                <a:latin typeface="Calibri"/>
                <a:ea typeface="ＭＳ Ｐゴシック" pitchFamily="34" charset="-128"/>
                <a:cs typeface="+mn-cs"/>
              </a:rPr>
              <a:t>test </a:t>
            </a:r>
            <a:r>
              <a:rPr lang="en-US" sz="2000" dirty="0">
                <a:solidFill>
                  <a:prstClr val="black"/>
                </a:solidFill>
                <a:latin typeface="Calibri"/>
                <a:ea typeface="ＭＳ Ｐゴシック" pitchFamily="34" charset="-128"/>
                <a:cs typeface="+mn-cs"/>
              </a:rPr>
              <a:t>will appear on the </a:t>
            </a:r>
            <a:r>
              <a:rPr lang="en-US" sz="2000" dirty="0" smtClean="0">
                <a:solidFill>
                  <a:prstClr val="black"/>
                </a:solidFill>
                <a:latin typeface="Calibri"/>
                <a:ea typeface="ＭＳ Ｐゴシック" pitchFamily="34" charset="-128"/>
                <a:cs typeface="+mn-cs"/>
              </a:rPr>
              <a:t>Final Exam </a:t>
            </a:r>
            <a:r>
              <a:rPr lang="en-US" sz="2000" dirty="0">
                <a:solidFill>
                  <a:prstClr val="black"/>
                </a:solidFill>
                <a:latin typeface="Calibri"/>
                <a:ea typeface="ＭＳ Ｐゴシック" pitchFamily="34" charset="-128"/>
                <a:cs typeface="+mn-cs"/>
              </a:rPr>
              <a:t>(and all other tests)</a:t>
            </a:r>
          </a:p>
        </p:txBody>
      </p:sp>
    </p:spTree>
    <p:extLst>
      <p:ext uri="{BB962C8B-B14F-4D97-AF65-F5344CB8AC3E}">
        <p14:creationId xmlns:p14="http://schemas.microsoft.com/office/powerpoint/2010/main" val="2610348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Knowledge Representation using First-Order Logic</a:t>
            </a:r>
          </a:p>
        </p:txBody>
      </p:sp>
      <p:sp>
        <p:nvSpPr>
          <p:cNvPr id="4099" name="Rectangle 3"/>
          <p:cNvSpPr>
            <a:spLocks noGrp="1" noChangeArrowheads="1"/>
          </p:cNvSpPr>
          <p:nvPr>
            <p:ph type="body" idx="1"/>
          </p:nvPr>
        </p:nvSpPr>
        <p:spPr>
          <a:xfrm>
            <a:off x="609600" y="1143000"/>
            <a:ext cx="7772400" cy="5029200"/>
          </a:xfrm>
        </p:spPr>
        <p:txBody>
          <a:bodyPr/>
          <a:lstStyle/>
          <a:p>
            <a:pPr eaLnBrk="1" hangingPunct="1"/>
            <a:r>
              <a:rPr lang="en-US" altLang="en-US" sz="1600" dirty="0" smtClean="0"/>
              <a:t>Propositional Logic is </a:t>
            </a:r>
            <a:r>
              <a:rPr lang="en-US" altLang="en-US" sz="1600" b="1" dirty="0" smtClean="0">
                <a:solidFill>
                  <a:srgbClr val="FF0000"/>
                </a:solidFill>
              </a:rPr>
              <a:t>Useful</a:t>
            </a:r>
            <a:r>
              <a:rPr lang="en-US" altLang="en-US" sz="1600" dirty="0" smtClean="0"/>
              <a:t> --- but has </a:t>
            </a:r>
            <a:r>
              <a:rPr lang="en-US" altLang="en-US" sz="1600" b="1" dirty="0" smtClean="0">
                <a:solidFill>
                  <a:srgbClr val="FF0000"/>
                </a:solidFill>
              </a:rPr>
              <a:t>Limited Expressive Power</a:t>
            </a:r>
          </a:p>
          <a:p>
            <a:pPr lvl="1" eaLnBrk="1" hangingPunct="1"/>
            <a:endParaRPr lang="en-US" altLang="en-US" sz="1400" dirty="0" smtClean="0"/>
          </a:p>
          <a:p>
            <a:pPr eaLnBrk="1" hangingPunct="1"/>
            <a:r>
              <a:rPr lang="en-US" altLang="en-US" sz="1600" dirty="0" smtClean="0"/>
              <a:t>First Order Predicate Calculus (FOPC), or First Order Logic (FOL).</a:t>
            </a:r>
          </a:p>
          <a:p>
            <a:pPr lvl="1" eaLnBrk="1" hangingPunct="1"/>
            <a:r>
              <a:rPr lang="en-US" altLang="en-US" sz="1400" dirty="0" smtClean="0"/>
              <a:t>FOPC has greatly expanded expressive power, though still limited.</a:t>
            </a:r>
          </a:p>
          <a:p>
            <a:pPr eaLnBrk="1" hangingPunct="1"/>
            <a:endParaRPr lang="en-US" altLang="en-US" sz="1600" dirty="0" smtClean="0"/>
          </a:p>
          <a:p>
            <a:pPr eaLnBrk="1" hangingPunct="1"/>
            <a:r>
              <a:rPr lang="en-US" altLang="en-US" sz="1600" dirty="0" smtClean="0"/>
              <a:t>New Ontology</a:t>
            </a:r>
          </a:p>
          <a:p>
            <a:pPr lvl="1" eaLnBrk="1" hangingPunct="1"/>
            <a:r>
              <a:rPr lang="en-US" altLang="en-US" sz="1400" dirty="0" smtClean="0"/>
              <a:t>The world consists of OBJECTS (for propositional logic, the world was facts).</a:t>
            </a:r>
          </a:p>
          <a:p>
            <a:pPr lvl="1" eaLnBrk="1" hangingPunct="1"/>
            <a:r>
              <a:rPr lang="en-US" altLang="en-US" sz="1400" dirty="0" smtClean="0"/>
              <a:t>OBJECTS have PROPERTIES and engage in RELATIONS and FUNCTIONS.</a:t>
            </a:r>
          </a:p>
          <a:p>
            <a:pPr eaLnBrk="1" hangingPunct="1"/>
            <a:endParaRPr lang="en-US" altLang="en-US" sz="1600" dirty="0" smtClean="0"/>
          </a:p>
          <a:p>
            <a:pPr eaLnBrk="1" hangingPunct="1"/>
            <a:r>
              <a:rPr lang="en-US" altLang="en-US" sz="1600" dirty="0" smtClean="0"/>
              <a:t>New Syntax</a:t>
            </a:r>
          </a:p>
          <a:p>
            <a:pPr lvl="1" eaLnBrk="1" hangingPunct="1"/>
            <a:r>
              <a:rPr lang="en-US" altLang="en-US" sz="1400" dirty="0" smtClean="0"/>
              <a:t>Constants, Predicates, Functions, Properties, Quantifiers.</a:t>
            </a:r>
          </a:p>
          <a:p>
            <a:pPr lvl="1" eaLnBrk="1" hangingPunct="1"/>
            <a:endParaRPr lang="en-US" altLang="en-US" sz="1400" dirty="0" smtClean="0"/>
          </a:p>
          <a:p>
            <a:pPr eaLnBrk="1" hangingPunct="1"/>
            <a:r>
              <a:rPr lang="en-US" altLang="en-US" sz="1600" dirty="0" smtClean="0"/>
              <a:t>New Semantics</a:t>
            </a:r>
          </a:p>
          <a:p>
            <a:pPr lvl="1" eaLnBrk="1" hangingPunct="1"/>
            <a:r>
              <a:rPr lang="en-US" altLang="en-US" sz="1400" dirty="0" smtClean="0"/>
              <a:t>Meaning of new syntax.</a:t>
            </a:r>
          </a:p>
          <a:p>
            <a:pPr eaLnBrk="1" hangingPunct="1"/>
            <a:endParaRPr lang="en-US" altLang="en-US" sz="1600" dirty="0" smtClean="0"/>
          </a:p>
          <a:p>
            <a:pPr eaLnBrk="1" hangingPunct="1"/>
            <a:r>
              <a:rPr lang="en-US" altLang="en-US" sz="1600" dirty="0" smtClean="0"/>
              <a:t>Knowledge engineering in FOL</a:t>
            </a:r>
          </a:p>
          <a:p>
            <a:pPr eaLnBrk="1" hangingPunct="1">
              <a:buFontTx/>
              <a:buNone/>
            </a:pPr>
            <a:endParaRPr lang="en-US" altLang="en-US" sz="1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Review: Syntax of FOL: Basic elements</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z="2000" dirty="0" smtClean="0"/>
              <a:t>Constants	</a:t>
            </a:r>
            <a:r>
              <a:rPr lang="en-US" altLang="en-US" sz="2000" dirty="0" err="1" smtClean="0"/>
              <a:t>KingJohn</a:t>
            </a:r>
            <a:r>
              <a:rPr lang="en-US" altLang="en-US" sz="2000" smtClean="0"/>
              <a:t>, 2, UCI,... </a:t>
            </a:r>
          </a:p>
          <a:p>
            <a:pPr eaLnBrk="1" hangingPunct="1">
              <a:lnSpc>
                <a:spcPct val="90000"/>
              </a:lnSpc>
            </a:pPr>
            <a:endParaRPr lang="en-US" altLang="en-US" sz="2000" smtClean="0"/>
          </a:p>
          <a:p>
            <a:pPr eaLnBrk="1" hangingPunct="1">
              <a:lnSpc>
                <a:spcPct val="90000"/>
              </a:lnSpc>
            </a:pPr>
            <a:r>
              <a:rPr lang="en-US" altLang="en-US" sz="2000" smtClean="0"/>
              <a:t>Predicates	Brother, &gt;,...</a:t>
            </a:r>
          </a:p>
          <a:p>
            <a:pPr eaLnBrk="1" hangingPunct="1">
              <a:lnSpc>
                <a:spcPct val="90000"/>
              </a:lnSpc>
            </a:pPr>
            <a:endParaRPr lang="en-US" altLang="en-US" sz="2000" smtClean="0"/>
          </a:p>
          <a:p>
            <a:pPr eaLnBrk="1" hangingPunct="1">
              <a:lnSpc>
                <a:spcPct val="90000"/>
              </a:lnSpc>
            </a:pPr>
            <a:r>
              <a:rPr lang="en-US" altLang="en-US" sz="2000" smtClean="0"/>
              <a:t>Functions	Sqrt, LeftLegOf,...</a:t>
            </a:r>
          </a:p>
          <a:p>
            <a:pPr eaLnBrk="1" hangingPunct="1">
              <a:lnSpc>
                <a:spcPct val="90000"/>
              </a:lnSpc>
            </a:pPr>
            <a:endParaRPr lang="en-US" altLang="en-US" sz="2000" smtClean="0"/>
          </a:p>
          <a:p>
            <a:pPr eaLnBrk="1" hangingPunct="1">
              <a:lnSpc>
                <a:spcPct val="90000"/>
              </a:lnSpc>
            </a:pPr>
            <a:r>
              <a:rPr lang="en-US" altLang="en-US" sz="2000" smtClean="0"/>
              <a:t>Variables		x, y, a, b,...</a:t>
            </a:r>
          </a:p>
          <a:p>
            <a:pPr eaLnBrk="1" hangingPunct="1">
              <a:lnSpc>
                <a:spcPct val="90000"/>
              </a:lnSpc>
            </a:pPr>
            <a:endParaRPr lang="en-US" altLang="en-US" sz="2000" smtClean="0"/>
          </a:p>
          <a:p>
            <a:pPr eaLnBrk="1" hangingPunct="1">
              <a:lnSpc>
                <a:spcPct val="90000"/>
              </a:lnSpc>
            </a:pPr>
            <a:r>
              <a:rPr lang="en-US" altLang="en-US" sz="2000" smtClean="0"/>
              <a:t>Connectives	</a:t>
            </a:r>
            <a:r>
              <a:rPr lang="en-US" altLang="en-US" sz="2000" smtClean="0">
                <a:sym typeface="Symbol" pitchFamily="18" charset="2"/>
              </a:rPr>
              <a:t>, , , , </a:t>
            </a:r>
          </a:p>
          <a:p>
            <a:pPr eaLnBrk="1" hangingPunct="1">
              <a:lnSpc>
                <a:spcPct val="90000"/>
              </a:lnSpc>
            </a:pPr>
            <a:endParaRPr lang="en-US" altLang="en-US" sz="2000" smtClean="0">
              <a:sym typeface="Symbol" pitchFamily="18" charset="2"/>
            </a:endParaRPr>
          </a:p>
          <a:p>
            <a:pPr eaLnBrk="1" hangingPunct="1">
              <a:lnSpc>
                <a:spcPct val="90000"/>
              </a:lnSpc>
            </a:pPr>
            <a:r>
              <a:rPr lang="en-US" altLang="en-US" sz="2000" smtClean="0"/>
              <a:t>Equality		= </a:t>
            </a:r>
          </a:p>
          <a:p>
            <a:pPr eaLnBrk="1" hangingPunct="1">
              <a:lnSpc>
                <a:spcPct val="90000"/>
              </a:lnSpc>
            </a:pPr>
            <a:endParaRPr lang="en-US" altLang="en-US" sz="2000" smtClean="0"/>
          </a:p>
          <a:p>
            <a:pPr eaLnBrk="1" hangingPunct="1">
              <a:lnSpc>
                <a:spcPct val="90000"/>
              </a:lnSpc>
            </a:pPr>
            <a:r>
              <a:rPr lang="en-US" altLang="en-US" sz="2000" smtClean="0"/>
              <a:t>Quantifiers  	</a:t>
            </a:r>
            <a:r>
              <a:rPr lang="en-US" altLang="en-US" sz="2000" smtClean="0">
                <a:sym typeface="Symbol" pitchFamily="18" charset="2"/>
              </a:rPr>
              <a:t>,  </a:t>
            </a:r>
            <a:r>
              <a:rPr lang="en-US" altLang="en-US" sz="20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Syntax of FOL: Basic syntax elements are symbols</a:t>
            </a:r>
          </a:p>
        </p:txBody>
      </p:sp>
      <p:sp>
        <p:nvSpPr>
          <p:cNvPr id="6147" name="Rectangle 3"/>
          <p:cNvSpPr>
            <a:spLocks noGrp="1" noChangeArrowheads="1"/>
          </p:cNvSpPr>
          <p:nvPr>
            <p:ph type="body" idx="1"/>
          </p:nvPr>
        </p:nvSpPr>
        <p:spPr>
          <a:xfrm>
            <a:off x="457200" y="990600"/>
            <a:ext cx="8229600" cy="5638800"/>
          </a:xfrm>
        </p:spPr>
        <p:txBody>
          <a:bodyPr/>
          <a:lstStyle/>
          <a:p>
            <a:pPr eaLnBrk="1" hangingPunct="1">
              <a:lnSpc>
                <a:spcPct val="90000"/>
              </a:lnSpc>
            </a:pPr>
            <a:r>
              <a:rPr lang="en-US" altLang="en-US" sz="2000" b="1" dirty="0" smtClean="0"/>
              <a:t>Constant</a:t>
            </a:r>
            <a:r>
              <a:rPr lang="en-US" altLang="en-US" sz="2000" dirty="0" smtClean="0"/>
              <a:t> Symbols:</a:t>
            </a:r>
          </a:p>
          <a:p>
            <a:pPr lvl="1" eaLnBrk="1" hangingPunct="1">
              <a:lnSpc>
                <a:spcPct val="90000"/>
              </a:lnSpc>
            </a:pPr>
            <a:r>
              <a:rPr lang="en-US" altLang="en-US" sz="1800" dirty="0" smtClean="0"/>
              <a:t>Stand for objects in the world.</a:t>
            </a:r>
          </a:p>
          <a:p>
            <a:pPr lvl="2" eaLnBrk="1" hangingPunct="1">
              <a:lnSpc>
                <a:spcPct val="90000"/>
              </a:lnSpc>
            </a:pPr>
            <a:r>
              <a:rPr lang="en-US" altLang="en-US" sz="1800" dirty="0" smtClean="0"/>
              <a:t>E.g., </a:t>
            </a:r>
            <a:r>
              <a:rPr lang="en-US" altLang="en-US" sz="1800" dirty="0" err="1" smtClean="0"/>
              <a:t>KingJohn</a:t>
            </a:r>
            <a:r>
              <a:rPr lang="en-US" altLang="en-US" sz="1800" dirty="0" smtClean="0"/>
              <a:t>, 2, UCI, ... </a:t>
            </a:r>
          </a:p>
          <a:p>
            <a:pPr eaLnBrk="1" hangingPunct="1">
              <a:lnSpc>
                <a:spcPct val="90000"/>
              </a:lnSpc>
              <a:buFontTx/>
              <a:buNone/>
            </a:pPr>
            <a:endParaRPr lang="en-US" altLang="en-US" sz="2000" dirty="0" smtClean="0"/>
          </a:p>
          <a:p>
            <a:pPr eaLnBrk="1" hangingPunct="1">
              <a:lnSpc>
                <a:spcPct val="90000"/>
              </a:lnSpc>
            </a:pPr>
            <a:r>
              <a:rPr lang="en-US" altLang="en-US" sz="2000" b="1" dirty="0" smtClean="0"/>
              <a:t>Predicate</a:t>
            </a:r>
            <a:r>
              <a:rPr lang="en-US" altLang="en-US" sz="2000" dirty="0" smtClean="0"/>
              <a:t> Symbols</a:t>
            </a:r>
          </a:p>
          <a:p>
            <a:pPr lvl="1" eaLnBrk="1" hangingPunct="1">
              <a:lnSpc>
                <a:spcPct val="90000"/>
              </a:lnSpc>
            </a:pPr>
            <a:r>
              <a:rPr lang="en-US" altLang="en-US" sz="1800" dirty="0" smtClean="0"/>
              <a:t>Stand for relations </a:t>
            </a:r>
            <a:r>
              <a:rPr lang="en-US" altLang="en-US" sz="1800" dirty="0" smtClean="0">
                <a:solidFill>
                  <a:srgbClr val="FF0000"/>
                </a:solidFill>
              </a:rPr>
              <a:t>(maps a tuple of objects to a </a:t>
            </a:r>
            <a:r>
              <a:rPr lang="en-US" altLang="en-US" sz="1800" b="1" dirty="0" smtClean="0">
                <a:solidFill>
                  <a:srgbClr val="FF0000"/>
                </a:solidFill>
              </a:rPr>
              <a:t>truth-value</a:t>
            </a:r>
            <a:r>
              <a:rPr lang="en-US" altLang="en-US" sz="1800" dirty="0" smtClean="0">
                <a:solidFill>
                  <a:srgbClr val="FF0000"/>
                </a:solidFill>
              </a:rPr>
              <a:t>)</a:t>
            </a:r>
          </a:p>
          <a:p>
            <a:pPr lvl="2" eaLnBrk="1" hangingPunct="1">
              <a:lnSpc>
                <a:spcPct val="90000"/>
              </a:lnSpc>
            </a:pPr>
            <a:r>
              <a:rPr lang="en-US" altLang="en-US" sz="1800" dirty="0" smtClean="0"/>
              <a:t>E.g., Brother(Richard, John), </a:t>
            </a:r>
            <a:r>
              <a:rPr lang="en-US" altLang="en-US" sz="1800" dirty="0" err="1" smtClean="0"/>
              <a:t>greater_than</a:t>
            </a:r>
            <a:r>
              <a:rPr lang="en-US" altLang="en-US" sz="1800" dirty="0" smtClean="0"/>
              <a:t>(3,2), ...</a:t>
            </a:r>
          </a:p>
          <a:p>
            <a:pPr lvl="1" eaLnBrk="1" hangingPunct="1">
              <a:lnSpc>
                <a:spcPct val="90000"/>
              </a:lnSpc>
            </a:pPr>
            <a:r>
              <a:rPr lang="en-US" altLang="en-US" sz="1800" dirty="0" smtClean="0"/>
              <a:t>P(x, y) is usually read as “x is P of y.”</a:t>
            </a:r>
          </a:p>
          <a:p>
            <a:pPr lvl="2" eaLnBrk="1" hangingPunct="1">
              <a:lnSpc>
                <a:spcPct val="90000"/>
              </a:lnSpc>
            </a:pPr>
            <a:r>
              <a:rPr lang="en-US" altLang="en-US" sz="1800" dirty="0" smtClean="0"/>
              <a:t>E.g., Mother(Ann, Sue) is usually “Ann is Mother of Sue.”</a:t>
            </a:r>
          </a:p>
          <a:p>
            <a:pPr eaLnBrk="1" hangingPunct="1">
              <a:lnSpc>
                <a:spcPct val="90000"/>
              </a:lnSpc>
            </a:pPr>
            <a:endParaRPr lang="en-US" altLang="en-US" sz="2000" dirty="0" smtClean="0"/>
          </a:p>
          <a:p>
            <a:pPr eaLnBrk="1" hangingPunct="1">
              <a:lnSpc>
                <a:spcPct val="90000"/>
              </a:lnSpc>
            </a:pPr>
            <a:r>
              <a:rPr lang="en-US" altLang="en-US" sz="2000" b="1" dirty="0" smtClean="0"/>
              <a:t>Function</a:t>
            </a:r>
            <a:r>
              <a:rPr lang="en-US" altLang="en-US" sz="2000" dirty="0" smtClean="0"/>
              <a:t> Symbols</a:t>
            </a:r>
          </a:p>
          <a:p>
            <a:pPr lvl="1" eaLnBrk="1" hangingPunct="1">
              <a:lnSpc>
                <a:spcPct val="90000"/>
              </a:lnSpc>
            </a:pPr>
            <a:r>
              <a:rPr lang="en-US" altLang="en-US" sz="1800" dirty="0" smtClean="0"/>
              <a:t>Stand for functions </a:t>
            </a:r>
            <a:r>
              <a:rPr lang="en-US" altLang="en-US" sz="1800" dirty="0" smtClean="0">
                <a:solidFill>
                  <a:srgbClr val="FF0000"/>
                </a:solidFill>
              </a:rPr>
              <a:t>(maps a tuple of objects to an </a:t>
            </a:r>
            <a:r>
              <a:rPr lang="en-US" altLang="en-US" sz="1800" b="1" dirty="0" smtClean="0">
                <a:solidFill>
                  <a:srgbClr val="FF0000"/>
                </a:solidFill>
              </a:rPr>
              <a:t>object</a:t>
            </a:r>
            <a:r>
              <a:rPr lang="en-US" altLang="en-US" sz="1800" dirty="0" smtClean="0">
                <a:solidFill>
                  <a:srgbClr val="FF0000"/>
                </a:solidFill>
              </a:rPr>
              <a:t>)</a:t>
            </a:r>
          </a:p>
          <a:p>
            <a:pPr lvl="2" eaLnBrk="1" hangingPunct="1">
              <a:lnSpc>
                <a:spcPct val="90000"/>
              </a:lnSpc>
            </a:pPr>
            <a:r>
              <a:rPr lang="en-US" altLang="en-US" sz="1800" dirty="0" smtClean="0"/>
              <a:t>E.g., </a:t>
            </a:r>
            <a:r>
              <a:rPr lang="en-US" altLang="en-US" sz="1800" dirty="0" err="1" smtClean="0"/>
              <a:t>Sqrt</a:t>
            </a:r>
            <a:r>
              <a:rPr lang="en-US" altLang="en-US" sz="1800" dirty="0" smtClean="0"/>
              <a:t>(3), </a:t>
            </a:r>
            <a:r>
              <a:rPr lang="en-US" altLang="en-US" sz="1800" dirty="0" err="1" smtClean="0"/>
              <a:t>LeftLegOf</a:t>
            </a:r>
            <a:r>
              <a:rPr lang="en-US" altLang="en-US" sz="1800" dirty="0" smtClean="0"/>
              <a:t>(John), ...</a:t>
            </a:r>
          </a:p>
          <a:p>
            <a:pPr eaLnBrk="1" hangingPunct="1">
              <a:lnSpc>
                <a:spcPct val="90000"/>
              </a:lnSpc>
            </a:pPr>
            <a:endParaRPr lang="en-US" altLang="en-US" sz="2000" dirty="0" smtClean="0"/>
          </a:p>
          <a:p>
            <a:pPr eaLnBrk="1" hangingPunct="1">
              <a:lnSpc>
                <a:spcPct val="90000"/>
              </a:lnSpc>
            </a:pPr>
            <a:r>
              <a:rPr lang="en-US" altLang="en-US" sz="2000" b="1" dirty="0" smtClean="0"/>
              <a:t>Model</a:t>
            </a:r>
            <a:r>
              <a:rPr lang="en-US" altLang="en-US" sz="2000" dirty="0" smtClean="0"/>
              <a:t> (world)</a:t>
            </a:r>
            <a:r>
              <a:rPr lang="en-US" altLang="en-US" sz="2000" b="1" dirty="0" smtClean="0"/>
              <a:t> </a:t>
            </a:r>
            <a:r>
              <a:rPr lang="en-US" altLang="en-US" sz="2000" dirty="0" smtClean="0"/>
              <a:t>= set of domain objects, relations, functions</a:t>
            </a:r>
          </a:p>
          <a:p>
            <a:pPr eaLnBrk="1" hangingPunct="1">
              <a:lnSpc>
                <a:spcPct val="90000"/>
              </a:lnSpc>
            </a:pPr>
            <a:r>
              <a:rPr lang="en-US" altLang="en-US" sz="2000" b="1" dirty="0" smtClean="0"/>
              <a:t>Interpretation</a:t>
            </a:r>
            <a:r>
              <a:rPr lang="en-US" altLang="en-US" sz="2000" dirty="0" smtClean="0"/>
              <a:t> maps symbols onto the model (world)</a:t>
            </a:r>
          </a:p>
          <a:p>
            <a:pPr lvl="1" eaLnBrk="1" hangingPunct="1">
              <a:lnSpc>
                <a:spcPct val="90000"/>
              </a:lnSpc>
            </a:pPr>
            <a:r>
              <a:rPr lang="en-US" altLang="en-US" dirty="0" smtClean="0"/>
              <a:t>Very many interpretations are possible for each KB and world!</a:t>
            </a:r>
          </a:p>
          <a:p>
            <a:pPr lvl="1" eaLnBrk="1" hangingPunct="1">
              <a:lnSpc>
                <a:spcPct val="90000"/>
              </a:lnSpc>
            </a:pPr>
            <a:r>
              <a:rPr lang="en-US" altLang="en-US" dirty="0" smtClean="0"/>
              <a:t>Job of the KB is to rule out models inconsistent with our knowledge.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Syntax of FOL: Terms</a:t>
            </a:r>
          </a:p>
        </p:txBody>
      </p:sp>
      <p:sp>
        <p:nvSpPr>
          <p:cNvPr id="7171" name="Rectangle 3"/>
          <p:cNvSpPr>
            <a:spLocks noGrp="1" noChangeArrowheads="1"/>
          </p:cNvSpPr>
          <p:nvPr>
            <p:ph type="body" idx="1"/>
          </p:nvPr>
        </p:nvSpPr>
        <p:spPr/>
        <p:txBody>
          <a:bodyPr/>
          <a:lstStyle/>
          <a:p>
            <a:pPr eaLnBrk="1" hangingPunct="1">
              <a:lnSpc>
                <a:spcPct val="90000"/>
              </a:lnSpc>
            </a:pPr>
            <a:r>
              <a:rPr lang="en-US" altLang="en-US" sz="2000" b="1" dirty="0" smtClean="0"/>
              <a:t>Term</a:t>
            </a:r>
            <a:r>
              <a:rPr lang="en-US" altLang="en-US" sz="2000" dirty="0" smtClean="0"/>
              <a:t> = logical expression that </a:t>
            </a:r>
            <a:r>
              <a:rPr lang="en-US" altLang="en-US" sz="2000" b="1" dirty="0" smtClean="0"/>
              <a:t>refers to an object</a:t>
            </a:r>
          </a:p>
          <a:p>
            <a:pPr eaLnBrk="1" hangingPunct="1">
              <a:lnSpc>
                <a:spcPct val="90000"/>
              </a:lnSpc>
            </a:pPr>
            <a:endParaRPr lang="en-US" altLang="en-US" sz="2000" b="1" dirty="0" smtClean="0"/>
          </a:p>
          <a:p>
            <a:pPr eaLnBrk="1" hangingPunct="1">
              <a:lnSpc>
                <a:spcPct val="90000"/>
              </a:lnSpc>
            </a:pPr>
            <a:r>
              <a:rPr lang="en-US" altLang="en-US" b="1" dirty="0" smtClean="0"/>
              <a:t>There are two kinds of terms:</a:t>
            </a:r>
          </a:p>
          <a:p>
            <a:pPr eaLnBrk="1" hangingPunct="1">
              <a:lnSpc>
                <a:spcPct val="90000"/>
              </a:lnSpc>
            </a:pPr>
            <a:endParaRPr lang="en-US" altLang="en-US" dirty="0" smtClean="0"/>
          </a:p>
          <a:p>
            <a:pPr lvl="1" eaLnBrk="1" hangingPunct="1">
              <a:lnSpc>
                <a:spcPct val="90000"/>
              </a:lnSpc>
            </a:pPr>
            <a:r>
              <a:rPr lang="en-US" altLang="en-US" sz="1800" b="1" dirty="0" smtClean="0"/>
              <a:t>Constant Symbols </a:t>
            </a:r>
            <a:r>
              <a:rPr lang="en-US" altLang="en-US" sz="1800" dirty="0" smtClean="0"/>
              <a:t>stand for (or name) objects:</a:t>
            </a:r>
          </a:p>
          <a:p>
            <a:pPr lvl="2" eaLnBrk="1" hangingPunct="1">
              <a:lnSpc>
                <a:spcPct val="90000"/>
              </a:lnSpc>
            </a:pPr>
            <a:r>
              <a:rPr lang="en-US" altLang="en-US" sz="1800" dirty="0" smtClean="0"/>
              <a:t>E.g., </a:t>
            </a:r>
            <a:r>
              <a:rPr lang="en-US" altLang="en-US" sz="1800" dirty="0" err="1" smtClean="0"/>
              <a:t>KingJohn</a:t>
            </a:r>
            <a:r>
              <a:rPr lang="en-US" altLang="en-US" sz="1800" dirty="0" smtClean="0"/>
              <a:t>, 2, UCI, </a:t>
            </a:r>
            <a:r>
              <a:rPr lang="en-US" altLang="en-US" sz="1800" dirty="0" err="1" smtClean="0"/>
              <a:t>Wumpus</a:t>
            </a:r>
            <a:r>
              <a:rPr lang="en-US" altLang="en-US" sz="1800" dirty="0" smtClean="0"/>
              <a:t>, ... </a:t>
            </a:r>
          </a:p>
          <a:p>
            <a:pPr lvl="2" eaLnBrk="1" hangingPunct="1">
              <a:lnSpc>
                <a:spcPct val="90000"/>
              </a:lnSpc>
              <a:buFontTx/>
              <a:buNone/>
            </a:pPr>
            <a:endParaRPr lang="en-US" altLang="en-US" sz="1800" dirty="0" smtClean="0"/>
          </a:p>
          <a:p>
            <a:pPr lvl="1" eaLnBrk="1" hangingPunct="1">
              <a:lnSpc>
                <a:spcPct val="90000"/>
              </a:lnSpc>
            </a:pPr>
            <a:r>
              <a:rPr lang="en-US" altLang="en-US" sz="1800" b="1" dirty="0" smtClean="0"/>
              <a:t>Function Symbols </a:t>
            </a:r>
            <a:r>
              <a:rPr lang="en-US" altLang="en-US" sz="1800" dirty="0" smtClean="0"/>
              <a:t>map tuples of objects to an object:</a:t>
            </a:r>
          </a:p>
          <a:p>
            <a:pPr lvl="2" eaLnBrk="1" hangingPunct="1">
              <a:lnSpc>
                <a:spcPct val="90000"/>
              </a:lnSpc>
            </a:pPr>
            <a:r>
              <a:rPr lang="en-US" altLang="en-US" sz="1800" dirty="0" smtClean="0"/>
              <a:t>E.g., </a:t>
            </a:r>
            <a:r>
              <a:rPr lang="en-US" altLang="en-US" sz="1800" dirty="0" err="1" smtClean="0"/>
              <a:t>LeftLeg</a:t>
            </a:r>
            <a:r>
              <a:rPr lang="en-US" altLang="en-US" sz="1800" dirty="0" smtClean="0"/>
              <a:t>(</a:t>
            </a:r>
            <a:r>
              <a:rPr lang="en-US" altLang="en-US" sz="1800" dirty="0" err="1" smtClean="0"/>
              <a:t>KingJohn</a:t>
            </a:r>
            <a:r>
              <a:rPr lang="en-US" altLang="en-US" sz="1800" dirty="0" smtClean="0"/>
              <a:t>), Mother(Mary), </a:t>
            </a:r>
            <a:r>
              <a:rPr lang="en-US" altLang="en-US" sz="1800" dirty="0" err="1" smtClean="0"/>
              <a:t>Sqrt</a:t>
            </a:r>
            <a:r>
              <a:rPr lang="en-US" altLang="en-US" sz="1800" dirty="0" smtClean="0"/>
              <a:t>(x)</a:t>
            </a:r>
          </a:p>
          <a:p>
            <a:pPr lvl="2" eaLnBrk="1" hangingPunct="1">
              <a:lnSpc>
                <a:spcPct val="90000"/>
              </a:lnSpc>
            </a:pPr>
            <a:r>
              <a:rPr lang="en-US" altLang="en-US" sz="1800" dirty="0" smtClean="0"/>
              <a:t>This is nothing but a complicated kind of name</a:t>
            </a:r>
          </a:p>
          <a:p>
            <a:pPr lvl="3" eaLnBrk="1" hangingPunct="1">
              <a:lnSpc>
                <a:spcPct val="90000"/>
              </a:lnSpc>
            </a:pPr>
            <a:r>
              <a:rPr lang="en-US" altLang="en-US" sz="1800" dirty="0" smtClean="0"/>
              <a:t>No “subroutine” call, no “return value”</a:t>
            </a:r>
          </a:p>
          <a:p>
            <a:pPr eaLnBrk="1" hangingPunct="1">
              <a:lnSpc>
                <a:spcPct val="90000"/>
              </a:lnSpc>
            </a:pPr>
            <a:endParaRPr lang="en-US" alt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Syntax of FOL: Atomic Sentences</a:t>
            </a:r>
          </a:p>
        </p:txBody>
      </p:sp>
      <p:sp>
        <p:nvSpPr>
          <p:cNvPr id="8195" name="Rectangle 3"/>
          <p:cNvSpPr>
            <a:spLocks noGrp="1" noChangeArrowheads="1"/>
          </p:cNvSpPr>
          <p:nvPr>
            <p:ph type="body" idx="1"/>
          </p:nvPr>
        </p:nvSpPr>
        <p:spPr>
          <a:xfrm>
            <a:off x="609600" y="1600200"/>
            <a:ext cx="7848600" cy="3429000"/>
          </a:xfrm>
        </p:spPr>
        <p:txBody>
          <a:bodyPr/>
          <a:lstStyle/>
          <a:p>
            <a:pPr eaLnBrk="1" hangingPunct="1">
              <a:lnSpc>
                <a:spcPct val="90000"/>
              </a:lnSpc>
            </a:pPr>
            <a:r>
              <a:rPr lang="en-US" altLang="en-US" sz="2000" b="1" smtClean="0"/>
              <a:t>Atomic Sentences </a:t>
            </a:r>
            <a:r>
              <a:rPr lang="en-US" altLang="en-US" sz="2000" smtClean="0"/>
              <a:t>state facts (logical truth values).</a:t>
            </a:r>
          </a:p>
          <a:p>
            <a:pPr lvl="1" eaLnBrk="1" hangingPunct="1">
              <a:lnSpc>
                <a:spcPct val="90000"/>
              </a:lnSpc>
            </a:pPr>
            <a:r>
              <a:rPr lang="en-US" altLang="en-US" sz="1800" smtClean="0"/>
              <a:t>An </a:t>
            </a:r>
            <a:r>
              <a:rPr lang="en-US" altLang="en-US" sz="1800" b="1" smtClean="0"/>
              <a:t>atomic sentence</a:t>
            </a:r>
            <a:r>
              <a:rPr lang="en-US" altLang="en-US" sz="1800" smtClean="0"/>
              <a:t> is a Predicate symbol, optionally followed by a parenthesized list of any argument terms</a:t>
            </a:r>
          </a:p>
          <a:p>
            <a:pPr lvl="1" eaLnBrk="1" hangingPunct="1">
              <a:lnSpc>
                <a:spcPct val="90000"/>
              </a:lnSpc>
            </a:pPr>
            <a:r>
              <a:rPr lang="en-US" altLang="en-US" sz="1800" smtClean="0"/>
              <a:t>E.g., </a:t>
            </a:r>
            <a:r>
              <a:rPr lang="en-US" altLang="en-US" sz="1800" i="1" smtClean="0"/>
              <a:t>Married( Father(Richard), Mother(John) )</a:t>
            </a:r>
          </a:p>
          <a:p>
            <a:pPr lvl="1" eaLnBrk="1" hangingPunct="1">
              <a:lnSpc>
                <a:spcPct val="90000"/>
              </a:lnSpc>
            </a:pPr>
            <a:r>
              <a:rPr lang="en-US" altLang="en-US" sz="1800" smtClean="0"/>
              <a:t>An </a:t>
            </a:r>
            <a:r>
              <a:rPr lang="en-US" altLang="en-US" sz="1800" b="1" smtClean="0"/>
              <a:t>atomic sentence </a:t>
            </a:r>
            <a:r>
              <a:rPr lang="en-US" altLang="en-US" sz="1800" smtClean="0"/>
              <a:t>asserts that some relationship (some predicate) holds among the objects that are its arguments.</a:t>
            </a:r>
          </a:p>
          <a:p>
            <a:pPr eaLnBrk="1" hangingPunct="1">
              <a:lnSpc>
                <a:spcPct val="90000"/>
              </a:lnSpc>
            </a:pPr>
            <a:endParaRPr lang="en-US" altLang="en-US" sz="2000" smtClean="0"/>
          </a:p>
          <a:p>
            <a:pPr eaLnBrk="1" hangingPunct="1">
              <a:lnSpc>
                <a:spcPct val="90000"/>
              </a:lnSpc>
            </a:pPr>
            <a:r>
              <a:rPr lang="en-US" altLang="en-US" sz="2000" smtClean="0"/>
              <a:t>An </a:t>
            </a:r>
            <a:r>
              <a:rPr lang="en-US" altLang="en-US" sz="2000" b="1" smtClean="0"/>
              <a:t>Atomic Sentence is true </a:t>
            </a:r>
            <a:r>
              <a:rPr lang="en-US" altLang="en-US" sz="2000" smtClean="0"/>
              <a:t>in a given model if the relation referred to by the predicate symbol holds among the objects (terms) referred to by the arguments.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Syntax of FOL: Connectives &amp; Complex Sentences</a:t>
            </a:r>
          </a:p>
        </p:txBody>
      </p:sp>
      <p:sp>
        <p:nvSpPr>
          <p:cNvPr id="9219" name="Rectangle 3"/>
          <p:cNvSpPr>
            <a:spLocks noGrp="1" noChangeArrowheads="1"/>
          </p:cNvSpPr>
          <p:nvPr>
            <p:ph type="body" idx="1"/>
          </p:nvPr>
        </p:nvSpPr>
        <p:spPr>
          <a:xfrm>
            <a:off x="609600" y="1524000"/>
            <a:ext cx="7467600" cy="4038600"/>
          </a:xfrm>
        </p:spPr>
        <p:txBody>
          <a:bodyPr/>
          <a:lstStyle/>
          <a:p>
            <a:pPr eaLnBrk="1" hangingPunct="1">
              <a:lnSpc>
                <a:spcPct val="90000"/>
              </a:lnSpc>
            </a:pPr>
            <a:r>
              <a:rPr lang="en-US" altLang="en-US" sz="2000" b="1" smtClean="0"/>
              <a:t>Complex Sentences </a:t>
            </a:r>
            <a:r>
              <a:rPr lang="en-US" altLang="en-US" sz="2000" smtClean="0"/>
              <a:t>are formed in the same way, and are formed using the same logical connectives, as we already know from propositional logic</a:t>
            </a:r>
          </a:p>
          <a:p>
            <a:pPr eaLnBrk="1" hangingPunct="1">
              <a:lnSpc>
                <a:spcPct val="90000"/>
              </a:lnSpc>
              <a:buFontTx/>
              <a:buNone/>
            </a:pPr>
            <a:endParaRPr lang="en-US" altLang="en-US" sz="2000" smtClean="0"/>
          </a:p>
          <a:p>
            <a:pPr eaLnBrk="1" hangingPunct="1">
              <a:lnSpc>
                <a:spcPct val="90000"/>
              </a:lnSpc>
            </a:pPr>
            <a:r>
              <a:rPr lang="en-US" altLang="en-US" sz="2000" smtClean="0"/>
              <a:t>The </a:t>
            </a:r>
            <a:r>
              <a:rPr lang="en-US" altLang="en-US" sz="2000" b="1" smtClean="0"/>
              <a:t>Logical Connectives</a:t>
            </a:r>
            <a:r>
              <a:rPr lang="en-US" altLang="en-US" sz="2000" smtClean="0"/>
              <a:t>:</a:t>
            </a:r>
          </a:p>
          <a:p>
            <a:pPr lvl="1" eaLnBrk="1" hangingPunct="1">
              <a:lnSpc>
                <a:spcPct val="90000"/>
              </a:lnSpc>
            </a:pPr>
            <a:r>
              <a:rPr lang="en-US" altLang="en-US" smtClean="0">
                <a:sym typeface="Symbol" pitchFamily="18" charset="2"/>
              </a:rPr>
              <a:t>   biconditional</a:t>
            </a:r>
          </a:p>
          <a:p>
            <a:pPr lvl="1" eaLnBrk="1" hangingPunct="1">
              <a:lnSpc>
                <a:spcPct val="90000"/>
              </a:lnSpc>
            </a:pPr>
            <a:r>
              <a:rPr lang="en-US" altLang="en-US" smtClean="0">
                <a:sym typeface="Symbol" pitchFamily="18" charset="2"/>
              </a:rPr>
              <a:t>   implication</a:t>
            </a:r>
          </a:p>
          <a:p>
            <a:pPr lvl="1" eaLnBrk="1" hangingPunct="1">
              <a:lnSpc>
                <a:spcPct val="90000"/>
              </a:lnSpc>
            </a:pPr>
            <a:r>
              <a:rPr lang="en-US" altLang="en-US" smtClean="0">
                <a:sym typeface="Symbol" pitchFamily="18" charset="2"/>
              </a:rPr>
              <a:t>   and</a:t>
            </a:r>
          </a:p>
          <a:p>
            <a:pPr lvl="1" eaLnBrk="1" hangingPunct="1">
              <a:lnSpc>
                <a:spcPct val="90000"/>
              </a:lnSpc>
            </a:pPr>
            <a:r>
              <a:rPr lang="en-US" altLang="en-US" smtClean="0">
                <a:sym typeface="Symbol" pitchFamily="18" charset="2"/>
              </a:rPr>
              <a:t>   or</a:t>
            </a:r>
          </a:p>
          <a:p>
            <a:pPr lvl="1" eaLnBrk="1" hangingPunct="1">
              <a:lnSpc>
                <a:spcPct val="90000"/>
              </a:lnSpc>
            </a:pPr>
            <a:r>
              <a:rPr lang="en-US" altLang="en-US" smtClean="0">
                <a:sym typeface="Symbol" pitchFamily="18" charset="2"/>
              </a:rPr>
              <a:t>   negation</a:t>
            </a:r>
          </a:p>
          <a:p>
            <a:pPr lvl="1" eaLnBrk="1" hangingPunct="1">
              <a:lnSpc>
                <a:spcPct val="90000"/>
              </a:lnSpc>
            </a:pPr>
            <a:endParaRPr lang="en-US" altLang="en-US" smtClean="0">
              <a:sym typeface="Symbol" pitchFamily="18" charset="2"/>
            </a:endParaRPr>
          </a:p>
          <a:p>
            <a:pPr eaLnBrk="1" hangingPunct="1">
              <a:lnSpc>
                <a:spcPct val="90000"/>
              </a:lnSpc>
            </a:pPr>
            <a:r>
              <a:rPr lang="en-US" altLang="en-US" b="1" smtClean="0">
                <a:sym typeface="Symbol" pitchFamily="18" charset="2"/>
              </a:rPr>
              <a:t>Semantics</a:t>
            </a:r>
            <a:r>
              <a:rPr lang="en-US" altLang="en-US" smtClean="0">
                <a:sym typeface="Symbol" pitchFamily="18" charset="2"/>
              </a:rPr>
              <a:t> for these logical connectives are the same as</a:t>
            </a:r>
            <a:r>
              <a:rPr lang="en-US" altLang="en-US" smtClean="0"/>
              <a:t> we already know from propositional logic.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Recap propositional logic: </a:t>
            </a:r>
            <a:r>
              <a:rPr lang="en-US" altLang="en-US" smtClean="0">
                <a:solidFill>
                  <a:srgbClr val="FF0000"/>
                </a:solidFill>
              </a:rPr>
              <a:t>Syntax</a:t>
            </a:r>
          </a:p>
        </p:txBody>
      </p:sp>
      <p:sp>
        <p:nvSpPr>
          <p:cNvPr id="76803" name="Rectangle 3"/>
          <p:cNvSpPr>
            <a:spLocks noGrp="1" noChangeArrowheads="1"/>
          </p:cNvSpPr>
          <p:nvPr>
            <p:ph type="body" idx="1"/>
          </p:nvPr>
        </p:nvSpPr>
        <p:spPr>
          <a:xfrm>
            <a:off x="381000" y="1828800"/>
            <a:ext cx="8229600" cy="4525963"/>
          </a:xfrm>
        </p:spPr>
        <p:txBody>
          <a:bodyPr/>
          <a:lstStyle/>
          <a:p>
            <a:pPr eaLnBrk="1" hangingPunct="1">
              <a:lnSpc>
                <a:spcPct val="90000"/>
              </a:lnSpc>
            </a:pPr>
            <a:r>
              <a:rPr lang="en-US" altLang="en-US" sz="2400" smtClean="0"/>
              <a:t>Propositional logic is the simplest logic –  illustrates basic ideas</a:t>
            </a:r>
          </a:p>
          <a:p>
            <a:pPr eaLnBrk="1" hangingPunct="1">
              <a:lnSpc>
                <a:spcPct val="90000"/>
              </a:lnSpc>
            </a:pPr>
            <a:endParaRPr lang="en-US" altLang="en-US" sz="2400" smtClean="0"/>
          </a:p>
          <a:p>
            <a:pPr eaLnBrk="1" hangingPunct="1">
              <a:lnSpc>
                <a:spcPct val="90000"/>
              </a:lnSpc>
            </a:pPr>
            <a:r>
              <a:rPr lang="en-US" altLang="en-US" sz="2400" smtClean="0"/>
              <a:t>The proposition symbols P</a:t>
            </a:r>
            <a:r>
              <a:rPr lang="en-US" altLang="en-US" sz="2400" baseline="-25000" smtClean="0"/>
              <a:t>1</a:t>
            </a:r>
            <a:r>
              <a:rPr lang="en-US" altLang="en-US" sz="2400" smtClean="0"/>
              <a:t>, P</a:t>
            </a:r>
            <a:r>
              <a:rPr lang="en-US" altLang="en-US" sz="2400" baseline="-25000" smtClean="0"/>
              <a:t>2</a:t>
            </a:r>
            <a:r>
              <a:rPr lang="en-US" altLang="en-US" sz="2400" smtClean="0"/>
              <a:t> etc are sentences</a:t>
            </a:r>
          </a:p>
          <a:p>
            <a:pPr eaLnBrk="1" hangingPunct="1">
              <a:lnSpc>
                <a:spcPct val="90000"/>
              </a:lnSpc>
              <a:buFontTx/>
              <a:buNone/>
            </a:pPr>
            <a:endParaRPr lang="en-US" altLang="en-US" sz="2400" smtClean="0"/>
          </a:p>
          <a:p>
            <a:pPr lvl="1" eaLnBrk="1" hangingPunct="1">
              <a:lnSpc>
                <a:spcPct val="90000"/>
              </a:lnSpc>
            </a:pPr>
            <a:r>
              <a:rPr lang="en-US" altLang="en-US" sz="2000" smtClean="0"/>
              <a:t>If S is a sentence, </a:t>
            </a:r>
            <a:r>
              <a:rPr lang="en-US" altLang="en-US" sz="2000" smtClean="0">
                <a:sym typeface="Symbol" pitchFamily="18" charset="2"/>
              </a:rPr>
              <a:t></a:t>
            </a:r>
            <a:r>
              <a:rPr lang="en-US" altLang="en-US" sz="2000" smtClean="0"/>
              <a:t>S is a sentence (</a:t>
            </a:r>
            <a:r>
              <a:rPr lang="en-US" altLang="en-US" sz="2000" smtClean="0">
                <a:solidFill>
                  <a:schemeClr val="accent2"/>
                </a:solidFill>
              </a:rPr>
              <a:t>negation</a:t>
            </a:r>
            <a:r>
              <a:rPr lang="en-US" altLang="en-US" sz="2000" smtClean="0"/>
              <a:t>)</a:t>
            </a:r>
          </a:p>
          <a:p>
            <a:pPr lvl="1" eaLnBrk="1" hangingPunct="1">
              <a:lnSpc>
                <a:spcPct val="90000"/>
              </a:lnSpc>
            </a:pPr>
            <a:r>
              <a:rPr lang="en-US" altLang="en-US" sz="2000" smtClean="0"/>
              <a:t>If S</a:t>
            </a:r>
            <a:r>
              <a:rPr lang="en-US" altLang="en-US" sz="2000" baseline="-25000" smtClean="0"/>
              <a:t>1</a:t>
            </a:r>
            <a:r>
              <a:rPr lang="en-US" altLang="en-US" sz="2000" smtClean="0"/>
              <a:t> and S</a:t>
            </a:r>
            <a:r>
              <a:rPr lang="en-US" altLang="en-US" sz="2000" baseline="-25000" smtClean="0"/>
              <a:t>2</a:t>
            </a:r>
            <a:r>
              <a:rPr lang="en-US" altLang="en-US" sz="2000" smtClean="0"/>
              <a:t> are sentences, S</a:t>
            </a:r>
            <a:r>
              <a:rPr lang="en-US" altLang="en-US" sz="2000" baseline="-25000" smtClean="0"/>
              <a:t>1</a:t>
            </a:r>
            <a:r>
              <a:rPr lang="en-US" altLang="en-US" sz="2000" smtClean="0"/>
              <a:t> </a:t>
            </a:r>
            <a:r>
              <a:rPr lang="en-US" altLang="en-US" sz="2000" smtClean="0">
                <a:sym typeface="Symbol" pitchFamily="18" charset="2"/>
              </a:rPr>
              <a:t></a:t>
            </a:r>
            <a:r>
              <a:rPr lang="en-US" altLang="en-US" sz="2000" smtClean="0"/>
              <a:t> S</a:t>
            </a:r>
            <a:r>
              <a:rPr lang="en-US" altLang="en-US" sz="2000" baseline="-25000" smtClean="0"/>
              <a:t>2</a:t>
            </a:r>
            <a:r>
              <a:rPr lang="en-US" altLang="en-US" sz="2000" smtClean="0"/>
              <a:t> is a sentence (</a:t>
            </a:r>
            <a:r>
              <a:rPr lang="en-US" altLang="en-US" sz="2000" smtClean="0">
                <a:solidFill>
                  <a:schemeClr val="accent2"/>
                </a:solidFill>
              </a:rPr>
              <a:t>conjunction</a:t>
            </a:r>
            <a:r>
              <a:rPr lang="en-US" altLang="en-US" sz="2000" smtClean="0"/>
              <a:t>)</a:t>
            </a:r>
          </a:p>
          <a:p>
            <a:pPr lvl="1" eaLnBrk="1" hangingPunct="1">
              <a:lnSpc>
                <a:spcPct val="90000"/>
              </a:lnSpc>
            </a:pPr>
            <a:r>
              <a:rPr lang="en-US" altLang="en-US" sz="2000" smtClean="0"/>
              <a:t>If S</a:t>
            </a:r>
            <a:r>
              <a:rPr lang="en-US" altLang="en-US" sz="2000" baseline="-25000" smtClean="0"/>
              <a:t>1</a:t>
            </a:r>
            <a:r>
              <a:rPr lang="en-US" altLang="en-US" sz="2000" smtClean="0"/>
              <a:t> and S</a:t>
            </a:r>
            <a:r>
              <a:rPr lang="en-US" altLang="en-US" sz="2000" baseline="-25000" smtClean="0"/>
              <a:t>2</a:t>
            </a:r>
            <a:r>
              <a:rPr lang="en-US" altLang="en-US" sz="2000" smtClean="0"/>
              <a:t> are sentences, S</a:t>
            </a:r>
            <a:r>
              <a:rPr lang="en-US" altLang="en-US" sz="2000" baseline="-25000" smtClean="0"/>
              <a:t>1</a:t>
            </a:r>
            <a:r>
              <a:rPr lang="en-US" altLang="en-US" sz="2000" smtClean="0"/>
              <a:t> </a:t>
            </a:r>
            <a:r>
              <a:rPr lang="en-US" altLang="en-US" sz="2000" smtClean="0">
                <a:sym typeface="Symbol" pitchFamily="18" charset="2"/>
              </a:rPr>
              <a:t></a:t>
            </a:r>
            <a:r>
              <a:rPr lang="en-US" altLang="en-US" sz="2000" smtClean="0"/>
              <a:t> S</a:t>
            </a:r>
            <a:r>
              <a:rPr lang="en-US" altLang="en-US" sz="2000" baseline="-25000" smtClean="0"/>
              <a:t>2</a:t>
            </a:r>
            <a:r>
              <a:rPr lang="en-US" altLang="en-US" sz="2000" smtClean="0"/>
              <a:t> is a sentence (</a:t>
            </a:r>
            <a:r>
              <a:rPr lang="en-US" altLang="en-US" sz="2000" smtClean="0">
                <a:solidFill>
                  <a:schemeClr val="accent2"/>
                </a:solidFill>
              </a:rPr>
              <a:t>disjunction</a:t>
            </a:r>
            <a:r>
              <a:rPr lang="en-US" altLang="en-US" sz="2000" smtClean="0"/>
              <a:t>)</a:t>
            </a:r>
          </a:p>
          <a:p>
            <a:pPr lvl="1" eaLnBrk="1" hangingPunct="1">
              <a:lnSpc>
                <a:spcPct val="90000"/>
              </a:lnSpc>
            </a:pPr>
            <a:r>
              <a:rPr lang="en-US" altLang="en-US" sz="2000" smtClean="0"/>
              <a:t>If S</a:t>
            </a:r>
            <a:r>
              <a:rPr lang="en-US" altLang="en-US" sz="2000" baseline="-25000" smtClean="0"/>
              <a:t>1</a:t>
            </a:r>
            <a:r>
              <a:rPr lang="en-US" altLang="en-US" sz="2000" smtClean="0"/>
              <a:t> and S</a:t>
            </a:r>
            <a:r>
              <a:rPr lang="en-US" altLang="en-US" sz="2000" baseline="-25000" smtClean="0"/>
              <a:t>2</a:t>
            </a:r>
            <a:r>
              <a:rPr lang="en-US" altLang="en-US" sz="2000" smtClean="0"/>
              <a:t> are sentences, S</a:t>
            </a:r>
            <a:r>
              <a:rPr lang="en-US" altLang="en-US" sz="2000" baseline="-25000" smtClean="0"/>
              <a:t>1</a:t>
            </a:r>
            <a:r>
              <a:rPr lang="en-US" altLang="en-US" sz="2000" smtClean="0"/>
              <a:t> </a:t>
            </a:r>
            <a:r>
              <a:rPr lang="en-US" altLang="en-US" sz="2000" smtClean="0">
                <a:sym typeface="Symbol" pitchFamily="18" charset="2"/>
              </a:rPr>
              <a:t></a:t>
            </a:r>
            <a:r>
              <a:rPr lang="en-US" altLang="en-US" sz="2000" smtClean="0"/>
              <a:t> S</a:t>
            </a:r>
            <a:r>
              <a:rPr lang="en-US" altLang="en-US" sz="2000" baseline="-25000" smtClean="0"/>
              <a:t>2</a:t>
            </a:r>
            <a:r>
              <a:rPr lang="en-US" altLang="en-US" sz="2000" smtClean="0"/>
              <a:t> is a sentence (</a:t>
            </a:r>
            <a:r>
              <a:rPr lang="en-US" altLang="en-US" sz="2000" smtClean="0">
                <a:solidFill>
                  <a:schemeClr val="accent2"/>
                </a:solidFill>
              </a:rPr>
              <a:t>implication</a:t>
            </a:r>
            <a:r>
              <a:rPr lang="en-US" altLang="en-US" sz="2000" smtClean="0"/>
              <a:t>)</a:t>
            </a:r>
          </a:p>
          <a:p>
            <a:pPr lvl="1" eaLnBrk="1" hangingPunct="1">
              <a:lnSpc>
                <a:spcPct val="90000"/>
              </a:lnSpc>
            </a:pPr>
            <a:r>
              <a:rPr lang="en-US" altLang="en-US" sz="2000" smtClean="0"/>
              <a:t>If S</a:t>
            </a:r>
            <a:r>
              <a:rPr lang="en-US" altLang="en-US" sz="2000" baseline="-25000" smtClean="0"/>
              <a:t>1</a:t>
            </a:r>
            <a:r>
              <a:rPr lang="en-US" altLang="en-US" sz="2000" smtClean="0"/>
              <a:t> and S</a:t>
            </a:r>
            <a:r>
              <a:rPr lang="en-US" altLang="en-US" sz="2000" baseline="-25000" smtClean="0"/>
              <a:t>2</a:t>
            </a:r>
            <a:r>
              <a:rPr lang="en-US" altLang="en-US" sz="2000" smtClean="0"/>
              <a:t> are sentences, S</a:t>
            </a:r>
            <a:r>
              <a:rPr lang="en-US" altLang="en-US" sz="2000" baseline="-25000" smtClean="0"/>
              <a:t>1</a:t>
            </a:r>
            <a:r>
              <a:rPr lang="en-US" altLang="en-US" sz="2000" smtClean="0"/>
              <a:t> </a:t>
            </a:r>
            <a:r>
              <a:rPr lang="en-US" altLang="en-US" sz="2000" smtClean="0">
                <a:sym typeface="Symbol" pitchFamily="18" charset="2"/>
              </a:rPr>
              <a:t></a:t>
            </a:r>
            <a:r>
              <a:rPr lang="en-US" altLang="en-US" sz="2000" smtClean="0"/>
              <a:t> S</a:t>
            </a:r>
            <a:r>
              <a:rPr lang="en-US" altLang="en-US" sz="2000" baseline="-25000" smtClean="0"/>
              <a:t>2</a:t>
            </a:r>
            <a:r>
              <a:rPr lang="en-US" altLang="en-US" sz="2000" smtClean="0"/>
              <a:t> is a sentence (</a:t>
            </a:r>
            <a:r>
              <a:rPr lang="en-US" altLang="en-US" sz="2000" smtClean="0">
                <a:solidFill>
                  <a:schemeClr val="accent2"/>
                </a:solidFill>
              </a:rPr>
              <a:t>biconditional</a:t>
            </a:r>
            <a:r>
              <a:rPr lang="en-US" altLang="en-US" sz="2000" smtClean="0"/>
              <a:t>)</a:t>
            </a:r>
          </a:p>
        </p:txBody>
      </p:sp>
    </p:spTree>
    <p:extLst>
      <p:ext uri="{BB962C8B-B14F-4D97-AF65-F5344CB8AC3E}">
        <p14:creationId xmlns:p14="http://schemas.microsoft.com/office/powerpoint/2010/main" val="4244347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Syntax of FOL: Variables</a:t>
            </a:r>
          </a:p>
        </p:txBody>
      </p:sp>
      <p:sp>
        <p:nvSpPr>
          <p:cNvPr id="10243" name="Rectangle 3"/>
          <p:cNvSpPr>
            <a:spLocks noGrp="1" noChangeArrowheads="1"/>
          </p:cNvSpPr>
          <p:nvPr>
            <p:ph type="body" idx="1"/>
          </p:nvPr>
        </p:nvSpPr>
        <p:spPr>
          <a:xfrm>
            <a:off x="609600" y="1524000"/>
            <a:ext cx="7467600" cy="4800600"/>
          </a:xfrm>
        </p:spPr>
        <p:txBody>
          <a:bodyPr/>
          <a:lstStyle/>
          <a:p>
            <a:pPr eaLnBrk="1" hangingPunct="1">
              <a:lnSpc>
                <a:spcPct val="90000"/>
              </a:lnSpc>
            </a:pPr>
            <a:r>
              <a:rPr lang="en-US" altLang="en-US" sz="2000" b="1" dirty="0" smtClean="0"/>
              <a:t>Variables </a:t>
            </a:r>
            <a:r>
              <a:rPr lang="en-US" altLang="en-US" sz="2000" dirty="0" smtClean="0"/>
              <a:t>range over objects in the world.</a:t>
            </a:r>
          </a:p>
          <a:p>
            <a:pPr eaLnBrk="1" hangingPunct="1">
              <a:lnSpc>
                <a:spcPct val="90000"/>
              </a:lnSpc>
            </a:pPr>
            <a:endParaRPr lang="en-US" altLang="en-US" sz="2000" dirty="0" smtClean="0"/>
          </a:p>
          <a:p>
            <a:pPr eaLnBrk="1" hangingPunct="1">
              <a:lnSpc>
                <a:spcPct val="90000"/>
              </a:lnSpc>
            </a:pPr>
            <a:r>
              <a:rPr lang="en-US" altLang="en-US" dirty="0" smtClean="0"/>
              <a:t>A </a:t>
            </a:r>
            <a:r>
              <a:rPr lang="en-US" altLang="en-US" b="1" dirty="0" smtClean="0"/>
              <a:t>variable</a:t>
            </a:r>
            <a:r>
              <a:rPr lang="en-US" altLang="en-US" dirty="0" smtClean="0"/>
              <a:t> is like a </a:t>
            </a:r>
            <a:r>
              <a:rPr lang="en-US" altLang="en-US" b="1" dirty="0" smtClean="0"/>
              <a:t>term </a:t>
            </a:r>
            <a:r>
              <a:rPr lang="en-US" altLang="en-US" dirty="0" smtClean="0"/>
              <a:t>because it represents an object.</a:t>
            </a:r>
          </a:p>
          <a:p>
            <a:pPr eaLnBrk="1" hangingPunct="1">
              <a:lnSpc>
                <a:spcPct val="90000"/>
              </a:lnSpc>
            </a:pPr>
            <a:endParaRPr lang="en-US" altLang="en-US" dirty="0" smtClean="0"/>
          </a:p>
          <a:p>
            <a:pPr eaLnBrk="1" hangingPunct="1">
              <a:lnSpc>
                <a:spcPct val="90000"/>
              </a:lnSpc>
            </a:pPr>
            <a:r>
              <a:rPr lang="en-US" altLang="en-US" dirty="0" smtClean="0"/>
              <a:t>A </a:t>
            </a:r>
            <a:r>
              <a:rPr lang="en-US" altLang="en-US" b="1" dirty="0" smtClean="0"/>
              <a:t>variable</a:t>
            </a:r>
            <a:r>
              <a:rPr lang="en-US" altLang="en-US" dirty="0" smtClean="0"/>
              <a:t> may be used wherever a </a:t>
            </a:r>
            <a:r>
              <a:rPr lang="en-US" altLang="en-US" b="1" dirty="0" smtClean="0"/>
              <a:t>term</a:t>
            </a:r>
            <a:r>
              <a:rPr lang="en-US" altLang="en-US" dirty="0" smtClean="0"/>
              <a:t> may be used.</a:t>
            </a:r>
          </a:p>
          <a:p>
            <a:pPr lvl="1" eaLnBrk="1" hangingPunct="1">
              <a:lnSpc>
                <a:spcPct val="90000"/>
              </a:lnSpc>
            </a:pPr>
            <a:r>
              <a:rPr lang="en-US" altLang="en-US" b="1" dirty="0" smtClean="0"/>
              <a:t>Variables</a:t>
            </a:r>
            <a:r>
              <a:rPr lang="en-US" altLang="en-US" dirty="0" smtClean="0"/>
              <a:t> may be arguments to functions and predicates.</a:t>
            </a:r>
          </a:p>
          <a:p>
            <a:pPr lvl="2" eaLnBrk="1" hangingPunct="1">
              <a:lnSpc>
                <a:spcPct val="90000"/>
              </a:lnSpc>
            </a:pPr>
            <a:endParaRPr lang="en-US" altLang="en-US" dirty="0" smtClean="0"/>
          </a:p>
          <a:p>
            <a:pPr eaLnBrk="1" hangingPunct="1">
              <a:lnSpc>
                <a:spcPct val="90000"/>
              </a:lnSpc>
            </a:pPr>
            <a:r>
              <a:rPr lang="en-US" altLang="en-US" dirty="0" smtClean="0"/>
              <a:t>A </a:t>
            </a:r>
            <a:r>
              <a:rPr lang="en-US" altLang="en-US" b="1" dirty="0" smtClean="0"/>
              <a:t>term with NO variables </a:t>
            </a:r>
            <a:r>
              <a:rPr lang="en-US" altLang="en-US" dirty="0" smtClean="0"/>
              <a:t>is called a </a:t>
            </a:r>
            <a:r>
              <a:rPr lang="en-US" altLang="en-US" b="1" dirty="0" smtClean="0"/>
              <a:t>ground term</a:t>
            </a:r>
            <a:r>
              <a:rPr lang="en-US" altLang="en-US" dirty="0" smtClean="0"/>
              <a:t>.</a:t>
            </a:r>
          </a:p>
          <a:p>
            <a:pPr eaLnBrk="1" hangingPunct="1">
              <a:lnSpc>
                <a:spcPct val="90000"/>
              </a:lnSpc>
            </a:pPr>
            <a:endParaRPr lang="en-US" altLang="en-US" dirty="0"/>
          </a:p>
          <a:p>
            <a:pPr eaLnBrk="1" hangingPunct="1">
              <a:lnSpc>
                <a:spcPct val="90000"/>
              </a:lnSpc>
            </a:pPr>
            <a:r>
              <a:rPr lang="en-US" altLang="en-US" dirty="0" smtClean="0"/>
              <a:t>All variables must be bound by a quantifier, </a:t>
            </a:r>
            <a:r>
              <a:rPr lang="en-US" altLang="en-US" dirty="0" smtClean="0">
                <a:sym typeface="Symbol"/>
              </a:rPr>
              <a:t> or </a:t>
            </a:r>
            <a:endParaRPr lang="en-US" altLang="en-US" dirty="0" smtClean="0"/>
          </a:p>
          <a:p>
            <a:pPr eaLnBrk="1" hangingPunct="1">
              <a:lnSpc>
                <a:spcPct val="90000"/>
              </a:lnSpc>
            </a:pPr>
            <a:endParaRPr lang="en-US" altLang="en-US" dirty="0" smtClean="0"/>
          </a:p>
          <a:p>
            <a:pPr eaLnBrk="1" hangingPunct="1">
              <a:lnSpc>
                <a:spcPct val="90000"/>
              </a:lnSpc>
            </a:pPr>
            <a:r>
              <a:rPr lang="en-US" altLang="en-US" dirty="0" smtClean="0"/>
              <a:t>(A </a:t>
            </a:r>
            <a:r>
              <a:rPr lang="en-US" altLang="en-US" b="1" dirty="0" smtClean="0"/>
              <a:t>variable not bound by a quantifier</a:t>
            </a:r>
            <a:r>
              <a:rPr lang="en-US" altLang="en-US" dirty="0" smtClean="0"/>
              <a:t> is called </a:t>
            </a:r>
            <a:r>
              <a:rPr lang="en-US" altLang="en-US" b="1" dirty="0" smtClean="0"/>
              <a:t>free</a:t>
            </a:r>
            <a:r>
              <a:rPr lang="en-US" altLang="en-US" dirty="0" smtClean="0"/>
              <a:t>.)</a:t>
            </a:r>
          </a:p>
          <a:p>
            <a:pPr lvl="1" eaLnBrk="1" hangingPunct="1">
              <a:lnSpc>
                <a:spcPct val="90000"/>
              </a:lnSpc>
            </a:pPr>
            <a:r>
              <a:rPr lang="en-US" altLang="en-US" dirty="0" smtClean="0"/>
              <a:t>Used by mathematicians, not used in this class</a:t>
            </a:r>
          </a:p>
          <a:p>
            <a:pPr eaLnBrk="1" hangingPunct="1">
              <a:lnSpc>
                <a:spcPct val="90000"/>
              </a:lnSpc>
              <a:buFontTx/>
              <a:buNone/>
            </a:pPr>
            <a:endParaRPr lang="en-US" alt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Syntax of FOL: Logical Quantifiers</a:t>
            </a:r>
          </a:p>
        </p:txBody>
      </p:sp>
      <p:sp>
        <p:nvSpPr>
          <p:cNvPr id="11267" name="Rectangle 3"/>
          <p:cNvSpPr>
            <a:spLocks noGrp="1" noChangeArrowheads="1"/>
          </p:cNvSpPr>
          <p:nvPr>
            <p:ph type="body" idx="1"/>
          </p:nvPr>
        </p:nvSpPr>
        <p:spPr>
          <a:xfrm>
            <a:off x="609600" y="1295400"/>
            <a:ext cx="7467600" cy="5181600"/>
          </a:xfrm>
        </p:spPr>
        <p:txBody>
          <a:bodyPr/>
          <a:lstStyle/>
          <a:p>
            <a:pPr eaLnBrk="1" hangingPunct="1">
              <a:lnSpc>
                <a:spcPct val="90000"/>
              </a:lnSpc>
            </a:pPr>
            <a:r>
              <a:rPr lang="en-US" altLang="en-US" sz="2000" smtClean="0"/>
              <a:t>There are two </a:t>
            </a:r>
            <a:r>
              <a:rPr lang="en-US" altLang="en-US" sz="2000" b="1" smtClean="0"/>
              <a:t>Logical Quantifiers:</a:t>
            </a:r>
          </a:p>
          <a:p>
            <a:pPr lvl="1" eaLnBrk="1" hangingPunct="1">
              <a:lnSpc>
                <a:spcPct val="90000"/>
              </a:lnSpc>
            </a:pPr>
            <a:r>
              <a:rPr lang="en-US" altLang="en-US" b="1" smtClean="0">
                <a:sym typeface="Symbol" pitchFamily="18" charset="2"/>
              </a:rPr>
              <a:t>Universal:</a:t>
            </a:r>
            <a:r>
              <a:rPr lang="en-US" altLang="en-US" smtClean="0">
                <a:sym typeface="Symbol" pitchFamily="18" charset="2"/>
              </a:rPr>
              <a:t>  x P(x)   means “For all x, P(x).”</a:t>
            </a:r>
          </a:p>
          <a:p>
            <a:pPr lvl="2" eaLnBrk="1" hangingPunct="1">
              <a:lnSpc>
                <a:spcPct val="90000"/>
              </a:lnSpc>
            </a:pPr>
            <a:r>
              <a:rPr lang="en-US" altLang="en-US" smtClean="0">
                <a:sym typeface="Symbol" pitchFamily="18" charset="2"/>
              </a:rPr>
              <a:t>The “upside-down A” reminds you of “ALL.”</a:t>
            </a:r>
          </a:p>
          <a:p>
            <a:pPr lvl="1" eaLnBrk="1" hangingPunct="1">
              <a:lnSpc>
                <a:spcPct val="90000"/>
              </a:lnSpc>
            </a:pPr>
            <a:r>
              <a:rPr lang="en-US" altLang="en-US" b="1" smtClean="0">
                <a:sym typeface="Symbol" pitchFamily="18" charset="2"/>
              </a:rPr>
              <a:t>Existential:</a:t>
            </a:r>
            <a:r>
              <a:rPr lang="en-US" altLang="en-US" smtClean="0">
                <a:sym typeface="Symbol" pitchFamily="18" charset="2"/>
              </a:rPr>
              <a:t>  x P(x)   means “There exists x such that, P(x).”</a:t>
            </a:r>
          </a:p>
          <a:p>
            <a:pPr lvl="2" eaLnBrk="1" hangingPunct="1">
              <a:lnSpc>
                <a:spcPct val="90000"/>
              </a:lnSpc>
            </a:pPr>
            <a:r>
              <a:rPr lang="en-US" altLang="en-US" smtClean="0">
                <a:sym typeface="Symbol" pitchFamily="18" charset="2"/>
              </a:rPr>
              <a:t>The “upside-down E” reminds you of “EXISTS.”</a:t>
            </a:r>
          </a:p>
          <a:p>
            <a:pPr lvl="1" eaLnBrk="1" hangingPunct="1">
              <a:lnSpc>
                <a:spcPct val="90000"/>
              </a:lnSpc>
            </a:pPr>
            <a:endParaRPr lang="en-US" altLang="en-US" smtClean="0">
              <a:sym typeface="Symbol" pitchFamily="18" charset="2"/>
            </a:endParaRPr>
          </a:p>
          <a:p>
            <a:pPr eaLnBrk="1" hangingPunct="1">
              <a:lnSpc>
                <a:spcPct val="90000"/>
              </a:lnSpc>
            </a:pPr>
            <a:r>
              <a:rPr lang="en-US" altLang="en-US" smtClean="0">
                <a:sym typeface="Symbol" pitchFamily="18" charset="2"/>
              </a:rPr>
              <a:t>Syntactic “sugar” --- we really only need one quantifier.</a:t>
            </a:r>
          </a:p>
          <a:p>
            <a:pPr lvl="1" eaLnBrk="1" hangingPunct="1">
              <a:lnSpc>
                <a:spcPct val="90000"/>
              </a:lnSpc>
            </a:pPr>
            <a:r>
              <a:rPr lang="en-US" altLang="en-US" smtClean="0">
                <a:sym typeface="Symbol" pitchFamily="18" charset="2"/>
              </a:rPr>
              <a:t> x P(x)   x P(x)</a:t>
            </a:r>
          </a:p>
          <a:p>
            <a:pPr lvl="1" eaLnBrk="1" hangingPunct="1">
              <a:lnSpc>
                <a:spcPct val="90000"/>
              </a:lnSpc>
            </a:pPr>
            <a:r>
              <a:rPr lang="en-US" altLang="en-US" smtClean="0">
                <a:sym typeface="Symbol" pitchFamily="18" charset="2"/>
              </a:rPr>
              <a:t> x P(x)   x P(x)</a:t>
            </a:r>
          </a:p>
          <a:p>
            <a:pPr lvl="1" eaLnBrk="1" hangingPunct="1">
              <a:lnSpc>
                <a:spcPct val="90000"/>
              </a:lnSpc>
            </a:pPr>
            <a:r>
              <a:rPr lang="en-US" altLang="en-US" smtClean="0">
                <a:sym typeface="Symbol" pitchFamily="18" charset="2"/>
              </a:rPr>
              <a:t>You can ALWAYS convert one quantifier to the other.</a:t>
            </a:r>
          </a:p>
          <a:p>
            <a:pPr lvl="1" eaLnBrk="1" hangingPunct="1">
              <a:lnSpc>
                <a:spcPct val="90000"/>
              </a:lnSpc>
            </a:pPr>
            <a:endParaRPr lang="en-US" altLang="en-US" smtClean="0">
              <a:sym typeface="Symbol" pitchFamily="18" charset="2"/>
            </a:endParaRPr>
          </a:p>
          <a:p>
            <a:pPr eaLnBrk="1" hangingPunct="1">
              <a:lnSpc>
                <a:spcPct val="90000"/>
              </a:lnSpc>
            </a:pPr>
            <a:r>
              <a:rPr lang="en-US" altLang="en-US" b="1" smtClean="0">
                <a:sym typeface="Symbol" pitchFamily="18" charset="2"/>
              </a:rPr>
              <a:t>RULES:</a:t>
            </a:r>
            <a:r>
              <a:rPr lang="en-US" altLang="en-US" smtClean="0">
                <a:sym typeface="Symbol" pitchFamily="18" charset="2"/>
              </a:rPr>
              <a:t>     and    </a:t>
            </a:r>
          </a:p>
          <a:p>
            <a:pPr eaLnBrk="1" hangingPunct="1">
              <a:lnSpc>
                <a:spcPct val="90000"/>
              </a:lnSpc>
            </a:pPr>
            <a:endParaRPr lang="en-US" altLang="en-US" smtClean="0">
              <a:sym typeface="Symbol" pitchFamily="18" charset="2"/>
            </a:endParaRPr>
          </a:p>
          <a:p>
            <a:pPr eaLnBrk="1" hangingPunct="1">
              <a:lnSpc>
                <a:spcPct val="90000"/>
              </a:lnSpc>
            </a:pPr>
            <a:r>
              <a:rPr lang="en-US" altLang="en-US" b="1" smtClean="0">
                <a:sym typeface="Symbol" pitchFamily="18" charset="2"/>
              </a:rPr>
              <a:t>RULE:</a:t>
            </a:r>
            <a:r>
              <a:rPr lang="en-US" altLang="en-US" smtClean="0">
                <a:sym typeface="Symbol" pitchFamily="18" charset="2"/>
              </a:rPr>
              <a:t> To move negation “in” across a quantifier,</a:t>
            </a:r>
          </a:p>
          <a:p>
            <a:pPr lvl="2" eaLnBrk="1" hangingPunct="1">
              <a:lnSpc>
                <a:spcPct val="90000"/>
              </a:lnSpc>
              <a:buFontTx/>
              <a:buNone/>
            </a:pPr>
            <a:r>
              <a:rPr lang="en-US" altLang="en-US" smtClean="0">
                <a:sym typeface="Symbol" pitchFamily="18" charset="2"/>
              </a:rPr>
              <a:t>change the quantifier to “the other quantifier”</a:t>
            </a:r>
          </a:p>
          <a:p>
            <a:pPr lvl="2" eaLnBrk="1" hangingPunct="1">
              <a:lnSpc>
                <a:spcPct val="90000"/>
              </a:lnSpc>
              <a:buFontTx/>
              <a:buNone/>
            </a:pPr>
            <a:r>
              <a:rPr lang="en-US" altLang="en-US" smtClean="0">
                <a:sym typeface="Symbol" pitchFamily="18" charset="2"/>
              </a:rPr>
              <a:t>and negate the predicate on “the other side.”</a:t>
            </a:r>
          </a:p>
          <a:p>
            <a:pPr lvl="1" eaLnBrk="1" hangingPunct="1">
              <a:lnSpc>
                <a:spcPct val="90000"/>
              </a:lnSpc>
            </a:pPr>
            <a:r>
              <a:rPr lang="en-US" altLang="en-US" smtClean="0">
                <a:sym typeface="Symbol" pitchFamily="18" charset="2"/>
              </a:rPr>
              <a:t> x P(x)   x P(x)</a:t>
            </a:r>
          </a:p>
          <a:p>
            <a:pPr lvl="1" eaLnBrk="1" hangingPunct="1">
              <a:lnSpc>
                <a:spcPct val="90000"/>
              </a:lnSpc>
            </a:pPr>
            <a:r>
              <a:rPr lang="en-US" altLang="en-US" smtClean="0">
                <a:sym typeface="Symbol" pitchFamily="18" charset="2"/>
              </a:rPr>
              <a:t> x P(x)   x P(x)</a:t>
            </a:r>
          </a:p>
          <a:p>
            <a:pPr lvl="1" eaLnBrk="1" hangingPunct="1">
              <a:lnSpc>
                <a:spcPct val="90000"/>
              </a:lnSpc>
            </a:pPr>
            <a:endParaRPr lang="en-US" altLang="en-US" smtClean="0">
              <a:sym typeface="Symbol" pitchFamily="18" charset="2"/>
            </a:endParaRPr>
          </a:p>
          <a:p>
            <a:pPr lvl="2" eaLnBrk="1" hangingPunct="1">
              <a:lnSpc>
                <a:spcPct val="90000"/>
              </a:lnSpc>
              <a:buFontTx/>
              <a:buNone/>
            </a:pPr>
            <a:endParaRPr lang="en-US" altLang="en-US" smtClean="0">
              <a:sym typeface="Symbol" pitchFamily="18" charset="2"/>
            </a:endParaRPr>
          </a:p>
          <a:p>
            <a:pPr lvl="2" eaLnBrk="1" hangingPunct="1">
              <a:lnSpc>
                <a:spcPct val="90000"/>
              </a:lnSpc>
              <a:buFontTx/>
              <a:buNone/>
            </a:pPr>
            <a:endParaRPr lang="en-US" altLang="en-US" smtClean="0">
              <a:sym typeface="Symbol" pitchFamily="18"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solidFill>
                  <a:schemeClr val="tx1"/>
                </a:solidFill>
              </a:rPr>
              <a:t>Universal Quantification </a:t>
            </a:r>
            <a:r>
              <a:rPr lang="en-US" altLang="en-US" dirty="0" smtClean="0">
                <a:solidFill>
                  <a:schemeClr val="tx1"/>
                </a:solidFill>
                <a:sym typeface="Symbol" pitchFamily="18" charset="2"/>
              </a:rPr>
              <a:t></a:t>
            </a:r>
          </a:p>
        </p:txBody>
      </p:sp>
      <p:sp>
        <p:nvSpPr>
          <p:cNvPr id="23555" name="Rectangle 3"/>
          <p:cNvSpPr>
            <a:spLocks noGrp="1" noChangeArrowheads="1"/>
          </p:cNvSpPr>
          <p:nvPr>
            <p:ph type="body" idx="1"/>
          </p:nvPr>
        </p:nvSpPr>
        <p:spPr>
          <a:xfrm>
            <a:off x="609600" y="1143000"/>
            <a:ext cx="7848600" cy="5410200"/>
          </a:xfrm>
        </p:spPr>
        <p:txBody>
          <a:bodyPr/>
          <a:lstStyle/>
          <a:p>
            <a:pPr eaLnBrk="1" hangingPunct="1">
              <a:lnSpc>
                <a:spcPct val="90000"/>
              </a:lnSpc>
            </a:pPr>
            <a:r>
              <a:rPr lang="en-US" altLang="en-US" sz="1600" dirty="0" smtClean="0">
                <a:sym typeface="Symbol" pitchFamily="18" charset="2"/>
              </a:rPr>
              <a:t>  means “for all”</a:t>
            </a:r>
          </a:p>
          <a:p>
            <a:pPr eaLnBrk="1" hangingPunct="1">
              <a:lnSpc>
                <a:spcPct val="90000"/>
              </a:lnSpc>
            </a:pPr>
            <a:endParaRPr lang="en-US" altLang="en-US" sz="1600" dirty="0" smtClean="0">
              <a:sym typeface="Symbol" pitchFamily="18" charset="2"/>
            </a:endParaRPr>
          </a:p>
          <a:p>
            <a:pPr eaLnBrk="1" hangingPunct="1">
              <a:lnSpc>
                <a:spcPct val="90000"/>
              </a:lnSpc>
            </a:pPr>
            <a:r>
              <a:rPr lang="en-US" altLang="en-US" sz="1600" dirty="0" smtClean="0">
                <a:sym typeface="Symbol" pitchFamily="18" charset="2"/>
              </a:rPr>
              <a:t>Allows us to make statements about all objects that have certain properties</a:t>
            </a:r>
          </a:p>
          <a:p>
            <a:pPr eaLnBrk="1" hangingPunct="1">
              <a:lnSpc>
                <a:spcPct val="90000"/>
              </a:lnSpc>
            </a:pPr>
            <a:endParaRPr lang="en-US" altLang="en-US" sz="1600" dirty="0" smtClean="0">
              <a:sym typeface="Symbol" pitchFamily="18" charset="2"/>
            </a:endParaRPr>
          </a:p>
          <a:p>
            <a:pPr eaLnBrk="1" hangingPunct="1">
              <a:lnSpc>
                <a:spcPct val="90000"/>
              </a:lnSpc>
            </a:pPr>
            <a:r>
              <a:rPr lang="en-US" altLang="en-US" sz="1600" dirty="0" smtClean="0">
                <a:sym typeface="Symbol" pitchFamily="18" charset="2"/>
              </a:rPr>
              <a:t>Can now state general rules:</a:t>
            </a:r>
          </a:p>
          <a:p>
            <a:pPr eaLnBrk="1" hangingPunct="1">
              <a:lnSpc>
                <a:spcPct val="90000"/>
              </a:lnSpc>
            </a:pPr>
            <a:endParaRPr lang="en-US" altLang="en-US" sz="1600" dirty="0" smtClean="0">
              <a:sym typeface="Symbol" pitchFamily="18" charset="2"/>
            </a:endParaRPr>
          </a:p>
          <a:p>
            <a:pPr lvl="1" eaLnBrk="1" hangingPunct="1">
              <a:lnSpc>
                <a:spcPct val="90000"/>
              </a:lnSpc>
              <a:buFontTx/>
              <a:buNone/>
            </a:pPr>
            <a:r>
              <a:rPr lang="en-US" altLang="en-US" sz="1400" dirty="0" smtClean="0">
                <a:sym typeface="Symbol" pitchFamily="18" charset="2"/>
              </a:rPr>
              <a:t></a:t>
            </a:r>
            <a:r>
              <a:rPr lang="en-US" altLang="en-US" sz="1400" dirty="0" smtClean="0"/>
              <a:t> x  King(x) =&gt; Person(x)   “All kings are persons.”</a:t>
            </a:r>
          </a:p>
          <a:p>
            <a:pPr lvl="1" eaLnBrk="1" hangingPunct="1">
              <a:lnSpc>
                <a:spcPct val="90000"/>
              </a:lnSpc>
              <a:buFontTx/>
              <a:buNone/>
            </a:pPr>
            <a:endParaRPr lang="en-US" altLang="en-US" sz="1400" dirty="0" smtClean="0">
              <a:sym typeface="Symbol" pitchFamily="18" charset="2"/>
            </a:endParaRPr>
          </a:p>
          <a:p>
            <a:pPr lvl="1" eaLnBrk="1" hangingPunct="1">
              <a:lnSpc>
                <a:spcPct val="90000"/>
              </a:lnSpc>
              <a:buFontTx/>
              <a:buNone/>
            </a:pPr>
            <a:r>
              <a:rPr lang="en-US" altLang="en-US" sz="1400" dirty="0" smtClean="0">
                <a:sym typeface="Symbol" pitchFamily="18" charset="2"/>
              </a:rPr>
              <a:t></a:t>
            </a:r>
            <a:r>
              <a:rPr lang="en-US" altLang="en-US" sz="1400" dirty="0" smtClean="0"/>
              <a:t> x  Person(x) =&gt; </a:t>
            </a:r>
            <a:r>
              <a:rPr lang="en-US" altLang="en-US" sz="1400" dirty="0" err="1" smtClean="0"/>
              <a:t>HasHead</a:t>
            </a:r>
            <a:r>
              <a:rPr lang="en-US" altLang="en-US" sz="1400" dirty="0" smtClean="0"/>
              <a:t>(x)   “Every person has a head.”</a:t>
            </a:r>
          </a:p>
          <a:p>
            <a:pPr lvl="1" eaLnBrk="1" hangingPunct="1">
              <a:lnSpc>
                <a:spcPct val="90000"/>
              </a:lnSpc>
              <a:buFontTx/>
              <a:buNone/>
            </a:pPr>
            <a:r>
              <a:rPr lang="en-US" altLang="en-US" sz="1400" dirty="0" smtClean="0"/>
              <a:t>                </a:t>
            </a:r>
          </a:p>
          <a:p>
            <a:pPr lvl="1" eaLnBrk="1" hangingPunct="1">
              <a:lnSpc>
                <a:spcPct val="90000"/>
              </a:lnSpc>
              <a:buFont typeface="Symbol" pitchFamily="18" charset="2"/>
              <a:buChar char="&quot;"/>
            </a:pPr>
            <a:r>
              <a:rPr lang="en-US" altLang="en-US" sz="1400" dirty="0" err="1" smtClean="0"/>
              <a:t>i</a:t>
            </a:r>
            <a:r>
              <a:rPr lang="en-US" altLang="en-US" sz="1400" dirty="0" smtClean="0"/>
              <a:t>  Integer(</a:t>
            </a:r>
            <a:r>
              <a:rPr lang="en-US" altLang="en-US" sz="1400" dirty="0" err="1" smtClean="0"/>
              <a:t>i</a:t>
            </a:r>
            <a:r>
              <a:rPr lang="en-US" altLang="en-US" sz="1400" dirty="0" smtClean="0"/>
              <a:t>) =&gt; Integer(plus(i,1))   “If </a:t>
            </a:r>
            <a:r>
              <a:rPr lang="en-US" altLang="en-US" sz="1400" dirty="0" err="1" smtClean="0"/>
              <a:t>i</a:t>
            </a:r>
            <a:r>
              <a:rPr lang="en-US" altLang="en-US" sz="1400" dirty="0" smtClean="0"/>
              <a:t> is an integer then i+1 is an integer.”</a:t>
            </a:r>
          </a:p>
          <a:p>
            <a:pPr lvl="1" eaLnBrk="1" hangingPunct="1">
              <a:lnSpc>
                <a:spcPct val="90000"/>
              </a:lnSpc>
              <a:buFont typeface="Symbol" pitchFamily="18" charset="2"/>
              <a:buChar char="&quot;"/>
            </a:pPr>
            <a:endParaRPr lang="en-US" altLang="en-US" sz="1400" dirty="0" smtClean="0"/>
          </a:p>
          <a:p>
            <a:pPr lvl="1" eaLnBrk="1" hangingPunct="1">
              <a:lnSpc>
                <a:spcPct val="90000"/>
              </a:lnSpc>
              <a:buFont typeface="Symbol" pitchFamily="18" charset="2"/>
              <a:buChar char="&quot;"/>
            </a:pPr>
            <a:endParaRPr lang="en-US" altLang="en-US" sz="1400" dirty="0" smtClean="0"/>
          </a:p>
          <a:p>
            <a:pPr lvl="1" eaLnBrk="1" hangingPunct="1">
              <a:lnSpc>
                <a:spcPct val="90000"/>
              </a:lnSpc>
              <a:buFont typeface="Symbol" pitchFamily="18" charset="2"/>
              <a:buNone/>
            </a:pPr>
            <a:r>
              <a:rPr lang="en-US" altLang="en-US" sz="1400" dirty="0" smtClean="0"/>
              <a:t>Note that </a:t>
            </a:r>
          </a:p>
          <a:p>
            <a:pPr lvl="1" eaLnBrk="1" hangingPunct="1">
              <a:lnSpc>
                <a:spcPct val="90000"/>
              </a:lnSpc>
              <a:buFont typeface="Symbol" pitchFamily="18" charset="2"/>
              <a:buChar char="&quot;"/>
            </a:pPr>
            <a:r>
              <a:rPr lang="en-US" altLang="en-US" sz="1400" dirty="0" smtClean="0"/>
              <a:t>x  King(x) </a:t>
            </a:r>
            <a:r>
              <a:rPr lang="en-US" altLang="en-US" sz="1400" dirty="0" smtClean="0">
                <a:sym typeface="Symbol" pitchFamily="18" charset="2"/>
              </a:rPr>
              <a:t></a:t>
            </a:r>
            <a:r>
              <a:rPr lang="en-US" altLang="en-US" sz="1400" dirty="0" smtClean="0"/>
              <a:t> Person(x)   is not correct!  </a:t>
            </a:r>
          </a:p>
          <a:p>
            <a:pPr lvl="1" eaLnBrk="1" hangingPunct="1">
              <a:lnSpc>
                <a:spcPct val="90000"/>
              </a:lnSpc>
              <a:buFont typeface="Symbol" pitchFamily="18" charset="2"/>
              <a:buNone/>
            </a:pPr>
            <a:r>
              <a:rPr lang="en-US" altLang="en-US" sz="1400" dirty="0" smtClean="0"/>
              <a:t>This would imply that all objects x are Kings and are People</a:t>
            </a:r>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Char char="&quot;"/>
            </a:pPr>
            <a:r>
              <a:rPr lang="en-US" altLang="en-US" sz="1400" dirty="0" smtClean="0"/>
              <a:t>x  King(x) =&gt; Person(x) is the correct way to say this</a:t>
            </a:r>
          </a:p>
          <a:p>
            <a:pPr lvl="1" eaLnBrk="1" hangingPunct="1">
              <a:lnSpc>
                <a:spcPct val="90000"/>
              </a:lnSpc>
              <a:buFont typeface="Symbol" pitchFamily="18" charset="2"/>
              <a:buChar char="&quot;"/>
            </a:pPr>
            <a:endParaRPr lang="en-US" altLang="en-US" sz="1400" dirty="0" smtClean="0"/>
          </a:p>
          <a:p>
            <a:pPr lvl="1" eaLnBrk="1" hangingPunct="1">
              <a:lnSpc>
                <a:spcPct val="90000"/>
              </a:lnSpc>
              <a:buFontTx/>
              <a:buNone/>
            </a:pPr>
            <a:r>
              <a:rPr lang="en-US" altLang="en-US" sz="1400" b="1" u="sng" dirty="0" smtClean="0">
                <a:solidFill>
                  <a:srgbClr val="FF0000"/>
                </a:solidFill>
              </a:rPr>
              <a:t>Note that =&gt; is the natural connective to use with </a:t>
            </a:r>
            <a:r>
              <a:rPr lang="en-US" altLang="en-US" sz="1400" b="1" u="sng" dirty="0" smtClean="0">
                <a:solidFill>
                  <a:srgbClr val="FF0000"/>
                </a:solidFill>
                <a:sym typeface="Symbol" pitchFamily="18" charset="2"/>
              </a:rPr>
              <a:t> .</a:t>
            </a:r>
            <a:endParaRPr lang="en-US" altLang="en-US" sz="1400" b="1" u="sng" dirty="0" smtClean="0">
              <a:solidFill>
                <a:srgbClr val="FF0000"/>
              </a:solidFill>
            </a:endParaRPr>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None/>
            </a:pPr>
            <a:endParaRPr lang="en-US" altLang="en-US" sz="1400" dirty="0" smtClean="0"/>
          </a:p>
          <a:p>
            <a:pPr eaLnBrk="1" hangingPunct="1">
              <a:lnSpc>
                <a:spcPct val="90000"/>
              </a:lnSpc>
            </a:pPr>
            <a:endParaRPr lang="en-US" altLang="en-US" sz="1600" dirty="0" smtClean="0">
              <a:sym typeface="Symbol" pitchFamily="18" charset="2"/>
            </a:endParaRPr>
          </a:p>
          <a:p>
            <a:pPr eaLnBrk="1" hangingPunct="1">
              <a:lnSpc>
                <a:spcPct val="90000"/>
              </a:lnSpc>
              <a:buFontTx/>
              <a:buNone/>
            </a:pPr>
            <a:r>
              <a:rPr lang="en-US" altLang="en-US" sz="1600" dirty="0" smtClean="0"/>
              <a:t>   </a:t>
            </a:r>
          </a:p>
        </p:txBody>
      </p:sp>
    </p:spTree>
    <p:extLst>
      <p:ext uri="{BB962C8B-B14F-4D97-AF65-F5344CB8AC3E}">
        <p14:creationId xmlns:p14="http://schemas.microsoft.com/office/powerpoint/2010/main" val="2215536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tx1"/>
                </a:solidFill>
              </a:rPr>
              <a:t>Existential Quantification </a:t>
            </a:r>
            <a:r>
              <a:rPr lang="en-US" altLang="en-US" sz="2400" dirty="0" smtClean="0">
                <a:solidFill>
                  <a:schemeClr val="tx1"/>
                </a:solidFill>
                <a:sym typeface="Symbol" pitchFamily="18" charset="2"/>
              </a:rPr>
              <a:t></a:t>
            </a:r>
          </a:p>
        </p:txBody>
      </p:sp>
      <p:sp>
        <p:nvSpPr>
          <p:cNvPr id="25603" name="Rectangle 3"/>
          <p:cNvSpPr>
            <a:spLocks noGrp="1" noChangeArrowheads="1"/>
          </p:cNvSpPr>
          <p:nvPr>
            <p:ph type="body" idx="1"/>
          </p:nvPr>
        </p:nvSpPr>
        <p:spPr>
          <a:xfrm>
            <a:off x="609600" y="1143000"/>
            <a:ext cx="7848600" cy="4648200"/>
          </a:xfrm>
        </p:spPr>
        <p:txBody>
          <a:bodyPr/>
          <a:lstStyle/>
          <a:p>
            <a:pPr eaLnBrk="1" hangingPunct="1">
              <a:lnSpc>
                <a:spcPct val="90000"/>
              </a:lnSpc>
            </a:pPr>
            <a:r>
              <a:rPr lang="en-US" altLang="en-US" dirty="0" smtClean="0">
                <a:sym typeface="Symbol" pitchFamily="18" charset="2"/>
              </a:rPr>
              <a:t></a:t>
            </a:r>
            <a:r>
              <a:rPr lang="en-US" altLang="en-US" sz="1600" dirty="0" smtClean="0">
                <a:sym typeface="Symbol" pitchFamily="18" charset="2"/>
              </a:rPr>
              <a:t> x means “there exists an x such that….”  (at least one object x)</a:t>
            </a:r>
          </a:p>
          <a:p>
            <a:pPr eaLnBrk="1" hangingPunct="1">
              <a:lnSpc>
                <a:spcPct val="90000"/>
              </a:lnSpc>
            </a:pPr>
            <a:endParaRPr lang="en-US" altLang="en-US" sz="1600" dirty="0" smtClean="0">
              <a:sym typeface="Symbol" pitchFamily="18" charset="2"/>
            </a:endParaRPr>
          </a:p>
          <a:p>
            <a:pPr eaLnBrk="1" hangingPunct="1">
              <a:lnSpc>
                <a:spcPct val="90000"/>
              </a:lnSpc>
            </a:pPr>
            <a:r>
              <a:rPr lang="en-US" altLang="en-US" sz="1600" dirty="0" smtClean="0">
                <a:sym typeface="Symbol" pitchFamily="18" charset="2"/>
              </a:rPr>
              <a:t>Allows us to make statements about some object without naming it</a:t>
            </a:r>
          </a:p>
          <a:p>
            <a:pPr eaLnBrk="1" hangingPunct="1">
              <a:lnSpc>
                <a:spcPct val="90000"/>
              </a:lnSpc>
            </a:pPr>
            <a:endParaRPr lang="en-US" altLang="en-US" sz="1600" dirty="0" smtClean="0">
              <a:sym typeface="Symbol" pitchFamily="18" charset="2"/>
            </a:endParaRPr>
          </a:p>
          <a:p>
            <a:pPr eaLnBrk="1" hangingPunct="1">
              <a:lnSpc>
                <a:spcPct val="90000"/>
              </a:lnSpc>
            </a:pPr>
            <a:r>
              <a:rPr lang="en-US" altLang="en-US" sz="1600" dirty="0" smtClean="0">
                <a:sym typeface="Symbol" pitchFamily="18" charset="2"/>
              </a:rPr>
              <a:t>Examples:</a:t>
            </a:r>
          </a:p>
          <a:p>
            <a:pPr eaLnBrk="1" hangingPunct="1">
              <a:lnSpc>
                <a:spcPct val="90000"/>
              </a:lnSpc>
            </a:pPr>
            <a:endParaRPr lang="en-US" altLang="en-US" sz="1600" dirty="0" smtClean="0">
              <a:sym typeface="Symbol" pitchFamily="18" charset="2"/>
            </a:endParaRPr>
          </a:p>
          <a:p>
            <a:pPr lvl="1" eaLnBrk="1" hangingPunct="1">
              <a:lnSpc>
                <a:spcPct val="90000"/>
              </a:lnSpc>
              <a:buFontTx/>
              <a:buNone/>
            </a:pPr>
            <a:r>
              <a:rPr lang="en-US" altLang="en-US" dirty="0" smtClean="0">
                <a:sym typeface="Symbol" pitchFamily="18" charset="2"/>
              </a:rPr>
              <a:t></a:t>
            </a:r>
            <a:r>
              <a:rPr lang="en-US" altLang="en-US" sz="1400" dirty="0" smtClean="0">
                <a:sym typeface="Symbol" pitchFamily="18" charset="2"/>
              </a:rPr>
              <a:t> x   </a:t>
            </a:r>
            <a:r>
              <a:rPr lang="en-US" altLang="en-US" sz="1400" dirty="0" smtClean="0"/>
              <a:t>King(x)   “Some object is a king.”</a:t>
            </a:r>
          </a:p>
          <a:p>
            <a:pPr lvl="1" eaLnBrk="1" hangingPunct="1">
              <a:lnSpc>
                <a:spcPct val="90000"/>
              </a:lnSpc>
              <a:buFontTx/>
              <a:buNone/>
            </a:pPr>
            <a:endParaRPr lang="en-US" altLang="en-US" sz="1400" dirty="0" smtClean="0"/>
          </a:p>
          <a:p>
            <a:pPr lvl="1" eaLnBrk="1" hangingPunct="1">
              <a:lnSpc>
                <a:spcPct val="90000"/>
              </a:lnSpc>
              <a:buFontTx/>
              <a:buNone/>
            </a:pPr>
            <a:r>
              <a:rPr lang="en-US" altLang="en-US" dirty="0" smtClean="0">
                <a:sym typeface="Symbol" pitchFamily="18" charset="2"/>
              </a:rPr>
              <a:t></a:t>
            </a:r>
            <a:r>
              <a:rPr lang="en-US" altLang="en-US" sz="1400" dirty="0" smtClean="0">
                <a:sym typeface="Symbol" pitchFamily="18" charset="2"/>
              </a:rPr>
              <a:t> x   </a:t>
            </a:r>
            <a:r>
              <a:rPr lang="en-US" altLang="en-US" sz="1400" dirty="0" err="1" smtClean="0">
                <a:sym typeface="Symbol" pitchFamily="18" charset="2"/>
              </a:rPr>
              <a:t>Lives_in</a:t>
            </a:r>
            <a:r>
              <a:rPr lang="en-US" altLang="en-US" sz="1400" dirty="0" smtClean="0">
                <a:sym typeface="Symbol" pitchFamily="18" charset="2"/>
              </a:rPr>
              <a:t>(John, Castle(x))   “John lives in somebody’s castle.”</a:t>
            </a:r>
            <a:endParaRPr lang="en-US" altLang="en-US" sz="1400" dirty="0" smtClean="0"/>
          </a:p>
          <a:p>
            <a:pPr lvl="1" eaLnBrk="1" hangingPunct="1">
              <a:lnSpc>
                <a:spcPct val="90000"/>
              </a:lnSpc>
              <a:buFontTx/>
              <a:buNone/>
            </a:pPr>
            <a:endParaRPr lang="en-US" altLang="en-US" sz="1400" dirty="0" smtClean="0">
              <a:sym typeface="Symbol" pitchFamily="18" charset="2"/>
            </a:endParaRPr>
          </a:p>
          <a:p>
            <a:pPr lvl="1" eaLnBrk="1" hangingPunct="1">
              <a:lnSpc>
                <a:spcPct val="90000"/>
              </a:lnSpc>
              <a:buFontTx/>
              <a:buNone/>
            </a:pPr>
            <a:r>
              <a:rPr lang="en-US" altLang="en-US" dirty="0" smtClean="0">
                <a:sym typeface="Symbol" pitchFamily="18" charset="2"/>
              </a:rPr>
              <a:t></a:t>
            </a:r>
            <a:r>
              <a:rPr lang="en-US" altLang="en-US" sz="1400" dirty="0" smtClean="0">
                <a:sym typeface="Symbol" pitchFamily="18" charset="2"/>
              </a:rPr>
              <a:t> </a:t>
            </a:r>
            <a:r>
              <a:rPr lang="en-US" altLang="en-US" sz="1400" dirty="0" err="1" smtClean="0">
                <a:sym typeface="Symbol" pitchFamily="18" charset="2"/>
              </a:rPr>
              <a:t>i</a:t>
            </a:r>
            <a:r>
              <a:rPr lang="en-US" altLang="en-US" sz="1400" dirty="0" smtClean="0">
                <a:sym typeface="Symbol" pitchFamily="18" charset="2"/>
              </a:rPr>
              <a:t>    </a:t>
            </a:r>
            <a:r>
              <a:rPr lang="en-US" altLang="en-US" sz="1400" dirty="0" smtClean="0"/>
              <a:t>Integer(</a:t>
            </a:r>
            <a:r>
              <a:rPr lang="en-US" altLang="en-US" sz="1400" dirty="0" err="1" smtClean="0"/>
              <a:t>i</a:t>
            </a:r>
            <a:r>
              <a:rPr lang="en-US" altLang="en-US" sz="1400" dirty="0" smtClean="0"/>
              <a:t>) </a:t>
            </a:r>
            <a:r>
              <a:rPr lang="en-US" altLang="en-US" sz="1400" dirty="0" smtClean="0">
                <a:sym typeface="Symbol" pitchFamily="18" charset="2"/>
              </a:rPr>
              <a:t></a:t>
            </a:r>
            <a:r>
              <a:rPr lang="en-US" altLang="en-US" sz="1400" dirty="0" smtClean="0"/>
              <a:t>  </a:t>
            </a:r>
            <a:r>
              <a:rPr lang="en-US" altLang="en-US" sz="1400" dirty="0" err="1" smtClean="0"/>
              <a:t>GreaterThan</a:t>
            </a:r>
            <a:r>
              <a:rPr lang="en-US" altLang="en-US" sz="1400" dirty="0" smtClean="0"/>
              <a:t>(i,0)   “Some integer is greater than zero.”</a:t>
            </a:r>
          </a:p>
          <a:p>
            <a:pPr lvl="1" eaLnBrk="1" hangingPunct="1">
              <a:lnSpc>
                <a:spcPct val="90000"/>
              </a:lnSpc>
              <a:buFontTx/>
              <a:buNone/>
            </a:pPr>
            <a:r>
              <a:rPr lang="en-US" altLang="en-US" sz="1400" dirty="0" smtClean="0"/>
              <a:t>                </a:t>
            </a:r>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Char char="&quot;"/>
            </a:pPr>
            <a:endParaRPr lang="en-US" altLang="en-US" sz="1400" dirty="0" smtClean="0"/>
          </a:p>
          <a:p>
            <a:pPr lvl="1" eaLnBrk="1" hangingPunct="1">
              <a:lnSpc>
                <a:spcPct val="90000"/>
              </a:lnSpc>
              <a:buFont typeface="Symbol" pitchFamily="18" charset="2"/>
              <a:buNone/>
            </a:pPr>
            <a:r>
              <a:rPr lang="en-US" altLang="en-US" sz="1400" b="1" u="sng" dirty="0" smtClean="0">
                <a:solidFill>
                  <a:srgbClr val="FF0000"/>
                </a:solidFill>
              </a:rPr>
              <a:t>Note that </a:t>
            </a:r>
            <a:r>
              <a:rPr lang="en-US" altLang="en-US" sz="1400" b="1" u="sng" dirty="0" smtClean="0">
                <a:solidFill>
                  <a:srgbClr val="FF0000"/>
                </a:solidFill>
                <a:sym typeface="Symbol" pitchFamily="18" charset="2"/>
              </a:rPr>
              <a:t> is the natural connective to use with </a:t>
            </a:r>
            <a:r>
              <a:rPr lang="en-US" altLang="en-US" b="1" u="sng" dirty="0" smtClean="0">
                <a:solidFill>
                  <a:srgbClr val="FF0000"/>
                </a:solidFill>
                <a:sym typeface="Symbol" pitchFamily="18" charset="2"/>
              </a:rPr>
              <a:t></a:t>
            </a:r>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None/>
            </a:pPr>
            <a:r>
              <a:rPr lang="en-US" altLang="en-US" sz="1400" dirty="0" smtClean="0"/>
              <a:t>(And remember that =&gt; is the natural connective to use with </a:t>
            </a:r>
            <a:r>
              <a:rPr lang="en-US" altLang="en-US" sz="1400" dirty="0" smtClean="0">
                <a:sym typeface="Symbol" pitchFamily="18" charset="2"/>
              </a:rPr>
              <a:t> )</a:t>
            </a:r>
            <a:endParaRPr lang="en-US" altLang="en-US" sz="1400" dirty="0" smtClean="0"/>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None/>
            </a:pPr>
            <a:endParaRPr lang="en-US" altLang="en-US" sz="1400" dirty="0" smtClean="0"/>
          </a:p>
          <a:p>
            <a:pPr lvl="1" eaLnBrk="1" hangingPunct="1">
              <a:lnSpc>
                <a:spcPct val="90000"/>
              </a:lnSpc>
              <a:buFont typeface="Symbol" pitchFamily="18" charset="2"/>
              <a:buNone/>
            </a:pPr>
            <a:endParaRPr lang="en-US" altLang="en-US" sz="1400" dirty="0" smtClean="0"/>
          </a:p>
          <a:p>
            <a:pPr eaLnBrk="1" hangingPunct="1">
              <a:lnSpc>
                <a:spcPct val="90000"/>
              </a:lnSpc>
            </a:pPr>
            <a:endParaRPr lang="en-US" altLang="en-US" sz="1600" dirty="0" smtClean="0">
              <a:sym typeface="Symbol" pitchFamily="18" charset="2"/>
            </a:endParaRPr>
          </a:p>
          <a:p>
            <a:pPr eaLnBrk="1" hangingPunct="1">
              <a:lnSpc>
                <a:spcPct val="90000"/>
              </a:lnSpc>
              <a:buFontTx/>
              <a:buNone/>
            </a:pPr>
            <a:r>
              <a:rPr lang="en-US" altLang="en-US" sz="1600" dirty="0" smtClean="0"/>
              <a:t>   </a:t>
            </a:r>
          </a:p>
        </p:txBody>
      </p:sp>
    </p:spTree>
    <p:extLst>
      <p:ext uri="{BB962C8B-B14F-4D97-AF65-F5344CB8AC3E}">
        <p14:creationId xmlns:p14="http://schemas.microsoft.com/office/powerpoint/2010/main" val="3260623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Combining Quantifiers --- Order (Scope)</a:t>
            </a:r>
          </a:p>
        </p:txBody>
      </p:sp>
      <p:sp>
        <p:nvSpPr>
          <p:cNvPr id="13315" name="Rectangle 3"/>
          <p:cNvSpPr>
            <a:spLocks noGrp="1" noChangeArrowheads="1"/>
          </p:cNvSpPr>
          <p:nvPr>
            <p:ph type="body" idx="1"/>
          </p:nvPr>
        </p:nvSpPr>
        <p:spPr>
          <a:xfrm>
            <a:off x="609600" y="1676400"/>
            <a:ext cx="8001000" cy="3886200"/>
          </a:xfrm>
        </p:spPr>
        <p:txBody>
          <a:bodyPr/>
          <a:lstStyle/>
          <a:p>
            <a:pPr eaLnBrk="1" hangingPunct="1">
              <a:buFontTx/>
              <a:buNone/>
            </a:pPr>
            <a:r>
              <a:rPr lang="en-US" altLang="en-US" smtClean="0">
                <a:sym typeface="Symbol" pitchFamily="18" charset="2"/>
              </a:rPr>
              <a:t>The order of “unlike” quantifiers is important.</a:t>
            </a:r>
          </a:p>
          <a:p>
            <a:pPr eaLnBrk="1" hangingPunct="1">
              <a:buFontTx/>
              <a:buNone/>
            </a:pPr>
            <a:r>
              <a:rPr lang="en-US" altLang="en-US" smtClean="0">
                <a:sym typeface="Symbol" pitchFamily="18" charset="2"/>
              </a:rPr>
              <a:t></a:t>
            </a:r>
            <a:r>
              <a:rPr lang="en-US" altLang="en-US" smtClean="0"/>
              <a:t> x </a:t>
            </a:r>
            <a:r>
              <a:rPr lang="en-US" altLang="en-US" sz="2000" smtClean="0">
                <a:sym typeface="Symbol" pitchFamily="18" charset="2"/>
              </a:rPr>
              <a:t></a:t>
            </a:r>
            <a:r>
              <a:rPr lang="en-US" altLang="en-US" smtClean="0">
                <a:sym typeface="Symbol" pitchFamily="18" charset="2"/>
              </a:rPr>
              <a:t> y  </a:t>
            </a:r>
            <a:r>
              <a:rPr lang="en-US" altLang="en-US" smtClean="0"/>
              <a:t>Loves(x,y)   </a:t>
            </a:r>
            <a:r>
              <a:rPr lang="en-US" altLang="en-US" sz="2000" smtClean="0">
                <a:sym typeface="Symbol" pitchFamily="18" charset="2"/>
              </a:rPr>
              <a:t> </a:t>
            </a:r>
          </a:p>
          <a:p>
            <a:pPr lvl="1" eaLnBrk="1" hangingPunct="1"/>
            <a:r>
              <a:rPr lang="en-US" altLang="en-US" smtClean="0"/>
              <a:t>For everyone (“all x”) there is someone (“exists y”) whom they love</a:t>
            </a:r>
          </a:p>
          <a:p>
            <a:pPr lvl="1" eaLnBrk="1" hangingPunct="1"/>
            <a:endParaRPr lang="en-US" altLang="en-US" smtClean="0"/>
          </a:p>
          <a:p>
            <a:pPr eaLnBrk="1" hangingPunct="1">
              <a:buFont typeface="Symbol" pitchFamily="18" charset="2"/>
              <a:buChar char="$"/>
            </a:pPr>
            <a:r>
              <a:rPr lang="en-US" altLang="en-US" smtClean="0">
                <a:sym typeface="Symbol" pitchFamily="18" charset="2"/>
              </a:rPr>
              <a:t>y </a:t>
            </a:r>
            <a:r>
              <a:rPr lang="en-US" altLang="en-US" smtClean="0"/>
              <a:t> x </a:t>
            </a:r>
            <a:r>
              <a:rPr lang="en-US" altLang="en-US" sz="2000" smtClean="0">
                <a:sym typeface="Symbol" pitchFamily="18" charset="2"/>
              </a:rPr>
              <a:t> </a:t>
            </a:r>
            <a:r>
              <a:rPr lang="en-US" altLang="en-US" smtClean="0"/>
              <a:t>Loves(x,y)</a:t>
            </a:r>
          </a:p>
          <a:p>
            <a:pPr eaLnBrk="1" hangingPunct="1">
              <a:buFont typeface="Symbol" pitchFamily="18" charset="2"/>
              <a:buNone/>
            </a:pPr>
            <a:r>
              <a:rPr lang="en-US" altLang="en-US" smtClean="0"/>
              <a:t>        -  </a:t>
            </a:r>
            <a:r>
              <a:rPr lang="en-US" altLang="en-US" sz="1600" smtClean="0"/>
              <a:t>there is someone (“exists y”) whom everyone loves (“all x”)</a:t>
            </a:r>
          </a:p>
          <a:p>
            <a:pPr eaLnBrk="1" hangingPunct="1">
              <a:buFont typeface="Symbol" pitchFamily="18" charset="2"/>
              <a:buNone/>
            </a:pPr>
            <a:endParaRPr lang="en-US" altLang="en-US" sz="1600" smtClean="0"/>
          </a:p>
          <a:p>
            <a:pPr eaLnBrk="1" hangingPunct="1">
              <a:buFont typeface="Symbol" pitchFamily="18" charset="2"/>
              <a:buNone/>
            </a:pPr>
            <a:r>
              <a:rPr lang="en-US" altLang="en-US" sz="1600" smtClean="0"/>
              <a:t>Clearer with parentheses:  </a:t>
            </a:r>
            <a:r>
              <a:rPr lang="en-US" altLang="en-US" sz="2000" smtClean="0">
                <a:sym typeface="Symbol" pitchFamily="18" charset="2"/>
              </a:rPr>
              <a:t></a:t>
            </a:r>
            <a:r>
              <a:rPr lang="en-US" altLang="en-US" smtClean="0">
                <a:sym typeface="Symbol" pitchFamily="18" charset="2"/>
              </a:rPr>
              <a:t> y ( </a:t>
            </a:r>
            <a:r>
              <a:rPr lang="en-US" altLang="en-US" smtClean="0"/>
              <a:t> x </a:t>
            </a:r>
            <a:r>
              <a:rPr lang="en-US" altLang="en-US" sz="2000" smtClean="0">
                <a:sym typeface="Symbol" pitchFamily="18" charset="2"/>
              </a:rPr>
              <a:t> </a:t>
            </a:r>
            <a:r>
              <a:rPr lang="en-US" altLang="en-US" smtClean="0">
                <a:sym typeface="Symbol" pitchFamily="18" charset="2"/>
              </a:rPr>
              <a:t>  </a:t>
            </a:r>
            <a:r>
              <a:rPr lang="en-US" altLang="en-US" smtClean="0"/>
              <a:t>Loves(x,y) )</a:t>
            </a:r>
          </a:p>
          <a:p>
            <a:pPr eaLnBrk="1" hangingPunct="1">
              <a:buFont typeface="Symbol" pitchFamily="18" charset="2"/>
              <a:buNone/>
            </a:pPr>
            <a:endParaRPr lang="en-US" altLang="en-US" smtClean="0"/>
          </a:p>
          <a:p>
            <a:pPr eaLnBrk="1" hangingPunct="1">
              <a:buFont typeface="Symbol" pitchFamily="18" charset="2"/>
              <a:buNone/>
            </a:pPr>
            <a:r>
              <a:rPr lang="en-US" altLang="en-US" smtClean="0"/>
              <a:t>The order of “like” quantifiers does not matter.</a:t>
            </a:r>
          </a:p>
          <a:p>
            <a:pPr eaLnBrk="1" hangingPunct="1">
              <a:buFont typeface="Symbol" pitchFamily="18" charset="2"/>
              <a:buNone/>
            </a:pPr>
            <a:r>
              <a:rPr lang="en-US" altLang="en-US" smtClean="0"/>
              <a:t>		</a:t>
            </a:r>
            <a:r>
              <a:rPr lang="en-US" altLang="en-US" smtClean="0">
                <a:sym typeface="Symbol" pitchFamily="18" charset="2"/>
              </a:rPr>
              <a:t>x y P(x, y)  y x P(x, y)</a:t>
            </a:r>
          </a:p>
          <a:p>
            <a:pPr eaLnBrk="1" hangingPunct="1">
              <a:buFont typeface="Symbol" pitchFamily="18" charset="2"/>
              <a:buNone/>
            </a:pPr>
            <a:r>
              <a:rPr lang="en-US" altLang="en-US" smtClean="0">
                <a:sym typeface="Symbol" pitchFamily="18" charset="2"/>
              </a:rPr>
              <a:t>		x y P(x, y)  y x P(x, y)</a:t>
            </a: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De Morgan’s Law for Quantifiers</a:t>
            </a:r>
          </a:p>
        </p:txBody>
      </p:sp>
      <p:graphicFrame>
        <p:nvGraphicFramePr>
          <p:cNvPr id="14339" name="Object 3"/>
          <p:cNvGraphicFramePr>
            <a:graphicFrameLocks noChangeAspect="1"/>
          </p:cNvGraphicFramePr>
          <p:nvPr/>
        </p:nvGraphicFramePr>
        <p:xfrm>
          <a:off x="5181600" y="1600200"/>
          <a:ext cx="2425700" cy="1960563"/>
        </p:xfrm>
        <a:graphic>
          <a:graphicData uri="http://schemas.openxmlformats.org/presentationml/2006/ole">
            <mc:AlternateContent xmlns:mc="http://schemas.openxmlformats.org/markup-compatibility/2006">
              <mc:Choice xmlns:v="urn:schemas-microsoft-com:vml" Requires="v">
                <p:oleObj spid="_x0000_s14566" name="Equation" r:id="rId4" imgW="1193800" imgH="965200" progId="Equation.DSMT4">
                  <p:embed/>
                </p:oleObj>
              </mc:Choice>
              <mc:Fallback>
                <p:oleObj name="Equation" r:id="rId4" imgW="1193800" imgH="965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600200"/>
                        <a:ext cx="2425700" cy="196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914400" y="1600200"/>
          <a:ext cx="2971800" cy="1931988"/>
        </p:xfrm>
        <a:graphic>
          <a:graphicData uri="http://schemas.openxmlformats.org/presentationml/2006/ole">
            <mc:AlternateContent xmlns:mc="http://schemas.openxmlformats.org/markup-compatibility/2006">
              <mc:Choice xmlns:v="urn:schemas-microsoft-com:vml" Requires="v">
                <p:oleObj spid="_x0000_s14567" name="Equation" r:id="rId6" imgW="1485900" imgH="965200" progId="Equation.DSMT4">
                  <p:embed/>
                </p:oleObj>
              </mc:Choice>
              <mc:Fallback>
                <p:oleObj name="Equation" r:id="rId6" imgW="1485900" imgH="9652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600200"/>
                        <a:ext cx="2971800"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5"/>
          <p:cNvSpPr txBox="1">
            <a:spLocks noChangeArrowheads="1"/>
          </p:cNvSpPr>
          <p:nvPr/>
        </p:nvSpPr>
        <p:spPr bwMode="auto">
          <a:xfrm>
            <a:off x="1203325" y="1255713"/>
            <a:ext cx="201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r>
              <a:rPr lang="en-US" altLang="en-US">
                <a:latin typeface="Arial" pitchFamily="34" charset="0"/>
              </a:rPr>
              <a:t>De Morgan’s Rule</a:t>
            </a:r>
          </a:p>
        </p:txBody>
      </p:sp>
      <p:sp>
        <p:nvSpPr>
          <p:cNvPr id="14342" name="Text Box 6"/>
          <p:cNvSpPr txBox="1">
            <a:spLocks noChangeArrowheads="1"/>
          </p:cNvSpPr>
          <p:nvPr/>
        </p:nvSpPr>
        <p:spPr bwMode="auto">
          <a:xfrm>
            <a:off x="4876800" y="1219200"/>
            <a:ext cx="330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r>
              <a:rPr lang="en-US" altLang="en-US">
                <a:latin typeface="Arial" pitchFamily="34" charset="0"/>
              </a:rPr>
              <a:t>Generalized De Morgan’s Rule</a:t>
            </a:r>
          </a:p>
        </p:txBody>
      </p:sp>
      <p:sp>
        <p:nvSpPr>
          <p:cNvPr id="14343" name="Text Box 7"/>
          <p:cNvSpPr txBox="1">
            <a:spLocks noChangeArrowheads="1"/>
          </p:cNvSpPr>
          <p:nvPr/>
        </p:nvSpPr>
        <p:spPr bwMode="auto">
          <a:xfrm>
            <a:off x="609600" y="3886200"/>
            <a:ext cx="771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r>
              <a:rPr lang="en-US" altLang="en-US">
                <a:latin typeface="Arial" pitchFamily="34" charset="0"/>
              </a:rPr>
              <a:t>Rule is simple: if you bring a negation inside a disjunction or a conjunction,</a:t>
            </a:r>
          </a:p>
          <a:p>
            <a:pPr eaLnBrk="1" hangingPunct="1">
              <a:spcBef>
                <a:spcPct val="0"/>
              </a:spcBef>
              <a:buSzTx/>
              <a:buFontTx/>
              <a:buNone/>
            </a:pPr>
            <a:r>
              <a:rPr lang="en-US" altLang="en-US">
                <a:latin typeface="Arial" pitchFamily="34" charset="0"/>
              </a:rPr>
              <a:t>always switch between them (or </a:t>
            </a:r>
            <a:r>
              <a:rPr lang="en-US" altLang="en-US">
                <a:latin typeface="Arial" pitchFamily="34" charset="0"/>
                <a:sym typeface="Wingdings" pitchFamily="2" charset="2"/>
              </a:rPr>
              <a:t>and, and  or).</a:t>
            </a:r>
            <a:endParaRPr lang="en-US" altLang="en-US">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19063"/>
            <a:ext cx="8543925"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738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More fun with sentences</a:t>
            </a:r>
            <a:endParaRPr lang="en-US" dirty="0">
              <a:solidFill>
                <a:schemeClr val="tx1"/>
              </a:solidFill>
            </a:endParaRPr>
          </a:p>
        </p:txBody>
      </p:sp>
      <p:sp>
        <p:nvSpPr>
          <p:cNvPr id="3" name="Content Placeholder 2"/>
          <p:cNvSpPr>
            <a:spLocks noGrp="1"/>
          </p:cNvSpPr>
          <p:nvPr>
            <p:ph idx="1"/>
          </p:nvPr>
        </p:nvSpPr>
        <p:spPr/>
        <p:txBody>
          <a:bodyPr/>
          <a:lstStyle/>
          <a:p>
            <a:r>
              <a:rPr lang="en-US" b="1" dirty="0"/>
              <a:t> “All persons are mortal.”</a:t>
            </a:r>
            <a:r>
              <a:rPr lang="en-US" dirty="0"/>
              <a:t>	</a:t>
            </a:r>
            <a:endParaRPr lang="en-US" dirty="0" smtClean="0"/>
          </a:p>
          <a:p>
            <a:r>
              <a:rPr lang="en-US" dirty="0"/>
              <a:t>		 [Use: Person(x), Mortal (x) ]</a:t>
            </a:r>
          </a:p>
          <a:p>
            <a:endParaRPr lang="en-US" dirty="0"/>
          </a:p>
          <a:p>
            <a:r>
              <a:rPr lang="en-US" dirty="0"/>
              <a:t>	∀x Person(x) </a:t>
            </a:r>
            <a:r>
              <a:rPr lang="en-US" dirty="0">
                <a:sym typeface="Symbol"/>
              </a:rPr>
              <a:t></a:t>
            </a:r>
            <a:r>
              <a:rPr lang="en-US" dirty="0"/>
              <a:t> Mortal(x)</a:t>
            </a:r>
          </a:p>
          <a:p>
            <a:r>
              <a:rPr lang="en-US" dirty="0"/>
              <a:t>	∀x ¬Person(x) ˅ Mortal(x)</a:t>
            </a:r>
          </a:p>
          <a:p>
            <a:endParaRPr lang="en-US" b="1" dirty="0" smtClean="0"/>
          </a:p>
          <a:p>
            <a:r>
              <a:rPr lang="en-US" b="1" dirty="0" smtClean="0"/>
              <a:t>Common </a:t>
            </a:r>
            <a:r>
              <a:rPr lang="en-US" b="1" dirty="0"/>
              <a:t>Mistakes:</a:t>
            </a:r>
            <a:endParaRPr lang="en-US" dirty="0"/>
          </a:p>
          <a:p>
            <a:r>
              <a:rPr lang="en-US" dirty="0"/>
              <a:t>	∀x Person(x) </a:t>
            </a:r>
            <a:r>
              <a:rPr lang="en-US" dirty="0">
                <a:sym typeface="Symbol"/>
              </a:rPr>
              <a:t></a:t>
            </a:r>
            <a:r>
              <a:rPr lang="en-US" dirty="0"/>
              <a:t> Mortal(x</a:t>
            </a:r>
            <a:r>
              <a:rPr lang="en-US" dirty="0" smtClean="0"/>
              <a:t>)</a:t>
            </a:r>
          </a:p>
          <a:p>
            <a:endParaRPr lang="en-US" dirty="0"/>
          </a:p>
          <a:p>
            <a:pPr marL="342900" lvl="1" indent="-342900">
              <a:buFontTx/>
              <a:buChar char="•"/>
            </a:pPr>
            <a:r>
              <a:rPr lang="en-US" altLang="en-US" sz="1800" b="1" u="sng" dirty="0">
                <a:solidFill>
                  <a:srgbClr val="FF0000"/>
                </a:solidFill>
              </a:rPr>
              <a:t>Note that =&gt; is the natural connective to use with </a:t>
            </a:r>
            <a:r>
              <a:rPr lang="en-US" altLang="en-US" sz="1800" b="1" u="sng" dirty="0">
                <a:solidFill>
                  <a:srgbClr val="FF0000"/>
                </a:solidFill>
                <a:sym typeface="Symbol" pitchFamily="18" charset="2"/>
              </a:rPr>
              <a:t> .</a:t>
            </a:r>
            <a:endParaRPr lang="en-US" altLang="en-US" sz="1800" b="1" u="sng"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398974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More fun with sentences</a:t>
            </a:r>
            <a:endParaRPr lang="en-US" dirty="0">
              <a:solidFill>
                <a:schemeClr val="tx1"/>
              </a:solidFill>
            </a:endParaRPr>
          </a:p>
        </p:txBody>
      </p:sp>
      <p:sp>
        <p:nvSpPr>
          <p:cNvPr id="3" name="Content Placeholder 2"/>
          <p:cNvSpPr>
            <a:spLocks noGrp="1"/>
          </p:cNvSpPr>
          <p:nvPr>
            <p:ph idx="1"/>
          </p:nvPr>
        </p:nvSpPr>
        <p:spPr/>
        <p:txBody>
          <a:bodyPr/>
          <a:lstStyle/>
          <a:p>
            <a:r>
              <a:rPr lang="en-US" b="1" dirty="0"/>
              <a:t>“</a:t>
            </a:r>
            <a:r>
              <a:rPr lang="en-US" b="1" dirty="0" err="1"/>
              <a:t>Fifi</a:t>
            </a:r>
            <a:r>
              <a:rPr lang="en-US" b="1" dirty="0"/>
              <a:t> has a sister who is a cat</a:t>
            </a:r>
            <a:r>
              <a:rPr lang="en-US" b="1" dirty="0" smtClean="0"/>
              <a:t>.”</a:t>
            </a:r>
          </a:p>
          <a:p>
            <a:r>
              <a:rPr lang="en-US" dirty="0"/>
              <a:t>	 	[Use: Sister(</a:t>
            </a:r>
            <a:r>
              <a:rPr lang="en-US" dirty="0" err="1"/>
              <a:t>Fifi</a:t>
            </a:r>
            <a:r>
              <a:rPr lang="en-US" dirty="0"/>
              <a:t>, x), Cat(x) ]</a:t>
            </a:r>
          </a:p>
          <a:p>
            <a:r>
              <a:rPr lang="en-US" dirty="0"/>
              <a:t> </a:t>
            </a:r>
          </a:p>
          <a:p>
            <a:r>
              <a:rPr lang="en-US" dirty="0"/>
              <a:t>	∃x Sister(</a:t>
            </a:r>
            <a:r>
              <a:rPr lang="en-US" dirty="0" err="1"/>
              <a:t>Fifi</a:t>
            </a:r>
            <a:r>
              <a:rPr lang="en-US" dirty="0"/>
              <a:t>, x) </a:t>
            </a:r>
            <a:r>
              <a:rPr lang="en-US" dirty="0">
                <a:sym typeface="Symbol"/>
              </a:rPr>
              <a:t></a:t>
            </a:r>
            <a:r>
              <a:rPr lang="en-US" dirty="0"/>
              <a:t> Cat(x) </a:t>
            </a:r>
          </a:p>
          <a:p>
            <a:endParaRPr lang="en-US" b="1" dirty="0" smtClean="0"/>
          </a:p>
          <a:p>
            <a:r>
              <a:rPr lang="en-US" b="1" dirty="0" smtClean="0"/>
              <a:t>Common </a:t>
            </a:r>
            <a:r>
              <a:rPr lang="en-US" b="1" dirty="0"/>
              <a:t>Mistakes:</a:t>
            </a:r>
            <a:endParaRPr lang="en-US" dirty="0"/>
          </a:p>
          <a:p>
            <a:r>
              <a:rPr lang="en-US" dirty="0"/>
              <a:t>	∃x Sister(</a:t>
            </a:r>
            <a:r>
              <a:rPr lang="en-US" dirty="0" err="1"/>
              <a:t>Fifi</a:t>
            </a:r>
            <a:r>
              <a:rPr lang="en-US" dirty="0"/>
              <a:t>, x) </a:t>
            </a:r>
            <a:r>
              <a:rPr lang="en-US" dirty="0">
                <a:sym typeface="Symbol"/>
              </a:rPr>
              <a:t></a:t>
            </a:r>
            <a:r>
              <a:rPr lang="en-US" dirty="0"/>
              <a:t> Cat(x</a:t>
            </a:r>
            <a:r>
              <a:rPr lang="en-US" dirty="0" smtClean="0"/>
              <a:t>)</a:t>
            </a:r>
          </a:p>
          <a:p>
            <a:endParaRPr lang="en-US" dirty="0"/>
          </a:p>
          <a:p>
            <a:pPr marL="342900" lvl="1" indent="-342900">
              <a:buFontTx/>
              <a:buChar char="•"/>
            </a:pPr>
            <a:r>
              <a:rPr lang="en-US" sz="1800" dirty="0" smtClean="0"/>
              <a:t> </a:t>
            </a:r>
            <a:r>
              <a:rPr lang="en-US" altLang="en-US" sz="1800" b="1" u="sng" dirty="0">
                <a:solidFill>
                  <a:srgbClr val="FF0000"/>
                </a:solidFill>
              </a:rPr>
              <a:t>Note that </a:t>
            </a:r>
            <a:r>
              <a:rPr lang="en-US" altLang="en-US" sz="1800" b="1" u="sng" dirty="0">
                <a:solidFill>
                  <a:srgbClr val="FF0000"/>
                </a:solidFill>
                <a:sym typeface="Symbol" pitchFamily="18" charset="2"/>
              </a:rPr>
              <a:t> is the natural connective to use with </a:t>
            </a:r>
          </a:p>
          <a:p>
            <a:endParaRPr lang="en-US" dirty="0"/>
          </a:p>
          <a:p>
            <a:endParaRPr lang="en-US" dirty="0"/>
          </a:p>
        </p:txBody>
      </p:sp>
    </p:spTree>
    <p:extLst>
      <p:ext uri="{BB962C8B-B14F-4D97-AF65-F5344CB8AC3E}">
        <p14:creationId xmlns:p14="http://schemas.microsoft.com/office/powerpoint/2010/main" val="3715238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More fun with sentences</a:t>
            </a:r>
            <a:endParaRPr lang="en-US" dirty="0">
              <a:solidFill>
                <a:schemeClr val="tx1"/>
              </a:solidFill>
            </a:endParaRPr>
          </a:p>
        </p:txBody>
      </p:sp>
      <p:sp>
        <p:nvSpPr>
          <p:cNvPr id="3" name="Content Placeholder 2"/>
          <p:cNvSpPr>
            <a:spLocks noGrp="1"/>
          </p:cNvSpPr>
          <p:nvPr>
            <p:ph idx="1"/>
          </p:nvPr>
        </p:nvSpPr>
        <p:spPr>
          <a:xfrm>
            <a:off x="609600" y="1143000"/>
            <a:ext cx="8001000" cy="5029200"/>
          </a:xfrm>
        </p:spPr>
        <p:txBody>
          <a:bodyPr/>
          <a:lstStyle/>
          <a:p>
            <a:r>
              <a:rPr lang="en-US" b="1" dirty="0"/>
              <a:t>“For every food, there is a person who eats that food.”</a:t>
            </a:r>
            <a:endParaRPr lang="en-US" dirty="0"/>
          </a:p>
          <a:p>
            <a:r>
              <a:rPr lang="en-US" dirty="0"/>
              <a:t>[Use: Food(x), Person(y), Eats(y, x) ]</a:t>
            </a:r>
          </a:p>
          <a:p>
            <a:endParaRPr lang="en-US" dirty="0" smtClean="0"/>
          </a:p>
          <a:p>
            <a:r>
              <a:rPr lang="en-US" u="sng" dirty="0" smtClean="0"/>
              <a:t>All are correct:</a:t>
            </a:r>
            <a:endParaRPr lang="en-US" u="sng" dirty="0"/>
          </a:p>
          <a:p>
            <a:r>
              <a:rPr lang="en-US" dirty="0"/>
              <a:t>	∀x ∃y Food(x) </a:t>
            </a:r>
            <a:r>
              <a:rPr lang="en-US" dirty="0">
                <a:sym typeface="Symbol"/>
              </a:rPr>
              <a:t></a:t>
            </a:r>
            <a:r>
              <a:rPr lang="en-US" dirty="0"/>
              <a:t> [ Person(y) </a:t>
            </a:r>
            <a:r>
              <a:rPr lang="en-US" dirty="0">
                <a:sym typeface="Symbol"/>
              </a:rPr>
              <a:t></a:t>
            </a:r>
            <a:r>
              <a:rPr lang="en-US" dirty="0"/>
              <a:t> Eats(y, x) ] </a:t>
            </a:r>
          </a:p>
          <a:p>
            <a:r>
              <a:rPr lang="en-US" dirty="0"/>
              <a:t>	∀x Food(x) </a:t>
            </a:r>
            <a:r>
              <a:rPr lang="en-US" dirty="0">
                <a:sym typeface="Symbol"/>
              </a:rPr>
              <a:t></a:t>
            </a:r>
            <a:r>
              <a:rPr lang="en-US" dirty="0"/>
              <a:t> ∃y [ Person(y) </a:t>
            </a:r>
            <a:r>
              <a:rPr lang="en-US" dirty="0">
                <a:sym typeface="Symbol"/>
              </a:rPr>
              <a:t></a:t>
            </a:r>
            <a:r>
              <a:rPr lang="en-US" dirty="0"/>
              <a:t> Eats(y, x) ] </a:t>
            </a:r>
          </a:p>
          <a:p>
            <a:r>
              <a:rPr lang="en-US" dirty="0"/>
              <a:t>	∀x ∃y ¬Food(x) ˅ [ Person(y) </a:t>
            </a:r>
            <a:r>
              <a:rPr lang="en-US" dirty="0">
                <a:sym typeface="Symbol"/>
              </a:rPr>
              <a:t></a:t>
            </a:r>
            <a:r>
              <a:rPr lang="en-US" dirty="0"/>
              <a:t> Eats(y, x) ] </a:t>
            </a:r>
          </a:p>
          <a:p>
            <a:r>
              <a:rPr lang="en-US" dirty="0"/>
              <a:t>	∀x ∃y [ ¬Food(x) ˅  Person(y) ] </a:t>
            </a:r>
            <a:r>
              <a:rPr lang="en-US" dirty="0">
                <a:sym typeface="Symbol"/>
              </a:rPr>
              <a:t></a:t>
            </a:r>
            <a:r>
              <a:rPr lang="en-US" dirty="0"/>
              <a:t> [¬ Food(x) ˅  Eats(y, x) ] </a:t>
            </a:r>
          </a:p>
          <a:p>
            <a:r>
              <a:rPr lang="en-US" dirty="0"/>
              <a:t>	∀x ∃y [ Food(x) </a:t>
            </a:r>
            <a:r>
              <a:rPr lang="en-US" dirty="0">
                <a:sym typeface="Symbol"/>
              </a:rPr>
              <a:t></a:t>
            </a:r>
            <a:r>
              <a:rPr lang="en-US" dirty="0"/>
              <a:t> Person(y) ] </a:t>
            </a:r>
            <a:r>
              <a:rPr lang="en-US" dirty="0">
                <a:sym typeface="Symbol"/>
              </a:rPr>
              <a:t></a:t>
            </a:r>
            <a:r>
              <a:rPr lang="en-US" dirty="0"/>
              <a:t> [ Food(x) </a:t>
            </a:r>
            <a:r>
              <a:rPr lang="en-US" dirty="0">
                <a:sym typeface="Symbol"/>
              </a:rPr>
              <a:t></a:t>
            </a:r>
            <a:r>
              <a:rPr lang="en-US" dirty="0"/>
              <a:t> Eats(y, x) ]</a:t>
            </a:r>
          </a:p>
          <a:p>
            <a:endParaRPr lang="en-US" b="1" dirty="0" smtClean="0"/>
          </a:p>
          <a:p>
            <a:r>
              <a:rPr lang="en-US" b="1" dirty="0" smtClean="0"/>
              <a:t>Common </a:t>
            </a:r>
            <a:r>
              <a:rPr lang="en-US" b="1" dirty="0"/>
              <a:t>Mistakes:</a:t>
            </a:r>
            <a:endParaRPr lang="en-US" dirty="0"/>
          </a:p>
          <a:p>
            <a:r>
              <a:rPr lang="en-US" dirty="0"/>
              <a:t>	∀x ∃y [ Food(x) </a:t>
            </a:r>
            <a:r>
              <a:rPr lang="en-US" dirty="0">
                <a:sym typeface="Symbol"/>
              </a:rPr>
              <a:t></a:t>
            </a:r>
            <a:r>
              <a:rPr lang="en-US" dirty="0"/>
              <a:t> Person(y) ] </a:t>
            </a:r>
            <a:r>
              <a:rPr lang="en-US" dirty="0">
                <a:sym typeface="Symbol"/>
              </a:rPr>
              <a:t></a:t>
            </a:r>
            <a:r>
              <a:rPr lang="en-US" dirty="0"/>
              <a:t> Eats(y, x) </a:t>
            </a:r>
          </a:p>
          <a:p>
            <a:r>
              <a:rPr lang="en-US" dirty="0"/>
              <a:t>	∀x ∃y Food(x) </a:t>
            </a:r>
            <a:r>
              <a:rPr lang="en-US" dirty="0">
                <a:sym typeface="Symbol"/>
              </a:rPr>
              <a:t></a:t>
            </a:r>
            <a:r>
              <a:rPr lang="en-US" dirty="0"/>
              <a:t> Person(y) </a:t>
            </a:r>
            <a:r>
              <a:rPr lang="en-US" dirty="0">
                <a:sym typeface="Symbol"/>
              </a:rPr>
              <a:t></a:t>
            </a:r>
            <a:r>
              <a:rPr lang="en-US" dirty="0"/>
              <a:t> Eats(y, x) </a:t>
            </a:r>
          </a:p>
          <a:p>
            <a:endParaRPr lang="en-US" dirty="0"/>
          </a:p>
          <a:p>
            <a:endParaRPr lang="en-US" dirty="0"/>
          </a:p>
        </p:txBody>
      </p:sp>
    </p:spTree>
    <p:extLst>
      <p:ext uri="{BB962C8B-B14F-4D97-AF65-F5344CB8AC3E}">
        <p14:creationId xmlns:p14="http://schemas.microsoft.com/office/powerpoint/2010/main" val="367496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Recap propositional logic: </a:t>
            </a:r>
            <a:r>
              <a:rPr lang="en-US" altLang="en-US" smtClean="0">
                <a:solidFill>
                  <a:srgbClr val="FF0000"/>
                </a:solidFill>
              </a:rPr>
              <a:t>Semantics</a:t>
            </a:r>
          </a:p>
        </p:txBody>
      </p:sp>
      <p:sp>
        <p:nvSpPr>
          <p:cNvPr id="77827" name="Rectangle 3"/>
          <p:cNvSpPr>
            <a:spLocks noGrp="1" noChangeArrowheads="1"/>
          </p:cNvSpPr>
          <p:nvPr>
            <p:ph type="body" idx="1"/>
          </p:nvPr>
        </p:nvSpPr>
        <p:spPr>
          <a:xfrm>
            <a:off x="457200" y="1524000"/>
            <a:ext cx="8229600" cy="4525963"/>
          </a:xfrm>
        </p:spPr>
        <p:txBody>
          <a:bodyPr/>
          <a:lstStyle/>
          <a:p>
            <a:pPr eaLnBrk="1" hangingPunct="1">
              <a:lnSpc>
                <a:spcPct val="80000"/>
              </a:lnSpc>
              <a:buFontTx/>
              <a:buNone/>
            </a:pPr>
            <a:r>
              <a:rPr lang="en-US" altLang="en-US" sz="2000" dirty="0" smtClean="0"/>
              <a:t>Each model/world specifies true or false for each proposition symbol</a:t>
            </a:r>
          </a:p>
          <a:p>
            <a:pPr lvl="1" eaLnBrk="1" hangingPunct="1">
              <a:lnSpc>
                <a:spcPct val="80000"/>
              </a:lnSpc>
              <a:buFontTx/>
              <a:buNone/>
            </a:pPr>
            <a:r>
              <a:rPr lang="en-US" altLang="en-US" sz="2000" dirty="0" smtClean="0"/>
              <a:t>E.g.,		P</a:t>
            </a:r>
            <a:r>
              <a:rPr lang="en-US" altLang="en-US" sz="2000" baseline="-25000" dirty="0" smtClean="0"/>
              <a:t>1,2</a:t>
            </a:r>
            <a:r>
              <a:rPr lang="en-US" altLang="en-US" sz="2000" dirty="0" smtClean="0"/>
              <a:t> 	P</a:t>
            </a:r>
            <a:r>
              <a:rPr lang="en-US" altLang="en-US" sz="2000" baseline="-25000" dirty="0" smtClean="0"/>
              <a:t>2,2</a:t>
            </a:r>
            <a:r>
              <a:rPr lang="en-US" altLang="en-US" sz="2000" dirty="0" smtClean="0"/>
              <a:t> 	P</a:t>
            </a:r>
            <a:r>
              <a:rPr lang="en-US" altLang="en-US" sz="2000" baseline="-25000" dirty="0" smtClean="0"/>
              <a:t>3,1</a:t>
            </a:r>
          </a:p>
          <a:p>
            <a:pPr lvl="1" eaLnBrk="1" hangingPunct="1">
              <a:lnSpc>
                <a:spcPct val="80000"/>
              </a:lnSpc>
              <a:buFontTx/>
              <a:buNone/>
            </a:pPr>
            <a:r>
              <a:rPr lang="en-US" altLang="en-US" sz="2000" dirty="0" smtClean="0"/>
              <a:t> 			false	true	false</a:t>
            </a:r>
          </a:p>
          <a:p>
            <a:pPr lvl="1" eaLnBrk="1" hangingPunct="1">
              <a:lnSpc>
                <a:spcPct val="80000"/>
              </a:lnSpc>
              <a:buFontTx/>
              <a:buNone/>
            </a:pPr>
            <a:r>
              <a:rPr lang="en-US" altLang="en-US" sz="2000" dirty="0" smtClean="0"/>
              <a:t>With these symbols, 8 possible models can be enumerated automatically.</a:t>
            </a:r>
          </a:p>
          <a:p>
            <a:pPr eaLnBrk="1" hangingPunct="1">
              <a:lnSpc>
                <a:spcPct val="80000"/>
              </a:lnSpc>
              <a:buFontTx/>
              <a:buNone/>
            </a:pPr>
            <a:endParaRPr lang="en-US" altLang="en-US" sz="2000" dirty="0" smtClean="0"/>
          </a:p>
          <a:p>
            <a:pPr eaLnBrk="1" hangingPunct="1">
              <a:lnSpc>
                <a:spcPct val="80000"/>
              </a:lnSpc>
              <a:buFontTx/>
              <a:buNone/>
            </a:pPr>
            <a:r>
              <a:rPr lang="en-US" altLang="en-US" sz="2000" dirty="0" smtClean="0"/>
              <a:t>Rules for evaluating truth with respect to a model </a:t>
            </a:r>
            <a:r>
              <a:rPr lang="en-US" altLang="en-US" sz="2000" i="1" dirty="0" smtClean="0"/>
              <a:t>m</a:t>
            </a:r>
            <a:r>
              <a:rPr lang="en-US" altLang="en-US" sz="2000" dirty="0" smtClean="0"/>
              <a:t>:</a:t>
            </a:r>
          </a:p>
          <a:p>
            <a:pPr eaLnBrk="1" hangingPunct="1">
              <a:lnSpc>
                <a:spcPct val="80000"/>
              </a:lnSpc>
              <a:buFontTx/>
              <a:buNone/>
            </a:pPr>
            <a:r>
              <a:rPr lang="en-US" altLang="en-US" sz="2000" dirty="0" smtClean="0">
                <a:sym typeface="Symbol" pitchFamily="18" charset="2"/>
              </a:rPr>
              <a:t>		</a:t>
            </a:r>
            <a:r>
              <a:rPr lang="en-US" altLang="en-US" sz="2000" dirty="0" smtClean="0"/>
              <a:t>S	is true </a:t>
            </a:r>
            <a:r>
              <a:rPr lang="en-US" altLang="en-US" sz="2000" dirty="0" err="1" smtClean="0"/>
              <a:t>iff</a:t>
            </a:r>
            <a:r>
              <a:rPr lang="en-US" altLang="en-US" sz="2000" dirty="0" smtClean="0"/>
              <a:t> 	S is false  </a:t>
            </a:r>
          </a:p>
          <a:p>
            <a:pPr eaLnBrk="1" hangingPunct="1">
              <a:lnSpc>
                <a:spcPct val="80000"/>
              </a:lnSpc>
              <a:buFontTx/>
              <a:buNone/>
            </a:pPr>
            <a:r>
              <a:rPr lang="en-US" altLang="en-US" sz="2000" dirty="0" smtClean="0"/>
              <a:t>		S</a:t>
            </a:r>
            <a:r>
              <a:rPr lang="en-US" altLang="en-US" sz="2000" baseline="-25000" dirty="0" smtClean="0"/>
              <a:t>1</a:t>
            </a:r>
            <a:r>
              <a:rPr lang="en-US" altLang="en-US" sz="2000" dirty="0" smtClean="0"/>
              <a:t> </a:t>
            </a:r>
            <a:r>
              <a:rPr lang="en-US" altLang="en-US" sz="2000" dirty="0" smtClean="0">
                <a:sym typeface="Symbol" pitchFamily="18" charset="2"/>
              </a:rPr>
              <a:t></a:t>
            </a:r>
            <a:r>
              <a:rPr lang="en-US" altLang="en-US" sz="2000" dirty="0" smtClean="0"/>
              <a:t> S</a:t>
            </a:r>
            <a:r>
              <a:rPr lang="en-US" altLang="en-US" sz="2000" baseline="-25000" dirty="0" smtClean="0"/>
              <a:t>2</a:t>
            </a:r>
            <a:r>
              <a:rPr lang="en-US" altLang="en-US" sz="2000" dirty="0" smtClean="0"/>
              <a:t>  	is true </a:t>
            </a:r>
            <a:r>
              <a:rPr lang="en-US" altLang="en-US" sz="2000" dirty="0" err="1" smtClean="0"/>
              <a:t>iff</a:t>
            </a:r>
            <a:r>
              <a:rPr lang="en-US" altLang="en-US" sz="2000" dirty="0" smtClean="0"/>
              <a:t> 	S</a:t>
            </a:r>
            <a:r>
              <a:rPr lang="en-US" altLang="en-US" sz="2000" baseline="-25000" dirty="0" smtClean="0"/>
              <a:t>1</a:t>
            </a:r>
            <a:r>
              <a:rPr lang="en-US" altLang="en-US" sz="2000" dirty="0" smtClean="0"/>
              <a:t> is true </a:t>
            </a:r>
            <a:r>
              <a:rPr lang="en-US" altLang="en-US" sz="2000" dirty="0" smtClean="0">
                <a:solidFill>
                  <a:schemeClr val="accent2"/>
                </a:solidFill>
              </a:rPr>
              <a:t>and 	</a:t>
            </a:r>
            <a:r>
              <a:rPr lang="en-US" altLang="en-US" sz="2000" dirty="0" smtClean="0"/>
              <a:t>S</a:t>
            </a:r>
            <a:r>
              <a:rPr lang="en-US" altLang="en-US" sz="2000" baseline="-25000" dirty="0" smtClean="0"/>
              <a:t>2</a:t>
            </a:r>
            <a:r>
              <a:rPr lang="en-US" altLang="en-US" sz="2000" dirty="0" smtClean="0"/>
              <a:t> is true</a:t>
            </a:r>
          </a:p>
          <a:p>
            <a:pPr eaLnBrk="1" hangingPunct="1">
              <a:lnSpc>
                <a:spcPct val="80000"/>
              </a:lnSpc>
              <a:buFontTx/>
              <a:buNone/>
            </a:pPr>
            <a:r>
              <a:rPr lang="en-US" altLang="en-US" sz="2000" dirty="0" smtClean="0"/>
              <a:t>		S</a:t>
            </a:r>
            <a:r>
              <a:rPr lang="en-US" altLang="en-US" sz="2000" baseline="-25000" dirty="0" smtClean="0"/>
              <a:t>1</a:t>
            </a:r>
            <a:r>
              <a:rPr lang="en-US" altLang="en-US" sz="2000" dirty="0" smtClean="0"/>
              <a:t> </a:t>
            </a:r>
            <a:r>
              <a:rPr lang="en-US" altLang="en-US" sz="2000" dirty="0" smtClean="0">
                <a:sym typeface="Symbol" pitchFamily="18" charset="2"/>
              </a:rPr>
              <a:t></a:t>
            </a:r>
            <a:r>
              <a:rPr lang="en-US" altLang="en-US" sz="2000" dirty="0" smtClean="0"/>
              <a:t> S</a:t>
            </a:r>
            <a:r>
              <a:rPr lang="en-US" altLang="en-US" sz="2000" baseline="-25000" dirty="0" smtClean="0"/>
              <a:t>2</a:t>
            </a:r>
            <a:r>
              <a:rPr lang="en-US" altLang="en-US" sz="2000" dirty="0" smtClean="0"/>
              <a:t>  	is true </a:t>
            </a:r>
            <a:r>
              <a:rPr lang="en-US" altLang="en-US" sz="2000" dirty="0" err="1" smtClean="0"/>
              <a:t>iff</a:t>
            </a:r>
            <a:r>
              <a:rPr lang="en-US" altLang="en-US" sz="2000" dirty="0" smtClean="0"/>
              <a:t> 	S</a:t>
            </a:r>
            <a:r>
              <a:rPr lang="en-US" altLang="en-US" sz="2000" baseline="-25000" dirty="0" smtClean="0"/>
              <a:t>1</a:t>
            </a:r>
            <a:r>
              <a:rPr lang="en-US" altLang="en-US" sz="2000" dirty="0" smtClean="0"/>
              <a:t>is true </a:t>
            </a:r>
            <a:r>
              <a:rPr lang="en-US" altLang="en-US" sz="2000" dirty="0" smtClean="0">
                <a:solidFill>
                  <a:schemeClr val="accent2"/>
                </a:solidFill>
              </a:rPr>
              <a:t>or</a:t>
            </a:r>
            <a:r>
              <a:rPr lang="en-US" altLang="en-US" sz="2000" dirty="0" smtClean="0"/>
              <a:t> 	S</a:t>
            </a:r>
            <a:r>
              <a:rPr lang="en-US" altLang="en-US" sz="2000" baseline="-25000" dirty="0" smtClean="0"/>
              <a:t>2</a:t>
            </a:r>
            <a:r>
              <a:rPr lang="en-US" altLang="en-US" sz="2000" dirty="0" smtClean="0"/>
              <a:t> is true</a:t>
            </a:r>
          </a:p>
          <a:p>
            <a:pPr eaLnBrk="1" hangingPunct="1">
              <a:lnSpc>
                <a:spcPct val="80000"/>
              </a:lnSpc>
              <a:buFontTx/>
              <a:buNone/>
            </a:pPr>
            <a:r>
              <a:rPr lang="en-US" altLang="en-US" sz="2000" dirty="0" smtClean="0"/>
              <a:t>		S</a:t>
            </a:r>
            <a:r>
              <a:rPr lang="en-US" altLang="en-US" sz="2000" baseline="-25000" dirty="0" smtClean="0"/>
              <a:t>1</a:t>
            </a:r>
            <a:r>
              <a:rPr lang="en-US" altLang="en-US" sz="2000" dirty="0" smtClean="0"/>
              <a:t> </a:t>
            </a:r>
            <a:r>
              <a:rPr lang="en-US" altLang="en-US" sz="2000" dirty="0" smtClean="0">
                <a:sym typeface="Symbol" pitchFamily="18" charset="2"/>
              </a:rPr>
              <a:t></a:t>
            </a:r>
            <a:r>
              <a:rPr lang="en-US" altLang="en-US" sz="2000" dirty="0" smtClean="0"/>
              <a:t> S</a:t>
            </a:r>
            <a:r>
              <a:rPr lang="en-US" altLang="en-US" sz="2000" baseline="-25000" dirty="0" smtClean="0"/>
              <a:t>2</a:t>
            </a:r>
            <a:r>
              <a:rPr lang="en-US" altLang="en-US" sz="2000" dirty="0" smtClean="0"/>
              <a:t> 	is true </a:t>
            </a:r>
            <a:r>
              <a:rPr lang="en-US" altLang="en-US" sz="2000" dirty="0" err="1" smtClean="0"/>
              <a:t>iff</a:t>
            </a:r>
            <a:r>
              <a:rPr lang="en-US" altLang="en-US" sz="2000" dirty="0" smtClean="0"/>
              <a:t>	S</a:t>
            </a:r>
            <a:r>
              <a:rPr lang="en-US" altLang="en-US" sz="2000" baseline="-25000" dirty="0" smtClean="0"/>
              <a:t>1</a:t>
            </a:r>
            <a:r>
              <a:rPr lang="en-US" altLang="en-US" sz="2000" dirty="0" smtClean="0"/>
              <a:t> is false </a:t>
            </a:r>
            <a:r>
              <a:rPr lang="en-US" altLang="en-US" sz="2000" dirty="0" smtClean="0">
                <a:solidFill>
                  <a:schemeClr val="accent2"/>
                </a:solidFill>
              </a:rPr>
              <a:t>or	</a:t>
            </a:r>
            <a:r>
              <a:rPr lang="en-US" altLang="en-US" sz="2000" dirty="0" smtClean="0"/>
              <a:t>S</a:t>
            </a:r>
            <a:r>
              <a:rPr lang="en-US" altLang="en-US" sz="2000" baseline="-25000" dirty="0" smtClean="0"/>
              <a:t>2</a:t>
            </a:r>
            <a:r>
              <a:rPr lang="en-US" altLang="en-US" sz="2000" dirty="0" smtClean="0"/>
              <a:t> is true</a:t>
            </a:r>
          </a:p>
          <a:p>
            <a:pPr eaLnBrk="1" hangingPunct="1">
              <a:lnSpc>
                <a:spcPct val="80000"/>
              </a:lnSpc>
              <a:buFontTx/>
              <a:buNone/>
            </a:pPr>
            <a:r>
              <a:rPr lang="en-US" altLang="en-US" sz="2000" dirty="0" smtClean="0"/>
              <a:t>		 (i.e., 	is false </a:t>
            </a:r>
            <a:r>
              <a:rPr lang="en-US" altLang="en-US" sz="2000" dirty="0" err="1" smtClean="0"/>
              <a:t>iff</a:t>
            </a:r>
            <a:r>
              <a:rPr lang="en-US" altLang="en-US" sz="2000" dirty="0" smtClean="0"/>
              <a:t>	S</a:t>
            </a:r>
            <a:r>
              <a:rPr lang="en-US" altLang="en-US" sz="2000" baseline="-25000" dirty="0" smtClean="0"/>
              <a:t>1</a:t>
            </a:r>
            <a:r>
              <a:rPr lang="en-US" altLang="en-US" sz="2000" dirty="0" smtClean="0"/>
              <a:t> is true </a:t>
            </a:r>
            <a:r>
              <a:rPr lang="en-US" altLang="en-US" sz="2000" dirty="0" smtClean="0">
                <a:solidFill>
                  <a:schemeClr val="accent2"/>
                </a:solidFill>
              </a:rPr>
              <a:t>and	</a:t>
            </a:r>
            <a:r>
              <a:rPr lang="en-US" altLang="en-US" sz="2000" dirty="0" smtClean="0"/>
              <a:t>S</a:t>
            </a:r>
            <a:r>
              <a:rPr lang="en-US" altLang="en-US" sz="2000" baseline="-25000" dirty="0" smtClean="0"/>
              <a:t>2 </a:t>
            </a:r>
            <a:r>
              <a:rPr lang="en-US" altLang="en-US" sz="2000" dirty="0" smtClean="0"/>
              <a:t>is false)</a:t>
            </a:r>
          </a:p>
          <a:p>
            <a:pPr eaLnBrk="1" hangingPunct="1">
              <a:lnSpc>
                <a:spcPct val="80000"/>
              </a:lnSpc>
              <a:buFontTx/>
              <a:buNone/>
            </a:pPr>
            <a:r>
              <a:rPr lang="en-US" altLang="en-US" sz="2000" dirty="0" smtClean="0"/>
              <a:t>		S</a:t>
            </a:r>
            <a:r>
              <a:rPr lang="en-US" altLang="en-US" sz="2000" baseline="-25000" dirty="0" smtClean="0"/>
              <a:t>1</a:t>
            </a:r>
            <a:r>
              <a:rPr lang="en-US" altLang="en-US" sz="2000" dirty="0" smtClean="0"/>
              <a:t> </a:t>
            </a:r>
            <a:r>
              <a:rPr lang="en-US" altLang="en-US" sz="2000" dirty="0" smtClean="0">
                <a:sym typeface="Symbol" pitchFamily="18" charset="2"/>
              </a:rPr>
              <a:t></a:t>
            </a:r>
            <a:r>
              <a:rPr lang="en-US" altLang="en-US" sz="2000" dirty="0" smtClean="0"/>
              <a:t> S</a:t>
            </a:r>
            <a:r>
              <a:rPr lang="en-US" altLang="en-US" sz="2000" baseline="-25000" dirty="0" smtClean="0"/>
              <a:t>2	</a:t>
            </a:r>
            <a:r>
              <a:rPr lang="en-US" altLang="en-US" sz="2000" dirty="0" smtClean="0"/>
              <a:t>is true </a:t>
            </a:r>
            <a:r>
              <a:rPr lang="en-US" altLang="en-US" sz="2000" dirty="0" err="1" smtClean="0"/>
              <a:t>iff</a:t>
            </a:r>
            <a:r>
              <a:rPr lang="en-US" altLang="en-US" sz="2000" dirty="0" smtClean="0"/>
              <a:t>	S</a:t>
            </a:r>
            <a:r>
              <a:rPr lang="en-US" altLang="en-US" sz="2000" baseline="-25000" dirty="0" smtClean="0"/>
              <a:t>1</a:t>
            </a:r>
            <a:r>
              <a:rPr lang="en-US" altLang="en-US" sz="2000" dirty="0" smtClean="0">
                <a:sym typeface="Symbol" pitchFamily="18" charset="2"/>
              </a:rPr>
              <a:t></a:t>
            </a:r>
            <a:r>
              <a:rPr lang="en-US" altLang="en-US" sz="2000" dirty="0" smtClean="0"/>
              <a:t>S</a:t>
            </a:r>
            <a:r>
              <a:rPr lang="en-US" altLang="en-US" sz="2000" baseline="-25000" dirty="0" smtClean="0"/>
              <a:t>2</a:t>
            </a:r>
            <a:r>
              <a:rPr lang="en-US" altLang="en-US" sz="2000" dirty="0" smtClean="0"/>
              <a:t> is true </a:t>
            </a:r>
            <a:r>
              <a:rPr lang="en-US" altLang="en-US" sz="2000" dirty="0" smtClean="0">
                <a:solidFill>
                  <a:schemeClr val="accent2"/>
                </a:solidFill>
              </a:rPr>
              <a:t>and </a:t>
            </a:r>
            <a:r>
              <a:rPr lang="en-US" altLang="en-US" sz="2000" dirty="0" smtClean="0"/>
              <a:t>S</a:t>
            </a:r>
            <a:r>
              <a:rPr lang="en-US" altLang="en-US" sz="2000" baseline="-25000" dirty="0" smtClean="0"/>
              <a:t>2</a:t>
            </a:r>
            <a:r>
              <a:rPr lang="en-US" altLang="en-US" sz="2000" dirty="0" smtClean="0">
                <a:sym typeface="Symbol" pitchFamily="18" charset="2"/>
              </a:rPr>
              <a:t></a:t>
            </a:r>
            <a:r>
              <a:rPr lang="en-US" altLang="en-US" sz="2000" dirty="0" smtClean="0"/>
              <a:t>S</a:t>
            </a:r>
            <a:r>
              <a:rPr lang="en-US" altLang="en-US" sz="2000" baseline="-25000" dirty="0" smtClean="0"/>
              <a:t>1</a:t>
            </a:r>
            <a:r>
              <a:rPr lang="en-US" altLang="en-US" sz="2000" dirty="0" smtClean="0"/>
              <a:t> is true</a:t>
            </a:r>
          </a:p>
          <a:p>
            <a:pPr eaLnBrk="1" hangingPunct="1">
              <a:lnSpc>
                <a:spcPct val="80000"/>
              </a:lnSpc>
              <a:buFontTx/>
              <a:buNone/>
            </a:pPr>
            <a:endParaRPr lang="en-US" altLang="en-US" sz="2000" dirty="0" smtClean="0"/>
          </a:p>
          <a:p>
            <a:pPr eaLnBrk="1" hangingPunct="1">
              <a:lnSpc>
                <a:spcPct val="80000"/>
              </a:lnSpc>
              <a:buFontTx/>
              <a:buNone/>
            </a:pPr>
            <a:r>
              <a:rPr lang="en-US" altLang="en-US" sz="2000" dirty="0" smtClean="0"/>
              <a:t>Simple recursive process evaluates an arbitrary sentence, e.g.,</a:t>
            </a:r>
            <a:endParaRPr lang="en-US" altLang="en-US" sz="2000" dirty="0" smtClean="0">
              <a:sym typeface="Symbol" pitchFamily="18" charset="2"/>
            </a:endParaRPr>
          </a:p>
          <a:p>
            <a:pPr algn="ctr" eaLnBrk="1" hangingPunct="1">
              <a:lnSpc>
                <a:spcPct val="80000"/>
              </a:lnSpc>
              <a:buFontTx/>
              <a:buNone/>
            </a:pPr>
            <a:r>
              <a:rPr lang="en-US" altLang="en-US" sz="2000" dirty="0" smtClean="0">
                <a:sym typeface="Symbol" pitchFamily="18" charset="2"/>
              </a:rPr>
              <a:t></a:t>
            </a:r>
            <a:r>
              <a:rPr lang="en-US" altLang="en-US" sz="2000" dirty="0" smtClean="0"/>
              <a:t>P</a:t>
            </a:r>
            <a:r>
              <a:rPr lang="en-US" altLang="en-US" sz="2000" baseline="-25000" dirty="0" smtClean="0"/>
              <a:t>1,2 </a:t>
            </a:r>
            <a:r>
              <a:rPr lang="en-US" altLang="en-US" sz="2000" dirty="0" smtClean="0">
                <a:sym typeface="Symbol" pitchFamily="18" charset="2"/>
              </a:rPr>
              <a:t></a:t>
            </a:r>
            <a:r>
              <a:rPr lang="en-US" altLang="en-US" sz="2000" dirty="0" smtClean="0"/>
              <a:t> (P</a:t>
            </a:r>
            <a:r>
              <a:rPr lang="en-US" altLang="en-US" sz="2000" baseline="-25000" dirty="0" smtClean="0"/>
              <a:t>2,2 </a:t>
            </a:r>
            <a:r>
              <a:rPr lang="en-US" altLang="en-US" sz="2000" dirty="0" smtClean="0">
                <a:sym typeface="Symbol" pitchFamily="18" charset="2"/>
              </a:rPr>
              <a:t></a:t>
            </a:r>
            <a:r>
              <a:rPr lang="en-US" altLang="en-US" sz="2000" baseline="-25000" dirty="0" smtClean="0"/>
              <a:t> </a:t>
            </a:r>
            <a:r>
              <a:rPr lang="en-US" altLang="en-US" sz="2000" dirty="0" smtClean="0"/>
              <a:t>P</a:t>
            </a:r>
            <a:r>
              <a:rPr lang="en-US" altLang="en-US" sz="2000" baseline="-25000" dirty="0" smtClean="0"/>
              <a:t>3,1</a:t>
            </a:r>
            <a:r>
              <a:rPr lang="en-US" altLang="en-US" sz="2000" dirty="0" smtClean="0"/>
              <a:t>) = </a:t>
            </a:r>
            <a:r>
              <a:rPr lang="en-US" altLang="en-US" sz="2000" i="1" dirty="0" smtClean="0"/>
              <a:t>true </a:t>
            </a:r>
            <a:r>
              <a:rPr lang="en-US" altLang="en-US" sz="2000" dirty="0" smtClean="0">
                <a:sym typeface="Symbol" pitchFamily="18" charset="2"/>
              </a:rPr>
              <a:t></a:t>
            </a:r>
            <a:r>
              <a:rPr lang="en-US" altLang="en-US" sz="2000" i="1" dirty="0" smtClean="0"/>
              <a:t> </a:t>
            </a:r>
            <a:r>
              <a:rPr lang="en-US" altLang="en-US" sz="2000" dirty="0" smtClean="0"/>
              <a:t>(</a:t>
            </a:r>
            <a:r>
              <a:rPr lang="en-US" altLang="en-US" sz="2000" i="1" dirty="0" smtClean="0"/>
              <a:t>true </a:t>
            </a:r>
            <a:r>
              <a:rPr lang="en-US" altLang="en-US" sz="2000" dirty="0" smtClean="0">
                <a:sym typeface="Symbol" pitchFamily="18" charset="2"/>
              </a:rPr>
              <a:t></a:t>
            </a:r>
            <a:r>
              <a:rPr lang="en-US" altLang="en-US" sz="2000" i="1" dirty="0" smtClean="0"/>
              <a:t> false</a:t>
            </a:r>
            <a:r>
              <a:rPr lang="en-US" altLang="en-US" sz="2000" dirty="0" smtClean="0"/>
              <a:t>) =  </a:t>
            </a:r>
            <a:r>
              <a:rPr lang="en-US" altLang="en-US" sz="2000" i="1" dirty="0" smtClean="0"/>
              <a:t>true </a:t>
            </a:r>
            <a:r>
              <a:rPr lang="en-US" altLang="en-US" sz="2000" dirty="0" smtClean="0">
                <a:sym typeface="Symbol" pitchFamily="18" charset="2"/>
              </a:rPr>
              <a:t></a:t>
            </a:r>
            <a:r>
              <a:rPr lang="en-US" altLang="en-US" sz="2000" dirty="0" smtClean="0"/>
              <a:t> </a:t>
            </a:r>
            <a:r>
              <a:rPr lang="en-US" altLang="en-US" sz="2000" i="1" dirty="0" smtClean="0"/>
              <a:t>true </a:t>
            </a:r>
            <a:r>
              <a:rPr lang="en-US" altLang="en-US" sz="2000" dirty="0" smtClean="0"/>
              <a:t>= </a:t>
            </a:r>
            <a:r>
              <a:rPr lang="en-US" altLang="en-US" sz="2000" i="1" dirty="0" smtClean="0"/>
              <a:t>true</a:t>
            </a:r>
            <a:endParaRPr lang="en-US" altLang="en-US" sz="2000" dirty="0" smtClean="0"/>
          </a:p>
        </p:txBody>
      </p:sp>
    </p:spTree>
    <p:extLst>
      <p:ext uri="{BB962C8B-B14F-4D97-AF65-F5344CB8AC3E}">
        <p14:creationId xmlns:p14="http://schemas.microsoft.com/office/powerpoint/2010/main" val="1390029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More fun with sentences</a:t>
            </a:r>
            <a:endParaRPr lang="en-US" dirty="0">
              <a:solidFill>
                <a:schemeClr val="tx1"/>
              </a:solidFill>
            </a:endParaRPr>
          </a:p>
        </p:txBody>
      </p:sp>
      <p:sp>
        <p:nvSpPr>
          <p:cNvPr id="3" name="Content Placeholder 2"/>
          <p:cNvSpPr>
            <a:spLocks noGrp="1"/>
          </p:cNvSpPr>
          <p:nvPr>
            <p:ph idx="1"/>
          </p:nvPr>
        </p:nvSpPr>
        <p:spPr/>
        <p:txBody>
          <a:bodyPr/>
          <a:lstStyle/>
          <a:p>
            <a:r>
              <a:rPr lang="en-US" b="1" dirty="0"/>
              <a:t>“Every person eats every food</a:t>
            </a:r>
            <a:r>
              <a:rPr lang="en-US" b="1" dirty="0" smtClean="0"/>
              <a:t>.”</a:t>
            </a:r>
          </a:p>
          <a:p>
            <a:r>
              <a:rPr lang="en-US" dirty="0"/>
              <a:t>		[Use: Person (x), Food (y), Eats(x, y) ]</a:t>
            </a:r>
          </a:p>
          <a:p>
            <a:r>
              <a:rPr lang="en-US" dirty="0"/>
              <a:t> </a:t>
            </a:r>
          </a:p>
          <a:p>
            <a:r>
              <a:rPr lang="en-US" dirty="0"/>
              <a:t>	∀x ∀y [ Person(x) </a:t>
            </a:r>
            <a:r>
              <a:rPr lang="en-US" dirty="0">
                <a:sym typeface="Symbol"/>
              </a:rPr>
              <a:t></a:t>
            </a:r>
            <a:r>
              <a:rPr lang="en-US" dirty="0"/>
              <a:t> Food(y) ] </a:t>
            </a:r>
            <a:r>
              <a:rPr lang="en-US" dirty="0">
                <a:sym typeface="Symbol"/>
              </a:rPr>
              <a:t></a:t>
            </a:r>
            <a:r>
              <a:rPr lang="en-US" dirty="0"/>
              <a:t> Eats(x, y) </a:t>
            </a:r>
          </a:p>
          <a:p>
            <a:r>
              <a:rPr lang="en-US" dirty="0"/>
              <a:t>	∀x ∀y ¬Person(x) ˅ ¬Food(y) ˅ Eats(x, y) 	</a:t>
            </a:r>
          </a:p>
          <a:p>
            <a:r>
              <a:rPr lang="en-US" dirty="0"/>
              <a:t>	∀x ∀y Person(x) </a:t>
            </a:r>
            <a:r>
              <a:rPr lang="en-US" dirty="0">
                <a:sym typeface="Symbol"/>
              </a:rPr>
              <a:t></a:t>
            </a:r>
            <a:r>
              <a:rPr lang="en-US" dirty="0"/>
              <a:t> [ Food(y) </a:t>
            </a:r>
            <a:r>
              <a:rPr lang="en-US" dirty="0">
                <a:sym typeface="Symbol"/>
              </a:rPr>
              <a:t></a:t>
            </a:r>
            <a:r>
              <a:rPr lang="en-US" dirty="0"/>
              <a:t> Eats(x, y) ] 	</a:t>
            </a:r>
          </a:p>
          <a:p>
            <a:r>
              <a:rPr lang="en-US" dirty="0"/>
              <a:t>	∀x ∀y Person(x) </a:t>
            </a:r>
            <a:r>
              <a:rPr lang="en-US" dirty="0">
                <a:sym typeface="Symbol"/>
              </a:rPr>
              <a:t></a:t>
            </a:r>
            <a:r>
              <a:rPr lang="en-US" dirty="0"/>
              <a:t> [ ¬Food(y) ˅ Eats(x, y) ] </a:t>
            </a:r>
          </a:p>
          <a:p>
            <a:r>
              <a:rPr lang="en-US" dirty="0"/>
              <a:t>	∀x ∀y ¬Person(x) ˅ [ Food(y) </a:t>
            </a:r>
            <a:r>
              <a:rPr lang="en-US" dirty="0">
                <a:sym typeface="Symbol"/>
              </a:rPr>
              <a:t></a:t>
            </a:r>
            <a:r>
              <a:rPr lang="en-US" dirty="0"/>
              <a:t> Eats(x, y) ]</a:t>
            </a:r>
          </a:p>
          <a:p>
            <a:r>
              <a:rPr lang="en-US" b="1" dirty="0"/>
              <a:t>Common Mistakes:</a:t>
            </a:r>
            <a:endParaRPr lang="en-US" dirty="0"/>
          </a:p>
          <a:p>
            <a:r>
              <a:rPr lang="en-US" dirty="0"/>
              <a:t>	∀x ∀y Person(x) </a:t>
            </a:r>
            <a:r>
              <a:rPr lang="en-US" dirty="0">
                <a:sym typeface="Symbol"/>
              </a:rPr>
              <a:t></a:t>
            </a:r>
            <a:r>
              <a:rPr lang="en-US" dirty="0"/>
              <a:t> [Food(y) </a:t>
            </a:r>
            <a:r>
              <a:rPr lang="en-US" dirty="0">
                <a:sym typeface="Symbol"/>
              </a:rPr>
              <a:t></a:t>
            </a:r>
            <a:r>
              <a:rPr lang="en-US" dirty="0"/>
              <a:t> Eats(x, y) ]</a:t>
            </a:r>
          </a:p>
          <a:p>
            <a:r>
              <a:rPr lang="en-US" dirty="0"/>
              <a:t>	∀x ∀y Person(x) </a:t>
            </a:r>
            <a:r>
              <a:rPr lang="en-US" dirty="0">
                <a:sym typeface="Symbol"/>
              </a:rPr>
              <a:t></a:t>
            </a:r>
            <a:r>
              <a:rPr lang="en-US" dirty="0"/>
              <a:t> Food(y) </a:t>
            </a:r>
            <a:r>
              <a:rPr lang="en-US" dirty="0">
                <a:sym typeface="Symbol"/>
              </a:rPr>
              <a:t></a:t>
            </a:r>
            <a:r>
              <a:rPr lang="en-US" dirty="0"/>
              <a:t> Eats(x, y) </a:t>
            </a:r>
          </a:p>
          <a:p>
            <a:endParaRPr lang="en-US" dirty="0"/>
          </a:p>
        </p:txBody>
      </p:sp>
    </p:spTree>
    <p:extLst>
      <p:ext uri="{BB962C8B-B14F-4D97-AF65-F5344CB8AC3E}">
        <p14:creationId xmlns:p14="http://schemas.microsoft.com/office/powerpoint/2010/main" val="2458130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More fun with sentences</a:t>
            </a:r>
            <a:endParaRPr lang="en-US" dirty="0">
              <a:solidFill>
                <a:schemeClr val="tx1"/>
              </a:solidFill>
            </a:endParaRPr>
          </a:p>
        </p:txBody>
      </p:sp>
      <p:sp>
        <p:nvSpPr>
          <p:cNvPr id="3" name="Content Placeholder 2"/>
          <p:cNvSpPr>
            <a:spLocks noGrp="1"/>
          </p:cNvSpPr>
          <p:nvPr>
            <p:ph idx="1"/>
          </p:nvPr>
        </p:nvSpPr>
        <p:spPr/>
        <p:txBody>
          <a:bodyPr/>
          <a:lstStyle/>
          <a:p>
            <a:r>
              <a:rPr lang="en-US" b="1" dirty="0"/>
              <a:t> “All greedy kings are evil</a:t>
            </a:r>
            <a:r>
              <a:rPr lang="en-US" b="1" dirty="0" smtClean="0"/>
              <a:t>.”</a:t>
            </a:r>
          </a:p>
          <a:p>
            <a:r>
              <a:rPr lang="en-US" b="1" dirty="0"/>
              <a:t>	</a:t>
            </a:r>
            <a:r>
              <a:rPr lang="en-US" dirty="0"/>
              <a:t>		[Use: King(x), Greedy(x), Evil(x) ]</a:t>
            </a:r>
          </a:p>
          <a:p>
            <a:r>
              <a:rPr lang="en-US" dirty="0"/>
              <a:t> </a:t>
            </a:r>
          </a:p>
          <a:p>
            <a:r>
              <a:rPr lang="en-US" dirty="0"/>
              <a:t>	∀x [ Greedy(x) </a:t>
            </a:r>
            <a:r>
              <a:rPr lang="en-US" dirty="0">
                <a:sym typeface="Symbol"/>
              </a:rPr>
              <a:t></a:t>
            </a:r>
            <a:r>
              <a:rPr lang="en-US" dirty="0"/>
              <a:t> King(x) ] </a:t>
            </a:r>
            <a:r>
              <a:rPr lang="en-US" dirty="0">
                <a:sym typeface="Symbol"/>
              </a:rPr>
              <a:t></a:t>
            </a:r>
            <a:r>
              <a:rPr lang="en-US" dirty="0"/>
              <a:t> Evil(x) </a:t>
            </a:r>
          </a:p>
          <a:p>
            <a:r>
              <a:rPr lang="en-US" dirty="0"/>
              <a:t>	∀x ¬Greedy(x) ˅ ¬King(x) ˅ Evil(x) </a:t>
            </a:r>
          </a:p>
          <a:p>
            <a:r>
              <a:rPr lang="en-US" dirty="0"/>
              <a:t>	∀x Greedy(x) </a:t>
            </a:r>
            <a:r>
              <a:rPr lang="en-US" dirty="0">
                <a:sym typeface="Symbol"/>
              </a:rPr>
              <a:t></a:t>
            </a:r>
            <a:r>
              <a:rPr lang="en-US" dirty="0"/>
              <a:t> [ King(x) </a:t>
            </a:r>
            <a:r>
              <a:rPr lang="en-US" dirty="0">
                <a:sym typeface="Symbol"/>
              </a:rPr>
              <a:t></a:t>
            </a:r>
            <a:r>
              <a:rPr lang="en-US" dirty="0"/>
              <a:t> Evil(x) ]</a:t>
            </a:r>
          </a:p>
          <a:p>
            <a:r>
              <a:rPr lang="en-US" b="1" dirty="0"/>
              <a:t>Common Mistakes:</a:t>
            </a:r>
            <a:endParaRPr lang="en-US" dirty="0"/>
          </a:p>
          <a:p>
            <a:r>
              <a:rPr lang="en-US" dirty="0"/>
              <a:t>	∀x Greedy(x) </a:t>
            </a:r>
            <a:r>
              <a:rPr lang="en-US" dirty="0">
                <a:sym typeface="Symbol"/>
              </a:rPr>
              <a:t></a:t>
            </a:r>
            <a:r>
              <a:rPr lang="en-US" dirty="0"/>
              <a:t> King(x) </a:t>
            </a:r>
            <a:r>
              <a:rPr lang="en-US" dirty="0">
                <a:sym typeface="Symbol"/>
              </a:rPr>
              <a:t></a:t>
            </a:r>
            <a:r>
              <a:rPr lang="en-US" dirty="0"/>
              <a:t> Evil(x) </a:t>
            </a:r>
          </a:p>
          <a:p>
            <a:endParaRPr lang="en-US" dirty="0"/>
          </a:p>
        </p:txBody>
      </p:sp>
    </p:spTree>
    <p:extLst>
      <p:ext uri="{BB962C8B-B14F-4D97-AF65-F5344CB8AC3E}">
        <p14:creationId xmlns:p14="http://schemas.microsoft.com/office/powerpoint/2010/main" val="2187615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More fun with sentences</a:t>
            </a:r>
            <a:endParaRPr lang="en-US" dirty="0">
              <a:solidFill>
                <a:schemeClr val="tx1"/>
              </a:solidFill>
            </a:endParaRPr>
          </a:p>
        </p:txBody>
      </p:sp>
      <p:sp>
        <p:nvSpPr>
          <p:cNvPr id="3" name="Content Placeholder 2"/>
          <p:cNvSpPr>
            <a:spLocks noGrp="1"/>
          </p:cNvSpPr>
          <p:nvPr>
            <p:ph idx="1"/>
          </p:nvPr>
        </p:nvSpPr>
        <p:spPr/>
        <p:txBody>
          <a:bodyPr/>
          <a:lstStyle/>
          <a:p>
            <a:r>
              <a:rPr lang="en-US" b="1" dirty="0"/>
              <a:t>“Everyone has a favorite food</a:t>
            </a:r>
            <a:r>
              <a:rPr lang="en-US" b="1" dirty="0" smtClean="0"/>
              <a:t>.”</a:t>
            </a:r>
          </a:p>
          <a:p>
            <a:r>
              <a:rPr lang="en-US" dirty="0"/>
              <a:t>		[Use: Person(x), Food(y), Favorite(y, x) ]</a:t>
            </a:r>
          </a:p>
          <a:p>
            <a:r>
              <a:rPr lang="en-US" dirty="0"/>
              <a:t> </a:t>
            </a:r>
          </a:p>
          <a:p>
            <a:r>
              <a:rPr lang="en-US" dirty="0"/>
              <a:t>	∀x ∃y Person(x) </a:t>
            </a:r>
            <a:r>
              <a:rPr lang="en-US" dirty="0">
                <a:sym typeface="Symbol"/>
              </a:rPr>
              <a:t></a:t>
            </a:r>
            <a:r>
              <a:rPr lang="en-US" dirty="0"/>
              <a:t> [ Food(y) </a:t>
            </a:r>
            <a:r>
              <a:rPr lang="en-US" dirty="0">
                <a:sym typeface="Symbol"/>
              </a:rPr>
              <a:t></a:t>
            </a:r>
            <a:r>
              <a:rPr lang="en-US" dirty="0"/>
              <a:t> Favorite(y, x) ] </a:t>
            </a:r>
          </a:p>
          <a:p>
            <a:r>
              <a:rPr lang="en-US" dirty="0"/>
              <a:t>	∀x Person(x) </a:t>
            </a:r>
            <a:r>
              <a:rPr lang="en-US" dirty="0">
                <a:sym typeface="Symbol"/>
              </a:rPr>
              <a:t></a:t>
            </a:r>
            <a:r>
              <a:rPr lang="en-US" dirty="0"/>
              <a:t> ∃y [ Food(y) </a:t>
            </a:r>
            <a:r>
              <a:rPr lang="en-US" dirty="0">
                <a:sym typeface="Symbol"/>
              </a:rPr>
              <a:t></a:t>
            </a:r>
            <a:r>
              <a:rPr lang="en-US" dirty="0"/>
              <a:t> Favorite(y, x) ] </a:t>
            </a:r>
          </a:p>
          <a:p>
            <a:r>
              <a:rPr lang="en-US" dirty="0"/>
              <a:t>	∀x ∃y ¬Person(x) ˅ [ Food(y) </a:t>
            </a:r>
            <a:r>
              <a:rPr lang="en-US" dirty="0">
                <a:sym typeface="Symbol"/>
              </a:rPr>
              <a:t></a:t>
            </a:r>
            <a:r>
              <a:rPr lang="en-US" dirty="0"/>
              <a:t> Favorite(y, x) ] </a:t>
            </a:r>
          </a:p>
          <a:p>
            <a:r>
              <a:rPr lang="en-US" dirty="0"/>
              <a:t>	∀x ∃y [ ¬Person(x) ˅ Food(y) ] </a:t>
            </a:r>
            <a:r>
              <a:rPr lang="en-US" dirty="0">
                <a:sym typeface="Symbol"/>
              </a:rPr>
              <a:t></a:t>
            </a:r>
            <a:r>
              <a:rPr lang="en-US" dirty="0"/>
              <a:t> [ ¬Person(x) ˅ Favorite(y, x) ] </a:t>
            </a:r>
          </a:p>
          <a:p>
            <a:r>
              <a:rPr lang="en-US" dirty="0"/>
              <a:t>	∀x ∃y [Person(x) </a:t>
            </a:r>
            <a:r>
              <a:rPr lang="en-US" dirty="0">
                <a:sym typeface="Symbol"/>
              </a:rPr>
              <a:t></a:t>
            </a:r>
            <a:r>
              <a:rPr lang="en-US" dirty="0"/>
              <a:t> Food(y) ] </a:t>
            </a:r>
            <a:r>
              <a:rPr lang="en-US" dirty="0">
                <a:sym typeface="Symbol"/>
              </a:rPr>
              <a:t></a:t>
            </a:r>
            <a:r>
              <a:rPr lang="en-US" dirty="0"/>
              <a:t> [ Person(x) </a:t>
            </a:r>
            <a:r>
              <a:rPr lang="en-US" dirty="0">
                <a:sym typeface="Symbol"/>
              </a:rPr>
              <a:t></a:t>
            </a:r>
            <a:r>
              <a:rPr lang="en-US" dirty="0"/>
              <a:t> Favorite(y, x) ]</a:t>
            </a:r>
          </a:p>
          <a:p>
            <a:r>
              <a:rPr lang="en-US" b="1" dirty="0"/>
              <a:t>Common Mistakes:</a:t>
            </a:r>
            <a:endParaRPr lang="en-US" dirty="0"/>
          </a:p>
          <a:p>
            <a:r>
              <a:rPr lang="en-US" dirty="0"/>
              <a:t>	∀x ∃y [ Person(x) </a:t>
            </a:r>
            <a:r>
              <a:rPr lang="en-US" dirty="0">
                <a:sym typeface="Symbol"/>
              </a:rPr>
              <a:t></a:t>
            </a:r>
            <a:r>
              <a:rPr lang="en-US" dirty="0"/>
              <a:t> Food(y) ] </a:t>
            </a:r>
            <a:r>
              <a:rPr lang="en-US" dirty="0">
                <a:sym typeface="Symbol"/>
              </a:rPr>
              <a:t></a:t>
            </a:r>
            <a:r>
              <a:rPr lang="en-US" dirty="0"/>
              <a:t> Favorite(y, x)</a:t>
            </a:r>
          </a:p>
          <a:p>
            <a:r>
              <a:rPr lang="en-US" dirty="0"/>
              <a:t>	∀x ∃y Person(x) </a:t>
            </a:r>
            <a:r>
              <a:rPr lang="en-US" dirty="0">
                <a:sym typeface="Symbol"/>
              </a:rPr>
              <a:t></a:t>
            </a:r>
            <a:r>
              <a:rPr lang="en-US" dirty="0"/>
              <a:t> Food(y) </a:t>
            </a:r>
            <a:r>
              <a:rPr lang="en-US" dirty="0">
                <a:sym typeface="Symbol"/>
              </a:rPr>
              <a:t></a:t>
            </a:r>
            <a:r>
              <a:rPr lang="en-US" dirty="0"/>
              <a:t> Favorite(y, x)</a:t>
            </a:r>
          </a:p>
          <a:p>
            <a:endParaRPr lang="en-US" dirty="0"/>
          </a:p>
        </p:txBody>
      </p:sp>
    </p:spTree>
    <p:extLst>
      <p:ext uri="{BB962C8B-B14F-4D97-AF65-F5344CB8AC3E}">
        <p14:creationId xmlns:p14="http://schemas.microsoft.com/office/powerpoint/2010/main" val="1118931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hangingPunct="1"/>
            <a:r>
              <a:rPr lang="en-US" altLang="en-US" dirty="0" smtClean="0">
                <a:solidFill>
                  <a:schemeClr val="tx1"/>
                </a:solidFill>
              </a:rPr>
              <a:t>Semantics: Interpretation</a:t>
            </a:r>
          </a:p>
        </p:txBody>
      </p:sp>
      <p:sp>
        <p:nvSpPr>
          <p:cNvPr id="16387" name="Rectangle 3" descr="Rectangle: Click to edit Master text styles&#10;Second level&#10;Third level&#10;Fourth level&#10;Fifth level"/>
          <p:cNvSpPr>
            <a:spLocks noGrp="1" noChangeArrowheads="1"/>
          </p:cNvSpPr>
          <p:nvPr>
            <p:ph type="body" idx="1"/>
          </p:nvPr>
        </p:nvSpPr>
        <p:spPr>
          <a:xfrm>
            <a:off x="685800" y="1600200"/>
            <a:ext cx="7772400" cy="5029200"/>
          </a:xfrm>
          <a:noFill/>
        </p:spPr>
        <p:txBody>
          <a:bodyPr/>
          <a:lstStyle/>
          <a:p>
            <a:pPr eaLnBrk="1" hangingPunct="1"/>
            <a:r>
              <a:rPr lang="en-US" altLang="en-US" dirty="0" smtClean="0"/>
              <a:t>An </a:t>
            </a:r>
            <a:r>
              <a:rPr lang="en-US" altLang="en-US" b="1" dirty="0" smtClean="0"/>
              <a:t>interpretation</a:t>
            </a:r>
            <a:r>
              <a:rPr lang="en-US" altLang="en-US" dirty="0" smtClean="0"/>
              <a:t> of a sentence (</a:t>
            </a:r>
            <a:r>
              <a:rPr lang="en-US" altLang="en-US" dirty="0" err="1" smtClean="0"/>
              <a:t>wff</a:t>
            </a:r>
            <a:r>
              <a:rPr lang="en-US" altLang="en-US" dirty="0" smtClean="0"/>
              <a:t>) is an assignment that maps </a:t>
            </a:r>
          </a:p>
          <a:p>
            <a:pPr lvl="1" eaLnBrk="1" hangingPunct="1"/>
            <a:r>
              <a:rPr lang="en-US" altLang="en-US" dirty="0" smtClean="0"/>
              <a:t>Object constant symbols to objects in the world, </a:t>
            </a:r>
          </a:p>
          <a:p>
            <a:pPr lvl="1" eaLnBrk="1" hangingPunct="1"/>
            <a:r>
              <a:rPr lang="en-US" altLang="en-US" dirty="0" smtClean="0"/>
              <a:t>n-</a:t>
            </a:r>
            <a:r>
              <a:rPr lang="en-US" altLang="en-US" dirty="0" err="1" smtClean="0"/>
              <a:t>ary</a:t>
            </a:r>
            <a:r>
              <a:rPr lang="en-US" altLang="en-US" dirty="0" smtClean="0"/>
              <a:t> function symbols to n-</a:t>
            </a:r>
            <a:r>
              <a:rPr lang="en-US" altLang="en-US" dirty="0" err="1" smtClean="0"/>
              <a:t>ary</a:t>
            </a:r>
            <a:r>
              <a:rPr lang="en-US" altLang="en-US" dirty="0" smtClean="0"/>
              <a:t> functions in the world,</a:t>
            </a:r>
          </a:p>
          <a:p>
            <a:pPr lvl="1" eaLnBrk="1" hangingPunct="1"/>
            <a:r>
              <a:rPr lang="en-US" altLang="en-US" dirty="0" smtClean="0"/>
              <a:t>n-</a:t>
            </a:r>
            <a:r>
              <a:rPr lang="en-US" altLang="en-US" dirty="0" err="1" smtClean="0"/>
              <a:t>ary</a:t>
            </a:r>
            <a:r>
              <a:rPr lang="en-US" altLang="en-US" dirty="0" smtClean="0"/>
              <a:t> relation symbols to n-</a:t>
            </a:r>
            <a:r>
              <a:rPr lang="en-US" altLang="en-US" dirty="0" err="1" smtClean="0"/>
              <a:t>ary</a:t>
            </a:r>
            <a:r>
              <a:rPr lang="en-US" altLang="en-US" dirty="0" smtClean="0"/>
              <a:t> relations in the world</a:t>
            </a:r>
          </a:p>
          <a:p>
            <a:pPr lvl="1" eaLnBrk="1" hangingPunct="1">
              <a:buFontTx/>
              <a:buNone/>
            </a:pPr>
            <a:endParaRPr lang="en-US" altLang="en-US" dirty="0" smtClean="0"/>
          </a:p>
          <a:p>
            <a:pPr eaLnBrk="1" hangingPunct="1"/>
            <a:r>
              <a:rPr lang="en-US" altLang="en-US" dirty="0" smtClean="0"/>
              <a:t>Given an interpretation, an atomic sentence has the value “true” if it denotes a relation that holds for those individuals denoted in the terms. Otherwise it has the value “false.”</a:t>
            </a:r>
          </a:p>
          <a:p>
            <a:pPr lvl="1" eaLnBrk="1" hangingPunct="1"/>
            <a:r>
              <a:rPr lang="en-US" altLang="en-US" dirty="0" smtClean="0"/>
              <a:t>Example: Kinship world:</a:t>
            </a:r>
          </a:p>
          <a:p>
            <a:pPr lvl="2" eaLnBrk="1" hangingPunct="1"/>
            <a:r>
              <a:rPr lang="en-US" altLang="en-US" dirty="0" smtClean="0"/>
              <a:t>Symbols = Ann, Bill, Sue, Married, Parent, Child, Sibling, …</a:t>
            </a:r>
          </a:p>
          <a:p>
            <a:pPr lvl="1" eaLnBrk="1" hangingPunct="1"/>
            <a:r>
              <a:rPr lang="en-US" altLang="en-US" dirty="0" smtClean="0"/>
              <a:t>World consists of individuals in relations:</a:t>
            </a:r>
          </a:p>
          <a:p>
            <a:pPr lvl="2" eaLnBrk="1" hangingPunct="1"/>
            <a:r>
              <a:rPr lang="en-US" altLang="en-US" dirty="0" smtClean="0"/>
              <a:t>Married(</a:t>
            </a:r>
            <a:r>
              <a:rPr lang="en-US" altLang="en-US" dirty="0" err="1" smtClean="0"/>
              <a:t>Ann,Bill</a:t>
            </a:r>
            <a:r>
              <a:rPr lang="en-US" altLang="en-US" dirty="0" smtClean="0"/>
              <a:t>) is false, Parent(</a:t>
            </a:r>
            <a:r>
              <a:rPr lang="en-US" altLang="en-US" dirty="0" err="1" smtClean="0"/>
              <a:t>Bill,Sue</a:t>
            </a:r>
            <a:r>
              <a:rPr lang="en-US" altLang="en-US" dirty="0" smtClean="0"/>
              <a:t>) is true, …</a:t>
            </a:r>
          </a:p>
          <a:p>
            <a:pPr lvl="2" eaLnBrk="1" hangingPunct="1"/>
            <a:endParaRPr lang="en-US" altLang="en-US" dirty="0"/>
          </a:p>
          <a:p>
            <a:pPr eaLnBrk="1" hangingPunct="1"/>
            <a:r>
              <a:rPr lang="en-US" altLang="en-US" u="sng" dirty="0" smtClean="0">
                <a:solidFill>
                  <a:srgbClr val="FF0000"/>
                </a:solidFill>
              </a:rPr>
              <a:t>Your job, as a Knowledge Engineer, is to construct KB so it is true </a:t>
            </a:r>
            <a:r>
              <a:rPr lang="en-US" altLang="en-US" sz="2000" b="1" u="sng" dirty="0" smtClean="0">
                <a:solidFill>
                  <a:srgbClr val="FF0000"/>
                </a:solidFill>
              </a:rPr>
              <a:t>*exactly*</a:t>
            </a:r>
            <a:r>
              <a:rPr lang="en-US" altLang="en-US" u="sng" dirty="0" smtClean="0">
                <a:solidFill>
                  <a:srgbClr val="FF0000"/>
                </a:solidFill>
              </a:rPr>
              <a:t> for your world and intended interpretation.</a:t>
            </a:r>
          </a:p>
        </p:txBody>
      </p:sp>
    </p:spTree>
    <p:extLst>
      <p:ext uri="{BB962C8B-B14F-4D97-AF65-F5344CB8AC3E}">
        <p14:creationId xmlns:p14="http://schemas.microsoft.com/office/powerpoint/2010/main" val="408171654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dirty="0" smtClean="0">
                <a:solidFill>
                  <a:schemeClr val="tx1"/>
                </a:solidFill>
              </a:rPr>
              <a:t>Semantics: Models and Definitions</a:t>
            </a:r>
          </a:p>
        </p:txBody>
      </p:sp>
      <p:sp>
        <p:nvSpPr>
          <p:cNvPr id="18435" name="Rectangle 3" descr="Rectangle: Click to edit Master text styles&#10;Second level&#10;Third level&#10;Fourth level&#10;Fifth level"/>
          <p:cNvSpPr>
            <a:spLocks noGrp="1" noChangeArrowheads="1"/>
          </p:cNvSpPr>
          <p:nvPr>
            <p:ph type="body" idx="1"/>
          </p:nvPr>
        </p:nvSpPr>
        <p:spPr>
          <a:xfrm>
            <a:off x="685800" y="1600200"/>
            <a:ext cx="7772400" cy="4114800"/>
          </a:xfrm>
          <a:noFill/>
        </p:spPr>
        <p:txBody>
          <a:bodyPr/>
          <a:lstStyle/>
          <a:p>
            <a:pPr eaLnBrk="1" hangingPunct="1"/>
            <a:r>
              <a:rPr lang="en-US" altLang="en-US" dirty="0" smtClean="0"/>
              <a:t>An interpretation and possible world </a:t>
            </a:r>
            <a:r>
              <a:rPr lang="en-US" altLang="en-US" b="1" u="sng" dirty="0" smtClean="0">
                <a:solidFill>
                  <a:srgbClr val="FF0000"/>
                </a:solidFill>
              </a:rPr>
              <a:t>satisfies</a:t>
            </a:r>
            <a:r>
              <a:rPr lang="en-US" altLang="en-US" dirty="0" smtClean="0"/>
              <a:t> a </a:t>
            </a:r>
            <a:r>
              <a:rPr lang="en-US" altLang="en-US" dirty="0" err="1" smtClean="0"/>
              <a:t>wff</a:t>
            </a:r>
            <a:r>
              <a:rPr lang="en-US" altLang="en-US" dirty="0" smtClean="0"/>
              <a:t> (sentence) if the </a:t>
            </a:r>
            <a:r>
              <a:rPr lang="en-US" altLang="en-US" dirty="0" err="1" smtClean="0"/>
              <a:t>wff</a:t>
            </a:r>
            <a:r>
              <a:rPr lang="en-US" altLang="en-US" dirty="0" smtClean="0"/>
              <a:t> has the value “true” under that interpretation in that possible world.</a:t>
            </a:r>
          </a:p>
          <a:p>
            <a:pPr eaLnBrk="1" hangingPunct="1"/>
            <a:r>
              <a:rPr lang="en-US" altLang="en-US" dirty="0" smtClean="0"/>
              <a:t>A domain and an interpretation that satisfies a </a:t>
            </a:r>
            <a:r>
              <a:rPr lang="en-US" altLang="en-US" dirty="0" err="1" smtClean="0"/>
              <a:t>wff</a:t>
            </a:r>
            <a:r>
              <a:rPr lang="en-US" altLang="en-US" dirty="0" smtClean="0"/>
              <a:t> is a </a:t>
            </a:r>
            <a:r>
              <a:rPr lang="en-US" altLang="en-US" b="1" u="sng" dirty="0" smtClean="0">
                <a:solidFill>
                  <a:srgbClr val="FF0000"/>
                </a:solidFill>
              </a:rPr>
              <a:t>model</a:t>
            </a:r>
            <a:r>
              <a:rPr lang="en-US" altLang="en-US" dirty="0" smtClean="0"/>
              <a:t> of that </a:t>
            </a:r>
            <a:r>
              <a:rPr lang="en-US" altLang="en-US" dirty="0" err="1" smtClean="0"/>
              <a:t>wff</a:t>
            </a:r>
            <a:endParaRPr lang="en-US" altLang="en-US" dirty="0" smtClean="0"/>
          </a:p>
          <a:p>
            <a:pPr eaLnBrk="1" hangingPunct="1"/>
            <a:r>
              <a:rPr lang="en-US" altLang="en-US" dirty="0" smtClean="0"/>
              <a:t>Any </a:t>
            </a:r>
            <a:r>
              <a:rPr lang="en-US" altLang="en-US" dirty="0" err="1" smtClean="0"/>
              <a:t>wff</a:t>
            </a:r>
            <a:r>
              <a:rPr lang="en-US" altLang="en-US" dirty="0" smtClean="0"/>
              <a:t> that has the value “true” in all possible worlds and under all interpretations is </a:t>
            </a:r>
            <a:r>
              <a:rPr lang="en-US" altLang="en-US" b="1" u="sng" dirty="0" smtClean="0">
                <a:solidFill>
                  <a:srgbClr val="FF0000"/>
                </a:solidFill>
              </a:rPr>
              <a:t>valid</a:t>
            </a:r>
            <a:r>
              <a:rPr lang="en-US" altLang="en-US" u="sng" dirty="0" smtClean="0">
                <a:solidFill>
                  <a:srgbClr val="FF0000"/>
                </a:solidFill>
              </a:rPr>
              <a:t>.</a:t>
            </a:r>
          </a:p>
          <a:p>
            <a:pPr eaLnBrk="1" hangingPunct="1"/>
            <a:r>
              <a:rPr lang="en-US" altLang="en-US" dirty="0" smtClean="0"/>
              <a:t>Any </a:t>
            </a:r>
            <a:r>
              <a:rPr lang="en-US" altLang="en-US" dirty="0" err="1" smtClean="0"/>
              <a:t>wff</a:t>
            </a:r>
            <a:r>
              <a:rPr lang="en-US" altLang="en-US" dirty="0" smtClean="0"/>
              <a:t> that does not have a model under any interpretation is </a:t>
            </a:r>
            <a:r>
              <a:rPr lang="en-US" altLang="en-US" dirty="0" smtClean="0">
                <a:solidFill>
                  <a:schemeClr val="tx2"/>
                </a:solidFill>
              </a:rPr>
              <a:t>inconsistent</a:t>
            </a:r>
            <a:r>
              <a:rPr lang="en-US" altLang="en-US" dirty="0" smtClean="0"/>
              <a:t> or </a:t>
            </a:r>
            <a:r>
              <a:rPr lang="en-US" altLang="en-US" b="1" u="sng" dirty="0" smtClean="0">
                <a:solidFill>
                  <a:srgbClr val="FF0000"/>
                </a:solidFill>
              </a:rPr>
              <a:t>unsatisfiable</a:t>
            </a:r>
            <a:r>
              <a:rPr lang="en-US" altLang="en-US" u="sng" dirty="0" smtClean="0">
                <a:solidFill>
                  <a:srgbClr val="FF0000"/>
                </a:solidFill>
              </a:rPr>
              <a:t>.</a:t>
            </a:r>
          </a:p>
          <a:p>
            <a:pPr eaLnBrk="1" hangingPunct="1"/>
            <a:r>
              <a:rPr lang="en-US" altLang="en-US" dirty="0" smtClean="0"/>
              <a:t>Any </a:t>
            </a:r>
            <a:r>
              <a:rPr lang="en-US" altLang="en-US" dirty="0" err="1" smtClean="0"/>
              <a:t>wff</a:t>
            </a:r>
            <a:r>
              <a:rPr lang="en-US" altLang="en-US" dirty="0" smtClean="0"/>
              <a:t> that is true in at least one possible world under at least one interpretation is </a:t>
            </a:r>
            <a:r>
              <a:rPr lang="en-US" altLang="en-US" b="1" u="sng" dirty="0" smtClean="0">
                <a:solidFill>
                  <a:srgbClr val="FF0000"/>
                </a:solidFill>
              </a:rPr>
              <a:t>satisfiable</a:t>
            </a:r>
            <a:r>
              <a:rPr lang="en-US" altLang="en-US" dirty="0" smtClean="0"/>
              <a:t>.</a:t>
            </a:r>
          </a:p>
          <a:p>
            <a:pPr eaLnBrk="1" hangingPunct="1"/>
            <a:r>
              <a:rPr lang="en-US" altLang="en-US" dirty="0" smtClean="0"/>
              <a:t>If a </a:t>
            </a:r>
            <a:r>
              <a:rPr lang="en-US" altLang="en-US" dirty="0" err="1" smtClean="0"/>
              <a:t>wff</a:t>
            </a:r>
            <a:r>
              <a:rPr lang="en-US" altLang="en-US" dirty="0" smtClean="0"/>
              <a:t> w has a value true under all the models of a set of sentences KB then KB </a:t>
            </a:r>
            <a:r>
              <a:rPr lang="en-US" altLang="en-US" dirty="0" smtClean="0">
                <a:solidFill>
                  <a:schemeClr val="tx2"/>
                </a:solidFill>
              </a:rPr>
              <a:t>logically </a:t>
            </a:r>
            <a:r>
              <a:rPr lang="en-US" altLang="en-US" b="1" u="sng" dirty="0" smtClean="0">
                <a:solidFill>
                  <a:srgbClr val="FF0000"/>
                </a:solidFill>
              </a:rPr>
              <a:t>entails</a:t>
            </a:r>
            <a:r>
              <a:rPr lang="en-US" altLang="en-US" dirty="0" smtClean="0"/>
              <a:t> w.</a:t>
            </a:r>
          </a:p>
        </p:txBody>
      </p:sp>
    </p:spTree>
    <p:extLst>
      <p:ext uri="{BB962C8B-B14F-4D97-AF65-F5344CB8AC3E}">
        <p14:creationId xmlns:p14="http://schemas.microsoft.com/office/powerpoint/2010/main" val="87810847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p:txBody>
          <a:bodyPr/>
          <a:lstStyle/>
          <a:p>
            <a:r>
              <a:rPr lang="en-US" altLang="en-US" smtClean="0">
                <a:ea typeface="ＭＳ Ｐゴシック" pitchFamily="34" charset="-128"/>
              </a:rPr>
              <a:t>Conversion to CNF</a:t>
            </a:r>
          </a:p>
        </p:txBody>
      </p:sp>
      <p:sp>
        <p:nvSpPr>
          <p:cNvPr id="108547" name="Rectangle 3"/>
          <p:cNvSpPr>
            <a:spLocks noGrp="1" noChangeArrowheads="1"/>
          </p:cNvSpPr>
          <p:nvPr>
            <p:ph type="body" idx="1"/>
          </p:nvPr>
        </p:nvSpPr>
        <p:spPr/>
        <p:txBody>
          <a:bodyPr/>
          <a:lstStyle/>
          <a:p>
            <a:pPr>
              <a:lnSpc>
                <a:spcPct val="80000"/>
              </a:lnSpc>
            </a:pPr>
            <a:r>
              <a:rPr lang="en-US" altLang="en-US" sz="2400" dirty="0" smtClean="0">
                <a:ea typeface="ＭＳ Ｐゴシック" pitchFamily="34" charset="-128"/>
              </a:rPr>
              <a:t>Everyone who loves all animals is loved by someone:</a:t>
            </a:r>
          </a:p>
          <a:p>
            <a:pPr>
              <a:lnSpc>
                <a:spcPct val="80000"/>
              </a:lnSpc>
            </a:pPr>
            <a:endParaRPr lang="en-US" altLang="en-US" sz="2400" dirty="0" smtClean="0">
              <a:ea typeface="ＭＳ Ｐゴシック" pitchFamily="34" charset="-128"/>
            </a:endParaRPr>
          </a:p>
          <a:p>
            <a:pPr lvl="1">
              <a:lnSpc>
                <a:spcPct val="80000"/>
              </a:lnSpc>
              <a:buFontTx/>
              <a:buNone/>
            </a:pP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x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y </a:t>
            </a:r>
            <a:r>
              <a:rPr lang="en-US" altLang="en-US" sz="2000" i="1" dirty="0" smtClean="0">
                <a:ea typeface="ＭＳ Ｐゴシック" pitchFamily="34" charset="-128"/>
              </a:rPr>
              <a:t>Animal</a:t>
            </a:r>
            <a:r>
              <a:rPr lang="en-US" altLang="en-US" sz="2000" dirty="0" smtClean="0">
                <a:ea typeface="ＭＳ Ｐゴシック" pitchFamily="34" charset="-128"/>
              </a:rPr>
              <a:t>(</a:t>
            </a:r>
            <a:r>
              <a:rPr lang="en-US" altLang="en-US" sz="2000" i="1" dirty="0" smtClean="0">
                <a:ea typeface="ＭＳ Ｐゴシック" pitchFamily="34" charset="-128"/>
              </a:rPr>
              <a:t>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x,y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y,x</a:t>
            </a:r>
            <a:r>
              <a:rPr lang="en-US" altLang="en-US" sz="2000" dirty="0" smtClean="0">
                <a:ea typeface="ＭＳ Ｐゴシック" pitchFamily="34" charset="-128"/>
              </a:rPr>
              <a:t>)]</a:t>
            </a:r>
          </a:p>
          <a:p>
            <a:pPr lvl="4">
              <a:lnSpc>
                <a:spcPct val="80000"/>
              </a:lnSpc>
            </a:pPr>
            <a:endParaRPr lang="en-US" altLang="en-US" dirty="0" smtClean="0">
              <a:ea typeface="ＭＳ Ｐゴシック" pitchFamily="34" charset="-128"/>
            </a:endParaRPr>
          </a:p>
          <a:p>
            <a:pPr marL="457200" indent="-457200">
              <a:lnSpc>
                <a:spcPct val="80000"/>
              </a:lnSpc>
              <a:buFont typeface="Arial" pitchFamily="34" charset="0"/>
              <a:buAutoNum type="arabicPeriod"/>
            </a:pPr>
            <a:r>
              <a:rPr lang="en-US" altLang="en-US" sz="2400" dirty="0" smtClean="0">
                <a:ea typeface="ＭＳ Ｐゴシック" pitchFamily="34" charset="-128"/>
              </a:rPr>
              <a:t>Eliminate </a:t>
            </a:r>
            <a:r>
              <a:rPr lang="en-US" altLang="en-US" sz="2400" dirty="0" err="1" smtClean="0">
                <a:ea typeface="ＭＳ Ｐゴシック" pitchFamily="34" charset="-128"/>
              </a:rPr>
              <a:t>biconditionals</a:t>
            </a:r>
            <a:r>
              <a:rPr lang="en-US" altLang="en-US" sz="2400" dirty="0" smtClean="0">
                <a:ea typeface="ＭＳ Ｐゴシック" pitchFamily="34" charset="-128"/>
              </a:rPr>
              <a:t> and implications</a:t>
            </a:r>
          </a:p>
          <a:p>
            <a:pPr marL="457200" indent="-457200">
              <a:lnSpc>
                <a:spcPct val="80000"/>
              </a:lnSpc>
              <a:buFont typeface="Arial" pitchFamily="34" charset="0"/>
              <a:buAutoNum type="arabicPeriod"/>
            </a:pPr>
            <a:endParaRPr lang="en-US" altLang="en-US" sz="2400" dirty="0" smtClean="0">
              <a:ea typeface="ＭＳ Ｐゴシック" pitchFamily="34" charset="-128"/>
            </a:endParaRPr>
          </a:p>
          <a:p>
            <a:pPr lvl="1">
              <a:lnSpc>
                <a:spcPct val="80000"/>
              </a:lnSpc>
              <a:buFontTx/>
              <a:buNone/>
            </a:pP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x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y </a:t>
            </a:r>
            <a:r>
              <a:rPr lang="en-US" altLang="en-US" sz="2000" dirty="0" smtClean="0">
                <a:ea typeface="ＭＳ Ｐゴシック" pitchFamily="34" charset="-128"/>
                <a:sym typeface="Symbol" pitchFamily="18" charset="2"/>
              </a:rPr>
              <a:t></a:t>
            </a:r>
            <a:r>
              <a:rPr lang="en-US" altLang="en-US" sz="2000" i="1" dirty="0" smtClean="0">
                <a:ea typeface="ＭＳ Ｐゴシック" pitchFamily="34" charset="-128"/>
              </a:rPr>
              <a:t>Animal</a:t>
            </a:r>
            <a:r>
              <a:rPr lang="en-US" altLang="en-US" sz="2000" dirty="0" smtClean="0">
                <a:ea typeface="ＭＳ Ｐゴシック" pitchFamily="34" charset="-128"/>
              </a:rPr>
              <a:t>(</a:t>
            </a:r>
            <a:r>
              <a:rPr lang="en-US" altLang="en-US" sz="2000" i="1" dirty="0" smtClean="0">
                <a:ea typeface="ＭＳ Ｐゴシック" pitchFamily="34" charset="-128"/>
              </a:rPr>
              <a:t>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x,y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cs typeface="Arial" pitchFamily="34" charset="0"/>
                <a:sym typeface="Symbol" pitchFamily="18" charset="2"/>
              </a:rPr>
              <a:t>y</a:t>
            </a:r>
            <a:r>
              <a:rPr lang="en-US" altLang="en-US" sz="2000" dirty="0" smtClean="0">
                <a:ea typeface="ＭＳ Ｐゴシック" pitchFamily="34" charset="-128"/>
              </a:rPr>
              <a:t>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y,x</a:t>
            </a:r>
            <a:r>
              <a:rPr lang="en-US" altLang="en-US" sz="2000" dirty="0" smtClean="0">
                <a:ea typeface="ＭＳ Ｐゴシック" pitchFamily="34" charset="-128"/>
              </a:rPr>
              <a:t>)]</a:t>
            </a:r>
          </a:p>
          <a:p>
            <a:pPr lvl="4">
              <a:lnSpc>
                <a:spcPct val="80000"/>
              </a:lnSpc>
              <a:buFontTx/>
              <a:buNone/>
            </a:pPr>
            <a:endParaRPr lang="en-US" altLang="en-US" dirty="0" smtClean="0">
              <a:ea typeface="ＭＳ Ｐゴシック" pitchFamily="34" charset="-128"/>
            </a:endParaRPr>
          </a:p>
          <a:p>
            <a:pPr>
              <a:lnSpc>
                <a:spcPct val="80000"/>
              </a:lnSpc>
              <a:buFont typeface="Arial" pitchFamily="34" charset="0"/>
              <a:buNone/>
            </a:pPr>
            <a:r>
              <a:rPr lang="en-US" altLang="en-US" sz="2400" dirty="0" smtClean="0">
                <a:ea typeface="ＭＳ Ｐゴシック" pitchFamily="34" charset="-128"/>
              </a:rPr>
              <a:t>2. Move </a:t>
            </a:r>
            <a:r>
              <a:rPr lang="en-US" altLang="en-US" sz="2400" dirty="0" smtClean="0">
                <a:ea typeface="ＭＳ Ｐゴシック" pitchFamily="34" charset="-128"/>
                <a:sym typeface="Symbol" pitchFamily="18" charset="2"/>
              </a:rPr>
              <a:t></a:t>
            </a:r>
            <a:r>
              <a:rPr lang="en-US" altLang="en-US" sz="2400" dirty="0" smtClean="0">
                <a:ea typeface="ＭＳ Ｐゴシック" pitchFamily="34" charset="-128"/>
              </a:rPr>
              <a:t> inwards:</a:t>
            </a:r>
          </a:p>
          <a:p>
            <a:pPr>
              <a:lnSpc>
                <a:spcPct val="80000"/>
              </a:lnSpc>
              <a:buFont typeface="Arial" pitchFamily="34" charset="0"/>
              <a:buNone/>
            </a:pPr>
            <a:r>
              <a:rPr lang="en-US" altLang="en-US" sz="2400" dirty="0">
                <a:ea typeface="ＭＳ Ｐゴシック" pitchFamily="34" charset="-128"/>
              </a:rPr>
              <a:t>	</a:t>
            </a:r>
            <a:r>
              <a:rPr lang="en-US" altLang="en-US" sz="2400" dirty="0" smtClean="0">
                <a:ea typeface="ＭＳ Ｐゴシック" pitchFamily="34" charset="-128"/>
              </a:rPr>
              <a:t>	 </a:t>
            </a:r>
            <a:r>
              <a:rPr lang="en-US" altLang="en-US" sz="2400" dirty="0" smtClean="0">
                <a:ea typeface="ＭＳ Ｐゴシック" pitchFamily="34" charset="-128"/>
                <a:sym typeface="Symbol" pitchFamily="18" charset="2"/>
              </a:rPr>
              <a:t></a:t>
            </a:r>
            <a:r>
              <a:rPr lang="en-US" altLang="en-US" sz="2400" dirty="0" smtClean="0">
                <a:ea typeface="ＭＳ Ｐゴシック" pitchFamily="34" charset="-128"/>
              </a:rPr>
              <a:t>x p </a:t>
            </a:r>
            <a:r>
              <a:rPr lang="en-US" altLang="en-US" sz="2400" dirty="0" smtClean="0">
                <a:ea typeface="ＭＳ Ｐゴシック" pitchFamily="34" charset="-128"/>
                <a:cs typeface="Arial" pitchFamily="34" charset="0"/>
              </a:rPr>
              <a:t>≡</a:t>
            </a:r>
            <a:r>
              <a:rPr lang="en-US" altLang="en-US" sz="2400" dirty="0" smtClean="0">
                <a:ea typeface="ＭＳ Ｐゴシック" pitchFamily="34" charset="-128"/>
              </a:rPr>
              <a:t> </a:t>
            </a:r>
            <a:r>
              <a:rPr lang="el-GR" altLang="en-US" sz="2400" dirty="0" smtClean="0">
                <a:ea typeface="ＭＳ Ｐゴシック" pitchFamily="34" charset="-128"/>
                <a:cs typeface="Arial" pitchFamily="34" charset="0"/>
                <a:sym typeface="Symbol" pitchFamily="18" charset="2"/>
              </a:rPr>
              <a:t></a:t>
            </a:r>
            <a:r>
              <a:rPr lang="en-US" altLang="en-US" sz="2400" dirty="0" smtClean="0">
                <a:ea typeface="ＭＳ Ｐゴシック" pitchFamily="34" charset="-128"/>
              </a:rPr>
              <a:t>x </a:t>
            </a:r>
            <a:r>
              <a:rPr lang="en-US" altLang="en-US" sz="2400" dirty="0" smtClean="0">
                <a:ea typeface="ＭＳ Ｐゴシック" pitchFamily="34" charset="-128"/>
                <a:sym typeface="Symbol" pitchFamily="18" charset="2"/>
              </a:rPr>
              <a:t></a:t>
            </a:r>
            <a:r>
              <a:rPr lang="en-US" altLang="en-US" sz="2400" dirty="0" smtClean="0">
                <a:ea typeface="ＭＳ Ｐゴシック" pitchFamily="34" charset="-128"/>
              </a:rPr>
              <a:t>p,  </a:t>
            </a:r>
            <a:r>
              <a:rPr lang="en-US" altLang="en-US" sz="2400" dirty="0" smtClean="0">
                <a:ea typeface="ＭＳ Ｐゴシック" pitchFamily="34" charset="-128"/>
                <a:sym typeface="Symbol" pitchFamily="18" charset="2"/>
              </a:rPr>
              <a:t> </a:t>
            </a:r>
            <a:r>
              <a:rPr lang="el-GR" altLang="en-US" sz="2400" dirty="0" smtClean="0">
                <a:ea typeface="ＭＳ Ｐゴシック" pitchFamily="34" charset="-128"/>
                <a:cs typeface="Arial" pitchFamily="34" charset="0"/>
                <a:sym typeface="Symbol" pitchFamily="18" charset="2"/>
              </a:rPr>
              <a:t></a:t>
            </a:r>
            <a:r>
              <a:rPr lang="en-US" altLang="en-US" sz="2400" dirty="0" smtClean="0">
                <a:ea typeface="ＭＳ Ｐゴシック" pitchFamily="34" charset="-128"/>
              </a:rPr>
              <a:t>x p </a:t>
            </a:r>
            <a:r>
              <a:rPr lang="en-US" altLang="en-US" sz="2400" dirty="0" smtClean="0">
                <a:ea typeface="ＭＳ Ｐゴシック" pitchFamily="34" charset="-128"/>
                <a:cs typeface="Arial" pitchFamily="34" charset="0"/>
              </a:rPr>
              <a:t>≡</a:t>
            </a:r>
            <a:r>
              <a:rPr lang="en-US" altLang="en-US" sz="2400" dirty="0" smtClean="0">
                <a:ea typeface="ＭＳ Ｐゴシック" pitchFamily="34" charset="-128"/>
              </a:rPr>
              <a:t> </a:t>
            </a:r>
            <a:r>
              <a:rPr lang="en-US" altLang="en-US" sz="2400" dirty="0" smtClean="0">
                <a:ea typeface="ＭＳ Ｐゴシック" pitchFamily="34" charset="-128"/>
                <a:sym typeface="Symbol" pitchFamily="18" charset="2"/>
              </a:rPr>
              <a:t></a:t>
            </a:r>
            <a:r>
              <a:rPr lang="en-US" altLang="en-US" sz="2400" dirty="0" smtClean="0">
                <a:ea typeface="ＭＳ Ｐゴシック" pitchFamily="34" charset="-128"/>
              </a:rPr>
              <a:t>x </a:t>
            </a:r>
            <a:r>
              <a:rPr lang="en-US" altLang="en-US" sz="2400" dirty="0" smtClean="0">
                <a:ea typeface="ＭＳ Ｐゴシック" pitchFamily="34" charset="-128"/>
                <a:sym typeface="Symbol" pitchFamily="18" charset="2"/>
              </a:rPr>
              <a:t></a:t>
            </a:r>
            <a:r>
              <a:rPr lang="en-US" altLang="en-US" sz="2400" dirty="0" smtClean="0">
                <a:ea typeface="ＭＳ Ｐゴシック" pitchFamily="34" charset="-128"/>
              </a:rPr>
              <a:t>p</a:t>
            </a:r>
          </a:p>
          <a:p>
            <a:pPr>
              <a:lnSpc>
                <a:spcPct val="80000"/>
              </a:lnSpc>
              <a:buFont typeface="Arial" pitchFamily="34" charset="0"/>
              <a:buNone/>
            </a:pPr>
            <a:endParaRPr lang="en-US" altLang="en-US" sz="2400" dirty="0" smtClean="0">
              <a:ea typeface="ＭＳ Ｐゴシック" pitchFamily="34" charset="-128"/>
            </a:endParaRPr>
          </a:p>
          <a:p>
            <a:pPr lvl="1">
              <a:lnSpc>
                <a:spcPct val="80000"/>
              </a:lnSpc>
              <a:buFontTx/>
              <a:buNone/>
            </a:pP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x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a:t>
            </a:r>
            <a:r>
              <a:rPr lang="en-US" altLang="en-US" sz="2000" dirty="0" smtClean="0">
                <a:ea typeface="ＭＳ Ｐゴシック" pitchFamily="34" charset="-128"/>
                <a:sym typeface="Symbol" pitchFamily="18" charset="2"/>
              </a:rPr>
              <a:t></a:t>
            </a:r>
            <a:r>
              <a:rPr lang="en-US" altLang="en-US" sz="2000" i="1" dirty="0" smtClean="0">
                <a:ea typeface="ＭＳ Ｐゴシック" pitchFamily="34" charset="-128"/>
              </a:rPr>
              <a:t>Animal</a:t>
            </a:r>
            <a:r>
              <a:rPr lang="en-US" altLang="en-US" sz="2000" dirty="0" smtClean="0">
                <a:ea typeface="ＭＳ Ｐゴシック" pitchFamily="34" charset="-128"/>
              </a:rPr>
              <a:t>(</a:t>
            </a:r>
            <a:r>
              <a:rPr lang="en-US" altLang="en-US" sz="2000" i="1" dirty="0" smtClean="0">
                <a:ea typeface="ＭＳ Ｐゴシック" pitchFamily="34" charset="-128"/>
              </a:rPr>
              <a:t>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x,y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y,x</a:t>
            </a:r>
            <a:r>
              <a:rPr lang="en-US" altLang="en-US" sz="2000" dirty="0" smtClean="0">
                <a:ea typeface="ＭＳ Ｐゴシック" pitchFamily="34" charset="-128"/>
              </a:rPr>
              <a:t>)] </a:t>
            </a:r>
          </a:p>
          <a:p>
            <a:pPr lvl="1">
              <a:lnSpc>
                <a:spcPct val="80000"/>
              </a:lnSpc>
              <a:buFontTx/>
              <a:buNone/>
            </a:pP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x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dirty="0" smtClean="0">
                <a:ea typeface="ＭＳ Ｐゴシック" pitchFamily="34" charset="-128"/>
                <a:sym typeface="Symbol" pitchFamily="18" charset="2"/>
              </a:rPr>
              <a:t></a:t>
            </a:r>
            <a:r>
              <a:rPr lang="en-US" altLang="en-US" sz="2000" i="1" dirty="0" smtClean="0">
                <a:ea typeface="ＭＳ Ｐゴシック" pitchFamily="34" charset="-128"/>
              </a:rPr>
              <a:t>Animal</a:t>
            </a:r>
            <a:r>
              <a:rPr lang="en-US" altLang="en-US" sz="2000" dirty="0" smtClean="0">
                <a:ea typeface="ＭＳ Ｐゴシック" pitchFamily="34" charset="-128"/>
              </a:rPr>
              <a:t>(</a:t>
            </a:r>
            <a:r>
              <a:rPr lang="en-US" altLang="en-US" sz="2000" i="1" dirty="0" smtClean="0">
                <a:ea typeface="ＭＳ Ｐゴシック" pitchFamily="34" charset="-128"/>
              </a:rPr>
              <a:t>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x,y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y,x</a:t>
            </a:r>
            <a:r>
              <a:rPr lang="en-US" altLang="en-US" sz="2000" dirty="0" smtClean="0">
                <a:ea typeface="ＭＳ Ｐゴシック" pitchFamily="34" charset="-128"/>
              </a:rPr>
              <a:t>)] </a:t>
            </a:r>
          </a:p>
          <a:p>
            <a:pPr lvl="1">
              <a:lnSpc>
                <a:spcPct val="80000"/>
              </a:lnSpc>
              <a:buFontTx/>
              <a:buNone/>
            </a:pP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x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i="1" dirty="0" smtClean="0">
                <a:ea typeface="ＭＳ Ｐゴシック" pitchFamily="34" charset="-128"/>
              </a:rPr>
              <a:t>Animal</a:t>
            </a:r>
            <a:r>
              <a:rPr lang="en-US" altLang="en-US" sz="2000" dirty="0" smtClean="0">
                <a:ea typeface="ＭＳ Ｐゴシック" pitchFamily="34" charset="-128"/>
              </a:rPr>
              <a:t>(</a:t>
            </a:r>
            <a:r>
              <a:rPr lang="en-US" altLang="en-US" sz="2000" i="1" dirty="0" smtClean="0">
                <a:ea typeface="ＭＳ Ｐゴシック" pitchFamily="34" charset="-128"/>
              </a:rPr>
              <a:t>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x,y</a:t>
            </a:r>
            <a:r>
              <a:rPr lang="en-US" altLang="en-US" sz="2000" dirty="0" smtClean="0">
                <a:ea typeface="ＭＳ Ｐゴシック" pitchFamily="34" charset="-128"/>
              </a:rPr>
              <a:t>)]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r>
              <a:rPr lang="el-GR" altLang="en-US" sz="2000" dirty="0" smtClean="0">
                <a:ea typeface="ＭＳ Ｐゴシック" pitchFamily="34" charset="-128"/>
                <a:cs typeface="Arial" pitchFamily="34" charset="0"/>
                <a:sym typeface="Symbol" pitchFamily="18" charset="2"/>
              </a:rPr>
              <a:t></a:t>
            </a:r>
            <a:r>
              <a:rPr lang="en-US" altLang="en-US" sz="2000" dirty="0" smtClean="0">
                <a:ea typeface="ＭＳ Ｐゴシック" pitchFamily="34" charset="-128"/>
              </a:rPr>
              <a:t>y </a:t>
            </a:r>
            <a:r>
              <a:rPr lang="en-US" altLang="en-US" sz="2000" i="1" dirty="0" smtClean="0">
                <a:ea typeface="ＭＳ Ｐゴシック" pitchFamily="34" charset="-128"/>
              </a:rPr>
              <a:t>Loves</a:t>
            </a:r>
            <a:r>
              <a:rPr lang="en-US" altLang="en-US" sz="2000" dirty="0" smtClean="0">
                <a:ea typeface="ＭＳ Ｐゴシック" pitchFamily="34" charset="-128"/>
              </a:rPr>
              <a:t>(</a:t>
            </a:r>
            <a:r>
              <a:rPr lang="en-US" altLang="en-US" sz="2000" i="1" dirty="0" err="1" smtClean="0">
                <a:ea typeface="ＭＳ Ｐゴシック" pitchFamily="34" charset="-128"/>
              </a:rPr>
              <a:t>y,x</a:t>
            </a:r>
            <a:r>
              <a:rPr lang="en-US" altLang="en-US" sz="2000" dirty="0" smtClean="0">
                <a:ea typeface="ＭＳ Ｐゴシック" pitchFamily="34" charset="-128"/>
              </a:rPr>
              <a:t>)] 
</a:t>
            </a:r>
          </a:p>
        </p:txBody>
      </p:sp>
    </p:spTree>
    <p:extLst>
      <p:ext uri="{BB962C8B-B14F-4D97-AF65-F5344CB8AC3E}">
        <p14:creationId xmlns:p14="http://schemas.microsoft.com/office/powerpoint/2010/main" val="400677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47">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547">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5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a:lstStyle/>
          <a:p>
            <a:r>
              <a:rPr lang="en-US" altLang="en-US" smtClean="0">
                <a:ea typeface="ＭＳ Ｐゴシック" pitchFamily="34" charset="-128"/>
              </a:rPr>
              <a:t>Conversion to CNF contd.</a:t>
            </a:r>
          </a:p>
        </p:txBody>
      </p:sp>
      <p:sp>
        <p:nvSpPr>
          <p:cNvPr id="109571" name="Rectangle 3"/>
          <p:cNvSpPr>
            <a:spLocks noGrp="1" noChangeArrowheads="1"/>
          </p:cNvSpPr>
          <p:nvPr>
            <p:ph type="body" idx="1"/>
          </p:nvPr>
        </p:nvSpPr>
        <p:spPr>
          <a:xfrm>
            <a:off x="457200" y="1371600"/>
            <a:ext cx="8686800" cy="4754563"/>
          </a:xfrm>
        </p:spPr>
        <p:txBody>
          <a:bodyPr/>
          <a:lstStyle/>
          <a:p>
            <a:pPr marL="609600" indent="-609600">
              <a:lnSpc>
                <a:spcPct val="80000"/>
              </a:lnSpc>
              <a:buClr>
                <a:schemeClr val="tx1"/>
              </a:buClr>
              <a:buFontTx/>
              <a:buAutoNum type="arabicPeriod" startAt="3"/>
            </a:pPr>
            <a:r>
              <a:rPr lang="en-US" altLang="en-US" sz="2000" dirty="0" smtClean="0">
                <a:ea typeface="ＭＳ Ｐゴシック" pitchFamily="34" charset="-128"/>
              </a:rPr>
              <a:t>Standardize variables: each quantifier should use a different one</a:t>
            </a:r>
          </a:p>
          <a:p>
            <a:pPr marL="609600" indent="-609600">
              <a:lnSpc>
                <a:spcPct val="80000"/>
              </a:lnSpc>
              <a:buClr>
                <a:schemeClr val="tx1"/>
              </a:buClr>
              <a:buFontTx/>
              <a:buAutoNum type="arabicPeriod" startAt="3"/>
            </a:pPr>
            <a:endParaRPr lang="en-US" altLang="en-US" sz="2000" dirty="0" smtClean="0">
              <a:ea typeface="ＭＳ Ｐゴシック" pitchFamily="34" charset="-128"/>
            </a:endParaRPr>
          </a:p>
          <a:p>
            <a:pPr marL="990600" lvl="1" indent="-533400">
              <a:lnSpc>
                <a:spcPct val="80000"/>
              </a:lnSpc>
              <a:buFontTx/>
              <a:buNone/>
            </a:pP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x [</a:t>
            </a:r>
            <a:r>
              <a:rPr lang="el-GR" altLang="en-US" sz="1800" dirty="0" smtClean="0">
                <a:ea typeface="ＭＳ Ｐゴシック" pitchFamily="34" charset="-128"/>
                <a:cs typeface="Arial" pitchFamily="34" charset="0"/>
                <a:sym typeface="Symbol" pitchFamily="18" charset="2"/>
              </a:rPr>
              <a:t></a:t>
            </a:r>
            <a:r>
              <a:rPr lang="en-US" altLang="en-US" sz="1800" dirty="0" smtClean="0">
                <a:ea typeface="ＭＳ Ｐゴシック" pitchFamily="34" charset="-128"/>
              </a:rPr>
              <a:t>y </a:t>
            </a:r>
            <a:r>
              <a:rPr lang="en-US" altLang="en-US" sz="1800" i="1" dirty="0" smtClean="0">
                <a:ea typeface="ＭＳ Ｐゴシック" pitchFamily="34" charset="-128"/>
              </a:rPr>
              <a:t>Animal</a:t>
            </a:r>
            <a:r>
              <a:rPr lang="en-US" altLang="en-US" sz="1800" dirty="0" smtClean="0">
                <a:ea typeface="ＭＳ Ｐゴシック" pitchFamily="34" charset="-128"/>
              </a:rPr>
              <a:t>(</a:t>
            </a:r>
            <a:r>
              <a:rPr lang="en-US" altLang="en-US" sz="1800" i="1" dirty="0" smtClean="0">
                <a:ea typeface="ＭＳ Ｐゴシック" pitchFamily="34" charset="-128"/>
              </a:rPr>
              <a:t>y</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err="1" smtClean="0">
                <a:ea typeface="ＭＳ Ｐゴシック" pitchFamily="34" charset="-128"/>
              </a:rPr>
              <a:t>x,y</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l-GR" altLang="en-US" sz="1800" dirty="0" smtClean="0">
                <a:ea typeface="ＭＳ Ｐゴシック" pitchFamily="34" charset="-128"/>
                <a:cs typeface="Arial" pitchFamily="34" charset="0"/>
                <a:sym typeface="Symbol" pitchFamily="18" charset="2"/>
              </a:rPr>
              <a:t></a:t>
            </a:r>
            <a:r>
              <a:rPr lang="en-US" altLang="en-US" sz="1800" dirty="0" smtClean="0">
                <a:ea typeface="ＭＳ Ｐゴシック" pitchFamily="34" charset="-128"/>
              </a:rPr>
              <a:t>z </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err="1" smtClean="0">
                <a:ea typeface="ＭＳ Ｐゴシック" pitchFamily="34" charset="-128"/>
              </a:rPr>
              <a:t>z,x</a:t>
            </a:r>
            <a:r>
              <a:rPr lang="en-US" altLang="en-US" sz="1800" dirty="0" smtClean="0">
                <a:ea typeface="ＭＳ Ｐゴシック" pitchFamily="34" charset="-128"/>
              </a:rPr>
              <a:t>)]</a:t>
            </a:r>
          </a:p>
          <a:p>
            <a:pPr marL="2209800" lvl="4" indent="-381000">
              <a:lnSpc>
                <a:spcPct val="80000"/>
              </a:lnSpc>
              <a:buFontTx/>
              <a:buNone/>
            </a:pPr>
            <a:r>
              <a:rPr lang="en-US" altLang="en-US" sz="1400" dirty="0" smtClean="0">
                <a:ea typeface="ＭＳ Ｐゴシック" pitchFamily="34" charset="-128"/>
              </a:rPr>
              <a:t> 
</a:t>
            </a:r>
          </a:p>
          <a:p>
            <a:pPr marL="609600" indent="-609600">
              <a:lnSpc>
                <a:spcPct val="80000"/>
              </a:lnSpc>
              <a:buClr>
                <a:schemeClr val="tx1"/>
              </a:buClr>
              <a:buFontTx/>
              <a:buAutoNum type="arabicPeriod" startAt="3"/>
            </a:pPr>
            <a:r>
              <a:rPr lang="en-US" altLang="en-US" sz="2000" dirty="0" err="1" smtClean="0">
                <a:ea typeface="ＭＳ Ｐゴシック" pitchFamily="34" charset="-128"/>
              </a:rPr>
              <a:t>Skolemize</a:t>
            </a:r>
            <a:r>
              <a:rPr lang="en-US" altLang="en-US" sz="2000" dirty="0" smtClean="0">
                <a:ea typeface="ＭＳ Ｐゴシック" pitchFamily="34" charset="-128"/>
              </a:rPr>
              <a:t>: a more general form of existential instantiation.</a:t>
            </a:r>
          </a:p>
          <a:p>
            <a:pPr marL="990600" lvl="1" indent="-533400">
              <a:lnSpc>
                <a:spcPct val="80000"/>
              </a:lnSpc>
              <a:buFontTx/>
              <a:buNone/>
            </a:pPr>
            <a:r>
              <a:rPr lang="en-US" altLang="en-US" sz="1800" dirty="0" smtClean="0">
                <a:ea typeface="ＭＳ Ｐゴシック" pitchFamily="34" charset="-128"/>
              </a:rPr>
              <a:t>Each existential variable is replaced by a </a:t>
            </a:r>
            <a:r>
              <a:rPr lang="en-US" altLang="en-US" sz="1800" dirty="0" err="1" smtClean="0">
                <a:solidFill>
                  <a:schemeClr val="accent2"/>
                </a:solidFill>
                <a:ea typeface="ＭＳ Ｐゴシック" pitchFamily="34" charset="-128"/>
              </a:rPr>
              <a:t>Skolem</a:t>
            </a:r>
            <a:r>
              <a:rPr lang="en-US" altLang="en-US" sz="1800" dirty="0" smtClean="0">
                <a:solidFill>
                  <a:schemeClr val="accent2"/>
                </a:solidFill>
                <a:ea typeface="ＭＳ Ｐゴシック" pitchFamily="34" charset="-128"/>
              </a:rPr>
              <a:t> function</a:t>
            </a:r>
            <a:r>
              <a:rPr lang="en-US" altLang="en-US" sz="1800" dirty="0" smtClean="0">
                <a:ea typeface="ＭＳ Ｐゴシック" pitchFamily="34" charset="-128"/>
              </a:rPr>
              <a:t> of the enclosing universally quantified variables:</a:t>
            </a:r>
          </a:p>
          <a:p>
            <a:pPr marL="990600" lvl="1" indent="-533400">
              <a:lnSpc>
                <a:spcPct val="80000"/>
              </a:lnSpc>
              <a:buFontTx/>
              <a:buNone/>
            </a:pPr>
            <a:endParaRPr lang="en-US" altLang="en-US" sz="1800" dirty="0" smtClean="0">
              <a:ea typeface="ＭＳ Ｐゴシック" pitchFamily="34" charset="-128"/>
            </a:endParaRPr>
          </a:p>
          <a:p>
            <a:pPr marL="990600" lvl="1" indent="-533400">
              <a:lnSpc>
                <a:spcPct val="80000"/>
              </a:lnSpc>
              <a:buFontTx/>
              <a:buNone/>
            </a:pP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x [</a:t>
            </a:r>
            <a:r>
              <a:rPr lang="en-US" altLang="en-US" sz="1800" i="1" dirty="0" smtClean="0">
                <a:ea typeface="ＭＳ Ｐゴシック" pitchFamily="34" charset="-128"/>
              </a:rPr>
              <a:t>Animal</a:t>
            </a:r>
            <a:r>
              <a:rPr lang="en-US" altLang="en-US" sz="1800" dirty="0" smtClean="0">
                <a:ea typeface="ＭＳ Ｐゴシック" pitchFamily="34" charset="-128"/>
              </a:rPr>
              <a:t>(</a:t>
            </a:r>
            <a:r>
              <a:rPr lang="en-US" altLang="en-US" sz="1800" i="1" dirty="0" smtClean="0">
                <a:ea typeface="ＭＳ Ｐゴシック" pitchFamily="34" charset="-128"/>
              </a:rPr>
              <a:t>F</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err="1" smtClean="0">
                <a:ea typeface="ＭＳ Ｐゴシック" pitchFamily="34" charset="-128"/>
              </a:rPr>
              <a:t>x,F</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smtClean="0">
                <a:ea typeface="ＭＳ Ｐゴシック" pitchFamily="34" charset="-128"/>
              </a:rPr>
              <a:t>G</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p>
          <a:p>
            <a:pPr marL="2209800" lvl="4" indent="-381000">
              <a:lnSpc>
                <a:spcPct val="80000"/>
              </a:lnSpc>
            </a:pPr>
            <a:endParaRPr lang="en-US" altLang="en-US" sz="1400" dirty="0" smtClean="0">
              <a:ea typeface="ＭＳ Ｐゴシック" pitchFamily="34" charset="-128"/>
            </a:endParaRPr>
          </a:p>
          <a:p>
            <a:pPr marL="609600" indent="-609600">
              <a:lnSpc>
                <a:spcPct val="80000"/>
              </a:lnSpc>
              <a:buClr>
                <a:schemeClr val="tx1"/>
              </a:buClr>
              <a:buFontTx/>
              <a:buAutoNum type="arabicPeriod" startAt="5"/>
            </a:pPr>
            <a:r>
              <a:rPr lang="en-US" altLang="en-US" sz="2000" dirty="0" smtClean="0">
                <a:ea typeface="ＭＳ Ｐゴシック" pitchFamily="34" charset="-128"/>
              </a:rPr>
              <a:t>Drop universal quantifiers:</a:t>
            </a:r>
          </a:p>
          <a:p>
            <a:pPr marL="990600" lvl="1" indent="-533400">
              <a:lnSpc>
                <a:spcPct val="80000"/>
              </a:lnSpc>
              <a:buFontTx/>
              <a:buNone/>
            </a:pPr>
            <a:r>
              <a:rPr lang="en-US" altLang="en-US" sz="1800" dirty="0" smtClean="0">
                <a:ea typeface="ＭＳ Ｐゴシック" pitchFamily="34" charset="-128"/>
              </a:rPr>
              <a:t> [</a:t>
            </a:r>
            <a:r>
              <a:rPr lang="en-US" altLang="en-US" sz="1800" i="1" dirty="0" smtClean="0">
                <a:ea typeface="ＭＳ Ｐゴシック" pitchFamily="34" charset="-128"/>
              </a:rPr>
              <a:t>Animal</a:t>
            </a:r>
            <a:r>
              <a:rPr lang="en-US" altLang="en-US" sz="1800" dirty="0" smtClean="0">
                <a:ea typeface="ＭＳ Ｐゴシック" pitchFamily="34" charset="-128"/>
              </a:rPr>
              <a:t>(</a:t>
            </a:r>
            <a:r>
              <a:rPr lang="en-US" altLang="en-US" sz="1800" i="1" dirty="0" smtClean="0">
                <a:ea typeface="ＭＳ Ｐゴシック" pitchFamily="34" charset="-128"/>
              </a:rPr>
              <a:t>F</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err="1" smtClean="0">
                <a:ea typeface="ＭＳ Ｐゴシック" pitchFamily="34" charset="-128"/>
              </a:rPr>
              <a:t>x,F</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smtClean="0">
                <a:ea typeface="ＭＳ Ｐゴシック" pitchFamily="34" charset="-128"/>
              </a:rPr>
              <a:t>G</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p>
          <a:p>
            <a:pPr marL="2209800" lvl="4" indent="-381000">
              <a:lnSpc>
                <a:spcPct val="80000"/>
              </a:lnSpc>
              <a:buFontTx/>
              <a:buNone/>
            </a:pPr>
            <a:r>
              <a:rPr lang="en-US" altLang="en-US" sz="1400" dirty="0" smtClean="0">
                <a:ea typeface="ＭＳ Ｐゴシック" pitchFamily="34" charset="-128"/>
              </a:rPr>
              <a:t>
</a:t>
            </a:r>
          </a:p>
          <a:p>
            <a:pPr marL="609600" indent="-609600">
              <a:lnSpc>
                <a:spcPct val="80000"/>
              </a:lnSpc>
              <a:buClr>
                <a:schemeClr val="tx1"/>
              </a:buClr>
              <a:buFontTx/>
              <a:buAutoNum type="arabicPeriod" startAt="6"/>
            </a:pPr>
            <a:r>
              <a:rPr lang="en-US" altLang="en-US" sz="2000" dirty="0" smtClean="0">
                <a:ea typeface="ＭＳ Ｐゴシック" pitchFamily="34" charset="-128"/>
              </a:rPr>
              <a:t>Distribute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over </a:t>
            </a:r>
            <a:r>
              <a:rPr lang="en-US" altLang="en-US" sz="2000" dirty="0" smtClean="0">
                <a:ea typeface="ＭＳ Ｐゴシック" pitchFamily="34" charset="-128"/>
                <a:sym typeface="Symbol" pitchFamily="18" charset="2"/>
              </a:rPr>
              <a:t></a:t>
            </a:r>
            <a:r>
              <a:rPr lang="en-US" altLang="en-US" sz="2000" dirty="0" smtClean="0">
                <a:ea typeface="ＭＳ Ｐゴシック" pitchFamily="34" charset="-128"/>
              </a:rPr>
              <a:t> :</a:t>
            </a:r>
          </a:p>
          <a:p>
            <a:pPr marL="990600" lvl="1" indent="-533400">
              <a:lnSpc>
                <a:spcPct val="80000"/>
              </a:lnSpc>
              <a:buFontTx/>
              <a:buNone/>
            </a:pPr>
            <a:r>
              <a:rPr lang="en-US" altLang="en-US" sz="1800" dirty="0" smtClean="0">
                <a:ea typeface="ＭＳ Ｐゴシック" pitchFamily="34" charset="-128"/>
              </a:rPr>
              <a:t> [</a:t>
            </a:r>
            <a:r>
              <a:rPr lang="en-US" altLang="en-US" sz="1800" i="1" dirty="0" smtClean="0">
                <a:ea typeface="ＭＳ Ｐゴシック" pitchFamily="34" charset="-128"/>
              </a:rPr>
              <a:t>Animal</a:t>
            </a:r>
            <a:r>
              <a:rPr lang="en-US" altLang="en-US" sz="1800" dirty="0" smtClean="0">
                <a:ea typeface="ＭＳ Ｐゴシック" pitchFamily="34" charset="-128"/>
              </a:rPr>
              <a:t>(</a:t>
            </a:r>
            <a:r>
              <a:rPr lang="en-US" altLang="en-US" sz="1800" i="1" dirty="0" smtClean="0">
                <a:ea typeface="ＭＳ Ｐゴシック" pitchFamily="34" charset="-128"/>
              </a:rPr>
              <a:t>F</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smtClean="0">
                <a:ea typeface="ＭＳ Ｐゴシック" pitchFamily="34" charset="-128"/>
              </a:rPr>
              <a:t>G</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err="1" smtClean="0">
                <a:ea typeface="ＭＳ Ｐゴシック" pitchFamily="34" charset="-128"/>
              </a:rPr>
              <a:t>x,F</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 </a:t>
            </a:r>
            <a:r>
              <a:rPr lang="en-US" altLang="en-US" sz="1800" dirty="0" smtClean="0">
                <a:ea typeface="ＭＳ Ｐゴシック" pitchFamily="34" charset="-128"/>
                <a:sym typeface="Symbol" pitchFamily="18" charset="2"/>
              </a:rPr>
              <a:t></a:t>
            </a:r>
            <a:r>
              <a:rPr lang="en-US" altLang="en-US" sz="1800" dirty="0" smtClean="0">
                <a:ea typeface="ＭＳ Ｐゴシック" pitchFamily="34" charset="-128"/>
              </a:rPr>
              <a:t> </a:t>
            </a:r>
            <a:r>
              <a:rPr lang="en-US" altLang="en-US" sz="1800" i="1" dirty="0" smtClean="0">
                <a:ea typeface="ＭＳ Ｐゴシック" pitchFamily="34" charset="-128"/>
              </a:rPr>
              <a:t>Loves</a:t>
            </a:r>
            <a:r>
              <a:rPr lang="en-US" altLang="en-US" sz="1800" dirty="0" smtClean="0">
                <a:ea typeface="ＭＳ Ｐゴシック" pitchFamily="34" charset="-128"/>
              </a:rPr>
              <a:t>(</a:t>
            </a:r>
            <a:r>
              <a:rPr lang="en-US" altLang="en-US" sz="1800" i="1" dirty="0" smtClean="0">
                <a:ea typeface="ＭＳ Ｐゴシック" pitchFamily="34" charset="-128"/>
              </a:rPr>
              <a:t>G</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r>
              <a:rPr lang="en-US" altLang="en-US" sz="1800" i="1" dirty="0" smtClean="0">
                <a:ea typeface="ＭＳ Ｐゴシック" pitchFamily="34" charset="-128"/>
              </a:rPr>
              <a:t>x</a:t>
            </a:r>
            <a:r>
              <a:rPr lang="en-US" altLang="en-US" sz="1800" dirty="0" smtClean="0">
                <a:ea typeface="ＭＳ Ｐゴシック" pitchFamily="34" charset="-128"/>
              </a:rPr>
              <a:t>)]</a:t>
            </a:r>
          </a:p>
        </p:txBody>
      </p:sp>
    </p:spTree>
    <p:extLst>
      <p:ext uri="{BB962C8B-B14F-4D97-AF65-F5344CB8AC3E}">
        <p14:creationId xmlns:p14="http://schemas.microsoft.com/office/powerpoint/2010/main" val="1131291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571">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571">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571">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5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Unification</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smtClean="0"/>
              <a:t>Recall: Subst(</a:t>
            </a:r>
            <a:r>
              <a:rPr lang="el-GR" altLang="en-US" smtClean="0"/>
              <a:t>θ</a:t>
            </a:r>
            <a:r>
              <a:rPr lang="en-US" altLang="en-US" smtClean="0"/>
              <a:t>, p) = result of substituting </a:t>
            </a:r>
            <a:r>
              <a:rPr lang="el-GR" altLang="en-US" smtClean="0"/>
              <a:t>θ</a:t>
            </a:r>
            <a:r>
              <a:rPr lang="en-US" altLang="en-US" smtClean="0"/>
              <a:t> into sentence p</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en-US" smtClean="0"/>
              <a:t>Unify algorithm: takes 2 sentences p and q and returns a unifier if one exists</a:t>
            </a:r>
          </a:p>
          <a:p>
            <a:pPr eaLnBrk="1" hangingPunct="1">
              <a:lnSpc>
                <a:spcPct val="90000"/>
              </a:lnSpc>
            </a:pPr>
            <a:endParaRPr lang="en-US" altLang="en-US" smtClean="0"/>
          </a:p>
          <a:p>
            <a:pPr eaLnBrk="1" hangingPunct="1">
              <a:lnSpc>
                <a:spcPct val="90000"/>
              </a:lnSpc>
              <a:buFontTx/>
              <a:buNone/>
            </a:pPr>
            <a:r>
              <a:rPr lang="en-US" altLang="en-US" smtClean="0"/>
              <a:t>         Unify(p,q) = </a:t>
            </a:r>
            <a:r>
              <a:rPr lang="el-GR" altLang="en-US" smtClean="0"/>
              <a:t>θ</a:t>
            </a:r>
            <a:r>
              <a:rPr lang="en-US" altLang="en-US" smtClean="0"/>
              <a:t>   where Subst(</a:t>
            </a:r>
            <a:r>
              <a:rPr lang="el-GR" altLang="en-US" smtClean="0"/>
              <a:t>θ</a:t>
            </a:r>
            <a:r>
              <a:rPr lang="en-US" altLang="en-US" smtClean="0"/>
              <a:t>, p) = Subst(</a:t>
            </a:r>
            <a:r>
              <a:rPr lang="el-GR" altLang="en-US" smtClean="0"/>
              <a:t>θ</a:t>
            </a:r>
            <a:r>
              <a:rPr lang="en-US" altLang="en-US" smtClean="0"/>
              <a:t>, q)
</a:t>
            </a:r>
          </a:p>
          <a:p>
            <a:pPr eaLnBrk="1" hangingPunct="1">
              <a:lnSpc>
                <a:spcPct val="90000"/>
              </a:lnSpc>
              <a:buFontTx/>
              <a:buNone/>
            </a:pPr>
            <a:endParaRPr lang="en-US" altLang="en-US" smtClean="0"/>
          </a:p>
          <a:p>
            <a:pPr eaLnBrk="1" hangingPunct="1">
              <a:lnSpc>
                <a:spcPct val="90000"/>
              </a:lnSpc>
              <a:buFontTx/>
              <a:buNone/>
            </a:pPr>
            <a:endParaRPr lang="en-US" altLang="en-US" smtClean="0"/>
          </a:p>
          <a:p>
            <a:pPr eaLnBrk="1" hangingPunct="1">
              <a:lnSpc>
                <a:spcPct val="90000"/>
              </a:lnSpc>
            </a:pPr>
            <a:r>
              <a:rPr lang="en-US" altLang="en-US" smtClean="0"/>
              <a:t>Example:</a:t>
            </a:r>
          </a:p>
          <a:p>
            <a:pPr eaLnBrk="1" hangingPunct="1">
              <a:lnSpc>
                <a:spcPct val="90000"/>
              </a:lnSpc>
              <a:buFontTx/>
              <a:buNone/>
            </a:pPr>
            <a:r>
              <a:rPr lang="en-US" altLang="en-US" smtClean="0"/>
              <a:t>       p = Knows(John,x)</a:t>
            </a:r>
          </a:p>
          <a:p>
            <a:pPr eaLnBrk="1" hangingPunct="1">
              <a:lnSpc>
                <a:spcPct val="90000"/>
              </a:lnSpc>
              <a:buFontTx/>
              <a:buNone/>
            </a:pPr>
            <a:r>
              <a:rPr lang="en-US" altLang="en-US" smtClean="0"/>
              <a:t>       q = Knows(John, Jane)</a:t>
            </a:r>
          </a:p>
          <a:p>
            <a:pPr eaLnBrk="1" hangingPunct="1">
              <a:lnSpc>
                <a:spcPct val="90000"/>
              </a:lnSpc>
              <a:buFontTx/>
              <a:buNone/>
            </a:pPr>
            <a:endParaRPr lang="en-US" altLang="en-US" smtClean="0"/>
          </a:p>
          <a:p>
            <a:pPr eaLnBrk="1" hangingPunct="1">
              <a:lnSpc>
                <a:spcPct val="90000"/>
              </a:lnSpc>
              <a:buFontTx/>
              <a:buNone/>
            </a:pPr>
            <a:r>
              <a:rPr lang="en-US" altLang="en-US" sz="1200" smtClean="0"/>
              <a:t>           </a:t>
            </a:r>
            <a:r>
              <a:rPr lang="en-US" altLang="en-US" smtClean="0"/>
              <a:t>Unify(p,q) = {x/Jane}</a:t>
            </a:r>
            <a:endParaRPr lang="en-US" altLang="en-US" sz="2800" smtClean="0"/>
          </a:p>
          <a:p>
            <a:pPr eaLnBrk="1" hangingPunct="1">
              <a:lnSpc>
                <a:spcPct val="90000"/>
              </a:lnSpc>
              <a:buFontTx/>
              <a:buNone/>
            </a:pPr>
            <a:endParaRPr lang="en-US" altLang="en-US" sz="1200" smtClean="0"/>
          </a:p>
          <a:p>
            <a:pPr eaLnBrk="1" hangingPunct="1">
              <a:lnSpc>
                <a:spcPct val="90000"/>
              </a:lnSpc>
              <a:buFontTx/>
              <a:buNone/>
            </a:pPr>
            <a:r>
              <a:rPr lang="en-US" altLang="en-US"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Unification examples</a:t>
            </a:r>
          </a:p>
        </p:txBody>
      </p:sp>
      <p:sp>
        <p:nvSpPr>
          <p:cNvPr id="18435" name="Rectangle 3"/>
          <p:cNvSpPr>
            <a:spLocks noGrp="1" noChangeArrowheads="1"/>
          </p:cNvSpPr>
          <p:nvPr>
            <p:ph type="body" idx="1"/>
          </p:nvPr>
        </p:nvSpPr>
        <p:spPr/>
        <p:txBody>
          <a:bodyPr/>
          <a:lstStyle/>
          <a:p>
            <a:pPr eaLnBrk="1" hangingPunct="1">
              <a:lnSpc>
                <a:spcPct val="80000"/>
              </a:lnSpc>
            </a:pPr>
            <a:r>
              <a:rPr lang="en-US" altLang="en-US" sz="1600" dirty="0" smtClean="0"/>
              <a:t> simple example: query = Knows(</a:t>
            </a:r>
            <a:r>
              <a:rPr lang="en-US" altLang="en-US" sz="1600" dirty="0" err="1" smtClean="0"/>
              <a:t>John,x</a:t>
            </a:r>
            <a:r>
              <a:rPr lang="en-US" altLang="en-US" sz="1600" dirty="0" smtClean="0"/>
              <a:t>), i.e., who does John know?</a:t>
            </a:r>
            <a:endParaRPr lang="en-US" altLang="en-US" sz="1000" dirty="0" smtClean="0"/>
          </a:p>
          <a:p>
            <a:pPr eaLnBrk="1" hangingPunct="1">
              <a:lnSpc>
                <a:spcPct val="80000"/>
              </a:lnSpc>
              <a:buFontTx/>
              <a:buNone/>
            </a:pPr>
            <a:r>
              <a:rPr lang="en-US" altLang="en-US" sz="1600" dirty="0" smtClean="0"/>
              <a:t>  </a:t>
            </a:r>
          </a:p>
          <a:p>
            <a:pPr eaLnBrk="1" hangingPunct="1">
              <a:lnSpc>
                <a:spcPct val="80000"/>
              </a:lnSpc>
              <a:buFontTx/>
              <a:buNone/>
            </a:pPr>
            <a:endParaRPr lang="en-US" altLang="en-US" sz="1600" dirty="0" smtClean="0"/>
          </a:p>
          <a:p>
            <a:pPr eaLnBrk="1" hangingPunct="1">
              <a:lnSpc>
                <a:spcPct val="80000"/>
              </a:lnSpc>
              <a:buFontTx/>
              <a:buNone/>
            </a:pPr>
            <a:r>
              <a:rPr lang="en-US" altLang="en-US" sz="1600" dirty="0" smtClean="0"/>
              <a:t>p 			q	 		</a:t>
            </a:r>
            <a:r>
              <a:rPr lang="el-GR" altLang="en-US" sz="1600" dirty="0" smtClean="0"/>
              <a:t>θ</a:t>
            </a:r>
            <a:r>
              <a:rPr lang="en-US" altLang="en-US" sz="1600" dirty="0" smtClean="0"/>
              <a:t>  </a:t>
            </a:r>
          </a:p>
          <a:p>
            <a:pPr eaLnBrk="1" hangingPunct="1">
              <a:lnSpc>
                <a:spcPct val="80000"/>
              </a:lnSpc>
              <a:buFontTx/>
              <a:buNone/>
            </a:pPr>
            <a:r>
              <a:rPr lang="en-US" altLang="en-US" sz="1600" dirty="0" smtClean="0"/>
              <a:t>Knows(</a:t>
            </a:r>
            <a:r>
              <a:rPr lang="en-US" altLang="en-US" sz="1600" dirty="0" err="1" smtClean="0"/>
              <a:t>John,x</a:t>
            </a:r>
            <a:r>
              <a:rPr lang="en-US" altLang="en-US" sz="1600" dirty="0" smtClean="0"/>
              <a:t>) 	Knows(</a:t>
            </a:r>
            <a:r>
              <a:rPr lang="en-US" altLang="en-US" sz="1600" dirty="0" err="1" smtClean="0"/>
              <a:t>John,Jane</a:t>
            </a:r>
            <a:r>
              <a:rPr lang="en-US" altLang="en-US" sz="1600" dirty="0" smtClean="0"/>
              <a:t>) 	 </a:t>
            </a:r>
            <a:r>
              <a:rPr lang="en-US" altLang="en-US" sz="1400" dirty="0" smtClean="0">
                <a:solidFill>
                  <a:srgbClr val="CC0099"/>
                </a:solidFill>
              </a:rPr>
              <a:t>{x/Jane}</a:t>
            </a:r>
            <a:endParaRPr lang="en-US" altLang="en-US" sz="2000" dirty="0" smtClean="0">
              <a:solidFill>
                <a:srgbClr val="CC0099"/>
              </a:solidFill>
            </a:endParaRPr>
          </a:p>
          <a:p>
            <a:pPr eaLnBrk="1" hangingPunct="1">
              <a:lnSpc>
                <a:spcPct val="80000"/>
              </a:lnSpc>
              <a:buFontTx/>
              <a:buNone/>
            </a:pPr>
            <a:r>
              <a:rPr lang="en-US" altLang="en-US" sz="1600" dirty="0" smtClean="0"/>
              <a:t>Knows(</a:t>
            </a:r>
            <a:r>
              <a:rPr lang="en-US" altLang="en-US" sz="1600" dirty="0" err="1" smtClean="0"/>
              <a:t>John,x</a:t>
            </a:r>
            <a:r>
              <a:rPr lang="en-US" altLang="en-US" sz="1600" dirty="0" smtClean="0"/>
              <a:t>)	Knows(</a:t>
            </a:r>
            <a:r>
              <a:rPr lang="en-US" altLang="en-US" sz="1600" dirty="0" err="1" smtClean="0"/>
              <a:t>y,OJ</a:t>
            </a:r>
            <a:r>
              <a:rPr lang="en-US" altLang="en-US" sz="1600" dirty="0" smtClean="0"/>
              <a:t>) 		 </a:t>
            </a:r>
            <a:r>
              <a:rPr lang="en-US" altLang="en-US" sz="1400" dirty="0" smtClean="0">
                <a:solidFill>
                  <a:srgbClr val="CC0099"/>
                </a:solidFill>
              </a:rPr>
              <a:t>{x/</a:t>
            </a:r>
            <a:r>
              <a:rPr lang="en-US" altLang="en-US" sz="1400" dirty="0" err="1" smtClean="0">
                <a:solidFill>
                  <a:srgbClr val="CC0099"/>
                </a:solidFill>
              </a:rPr>
              <a:t>OJ,y</a:t>
            </a:r>
            <a:r>
              <a:rPr lang="en-US" altLang="en-US" sz="1400" dirty="0" smtClean="0">
                <a:solidFill>
                  <a:srgbClr val="CC0099"/>
                </a:solidFill>
              </a:rPr>
              <a:t>/John}</a:t>
            </a:r>
            <a:endParaRPr lang="en-US" altLang="en-US" sz="1600" dirty="0" smtClean="0">
              <a:solidFill>
                <a:srgbClr val="CC0099"/>
              </a:solidFill>
            </a:endParaRPr>
          </a:p>
          <a:p>
            <a:pPr eaLnBrk="1" hangingPunct="1">
              <a:lnSpc>
                <a:spcPct val="80000"/>
              </a:lnSpc>
              <a:buFontTx/>
              <a:buNone/>
            </a:pPr>
            <a:r>
              <a:rPr lang="en-US" altLang="en-US" sz="1600" dirty="0" smtClean="0"/>
              <a:t>Knows(</a:t>
            </a:r>
            <a:r>
              <a:rPr lang="en-US" altLang="en-US" sz="1600" dirty="0" err="1" smtClean="0"/>
              <a:t>John,x</a:t>
            </a:r>
            <a:r>
              <a:rPr lang="en-US" altLang="en-US" sz="1600" dirty="0" smtClean="0"/>
              <a:t>) 	Knows(</a:t>
            </a:r>
            <a:r>
              <a:rPr lang="en-US" altLang="en-US" sz="1600" dirty="0" err="1" smtClean="0"/>
              <a:t>y,Mother</a:t>
            </a:r>
            <a:r>
              <a:rPr lang="en-US" altLang="en-US" sz="1600" dirty="0" smtClean="0"/>
              <a:t>(y))	 </a:t>
            </a:r>
            <a:r>
              <a:rPr lang="en-US" altLang="en-US" sz="1400" dirty="0" smtClean="0">
                <a:solidFill>
                  <a:srgbClr val="CC0099"/>
                </a:solidFill>
              </a:rPr>
              <a:t>{y/</a:t>
            </a:r>
            <a:r>
              <a:rPr lang="en-US" altLang="en-US" sz="1400" dirty="0" err="1" smtClean="0">
                <a:solidFill>
                  <a:srgbClr val="CC0099"/>
                </a:solidFill>
              </a:rPr>
              <a:t>John,x</a:t>
            </a:r>
            <a:r>
              <a:rPr lang="en-US" altLang="en-US" sz="1400" dirty="0" smtClean="0">
                <a:solidFill>
                  <a:srgbClr val="CC0099"/>
                </a:solidFill>
              </a:rPr>
              <a:t>/Mother(John)}</a:t>
            </a:r>
            <a:endParaRPr lang="en-US" altLang="en-US" dirty="0" smtClean="0">
              <a:solidFill>
                <a:srgbClr val="CC0099"/>
              </a:solidFill>
            </a:endParaRPr>
          </a:p>
          <a:p>
            <a:pPr eaLnBrk="1" hangingPunct="1">
              <a:lnSpc>
                <a:spcPct val="80000"/>
              </a:lnSpc>
              <a:buFontTx/>
              <a:buNone/>
            </a:pPr>
            <a:r>
              <a:rPr lang="en-US" altLang="en-US" sz="1600" dirty="0" smtClean="0"/>
              <a:t>Knows(</a:t>
            </a:r>
            <a:r>
              <a:rPr lang="en-US" altLang="en-US" sz="1600" dirty="0" err="1" smtClean="0"/>
              <a:t>John,x</a:t>
            </a:r>
            <a:r>
              <a:rPr lang="en-US" altLang="en-US" sz="1600" dirty="0" smtClean="0"/>
              <a:t>)	Knows(</a:t>
            </a:r>
            <a:r>
              <a:rPr lang="en-US" altLang="en-US" sz="1600" dirty="0" err="1" smtClean="0"/>
              <a:t>x,OJ</a:t>
            </a:r>
            <a:r>
              <a:rPr lang="en-US" altLang="en-US" sz="1600" dirty="0" smtClean="0"/>
              <a:t>) 		</a:t>
            </a:r>
            <a:r>
              <a:rPr lang="en-US" altLang="en-US" sz="1600" dirty="0" smtClean="0">
                <a:solidFill>
                  <a:srgbClr val="CC0099"/>
                </a:solidFill>
              </a:rPr>
              <a:t> </a:t>
            </a:r>
            <a:r>
              <a:rPr lang="en-US" altLang="en-US" sz="1400" dirty="0" smtClean="0">
                <a:solidFill>
                  <a:srgbClr val="CC0099"/>
                </a:solidFill>
              </a:rPr>
              <a:t>{fail}
</a:t>
            </a:r>
          </a:p>
          <a:p>
            <a:pPr eaLnBrk="1" hangingPunct="1">
              <a:lnSpc>
                <a:spcPct val="80000"/>
              </a:lnSpc>
              <a:buFontTx/>
              <a:buNone/>
            </a:pPr>
            <a:endParaRPr lang="en-US" altLang="en-US" dirty="0" smtClean="0">
              <a:solidFill>
                <a:srgbClr val="CC0099"/>
              </a:solidFill>
            </a:endParaRPr>
          </a:p>
          <a:p>
            <a:pPr eaLnBrk="1" hangingPunct="1">
              <a:lnSpc>
                <a:spcPct val="80000"/>
              </a:lnSpc>
              <a:buFontTx/>
              <a:buNone/>
            </a:pPr>
            <a:endParaRPr lang="en-US" altLang="en-US" sz="1600" dirty="0" smtClean="0">
              <a:solidFill>
                <a:schemeClr val="accent2"/>
              </a:solidFill>
            </a:endParaRPr>
          </a:p>
          <a:p>
            <a:pPr eaLnBrk="1" hangingPunct="1">
              <a:lnSpc>
                <a:spcPct val="80000"/>
              </a:lnSpc>
            </a:pPr>
            <a:endParaRPr lang="en-US" altLang="en-US" sz="1600" dirty="0" smtClean="0"/>
          </a:p>
          <a:p>
            <a:pPr eaLnBrk="1" hangingPunct="1">
              <a:lnSpc>
                <a:spcPct val="80000"/>
              </a:lnSpc>
            </a:pPr>
            <a:r>
              <a:rPr lang="en-US" altLang="en-US" sz="1600" dirty="0" smtClean="0"/>
              <a:t>Last unification fails: only because x can’t take values John and OJ at the same time</a:t>
            </a:r>
          </a:p>
          <a:p>
            <a:pPr lvl="1" eaLnBrk="1" hangingPunct="1">
              <a:lnSpc>
                <a:spcPct val="80000"/>
              </a:lnSpc>
            </a:pPr>
            <a:r>
              <a:rPr lang="en-US" altLang="en-US" sz="1400" dirty="0" smtClean="0"/>
              <a:t>But we know that if John knows x, and everyone (x) knows OJ, we should be able to infer that John knows OJ</a:t>
            </a:r>
          </a:p>
          <a:p>
            <a:pPr eaLnBrk="1" hangingPunct="1">
              <a:lnSpc>
                <a:spcPct val="80000"/>
              </a:lnSpc>
            </a:pPr>
            <a:endParaRPr lang="en-US" altLang="en-US" sz="1600" dirty="0" smtClean="0"/>
          </a:p>
          <a:p>
            <a:pPr eaLnBrk="1" hangingPunct="1">
              <a:lnSpc>
                <a:spcPct val="80000"/>
              </a:lnSpc>
            </a:pPr>
            <a:r>
              <a:rPr lang="en-US" altLang="en-US" sz="1600" dirty="0" smtClean="0"/>
              <a:t>Problem is due to use of same variable x in both sentences</a:t>
            </a:r>
          </a:p>
          <a:p>
            <a:pPr eaLnBrk="1" hangingPunct="1">
              <a:lnSpc>
                <a:spcPct val="80000"/>
              </a:lnSpc>
            </a:pPr>
            <a:endParaRPr lang="en-US" altLang="en-US" sz="1600" dirty="0" smtClean="0"/>
          </a:p>
          <a:p>
            <a:pPr eaLnBrk="1" hangingPunct="1">
              <a:lnSpc>
                <a:spcPct val="80000"/>
              </a:lnSpc>
            </a:pPr>
            <a:r>
              <a:rPr lang="en-US" altLang="en-US" sz="1600" dirty="0" smtClean="0"/>
              <a:t>Simple solution: Standardizing apart eliminates overlap of variables, e.g., Knows(</a:t>
            </a:r>
            <a:r>
              <a:rPr lang="en-US" altLang="en-US" sz="1600" dirty="0" err="1" smtClean="0"/>
              <a:t>z,OJ</a:t>
            </a:r>
            <a:r>
              <a:rPr lang="en-US" altLang="en-US" sz="1600" dirty="0" smtClean="0"/>
              <a:t>)</a:t>
            </a:r>
          </a:p>
        </p:txBody>
      </p:sp>
      <p:sp>
        <p:nvSpPr>
          <p:cNvPr id="18436" name="Line 4"/>
          <p:cNvSpPr>
            <a:spLocks noChangeShapeType="1"/>
          </p:cNvSpPr>
          <p:nvPr/>
        </p:nvSpPr>
        <p:spPr bwMode="auto">
          <a:xfrm>
            <a:off x="609600" y="2133600"/>
            <a:ext cx="777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5"/>
          <p:cNvSpPr>
            <a:spLocks noChangeShapeType="1"/>
          </p:cNvSpPr>
          <p:nvPr/>
        </p:nvSpPr>
        <p:spPr bwMode="auto">
          <a:xfrm>
            <a:off x="2438400" y="17526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6"/>
          <p:cNvSpPr>
            <a:spLocks noChangeShapeType="1"/>
          </p:cNvSpPr>
          <p:nvPr/>
        </p:nvSpPr>
        <p:spPr bwMode="auto">
          <a:xfrm>
            <a:off x="5029200" y="17526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Unification</a:t>
            </a:r>
          </a:p>
        </p:txBody>
      </p:sp>
      <p:sp>
        <p:nvSpPr>
          <p:cNvPr id="19459" name="Rectangle 3"/>
          <p:cNvSpPr>
            <a:spLocks noGrp="1" noChangeArrowheads="1"/>
          </p:cNvSpPr>
          <p:nvPr>
            <p:ph type="body" idx="1"/>
          </p:nvPr>
        </p:nvSpPr>
        <p:spPr/>
        <p:txBody>
          <a:bodyPr/>
          <a:lstStyle/>
          <a:p>
            <a:pPr eaLnBrk="1" hangingPunct="1">
              <a:lnSpc>
                <a:spcPct val="90000"/>
              </a:lnSpc>
            </a:pPr>
            <a:r>
              <a:rPr lang="en-US" altLang="en-US" smtClean="0"/>
              <a:t>To unify </a:t>
            </a:r>
            <a:r>
              <a:rPr lang="en-US" altLang="en-US" i="1" smtClean="0"/>
              <a:t>Knows(John,x)</a:t>
            </a:r>
            <a:r>
              <a:rPr lang="en-US" altLang="en-US" smtClean="0"/>
              <a:t> and </a:t>
            </a:r>
            <a:r>
              <a:rPr lang="en-US" altLang="en-US" i="1" smtClean="0"/>
              <a:t>Knows(y,z)</a:t>
            </a:r>
            <a:r>
              <a:rPr lang="en-US" altLang="en-US" smtClean="0"/>
              <a:t>,</a:t>
            </a:r>
          </a:p>
          <a:p>
            <a:pPr eaLnBrk="1" hangingPunct="1">
              <a:lnSpc>
                <a:spcPct val="90000"/>
              </a:lnSpc>
              <a:buFontTx/>
              <a:buNone/>
            </a:pPr>
            <a:endParaRPr lang="en-US" altLang="en-US" smtClean="0"/>
          </a:p>
          <a:p>
            <a:pPr eaLnBrk="1" hangingPunct="1">
              <a:lnSpc>
                <a:spcPct val="90000"/>
              </a:lnSpc>
              <a:buFontTx/>
              <a:buNone/>
            </a:pPr>
            <a:r>
              <a:rPr lang="en-US" altLang="en-US" sz="1600" smtClean="0"/>
              <a:t>	</a:t>
            </a:r>
            <a:r>
              <a:rPr lang="el-GR" altLang="en-US" sz="1600" smtClean="0"/>
              <a:t>θ</a:t>
            </a:r>
            <a:r>
              <a:rPr lang="en-US" altLang="en-US" sz="1600" smtClean="0"/>
              <a:t> = {y/John, x/z } or </a:t>
            </a:r>
            <a:r>
              <a:rPr lang="el-GR" altLang="en-US" sz="1600" smtClean="0"/>
              <a:t>θ</a:t>
            </a:r>
            <a:r>
              <a:rPr lang="en-US" altLang="en-US" sz="1600" smtClean="0"/>
              <a:t> = {y/John, x/John, z/John}
</a:t>
            </a:r>
          </a:p>
          <a:p>
            <a:pPr lvl="4" eaLnBrk="1" hangingPunct="1">
              <a:lnSpc>
                <a:spcPct val="90000"/>
              </a:lnSpc>
            </a:pPr>
            <a:endParaRPr lang="en-US" altLang="en-US" smtClean="0"/>
          </a:p>
          <a:p>
            <a:pPr eaLnBrk="1" hangingPunct="1">
              <a:lnSpc>
                <a:spcPct val="90000"/>
              </a:lnSpc>
            </a:pPr>
            <a:r>
              <a:rPr lang="en-US" altLang="en-US" smtClean="0"/>
              <a:t>The first unifier is </a:t>
            </a:r>
            <a:r>
              <a:rPr lang="en-US" altLang="en-US" smtClean="0">
                <a:solidFill>
                  <a:schemeClr val="accent2"/>
                </a:solidFill>
              </a:rPr>
              <a:t>more general</a:t>
            </a:r>
            <a:r>
              <a:rPr lang="en-US" altLang="en-US" smtClean="0"/>
              <a:t> than the second.</a:t>
            </a:r>
          </a:p>
          <a:p>
            <a:pPr eaLnBrk="1" hangingPunct="1">
              <a:lnSpc>
                <a:spcPct val="90000"/>
              </a:lnSpc>
              <a:buFontTx/>
              <a:buNone/>
            </a:pPr>
            <a:endParaRPr lang="en-US" altLang="en-US" smtClean="0"/>
          </a:p>
          <a:p>
            <a:pPr lvl="4" eaLnBrk="1" hangingPunct="1">
              <a:lnSpc>
                <a:spcPct val="90000"/>
              </a:lnSpc>
            </a:pPr>
            <a:endParaRPr lang="en-US" altLang="en-US" smtClean="0"/>
          </a:p>
          <a:p>
            <a:pPr eaLnBrk="1" hangingPunct="1">
              <a:lnSpc>
                <a:spcPct val="90000"/>
              </a:lnSpc>
            </a:pPr>
            <a:r>
              <a:rPr lang="en-US" altLang="en-US" smtClean="0"/>
              <a:t>There is a single </a:t>
            </a:r>
            <a:r>
              <a:rPr lang="en-US" altLang="en-US" smtClean="0">
                <a:solidFill>
                  <a:schemeClr val="accent2"/>
                </a:solidFill>
              </a:rPr>
              <a:t>most general unifier</a:t>
            </a:r>
            <a:r>
              <a:rPr lang="en-US" altLang="en-US" smtClean="0"/>
              <a:t> (MGU) that is unique up to renaming of variables.</a:t>
            </a:r>
          </a:p>
          <a:p>
            <a:pPr eaLnBrk="1" hangingPunct="1">
              <a:lnSpc>
                <a:spcPct val="90000"/>
              </a:lnSpc>
              <a:buFontTx/>
              <a:buNone/>
            </a:pPr>
            <a:endParaRPr lang="en-US" altLang="en-US" smtClean="0"/>
          </a:p>
          <a:p>
            <a:pPr lvl="1" eaLnBrk="1" hangingPunct="1">
              <a:lnSpc>
                <a:spcPct val="90000"/>
              </a:lnSpc>
              <a:buFontTx/>
              <a:buNone/>
            </a:pPr>
            <a:r>
              <a:rPr lang="en-US" altLang="en-US" smtClean="0"/>
              <a:t>MGU = { y/John, x/z }
</a:t>
            </a:r>
          </a:p>
          <a:p>
            <a:pPr lvl="1" eaLnBrk="1" hangingPunct="1">
              <a:lnSpc>
                <a:spcPct val="90000"/>
              </a:lnSpc>
              <a:buFontTx/>
              <a:buNone/>
            </a:pPr>
            <a:endParaRPr lang="en-US" altLang="en-US" smtClean="0"/>
          </a:p>
          <a:p>
            <a:pPr eaLnBrk="1" hangingPunct="1">
              <a:lnSpc>
                <a:spcPct val="90000"/>
              </a:lnSpc>
            </a:pPr>
            <a:r>
              <a:rPr lang="en-US" altLang="en-US" smtClean="0"/>
              <a:t>General algorithm in Figure 9.1 in the text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Recap propositional logic:</a:t>
            </a:r>
            <a:br>
              <a:rPr lang="en-US" altLang="en-US" smtClean="0"/>
            </a:br>
            <a:r>
              <a:rPr lang="en-US" altLang="en-US" smtClean="0">
                <a:solidFill>
                  <a:srgbClr val="FF0000"/>
                </a:solidFill>
              </a:rPr>
              <a:t>Truth tables for connectives</a:t>
            </a:r>
          </a:p>
        </p:txBody>
      </p:sp>
      <p:pic>
        <p:nvPicPr>
          <p:cNvPr id="78851" name="Picture 5"/>
          <p:cNvPicPr>
            <a:picLocks noChangeAspect="1" noChangeArrowheads="1"/>
          </p:cNvPicPr>
          <p:nvPr/>
        </p:nvPicPr>
        <p:blipFill>
          <a:blip r:embed="rId3">
            <a:extLst>
              <a:ext uri="{28A0092B-C50C-407E-A947-70E740481C1C}">
                <a14:useLocalDpi xmlns:a14="http://schemas.microsoft.com/office/drawing/2010/main" val="0"/>
              </a:ext>
            </a:extLst>
          </a:blip>
          <a:srcRect l="37500" t="30208" r="7813" b="50000"/>
          <a:stretch>
            <a:fillRect/>
          </a:stretch>
        </p:blipFill>
        <p:spPr bwMode="auto">
          <a:xfrm>
            <a:off x="609600" y="2362200"/>
            <a:ext cx="76962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Line 6"/>
          <p:cNvSpPr>
            <a:spLocks noChangeShapeType="1"/>
          </p:cNvSpPr>
          <p:nvPr/>
        </p:nvSpPr>
        <p:spPr bwMode="auto">
          <a:xfrm flipV="1">
            <a:off x="4114800" y="43434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3" name="Line 7"/>
          <p:cNvSpPr>
            <a:spLocks noChangeShapeType="1"/>
          </p:cNvSpPr>
          <p:nvPr/>
        </p:nvSpPr>
        <p:spPr bwMode="auto">
          <a:xfrm flipV="1">
            <a:off x="6248400" y="43434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4" name="Text Box 8"/>
          <p:cNvSpPr txBox="1">
            <a:spLocks noChangeArrowheads="1"/>
          </p:cNvSpPr>
          <p:nvPr/>
        </p:nvSpPr>
        <p:spPr bwMode="auto">
          <a:xfrm>
            <a:off x="669925" y="5370513"/>
            <a:ext cx="391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latin typeface="Arial" pitchFamily="34" charset="0"/>
                <a:cs typeface="Arial" pitchFamily="34" charset="0"/>
              </a:rPr>
              <a:t>OR: P or Q is true or both are true.</a:t>
            </a:r>
          </a:p>
          <a:p>
            <a:pPr eaLnBrk="1" hangingPunct="1">
              <a:spcBef>
                <a:spcPct val="0"/>
              </a:spcBef>
              <a:buFontTx/>
              <a:buNone/>
            </a:pPr>
            <a:r>
              <a:rPr lang="en-US" altLang="en-US" sz="1800">
                <a:solidFill>
                  <a:srgbClr val="FF0000"/>
                </a:solidFill>
                <a:latin typeface="Arial" pitchFamily="34" charset="0"/>
                <a:cs typeface="Arial" pitchFamily="34" charset="0"/>
              </a:rPr>
              <a:t>XOR: P or Q is true but not both.</a:t>
            </a:r>
          </a:p>
        </p:txBody>
      </p:sp>
      <p:sp>
        <p:nvSpPr>
          <p:cNvPr id="78855" name="Text Box 9"/>
          <p:cNvSpPr txBox="1">
            <a:spLocks noChangeArrowheads="1"/>
          </p:cNvSpPr>
          <p:nvPr/>
        </p:nvSpPr>
        <p:spPr bwMode="auto">
          <a:xfrm>
            <a:off x="5562600" y="5334000"/>
            <a:ext cx="3371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latin typeface="Arial" pitchFamily="34" charset="0"/>
                <a:cs typeface="Arial" pitchFamily="34" charset="0"/>
              </a:rPr>
              <a:t>Implication is always true</a:t>
            </a:r>
          </a:p>
          <a:p>
            <a:pPr eaLnBrk="1" hangingPunct="1">
              <a:spcBef>
                <a:spcPct val="0"/>
              </a:spcBef>
              <a:buFontTx/>
              <a:buNone/>
            </a:pPr>
            <a:r>
              <a:rPr lang="en-US" altLang="en-US" sz="1800">
                <a:solidFill>
                  <a:srgbClr val="FF0000"/>
                </a:solidFill>
                <a:latin typeface="Arial" pitchFamily="34" charset="0"/>
                <a:cs typeface="Arial" pitchFamily="34" charset="0"/>
              </a:rPr>
              <a:t>when the premises are False!</a:t>
            </a:r>
          </a:p>
        </p:txBody>
      </p:sp>
    </p:spTree>
    <p:extLst>
      <p:ext uri="{BB962C8B-B14F-4D97-AF65-F5344CB8AC3E}">
        <p14:creationId xmlns:p14="http://schemas.microsoft.com/office/powerpoint/2010/main" val="3354366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Unification Algorithm</a:t>
            </a:r>
            <a:endParaRPr lang="en-US" dirty="0">
              <a:solidFill>
                <a:schemeClr val="tx1"/>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33451"/>
            <a:ext cx="7134332" cy="592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150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solidFill>
                  <a:schemeClr val="tx1"/>
                </a:solidFill>
              </a:rPr>
              <a:t>Knowledge engineering in FOL</a:t>
            </a:r>
          </a:p>
        </p:txBody>
      </p:sp>
      <p:sp>
        <p:nvSpPr>
          <p:cNvPr id="9219"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en-US" sz="1600" smtClean="0"/>
              <a:t>Identify the task</a:t>
            </a:r>
          </a:p>
          <a:p>
            <a:pPr marL="533400" indent="-533400" eaLnBrk="1" hangingPunct="1">
              <a:lnSpc>
                <a:spcPct val="90000"/>
              </a:lnSpc>
              <a:buFontTx/>
              <a:buAutoNum type="arabicPeriod"/>
            </a:pPr>
            <a:endParaRPr lang="en-US" altLang="en-US" sz="1600" smtClean="0"/>
          </a:p>
          <a:p>
            <a:pPr marL="533400" indent="-533400" eaLnBrk="1" hangingPunct="1">
              <a:lnSpc>
                <a:spcPct val="90000"/>
              </a:lnSpc>
              <a:buFontTx/>
              <a:buAutoNum type="arabicPeriod"/>
            </a:pPr>
            <a:r>
              <a:rPr lang="en-US" altLang="en-US" sz="1600" smtClean="0"/>
              <a:t>Assemble the relevant knowledge</a:t>
            </a:r>
          </a:p>
          <a:p>
            <a:pPr marL="533400" indent="-533400" eaLnBrk="1" hangingPunct="1">
              <a:lnSpc>
                <a:spcPct val="90000"/>
              </a:lnSpc>
              <a:buFontTx/>
              <a:buAutoNum type="arabicPeriod"/>
            </a:pPr>
            <a:endParaRPr lang="en-US" altLang="en-US" sz="1600" smtClean="0"/>
          </a:p>
          <a:p>
            <a:pPr marL="533400" indent="-533400" eaLnBrk="1" hangingPunct="1">
              <a:lnSpc>
                <a:spcPct val="90000"/>
              </a:lnSpc>
              <a:buFontTx/>
              <a:buAutoNum type="arabicPeriod"/>
            </a:pPr>
            <a:r>
              <a:rPr lang="en-US" altLang="en-US" sz="1600" smtClean="0"/>
              <a:t>Decide on a vocabulary of predicates, functions, and constants</a:t>
            </a:r>
          </a:p>
          <a:p>
            <a:pPr marL="533400" indent="-533400" eaLnBrk="1" hangingPunct="1">
              <a:lnSpc>
                <a:spcPct val="90000"/>
              </a:lnSpc>
              <a:buFontTx/>
              <a:buAutoNum type="arabicPeriod"/>
            </a:pPr>
            <a:endParaRPr lang="en-US" altLang="en-US" sz="1600" smtClean="0"/>
          </a:p>
          <a:p>
            <a:pPr marL="533400" indent="-533400" eaLnBrk="1" hangingPunct="1">
              <a:lnSpc>
                <a:spcPct val="90000"/>
              </a:lnSpc>
              <a:buFontTx/>
              <a:buAutoNum type="arabicPeriod"/>
            </a:pPr>
            <a:r>
              <a:rPr lang="en-US" altLang="en-US" sz="1600" smtClean="0"/>
              <a:t>Encode general knowledge about the domain</a:t>
            </a:r>
          </a:p>
          <a:p>
            <a:pPr marL="533400" indent="-533400" eaLnBrk="1" hangingPunct="1">
              <a:lnSpc>
                <a:spcPct val="90000"/>
              </a:lnSpc>
              <a:buFontTx/>
              <a:buAutoNum type="arabicPeriod"/>
            </a:pPr>
            <a:endParaRPr lang="en-US" altLang="en-US" sz="1600" smtClean="0"/>
          </a:p>
          <a:p>
            <a:pPr marL="533400" indent="-533400" eaLnBrk="1" hangingPunct="1">
              <a:lnSpc>
                <a:spcPct val="90000"/>
              </a:lnSpc>
              <a:buFontTx/>
              <a:buAutoNum type="arabicPeriod"/>
            </a:pPr>
            <a:r>
              <a:rPr lang="en-US" altLang="en-US" sz="1600" smtClean="0"/>
              <a:t>Encode a description of the specific problem instance</a:t>
            </a:r>
          </a:p>
          <a:p>
            <a:pPr marL="533400" indent="-533400" eaLnBrk="1" hangingPunct="1">
              <a:lnSpc>
                <a:spcPct val="90000"/>
              </a:lnSpc>
              <a:buFontTx/>
              <a:buAutoNum type="arabicPeriod"/>
            </a:pPr>
            <a:endParaRPr lang="en-US" altLang="en-US" sz="1600" smtClean="0"/>
          </a:p>
          <a:p>
            <a:pPr marL="533400" indent="-533400" eaLnBrk="1" hangingPunct="1">
              <a:lnSpc>
                <a:spcPct val="90000"/>
              </a:lnSpc>
              <a:buFontTx/>
              <a:buAutoNum type="arabicPeriod"/>
            </a:pPr>
            <a:r>
              <a:rPr lang="en-US" altLang="en-US" sz="1600" smtClean="0"/>
              <a:t>Pose queries to the inference procedure and get answers</a:t>
            </a:r>
          </a:p>
          <a:p>
            <a:pPr marL="533400" indent="-533400" eaLnBrk="1" hangingPunct="1">
              <a:lnSpc>
                <a:spcPct val="90000"/>
              </a:lnSpc>
              <a:buFontTx/>
              <a:buAutoNum type="arabicPeriod"/>
            </a:pPr>
            <a:endParaRPr lang="en-US" altLang="en-US" sz="1600" smtClean="0"/>
          </a:p>
          <a:p>
            <a:pPr marL="533400" indent="-533400" eaLnBrk="1" hangingPunct="1">
              <a:lnSpc>
                <a:spcPct val="90000"/>
              </a:lnSpc>
              <a:buFontTx/>
              <a:buAutoNum type="arabicPeriod"/>
            </a:pPr>
            <a:r>
              <a:rPr lang="en-US" altLang="en-US" sz="1600" smtClean="0"/>
              <a:t>Debug the knowledge base</a:t>
            </a:r>
          </a:p>
        </p:txBody>
      </p:sp>
    </p:spTree>
    <p:extLst>
      <p:ext uri="{BB962C8B-B14F-4D97-AF65-F5344CB8AC3E}">
        <p14:creationId xmlns:p14="http://schemas.microsoft.com/office/powerpoint/2010/main" val="641540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solidFill>
                  <a:schemeClr val="tx1"/>
                </a:solidFill>
              </a:rPr>
              <a:t>The electronic circuits domain</a:t>
            </a:r>
          </a:p>
        </p:txBody>
      </p:sp>
      <p:sp>
        <p:nvSpPr>
          <p:cNvPr id="20483" name="Rectangle 3"/>
          <p:cNvSpPr>
            <a:spLocks noGrp="1" noChangeArrowheads="1"/>
          </p:cNvSpPr>
          <p:nvPr>
            <p:ph type="body" idx="1"/>
          </p:nvPr>
        </p:nvSpPr>
        <p:spPr/>
        <p:txBody>
          <a:bodyPr/>
          <a:lstStyle/>
          <a:p>
            <a:pPr marL="533400" indent="-533400" eaLnBrk="1" hangingPunct="1">
              <a:lnSpc>
                <a:spcPct val="80000"/>
              </a:lnSpc>
              <a:buFontTx/>
              <a:buAutoNum type="arabicPeriod"/>
            </a:pPr>
            <a:r>
              <a:rPr lang="en-US" altLang="en-US" sz="1600" smtClean="0"/>
              <a:t>Identify the task</a:t>
            </a:r>
          </a:p>
          <a:p>
            <a:pPr marL="914400" lvl="1" indent="-457200" eaLnBrk="1" hangingPunct="1">
              <a:lnSpc>
                <a:spcPct val="80000"/>
              </a:lnSpc>
            </a:pPr>
            <a:r>
              <a:rPr lang="en-US" altLang="en-US" sz="1400" smtClean="0"/>
              <a:t>Does the circuit actually add properly?  </a:t>
            </a:r>
          </a:p>
          <a:p>
            <a:pPr marL="914400" lvl="1" indent="-457200" eaLnBrk="1" hangingPunct="1">
              <a:lnSpc>
                <a:spcPct val="80000"/>
              </a:lnSpc>
            </a:pPr>
            <a:endParaRPr lang="en-US" altLang="en-US" sz="1400" smtClean="0"/>
          </a:p>
          <a:p>
            <a:pPr marL="533400" indent="-533400" eaLnBrk="1" hangingPunct="1">
              <a:lnSpc>
                <a:spcPct val="80000"/>
              </a:lnSpc>
              <a:buFontTx/>
              <a:buAutoNum type="arabicPeriod"/>
            </a:pPr>
            <a:r>
              <a:rPr lang="en-US" altLang="en-US" sz="1600" smtClean="0"/>
              <a:t>Assemble the relevant knowledge</a:t>
            </a:r>
          </a:p>
          <a:p>
            <a:pPr marL="914400" lvl="1" indent="-457200" eaLnBrk="1" hangingPunct="1">
              <a:lnSpc>
                <a:spcPct val="80000"/>
              </a:lnSpc>
            </a:pPr>
            <a:r>
              <a:rPr lang="en-US" altLang="en-US" sz="1400" smtClean="0"/>
              <a:t>Composed of wires and gates; Types of gates (AND, OR, XOR, NOT)
</a:t>
            </a:r>
          </a:p>
          <a:p>
            <a:pPr marL="914400" lvl="1" indent="-457200" eaLnBrk="1" hangingPunct="1">
              <a:lnSpc>
                <a:spcPct val="80000"/>
              </a:lnSpc>
            </a:pPr>
            <a:r>
              <a:rPr lang="en-US" altLang="en-US" sz="1400" smtClean="0"/>
              <a:t>Irrelevant: size, shape, color, cost of gates
</a:t>
            </a:r>
          </a:p>
          <a:p>
            <a:pPr marL="914400" lvl="1" indent="-457200" eaLnBrk="1" hangingPunct="1">
              <a:lnSpc>
                <a:spcPct val="80000"/>
              </a:lnSpc>
            </a:pPr>
            <a:endParaRPr lang="en-US" altLang="en-US" sz="1400" smtClean="0"/>
          </a:p>
          <a:p>
            <a:pPr marL="533400" indent="-533400" eaLnBrk="1" hangingPunct="1">
              <a:lnSpc>
                <a:spcPct val="80000"/>
              </a:lnSpc>
              <a:buFontTx/>
              <a:buAutoNum type="arabicPeriod"/>
            </a:pPr>
            <a:r>
              <a:rPr lang="en-US" altLang="en-US" sz="1600" smtClean="0"/>
              <a:t>Decide on a vocabulary</a:t>
            </a:r>
          </a:p>
          <a:p>
            <a:pPr marL="914400" lvl="1" indent="-457200" eaLnBrk="1" hangingPunct="1">
              <a:lnSpc>
                <a:spcPct val="80000"/>
              </a:lnSpc>
            </a:pPr>
            <a:r>
              <a:rPr lang="en-US" altLang="en-US" sz="1400" smtClean="0"/>
              <a:t>Alternatives:
</a:t>
            </a:r>
          </a:p>
          <a:p>
            <a:pPr marL="1295400" lvl="2" indent="-381000" eaLnBrk="1" hangingPunct="1">
              <a:lnSpc>
                <a:spcPct val="80000"/>
              </a:lnSpc>
              <a:buFontTx/>
              <a:buNone/>
            </a:pPr>
            <a:r>
              <a:rPr lang="en-US" altLang="en-US" sz="1400" smtClean="0"/>
              <a:t>Type(X</a:t>
            </a:r>
            <a:r>
              <a:rPr lang="en-US" altLang="en-US" sz="1400" baseline="-25000" smtClean="0"/>
              <a:t>1</a:t>
            </a:r>
            <a:r>
              <a:rPr lang="en-US" altLang="en-US" sz="1400" smtClean="0"/>
              <a:t>) = XOR  (function)</a:t>
            </a:r>
          </a:p>
          <a:p>
            <a:pPr marL="1295400" lvl="2" indent="-381000" eaLnBrk="1" hangingPunct="1">
              <a:lnSpc>
                <a:spcPct val="80000"/>
              </a:lnSpc>
              <a:buFontTx/>
              <a:buNone/>
            </a:pPr>
            <a:r>
              <a:rPr lang="en-US" altLang="en-US" sz="1400" smtClean="0"/>
              <a:t>Type(X</a:t>
            </a:r>
            <a:r>
              <a:rPr lang="en-US" altLang="en-US" sz="1400" baseline="-25000" smtClean="0"/>
              <a:t>1</a:t>
            </a:r>
            <a:r>
              <a:rPr lang="en-US" altLang="en-US" sz="1400" smtClean="0"/>
              <a:t>, XOR)   (binary predicate)</a:t>
            </a:r>
          </a:p>
          <a:p>
            <a:pPr marL="1295400" lvl="2" indent="-381000" eaLnBrk="1" hangingPunct="1">
              <a:lnSpc>
                <a:spcPct val="80000"/>
              </a:lnSpc>
              <a:buFontTx/>
              <a:buNone/>
            </a:pPr>
            <a:r>
              <a:rPr lang="en-US" altLang="en-US" sz="1400" smtClean="0"/>
              <a:t>XOR(X</a:t>
            </a:r>
            <a:r>
              <a:rPr lang="en-US" altLang="en-US" sz="1400" baseline="-25000" smtClean="0"/>
              <a:t>1</a:t>
            </a:r>
            <a:r>
              <a:rPr lang="en-US" altLang="en-US" sz="1400" smtClean="0"/>
              <a:t>)
      (unary predicate)</a:t>
            </a:r>
          </a:p>
        </p:txBody>
      </p:sp>
    </p:spTree>
    <p:extLst>
      <p:ext uri="{BB962C8B-B14F-4D97-AF65-F5344CB8AC3E}">
        <p14:creationId xmlns:p14="http://schemas.microsoft.com/office/powerpoint/2010/main" val="719538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solidFill>
                  <a:schemeClr val="tx1"/>
                </a:solidFill>
              </a:rPr>
              <a:t>The electronic circuits domain</a:t>
            </a:r>
          </a:p>
        </p:txBody>
      </p:sp>
      <p:sp>
        <p:nvSpPr>
          <p:cNvPr id="21507" name="Rectangle 3"/>
          <p:cNvSpPr>
            <a:spLocks noGrp="1" noChangeArrowheads="1"/>
          </p:cNvSpPr>
          <p:nvPr>
            <p:ph type="body" idx="1"/>
          </p:nvPr>
        </p:nvSpPr>
        <p:spPr>
          <a:xfrm>
            <a:off x="228600" y="1143000"/>
            <a:ext cx="8534400" cy="5029200"/>
          </a:xfrm>
        </p:spPr>
        <p:txBody>
          <a:bodyPr/>
          <a:lstStyle/>
          <a:p>
            <a:pPr marL="609600" indent="-609600" eaLnBrk="1" hangingPunct="1">
              <a:lnSpc>
                <a:spcPct val="80000"/>
              </a:lnSpc>
              <a:buFontTx/>
              <a:buAutoNum type="arabicPeriod" startAt="4"/>
            </a:pPr>
            <a:r>
              <a:rPr lang="en-US" altLang="en-US" sz="1600" smtClean="0"/>
              <a:t>Encode general knowledge of the domain</a:t>
            </a:r>
          </a:p>
          <a:p>
            <a:pPr marL="990600" lvl="1" indent="-533400" eaLnBrk="1" hangingPunct="1">
              <a:lnSpc>
                <a:spcPct val="80000"/>
              </a:lnSpc>
            </a:pPr>
            <a:r>
              <a:rPr lang="en-US" altLang="en-US" smtClean="0">
                <a:sym typeface="Symbol" pitchFamily="18" charset="2"/>
              </a:rPr>
              <a:t></a:t>
            </a:r>
            <a:r>
              <a:rPr lang="en-US" altLang="en-US" smtClean="0"/>
              <a:t>t</a:t>
            </a:r>
            <a:r>
              <a:rPr lang="en-US" altLang="en-US" baseline="-25000" smtClean="0"/>
              <a:t>1</a:t>
            </a:r>
            <a:r>
              <a:rPr lang="en-US" altLang="en-US" smtClean="0"/>
              <a:t>,t</a:t>
            </a:r>
            <a:r>
              <a:rPr lang="en-US" altLang="en-US" baseline="-25000" smtClean="0"/>
              <a:t>2</a:t>
            </a:r>
            <a:r>
              <a:rPr lang="en-US" altLang="en-US" smtClean="0"/>
              <a:t> Connected(t</a:t>
            </a:r>
            <a:r>
              <a:rPr lang="en-US" altLang="en-US" baseline="-25000" smtClean="0"/>
              <a:t>1</a:t>
            </a:r>
            <a:r>
              <a:rPr lang="en-US" altLang="en-US" smtClean="0"/>
              <a:t>, t</a:t>
            </a:r>
            <a:r>
              <a:rPr lang="en-US" altLang="en-US" baseline="-25000" smtClean="0"/>
              <a:t>2</a:t>
            </a:r>
            <a:r>
              <a:rPr lang="en-US" altLang="en-US" smtClean="0"/>
              <a:t>) </a:t>
            </a:r>
            <a:r>
              <a:rPr lang="en-US" altLang="en-US" smtClean="0">
                <a:sym typeface="Symbol" pitchFamily="18" charset="2"/>
              </a:rPr>
              <a:t></a:t>
            </a:r>
            <a:r>
              <a:rPr lang="en-US" altLang="en-US" smtClean="0"/>
              <a:t> Signal(t</a:t>
            </a:r>
            <a:r>
              <a:rPr lang="en-US" altLang="en-US" baseline="-25000" smtClean="0"/>
              <a:t>1</a:t>
            </a:r>
            <a:r>
              <a:rPr lang="en-US" altLang="en-US" smtClean="0"/>
              <a:t>) = Signal(t</a:t>
            </a:r>
            <a:r>
              <a:rPr lang="en-US" altLang="en-US" baseline="-25000" smtClean="0"/>
              <a:t>2</a:t>
            </a:r>
            <a:r>
              <a:rPr lang="en-US" altLang="en-US" smtClean="0"/>
              <a:t>)</a:t>
            </a:r>
          </a:p>
          <a:p>
            <a:pPr marL="990600" lvl="1" indent="-533400" eaLnBrk="1" hangingPunct="1">
              <a:lnSpc>
                <a:spcPct val="80000"/>
              </a:lnSpc>
            </a:pPr>
            <a:endParaRPr lang="en-US" altLang="en-US" smtClean="0"/>
          </a:p>
          <a:p>
            <a:pPr marL="990600" lvl="1" indent="-533400" eaLnBrk="1" hangingPunct="1">
              <a:lnSpc>
                <a:spcPct val="80000"/>
              </a:lnSpc>
            </a:pPr>
            <a:r>
              <a:rPr lang="en-US" altLang="en-US" smtClean="0">
                <a:sym typeface="Symbol" pitchFamily="18" charset="2"/>
              </a:rPr>
              <a:t></a:t>
            </a:r>
            <a:r>
              <a:rPr lang="en-US" altLang="en-US" smtClean="0"/>
              <a:t>t Signal(t) = 1 </a:t>
            </a:r>
            <a:r>
              <a:rPr lang="en-US" altLang="en-US" smtClean="0">
                <a:sym typeface="Symbol" pitchFamily="18" charset="2"/>
              </a:rPr>
              <a:t> </a:t>
            </a:r>
            <a:r>
              <a:rPr lang="en-US" altLang="en-US" smtClean="0"/>
              <a:t>Signal(t) = 0</a:t>
            </a:r>
          </a:p>
          <a:p>
            <a:pPr marL="990600" lvl="1" indent="-533400" eaLnBrk="1" hangingPunct="1">
              <a:lnSpc>
                <a:spcPct val="80000"/>
              </a:lnSpc>
              <a:buFontTx/>
              <a:buNone/>
            </a:pPr>
            <a:endParaRPr lang="en-US" altLang="en-US" smtClean="0"/>
          </a:p>
          <a:p>
            <a:pPr marL="990600" lvl="1" indent="-533400" eaLnBrk="1" hangingPunct="1">
              <a:lnSpc>
                <a:spcPct val="80000"/>
              </a:lnSpc>
            </a:pPr>
            <a:r>
              <a:rPr lang="en-US" altLang="en-US" smtClean="0"/>
              <a:t>1 ≠ 0</a:t>
            </a:r>
          </a:p>
          <a:p>
            <a:pPr marL="990600" lvl="1" indent="-533400" eaLnBrk="1" hangingPunct="1">
              <a:lnSpc>
                <a:spcPct val="80000"/>
              </a:lnSpc>
            </a:pPr>
            <a:endParaRPr lang="en-US" altLang="en-US" smtClean="0"/>
          </a:p>
          <a:p>
            <a:pPr marL="990600" lvl="1" indent="-533400" eaLnBrk="1" hangingPunct="1">
              <a:lnSpc>
                <a:spcPct val="80000"/>
              </a:lnSpc>
            </a:pPr>
            <a:r>
              <a:rPr lang="en-US" altLang="en-US" smtClean="0">
                <a:sym typeface="Symbol" pitchFamily="18" charset="2"/>
              </a:rPr>
              <a:t></a:t>
            </a:r>
            <a:r>
              <a:rPr lang="en-US" altLang="en-US" smtClean="0"/>
              <a:t>t</a:t>
            </a:r>
            <a:r>
              <a:rPr lang="en-US" altLang="en-US" baseline="-25000" smtClean="0"/>
              <a:t>1</a:t>
            </a:r>
            <a:r>
              <a:rPr lang="en-US" altLang="en-US" smtClean="0"/>
              <a:t>,t</a:t>
            </a:r>
            <a:r>
              <a:rPr lang="en-US" altLang="en-US" baseline="-25000" smtClean="0"/>
              <a:t>2</a:t>
            </a:r>
            <a:r>
              <a:rPr lang="en-US" altLang="en-US" smtClean="0"/>
              <a:t> Connected(t</a:t>
            </a:r>
            <a:r>
              <a:rPr lang="en-US" altLang="en-US" baseline="-25000" smtClean="0"/>
              <a:t>1</a:t>
            </a:r>
            <a:r>
              <a:rPr lang="en-US" altLang="en-US" smtClean="0"/>
              <a:t>, t</a:t>
            </a:r>
            <a:r>
              <a:rPr lang="en-US" altLang="en-US" baseline="-25000" smtClean="0"/>
              <a:t>2</a:t>
            </a:r>
            <a:r>
              <a:rPr lang="en-US" altLang="en-US" smtClean="0"/>
              <a:t>) </a:t>
            </a:r>
            <a:r>
              <a:rPr lang="en-US" altLang="en-US" smtClean="0">
                <a:sym typeface="Symbol" pitchFamily="18" charset="2"/>
              </a:rPr>
              <a:t></a:t>
            </a:r>
            <a:r>
              <a:rPr lang="en-US" altLang="en-US" smtClean="0"/>
              <a:t> Connected(t</a:t>
            </a:r>
            <a:r>
              <a:rPr lang="en-US" altLang="en-US" baseline="-25000" smtClean="0"/>
              <a:t>2</a:t>
            </a:r>
            <a:r>
              <a:rPr lang="en-US" altLang="en-US" smtClean="0"/>
              <a:t>, t</a:t>
            </a:r>
            <a:r>
              <a:rPr lang="en-US" altLang="en-US" baseline="-25000" smtClean="0"/>
              <a:t>1</a:t>
            </a:r>
            <a:r>
              <a:rPr lang="en-US" altLang="en-US" smtClean="0"/>
              <a:t>)</a:t>
            </a:r>
          </a:p>
          <a:p>
            <a:pPr marL="990600" lvl="1" indent="-533400" eaLnBrk="1" hangingPunct="1">
              <a:lnSpc>
                <a:spcPct val="80000"/>
              </a:lnSpc>
            </a:pPr>
            <a:endParaRPr lang="en-US" altLang="en-US" smtClean="0"/>
          </a:p>
          <a:p>
            <a:pPr marL="990600" lvl="1" indent="-533400" eaLnBrk="1" hangingPunct="1">
              <a:lnSpc>
                <a:spcPct val="80000"/>
              </a:lnSpc>
            </a:pPr>
            <a:r>
              <a:rPr lang="en-US" altLang="en-US" smtClean="0">
                <a:sym typeface="Symbol" pitchFamily="18" charset="2"/>
              </a:rPr>
              <a:t></a:t>
            </a:r>
            <a:r>
              <a:rPr lang="en-US" altLang="en-US" smtClean="0"/>
              <a:t>g Type(g) = OR </a:t>
            </a:r>
            <a:r>
              <a:rPr lang="en-US" altLang="en-US" smtClean="0">
                <a:sym typeface="Symbol" pitchFamily="18" charset="2"/>
              </a:rPr>
              <a:t></a:t>
            </a:r>
            <a:r>
              <a:rPr lang="en-US" altLang="en-US" smtClean="0"/>
              <a:t> Signal(Out(1,g)) = 1 </a:t>
            </a:r>
            <a:r>
              <a:rPr lang="en-US" altLang="en-US" smtClean="0">
                <a:sym typeface="Symbol" pitchFamily="18" charset="2"/>
              </a:rPr>
              <a:t></a:t>
            </a:r>
            <a:r>
              <a:rPr lang="en-US" altLang="en-US" smtClean="0"/>
              <a:t> </a:t>
            </a:r>
            <a:r>
              <a:rPr lang="en-US" altLang="en-US" smtClean="0">
                <a:sym typeface="Symbol" pitchFamily="18" charset="2"/>
              </a:rPr>
              <a:t></a:t>
            </a:r>
            <a:r>
              <a:rPr lang="en-US" altLang="en-US" smtClean="0"/>
              <a:t>n Signal(In(n,g)) = 1</a:t>
            </a:r>
          </a:p>
          <a:p>
            <a:pPr marL="990600" lvl="1" indent="-533400" eaLnBrk="1" hangingPunct="1">
              <a:lnSpc>
                <a:spcPct val="80000"/>
              </a:lnSpc>
            </a:pPr>
            <a:endParaRPr lang="en-US" altLang="en-US" smtClean="0"/>
          </a:p>
          <a:p>
            <a:pPr marL="990600" lvl="1" indent="-533400" eaLnBrk="1" hangingPunct="1">
              <a:lnSpc>
                <a:spcPct val="80000"/>
              </a:lnSpc>
            </a:pPr>
            <a:r>
              <a:rPr lang="en-US" altLang="en-US" smtClean="0">
                <a:sym typeface="Symbol" pitchFamily="18" charset="2"/>
              </a:rPr>
              <a:t></a:t>
            </a:r>
            <a:r>
              <a:rPr lang="en-US" altLang="en-US" smtClean="0"/>
              <a:t>g Type(g) = AND </a:t>
            </a:r>
            <a:r>
              <a:rPr lang="en-US" altLang="en-US" smtClean="0">
                <a:sym typeface="Symbol" pitchFamily="18" charset="2"/>
              </a:rPr>
              <a:t></a:t>
            </a:r>
            <a:r>
              <a:rPr lang="en-US" altLang="en-US" smtClean="0"/>
              <a:t> Signal(Out(1,g)) = 0 </a:t>
            </a:r>
            <a:r>
              <a:rPr lang="en-US" altLang="en-US" smtClean="0">
                <a:sym typeface="Symbol" pitchFamily="18" charset="2"/>
              </a:rPr>
              <a:t></a:t>
            </a:r>
            <a:r>
              <a:rPr lang="en-US" altLang="en-US" smtClean="0"/>
              <a:t> </a:t>
            </a:r>
            <a:r>
              <a:rPr lang="en-US" altLang="en-US" smtClean="0">
                <a:sym typeface="Symbol" pitchFamily="18" charset="2"/>
              </a:rPr>
              <a:t></a:t>
            </a:r>
            <a:r>
              <a:rPr lang="en-US" altLang="en-US" smtClean="0"/>
              <a:t>n Signal(In(n,g)) = 0</a:t>
            </a:r>
          </a:p>
          <a:p>
            <a:pPr marL="990600" lvl="1" indent="-533400" eaLnBrk="1" hangingPunct="1">
              <a:lnSpc>
                <a:spcPct val="80000"/>
              </a:lnSpc>
              <a:buFontTx/>
              <a:buNone/>
            </a:pPr>
            <a:r>
              <a:rPr lang="en-US" altLang="en-US" smtClean="0"/>
              <a:t>
</a:t>
            </a:r>
          </a:p>
          <a:p>
            <a:pPr marL="990600" lvl="1" indent="-533400" eaLnBrk="1" hangingPunct="1">
              <a:lnSpc>
                <a:spcPct val="80000"/>
              </a:lnSpc>
            </a:pPr>
            <a:r>
              <a:rPr lang="en-US" altLang="en-US" smtClean="0">
                <a:sym typeface="Symbol" pitchFamily="18" charset="2"/>
              </a:rPr>
              <a:t></a:t>
            </a:r>
            <a:r>
              <a:rPr lang="en-US" altLang="en-US" smtClean="0"/>
              <a:t>g Type(g) = XOR </a:t>
            </a:r>
            <a:r>
              <a:rPr lang="en-US" altLang="en-US" smtClean="0">
                <a:sym typeface="Symbol" pitchFamily="18" charset="2"/>
              </a:rPr>
              <a:t></a:t>
            </a:r>
            <a:r>
              <a:rPr lang="en-US" altLang="en-US" smtClean="0"/>
              <a:t> Signal(Out(1,g)) = 1 </a:t>
            </a:r>
            <a:r>
              <a:rPr lang="en-US" altLang="en-US" smtClean="0">
                <a:sym typeface="Symbol" pitchFamily="18" charset="2"/>
              </a:rPr>
              <a:t></a:t>
            </a:r>
            <a:r>
              <a:rPr lang="en-US" altLang="en-US" smtClean="0"/>
              <a:t> Signal(In(1,g)) ≠ Signal(In(2,g))</a:t>
            </a:r>
          </a:p>
          <a:p>
            <a:pPr marL="990600" lvl="1" indent="-533400" eaLnBrk="1" hangingPunct="1">
              <a:lnSpc>
                <a:spcPct val="80000"/>
              </a:lnSpc>
            </a:pPr>
            <a:endParaRPr lang="en-US" altLang="en-US" smtClean="0"/>
          </a:p>
          <a:p>
            <a:pPr marL="990600" lvl="1" indent="-533400" eaLnBrk="1" hangingPunct="1">
              <a:lnSpc>
                <a:spcPct val="80000"/>
              </a:lnSpc>
            </a:pPr>
            <a:r>
              <a:rPr lang="en-US" altLang="en-US" smtClean="0">
                <a:sym typeface="Symbol" pitchFamily="18" charset="2"/>
              </a:rPr>
              <a:t></a:t>
            </a:r>
            <a:r>
              <a:rPr lang="en-US" altLang="en-US" smtClean="0"/>
              <a:t>g Type(g) = NOT </a:t>
            </a:r>
            <a:r>
              <a:rPr lang="en-US" altLang="en-US" smtClean="0">
                <a:sym typeface="Symbol" pitchFamily="18" charset="2"/>
              </a:rPr>
              <a:t></a:t>
            </a:r>
            <a:r>
              <a:rPr lang="en-US" altLang="en-US" smtClean="0"/>
              <a:t> Signal(Out(1,g)) ≠ Signal(In(1,g))</a:t>
            </a:r>
          </a:p>
        </p:txBody>
      </p:sp>
    </p:spTree>
    <p:extLst>
      <p:ext uri="{BB962C8B-B14F-4D97-AF65-F5344CB8AC3E}">
        <p14:creationId xmlns:p14="http://schemas.microsoft.com/office/powerpoint/2010/main" val="2566509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solidFill>
                  <a:schemeClr val="tx1"/>
                </a:solidFill>
              </a:rPr>
              <a:t>The electronic circuits domain</a:t>
            </a:r>
          </a:p>
        </p:txBody>
      </p:sp>
      <p:sp>
        <p:nvSpPr>
          <p:cNvPr id="22531" name="Rectangle 3"/>
          <p:cNvSpPr>
            <a:spLocks noGrp="1" noChangeArrowheads="1"/>
          </p:cNvSpPr>
          <p:nvPr>
            <p:ph type="body" idx="1"/>
          </p:nvPr>
        </p:nvSpPr>
        <p:spPr/>
        <p:txBody>
          <a:bodyPr/>
          <a:lstStyle/>
          <a:p>
            <a:pPr marL="381000" indent="-381000" eaLnBrk="1" hangingPunct="1">
              <a:lnSpc>
                <a:spcPct val="90000"/>
              </a:lnSpc>
              <a:buFontTx/>
              <a:buAutoNum type="arabicPeriod" startAt="5"/>
            </a:pPr>
            <a:r>
              <a:rPr lang="en-US" altLang="en-US" sz="1600" smtClean="0"/>
              <a:t>Encode the specific problem instance</a:t>
            </a:r>
          </a:p>
          <a:p>
            <a:pPr marL="800100" lvl="1" indent="-342900" eaLnBrk="1" hangingPunct="1">
              <a:lnSpc>
                <a:spcPct val="90000"/>
              </a:lnSpc>
              <a:buFontTx/>
              <a:buNone/>
            </a:pPr>
            <a:r>
              <a:rPr lang="en-US" altLang="en-US" smtClean="0"/>
              <a:t>Type(X</a:t>
            </a:r>
            <a:r>
              <a:rPr lang="en-US" altLang="en-US" baseline="-25000" smtClean="0"/>
              <a:t>1</a:t>
            </a:r>
            <a:r>
              <a:rPr lang="en-US" altLang="en-US" smtClean="0"/>
              <a:t>) = XOR 		Type(X</a:t>
            </a:r>
            <a:r>
              <a:rPr lang="en-US" altLang="en-US" baseline="-25000" smtClean="0"/>
              <a:t>2</a:t>
            </a:r>
            <a:r>
              <a:rPr lang="en-US" altLang="en-US" smtClean="0"/>
              <a:t>) = XOR</a:t>
            </a:r>
          </a:p>
          <a:p>
            <a:pPr marL="800100" lvl="1" indent="-342900" eaLnBrk="1" hangingPunct="1">
              <a:lnSpc>
                <a:spcPct val="90000"/>
              </a:lnSpc>
              <a:buFontTx/>
              <a:buNone/>
            </a:pPr>
            <a:r>
              <a:rPr lang="en-US" altLang="en-US" smtClean="0"/>
              <a:t>Type(A</a:t>
            </a:r>
            <a:r>
              <a:rPr lang="en-US" altLang="en-US" baseline="-25000" smtClean="0"/>
              <a:t>1</a:t>
            </a:r>
            <a:r>
              <a:rPr lang="en-US" altLang="en-US" smtClean="0"/>
              <a:t>) = AND 		Type(A</a:t>
            </a:r>
            <a:r>
              <a:rPr lang="en-US" altLang="en-US" baseline="-25000" smtClean="0"/>
              <a:t>2</a:t>
            </a:r>
            <a:r>
              <a:rPr lang="en-US" altLang="en-US" smtClean="0"/>
              <a:t>) = AND</a:t>
            </a:r>
          </a:p>
          <a:p>
            <a:pPr marL="800100" lvl="1" indent="-342900" eaLnBrk="1" hangingPunct="1">
              <a:lnSpc>
                <a:spcPct val="90000"/>
              </a:lnSpc>
              <a:buFontTx/>
              <a:buNone/>
            </a:pPr>
            <a:r>
              <a:rPr lang="en-US" altLang="en-US" smtClean="0"/>
              <a:t>Type(O</a:t>
            </a:r>
            <a:r>
              <a:rPr lang="en-US" altLang="en-US" baseline="-25000" smtClean="0"/>
              <a:t>1</a:t>
            </a:r>
            <a:r>
              <a:rPr lang="en-US" altLang="en-US" smtClean="0"/>
              <a:t>) = OR</a:t>
            </a:r>
          </a:p>
          <a:p>
            <a:pPr marL="800100" lvl="1" indent="-342900" eaLnBrk="1" hangingPunct="1">
              <a:lnSpc>
                <a:spcPct val="90000"/>
              </a:lnSpc>
              <a:buFontTx/>
              <a:buNone/>
            </a:pPr>
            <a:endParaRPr lang="en-US" altLang="en-US" smtClean="0"/>
          </a:p>
          <a:p>
            <a:pPr marL="800100" lvl="1" indent="-342900" eaLnBrk="1" hangingPunct="1">
              <a:lnSpc>
                <a:spcPct val="90000"/>
              </a:lnSpc>
              <a:buFontTx/>
              <a:buNone/>
            </a:pPr>
            <a:r>
              <a:rPr lang="en-US" altLang="en-US" smtClean="0"/>
              <a:t>Connected(Out(1,X</a:t>
            </a:r>
            <a:r>
              <a:rPr lang="en-US" altLang="en-US" baseline="-25000" smtClean="0"/>
              <a:t>1</a:t>
            </a:r>
            <a:r>
              <a:rPr lang="en-US" altLang="en-US" smtClean="0"/>
              <a:t>),In(1,X</a:t>
            </a:r>
            <a:r>
              <a:rPr lang="en-US" altLang="en-US" baseline="-25000" smtClean="0"/>
              <a:t>2</a:t>
            </a:r>
            <a:r>
              <a:rPr lang="en-US" altLang="en-US" smtClean="0"/>
              <a:t>))		Connected(In(1,C</a:t>
            </a:r>
            <a:r>
              <a:rPr lang="en-US" altLang="en-US" baseline="-25000" smtClean="0"/>
              <a:t>1</a:t>
            </a:r>
            <a:r>
              <a:rPr lang="en-US" altLang="en-US" smtClean="0"/>
              <a:t>),In(1,X</a:t>
            </a:r>
            <a:r>
              <a:rPr lang="en-US" altLang="en-US" baseline="-25000" smtClean="0"/>
              <a:t>1</a:t>
            </a:r>
            <a:r>
              <a:rPr lang="en-US" altLang="en-US" smtClean="0"/>
              <a:t>))</a:t>
            </a:r>
          </a:p>
          <a:p>
            <a:pPr marL="800100" lvl="1" indent="-342900" eaLnBrk="1" hangingPunct="1">
              <a:lnSpc>
                <a:spcPct val="90000"/>
              </a:lnSpc>
              <a:buFontTx/>
              <a:buNone/>
            </a:pPr>
            <a:r>
              <a:rPr lang="en-US" altLang="en-US" smtClean="0"/>
              <a:t>Connected(Out(1,X</a:t>
            </a:r>
            <a:r>
              <a:rPr lang="en-US" altLang="en-US" baseline="-25000" smtClean="0"/>
              <a:t>1</a:t>
            </a:r>
            <a:r>
              <a:rPr lang="en-US" altLang="en-US" smtClean="0"/>
              <a:t>),In(2,A</a:t>
            </a:r>
            <a:r>
              <a:rPr lang="en-US" altLang="en-US" baseline="-25000" smtClean="0"/>
              <a:t>2</a:t>
            </a:r>
            <a:r>
              <a:rPr lang="en-US" altLang="en-US" smtClean="0"/>
              <a:t>))		Connected(In(1,C</a:t>
            </a:r>
            <a:r>
              <a:rPr lang="en-US" altLang="en-US" baseline="-25000" smtClean="0"/>
              <a:t>1</a:t>
            </a:r>
            <a:r>
              <a:rPr lang="en-US" altLang="en-US" smtClean="0"/>
              <a:t>),In(1,A</a:t>
            </a:r>
            <a:r>
              <a:rPr lang="en-US" altLang="en-US" baseline="-25000" smtClean="0"/>
              <a:t>1</a:t>
            </a:r>
            <a:r>
              <a:rPr lang="en-US" altLang="en-US" smtClean="0"/>
              <a:t>))</a:t>
            </a:r>
          </a:p>
          <a:p>
            <a:pPr marL="800100" lvl="1" indent="-342900" eaLnBrk="1" hangingPunct="1">
              <a:lnSpc>
                <a:spcPct val="90000"/>
              </a:lnSpc>
              <a:buFontTx/>
              <a:buNone/>
            </a:pPr>
            <a:r>
              <a:rPr lang="en-US" altLang="en-US" smtClean="0"/>
              <a:t>Connected(Out(1,A</a:t>
            </a:r>
            <a:r>
              <a:rPr lang="en-US" altLang="en-US" baseline="-25000" smtClean="0"/>
              <a:t>2</a:t>
            </a:r>
            <a:r>
              <a:rPr lang="en-US" altLang="en-US" smtClean="0"/>
              <a:t>),In(1,O</a:t>
            </a:r>
            <a:r>
              <a:rPr lang="en-US" altLang="en-US" baseline="-25000" smtClean="0"/>
              <a:t>1</a:t>
            </a:r>
            <a:r>
              <a:rPr lang="en-US" altLang="en-US" smtClean="0"/>
              <a:t>)) 	Connected(In(2,C</a:t>
            </a:r>
            <a:r>
              <a:rPr lang="en-US" altLang="en-US" baseline="-25000" smtClean="0"/>
              <a:t>1</a:t>
            </a:r>
            <a:r>
              <a:rPr lang="en-US" altLang="en-US" smtClean="0"/>
              <a:t>),In(2,X</a:t>
            </a:r>
            <a:r>
              <a:rPr lang="en-US" altLang="en-US" baseline="-25000" smtClean="0"/>
              <a:t>1</a:t>
            </a:r>
            <a:r>
              <a:rPr lang="en-US" altLang="en-US" smtClean="0"/>
              <a:t>))</a:t>
            </a:r>
          </a:p>
          <a:p>
            <a:pPr marL="800100" lvl="1" indent="-342900" eaLnBrk="1" hangingPunct="1">
              <a:lnSpc>
                <a:spcPct val="90000"/>
              </a:lnSpc>
              <a:buFontTx/>
              <a:buNone/>
            </a:pPr>
            <a:r>
              <a:rPr lang="en-US" altLang="en-US" smtClean="0"/>
              <a:t>Connected(Out(1,A</a:t>
            </a:r>
            <a:r>
              <a:rPr lang="en-US" altLang="en-US" baseline="-25000" smtClean="0"/>
              <a:t>1</a:t>
            </a:r>
            <a:r>
              <a:rPr lang="en-US" altLang="en-US" smtClean="0"/>
              <a:t>),In(2,O</a:t>
            </a:r>
            <a:r>
              <a:rPr lang="en-US" altLang="en-US" baseline="-25000" smtClean="0"/>
              <a:t>1</a:t>
            </a:r>
            <a:r>
              <a:rPr lang="en-US" altLang="en-US" smtClean="0"/>
              <a:t>)) 	Connected(In(2,C</a:t>
            </a:r>
            <a:r>
              <a:rPr lang="en-US" altLang="en-US" baseline="-25000" smtClean="0"/>
              <a:t>1</a:t>
            </a:r>
            <a:r>
              <a:rPr lang="en-US" altLang="en-US" smtClean="0"/>
              <a:t>),In(2,A</a:t>
            </a:r>
            <a:r>
              <a:rPr lang="en-US" altLang="en-US" baseline="-25000" smtClean="0"/>
              <a:t>1</a:t>
            </a:r>
            <a:r>
              <a:rPr lang="en-US" altLang="en-US" smtClean="0"/>
              <a:t>))</a:t>
            </a:r>
          </a:p>
          <a:p>
            <a:pPr marL="800100" lvl="1" indent="-342900" eaLnBrk="1" hangingPunct="1">
              <a:lnSpc>
                <a:spcPct val="90000"/>
              </a:lnSpc>
              <a:buFontTx/>
              <a:buNone/>
            </a:pPr>
            <a:r>
              <a:rPr lang="en-US" altLang="en-US" smtClean="0"/>
              <a:t>Connected(Out(1,X</a:t>
            </a:r>
            <a:r>
              <a:rPr lang="en-US" altLang="en-US" baseline="-25000" smtClean="0"/>
              <a:t>2</a:t>
            </a:r>
            <a:r>
              <a:rPr lang="en-US" altLang="en-US" smtClean="0"/>
              <a:t>),Out(1,C</a:t>
            </a:r>
            <a:r>
              <a:rPr lang="en-US" altLang="en-US" baseline="-25000" smtClean="0"/>
              <a:t>1</a:t>
            </a:r>
            <a:r>
              <a:rPr lang="en-US" altLang="en-US" smtClean="0"/>
              <a:t>)) 	Connected(In(3,C</a:t>
            </a:r>
            <a:r>
              <a:rPr lang="en-US" altLang="en-US" baseline="-25000" smtClean="0"/>
              <a:t>1</a:t>
            </a:r>
            <a:r>
              <a:rPr lang="en-US" altLang="en-US" smtClean="0"/>
              <a:t>),In(2,X</a:t>
            </a:r>
            <a:r>
              <a:rPr lang="en-US" altLang="en-US" baseline="-25000" smtClean="0"/>
              <a:t>2</a:t>
            </a:r>
            <a:r>
              <a:rPr lang="en-US" altLang="en-US" smtClean="0"/>
              <a:t>))</a:t>
            </a:r>
          </a:p>
          <a:p>
            <a:pPr marL="800100" lvl="1" indent="-342900" eaLnBrk="1" hangingPunct="1">
              <a:lnSpc>
                <a:spcPct val="90000"/>
              </a:lnSpc>
              <a:buFontTx/>
              <a:buNone/>
            </a:pPr>
            <a:r>
              <a:rPr lang="en-US" altLang="en-US" smtClean="0"/>
              <a:t>Connected(Out(1,O</a:t>
            </a:r>
            <a:r>
              <a:rPr lang="en-US" altLang="en-US" baseline="-25000" smtClean="0"/>
              <a:t>1</a:t>
            </a:r>
            <a:r>
              <a:rPr lang="en-US" altLang="en-US" smtClean="0"/>
              <a:t>),Out(2,C</a:t>
            </a:r>
            <a:r>
              <a:rPr lang="en-US" altLang="en-US" baseline="-25000" smtClean="0"/>
              <a:t>1</a:t>
            </a:r>
            <a:r>
              <a:rPr lang="en-US" altLang="en-US" smtClean="0"/>
              <a:t>)) 	Connected(In(3,C</a:t>
            </a:r>
            <a:r>
              <a:rPr lang="en-US" altLang="en-US" baseline="-25000" smtClean="0"/>
              <a:t>1</a:t>
            </a:r>
            <a:r>
              <a:rPr lang="en-US" altLang="en-US" smtClean="0"/>
              <a:t>),In(1,A</a:t>
            </a:r>
            <a:r>
              <a:rPr lang="en-US" altLang="en-US" baseline="-25000" smtClean="0"/>
              <a:t>2</a:t>
            </a:r>
            <a:r>
              <a:rPr lang="en-US" altLang="en-US" smtClean="0"/>
              <a:t>))</a:t>
            </a:r>
          </a:p>
          <a:p>
            <a:pPr marL="800100" lvl="1" indent="-342900" eaLnBrk="1" hangingPunct="1">
              <a:lnSpc>
                <a:spcPct val="90000"/>
              </a:lnSpc>
              <a:buFontTx/>
              <a:buNone/>
            </a:pPr>
            <a:r>
              <a:rPr lang="en-US" altLang="en-US" sz="1200" smtClean="0"/>
              <a:t>
</a:t>
            </a:r>
          </a:p>
        </p:txBody>
      </p:sp>
    </p:spTree>
    <p:extLst>
      <p:ext uri="{BB962C8B-B14F-4D97-AF65-F5344CB8AC3E}">
        <p14:creationId xmlns:p14="http://schemas.microsoft.com/office/powerpoint/2010/main" val="788539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solidFill>
                  <a:schemeClr val="tx1"/>
                </a:solidFill>
              </a:rPr>
              <a:t>The electronic circuits domain</a:t>
            </a:r>
          </a:p>
        </p:txBody>
      </p:sp>
      <p:sp>
        <p:nvSpPr>
          <p:cNvPr id="23555" name="Rectangle 3"/>
          <p:cNvSpPr>
            <a:spLocks noGrp="1" noChangeArrowheads="1"/>
          </p:cNvSpPr>
          <p:nvPr>
            <p:ph type="body" idx="1"/>
          </p:nvPr>
        </p:nvSpPr>
        <p:spPr/>
        <p:txBody>
          <a:bodyPr/>
          <a:lstStyle/>
          <a:p>
            <a:pPr marL="609600" indent="-609600" eaLnBrk="1" hangingPunct="1">
              <a:buFontTx/>
              <a:buAutoNum type="arabicPeriod" startAt="6"/>
            </a:pPr>
            <a:r>
              <a:rPr lang="en-US" altLang="en-US" smtClean="0"/>
              <a:t>Pose queries to the inference procedure</a:t>
            </a:r>
          </a:p>
          <a:p>
            <a:pPr marL="990600" lvl="1" indent="-533400" eaLnBrk="1" hangingPunct="1">
              <a:buFontTx/>
              <a:buNone/>
            </a:pPr>
            <a:r>
              <a:rPr lang="en-US" altLang="en-US" smtClean="0"/>
              <a:t>What are the possible sets of values of all the terminals for the adder circuit? 
</a:t>
            </a:r>
          </a:p>
          <a:p>
            <a:pPr marL="609600" indent="-609600" eaLnBrk="1" hangingPunct="1">
              <a:buFontTx/>
              <a:buNone/>
            </a:pPr>
            <a:r>
              <a:rPr lang="en-US" altLang="en-US" sz="1400" smtClean="0">
                <a:sym typeface="Symbol" pitchFamily="18" charset="2"/>
              </a:rPr>
              <a:t>	</a:t>
            </a:r>
            <a:r>
              <a:rPr lang="en-US" altLang="en-US" sz="1400" smtClean="0"/>
              <a:t>i</a:t>
            </a:r>
            <a:r>
              <a:rPr lang="en-US" altLang="en-US" sz="1400" baseline="-25000" smtClean="0"/>
              <a:t>1</a:t>
            </a:r>
            <a:r>
              <a:rPr lang="en-US" altLang="en-US" sz="1400" smtClean="0"/>
              <a:t>,i</a:t>
            </a:r>
            <a:r>
              <a:rPr lang="en-US" altLang="en-US" sz="1400" baseline="-25000" smtClean="0"/>
              <a:t>2</a:t>
            </a:r>
            <a:r>
              <a:rPr lang="en-US" altLang="en-US" sz="1400" smtClean="0"/>
              <a:t>,i</a:t>
            </a:r>
            <a:r>
              <a:rPr lang="en-US" altLang="en-US" sz="1400" baseline="-25000" smtClean="0"/>
              <a:t>3</a:t>
            </a:r>
            <a:r>
              <a:rPr lang="en-US" altLang="en-US" sz="1400" smtClean="0"/>
              <a:t>,o</a:t>
            </a:r>
            <a:r>
              <a:rPr lang="en-US" altLang="en-US" sz="1400" baseline="-25000" smtClean="0"/>
              <a:t>1</a:t>
            </a:r>
            <a:r>
              <a:rPr lang="en-US" altLang="en-US" sz="1400" smtClean="0"/>
              <a:t>,o</a:t>
            </a:r>
            <a:r>
              <a:rPr lang="en-US" altLang="en-US" sz="1400" baseline="-25000" smtClean="0"/>
              <a:t>2</a:t>
            </a:r>
            <a:r>
              <a:rPr lang="en-US" altLang="en-US" sz="1400" smtClean="0"/>
              <a:t> Signal(In(1,C</a:t>
            </a:r>
            <a:r>
              <a:rPr lang="en-US" altLang="en-US" sz="1600" baseline="-25000" smtClean="0"/>
              <a:t>1</a:t>
            </a:r>
            <a:r>
              <a:rPr lang="en-US" altLang="en-US" sz="1400" smtClean="0"/>
              <a:t>)) = i</a:t>
            </a:r>
            <a:r>
              <a:rPr lang="en-US" altLang="en-US" sz="1400" baseline="-25000" smtClean="0"/>
              <a:t>1</a:t>
            </a:r>
            <a:r>
              <a:rPr lang="en-US" altLang="en-US" sz="1400" smtClean="0"/>
              <a:t> </a:t>
            </a:r>
            <a:r>
              <a:rPr lang="en-US" altLang="en-US" sz="1400" smtClean="0">
                <a:sym typeface="Symbol" pitchFamily="18" charset="2"/>
              </a:rPr>
              <a:t> </a:t>
            </a:r>
            <a:r>
              <a:rPr lang="en-US" altLang="en-US" sz="1400" smtClean="0"/>
              <a:t>Signal(In(2,C</a:t>
            </a:r>
            <a:r>
              <a:rPr lang="en-US" altLang="en-US" sz="1400" baseline="-25000" smtClean="0"/>
              <a:t>1</a:t>
            </a:r>
            <a:r>
              <a:rPr lang="en-US" altLang="en-US" sz="1400" smtClean="0"/>
              <a:t>)) = i</a:t>
            </a:r>
            <a:r>
              <a:rPr lang="en-US" altLang="en-US" sz="1400" baseline="-25000" smtClean="0"/>
              <a:t>2</a:t>
            </a:r>
            <a:r>
              <a:rPr lang="en-US" altLang="en-US" sz="1400" smtClean="0"/>
              <a:t> </a:t>
            </a:r>
            <a:r>
              <a:rPr lang="en-US" altLang="en-US" sz="1400" smtClean="0">
                <a:sym typeface="Symbol" pitchFamily="18" charset="2"/>
              </a:rPr>
              <a:t></a:t>
            </a:r>
            <a:r>
              <a:rPr lang="en-US" altLang="en-US" sz="1400" smtClean="0"/>
              <a:t> Signal(In(3,C</a:t>
            </a:r>
            <a:r>
              <a:rPr lang="en-US" altLang="en-US" sz="1400" baseline="-25000" smtClean="0"/>
              <a:t>1</a:t>
            </a:r>
            <a:r>
              <a:rPr lang="en-US" altLang="en-US" sz="1400" smtClean="0"/>
              <a:t>)) = i</a:t>
            </a:r>
            <a:r>
              <a:rPr lang="en-US" altLang="en-US" sz="1400" baseline="-25000" smtClean="0"/>
              <a:t>3</a:t>
            </a:r>
            <a:r>
              <a:rPr lang="en-US" altLang="en-US" sz="1400" smtClean="0"/>
              <a:t> </a:t>
            </a:r>
            <a:r>
              <a:rPr lang="en-US" altLang="en-US" sz="1400" smtClean="0">
                <a:sym typeface="Symbol" pitchFamily="18" charset="2"/>
              </a:rPr>
              <a:t> </a:t>
            </a:r>
            <a:r>
              <a:rPr lang="en-US" altLang="en-US" sz="1400" smtClean="0"/>
              <a:t>Signal(Out(1,C</a:t>
            </a:r>
            <a:r>
              <a:rPr lang="en-US" altLang="en-US" sz="1400" baseline="-25000" smtClean="0"/>
              <a:t>1</a:t>
            </a:r>
            <a:r>
              <a:rPr lang="en-US" altLang="en-US" sz="1400" smtClean="0"/>
              <a:t>)) = o</a:t>
            </a:r>
            <a:r>
              <a:rPr lang="en-US" altLang="en-US" sz="1400" baseline="-25000" smtClean="0"/>
              <a:t>1</a:t>
            </a:r>
            <a:r>
              <a:rPr lang="en-US" altLang="en-US" sz="1400" smtClean="0"/>
              <a:t> </a:t>
            </a:r>
            <a:r>
              <a:rPr lang="en-US" altLang="en-US" sz="1400" smtClean="0">
                <a:sym typeface="Symbol" pitchFamily="18" charset="2"/>
              </a:rPr>
              <a:t></a:t>
            </a:r>
            <a:r>
              <a:rPr lang="en-US" altLang="en-US" sz="1400" smtClean="0"/>
              <a:t> Signal(Out(2,C</a:t>
            </a:r>
            <a:r>
              <a:rPr lang="en-US" altLang="en-US" sz="1400" baseline="-25000" smtClean="0"/>
              <a:t>1</a:t>
            </a:r>
            <a:r>
              <a:rPr lang="en-US" altLang="en-US" sz="1400" smtClean="0"/>
              <a:t>)) = o</a:t>
            </a:r>
            <a:r>
              <a:rPr lang="en-US" altLang="en-US" sz="1400" baseline="-25000" smtClean="0"/>
              <a:t>2</a:t>
            </a:r>
            <a:r>
              <a:rPr lang="en-US" altLang="en-US" sz="1400" smtClean="0"/>
              <a:t>
</a:t>
            </a:r>
          </a:p>
          <a:p>
            <a:pPr marL="2209800" lvl="4" indent="-381000" eaLnBrk="1" hangingPunct="1">
              <a:buFontTx/>
              <a:buNone/>
            </a:pPr>
            <a:endParaRPr lang="en-US" altLang="en-US" smtClean="0"/>
          </a:p>
          <a:p>
            <a:pPr marL="609600" indent="-609600" eaLnBrk="1" hangingPunct="1">
              <a:buFontTx/>
              <a:buAutoNum type="arabicPeriod" startAt="7"/>
            </a:pPr>
            <a:endParaRPr lang="en-US" altLang="en-US" smtClean="0"/>
          </a:p>
          <a:p>
            <a:pPr marL="609600" indent="-609600" eaLnBrk="1" hangingPunct="1">
              <a:buFontTx/>
              <a:buAutoNum type="arabicPeriod" startAt="7"/>
            </a:pPr>
            <a:endParaRPr lang="en-US" altLang="en-US" sz="1600" smtClean="0"/>
          </a:p>
          <a:p>
            <a:pPr marL="609600" indent="-609600" eaLnBrk="1" hangingPunct="1">
              <a:buFontTx/>
              <a:buAutoNum type="arabicPeriod" startAt="7"/>
            </a:pPr>
            <a:endParaRPr lang="en-US" altLang="en-US" sz="1600" smtClean="0"/>
          </a:p>
          <a:p>
            <a:pPr marL="609600" indent="-609600" eaLnBrk="1" hangingPunct="1">
              <a:buFontTx/>
              <a:buAutoNum type="arabicPeriod" startAt="7"/>
            </a:pPr>
            <a:endParaRPr lang="en-US" altLang="en-US" sz="1600" smtClean="0"/>
          </a:p>
          <a:p>
            <a:pPr marL="609600" indent="-609600" eaLnBrk="1" hangingPunct="1">
              <a:buFontTx/>
              <a:buAutoNum type="arabicPeriod" startAt="7"/>
            </a:pPr>
            <a:r>
              <a:rPr lang="en-US" altLang="en-US" smtClean="0"/>
              <a:t>Debug the knowledge base</a:t>
            </a:r>
          </a:p>
          <a:p>
            <a:pPr marL="990600" lvl="1" indent="-533400" eaLnBrk="1" hangingPunct="1">
              <a:buFontTx/>
              <a:buNone/>
            </a:pPr>
            <a:r>
              <a:rPr lang="en-US" altLang="en-US" smtClean="0"/>
              <a:t>May have omitted assertions like 1 ≠ 0
</a:t>
            </a:r>
          </a:p>
        </p:txBody>
      </p:sp>
    </p:spTree>
    <p:extLst>
      <p:ext uri="{BB962C8B-B14F-4D97-AF65-F5344CB8AC3E}">
        <p14:creationId xmlns:p14="http://schemas.microsoft.com/office/powerpoint/2010/main" val="4107981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CS-271P </a:t>
            </a:r>
            <a:r>
              <a:rPr lang="en-US" altLang="en-US" dirty="0" smtClean="0"/>
              <a:t>Final Review</a:t>
            </a:r>
          </a:p>
        </p:txBody>
      </p:sp>
      <p:sp>
        <p:nvSpPr>
          <p:cNvPr id="5" name="Rectangle 3"/>
          <p:cNvSpPr txBox="1">
            <a:spLocks noChangeArrowheads="1"/>
          </p:cNvSpPr>
          <p:nvPr/>
        </p:nvSpPr>
        <p:spPr bwMode="auto">
          <a:xfrm>
            <a:off x="587679" y="1143000"/>
            <a:ext cx="7848600" cy="5181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b="1" dirty="0"/>
              <a:t>Propositional </a:t>
            </a:r>
            <a:r>
              <a:rPr lang="en-US" sz="2400" b="1" dirty="0" smtClean="0"/>
              <a:t>Logic</a:t>
            </a:r>
          </a:p>
          <a:p>
            <a:pPr marL="800100" lvl="1" indent="-342900" eaLnBrk="0" hangingPunct="0">
              <a:spcBef>
                <a:spcPct val="20000"/>
              </a:spcBef>
              <a:buFont typeface="Arial" pitchFamily="34" charset="0"/>
              <a:buChar char="•"/>
              <a:defRPr/>
            </a:pPr>
            <a:r>
              <a:rPr lang="en-US" sz="2000" dirty="0" smtClean="0"/>
              <a:t>(7.1-7.5)</a:t>
            </a: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rPr>
              <a:t>First-Order Logic, </a:t>
            </a:r>
            <a:r>
              <a:rPr lang="en-US" sz="2400" b="1" dirty="0">
                <a:solidFill>
                  <a:prstClr val="black"/>
                </a:solidFill>
                <a:latin typeface="Calibri"/>
                <a:ea typeface="ＭＳ Ｐゴシック" pitchFamily="34" charset="-128"/>
                <a:cs typeface="+mn-cs"/>
              </a:rPr>
              <a:t>Knowledge </a:t>
            </a:r>
            <a:r>
              <a:rPr lang="en-US" sz="2400" b="1" dirty="0" smtClean="0">
                <a:solidFill>
                  <a:prstClr val="black"/>
                </a:solidFill>
                <a:latin typeface="Calibri"/>
                <a:ea typeface="ＭＳ Ｐゴシック" pitchFamily="34" charset="-128"/>
                <a:cs typeface="+mn-cs"/>
              </a:rPr>
              <a:t>Representation</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(8.1-8.5, 9.1-9.2)</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Constraint Satisfaction Problems</a:t>
            </a:r>
            <a:endParaRPr lang="en-US" sz="2400" b="1" dirty="0" smtClean="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(6.1-6.4, except 6.3)</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Machine Learning</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(18.1-18.4)</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Questions on any </a:t>
            </a:r>
            <a:r>
              <a:rPr lang="en-US" sz="2400" dirty="0" smtClean="0">
                <a:solidFill>
                  <a:prstClr val="black"/>
                </a:solidFill>
                <a:latin typeface="Calibri"/>
                <a:ea typeface="ＭＳ Ｐゴシック" pitchFamily="34" charset="-128"/>
                <a:cs typeface="+mn-cs"/>
              </a:rPr>
              <a:t>topic</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Pre-mid-term </a:t>
            </a:r>
            <a:r>
              <a:rPr lang="en-US" sz="2400" dirty="0">
                <a:solidFill>
                  <a:prstClr val="black"/>
                </a:solidFill>
                <a:latin typeface="Calibri"/>
                <a:ea typeface="ＭＳ Ｐゴシック" pitchFamily="34" charset="-128"/>
                <a:cs typeface="+mn-cs"/>
              </a:rPr>
              <a:t>material if time and class </a:t>
            </a:r>
            <a:r>
              <a:rPr lang="en-US" sz="2400" dirty="0" smtClean="0">
                <a:solidFill>
                  <a:prstClr val="black"/>
                </a:solidFill>
                <a:latin typeface="Calibri"/>
                <a:ea typeface="ＭＳ Ｐゴシック" pitchFamily="34" charset="-128"/>
                <a:cs typeface="+mn-cs"/>
              </a:rPr>
              <a:t>interest</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Please review your </a:t>
            </a:r>
            <a:r>
              <a:rPr lang="en-US" sz="2400" dirty="0" smtClean="0">
                <a:solidFill>
                  <a:prstClr val="black"/>
                </a:solidFill>
                <a:latin typeface="Calibri"/>
                <a:ea typeface="ＭＳ Ｐゴシック" pitchFamily="34" charset="-128"/>
                <a:cs typeface="+mn-cs"/>
              </a:rPr>
              <a:t>quizzes, mid-term, &amp; </a:t>
            </a:r>
            <a:r>
              <a:rPr lang="en-US" sz="2400" dirty="0">
                <a:solidFill>
                  <a:prstClr val="black"/>
                </a:solidFill>
                <a:latin typeface="Calibri"/>
                <a:ea typeface="ＭＳ Ｐゴシック" pitchFamily="34" charset="-128"/>
                <a:cs typeface="+mn-cs"/>
              </a:rPr>
              <a:t>old </a:t>
            </a:r>
            <a:r>
              <a:rPr lang="en-US" sz="2400" dirty="0" smtClean="0">
                <a:solidFill>
                  <a:prstClr val="black"/>
                </a:solidFill>
                <a:latin typeface="Calibri"/>
                <a:ea typeface="ＭＳ Ｐゴシック" pitchFamily="34" charset="-128"/>
                <a:cs typeface="+mn-cs"/>
              </a:rPr>
              <a:t>tests</a:t>
            </a:r>
            <a:endParaRPr lang="en-US" sz="2400" dirty="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000" dirty="0">
                <a:solidFill>
                  <a:prstClr val="black"/>
                </a:solidFill>
                <a:latin typeface="Calibri"/>
                <a:ea typeface="ＭＳ Ｐゴシック" pitchFamily="34" charset="-128"/>
                <a:cs typeface="+mn-cs"/>
              </a:rPr>
              <a:t>At least one question from a prior quiz or </a:t>
            </a:r>
            <a:r>
              <a:rPr lang="en-US" sz="2000" dirty="0" smtClean="0">
                <a:solidFill>
                  <a:prstClr val="black"/>
                </a:solidFill>
                <a:latin typeface="Calibri"/>
                <a:ea typeface="ＭＳ Ｐゴシック" pitchFamily="34" charset="-128"/>
                <a:cs typeface="+mn-cs"/>
              </a:rPr>
              <a:t>test </a:t>
            </a:r>
            <a:r>
              <a:rPr lang="en-US" sz="2000" dirty="0">
                <a:solidFill>
                  <a:prstClr val="black"/>
                </a:solidFill>
                <a:latin typeface="Calibri"/>
                <a:ea typeface="ＭＳ Ｐゴシック" pitchFamily="34" charset="-128"/>
                <a:cs typeface="+mn-cs"/>
              </a:rPr>
              <a:t>will appear on the </a:t>
            </a:r>
            <a:r>
              <a:rPr lang="en-US" sz="2000" dirty="0" smtClean="0">
                <a:solidFill>
                  <a:prstClr val="black"/>
                </a:solidFill>
                <a:latin typeface="Calibri"/>
                <a:ea typeface="ＭＳ Ｐゴシック" pitchFamily="34" charset="-128"/>
                <a:cs typeface="+mn-cs"/>
              </a:rPr>
              <a:t>Final Exam </a:t>
            </a:r>
            <a:r>
              <a:rPr lang="en-US" sz="2000" dirty="0">
                <a:solidFill>
                  <a:prstClr val="black"/>
                </a:solidFill>
                <a:latin typeface="Calibri"/>
                <a:ea typeface="ＭＳ Ｐゴシック" pitchFamily="34" charset="-128"/>
                <a:cs typeface="+mn-cs"/>
              </a:rPr>
              <a:t>(and all other tests)</a:t>
            </a:r>
          </a:p>
        </p:txBody>
      </p:sp>
    </p:spTree>
    <p:extLst>
      <p:ext uri="{BB962C8B-B14F-4D97-AF65-F5344CB8AC3E}">
        <p14:creationId xmlns:p14="http://schemas.microsoft.com/office/powerpoint/2010/main" val="2610348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57200" y="274638"/>
            <a:ext cx="8229600" cy="2239962"/>
          </a:xfrm>
        </p:spPr>
        <p:txBody>
          <a:bodyPr/>
          <a:lstStyle/>
          <a:p>
            <a:pPr eaLnBrk="1" hangingPunct="1"/>
            <a:r>
              <a:rPr lang="en-US" altLang="en-US" dirty="0" smtClean="0"/>
              <a:t>Review Constraint Satisfaction</a:t>
            </a:r>
            <a:br>
              <a:rPr lang="en-US" altLang="en-US" dirty="0" smtClean="0"/>
            </a:br>
            <a:r>
              <a:rPr lang="en-US" altLang="en-US" dirty="0" smtClean="0"/>
              <a:t>Chapter </a:t>
            </a:r>
            <a:r>
              <a:rPr lang="en-US" altLang="en-US" dirty="0" smtClean="0"/>
              <a:t>6.1-6.4</a:t>
            </a:r>
            <a:r>
              <a:rPr lang="en-US" altLang="en-US" smtClean="0"/>
              <a:t>, except 6.3.3</a:t>
            </a:r>
            <a:endParaRPr lang="en-US" altLang="en-US" smtClean="0"/>
          </a:p>
        </p:txBody>
      </p:sp>
      <p:sp>
        <p:nvSpPr>
          <p:cNvPr id="5" name="Rectangle 3"/>
          <p:cNvSpPr txBox="1">
            <a:spLocks noChangeArrowheads="1"/>
          </p:cNvSpPr>
          <p:nvPr/>
        </p:nvSpPr>
        <p:spPr bwMode="auto">
          <a:xfrm>
            <a:off x="609600" y="2514600"/>
            <a:ext cx="7848600" cy="36576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What is a CSP</a:t>
            </a:r>
          </a:p>
          <a:p>
            <a:pPr marL="342900" indent="-342900">
              <a:spcBef>
                <a:spcPct val="20000"/>
              </a:spcBef>
              <a:buFont typeface="Arial" pitchFamily="34" charset="0"/>
              <a:buChar char="•"/>
              <a:defRPr/>
            </a:pPr>
            <a:endParaRPr lang="en-US" sz="2400" dirty="0">
              <a:solidFill>
                <a:prstClr val="black"/>
              </a:solidFill>
              <a:latin typeface="Calibri"/>
              <a:ea typeface="ＭＳ Ｐゴシック" pitchFamily="34" charset="-128"/>
              <a:cs typeface="+mn-cs"/>
            </a:endParaRPr>
          </a:p>
          <a:p>
            <a:pPr marL="342900" indent="-34290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Backtracking for CSP</a:t>
            </a:r>
          </a:p>
          <a:p>
            <a:pPr marL="342900" indent="-342900">
              <a:spcBef>
                <a:spcPct val="20000"/>
              </a:spcBef>
              <a:buFont typeface="Arial" pitchFamily="34" charset="0"/>
              <a:buChar char="•"/>
              <a:defRPr/>
            </a:pPr>
            <a:endParaRPr lang="en-US" sz="2400" dirty="0">
              <a:solidFill>
                <a:prstClr val="black"/>
              </a:solidFill>
              <a:latin typeface="Calibri"/>
              <a:ea typeface="ＭＳ Ｐゴシック" pitchFamily="34" charset="-128"/>
              <a:cs typeface="+mn-cs"/>
            </a:endParaRPr>
          </a:p>
          <a:p>
            <a:pPr marL="342900" indent="-34290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Local search for CSPs</a:t>
            </a:r>
          </a:p>
        </p:txBody>
      </p:sp>
    </p:spTree>
    <p:extLst>
      <p:ext uri="{BB962C8B-B14F-4D97-AF65-F5344CB8AC3E}">
        <p14:creationId xmlns:p14="http://schemas.microsoft.com/office/powerpoint/2010/main" val="122221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smtClean="0"/>
              <a:t>Constraint Satisfaction Problems</a:t>
            </a:r>
          </a:p>
        </p:txBody>
      </p:sp>
      <p:sp>
        <p:nvSpPr>
          <p:cNvPr id="57347" name="Rectangle 3"/>
          <p:cNvSpPr>
            <a:spLocks noGrp="1" noChangeArrowheads="1"/>
          </p:cNvSpPr>
          <p:nvPr>
            <p:ph type="body" idx="1"/>
          </p:nvPr>
        </p:nvSpPr>
        <p:spPr>
          <a:xfrm>
            <a:off x="609600" y="1143000"/>
            <a:ext cx="7924800" cy="5029200"/>
          </a:xfrm>
        </p:spPr>
        <p:txBody>
          <a:bodyPr/>
          <a:lstStyle/>
          <a:p>
            <a:pPr eaLnBrk="1" hangingPunct="1">
              <a:lnSpc>
                <a:spcPct val="90000"/>
              </a:lnSpc>
            </a:pPr>
            <a:r>
              <a:rPr lang="en-US" altLang="en-US" sz="1600" dirty="0" smtClean="0"/>
              <a:t>What is a CSP?</a:t>
            </a:r>
          </a:p>
          <a:p>
            <a:pPr lvl="1" eaLnBrk="1" hangingPunct="1">
              <a:lnSpc>
                <a:spcPct val="90000"/>
              </a:lnSpc>
            </a:pPr>
            <a:r>
              <a:rPr lang="en-US" altLang="en-US" sz="1500" dirty="0" smtClean="0"/>
              <a:t>Finite set of variables </a:t>
            </a:r>
            <a:r>
              <a:rPr lang="en-US" altLang="en-US" sz="1500" i="1" dirty="0" smtClean="0"/>
              <a:t>X</a:t>
            </a:r>
            <a:r>
              <a:rPr lang="en-US" altLang="en-US" sz="1500" i="1" baseline="-25000" dirty="0" smtClean="0"/>
              <a:t>1</a:t>
            </a:r>
            <a:r>
              <a:rPr lang="en-US" altLang="en-US" sz="1500" i="1" dirty="0" smtClean="0"/>
              <a:t>, X</a:t>
            </a:r>
            <a:r>
              <a:rPr lang="en-US" altLang="en-US" sz="1500" i="1" baseline="-25000" dirty="0" smtClean="0"/>
              <a:t>2</a:t>
            </a:r>
            <a:r>
              <a:rPr lang="en-US" altLang="en-US" sz="1500" i="1" dirty="0" smtClean="0"/>
              <a:t>, …, </a:t>
            </a:r>
            <a:r>
              <a:rPr lang="en-US" altLang="en-US" sz="1500" i="1" dirty="0" err="1" smtClean="0"/>
              <a:t>X</a:t>
            </a:r>
            <a:r>
              <a:rPr lang="en-US" altLang="en-US" sz="1500" i="1" baseline="-25000" dirty="0" err="1" smtClean="0"/>
              <a:t>n</a:t>
            </a:r>
            <a:endParaRPr lang="en-US" altLang="en-US" sz="1500" i="1" baseline="-25000" dirty="0" smtClean="0"/>
          </a:p>
          <a:p>
            <a:pPr lvl="1" eaLnBrk="1" hangingPunct="1">
              <a:lnSpc>
                <a:spcPct val="90000"/>
              </a:lnSpc>
              <a:buFontTx/>
              <a:buNone/>
            </a:pPr>
            <a:endParaRPr lang="en-US" altLang="en-US" sz="1500" i="1" baseline="-25000" dirty="0" smtClean="0"/>
          </a:p>
          <a:p>
            <a:pPr lvl="1" eaLnBrk="1" hangingPunct="1">
              <a:lnSpc>
                <a:spcPct val="90000"/>
              </a:lnSpc>
            </a:pPr>
            <a:r>
              <a:rPr lang="en-US" altLang="en-US" sz="1500" dirty="0" smtClean="0"/>
              <a:t>Nonempty domain of possible values for each variable </a:t>
            </a:r>
            <a:br>
              <a:rPr lang="en-US" altLang="en-US" sz="1500" dirty="0" smtClean="0"/>
            </a:br>
            <a:r>
              <a:rPr lang="en-US" altLang="en-US" sz="1500" i="1" dirty="0" smtClean="0"/>
              <a:t>D</a:t>
            </a:r>
            <a:r>
              <a:rPr lang="en-US" altLang="en-US" sz="1500" i="1" baseline="-25000" dirty="0" smtClean="0"/>
              <a:t>1</a:t>
            </a:r>
            <a:r>
              <a:rPr lang="en-US" altLang="en-US" sz="1500" i="1" dirty="0" smtClean="0"/>
              <a:t>, D</a:t>
            </a:r>
            <a:r>
              <a:rPr lang="en-US" altLang="en-US" sz="1500" i="1" baseline="-25000" dirty="0" smtClean="0"/>
              <a:t>2</a:t>
            </a:r>
            <a:r>
              <a:rPr lang="en-US" altLang="en-US" sz="1500" i="1" dirty="0" smtClean="0"/>
              <a:t>, …, </a:t>
            </a:r>
            <a:r>
              <a:rPr lang="en-US" altLang="en-US" sz="1500" i="1" dirty="0" err="1" smtClean="0"/>
              <a:t>D</a:t>
            </a:r>
            <a:r>
              <a:rPr lang="en-US" altLang="en-US" sz="1500" i="1" baseline="-25000" dirty="0" err="1" smtClean="0"/>
              <a:t>n</a:t>
            </a:r>
            <a:endParaRPr lang="en-US" altLang="en-US" sz="1500" baseline="-25000" dirty="0" smtClean="0"/>
          </a:p>
          <a:p>
            <a:pPr lvl="1" eaLnBrk="1" hangingPunct="1">
              <a:lnSpc>
                <a:spcPct val="90000"/>
              </a:lnSpc>
              <a:buFontTx/>
              <a:buNone/>
            </a:pPr>
            <a:endParaRPr lang="en-US" altLang="en-US" sz="1500" i="1" baseline="-25000" dirty="0" smtClean="0"/>
          </a:p>
          <a:p>
            <a:pPr lvl="1" eaLnBrk="1" hangingPunct="1">
              <a:lnSpc>
                <a:spcPct val="90000"/>
              </a:lnSpc>
            </a:pPr>
            <a:r>
              <a:rPr lang="en-US" altLang="en-US" sz="1500" dirty="0" smtClean="0"/>
              <a:t>Finite set of constraints </a:t>
            </a:r>
            <a:r>
              <a:rPr lang="en-US" altLang="en-US" sz="1500" i="1" dirty="0" smtClean="0"/>
              <a:t>C</a:t>
            </a:r>
            <a:r>
              <a:rPr lang="en-US" altLang="en-US" sz="1500" i="1" baseline="-25000" dirty="0" smtClean="0"/>
              <a:t>1</a:t>
            </a:r>
            <a:r>
              <a:rPr lang="en-US" altLang="en-US" sz="1500" i="1" dirty="0" smtClean="0"/>
              <a:t>, C</a:t>
            </a:r>
            <a:r>
              <a:rPr lang="en-US" altLang="en-US" sz="1500" i="1" baseline="-25000" dirty="0" smtClean="0"/>
              <a:t>2</a:t>
            </a:r>
            <a:r>
              <a:rPr lang="en-US" altLang="en-US" sz="1500" i="1" dirty="0" smtClean="0"/>
              <a:t>, …, C</a:t>
            </a:r>
            <a:r>
              <a:rPr lang="en-US" altLang="en-US" sz="1500" i="1" baseline="-25000" dirty="0" smtClean="0"/>
              <a:t>m</a:t>
            </a:r>
            <a:endParaRPr lang="en-US" altLang="en-US" sz="1500" dirty="0" smtClean="0"/>
          </a:p>
          <a:p>
            <a:pPr lvl="2" eaLnBrk="1" hangingPunct="1">
              <a:lnSpc>
                <a:spcPct val="90000"/>
              </a:lnSpc>
            </a:pPr>
            <a:r>
              <a:rPr lang="en-US" altLang="en-US" sz="1500" dirty="0" smtClean="0"/>
              <a:t>Each constraint </a:t>
            </a:r>
            <a:r>
              <a:rPr lang="en-US" altLang="en-US" sz="1500" i="1" dirty="0" smtClean="0"/>
              <a:t>C</a:t>
            </a:r>
            <a:r>
              <a:rPr lang="en-US" altLang="en-US" sz="1500" i="1" baseline="-25000" dirty="0" smtClean="0"/>
              <a:t>i</a:t>
            </a:r>
            <a:r>
              <a:rPr lang="en-US" altLang="en-US" sz="1500" dirty="0" smtClean="0"/>
              <a:t> limits the values that variables can take, </a:t>
            </a:r>
          </a:p>
          <a:p>
            <a:pPr lvl="2" eaLnBrk="1" hangingPunct="1">
              <a:lnSpc>
                <a:spcPct val="90000"/>
              </a:lnSpc>
            </a:pPr>
            <a:r>
              <a:rPr lang="en-US" altLang="en-US" sz="1500" dirty="0" smtClean="0"/>
              <a:t>e.g., </a:t>
            </a:r>
            <a:r>
              <a:rPr lang="en-US" altLang="en-US" sz="1500" i="1" dirty="0" smtClean="0"/>
              <a:t>X</a:t>
            </a:r>
            <a:r>
              <a:rPr lang="en-US" altLang="en-US" sz="1500" i="1" baseline="-25000" dirty="0" smtClean="0"/>
              <a:t>1 </a:t>
            </a:r>
            <a:r>
              <a:rPr lang="en-US" altLang="en-US" sz="1500" i="1" dirty="0" smtClean="0"/>
              <a:t>≠ X</a:t>
            </a:r>
            <a:r>
              <a:rPr lang="en-US" altLang="en-US" sz="1500" i="1" baseline="-25000" dirty="0" smtClean="0"/>
              <a:t>2</a:t>
            </a:r>
            <a:endParaRPr lang="en-US" altLang="en-US" sz="1500" dirty="0" smtClean="0"/>
          </a:p>
          <a:p>
            <a:pPr lvl="1" eaLnBrk="1" hangingPunct="1">
              <a:lnSpc>
                <a:spcPct val="90000"/>
              </a:lnSpc>
            </a:pPr>
            <a:r>
              <a:rPr lang="en-US" altLang="en-US" sz="1500" dirty="0" smtClean="0"/>
              <a:t>Each constraint </a:t>
            </a:r>
            <a:r>
              <a:rPr lang="en-US" altLang="en-US" sz="1500" i="1" dirty="0" smtClean="0"/>
              <a:t>C</a:t>
            </a:r>
            <a:r>
              <a:rPr lang="en-US" altLang="en-US" sz="1500" i="1" baseline="-25000" dirty="0" smtClean="0"/>
              <a:t>i</a:t>
            </a:r>
            <a:r>
              <a:rPr lang="en-US" altLang="en-US" sz="1500" dirty="0" smtClean="0"/>
              <a:t> is a pair &lt;scope, relation&gt;</a:t>
            </a:r>
          </a:p>
          <a:p>
            <a:pPr lvl="2" eaLnBrk="1" hangingPunct="1">
              <a:lnSpc>
                <a:spcPct val="90000"/>
              </a:lnSpc>
            </a:pPr>
            <a:r>
              <a:rPr lang="en-US" altLang="en-US" sz="1500" dirty="0" smtClean="0"/>
              <a:t>Scope = Tuple of variables that participate in the constraint.</a:t>
            </a:r>
          </a:p>
          <a:p>
            <a:pPr lvl="2" eaLnBrk="1" hangingPunct="1">
              <a:lnSpc>
                <a:spcPct val="90000"/>
              </a:lnSpc>
            </a:pPr>
            <a:r>
              <a:rPr lang="en-US" altLang="en-US" sz="1500" dirty="0" smtClean="0"/>
              <a:t>Relation = List of allowed combinations of variable values.</a:t>
            </a:r>
          </a:p>
          <a:p>
            <a:pPr lvl="2" eaLnBrk="1" hangingPunct="1">
              <a:lnSpc>
                <a:spcPct val="90000"/>
              </a:lnSpc>
              <a:buFontTx/>
              <a:buNone/>
            </a:pPr>
            <a:r>
              <a:rPr lang="en-US" altLang="en-US" sz="1500" dirty="0" smtClean="0"/>
              <a:t>	May be an explicit list of allowed combinations.</a:t>
            </a:r>
          </a:p>
          <a:p>
            <a:pPr lvl="2" eaLnBrk="1" hangingPunct="1">
              <a:lnSpc>
                <a:spcPct val="90000"/>
              </a:lnSpc>
              <a:buFontTx/>
              <a:buNone/>
            </a:pPr>
            <a:r>
              <a:rPr lang="en-US" altLang="en-US" sz="1500" dirty="0" smtClean="0"/>
              <a:t>	May be an abstract relation allowing membership testing and listing.</a:t>
            </a:r>
            <a:endParaRPr lang="en-US" altLang="en-US" sz="1400" dirty="0" smtClean="0"/>
          </a:p>
          <a:p>
            <a:pPr lvl="1" eaLnBrk="1" hangingPunct="1">
              <a:lnSpc>
                <a:spcPct val="90000"/>
              </a:lnSpc>
            </a:pPr>
            <a:endParaRPr lang="en-US" altLang="en-US" sz="1400" dirty="0" smtClean="0"/>
          </a:p>
          <a:p>
            <a:pPr lvl="1" eaLnBrk="1" hangingPunct="1">
              <a:lnSpc>
                <a:spcPct val="90000"/>
              </a:lnSpc>
            </a:pPr>
            <a:endParaRPr lang="en-US" altLang="en-US" sz="1400" dirty="0" smtClean="0"/>
          </a:p>
          <a:p>
            <a:pPr eaLnBrk="1" hangingPunct="1">
              <a:lnSpc>
                <a:spcPct val="90000"/>
              </a:lnSpc>
            </a:pPr>
            <a:r>
              <a:rPr lang="en-US" altLang="en-US" sz="1600" dirty="0" smtClean="0"/>
              <a:t>CSP benefits</a:t>
            </a:r>
          </a:p>
          <a:p>
            <a:pPr lvl="1" eaLnBrk="1" hangingPunct="1">
              <a:lnSpc>
                <a:spcPct val="90000"/>
              </a:lnSpc>
            </a:pPr>
            <a:r>
              <a:rPr lang="en-US" altLang="en-US" sz="1500" dirty="0" smtClean="0"/>
              <a:t>Standard representation pattern</a:t>
            </a:r>
          </a:p>
          <a:p>
            <a:pPr lvl="1" eaLnBrk="1" hangingPunct="1">
              <a:lnSpc>
                <a:spcPct val="90000"/>
              </a:lnSpc>
            </a:pPr>
            <a:r>
              <a:rPr lang="en-US" altLang="en-US" sz="1500" dirty="0" smtClean="0"/>
              <a:t>Generic goal and successor functions</a:t>
            </a:r>
          </a:p>
          <a:p>
            <a:pPr lvl="1" eaLnBrk="1" hangingPunct="1">
              <a:lnSpc>
                <a:spcPct val="90000"/>
              </a:lnSpc>
            </a:pPr>
            <a:r>
              <a:rPr lang="en-US" altLang="en-US" sz="1500" dirty="0" smtClean="0"/>
              <a:t>Generic heuristics (no domain specific expertise).</a:t>
            </a:r>
          </a:p>
          <a:p>
            <a:pPr lvl="1" eaLnBrk="1" hangingPunct="1">
              <a:lnSpc>
                <a:spcPct val="90000"/>
              </a:lnSpc>
            </a:pPr>
            <a:endParaRPr lang="en-US" altLang="en-US" dirty="0" smtClean="0"/>
          </a:p>
        </p:txBody>
      </p:sp>
    </p:spTree>
    <p:extLst>
      <p:ext uri="{BB962C8B-B14F-4D97-AF65-F5344CB8AC3E}">
        <p14:creationId xmlns:p14="http://schemas.microsoft.com/office/powerpoint/2010/main" val="2267601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CSPs --- what is a solution?</a:t>
            </a:r>
          </a:p>
        </p:txBody>
      </p:sp>
      <p:sp>
        <p:nvSpPr>
          <p:cNvPr id="58371" name="Rectangle 3"/>
          <p:cNvSpPr>
            <a:spLocks noGrp="1" noChangeArrowheads="1"/>
          </p:cNvSpPr>
          <p:nvPr>
            <p:ph type="body" idx="1"/>
          </p:nvPr>
        </p:nvSpPr>
        <p:spPr/>
        <p:txBody>
          <a:bodyPr/>
          <a:lstStyle/>
          <a:p>
            <a:pPr lvl="1" eaLnBrk="1" hangingPunct="1">
              <a:lnSpc>
                <a:spcPct val="90000"/>
              </a:lnSpc>
            </a:pPr>
            <a:endParaRPr lang="en-US" altLang="en-US" sz="1500" smtClean="0"/>
          </a:p>
          <a:p>
            <a:pPr eaLnBrk="1" hangingPunct="1">
              <a:lnSpc>
                <a:spcPct val="90000"/>
              </a:lnSpc>
            </a:pPr>
            <a:r>
              <a:rPr lang="en-US" altLang="en-US" sz="2000" smtClean="0"/>
              <a:t>A </a:t>
            </a:r>
            <a:r>
              <a:rPr lang="en-US" altLang="en-US" sz="2000" i="1" smtClean="0"/>
              <a:t>state</a:t>
            </a:r>
            <a:r>
              <a:rPr lang="en-US" altLang="en-US" sz="2000" smtClean="0"/>
              <a:t> is an </a:t>
            </a:r>
            <a:r>
              <a:rPr lang="en-US" altLang="en-US" sz="2000" i="1" smtClean="0"/>
              <a:t>assignment</a:t>
            </a:r>
            <a:r>
              <a:rPr lang="en-US" altLang="en-US" sz="2000" smtClean="0"/>
              <a:t> of values to some or all variables.</a:t>
            </a:r>
          </a:p>
          <a:p>
            <a:pPr lvl="1" eaLnBrk="1" hangingPunct="1">
              <a:lnSpc>
                <a:spcPct val="90000"/>
              </a:lnSpc>
            </a:pPr>
            <a:r>
              <a:rPr lang="en-US" altLang="en-US" sz="2000" smtClean="0"/>
              <a:t>An assignment is </a:t>
            </a:r>
            <a:r>
              <a:rPr lang="en-US" altLang="en-US" sz="2000" i="1" smtClean="0"/>
              <a:t>complete</a:t>
            </a:r>
            <a:r>
              <a:rPr lang="en-US" altLang="en-US" sz="2000" smtClean="0"/>
              <a:t> when every variable has a value. </a:t>
            </a:r>
          </a:p>
          <a:p>
            <a:pPr lvl="1" eaLnBrk="1" hangingPunct="1">
              <a:lnSpc>
                <a:spcPct val="90000"/>
              </a:lnSpc>
            </a:pPr>
            <a:r>
              <a:rPr lang="en-US" altLang="en-US" sz="2000" smtClean="0"/>
              <a:t>An assignment is </a:t>
            </a:r>
            <a:r>
              <a:rPr lang="en-US" altLang="en-US" sz="2000" i="1" smtClean="0"/>
              <a:t>partial</a:t>
            </a:r>
            <a:r>
              <a:rPr lang="en-US" altLang="en-US" sz="2000" smtClean="0"/>
              <a:t> when some variables have no values.</a:t>
            </a:r>
          </a:p>
          <a:p>
            <a:pPr eaLnBrk="1" hangingPunct="1">
              <a:lnSpc>
                <a:spcPct val="90000"/>
              </a:lnSpc>
            </a:pPr>
            <a:endParaRPr lang="en-US" altLang="en-US" sz="2000" smtClean="0"/>
          </a:p>
          <a:p>
            <a:pPr eaLnBrk="1" hangingPunct="1">
              <a:lnSpc>
                <a:spcPct val="90000"/>
              </a:lnSpc>
            </a:pPr>
            <a:r>
              <a:rPr lang="en-US" altLang="en-US" sz="2000" b="1" i="1" smtClean="0"/>
              <a:t>Consistent assignment</a:t>
            </a:r>
            <a:endParaRPr lang="en-US" altLang="en-US" sz="2000" b="1" smtClean="0"/>
          </a:p>
          <a:p>
            <a:pPr lvl="1" eaLnBrk="1" hangingPunct="1">
              <a:lnSpc>
                <a:spcPct val="90000"/>
              </a:lnSpc>
            </a:pPr>
            <a:r>
              <a:rPr lang="en-US" altLang="en-US" sz="2000" smtClean="0"/>
              <a:t>assignment does not violate the constraints</a:t>
            </a:r>
          </a:p>
          <a:p>
            <a:pPr eaLnBrk="1" hangingPunct="1"/>
            <a:endParaRPr lang="en-US" altLang="en-US" sz="2000" smtClean="0"/>
          </a:p>
          <a:p>
            <a:pPr eaLnBrk="1" hangingPunct="1"/>
            <a:r>
              <a:rPr lang="en-US" altLang="en-US" sz="2000" smtClean="0"/>
              <a:t>A </a:t>
            </a:r>
            <a:r>
              <a:rPr lang="en-US" altLang="en-US" sz="2000" b="1" i="1" smtClean="0"/>
              <a:t>solution</a:t>
            </a:r>
            <a:r>
              <a:rPr lang="en-US" altLang="en-US" sz="2000" smtClean="0"/>
              <a:t> to a CSP is a complete and consistent assignment.</a:t>
            </a:r>
          </a:p>
          <a:p>
            <a:pPr eaLnBrk="1" hangingPunct="1"/>
            <a:endParaRPr lang="en-US" altLang="en-US" sz="2000" smtClean="0"/>
          </a:p>
          <a:p>
            <a:pPr eaLnBrk="1" hangingPunct="1"/>
            <a:r>
              <a:rPr lang="en-US" altLang="en-US" sz="2000" smtClean="0"/>
              <a:t>Some CSPs require a solution that maximizes an </a:t>
            </a:r>
            <a:r>
              <a:rPr lang="en-US" altLang="en-US" sz="2000" i="1" smtClean="0"/>
              <a:t>objective function</a:t>
            </a:r>
            <a:r>
              <a:rPr lang="en-US" altLang="en-US" sz="2000" smtClean="0"/>
              <a:t>. </a:t>
            </a:r>
          </a:p>
          <a:p>
            <a:pPr eaLnBrk="1" hangingPunct="1"/>
            <a:endParaRPr lang="en-US" altLang="en-US" sz="2000" smtClean="0"/>
          </a:p>
        </p:txBody>
      </p:sp>
    </p:spTree>
    <p:extLst>
      <p:ext uri="{BB962C8B-B14F-4D97-AF65-F5344CB8AC3E}">
        <p14:creationId xmlns:p14="http://schemas.microsoft.com/office/powerpoint/2010/main" val="215179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z="3200" smtClean="0"/>
              <a:t>Recap propositional logic:</a:t>
            </a:r>
            <a:br>
              <a:rPr lang="en-US" altLang="en-US" sz="3200" smtClean="0"/>
            </a:br>
            <a:r>
              <a:rPr lang="en-US" altLang="en-US" sz="3200" smtClean="0">
                <a:solidFill>
                  <a:srgbClr val="FF0000"/>
                </a:solidFill>
              </a:rPr>
              <a:t>Logical equivalence and rewrite rules</a:t>
            </a:r>
          </a:p>
        </p:txBody>
      </p:sp>
      <p:sp>
        <p:nvSpPr>
          <p:cNvPr id="79875" name="Rectangle 3"/>
          <p:cNvSpPr>
            <a:spLocks noGrp="1" noChangeArrowheads="1"/>
          </p:cNvSpPr>
          <p:nvPr>
            <p:ph type="body" idx="1"/>
          </p:nvPr>
        </p:nvSpPr>
        <p:spPr>
          <a:xfrm>
            <a:off x="304800" y="1219200"/>
            <a:ext cx="8610600" cy="4525963"/>
          </a:xfrm>
        </p:spPr>
        <p:txBody>
          <a:bodyPr/>
          <a:lstStyle/>
          <a:p>
            <a:pPr eaLnBrk="1" hangingPunct="1"/>
            <a:r>
              <a:rPr lang="en-US" altLang="en-US" sz="2400" smtClean="0"/>
              <a:t>To manipulate logical sentences we need some rewrite rules.</a:t>
            </a:r>
          </a:p>
          <a:p>
            <a:pPr eaLnBrk="1" hangingPunct="1"/>
            <a:r>
              <a:rPr lang="en-US" altLang="en-US" sz="2400" smtClean="0"/>
              <a:t>Two sentences are </a:t>
            </a:r>
            <a:r>
              <a:rPr lang="en-US" altLang="en-US" sz="2400" smtClean="0">
                <a:solidFill>
                  <a:schemeClr val="accent2"/>
                </a:solidFill>
              </a:rPr>
              <a:t>logically equivalent</a:t>
            </a:r>
            <a:r>
              <a:rPr lang="en-US" altLang="en-US" sz="2400" smtClean="0"/>
              <a:t> iff they are true in same models: α ≡ ß iff α╞ </a:t>
            </a:r>
            <a:r>
              <a:rPr lang="el-GR" altLang="en-US" sz="2400" smtClean="0"/>
              <a:t>β</a:t>
            </a:r>
            <a:r>
              <a:rPr lang="en-US" altLang="en-US" sz="2400" smtClean="0"/>
              <a:t> and </a:t>
            </a:r>
            <a:r>
              <a:rPr lang="el-GR" altLang="en-US" sz="2400" smtClean="0"/>
              <a:t>β</a:t>
            </a:r>
            <a:r>
              <a:rPr lang="en-US" altLang="en-US" sz="2400" smtClean="0"/>
              <a:t>╞ α</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l="33594" t="39583" r="3125" b="15625"/>
          <a:stretch>
            <a:fillRect/>
          </a:stretch>
        </p:blipFill>
        <p:spPr bwMode="auto">
          <a:xfrm>
            <a:off x="1143000" y="3055938"/>
            <a:ext cx="71628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AutoShape 6"/>
          <p:cNvSpPr>
            <a:spLocks noChangeArrowheads="1"/>
          </p:cNvSpPr>
          <p:nvPr/>
        </p:nvSpPr>
        <p:spPr bwMode="auto">
          <a:xfrm>
            <a:off x="6629400" y="3276600"/>
            <a:ext cx="2514600" cy="1371600"/>
          </a:xfrm>
          <a:prstGeom prst="wedgeEllipseCallout">
            <a:avLst>
              <a:gd name="adj1" fmla="val -33903"/>
              <a:gd name="adj2" fmla="val 78704"/>
            </a:avLst>
          </a:prstGeom>
          <a:solidFill>
            <a:srgbClr val="FFFF99"/>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1800">
              <a:latin typeface="Tahoma" pitchFamily="34" charset="0"/>
            </a:endParaRPr>
          </a:p>
        </p:txBody>
      </p:sp>
      <p:sp>
        <p:nvSpPr>
          <p:cNvPr id="79878" name="Text Box 8"/>
          <p:cNvSpPr txBox="1">
            <a:spLocks noChangeArrowheads="1"/>
          </p:cNvSpPr>
          <p:nvPr/>
        </p:nvSpPr>
        <p:spPr bwMode="auto">
          <a:xfrm>
            <a:off x="7086600" y="3733800"/>
            <a:ext cx="156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latin typeface="Arial" pitchFamily="34" charset="0"/>
                <a:cs typeface="Arial" pitchFamily="34" charset="0"/>
              </a:rPr>
              <a:t>You need to </a:t>
            </a:r>
          </a:p>
          <a:p>
            <a:pPr eaLnBrk="1" hangingPunct="1">
              <a:spcBef>
                <a:spcPct val="0"/>
              </a:spcBef>
              <a:buFontTx/>
              <a:buNone/>
            </a:pPr>
            <a:r>
              <a:rPr lang="en-US" altLang="en-US" sz="1800">
                <a:solidFill>
                  <a:srgbClr val="FF0000"/>
                </a:solidFill>
                <a:latin typeface="Arial" pitchFamily="34" charset="0"/>
                <a:cs typeface="Arial" pitchFamily="34" charset="0"/>
              </a:rPr>
              <a:t>know these !</a:t>
            </a:r>
          </a:p>
        </p:txBody>
      </p:sp>
    </p:spTree>
    <p:extLst>
      <p:ext uri="{BB962C8B-B14F-4D97-AF65-F5344CB8AC3E}">
        <p14:creationId xmlns:p14="http://schemas.microsoft.com/office/powerpoint/2010/main" val="743978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CSP example: map coloring</a:t>
            </a:r>
          </a:p>
        </p:txBody>
      </p:sp>
      <p:sp>
        <p:nvSpPr>
          <p:cNvPr id="59395" name="Rectangle 3"/>
          <p:cNvSpPr>
            <a:spLocks noGrp="1" noChangeArrowheads="1"/>
          </p:cNvSpPr>
          <p:nvPr>
            <p:ph type="body" sz="half" idx="2"/>
          </p:nvPr>
        </p:nvSpPr>
        <p:spPr>
          <a:xfrm>
            <a:off x="609600" y="3962400"/>
            <a:ext cx="8229600" cy="1866900"/>
          </a:xfrm>
        </p:spPr>
        <p:txBody>
          <a:bodyPr/>
          <a:lstStyle/>
          <a:p>
            <a:pPr eaLnBrk="1" hangingPunct="1"/>
            <a:r>
              <a:rPr lang="en-US" altLang="en-US" smtClean="0"/>
              <a:t>Variables: </a:t>
            </a:r>
            <a:r>
              <a:rPr lang="en-US" altLang="en-US" i="1" smtClean="0"/>
              <a:t>WA, NT, Q, NSW, V, SA, T</a:t>
            </a:r>
          </a:p>
          <a:p>
            <a:pPr eaLnBrk="1" hangingPunct="1"/>
            <a:r>
              <a:rPr lang="en-US" altLang="en-US" smtClean="0"/>
              <a:t>Domains: </a:t>
            </a:r>
            <a:r>
              <a:rPr lang="en-US" altLang="en-US" i="1" smtClean="0"/>
              <a:t>D</a:t>
            </a:r>
            <a:r>
              <a:rPr lang="en-US" altLang="en-US" i="1" baseline="-25000" smtClean="0"/>
              <a:t>i</a:t>
            </a:r>
            <a:r>
              <a:rPr lang="en-US" altLang="en-US" i="1" smtClean="0"/>
              <a:t>={red,green,blue}</a:t>
            </a:r>
            <a:endParaRPr lang="en-US" altLang="en-US" smtClean="0"/>
          </a:p>
          <a:p>
            <a:pPr eaLnBrk="1" hangingPunct="1"/>
            <a:r>
              <a:rPr lang="en-US" altLang="en-US" smtClean="0"/>
              <a:t>Constraints:adjacent regions must have different colors.</a:t>
            </a:r>
          </a:p>
          <a:p>
            <a:pPr lvl="2" eaLnBrk="1" hangingPunct="1"/>
            <a:r>
              <a:rPr lang="en-US" altLang="en-US" smtClean="0"/>
              <a:t>E.g. </a:t>
            </a:r>
            <a:r>
              <a:rPr lang="en-US" altLang="en-US" i="1" smtClean="0"/>
              <a:t>WA </a:t>
            </a:r>
            <a:r>
              <a:rPr lang="en-US" altLang="en-US" i="1" smtClean="0">
                <a:sym typeface="Symbol" pitchFamily="18" charset="2"/>
              </a:rPr>
              <a:t></a:t>
            </a:r>
            <a:r>
              <a:rPr lang="en-US" altLang="en-US" i="1" smtClean="0"/>
              <a:t> NT</a:t>
            </a:r>
            <a:r>
              <a:rPr lang="en-US" altLang="en-US" smtClean="0"/>
              <a:t>  </a:t>
            </a:r>
          </a:p>
        </p:txBody>
      </p:sp>
      <p:pic>
        <p:nvPicPr>
          <p:cNvPr id="59396"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57400" y="1066800"/>
            <a:ext cx="4038600" cy="2667000"/>
          </a:xfrm>
        </p:spPr>
      </p:pic>
    </p:spTree>
    <p:extLst>
      <p:ext uri="{BB962C8B-B14F-4D97-AF65-F5344CB8AC3E}">
        <p14:creationId xmlns:p14="http://schemas.microsoft.com/office/powerpoint/2010/main" val="1807603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CSP example: map coloring</a:t>
            </a:r>
          </a:p>
        </p:txBody>
      </p:sp>
      <p:sp>
        <p:nvSpPr>
          <p:cNvPr id="60419" name="Rectangle 3"/>
          <p:cNvSpPr>
            <a:spLocks noGrp="1" noChangeArrowheads="1"/>
          </p:cNvSpPr>
          <p:nvPr>
            <p:ph type="body" sz="half" idx="2"/>
          </p:nvPr>
        </p:nvSpPr>
        <p:spPr>
          <a:xfrm>
            <a:off x="457200" y="4648200"/>
            <a:ext cx="8458200" cy="1295400"/>
          </a:xfrm>
        </p:spPr>
        <p:txBody>
          <a:bodyPr/>
          <a:lstStyle/>
          <a:p>
            <a:pPr eaLnBrk="1" hangingPunct="1">
              <a:lnSpc>
                <a:spcPct val="90000"/>
              </a:lnSpc>
            </a:pPr>
            <a:r>
              <a:rPr lang="en-US" altLang="en-US" smtClean="0"/>
              <a:t>Solutions are assignments satisfying all constraints, e.g.</a:t>
            </a:r>
          </a:p>
          <a:p>
            <a:pPr eaLnBrk="1" hangingPunct="1">
              <a:lnSpc>
                <a:spcPct val="90000"/>
              </a:lnSpc>
              <a:buFontTx/>
              <a:buNone/>
            </a:pPr>
            <a:r>
              <a:rPr lang="en-US" altLang="en-US" smtClean="0"/>
              <a:t>	</a:t>
            </a:r>
            <a:r>
              <a:rPr lang="en-US" altLang="en-US" sz="2400" smtClean="0"/>
              <a:t> </a:t>
            </a:r>
            <a:r>
              <a:rPr lang="en-US" altLang="en-US" sz="2400" i="1" smtClean="0"/>
              <a:t>{WA=red,NT=green,Q=red,NSW=green,V=red,SA=blue,T=green}</a:t>
            </a:r>
          </a:p>
        </p:txBody>
      </p:sp>
      <p:pic>
        <p:nvPicPr>
          <p:cNvPr id="60420" name="Picture 4"/>
          <p:cNvPicPr>
            <a:picLocks noGrp="1" noChangeAspect="1" noChangeArrowheads="1"/>
          </p:cNvPicPr>
          <p:nvPr>
            <p:ph sz="half" idx="1"/>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a:xfrm>
            <a:off x="1752600" y="1219200"/>
            <a:ext cx="6096000" cy="3057525"/>
          </a:xfrm>
          <a:noFill/>
        </p:spPr>
      </p:pic>
    </p:spTree>
    <p:extLst>
      <p:ext uri="{BB962C8B-B14F-4D97-AF65-F5344CB8AC3E}">
        <p14:creationId xmlns:p14="http://schemas.microsoft.com/office/powerpoint/2010/main" val="4424265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Constraint graphs</a:t>
            </a:r>
          </a:p>
        </p:txBody>
      </p:sp>
      <p:pic>
        <p:nvPicPr>
          <p:cNvPr id="61443"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267200" y="990600"/>
            <a:ext cx="3429000" cy="2941638"/>
          </a:xfrm>
        </p:spPr>
      </p:pic>
      <p:sp>
        <p:nvSpPr>
          <p:cNvPr id="61444" name="Text Box 5"/>
          <p:cNvSpPr txBox="1">
            <a:spLocks noChangeArrowheads="1"/>
          </p:cNvSpPr>
          <p:nvPr/>
        </p:nvSpPr>
        <p:spPr bwMode="auto">
          <a:xfrm>
            <a:off x="593725" y="1736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endParaRPr lang="en-GB" altLang="en-US" sz="2400">
              <a:solidFill>
                <a:prstClr val="black"/>
              </a:solidFill>
              <a:latin typeface="Times" pitchFamily="18" charset="0"/>
              <a:ea typeface="ＭＳ Ｐゴシック" pitchFamily="34" charset="-128"/>
              <a:cs typeface="+mn-cs"/>
            </a:endParaRPr>
          </a:p>
        </p:txBody>
      </p:sp>
      <p:sp>
        <p:nvSpPr>
          <p:cNvPr id="61445" name="Rectangle 6"/>
          <p:cNvSpPr>
            <a:spLocks noChangeArrowheads="1"/>
          </p:cNvSpPr>
          <p:nvPr/>
        </p:nvSpPr>
        <p:spPr bwMode="auto">
          <a:xfrm>
            <a:off x="685800" y="16002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lnSpc>
                <a:spcPct val="90000"/>
              </a:lnSpc>
              <a:spcBef>
                <a:spcPct val="0"/>
              </a:spcBef>
              <a:buFontTx/>
              <a:buChar char="•"/>
            </a:pPr>
            <a:r>
              <a:rPr lang="en-US" altLang="en-US" sz="2000">
                <a:solidFill>
                  <a:prstClr val="black"/>
                </a:solidFill>
                <a:latin typeface="Verdana" pitchFamily="34" charset="0"/>
                <a:ea typeface="ＭＳ Ｐゴシック" pitchFamily="34" charset="-128"/>
                <a:cs typeface="+mn-cs"/>
              </a:rPr>
              <a:t> Constraint graph:</a:t>
            </a:r>
          </a:p>
          <a:p>
            <a:pPr eaLnBrk="0" hangingPunct="0">
              <a:lnSpc>
                <a:spcPct val="90000"/>
              </a:lnSpc>
              <a:spcBef>
                <a:spcPct val="0"/>
              </a:spcBef>
              <a:buFontTx/>
              <a:buChar char="•"/>
            </a:pPr>
            <a:endParaRPr lang="en-US" altLang="en-US" sz="2000">
              <a:solidFill>
                <a:prstClr val="black"/>
              </a:solidFill>
              <a:latin typeface="Verdana" pitchFamily="34" charset="0"/>
              <a:ea typeface="ＭＳ Ｐゴシック" pitchFamily="34" charset="-128"/>
              <a:cs typeface="+mn-cs"/>
            </a:endParaRPr>
          </a:p>
          <a:p>
            <a:pPr lvl="1" eaLnBrk="0" hangingPunct="0">
              <a:lnSpc>
                <a:spcPct val="90000"/>
              </a:lnSpc>
              <a:spcBef>
                <a:spcPct val="0"/>
              </a:spcBef>
              <a:buFontTx/>
              <a:buChar char="•"/>
            </a:pPr>
            <a:r>
              <a:rPr lang="en-US" altLang="en-US" sz="2000">
                <a:solidFill>
                  <a:prstClr val="black"/>
                </a:solidFill>
                <a:latin typeface="Verdana" pitchFamily="34" charset="0"/>
                <a:ea typeface="ＭＳ Ｐゴシック" pitchFamily="34" charset="-128"/>
                <a:cs typeface="+mn-cs"/>
              </a:rPr>
              <a:t> </a:t>
            </a:r>
            <a:r>
              <a:rPr lang="en-US" altLang="en-US" sz="1800">
                <a:solidFill>
                  <a:prstClr val="black"/>
                </a:solidFill>
                <a:latin typeface="Verdana" pitchFamily="34" charset="0"/>
                <a:ea typeface="ＭＳ Ｐゴシック" pitchFamily="34" charset="-128"/>
                <a:cs typeface="+mn-cs"/>
              </a:rPr>
              <a:t>nodes are variables</a:t>
            </a:r>
          </a:p>
          <a:p>
            <a:pPr lvl="1" eaLnBrk="0" hangingPunct="0">
              <a:lnSpc>
                <a:spcPct val="90000"/>
              </a:lnSpc>
              <a:spcBef>
                <a:spcPct val="0"/>
              </a:spcBef>
              <a:buFontTx/>
              <a:buChar char="•"/>
            </a:pPr>
            <a:endParaRPr lang="en-US" altLang="en-US" sz="1800">
              <a:solidFill>
                <a:prstClr val="black"/>
              </a:solidFill>
              <a:latin typeface="Verdana" pitchFamily="34" charset="0"/>
              <a:ea typeface="ＭＳ Ｐゴシック" pitchFamily="34" charset="-128"/>
              <a:cs typeface="+mn-cs"/>
            </a:endParaRPr>
          </a:p>
          <a:p>
            <a:pPr lvl="1" eaLnBrk="0" hangingPunct="0">
              <a:lnSpc>
                <a:spcPct val="90000"/>
              </a:lnSpc>
              <a:spcBef>
                <a:spcPct val="0"/>
              </a:spcBef>
              <a:buFontTx/>
              <a:buChar char="•"/>
            </a:pPr>
            <a:r>
              <a:rPr lang="en-US" altLang="en-US" sz="1800">
                <a:solidFill>
                  <a:prstClr val="black"/>
                </a:solidFill>
                <a:latin typeface="Verdana" pitchFamily="34" charset="0"/>
                <a:ea typeface="ＭＳ Ｐゴシック" pitchFamily="34" charset="-128"/>
                <a:cs typeface="+mn-cs"/>
              </a:rPr>
              <a:t> arcs are binary constraints</a:t>
            </a:r>
          </a:p>
          <a:p>
            <a:pPr lvl="1" eaLnBrk="0" hangingPunct="0">
              <a:lnSpc>
                <a:spcPct val="90000"/>
              </a:lnSpc>
              <a:spcBef>
                <a:spcPct val="0"/>
              </a:spcBef>
              <a:buFontTx/>
              <a:buChar char="•"/>
            </a:pPr>
            <a:endParaRPr lang="en-US" altLang="en-US" sz="1800">
              <a:solidFill>
                <a:prstClr val="black"/>
              </a:solidFill>
              <a:latin typeface="Verdana" pitchFamily="34" charset="0"/>
              <a:ea typeface="ＭＳ Ｐゴシック" pitchFamily="34" charset="-128"/>
              <a:cs typeface="+mn-cs"/>
            </a:endParaRPr>
          </a:p>
          <a:p>
            <a:pPr lvl="1" eaLnBrk="0" hangingPunct="0">
              <a:lnSpc>
                <a:spcPct val="90000"/>
              </a:lnSpc>
              <a:spcBef>
                <a:spcPct val="0"/>
              </a:spcBef>
              <a:buFontTx/>
              <a:buChar char="•"/>
            </a:pPr>
            <a:endParaRPr lang="en-US" altLang="en-US" sz="1800">
              <a:solidFill>
                <a:prstClr val="black"/>
              </a:solidFill>
              <a:latin typeface="Verdana" pitchFamily="34" charset="0"/>
              <a:ea typeface="ＭＳ Ｐゴシック" pitchFamily="34" charset="-128"/>
              <a:cs typeface="+mn-cs"/>
            </a:endParaRPr>
          </a:p>
          <a:p>
            <a:pPr lvl="1" eaLnBrk="0" hangingPunct="0">
              <a:lnSpc>
                <a:spcPct val="90000"/>
              </a:lnSpc>
              <a:spcBef>
                <a:spcPct val="0"/>
              </a:spcBef>
              <a:buFontTx/>
              <a:buChar char="•"/>
            </a:pPr>
            <a:endParaRPr lang="en-US" altLang="en-US" sz="1800">
              <a:solidFill>
                <a:prstClr val="black"/>
              </a:solidFill>
              <a:latin typeface="Verdana" pitchFamily="34" charset="0"/>
              <a:ea typeface="ＭＳ Ｐゴシック" pitchFamily="34" charset="-128"/>
              <a:cs typeface="+mn-cs"/>
            </a:endParaRPr>
          </a:p>
          <a:p>
            <a:pPr lvl="1" eaLnBrk="0" hangingPunct="0">
              <a:lnSpc>
                <a:spcPct val="90000"/>
              </a:lnSpc>
              <a:spcBef>
                <a:spcPct val="0"/>
              </a:spcBef>
              <a:buFontTx/>
              <a:buChar char="•"/>
            </a:pPr>
            <a:endParaRPr lang="en-US" altLang="en-US" sz="1800">
              <a:solidFill>
                <a:prstClr val="black"/>
              </a:solidFill>
              <a:latin typeface="Verdana" pitchFamily="34" charset="0"/>
              <a:ea typeface="ＭＳ Ｐゴシック" pitchFamily="34" charset="-128"/>
              <a:cs typeface="+mn-cs"/>
            </a:endParaRPr>
          </a:p>
          <a:p>
            <a:pPr eaLnBrk="0" hangingPunct="0">
              <a:lnSpc>
                <a:spcPct val="90000"/>
              </a:lnSpc>
              <a:spcBef>
                <a:spcPct val="0"/>
              </a:spcBef>
              <a:buFontTx/>
              <a:buChar char="•"/>
            </a:pPr>
            <a:endParaRPr lang="en-US" altLang="en-US" sz="1200">
              <a:solidFill>
                <a:prstClr val="black"/>
              </a:solidFill>
              <a:latin typeface="Verdana" pitchFamily="34" charset="0"/>
              <a:ea typeface="ＭＳ Ｐゴシック" pitchFamily="34" charset="-128"/>
              <a:cs typeface="+mn-cs"/>
            </a:endParaRPr>
          </a:p>
          <a:p>
            <a:pPr eaLnBrk="0" hangingPunct="0">
              <a:lnSpc>
                <a:spcPct val="90000"/>
              </a:lnSpc>
              <a:spcBef>
                <a:spcPct val="0"/>
              </a:spcBef>
              <a:buFontTx/>
              <a:buChar char="•"/>
            </a:pPr>
            <a:r>
              <a:rPr lang="en-US" altLang="en-US" sz="1600">
                <a:solidFill>
                  <a:prstClr val="black"/>
                </a:solidFill>
                <a:latin typeface="Verdana" pitchFamily="34" charset="0"/>
                <a:ea typeface="ＭＳ Ｐゴシック" pitchFamily="34" charset="-128"/>
                <a:cs typeface="+mn-cs"/>
              </a:rPr>
              <a:t> </a:t>
            </a:r>
            <a:r>
              <a:rPr lang="en-US" altLang="en-US" sz="1800">
                <a:solidFill>
                  <a:prstClr val="black"/>
                </a:solidFill>
                <a:latin typeface="Verdana" pitchFamily="34" charset="0"/>
                <a:ea typeface="ＭＳ Ｐゴシック" pitchFamily="34" charset="-128"/>
                <a:cs typeface="+mn-cs"/>
              </a:rPr>
              <a:t>Graph can be used to simplify search</a:t>
            </a:r>
          </a:p>
          <a:p>
            <a:pPr eaLnBrk="0" hangingPunct="0">
              <a:lnSpc>
                <a:spcPct val="90000"/>
              </a:lnSpc>
              <a:spcBef>
                <a:spcPct val="0"/>
              </a:spcBef>
              <a:buFontTx/>
              <a:buNone/>
            </a:pPr>
            <a:r>
              <a:rPr lang="en-US" altLang="en-US" sz="1600">
                <a:solidFill>
                  <a:prstClr val="black"/>
                </a:solidFill>
                <a:latin typeface="Verdana" pitchFamily="34" charset="0"/>
                <a:ea typeface="ＭＳ Ｐゴシック" pitchFamily="34" charset="-128"/>
                <a:cs typeface="+mn-cs"/>
              </a:rPr>
              <a:t>            e.g. Tasmania is an independent subproblem</a:t>
            </a:r>
          </a:p>
          <a:p>
            <a:pPr eaLnBrk="0" hangingPunct="0">
              <a:lnSpc>
                <a:spcPct val="90000"/>
              </a:lnSpc>
              <a:spcBef>
                <a:spcPct val="0"/>
              </a:spcBef>
              <a:buFontTx/>
              <a:buNone/>
            </a:pPr>
            <a:endParaRPr lang="en-US" altLang="en-US" sz="1600">
              <a:solidFill>
                <a:prstClr val="black"/>
              </a:solidFill>
              <a:latin typeface="Verdana" pitchFamily="34" charset="0"/>
              <a:ea typeface="ＭＳ Ｐゴシック" pitchFamily="34" charset="-128"/>
              <a:cs typeface="+mn-cs"/>
            </a:endParaRPr>
          </a:p>
          <a:p>
            <a:pPr eaLnBrk="0" hangingPunct="0">
              <a:lnSpc>
                <a:spcPct val="90000"/>
              </a:lnSpc>
              <a:spcBef>
                <a:spcPct val="0"/>
              </a:spcBef>
              <a:buFontTx/>
              <a:buNone/>
            </a:pPr>
            <a:r>
              <a:rPr lang="en-US" altLang="en-US" sz="1600">
                <a:solidFill>
                  <a:prstClr val="black"/>
                </a:solidFill>
                <a:latin typeface="Verdana" pitchFamily="34" charset="0"/>
                <a:ea typeface="ＭＳ Ｐゴシック" pitchFamily="34" charset="-128"/>
                <a:cs typeface="+mn-cs"/>
              </a:rPr>
              <a:t>   (will return to graph structure later)</a:t>
            </a:r>
          </a:p>
        </p:txBody>
      </p:sp>
    </p:spTree>
    <p:extLst>
      <p:ext uri="{BB962C8B-B14F-4D97-AF65-F5344CB8AC3E}">
        <p14:creationId xmlns:p14="http://schemas.microsoft.com/office/powerpoint/2010/main" val="41303150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Backtracking example</a:t>
            </a:r>
          </a:p>
        </p:txBody>
      </p:sp>
      <p:pic>
        <p:nvPicPr>
          <p:cNvPr id="624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3288" y="1143000"/>
            <a:ext cx="4721225" cy="5029200"/>
          </a:xfrm>
          <a:noFill/>
        </p:spPr>
      </p:pic>
    </p:spTree>
    <p:extLst>
      <p:ext uri="{BB962C8B-B14F-4D97-AF65-F5344CB8AC3E}">
        <p14:creationId xmlns:p14="http://schemas.microsoft.com/office/powerpoint/2010/main" val="3979284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Minimum remaining values (MRV)</a:t>
            </a:r>
          </a:p>
        </p:txBody>
      </p:sp>
      <p:sp>
        <p:nvSpPr>
          <p:cNvPr id="63491" name="Rectangle 3"/>
          <p:cNvSpPr>
            <a:spLocks noGrp="1" noChangeArrowheads="1"/>
          </p:cNvSpPr>
          <p:nvPr>
            <p:ph type="body" sz="half" idx="2"/>
          </p:nvPr>
        </p:nvSpPr>
        <p:spPr>
          <a:xfrm>
            <a:off x="609600" y="3756025"/>
            <a:ext cx="7848600" cy="2416175"/>
          </a:xfrm>
        </p:spPr>
        <p:txBody>
          <a:bodyPr/>
          <a:lstStyle/>
          <a:p>
            <a:pPr eaLnBrk="1" hangingPunct="1">
              <a:lnSpc>
                <a:spcPct val="90000"/>
              </a:lnSpc>
              <a:buFontTx/>
              <a:buNone/>
            </a:pPr>
            <a:r>
              <a:rPr lang="en-US" altLang="en-US" sz="800" smtClean="0"/>
              <a:t>	</a:t>
            </a:r>
            <a:r>
              <a:rPr lang="en-US" altLang="en-US" sz="1400" i="1" smtClean="0"/>
              <a:t>var</a:t>
            </a:r>
            <a:r>
              <a:rPr lang="en-US" altLang="en-US" sz="1400" smtClean="0"/>
              <a:t> </a:t>
            </a:r>
            <a:r>
              <a:rPr lang="en-US" altLang="en-US" sz="1400" smtClean="0">
                <a:sym typeface="Symbol" pitchFamily="18" charset="2"/>
              </a:rPr>
              <a:t> </a:t>
            </a:r>
            <a:r>
              <a:rPr lang="en-US" altLang="en-US" sz="1400" smtClean="0"/>
              <a:t>SELECT-UNASSIGNED-VARIABLE(VARIABLES[</a:t>
            </a:r>
            <a:r>
              <a:rPr lang="en-US" altLang="en-US" sz="1400" i="1" smtClean="0"/>
              <a:t>csp</a:t>
            </a:r>
            <a:r>
              <a:rPr lang="en-US" altLang="en-US" sz="1400" smtClean="0"/>
              <a:t>],</a:t>
            </a:r>
            <a:r>
              <a:rPr lang="en-US" altLang="en-US" sz="1400" i="1" smtClean="0"/>
              <a:t>assignment</a:t>
            </a:r>
            <a:r>
              <a:rPr lang="en-US" altLang="en-US" sz="1400" smtClean="0"/>
              <a:t>,</a:t>
            </a:r>
            <a:r>
              <a:rPr lang="en-US" altLang="en-US" sz="1400" i="1" smtClean="0"/>
              <a:t>csp</a:t>
            </a:r>
            <a:r>
              <a:rPr lang="en-US" altLang="en-US" sz="1400" smtClean="0"/>
              <a:t>)</a:t>
            </a:r>
            <a:endParaRPr lang="en-US" altLang="en-US" sz="2800" smtClean="0"/>
          </a:p>
          <a:p>
            <a:pPr eaLnBrk="1" hangingPunct="1">
              <a:lnSpc>
                <a:spcPct val="90000"/>
              </a:lnSpc>
            </a:pPr>
            <a:endParaRPr lang="en-US" altLang="en-US" smtClean="0"/>
          </a:p>
          <a:p>
            <a:pPr eaLnBrk="1" hangingPunct="1">
              <a:lnSpc>
                <a:spcPct val="90000"/>
              </a:lnSpc>
            </a:pPr>
            <a:r>
              <a:rPr lang="en-US" altLang="en-US" sz="1600" smtClean="0"/>
              <a:t>A.k.a. most constrained variable heuristic</a:t>
            </a:r>
          </a:p>
          <a:p>
            <a:pPr eaLnBrk="1" hangingPunct="1">
              <a:lnSpc>
                <a:spcPct val="90000"/>
              </a:lnSpc>
            </a:pPr>
            <a:endParaRPr lang="en-US" altLang="en-US" sz="1600" smtClean="0"/>
          </a:p>
          <a:p>
            <a:pPr eaLnBrk="1" hangingPunct="1">
              <a:lnSpc>
                <a:spcPct val="90000"/>
              </a:lnSpc>
            </a:pPr>
            <a:r>
              <a:rPr lang="en-US" altLang="en-US" sz="1600" i="1" smtClean="0"/>
              <a:t>Heuristic Rule</a:t>
            </a:r>
            <a:r>
              <a:rPr lang="en-US" altLang="en-US" sz="1600" smtClean="0"/>
              <a:t>: choose variable with the fewest legal moves</a:t>
            </a:r>
          </a:p>
          <a:p>
            <a:pPr lvl="1" eaLnBrk="1" hangingPunct="1">
              <a:lnSpc>
                <a:spcPct val="90000"/>
              </a:lnSpc>
            </a:pPr>
            <a:r>
              <a:rPr lang="en-US" altLang="en-US" sz="1400" smtClean="0"/>
              <a:t>e.g., will immediately detect failure if X has no legal values</a:t>
            </a:r>
          </a:p>
          <a:p>
            <a:pPr eaLnBrk="1" hangingPunct="1">
              <a:lnSpc>
                <a:spcPct val="90000"/>
              </a:lnSpc>
              <a:buFontTx/>
              <a:buNone/>
            </a:pPr>
            <a:endParaRPr lang="en-US" altLang="en-US" sz="1600" smtClean="0"/>
          </a:p>
        </p:txBody>
      </p:sp>
      <p:pic>
        <p:nvPicPr>
          <p:cNvPr id="6349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265238"/>
            <a:ext cx="7848600" cy="2171700"/>
          </a:xfrm>
          <a:noFill/>
        </p:spPr>
      </p:pic>
    </p:spTree>
    <p:extLst>
      <p:ext uri="{BB962C8B-B14F-4D97-AF65-F5344CB8AC3E}">
        <p14:creationId xmlns:p14="http://schemas.microsoft.com/office/powerpoint/2010/main" val="10173745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Degree heuristic for the initial variable</a:t>
            </a:r>
          </a:p>
        </p:txBody>
      </p:sp>
      <p:sp>
        <p:nvSpPr>
          <p:cNvPr id="64515" name="Rectangle 3"/>
          <p:cNvSpPr>
            <a:spLocks noGrp="1" noChangeArrowheads="1"/>
          </p:cNvSpPr>
          <p:nvPr>
            <p:ph type="body" sz="half" idx="2"/>
          </p:nvPr>
        </p:nvSpPr>
        <p:spPr>
          <a:xfrm>
            <a:off x="533400" y="3581400"/>
            <a:ext cx="7848600" cy="2416175"/>
          </a:xfrm>
        </p:spPr>
        <p:txBody>
          <a:bodyPr/>
          <a:lstStyle/>
          <a:p>
            <a:pPr eaLnBrk="1" hangingPunct="1"/>
            <a:r>
              <a:rPr lang="en-US" altLang="en-US" sz="1600" i="1" smtClean="0"/>
              <a:t>Heuristic Rule</a:t>
            </a:r>
            <a:r>
              <a:rPr lang="en-US" altLang="en-US" sz="1600" smtClean="0"/>
              <a:t>: select variable that is involved in the largest number of constraints on other unassigned variables.</a:t>
            </a:r>
          </a:p>
          <a:p>
            <a:pPr eaLnBrk="1" hangingPunct="1"/>
            <a:endParaRPr lang="en-US" altLang="en-US" sz="1600" smtClean="0"/>
          </a:p>
          <a:p>
            <a:pPr eaLnBrk="1" hangingPunct="1"/>
            <a:r>
              <a:rPr lang="en-US" altLang="en-US" sz="1600" smtClean="0"/>
              <a:t>Degree heuristic can be useful as a tie breaker.</a:t>
            </a:r>
          </a:p>
          <a:p>
            <a:pPr eaLnBrk="1" hangingPunct="1"/>
            <a:endParaRPr lang="en-US" altLang="en-US" sz="1600" smtClean="0"/>
          </a:p>
          <a:p>
            <a:pPr eaLnBrk="1" hangingPunct="1"/>
            <a:r>
              <a:rPr lang="en-US" altLang="en-US" sz="1600" i="1" smtClean="0"/>
              <a:t>In what order should a variable’s values be tried?</a:t>
            </a:r>
          </a:p>
        </p:txBody>
      </p:sp>
      <p:pic>
        <p:nvPicPr>
          <p:cNvPr id="64516"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343025"/>
            <a:ext cx="7848600" cy="2012950"/>
          </a:xfrm>
          <a:noFill/>
        </p:spPr>
      </p:pic>
    </p:spTree>
    <p:extLst>
      <p:ext uri="{BB962C8B-B14F-4D97-AF65-F5344CB8AC3E}">
        <p14:creationId xmlns:p14="http://schemas.microsoft.com/office/powerpoint/2010/main" val="4211485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Least constraining value for value-ordering</a:t>
            </a:r>
          </a:p>
        </p:txBody>
      </p:sp>
      <p:sp>
        <p:nvSpPr>
          <p:cNvPr id="65539" name="Rectangle 3"/>
          <p:cNvSpPr>
            <a:spLocks noGrp="1" noChangeArrowheads="1"/>
          </p:cNvSpPr>
          <p:nvPr>
            <p:ph type="body" sz="half" idx="2"/>
          </p:nvPr>
        </p:nvSpPr>
        <p:spPr>
          <a:xfrm>
            <a:off x="609600" y="3756025"/>
            <a:ext cx="7848600" cy="2416175"/>
          </a:xfrm>
        </p:spPr>
        <p:txBody>
          <a:bodyPr/>
          <a:lstStyle/>
          <a:p>
            <a:pPr eaLnBrk="1" hangingPunct="1"/>
            <a:r>
              <a:rPr lang="en-US" altLang="en-US" sz="1600" smtClean="0"/>
              <a:t>Least constraining value heuristic</a:t>
            </a:r>
          </a:p>
          <a:p>
            <a:pPr eaLnBrk="1" hangingPunct="1"/>
            <a:endParaRPr lang="en-US" altLang="en-US" sz="1600" smtClean="0"/>
          </a:p>
          <a:p>
            <a:pPr eaLnBrk="1" hangingPunct="1"/>
            <a:r>
              <a:rPr lang="en-US" altLang="en-US" sz="1600" smtClean="0"/>
              <a:t>Heuristic Rule: given a variable choose the least constraining value</a:t>
            </a:r>
          </a:p>
          <a:p>
            <a:pPr lvl="1" eaLnBrk="1" hangingPunct="1"/>
            <a:r>
              <a:rPr lang="en-US" altLang="en-US" sz="1400" smtClean="0"/>
              <a:t> leaves the maximum flexibility for subsequent variable assignments</a:t>
            </a:r>
          </a:p>
          <a:p>
            <a:pPr lvl="1" eaLnBrk="1" hangingPunct="1"/>
            <a:endParaRPr lang="en-US" altLang="en-US" sz="1400" smtClean="0"/>
          </a:p>
          <a:p>
            <a:pPr lvl="1" eaLnBrk="1" hangingPunct="1"/>
            <a:endParaRPr lang="en-US" altLang="en-US" sz="1400" i="1" smtClean="0"/>
          </a:p>
        </p:txBody>
      </p:sp>
      <p:pic>
        <p:nvPicPr>
          <p:cNvPr id="6554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355725"/>
            <a:ext cx="7848600" cy="1987550"/>
          </a:xfrm>
          <a:noFill/>
        </p:spPr>
      </p:pic>
    </p:spTree>
    <p:extLst>
      <p:ext uri="{BB962C8B-B14F-4D97-AF65-F5344CB8AC3E}">
        <p14:creationId xmlns:p14="http://schemas.microsoft.com/office/powerpoint/2010/main" val="22931609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Forward checking</a:t>
            </a:r>
          </a:p>
        </p:txBody>
      </p:sp>
      <p:pic>
        <p:nvPicPr>
          <p:cNvPr id="66563"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539875"/>
            <a:ext cx="4648200" cy="1401763"/>
          </a:xfrm>
          <a:noFill/>
        </p:spPr>
      </p:pic>
      <p:sp>
        <p:nvSpPr>
          <p:cNvPr id="66564" name="Rectangle 3"/>
          <p:cNvSpPr>
            <a:spLocks noGrp="1" noChangeArrowheads="1"/>
          </p:cNvSpPr>
          <p:nvPr>
            <p:ph type="body" sz="half" idx="3"/>
          </p:nvPr>
        </p:nvSpPr>
        <p:spPr/>
        <p:txBody>
          <a:bodyPr/>
          <a:lstStyle/>
          <a:p>
            <a:pPr eaLnBrk="1" hangingPunct="1">
              <a:lnSpc>
                <a:spcPct val="90000"/>
              </a:lnSpc>
            </a:pPr>
            <a:r>
              <a:rPr lang="en-US" altLang="en-US" sz="1600" smtClean="0"/>
              <a:t>Can we detect inevitable failure early?</a:t>
            </a:r>
          </a:p>
          <a:p>
            <a:pPr lvl="1" eaLnBrk="1" hangingPunct="1">
              <a:lnSpc>
                <a:spcPct val="90000"/>
              </a:lnSpc>
            </a:pPr>
            <a:r>
              <a:rPr lang="en-US" altLang="en-US" sz="1400" i="1" smtClean="0"/>
              <a:t>And avoid it later?</a:t>
            </a:r>
          </a:p>
          <a:p>
            <a:pPr lvl="1" eaLnBrk="1" hangingPunct="1">
              <a:lnSpc>
                <a:spcPct val="90000"/>
              </a:lnSpc>
            </a:pPr>
            <a:endParaRPr lang="en-US" altLang="en-US" sz="1400" i="1" smtClean="0"/>
          </a:p>
          <a:p>
            <a:pPr eaLnBrk="1" hangingPunct="1">
              <a:lnSpc>
                <a:spcPct val="90000"/>
              </a:lnSpc>
            </a:pPr>
            <a:r>
              <a:rPr lang="en-US" altLang="en-US" sz="1600" i="1" smtClean="0"/>
              <a:t>Forward checking idea: </a:t>
            </a:r>
            <a:r>
              <a:rPr lang="en-US" altLang="en-US" sz="1600" smtClean="0"/>
              <a:t>keep track of remaining legal values for unassigned variables.</a:t>
            </a:r>
          </a:p>
          <a:p>
            <a:pPr eaLnBrk="1" hangingPunct="1">
              <a:lnSpc>
                <a:spcPct val="90000"/>
              </a:lnSpc>
            </a:pPr>
            <a:endParaRPr lang="en-US" altLang="en-US" sz="1600" smtClean="0"/>
          </a:p>
          <a:p>
            <a:pPr eaLnBrk="1" hangingPunct="1">
              <a:lnSpc>
                <a:spcPct val="90000"/>
              </a:lnSpc>
            </a:pPr>
            <a:r>
              <a:rPr lang="en-US" altLang="en-US" sz="1600" smtClean="0"/>
              <a:t>When a variable is assigned a value, update all neighbors in the constraint graph.</a:t>
            </a:r>
          </a:p>
          <a:p>
            <a:pPr eaLnBrk="1" hangingPunct="1">
              <a:lnSpc>
                <a:spcPct val="90000"/>
              </a:lnSpc>
            </a:pPr>
            <a:r>
              <a:rPr lang="en-US" altLang="en-US" sz="1600" b="1" smtClean="0"/>
              <a:t>Forward checking stops after one step and does not go beyond immediate neighbors.</a:t>
            </a:r>
          </a:p>
          <a:p>
            <a:pPr eaLnBrk="1" hangingPunct="1">
              <a:lnSpc>
                <a:spcPct val="90000"/>
              </a:lnSpc>
            </a:pPr>
            <a:endParaRPr lang="en-US" altLang="en-US" sz="1600" smtClean="0"/>
          </a:p>
          <a:p>
            <a:pPr eaLnBrk="1" hangingPunct="1">
              <a:lnSpc>
                <a:spcPct val="90000"/>
              </a:lnSpc>
            </a:pPr>
            <a:r>
              <a:rPr lang="en-US" altLang="en-US" sz="1600" smtClean="0"/>
              <a:t>Terminate search when any variable has no legal values.</a:t>
            </a:r>
            <a:endParaRPr lang="en-US" altLang="en-US" sz="1600" i="1" smtClean="0"/>
          </a:p>
        </p:txBody>
      </p:sp>
      <p:pic>
        <p:nvPicPr>
          <p:cNvPr id="66565"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1088417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Forward checking</a:t>
            </a:r>
          </a:p>
        </p:txBody>
      </p:sp>
      <p:pic>
        <p:nvPicPr>
          <p:cNvPr id="67587"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484313"/>
            <a:ext cx="4572000" cy="1514475"/>
          </a:xfrm>
          <a:noFill/>
        </p:spPr>
      </p:pic>
      <p:sp>
        <p:nvSpPr>
          <p:cNvPr id="67588" name="Rectangle 3"/>
          <p:cNvSpPr>
            <a:spLocks noGrp="1" noChangeArrowheads="1"/>
          </p:cNvSpPr>
          <p:nvPr>
            <p:ph type="body" sz="half" idx="3"/>
          </p:nvPr>
        </p:nvSpPr>
        <p:spPr/>
        <p:txBody>
          <a:bodyPr/>
          <a:lstStyle/>
          <a:p>
            <a:pPr eaLnBrk="1" hangingPunct="1"/>
            <a:r>
              <a:rPr lang="en-US" altLang="en-US" sz="1400" smtClean="0"/>
              <a:t>Assign</a:t>
            </a:r>
            <a:r>
              <a:rPr lang="en-US" altLang="en-US" sz="1400" i="1" smtClean="0"/>
              <a:t> {WA=red}</a:t>
            </a:r>
          </a:p>
          <a:p>
            <a:pPr eaLnBrk="1" hangingPunct="1"/>
            <a:endParaRPr lang="en-US" altLang="en-US" sz="1400" i="1" smtClean="0"/>
          </a:p>
          <a:p>
            <a:pPr eaLnBrk="1" hangingPunct="1"/>
            <a:r>
              <a:rPr lang="en-US" altLang="en-US" sz="1400" smtClean="0"/>
              <a:t>Effects on other variables connected by constraints to WA</a:t>
            </a:r>
          </a:p>
          <a:p>
            <a:pPr lvl="1" eaLnBrk="1" hangingPunct="1"/>
            <a:r>
              <a:rPr lang="en-US" altLang="en-US" sz="1200" i="1" smtClean="0"/>
              <a:t>NT can no longer be red</a:t>
            </a:r>
          </a:p>
          <a:p>
            <a:pPr lvl="1" eaLnBrk="1" hangingPunct="1"/>
            <a:r>
              <a:rPr lang="en-US" altLang="en-US" sz="1200" i="1" smtClean="0"/>
              <a:t>SA can no longer be red</a:t>
            </a:r>
          </a:p>
        </p:txBody>
      </p:sp>
      <p:pic>
        <p:nvPicPr>
          <p:cNvPr id="67589"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35367407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Forward checking</a:t>
            </a:r>
          </a:p>
        </p:txBody>
      </p:sp>
      <p:pic>
        <p:nvPicPr>
          <p:cNvPr id="68611"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392238"/>
            <a:ext cx="4495800" cy="1695450"/>
          </a:xfrm>
          <a:noFill/>
        </p:spPr>
      </p:pic>
      <p:sp>
        <p:nvSpPr>
          <p:cNvPr id="68612" name="Rectangle 3"/>
          <p:cNvSpPr>
            <a:spLocks noGrp="1" noChangeArrowheads="1"/>
          </p:cNvSpPr>
          <p:nvPr>
            <p:ph type="body" sz="half" idx="3"/>
          </p:nvPr>
        </p:nvSpPr>
        <p:spPr/>
        <p:txBody>
          <a:bodyPr/>
          <a:lstStyle/>
          <a:p>
            <a:pPr eaLnBrk="1" hangingPunct="1"/>
            <a:r>
              <a:rPr lang="en-US" altLang="en-US" sz="1400" smtClean="0"/>
              <a:t>Assign</a:t>
            </a:r>
            <a:r>
              <a:rPr lang="en-US" altLang="en-US" sz="1400" i="1" smtClean="0"/>
              <a:t> {Q=green}</a:t>
            </a:r>
          </a:p>
          <a:p>
            <a:pPr eaLnBrk="1" hangingPunct="1"/>
            <a:endParaRPr lang="en-US" altLang="en-US" sz="1400" i="1" smtClean="0"/>
          </a:p>
          <a:p>
            <a:pPr eaLnBrk="1" hangingPunct="1"/>
            <a:r>
              <a:rPr lang="en-US" altLang="en-US" sz="1400" smtClean="0"/>
              <a:t>Effects on other variables connected by constraints with WA</a:t>
            </a:r>
          </a:p>
          <a:p>
            <a:pPr lvl="1" eaLnBrk="1" hangingPunct="1"/>
            <a:r>
              <a:rPr lang="en-US" altLang="en-US" sz="1200" i="1" smtClean="0"/>
              <a:t>NT can no longer be green</a:t>
            </a:r>
          </a:p>
          <a:p>
            <a:pPr lvl="1" eaLnBrk="1" hangingPunct="1"/>
            <a:r>
              <a:rPr lang="en-US" altLang="en-US" sz="1200" i="1" smtClean="0"/>
              <a:t>NSW can no longer be green</a:t>
            </a:r>
          </a:p>
          <a:p>
            <a:pPr lvl="1" eaLnBrk="1" hangingPunct="1"/>
            <a:r>
              <a:rPr lang="en-US" altLang="en-US" sz="1200" i="1" smtClean="0"/>
              <a:t>SA can no longer be green</a:t>
            </a:r>
          </a:p>
          <a:p>
            <a:pPr lvl="1" eaLnBrk="1" hangingPunct="1"/>
            <a:endParaRPr lang="en-US" altLang="en-US" sz="1200" i="1" smtClean="0"/>
          </a:p>
          <a:p>
            <a:pPr eaLnBrk="1" hangingPunct="1"/>
            <a:r>
              <a:rPr lang="en-US" altLang="en-US" sz="1400" i="1" smtClean="0"/>
              <a:t>MRV heuristic</a:t>
            </a:r>
            <a:r>
              <a:rPr lang="en-US" altLang="en-US" sz="1400" smtClean="0"/>
              <a:t> would automatically select NT or SA next </a:t>
            </a:r>
          </a:p>
          <a:p>
            <a:pPr lvl="1" eaLnBrk="1" hangingPunct="1">
              <a:buFontTx/>
              <a:buNone/>
            </a:pPr>
            <a:endParaRPr lang="en-US" altLang="en-US" sz="1200" smtClean="0"/>
          </a:p>
        </p:txBody>
      </p:sp>
      <p:pic>
        <p:nvPicPr>
          <p:cNvPr id="68613"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2200848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Recap propositional logic: </a:t>
            </a:r>
            <a:r>
              <a:rPr lang="en-US" altLang="en-US" smtClean="0">
                <a:solidFill>
                  <a:srgbClr val="FF0000"/>
                </a:solidFill>
              </a:rPr>
              <a:t>Entailment</a:t>
            </a:r>
          </a:p>
        </p:txBody>
      </p:sp>
      <p:sp>
        <p:nvSpPr>
          <p:cNvPr id="80899" name="Rectangle 3"/>
          <p:cNvSpPr>
            <a:spLocks noGrp="1" noChangeArrowheads="1"/>
          </p:cNvSpPr>
          <p:nvPr>
            <p:ph type="body" idx="1"/>
          </p:nvPr>
        </p:nvSpPr>
        <p:spPr/>
        <p:txBody>
          <a:bodyPr/>
          <a:lstStyle/>
          <a:p>
            <a:pPr eaLnBrk="1" hangingPunct="1">
              <a:lnSpc>
                <a:spcPct val="80000"/>
              </a:lnSpc>
            </a:pPr>
            <a:r>
              <a:rPr lang="en-US" altLang="en-US" sz="2800" smtClean="0">
                <a:solidFill>
                  <a:schemeClr val="accent2"/>
                </a:solidFill>
              </a:rPr>
              <a:t>Entailment</a:t>
            </a:r>
            <a:r>
              <a:rPr lang="en-US" altLang="en-US" sz="2800" smtClean="0"/>
              <a:t> means that one thing </a:t>
            </a:r>
            <a:r>
              <a:rPr lang="en-US" altLang="en-US" sz="2800" smtClean="0">
                <a:solidFill>
                  <a:srgbClr val="FF0000"/>
                </a:solidFill>
              </a:rPr>
              <a:t>follows from </a:t>
            </a:r>
            <a:r>
              <a:rPr lang="en-US" altLang="en-US" sz="2800" smtClean="0"/>
              <a:t>another:</a:t>
            </a:r>
          </a:p>
          <a:p>
            <a:pPr algn="ctr" eaLnBrk="1" hangingPunct="1">
              <a:lnSpc>
                <a:spcPct val="80000"/>
              </a:lnSpc>
              <a:buFontTx/>
              <a:buNone/>
            </a:pPr>
            <a:r>
              <a:rPr lang="en-US" altLang="en-US" sz="2800" smtClean="0"/>
              <a:t>KB ╞ </a:t>
            </a:r>
            <a:r>
              <a:rPr lang="el-GR" altLang="en-US" sz="2800" smtClean="0"/>
              <a:t>α</a:t>
            </a:r>
            <a:endParaRPr lang="en-US" altLang="en-US" sz="2800" smtClean="0"/>
          </a:p>
          <a:p>
            <a:pPr algn="ctr" eaLnBrk="1" hangingPunct="1">
              <a:lnSpc>
                <a:spcPct val="80000"/>
              </a:lnSpc>
              <a:buFontTx/>
              <a:buNone/>
            </a:pPr>
            <a:endParaRPr lang="en-US" altLang="en-US" sz="2800" smtClean="0"/>
          </a:p>
          <a:p>
            <a:pPr eaLnBrk="1" hangingPunct="1">
              <a:lnSpc>
                <a:spcPct val="80000"/>
              </a:lnSpc>
            </a:pPr>
            <a:r>
              <a:rPr lang="en-US" altLang="en-US" sz="2800" smtClean="0"/>
              <a:t>Knowledge base </a:t>
            </a:r>
            <a:r>
              <a:rPr lang="en-US" altLang="en-US" sz="2800" i="1" smtClean="0"/>
              <a:t>KB</a:t>
            </a:r>
            <a:r>
              <a:rPr lang="en-US" altLang="en-US" sz="2800" smtClean="0"/>
              <a:t> entails sentence α if and only if α is true in </a:t>
            </a:r>
            <a:r>
              <a:rPr lang="en-US" altLang="en-US" sz="2800" smtClean="0">
                <a:solidFill>
                  <a:srgbClr val="FF0000"/>
                </a:solidFill>
              </a:rPr>
              <a:t>all worlds</a:t>
            </a:r>
            <a:r>
              <a:rPr lang="en-US" altLang="en-US" sz="2800" smtClean="0"/>
              <a:t> where </a:t>
            </a:r>
            <a:r>
              <a:rPr lang="en-US" altLang="en-US" sz="2800" i="1" smtClean="0"/>
              <a:t>KB</a:t>
            </a:r>
            <a:r>
              <a:rPr lang="en-US" altLang="en-US" sz="2800" smtClean="0"/>
              <a:t> is true</a:t>
            </a:r>
          </a:p>
          <a:p>
            <a:pPr lvl="4" eaLnBrk="1" hangingPunct="1">
              <a:lnSpc>
                <a:spcPct val="80000"/>
              </a:lnSpc>
            </a:pPr>
            <a:endParaRPr lang="en-US" altLang="en-US" sz="1800" smtClean="0"/>
          </a:p>
          <a:p>
            <a:pPr lvl="1" eaLnBrk="1" hangingPunct="1">
              <a:lnSpc>
                <a:spcPct val="80000"/>
              </a:lnSpc>
            </a:pPr>
            <a:r>
              <a:rPr lang="en-US" altLang="en-US" sz="2400" smtClean="0"/>
              <a:t>E.g., the KB containing “the Giants won and the Reds won” entails “The Giants won”.</a:t>
            </a:r>
          </a:p>
          <a:p>
            <a:pPr lvl="1" eaLnBrk="1" hangingPunct="1">
              <a:lnSpc>
                <a:spcPct val="80000"/>
              </a:lnSpc>
            </a:pPr>
            <a:r>
              <a:rPr lang="en-US" altLang="en-US" sz="2400" smtClean="0"/>
              <a:t>E.g., x+y = 4 entails  4 = x+y</a:t>
            </a:r>
          </a:p>
          <a:p>
            <a:pPr lvl="1" eaLnBrk="1" hangingPunct="1">
              <a:lnSpc>
                <a:spcPct val="80000"/>
              </a:lnSpc>
            </a:pPr>
            <a:r>
              <a:rPr lang="en-US" altLang="en-US" sz="2400" smtClean="0"/>
              <a:t>E.g., “Mary is Sue’s sister and Amy is Sue’s daughter” entails “Mary is Amy’s aunt.”</a:t>
            </a:r>
          </a:p>
          <a:p>
            <a:pPr lvl="1" eaLnBrk="1" hangingPunct="1">
              <a:lnSpc>
                <a:spcPct val="80000"/>
              </a:lnSpc>
              <a:buFontTx/>
              <a:buNone/>
            </a:pPr>
            <a:endParaRPr lang="en-US" altLang="en-US" sz="2400" smtClean="0"/>
          </a:p>
        </p:txBody>
      </p:sp>
    </p:spTree>
    <p:extLst>
      <p:ext uri="{BB962C8B-B14F-4D97-AF65-F5344CB8AC3E}">
        <p14:creationId xmlns:p14="http://schemas.microsoft.com/office/powerpoint/2010/main" val="24385279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Arc consistency</a:t>
            </a:r>
          </a:p>
        </p:txBody>
      </p:sp>
      <p:pic>
        <p:nvPicPr>
          <p:cNvPr id="69635"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495425"/>
            <a:ext cx="4572000" cy="1497013"/>
          </a:xfrm>
          <a:noFill/>
        </p:spPr>
      </p:pic>
      <p:sp>
        <p:nvSpPr>
          <p:cNvPr id="69636" name="Rectangle 3"/>
          <p:cNvSpPr>
            <a:spLocks noGrp="1" noChangeArrowheads="1"/>
          </p:cNvSpPr>
          <p:nvPr>
            <p:ph type="body" sz="half" idx="3"/>
          </p:nvPr>
        </p:nvSpPr>
        <p:spPr>
          <a:xfrm>
            <a:off x="457200" y="3429000"/>
            <a:ext cx="7848600" cy="2438400"/>
          </a:xfrm>
        </p:spPr>
        <p:txBody>
          <a:bodyPr/>
          <a:lstStyle/>
          <a:p>
            <a:pPr eaLnBrk="1" hangingPunct="1"/>
            <a:r>
              <a:rPr lang="en-US" altLang="en-US" sz="1600" i="1" smtClean="0"/>
              <a:t>An Arc X </a:t>
            </a:r>
            <a:r>
              <a:rPr lang="en-US" altLang="en-US" sz="1600" i="1" smtClean="0">
                <a:sym typeface="Symbol" pitchFamily="18" charset="2"/>
              </a:rPr>
              <a:t> </a:t>
            </a:r>
            <a:r>
              <a:rPr lang="en-US" altLang="en-US" sz="1600" i="1" smtClean="0"/>
              <a:t>Y</a:t>
            </a:r>
            <a:r>
              <a:rPr lang="en-US" altLang="en-US" sz="1600" smtClean="0"/>
              <a:t> is consistent if</a:t>
            </a:r>
          </a:p>
          <a:p>
            <a:pPr eaLnBrk="1" hangingPunct="1">
              <a:buFontTx/>
              <a:buNone/>
            </a:pPr>
            <a:r>
              <a:rPr lang="en-US" altLang="en-US" sz="1600" smtClean="0"/>
              <a:t>		for </a:t>
            </a:r>
            <a:r>
              <a:rPr lang="en-US" altLang="en-US" sz="1600" i="1" smtClean="0"/>
              <a:t>every</a:t>
            </a:r>
            <a:r>
              <a:rPr lang="en-US" altLang="en-US" sz="1600" smtClean="0"/>
              <a:t> value </a:t>
            </a:r>
            <a:r>
              <a:rPr lang="en-US" altLang="en-US" sz="1600" i="1" smtClean="0"/>
              <a:t>x</a:t>
            </a:r>
            <a:r>
              <a:rPr lang="en-US" altLang="en-US" sz="1600" smtClean="0"/>
              <a:t> of </a:t>
            </a:r>
            <a:r>
              <a:rPr lang="en-US" altLang="en-US" sz="1600" i="1" smtClean="0"/>
              <a:t>X</a:t>
            </a:r>
            <a:r>
              <a:rPr lang="en-US" altLang="en-US" sz="1600" smtClean="0"/>
              <a:t> there is some value </a:t>
            </a:r>
            <a:r>
              <a:rPr lang="en-US" altLang="en-US" sz="1600" i="1" smtClean="0"/>
              <a:t>y</a:t>
            </a:r>
            <a:r>
              <a:rPr lang="en-US" altLang="en-US" sz="1600" smtClean="0"/>
              <a:t> consistent with </a:t>
            </a:r>
            <a:r>
              <a:rPr lang="en-US" altLang="en-US" sz="1600" i="1" smtClean="0"/>
              <a:t>x</a:t>
            </a:r>
          </a:p>
          <a:p>
            <a:pPr eaLnBrk="1" hangingPunct="1">
              <a:buFontTx/>
              <a:buNone/>
            </a:pPr>
            <a:r>
              <a:rPr lang="en-US" altLang="en-US" sz="1600" i="1" smtClean="0"/>
              <a:t>     (note that this is a directed property)</a:t>
            </a:r>
          </a:p>
          <a:p>
            <a:pPr eaLnBrk="1" hangingPunct="1">
              <a:buFontTx/>
              <a:buNone/>
            </a:pPr>
            <a:endParaRPr lang="en-US" altLang="en-US" sz="1600" i="1" smtClean="0"/>
          </a:p>
          <a:p>
            <a:pPr eaLnBrk="1" hangingPunct="1"/>
            <a:r>
              <a:rPr lang="en-US" altLang="en-US" sz="1600" smtClean="0"/>
              <a:t>Put all arcs </a:t>
            </a:r>
            <a:r>
              <a:rPr lang="en-US" altLang="en-US" sz="1600" i="1" smtClean="0"/>
              <a:t>X </a:t>
            </a:r>
            <a:r>
              <a:rPr lang="en-US" altLang="en-US" sz="1600" i="1" smtClean="0">
                <a:sym typeface="Symbol" pitchFamily="18" charset="2"/>
              </a:rPr>
              <a:t> </a:t>
            </a:r>
            <a:r>
              <a:rPr lang="en-US" altLang="en-US" sz="1600" i="1" smtClean="0"/>
              <a:t>Y</a:t>
            </a:r>
            <a:r>
              <a:rPr lang="en-US" altLang="en-US" sz="1600" smtClean="0"/>
              <a:t> onto a queue (</a:t>
            </a:r>
            <a:r>
              <a:rPr lang="en-US" altLang="en-US" sz="1600" i="1" smtClean="0"/>
              <a:t>X </a:t>
            </a:r>
            <a:r>
              <a:rPr lang="en-US" altLang="en-US" sz="1600" i="1" smtClean="0">
                <a:sym typeface="Symbol" pitchFamily="18" charset="2"/>
              </a:rPr>
              <a:t> </a:t>
            </a:r>
            <a:r>
              <a:rPr lang="en-US" altLang="en-US" sz="1600" i="1" smtClean="0"/>
              <a:t>Y</a:t>
            </a:r>
            <a:r>
              <a:rPr lang="en-US" altLang="en-US" sz="1600" smtClean="0"/>
              <a:t>  and </a:t>
            </a:r>
            <a:r>
              <a:rPr lang="en-US" altLang="en-US" sz="1600" i="1" smtClean="0"/>
              <a:t>Y </a:t>
            </a:r>
            <a:r>
              <a:rPr lang="en-US" altLang="en-US" sz="1600" i="1" smtClean="0">
                <a:sym typeface="Symbol" pitchFamily="18" charset="2"/>
              </a:rPr>
              <a:t></a:t>
            </a:r>
            <a:r>
              <a:rPr lang="en-US" altLang="en-US" sz="1600" i="1" smtClean="0"/>
              <a:t> X</a:t>
            </a:r>
            <a:r>
              <a:rPr lang="en-US" altLang="en-US" sz="1600" i="1" smtClean="0">
                <a:sym typeface="Symbol" pitchFamily="18" charset="2"/>
              </a:rPr>
              <a:t> </a:t>
            </a:r>
            <a:r>
              <a:rPr lang="en-US" altLang="en-US" sz="1600" smtClean="0"/>
              <a:t>both go on, separately)</a:t>
            </a:r>
          </a:p>
          <a:p>
            <a:pPr eaLnBrk="1" hangingPunct="1"/>
            <a:r>
              <a:rPr lang="en-US" altLang="en-US" sz="1600" smtClean="0"/>
              <a:t>Pop one arc </a:t>
            </a:r>
            <a:r>
              <a:rPr lang="en-US" altLang="en-US" sz="1600" i="1" smtClean="0"/>
              <a:t>X </a:t>
            </a:r>
            <a:r>
              <a:rPr lang="en-US" altLang="en-US" sz="1600" i="1" smtClean="0">
                <a:sym typeface="Symbol" pitchFamily="18" charset="2"/>
              </a:rPr>
              <a:t> </a:t>
            </a:r>
            <a:r>
              <a:rPr lang="en-US" altLang="en-US" sz="1600" i="1" smtClean="0"/>
              <a:t>Y</a:t>
            </a:r>
            <a:r>
              <a:rPr lang="en-US" altLang="en-US" sz="1600" smtClean="0"/>
              <a:t> and remove any inconsistent values from </a:t>
            </a:r>
            <a:r>
              <a:rPr lang="en-US" altLang="en-US" sz="1600" i="1" smtClean="0"/>
              <a:t>X</a:t>
            </a:r>
          </a:p>
          <a:p>
            <a:pPr eaLnBrk="1" hangingPunct="1"/>
            <a:r>
              <a:rPr lang="en-US" altLang="en-US" sz="1600" smtClean="0"/>
              <a:t>If any change in </a:t>
            </a:r>
            <a:r>
              <a:rPr lang="en-US" altLang="en-US" sz="1600" i="1" smtClean="0"/>
              <a:t>X, </a:t>
            </a:r>
            <a:r>
              <a:rPr lang="en-US" altLang="en-US" sz="1600" smtClean="0"/>
              <a:t>then put all arcs </a:t>
            </a:r>
            <a:r>
              <a:rPr lang="en-US" altLang="en-US" sz="1600" i="1" smtClean="0"/>
              <a:t>Z </a:t>
            </a:r>
            <a:r>
              <a:rPr lang="en-US" altLang="en-US" sz="1600" i="1" smtClean="0">
                <a:sym typeface="Symbol" pitchFamily="18" charset="2"/>
              </a:rPr>
              <a:t> </a:t>
            </a:r>
            <a:r>
              <a:rPr lang="en-US" altLang="en-US" sz="1600" i="1" smtClean="0"/>
              <a:t>X</a:t>
            </a:r>
            <a:r>
              <a:rPr lang="en-US" altLang="en-US" sz="1600" smtClean="0"/>
              <a:t> back on queue, where </a:t>
            </a:r>
            <a:r>
              <a:rPr lang="en-US" altLang="en-US" sz="1600" i="1" smtClean="0"/>
              <a:t>Z </a:t>
            </a:r>
            <a:r>
              <a:rPr lang="en-US" altLang="en-US" sz="1600" smtClean="0">
                <a:sym typeface="Symbol" pitchFamily="18" charset="2"/>
              </a:rPr>
              <a:t>is a neighbor of </a:t>
            </a:r>
            <a:r>
              <a:rPr lang="en-US" altLang="en-US" sz="1600" i="1" smtClean="0"/>
              <a:t>X</a:t>
            </a:r>
          </a:p>
          <a:p>
            <a:pPr eaLnBrk="1" hangingPunct="1"/>
            <a:r>
              <a:rPr lang="en-US" altLang="en-US" sz="1600" smtClean="0"/>
              <a:t>Continue until queue is empty</a:t>
            </a:r>
          </a:p>
          <a:p>
            <a:pPr eaLnBrk="1" hangingPunct="1">
              <a:buFontTx/>
              <a:buNone/>
            </a:pPr>
            <a:endParaRPr lang="en-US" altLang="en-US" sz="1600" i="1" smtClean="0"/>
          </a:p>
        </p:txBody>
      </p:sp>
      <p:pic>
        <p:nvPicPr>
          <p:cNvPr id="69637"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9623131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Arc consistency</a:t>
            </a:r>
          </a:p>
        </p:txBody>
      </p:sp>
      <p:pic>
        <p:nvPicPr>
          <p:cNvPr id="70659"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447800"/>
            <a:ext cx="4876800" cy="1509713"/>
          </a:xfrm>
          <a:noFill/>
        </p:spPr>
      </p:pic>
      <p:sp>
        <p:nvSpPr>
          <p:cNvPr id="70660" name="Rectangle 3"/>
          <p:cNvSpPr>
            <a:spLocks noGrp="1" noChangeArrowheads="1"/>
          </p:cNvSpPr>
          <p:nvPr>
            <p:ph type="body" sz="half" idx="3"/>
          </p:nvPr>
        </p:nvSpPr>
        <p:spPr>
          <a:xfrm>
            <a:off x="609600" y="3505200"/>
            <a:ext cx="7848600" cy="2438400"/>
          </a:xfrm>
        </p:spPr>
        <p:txBody>
          <a:bodyPr/>
          <a:lstStyle/>
          <a:p>
            <a:pPr eaLnBrk="1" hangingPunct="1">
              <a:lnSpc>
                <a:spcPct val="90000"/>
              </a:lnSpc>
            </a:pPr>
            <a:r>
              <a:rPr lang="en-US" altLang="en-US" sz="1600" i="1" smtClean="0"/>
              <a:t>X </a:t>
            </a:r>
            <a:r>
              <a:rPr lang="en-US" altLang="en-US" sz="1600" i="1" smtClean="0">
                <a:sym typeface="Symbol" pitchFamily="18" charset="2"/>
              </a:rPr>
              <a:t> </a:t>
            </a:r>
            <a:r>
              <a:rPr lang="en-US" altLang="en-US" sz="1600" i="1" smtClean="0"/>
              <a:t>Y</a:t>
            </a:r>
            <a:r>
              <a:rPr lang="en-US" altLang="en-US" sz="1600" smtClean="0"/>
              <a:t> is consistent if</a:t>
            </a:r>
          </a:p>
          <a:p>
            <a:pPr eaLnBrk="1" hangingPunct="1">
              <a:lnSpc>
                <a:spcPct val="90000"/>
              </a:lnSpc>
              <a:buFontTx/>
              <a:buNone/>
            </a:pPr>
            <a:r>
              <a:rPr lang="en-US" altLang="en-US" sz="1600" smtClean="0"/>
              <a:t>		</a:t>
            </a:r>
            <a:r>
              <a:rPr lang="en-US" altLang="en-US" sz="1400" smtClean="0"/>
              <a:t>for </a:t>
            </a:r>
            <a:r>
              <a:rPr lang="en-US" altLang="en-US" sz="1400" i="1" smtClean="0"/>
              <a:t>every</a:t>
            </a:r>
            <a:r>
              <a:rPr lang="en-US" altLang="en-US" sz="1400" smtClean="0"/>
              <a:t> value </a:t>
            </a:r>
            <a:r>
              <a:rPr lang="en-US" altLang="en-US" sz="1400" i="1" smtClean="0"/>
              <a:t>x</a:t>
            </a:r>
            <a:r>
              <a:rPr lang="en-US" altLang="en-US" sz="1400" smtClean="0"/>
              <a:t> of </a:t>
            </a:r>
            <a:r>
              <a:rPr lang="en-US" altLang="en-US" sz="1400" i="1" smtClean="0"/>
              <a:t>X</a:t>
            </a:r>
            <a:r>
              <a:rPr lang="en-US" altLang="en-US" sz="1400" smtClean="0"/>
              <a:t> there is some value </a:t>
            </a:r>
            <a:r>
              <a:rPr lang="en-US" altLang="en-US" sz="1400" i="1" smtClean="0"/>
              <a:t>y</a:t>
            </a:r>
            <a:r>
              <a:rPr lang="en-US" altLang="en-US" sz="1400" smtClean="0"/>
              <a:t> consistent with </a:t>
            </a:r>
            <a:r>
              <a:rPr lang="en-US" altLang="en-US" sz="1400" i="1" smtClean="0"/>
              <a:t>x</a:t>
            </a:r>
          </a:p>
          <a:p>
            <a:pPr eaLnBrk="1" hangingPunct="1">
              <a:lnSpc>
                <a:spcPct val="90000"/>
              </a:lnSpc>
              <a:buFontTx/>
              <a:buNone/>
            </a:pPr>
            <a:endParaRPr lang="en-US" altLang="en-US" sz="1600" smtClean="0"/>
          </a:p>
          <a:p>
            <a:pPr eaLnBrk="1" hangingPunct="1">
              <a:lnSpc>
                <a:spcPct val="90000"/>
              </a:lnSpc>
            </a:pPr>
            <a:r>
              <a:rPr lang="en-US" altLang="en-US" sz="1600" i="1" smtClean="0"/>
              <a:t>NSW </a:t>
            </a:r>
            <a:r>
              <a:rPr lang="en-US" altLang="en-US" sz="1600" i="1" smtClean="0">
                <a:sym typeface="Symbol" pitchFamily="18" charset="2"/>
              </a:rPr>
              <a:t> </a:t>
            </a:r>
            <a:r>
              <a:rPr lang="en-US" altLang="en-US" sz="1600" i="1" smtClean="0"/>
              <a:t>SA</a:t>
            </a:r>
            <a:r>
              <a:rPr lang="en-US" altLang="en-US" sz="1600" smtClean="0"/>
              <a:t> is consistent if</a:t>
            </a:r>
          </a:p>
          <a:p>
            <a:pPr eaLnBrk="1" hangingPunct="1">
              <a:lnSpc>
                <a:spcPct val="90000"/>
              </a:lnSpc>
              <a:buFontTx/>
              <a:buNone/>
            </a:pPr>
            <a:r>
              <a:rPr lang="en-US" altLang="en-US" sz="1600" smtClean="0"/>
              <a:t>		</a:t>
            </a:r>
            <a:r>
              <a:rPr lang="en-US" altLang="en-US" sz="1600" i="1" smtClean="0"/>
              <a:t>NSW=red</a:t>
            </a:r>
            <a:r>
              <a:rPr lang="en-US" altLang="en-US" sz="1600" smtClean="0"/>
              <a:t> and </a:t>
            </a:r>
            <a:r>
              <a:rPr lang="en-US" altLang="en-US" sz="1600" i="1" smtClean="0"/>
              <a:t>SA=blue</a:t>
            </a:r>
          </a:p>
          <a:p>
            <a:pPr eaLnBrk="1" hangingPunct="1">
              <a:lnSpc>
                <a:spcPct val="90000"/>
              </a:lnSpc>
              <a:buFontTx/>
              <a:buNone/>
            </a:pPr>
            <a:r>
              <a:rPr lang="en-US" altLang="en-US" sz="1600" i="1" smtClean="0"/>
              <a:t>		NSW=blue and SA=???</a:t>
            </a:r>
          </a:p>
          <a:p>
            <a:pPr eaLnBrk="1" hangingPunct="1">
              <a:lnSpc>
                <a:spcPct val="90000"/>
              </a:lnSpc>
              <a:buFontTx/>
              <a:buNone/>
            </a:pPr>
            <a:endParaRPr lang="en-US" altLang="en-US" sz="1600" i="1" smtClean="0"/>
          </a:p>
        </p:txBody>
      </p:sp>
      <p:pic>
        <p:nvPicPr>
          <p:cNvPr id="70661"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39716159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Arc consistency</a:t>
            </a:r>
          </a:p>
        </p:txBody>
      </p:sp>
      <p:pic>
        <p:nvPicPr>
          <p:cNvPr id="71683"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447800"/>
            <a:ext cx="4953000" cy="1582738"/>
          </a:xfrm>
          <a:noFill/>
        </p:spPr>
      </p:pic>
      <p:sp>
        <p:nvSpPr>
          <p:cNvPr id="71684" name="Rectangle 3"/>
          <p:cNvSpPr>
            <a:spLocks noGrp="1" noChangeArrowheads="1"/>
          </p:cNvSpPr>
          <p:nvPr>
            <p:ph type="body" sz="half" idx="3"/>
          </p:nvPr>
        </p:nvSpPr>
        <p:spPr/>
        <p:txBody>
          <a:bodyPr/>
          <a:lstStyle/>
          <a:p>
            <a:pPr eaLnBrk="1" hangingPunct="1">
              <a:lnSpc>
                <a:spcPct val="90000"/>
              </a:lnSpc>
            </a:pPr>
            <a:r>
              <a:rPr lang="en-US" altLang="en-US" sz="1600" smtClean="0"/>
              <a:t>Can enforce arc-consistency:</a:t>
            </a:r>
          </a:p>
          <a:p>
            <a:pPr eaLnBrk="1" hangingPunct="1">
              <a:lnSpc>
                <a:spcPct val="90000"/>
              </a:lnSpc>
              <a:buFontTx/>
              <a:buNone/>
            </a:pPr>
            <a:r>
              <a:rPr lang="en-US" altLang="en-US" sz="1600" smtClean="0"/>
              <a:t>		Arc can be made consistent by removing </a:t>
            </a:r>
            <a:r>
              <a:rPr lang="en-US" altLang="en-US" sz="1600" i="1" smtClean="0"/>
              <a:t>blue</a:t>
            </a:r>
            <a:r>
              <a:rPr lang="en-US" altLang="en-US" sz="1600" smtClean="0"/>
              <a:t> from </a:t>
            </a:r>
            <a:r>
              <a:rPr lang="en-US" altLang="en-US" sz="1600" i="1" smtClean="0"/>
              <a:t>NSW</a:t>
            </a:r>
            <a:endParaRPr lang="en-US" altLang="en-US" sz="1400" i="1" smtClean="0"/>
          </a:p>
          <a:p>
            <a:pPr eaLnBrk="1" hangingPunct="1">
              <a:lnSpc>
                <a:spcPct val="90000"/>
              </a:lnSpc>
            </a:pPr>
            <a:endParaRPr lang="en-US" altLang="en-US" sz="1600" smtClean="0"/>
          </a:p>
          <a:p>
            <a:pPr eaLnBrk="1" hangingPunct="1">
              <a:lnSpc>
                <a:spcPct val="90000"/>
              </a:lnSpc>
            </a:pPr>
            <a:r>
              <a:rPr lang="en-US" altLang="en-US" sz="1600" smtClean="0"/>
              <a:t>Continue to propagate constraints….</a:t>
            </a:r>
          </a:p>
          <a:p>
            <a:pPr lvl="1" eaLnBrk="1" hangingPunct="1">
              <a:lnSpc>
                <a:spcPct val="90000"/>
              </a:lnSpc>
            </a:pPr>
            <a:r>
              <a:rPr lang="en-US" altLang="en-US" smtClean="0"/>
              <a:t>Check </a:t>
            </a:r>
            <a:r>
              <a:rPr lang="en-US" altLang="en-US" i="1" smtClean="0"/>
              <a:t>V </a:t>
            </a:r>
            <a:r>
              <a:rPr lang="en-US" altLang="en-US" i="1" smtClean="0">
                <a:sym typeface="Symbol" pitchFamily="18" charset="2"/>
              </a:rPr>
              <a:t> </a:t>
            </a:r>
            <a:r>
              <a:rPr lang="en-US" altLang="en-US" i="1" smtClean="0"/>
              <a:t>NSW</a:t>
            </a:r>
          </a:p>
          <a:p>
            <a:pPr lvl="1" eaLnBrk="1" hangingPunct="1">
              <a:lnSpc>
                <a:spcPct val="90000"/>
              </a:lnSpc>
            </a:pPr>
            <a:r>
              <a:rPr lang="en-US" altLang="en-US" smtClean="0"/>
              <a:t>Not consistent for V = red </a:t>
            </a:r>
          </a:p>
          <a:p>
            <a:pPr lvl="1" eaLnBrk="1" hangingPunct="1">
              <a:lnSpc>
                <a:spcPct val="90000"/>
              </a:lnSpc>
            </a:pPr>
            <a:r>
              <a:rPr lang="en-US" altLang="en-US" smtClean="0"/>
              <a:t>Remove red from </a:t>
            </a:r>
            <a:r>
              <a:rPr lang="en-US" altLang="en-US" i="1" smtClean="0"/>
              <a:t>V</a:t>
            </a:r>
          </a:p>
        </p:txBody>
      </p:sp>
      <p:pic>
        <p:nvPicPr>
          <p:cNvPr id="71685"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13246950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Arc consistency</a:t>
            </a:r>
          </a:p>
        </p:txBody>
      </p:sp>
      <p:pic>
        <p:nvPicPr>
          <p:cNvPr id="72707"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604963"/>
            <a:ext cx="4343400" cy="1358900"/>
          </a:xfrm>
          <a:noFill/>
        </p:spPr>
      </p:pic>
      <p:sp>
        <p:nvSpPr>
          <p:cNvPr id="72708" name="Rectangle 3"/>
          <p:cNvSpPr>
            <a:spLocks noGrp="1" noChangeArrowheads="1"/>
          </p:cNvSpPr>
          <p:nvPr>
            <p:ph type="body" sz="half" idx="3"/>
          </p:nvPr>
        </p:nvSpPr>
        <p:spPr>
          <a:xfrm>
            <a:off x="609600" y="3124200"/>
            <a:ext cx="7848600" cy="2895600"/>
          </a:xfrm>
        </p:spPr>
        <p:txBody>
          <a:bodyPr/>
          <a:lstStyle/>
          <a:p>
            <a:pPr eaLnBrk="1" hangingPunct="1">
              <a:spcBef>
                <a:spcPct val="0"/>
              </a:spcBef>
              <a:buFontTx/>
              <a:buNone/>
            </a:pPr>
            <a:r>
              <a:rPr lang="en-US" altLang="en-US" sz="1400" i="1" smtClean="0"/>
              <a:t> </a:t>
            </a:r>
            <a:endParaRPr lang="en-US" altLang="en-US" sz="1600" i="1" smtClean="0"/>
          </a:p>
          <a:p>
            <a:pPr lvl="1" eaLnBrk="1" hangingPunct="1"/>
            <a:endParaRPr lang="en-US" altLang="en-US" sz="1800" i="1" smtClean="0"/>
          </a:p>
          <a:p>
            <a:pPr eaLnBrk="1" hangingPunct="1"/>
            <a:r>
              <a:rPr lang="en-US" altLang="en-US" sz="1600" smtClean="0"/>
              <a:t>Continue to propagate constraints….</a:t>
            </a:r>
          </a:p>
          <a:p>
            <a:pPr eaLnBrk="1" hangingPunct="1"/>
            <a:endParaRPr lang="en-US" altLang="en-US" sz="1600" i="1" smtClean="0"/>
          </a:p>
          <a:p>
            <a:pPr eaLnBrk="1" hangingPunct="1"/>
            <a:r>
              <a:rPr lang="en-US" altLang="en-US" sz="1600" i="1" smtClean="0"/>
              <a:t>SA </a:t>
            </a:r>
            <a:r>
              <a:rPr lang="en-US" altLang="en-US" sz="1600" i="1" smtClean="0">
                <a:sym typeface="Symbol" pitchFamily="18" charset="2"/>
              </a:rPr>
              <a:t> </a:t>
            </a:r>
            <a:r>
              <a:rPr lang="en-US" altLang="en-US" sz="1600" i="1" smtClean="0"/>
              <a:t>NT</a:t>
            </a:r>
            <a:r>
              <a:rPr lang="en-US" altLang="en-US" sz="1600" smtClean="0"/>
              <a:t> is not consistent</a:t>
            </a:r>
          </a:p>
          <a:p>
            <a:pPr lvl="1" eaLnBrk="1" hangingPunct="1"/>
            <a:r>
              <a:rPr lang="en-US" altLang="en-US" smtClean="0"/>
              <a:t>and cannot be made consistent</a:t>
            </a:r>
          </a:p>
          <a:p>
            <a:pPr eaLnBrk="1" hangingPunct="1"/>
            <a:endParaRPr lang="en-US" altLang="en-US" sz="1400" smtClean="0"/>
          </a:p>
          <a:p>
            <a:pPr eaLnBrk="1" hangingPunct="1"/>
            <a:r>
              <a:rPr lang="en-US" altLang="en-US" sz="1600" smtClean="0"/>
              <a:t>Arc consistency detects failure earlier than FC</a:t>
            </a:r>
          </a:p>
          <a:p>
            <a:pPr eaLnBrk="1" hangingPunct="1"/>
            <a:endParaRPr lang="en-US" altLang="en-US" sz="1600" smtClean="0"/>
          </a:p>
        </p:txBody>
      </p:sp>
      <p:pic>
        <p:nvPicPr>
          <p:cNvPr id="72709"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11750" y="1143000"/>
            <a:ext cx="2843213" cy="2438400"/>
          </a:xfrm>
          <a:noFill/>
        </p:spPr>
      </p:pic>
    </p:spTree>
    <p:extLst>
      <p:ext uri="{BB962C8B-B14F-4D97-AF65-F5344CB8AC3E}">
        <p14:creationId xmlns:p14="http://schemas.microsoft.com/office/powerpoint/2010/main" val="26405941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Local search for CSPs</a:t>
            </a:r>
          </a:p>
        </p:txBody>
      </p:sp>
      <p:sp>
        <p:nvSpPr>
          <p:cNvPr id="73731" name="Rectangle 3"/>
          <p:cNvSpPr>
            <a:spLocks noGrp="1" noChangeArrowheads="1"/>
          </p:cNvSpPr>
          <p:nvPr>
            <p:ph type="body" idx="1"/>
          </p:nvPr>
        </p:nvSpPr>
        <p:spPr/>
        <p:txBody>
          <a:bodyPr/>
          <a:lstStyle/>
          <a:p>
            <a:pPr eaLnBrk="1" hangingPunct="1"/>
            <a:r>
              <a:rPr lang="en-US" altLang="en-US" sz="1600" smtClean="0"/>
              <a:t>Use complete-state representation</a:t>
            </a:r>
          </a:p>
          <a:p>
            <a:pPr lvl="1" eaLnBrk="1" hangingPunct="1"/>
            <a:r>
              <a:rPr lang="en-US" altLang="en-US" sz="1400" smtClean="0"/>
              <a:t>Initial state = all variables assigned values</a:t>
            </a:r>
          </a:p>
          <a:p>
            <a:pPr lvl="1" eaLnBrk="1" hangingPunct="1"/>
            <a:r>
              <a:rPr lang="en-US" altLang="en-US" sz="1400" smtClean="0"/>
              <a:t>Successor states = change 1 (or more) values</a:t>
            </a:r>
          </a:p>
          <a:p>
            <a:pPr eaLnBrk="1" hangingPunct="1"/>
            <a:endParaRPr lang="en-US" altLang="en-US" sz="1600" smtClean="0"/>
          </a:p>
          <a:p>
            <a:pPr eaLnBrk="1" hangingPunct="1"/>
            <a:r>
              <a:rPr lang="en-US" altLang="en-US" sz="1600" smtClean="0"/>
              <a:t>For CSPs</a:t>
            </a:r>
          </a:p>
          <a:p>
            <a:pPr lvl="1" eaLnBrk="1" hangingPunct="1"/>
            <a:r>
              <a:rPr lang="en-US" altLang="en-US" sz="1500" smtClean="0"/>
              <a:t>allow states with unsatisfied constraints (unlike backtracking)</a:t>
            </a:r>
          </a:p>
          <a:p>
            <a:pPr lvl="1" eaLnBrk="1" hangingPunct="1"/>
            <a:r>
              <a:rPr lang="en-US" altLang="en-US" sz="1500" smtClean="0"/>
              <a:t>operators </a:t>
            </a:r>
            <a:r>
              <a:rPr lang="en-US" altLang="en-US" sz="1500" b="1" smtClean="0"/>
              <a:t>reassign</a:t>
            </a:r>
            <a:r>
              <a:rPr lang="en-US" altLang="en-US" sz="1500" smtClean="0"/>
              <a:t> variable values</a:t>
            </a:r>
          </a:p>
          <a:p>
            <a:pPr lvl="1" eaLnBrk="1" hangingPunct="1"/>
            <a:r>
              <a:rPr lang="en-US" altLang="en-US" sz="1500" smtClean="0"/>
              <a:t>hill-climbing with n-queens is an example</a:t>
            </a:r>
          </a:p>
          <a:p>
            <a:pPr lvl="1" eaLnBrk="1" hangingPunct="1"/>
            <a:endParaRPr lang="en-US" altLang="en-US" sz="1500" smtClean="0"/>
          </a:p>
          <a:p>
            <a:pPr eaLnBrk="1" hangingPunct="1"/>
            <a:r>
              <a:rPr lang="en-US" altLang="en-US" sz="1600" smtClean="0"/>
              <a:t>Variable selection: randomly select any conflicted variable</a:t>
            </a:r>
          </a:p>
          <a:p>
            <a:pPr eaLnBrk="1" hangingPunct="1"/>
            <a:endParaRPr lang="en-US" altLang="en-US" sz="1600" smtClean="0"/>
          </a:p>
          <a:p>
            <a:pPr eaLnBrk="1" hangingPunct="1"/>
            <a:r>
              <a:rPr lang="en-US" altLang="en-US" sz="1600" smtClean="0"/>
              <a:t>Value selection: </a:t>
            </a:r>
            <a:r>
              <a:rPr lang="en-US" altLang="en-US" sz="1600" i="1" smtClean="0"/>
              <a:t>min-conflicts heuristic</a:t>
            </a:r>
          </a:p>
          <a:p>
            <a:pPr lvl="1" eaLnBrk="1" hangingPunct="1"/>
            <a:r>
              <a:rPr lang="en-US" altLang="en-US" sz="1500" smtClean="0"/>
              <a:t>Select new value that results in a minimum number of conflicts with the other variables</a:t>
            </a:r>
          </a:p>
        </p:txBody>
      </p:sp>
    </p:spTree>
    <p:extLst>
      <p:ext uri="{BB962C8B-B14F-4D97-AF65-F5344CB8AC3E}">
        <p14:creationId xmlns:p14="http://schemas.microsoft.com/office/powerpoint/2010/main" val="36973322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Min-conflicts example 1</a:t>
            </a:r>
          </a:p>
        </p:txBody>
      </p:sp>
      <p:sp>
        <p:nvSpPr>
          <p:cNvPr id="74755" name="Rectangle 3"/>
          <p:cNvSpPr>
            <a:spLocks noGrp="1" noChangeArrowheads="1"/>
          </p:cNvSpPr>
          <p:nvPr>
            <p:ph type="body" sz="half" idx="2"/>
          </p:nvPr>
        </p:nvSpPr>
        <p:spPr>
          <a:xfrm>
            <a:off x="838200" y="3810000"/>
            <a:ext cx="7572375" cy="2343150"/>
          </a:xfrm>
        </p:spPr>
        <p:txBody>
          <a:bodyPr/>
          <a:lstStyle/>
          <a:p>
            <a:pPr eaLnBrk="1" hangingPunct="1">
              <a:buFontTx/>
              <a:buNone/>
            </a:pPr>
            <a:r>
              <a:rPr lang="en-US" altLang="en-US" sz="1600" smtClean="0"/>
              <a:t>Use of min-conflicts heuristic in hill-climbing.</a:t>
            </a:r>
          </a:p>
        </p:txBody>
      </p:sp>
      <p:pic>
        <p:nvPicPr>
          <p:cNvPr id="74756"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990600"/>
            <a:ext cx="6324600" cy="2533650"/>
          </a:xfrm>
          <a:noFill/>
        </p:spPr>
      </p:pic>
      <p:grpSp>
        <p:nvGrpSpPr>
          <p:cNvPr id="74757" name="Group 5"/>
          <p:cNvGrpSpPr>
            <a:grpSpLocks/>
          </p:cNvGrpSpPr>
          <p:nvPr/>
        </p:nvGrpSpPr>
        <p:grpSpPr bwMode="auto">
          <a:xfrm>
            <a:off x="1905000" y="1447800"/>
            <a:ext cx="1066800" cy="457200"/>
            <a:chOff x="1392" y="2064"/>
            <a:chExt cx="672" cy="288"/>
          </a:xfrm>
        </p:grpSpPr>
        <p:sp>
          <p:nvSpPr>
            <p:cNvPr id="74766" name="Line 6"/>
            <p:cNvSpPr>
              <a:spLocks noChangeShapeType="1"/>
            </p:cNvSpPr>
            <p:nvPr/>
          </p:nvSpPr>
          <p:spPr bwMode="auto">
            <a:xfrm>
              <a:off x="1392" y="2112"/>
              <a:ext cx="144" cy="19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67" name="Line 7"/>
            <p:cNvSpPr>
              <a:spLocks noChangeShapeType="1"/>
            </p:cNvSpPr>
            <p:nvPr/>
          </p:nvSpPr>
          <p:spPr bwMode="auto">
            <a:xfrm flipV="1">
              <a:off x="1632" y="2112"/>
              <a:ext cx="144" cy="19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68" name="Line 8"/>
            <p:cNvSpPr>
              <a:spLocks noChangeShapeType="1"/>
            </p:cNvSpPr>
            <p:nvPr/>
          </p:nvSpPr>
          <p:spPr bwMode="auto">
            <a:xfrm>
              <a:off x="1872" y="2112"/>
              <a:ext cx="192" cy="19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69" name="Line 9"/>
            <p:cNvSpPr>
              <a:spLocks noChangeShapeType="1"/>
            </p:cNvSpPr>
            <p:nvPr/>
          </p:nvSpPr>
          <p:spPr bwMode="auto">
            <a:xfrm flipH="1">
              <a:off x="1392" y="2064"/>
              <a:ext cx="38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70" name="Line 10"/>
            <p:cNvSpPr>
              <a:spLocks noChangeShapeType="1"/>
            </p:cNvSpPr>
            <p:nvPr/>
          </p:nvSpPr>
          <p:spPr bwMode="auto">
            <a:xfrm flipH="1">
              <a:off x="1680" y="2352"/>
              <a:ext cx="38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grpSp>
      <p:sp>
        <p:nvSpPr>
          <p:cNvPr id="74758" name="Text Box 11"/>
          <p:cNvSpPr txBox="1">
            <a:spLocks noChangeArrowheads="1"/>
          </p:cNvSpPr>
          <p:nvPr/>
        </p:nvSpPr>
        <p:spPr bwMode="auto">
          <a:xfrm>
            <a:off x="2082800" y="32004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r>
              <a:rPr lang="en-US" altLang="en-US" sz="1600">
                <a:solidFill>
                  <a:srgbClr val="FF0000"/>
                </a:solidFill>
                <a:latin typeface="Verdana" pitchFamily="34" charset="0"/>
                <a:ea typeface="ＭＳ Ｐゴシック" pitchFamily="34" charset="-128"/>
                <a:cs typeface="+mn-cs"/>
              </a:rPr>
              <a:t>h=5</a:t>
            </a:r>
          </a:p>
        </p:txBody>
      </p:sp>
      <p:grpSp>
        <p:nvGrpSpPr>
          <p:cNvPr id="74759" name="Group 12"/>
          <p:cNvGrpSpPr>
            <a:grpSpLocks/>
          </p:cNvGrpSpPr>
          <p:nvPr/>
        </p:nvGrpSpPr>
        <p:grpSpPr bwMode="auto">
          <a:xfrm>
            <a:off x="4114800" y="1447800"/>
            <a:ext cx="609600" cy="381000"/>
            <a:chOff x="3072" y="2064"/>
            <a:chExt cx="384" cy="240"/>
          </a:xfrm>
        </p:grpSpPr>
        <p:sp>
          <p:nvSpPr>
            <p:cNvPr id="74763" name="Line 13"/>
            <p:cNvSpPr>
              <a:spLocks noChangeShapeType="1"/>
            </p:cNvSpPr>
            <p:nvPr/>
          </p:nvSpPr>
          <p:spPr bwMode="auto">
            <a:xfrm>
              <a:off x="3072" y="2112"/>
              <a:ext cx="144" cy="19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64" name="Line 14"/>
            <p:cNvSpPr>
              <a:spLocks noChangeShapeType="1"/>
            </p:cNvSpPr>
            <p:nvPr/>
          </p:nvSpPr>
          <p:spPr bwMode="auto">
            <a:xfrm flipV="1">
              <a:off x="3312" y="2112"/>
              <a:ext cx="144" cy="19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65" name="Line 15"/>
            <p:cNvSpPr>
              <a:spLocks noChangeShapeType="1"/>
            </p:cNvSpPr>
            <p:nvPr/>
          </p:nvSpPr>
          <p:spPr bwMode="auto">
            <a:xfrm flipH="1">
              <a:off x="3072" y="2064"/>
              <a:ext cx="38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grpSp>
      <p:sp>
        <p:nvSpPr>
          <p:cNvPr id="74760" name="Rectangle 16"/>
          <p:cNvSpPr>
            <a:spLocks noChangeArrowheads="1"/>
          </p:cNvSpPr>
          <p:nvPr/>
        </p:nvSpPr>
        <p:spPr bwMode="auto">
          <a:xfrm>
            <a:off x="4343400" y="32004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r>
              <a:rPr lang="en-US" altLang="en-US" sz="1600">
                <a:solidFill>
                  <a:srgbClr val="FF0000"/>
                </a:solidFill>
                <a:latin typeface="Verdana" pitchFamily="34" charset="0"/>
                <a:ea typeface="ＭＳ Ｐゴシック" pitchFamily="34" charset="-128"/>
                <a:cs typeface="+mn-cs"/>
              </a:rPr>
              <a:t>h=3</a:t>
            </a:r>
          </a:p>
        </p:txBody>
      </p:sp>
      <p:sp>
        <p:nvSpPr>
          <p:cNvPr id="74761" name="Line 17"/>
          <p:cNvSpPr>
            <a:spLocks noChangeShapeType="1"/>
          </p:cNvSpPr>
          <p:nvPr/>
        </p:nvSpPr>
        <p:spPr bwMode="auto">
          <a:xfrm>
            <a:off x="6426200" y="1485900"/>
            <a:ext cx="457200"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eaLnBrk="0" hangingPunct="0"/>
            <a:endParaRPr lang="en-US">
              <a:solidFill>
                <a:prstClr val="black"/>
              </a:solidFill>
              <a:latin typeface="Tahoma" pitchFamily="34" charset="0"/>
              <a:ea typeface="ＭＳ Ｐゴシック" pitchFamily="34" charset="-128"/>
              <a:cs typeface="+mn-cs"/>
            </a:endParaRPr>
          </a:p>
        </p:txBody>
      </p:sp>
      <p:sp>
        <p:nvSpPr>
          <p:cNvPr id="74762" name="Rectangle 18"/>
          <p:cNvSpPr>
            <a:spLocks noChangeArrowheads="1"/>
          </p:cNvSpPr>
          <p:nvPr/>
        </p:nvSpPr>
        <p:spPr bwMode="auto">
          <a:xfrm>
            <a:off x="6654800" y="32004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spcBef>
                <a:spcPct val="0"/>
              </a:spcBef>
              <a:buFontTx/>
              <a:buNone/>
            </a:pPr>
            <a:r>
              <a:rPr lang="en-US" altLang="en-US" sz="1600">
                <a:solidFill>
                  <a:srgbClr val="FF0000"/>
                </a:solidFill>
                <a:latin typeface="Verdana" pitchFamily="34" charset="0"/>
                <a:ea typeface="ＭＳ Ｐゴシック" pitchFamily="34" charset="-128"/>
                <a:cs typeface="+mn-cs"/>
              </a:rPr>
              <a:t>h=1</a:t>
            </a:r>
          </a:p>
        </p:txBody>
      </p:sp>
    </p:spTree>
    <p:extLst>
      <p:ext uri="{BB962C8B-B14F-4D97-AF65-F5344CB8AC3E}">
        <p14:creationId xmlns:p14="http://schemas.microsoft.com/office/powerpoint/2010/main" val="163231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792162"/>
          </a:xfrm>
        </p:spPr>
        <p:txBody>
          <a:bodyPr/>
          <a:lstStyle/>
          <a:p>
            <a:pPr eaLnBrk="1" hangingPunct="1"/>
            <a:r>
              <a:rPr lang="en-US" altLang="en-US" dirty="0" smtClean="0"/>
              <a:t>CS-271P </a:t>
            </a:r>
            <a:r>
              <a:rPr lang="en-US" altLang="en-US" dirty="0" smtClean="0"/>
              <a:t>Final Review</a:t>
            </a:r>
          </a:p>
        </p:txBody>
      </p:sp>
      <p:sp>
        <p:nvSpPr>
          <p:cNvPr id="5" name="Rectangle 3"/>
          <p:cNvSpPr txBox="1">
            <a:spLocks noChangeArrowheads="1"/>
          </p:cNvSpPr>
          <p:nvPr/>
        </p:nvSpPr>
        <p:spPr bwMode="auto">
          <a:xfrm>
            <a:off x="587679" y="1143000"/>
            <a:ext cx="7848600" cy="5181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b="1" dirty="0"/>
              <a:t>Propositional </a:t>
            </a:r>
            <a:r>
              <a:rPr lang="en-US" sz="2400" b="1" dirty="0" smtClean="0"/>
              <a:t>Logic</a:t>
            </a:r>
          </a:p>
          <a:p>
            <a:pPr marL="800100" lvl="1" indent="-342900" eaLnBrk="0" hangingPunct="0">
              <a:spcBef>
                <a:spcPct val="20000"/>
              </a:spcBef>
              <a:buFont typeface="Arial" pitchFamily="34" charset="0"/>
              <a:buChar char="•"/>
              <a:defRPr/>
            </a:pPr>
            <a:r>
              <a:rPr lang="en-US" sz="2000" dirty="0" smtClean="0"/>
              <a:t>(7.1-7.5)</a:t>
            </a: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rPr>
              <a:t>First-Order Logic, </a:t>
            </a:r>
            <a:r>
              <a:rPr lang="en-US" sz="2400" b="1" dirty="0">
                <a:solidFill>
                  <a:prstClr val="black"/>
                </a:solidFill>
                <a:latin typeface="Calibri"/>
                <a:ea typeface="ＭＳ Ｐゴシック" pitchFamily="34" charset="-128"/>
                <a:cs typeface="+mn-cs"/>
              </a:rPr>
              <a:t>Knowledge </a:t>
            </a:r>
            <a:r>
              <a:rPr lang="en-US" sz="2400" b="1" dirty="0" smtClean="0">
                <a:solidFill>
                  <a:prstClr val="black"/>
                </a:solidFill>
                <a:latin typeface="Calibri"/>
                <a:ea typeface="ＭＳ Ｐゴシック" pitchFamily="34" charset="-128"/>
                <a:cs typeface="+mn-cs"/>
              </a:rPr>
              <a:t>Representation</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(8.1-8.5, 9.1-9.2)</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Constraint Satisfaction Problems</a:t>
            </a:r>
            <a:endParaRPr lang="en-US" sz="2400" b="1" dirty="0" smtClean="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(6.1-6.4, except 6.3)</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b="1" dirty="0" smtClean="0">
                <a:solidFill>
                  <a:prstClr val="black"/>
                </a:solidFill>
                <a:latin typeface="Calibri"/>
                <a:ea typeface="ＭＳ Ｐゴシック" pitchFamily="34" charset="-128"/>
                <a:cs typeface="+mn-cs"/>
              </a:rPr>
              <a:t>Machine Learning</a:t>
            </a:r>
          </a:p>
          <a:p>
            <a:pPr marL="800100" lvl="1"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(18.1-18.4)</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Questions on any </a:t>
            </a:r>
            <a:r>
              <a:rPr lang="en-US" sz="2400" dirty="0" smtClean="0">
                <a:solidFill>
                  <a:prstClr val="black"/>
                </a:solidFill>
                <a:latin typeface="Calibri"/>
                <a:ea typeface="ＭＳ Ｐゴシック" pitchFamily="34" charset="-128"/>
                <a:cs typeface="+mn-cs"/>
              </a:rPr>
              <a:t>topic</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smtClean="0">
                <a:solidFill>
                  <a:prstClr val="black"/>
                </a:solidFill>
                <a:latin typeface="Calibri"/>
                <a:ea typeface="ＭＳ Ｐゴシック" pitchFamily="34" charset="-128"/>
                <a:cs typeface="+mn-cs"/>
              </a:rPr>
              <a:t>Pre-mid-term </a:t>
            </a:r>
            <a:r>
              <a:rPr lang="en-US" sz="2400" dirty="0">
                <a:solidFill>
                  <a:prstClr val="black"/>
                </a:solidFill>
                <a:latin typeface="Calibri"/>
                <a:ea typeface="ＭＳ Ｐゴシック" pitchFamily="34" charset="-128"/>
                <a:cs typeface="+mn-cs"/>
              </a:rPr>
              <a:t>material if time and class </a:t>
            </a:r>
            <a:r>
              <a:rPr lang="en-US" sz="2400" dirty="0" smtClean="0">
                <a:solidFill>
                  <a:prstClr val="black"/>
                </a:solidFill>
                <a:latin typeface="Calibri"/>
                <a:ea typeface="ＭＳ Ｐゴシック" pitchFamily="34" charset="-128"/>
                <a:cs typeface="+mn-cs"/>
              </a:rPr>
              <a:t>interest</a:t>
            </a:r>
            <a:endParaRPr lang="en-US" sz="2400" dirty="0">
              <a:solidFill>
                <a:prstClr val="black"/>
              </a:solidFill>
              <a:latin typeface="Calibri"/>
              <a:ea typeface="ＭＳ Ｐゴシック" pitchFamily="34" charset="-128"/>
              <a:cs typeface="+mn-cs"/>
            </a:endParaRPr>
          </a:p>
          <a:p>
            <a:pPr marL="342900" indent="-342900" eaLnBrk="0" hangingPunct="0">
              <a:spcBef>
                <a:spcPct val="20000"/>
              </a:spcBef>
              <a:buFont typeface="Arial" pitchFamily="34" charset="0"/>
              <a:buChar char="•"/>
              <a:defRPr/>
            </a:pPr>
            <a:r>
              <a:rPr lang="en-US" sz="2400" dirty="0">
                <a:solidFill>
                  <a:prstClr val="black"/>
                </a:solidFill>
                <a:latin typeface="Calibri"/>
                <a:ea typeface="ＭＳ Ｐゴシック" pitchFamily="34" charset="-128"/>
                <a:cs typeface="+mn-cs"/>
              </a:rPr>
              <a:t>Please review your </a:t>
            </a:r>
            <a:r>
              <a:rPr lang="en-US" sz="2400" dirty="0" smtClean="0">
                <a:solidFill>
                  <a:prstClr val="black"/>
                </a:solidFill>
                <a:latin typeface="Calibri"/>
                <a:ea typeface="ＭＳ Ｐゴシック" pitchFamily="34" charset="-128"/>
                <a:cs typeface="+mn-cs"/>
              </a:rPr>
              <a:t>quizzes, mid-term, &amp; </a:t>
            </a:r>
            <a:r>
              <a:rPr lang="en-US" sz="2400" dirty="0">
                <a:solidFill>
                  <a:prstClr val="black"/>
                </a:solidFill>
                <a:latin typeface="Calibri"/>
                <a:ea typeface="ＭＳ Ｐゴシック" pitchFamily="34" charset="-128"/>
                <a:cs typeface="+mn-cs"/>
              </a:rPr>
              <a:t>old </a:t>
            </a:r>
            <a:r>
              <a:rPr lang="en-US" sz="2400" dirty="0" smtClean="0">
                <a:solidFill>
                  <a:prstClr val="black"/>
                </a:solidFill>
                <a:latin typeface="Calibri"/>
                <a:ea typeface="ＭＳ Ｐゴシック" pitchFamily="34" charset="-128"/>
                <a:cs typeface="+mn-cs"/>
              </a:rPr>
              <a:t>tests</a:t>
            </a:r>
            <a:endParaRPr lang="en-US" sz="2400" dirty="0">
              <a:solidFill>
                <a:prstClr val="black"/>
              </a:solidFill>
              <a:latin typeface="Calibri"/>
              <a:ea typeface="ＭＳ Ｐゴシック" pitchFamily="34" charset="-128"/>
              <a:cs typeface="+mn-cs"/>
            </a:endParaRPr>
          </a:p>
          <a:p>
            <a:pPr marL="800100" lvl="1" indent="-342900" eaLnBrk="0" hangingPunct="0">
              <a:spcBef>
                <a:spcPct val="20000"/>
              </a:spcBef>
              <a:buFont typeface="Arial" pitchFamily="34" charset="0"/>
              <a:buChar char="•"/>
              <a:defRPr/>
            </a:pPr>
            <a:r>
              <a:rPr lang="en-US" sz="2000" dirty="0">
                <a:solidFill>
                  <a:prstClr val="black"/>
                </a:solidFill>
                <a:latin typeface="Calibri"/>
                <a:ea typeface="ＭＳ Ｐゴシック" pitchFamily="34" charset="-128"/>
                <a:cs typeface="+mn-cs"/>
              </a:rPr>
              <a:t>At least one question from a prior quiz or </a:t>
            </a:r>
            <a:r>
              <a:rPr lang="en-US" sz="2000" dirty="0" smtClean="0">
                <a:solidFill>
                  <a:prstClr val="black"/>
                </a:solidFill>
                <a:latin typeface="Calibri"/>
                <a:ea typeface="ＭＳ Ｐゴシック" pitchFamily="34" charset="-128"/>
                <a:cs typeface="+mn-cs"/>
              </a:rPr>
              <a:t>test </a:t>
            </a:r>
            <a:r>
              <a:rPr lang="en-US" sz="2000" dirty="0">
                <a:solidFill>
                  <a:prstClr val="black"/>
                </a:solidFill>
                <a:latin typeface="Calibri"/>
                <a:ea typeface="ＭＳ Ｐゴシック" pitchFamily="34" charset="-128"/>
                <a:cs typeface="+mn-cs"/>
              </a:rPr>
              <a:t>will appear on the </a:t>
            </a:r>
            <a:r>
              <a:rPr lang="en-US" sz="2000" dirty="0" smtClean="0">
                <a:solidFill>
                  <a:prstClr val="black"/>
                </a:solidFill>
                <a:latin typeface="Calibri"/>
                <a:ea typeface="ＭＳ Ｐゴシック" pitchFamily="34" charset="-128"/>
                <a:cs typeface="+mn-cs"/>
              </a:rPr>
              <a:t>Final Exam </a:t>
            </a:r>
            <a:r>
              <a:rPr lang="en-US" sz="2000" dirty="0">
                <a:solidFill>
                  <a:prstClr val="black"/>
                </a:solidFill>
                <a:latin typeface="Calibri"/>
                <a:ea typeface="ＭＳ Ｐゴシック" pitchFamily="34" charset="-128"/>
                <a:cs typeface="+mn-cs"/>
              </a:rPr>
              <a:t>(and all other tests)</a:t>
            </a:r>
          </a:p>
        </p:txBody>
      </p:sp>
    </p:spTree>
    <p:extLst>
      <p:ext uri="{BB962C8B-B14F-4D97-AF65-F5344CB8AC3E}">
        <p14:creationId xmlns:p14="http://schemas.microsoft.com/office/powerpoint/2010/main" val="2069436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2400" smtClean="0">
                <a:solidFill>
                  <a:srgbClr val="000000"/>
                </a:solidFill>
              </a:rPr>
              <a:t>The importance of a good representation</a:t>
            </a:r>
            <a:endParaRPr lang="en-US" altLang="en-US" sz="2400" smtClean="0"/>
          </a:p>
        </p:txBody>
      </p:sp>
      <p:sp>
        <p:nvSpPr>
          <p:cNvPr id="59395" name="Content Placeholder 2"/>
          <p:cNvSpPr>
            <a:spLocks noGrp="1"/>
          </p:cNvSpPr>
          <p:nvPr>
            <p:ph idx="1"/>
          </p:nvPr>
        </p:nvSpPr>
        <p:spPr/>
        <p:txBody>
          <a:bodyPr/>
          <a:lstStyle/>
          <a:p>
            <a:r>
              <a:rPr lang="en-US" altLang="en-US" b="1" smtClean="0"/>
              <a:t>Properties of a good representation:</a:t>
            </a:r>
          </a:p>
          <a:p>
            <a:endParaRPr lang="en-US" altLang="en-US" smtClean="0"/>
          </a:p>
          <a:p>
            <a:r>
              <a:rPr lang="en-US" altLang="en-US" smtClean="0"/>
              <a:t>Reveals important features </a:t>
            </a:r>
          </a:p>
          <a:p>
            <a:r>
              <a:rPr lang="en-US" altLang="en-US" smtClean="0"/>
              <a:t>Hides irrelevant detail</a:t>
            </a:r>
          </a:p>
          <a:p>
            <a:r>
              <a:rPr lang="en-US" altLang="en-US" smtClean="0"/>
              <a:t>Exposes useful constraints</a:t>
            </a:r>
          </a:p>
          <a:p>
            <a:r>
              <a:rPr lang="en-US" altLang="en-US" smtClean="0"/>
              <a:t>Makes frequent operations easy-to-do</a:t>
            </a:r>
          </a:p>
          <a:p>
            <a:r>
              <a:rPr lang="en-US" altLang="en-US" smtClean="0"/>
              <a:t>Supports local inferences from local features</a:t>
            </a:r>
          </a:p>
          <a:p>
            <a:pPr lvl="1">
              <a:buFont typeface="Arial" pitchFamily="34" charset="0"/>
              <a:buChar char="•"/>
            </a:pPr>
            <a:r>
              <a:rPr lang="en-US" altLang="en-US" smtClean="0"/>
              <a:t>Called the “soda straw” principle or “locality” principle</a:t>
            </a:r>
          </a:p>
          <a:p>
            <a:pPr lvl="1">
              <a:buFont typeface="Arial" pitchFamily="34" charset="0"/>
              <a:buChar char="•"/>
            </a:pPr>
            <a:r>
              <a:rPr lang="en-US" altLang="en-US" smtClean="0"/>
              <a:t>Inference from features “through a soda straw”</a:t>
            </a:r>
          </a:p>
          <a:p>
            <a:r>
              <a:rPr lang="en-US" altLang="en-US" smtClean="0"/>
              <a:t>Rapidly or efficiently computable</a:t>
            </a:r>
          </a:p>
          <a:p>
            <a:pPr lvl="1">
              <a:buFont typeface="Arial" pitchFamily="34" charset="0"/>
              <a:buChar char="•"/>
            </a:pPr>
            <a:r>
              <a:rPr lang="en-US" altLang="en-US" smtClean="0"/>
              <a:t>It’s nice to be fast</a:t>
            </a:r>
          </a:p>
          <a:p>
            <a:endParaRPr lang="en-US" alt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spcBef>
                <a:spcPct val="20000"/>
              </a:spcBef>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itchFamily="34" charset="0"/>
                <a:cs typeface="Arial" pitchFamily="34" charset="0"/>
              </a:defRPr>
            </a:lvl1pPr>
            <a:lvl2pPr marL="742950" indent="-285750" eaLnBrk="0" hangingPunct="0">
              <a:spcBef>
                <a:spcPct val="20000"/>
              </a:spcBef>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Verdana" pitchFamily="34" charset="0"/>
                <a:cs typeface="Arial" pitchFamily="34" charset="0"/>
              </a:defRPr>
            </a:lvl9pPr>
          </a:lstStyle>
          <a:p>
            <a:pPr eaLnBrk="1" hangingPunct="1">
              <a:spcBef>
                <a:spcPts val="450"/>
              </a:spcBef>
              <a:buSzTx/>
              <a:buFontTx/>
              <a:buNone/>
            </a:pPr>
            <a:r>
              <a:rPr lang="en-US" altLang="en-US" sz="2000" b="1">
                <a:solidFill>
                  <a:schemeClr val="accent2"/>
                </a:solidFill>
              </a:rPr>
              <a:t>Reveals important features / Hides irrelevant detail</a:t>
            </a:r>
          </a:p>
        </p:txBody>
      </p:sp>
      <p:sp>
        <p:nvSpPr>
          <p:cNvPr id="5123" name="Text Box 2"/>
          <p:cNvSpPr txBox="1">
            <a:spLocks noChangeArrowheads="1"/>
          </p:cNvSpPr>
          <p:nvPr/>
        </p:nvSpPr>
        <p:spPr bwMode="auto">
          <a:xfrm>
            <a:off x="609600" y="1143000"/>
            <a:ext cx="800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00"/>
              </a:spcBef>
              <a:buFont typeface="Verdana" pitchFamily="34" charset="0"/>
              <a:buChar char="•"/>
              <a:defRPr/>
            </a:pPr>
            <a:r>
              <a:rPr lang="en-US" b="1" dirty="0" smtClean="0">
                <a:solidFill>
                  <a:srgbClr val="000000"/>
                </a:solidFill>
                <a:latin typeface="+mn-lt"/>
              </a:rPr>
              <a:t>“You can’t learn what you can’t represent.”</a:t>
            </a:r>
            <a:r>
              <a:rPr lang="en-US" dirty="0" smtClean="0">
                <a:solidFill>
                  <a:srgbClr val="000000"/>
                </a:solidFill>
                <a:latin typeface="+mn-lt"/>
              </a:rPr>
              <a:t> --- G. </a:t>
            </a:r>
            <a:r>
              <a:rPr lang="en-US" dirty="0" err="1" smtClean="0">
                <a:solidFill>
                  <a:srgbClr val="000000"/>
                </a:solidFill>
                <a:latin typeface="+mn-lt"/>
              </a:rPr>
              <a:t>Sussman</a:t>
            </a:r>
            <a:endParaRPr lang="en-US" dirty="0" smtClean="0">
              <a:solidFill>
                <a:srgbClr val="000000"/>
              </a:solidFill>
              <a:latin typeface="+mn-lt"/>
            </a:endParaRPr>
          </a:p>
          <a:p>
            <a:pPr marL="0" indent="0" eaLnBrk="1" hangingPunct="1">
              <a:spcBef>
                <a:spcPts val="400"/>
              </a:spcBef>
              <a:defRPr/>
            </a:pPr>
            <a:endParaRPr lang="en-US" dirty="0" smtClean="0">
              <a:solidFill>
                <a:srgbClr val="000000"/>
              </a:solidFill>
              <a:latin typeface="+mn-lt"/>
            </a:endParaRPr>
          </a:p>
          <a:p>
            <a:pPr eaLnBrk="1" hangingPunct="1">
              <a:spcBef>
                <a:spcPts val="400"/>
              </a:spcBef>
              <a:buFont typeface="Verdana" pitchFamily="34" charset="0"/>
              <a:buChar char="•"/>
              <a:defRPr/>
            </a:pPr>
            <a:r>
              <a:rPr lang="en-US" b="1" dirty="0" smtClean="0">
                <a:solidFill>
                  <a:srgbClr val="000000"/>
                </a:solidFill>
                <a:latin typeface="+mn-lt"/>
              </a:rPr>
              <a:t>In search</a:t>
            </a:r>
            <a:r>
              <a:rPr lang="en-US" b="1" dirty="0" smtClean="0">
                <a:solidFill>
                  <a:schemeClr val="tx1"/>
                </a:solidFill>
                <a:latin typeface="+mn-lt"/>
              </a:rPr>
              <a:t>:  </a:t>
            </a:r>
            <a:r>
              <a:rPr lang="en-US" i="1" dirty="0" smtClean="0">
                <a:solidFill>
                  <a:schemeClr val="tx1"/>
                </a:solidFill>
                <a:latin typeface="+mn-lt"/>
              </a:rPr>
              <a:t>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a:t>
            </a:r>
          </a:p>
          <a:p>
            <a:pPr eaLnBrk="1" hangingPunct="1">
              <a:spcBef>
                <a:spcPts val="400"/>
              </a:spcBef>
              <a:buFont typeface="Verdana" pitchFamily="34" charset="0"/>
              <a:buChar char="•"/>
              <a:defRPr/>
            </a:pPr>
            <a:endParaRPr lang="en-US" i="1" dirty="0" smtClean="0">
              <a:solidFill>
                <a:schemeClr val="tx1"/>
              </a:solidFill>
              <a:latin typeface="+mn-lt"/>
            </a:endParaRPr>
          </a:p>
          <a:p>
            <a:pPr eaLnBrk="1" hangingPunct="1">
              <a:spcBef>
                <a:spcPts val="400"/>
              </a:spcBef>
              <a:buFont typeface="Verdana" pitchFamily="34" charset="0"/>
              <a:buChar char="•"/>
              <a:defRPr/>
            </a:pPr>
            <a:r>
              <a:rPr lang="en-US" b="1" dirty="0">
                <a:solidFill>
                  <a:srgbClr val="000000"/>
                </a:solidFill>
                <a:latin typeface="+mn-lt"/>
              </a:rPr>
              <a:t>A good representation </a:t>
            </a:r>
            <a:r>
              <a:rPr lang="en-US" b="1" dirty="0" smtClean="0">
                <a:solidFill>
                  <a:srgbClr val="000000"/>
                </a:solidFill>
                <a:latin typeface="+mn-lt"/>
              </a:rPr>
              <a:t>makes </a:t>
            </a:r>
            <a:r>
              <a:rPr lang="en-US" b="1" dirty="0">
                <a:solidFill>
                  <a:srgbClr val="000000"/>
                </a:solidFill>
                <a:latin typeface="+mn-lt"/>
              </a:rPr>
              <a:t>this problem easy:</a:t>
            </a:r>
          </a:p>
          <a:p>
            <a:pPr marL="0" indent="0" eaLnBrk="1" hangingPunct="1">
              <a:spcBef>
                <a:spcPts val="400"/>
              </a:spcBef>
              <a:defRPr/>
            </a:pPr>
            <a:endParaRPr lang="en-US" i="1" dirty="0" smtClean="0">
              <a:solidFill>
                <a:schemeClr val="tx1"/>
              </a:solidFill>
              <a:latin typeface="+mn-lt"/>
            </a:endParaRPr>
          </a:p>
          <a:p>
            <a:pPr>
              <a:defRPr/>
            </a:pPr>
            <a:r>
              <a:rPr lang="en-US" b="1" dirty="0" smtClean="0"/>
              <a:t>1110</a:t>
            </a:r>
            <a:endParaRPr lang="en-US" dirty="0" smtClean="0"/>
          </a:p>
          <a:p>
            <a:pPr>
              <a:defRPr/>
            </a:pPr>
            <a:r>
              <a:rPr lang="en-US" b="1" dirty="0" smtClean="0"/>
              <a:t>0010</a:t>
            </a:r>
            <a:endParaRPr lang="en-US" dirty="0" smtClean="0"/>
          </a:p>
          <a:p>
            <a:pPr>
              <a:defRPr/>
            </a:pPr>
            <a:r>
              <a:rPr lang="en-US" b="1" dirty="0" smtClean="0"/>
              <a:t>1010</a:t>
            </a:r>
            <a:endParaRPr lang="en-US" dirty="0" smtClean="0"/>
          </a:p>
          <a:p>
            <a:pPr>
              <a:defRPr/>
            </a:pPr>
            <a:r>
              <a:rPr lang="en-US" b="1" dirty="0" smtClean="0"/>
              <a:t>1111</a:t>
            </a:r>
            <a:endParaRPr lang="en-US" dirty="0" smtClean="0"/>
          </a:p>
          <a:p>
            <a:pPr>
              <a:defRPr/>
            </a:pPr>
            <a:r>
              <a:rPr lang="en-US" b="1" dirty="0" smtClean="0"/>
              <a:t>0001</a:t>
            </a:r>
            <a:endParaRPr lang="en-US" dirty="0" smtClean="0"/>
          </a:p>
          <a:p>
            <a:pPr>
              <a:defRPr/>
            </a:pPr>
            <a:r>
              <a:rPr lang="en-US" b="1" dirty="0" smtClean="0"/>
              <a:t>0101</a:t>
            </a:r>
            <a:endParaRPr lang="en-US" dirty="0" smtClean="0"/>
          </a:p>
          <a:p>
            <a:pPr eaLnBrk="1" hangingPunct="1">
              <a:spcBef>
                <a:spcPts val="400"/>
              </a:spcBef>
              <a:buFont typeface="Verdana" pitchFamily="34" charset="0"/>
              <a:buChar char="•"/>
              <a:defRPr/>
            </a:pPr>
            <a:endParaRPr lang="en-US" dirty="0" smtClean="0">
              <a:solidFill>
                <a:srgbClr val="000000"/>
              </a:solidFill>
              <a:latin typeface="Verdana" pitchFamily="34" charset="0"/>
            </a:endParaRPr>
          </a:p>
          <a:p>
            <a:pPr eaLnBrk="1" hangingPunct="1">
              <a:spcBef>
                <a:spcPts val="400"/>
              </a:spcBef>
              <a:buFont typeface="Verdana" pitchFamily="34" charset="0"/>
              <a:buChar char="•"/>
              <a:defRPr/>
            </a:pPr>
            <a:endParaRPr lang="en-US" dirty="0" smtClean="0">
              <a:solidFill>
                <a:srgbClr val="000000"/>
              </a:solidFill>
              <a:latin typeface="Verdana" pitchFamily="34" charset="0"/>
            </a:endParaRPr>
          </a:p>
        </p:txBody>
      </p:sp>
      <p:pic>
        <p:nvPicPr>
          <p:cNvPr id="604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038600"/>
            <a:ext cx="5961063" cy="2511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Terminology</a:t>
            </a:r>
          </a:p>
        </p:txBody>
      </p:sp>
      <p:sp>
        <p:nvSpPr>
          <p:cNvPr id="64515" name="Rectangle 3"/>
          <p:cNvSpPr>
            <a:spLocks noGrp="1" noChangeArrowheads="1"/>
          </p:cNvSpPr>
          <p:nvPr>
            <p:ph type="body" idx="1"/>
          </p:nvPr>
        </p:nvSpPr>
        <p:spPr/>
        <p:txBody>
          <a:bodyPr/>
          <a:lstStyle/>
          <a:p>
            <a:pPr eaLnBrk="1" hangingPunct="1"/>
            <a:r>
              <a:rPr lang="en-US" altLang="en-US" smtClean="0"/>
              <a:t>Attributes</a:t>
            </a:r>
          </a:p>
          <a:p>
            <a:pPr lvl="1" eaLnBrk="1" hangingPunct="1"/>
            <a:r>
              <a:rPr lang="en-US" altLang="en-US" smtClean="0"/>
              <a:t>Also known as features, variables, independent variables, covariates</a:t>
            </a:r>
          </a:p>
          <a:p>
            <a:pPr lvl="1" eaLnBrk="1" hangingPunct="1"/>
            <a:endParaRPr lang="en-US" altLang="en-US" smtClean="0"/>
          </a:p>
          <a:p>
            <a:pPr eaLnBrk="1" hangingPunct="1"/>
            <a:r>
              <a:rPr lang="en-US" altLang="en-US" smtClean="0"/>
              <a:t>Target Variable</a:t>
            </a:r>
          </a:p>
          <a:p>
            <a:pPr lvl="1" eaLnBrk="1" hangingPunct="1"/>
            <a:r>
              <a:rPr lang="en-US" altLang="en-US" smtClean="0"/>
              <a:t>Also known as goal predicate, dependent variable, …</a:t>
            </a:r>
          </a:p>
          <a:p>
            <a:pPr lvl="1" eaLnBrk="1" hangingPunct="1"/>
            <a:endParaRPr lang="en-US" altLang="en-US" smtClean="0"/>
          </a:p>
          <a:p>
            <a:pPr lvl="1" eaLnBrk="1" hangingPunct="1"/>
            <a:endParaRPr lang="en-US" altLang="en-US" smtClean="0"/>
          </a:p>
          <a:p>
            <a:pPr eaLnBrk="1" hangingPunct="1"/>
            <a:r>
              <a:rPr lang="en-US" altLang="en-US" smtClean="0"/>
              <a:t>Classification</a:t>
            </a:r>
          </a:p>
          <a:p>
            <a:pPr lvl="1" eaLnBrk="1" hangingPunct="1"/>
            <a:r>
              <a:rPr lang="en-US" altLang="en-US" smtClean="0"/>
              <a:t>Also known as discrimination, supervised classification, …</a:t>
            </a:r>
          </a:p>
          <a:p>
            <a:pPr lvl="1" eaLnBrk="1" hangingPunct="1"/>
            <a:endParaRPr lang="en-US" altLang="en-US" smtClean="0"/>
          </a:p>
          <a:p>
            <a:pPr eaLnBrk="1" hangingPunct="1"/>
            <a:r>
              <a:rPr lang="en-US" altLang="en-US" smtClean="0"/>
              <a:t>Error function</a:t>
            </a:r>
          </a:p>
          <a:p>
            <a:pPr lvl="1" eaLnBrk="1" hangingPunct="1"/>
            <a:r>
              <a:rPr lang="en-US" altLang="en-US" smtClean="0"/>
              <a:t>Objective function, loss function,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model-in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5600"/>
            <a:ext cx="35814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p:cNvSpPr>
            <a:spLocks noGrp="1" noChangeArrowheads="1"/>
          </p:cNvSpPr>
          <p:nvPr>
            <p:ph type="title"/>
          </p:nvPr>
        </p:nvSpPr>
        <p:spPr/>
        <p:txBody>
          <a:bodyPr/>
          <a:lstStyle/>
          <a:p>
            <a:pPr eaLnBrk="1" hangingPunct="1"/>
            <a:r>
              <a:rPr lang="en-US" altLang="en-US" smtClean="0"/>
              <a:t>Review: Models (and in FOL, Interpretations)</a:t>
            </a:r>
          </a:p>
        </p:txBody>
      </p:sp>
      <p:sp>
        <p:nvSpPr>
          <p:cNvPr id="81924" name="Rectangle 3"/>
          <p:cNvSpPr>
            <a:spLocks noGrp="1" noChangeArrowheads="1"/>
          </p:cNvSpPr>
          <p:nvPr>
            <p:ph type="body" idx="1"/>
          </p:nvPr>
        </p:nvSpPr>
        <p:spPr>
          <a:xfrm>
            <a:off x="457200" y="1600200"/>
            <a:ext cx="8229600" cy="5105400"/>
          </a:xfrm>
        </p:spPr>
        <p:txBody>
          <a:bodyPr/>
          <a:lstStyle/>
          <a:p>
            <a:pPr eaLnBrk="1" hangingPunct="1">
              <a:lnSpc>
                <a:spcPct val="80000"/>
              </a:lnSpc>
            </a:pPr>
            <a:r>
              <a:rPr lang="en-US" altLang="en-US" sz="2000" smtClean="0">
                <a:solidFill>
                  <a:srgbClr val="FF0000"/>
                </a:solidFill>
              </a:rPr>
              <a:t>Models</a:t>
            </a:r>
            <a:r>
              <a:rPr lang="en-US" altLang="en-US" sz="2000" smtClean="0"/>
              <a:t> are formal worlds in which truth can be evaluated</a:t>
            </a:r>
          </a:p>
          <a:p>
            <a:pPr eaLnBrk="1" hangingPunct="1">
              <a:lnSpc>
                <a:spcPct val="80000"/>
              </a:lnSpc>
            </a:pPr>
            <a:endParaRPr lang="en-US" altLang="en-US" sz="2000" smtClean="0"/>
          </a:p>
          <a:p>
            <a:pPr eaLnBrk="1" hangingPunct="1">
              <a:lnSpc>
                <a:spcPct val="80000"/>
              </a:lnSpc>
            </a:pPr>
            <a:r>
              <a:rPr lang="en-US" altLang="en-US" sz="2000" smtClean="0"/>
              <a:t>We say </a:t>
            </a:r>
            <a:r>
              <a:rPr lang="en-US" altLang="en-US" sz="2000" i="1" smtClean="0"/>
              <a:t>m</a:t>
            </a:r>
            <a:r>
              <a:rPr lang="en-US" altLang="en-US" sz="2000" smtClean="0"/>
              <a:t> </a:t>
            </a:r>
            <a:r>
              <a:rPr lang="en-US" altLang="en-US" sz="2000" smtClean="0">
                <a:solidFill>
                  <a:srgbClr val="FF0000"/>
                </a:solidFill>
              </a:rPr>
              <a:t>is a model of</a:t>
            </a:r>
            <a:r>
              <a:rPr lang="en-US" altLang="en-US" sz="2000" smtClean="0"/>
              <a:t> a sentence α if α is true in </a:t>
            </a:r>
            <a:r>
              <a:rPr lang="en-US" altLang="en-US" sz="2000" i="1" smtClean="0"/>
              <a:t>m</a:t>
            </a:r>
          </a:p>
          <a:p>
            <a:pPr eaLnBrk="1" hangingPunct="1">
              <a:lnSpc>
                <a:spcPct val="80000"/>
              </a:lnSpc>
            </a:pPr>
            <a:endParaRPr lang="en-US" altLang="en-US" sz="2000" smtClean="0"/>
          </a:p>
          <a:p>
            <a:pPr eaLnBrk="1" hangingPunct="1">
              <a:lnSpc>
                <a:spcPct val="80000"/>
              </a:lnSpc>
            </a:pPr>
            <a:r>
              <a:rPr lang="en-US" altLang="en-US" sz="2000" i="1" smtClean="0"/>
              <a:t>M(α) </a:t>
            </a:r>
            <a:r>
              <a:rPr lang="en-US" altLang="en-US" sz="2000" smtClean="0"/>
              <a:t>is the set of all models of α</a:t>
            </a:r>
          </a:p>
          <a:p>
            <a:pPr eaLnBrk="1" hangingPunct="1">
              <a:lnSpc>
                <a:spcPct val="80000"/>
              </a:lnSpc>
            </a:pPr>
            <a:endParaRPr lang="en-US" altLang="en-US" sz="2000" smtClean="0"/>
          </a:p>
          <a:p>
            <a:pPr eaLnBrk="1" hangingPunct="1">
              <a:lnSpc>
                <a:spcPct val="80000"/>
              </a:lnSpc>
            </a:pPr>
            <a:r>
              <a:rPr lang="en-US" altLang="en-US" sz="2000" smtClean="0"/>
              <a:t>Then KB ╞ α iff </a:t>
            </a:r>
            <a:r>
              <a:rPr lang="en-US" altLang="en-US" sz="2000" i="1" smtClean="0"/>
              <a:t>M(KB) </a:t>
            </a:r>
            <a:r>
              <a:rPr lang="en-US" altLang="en-US" sz="2000" smtClean="0">
                <a:sym typeface="Symbol" pitchFamily="18" charset="2"/>
              </a:rPr>
              <a:t> </a:t>
            </a:r>
            <a:r>
              <a:rPr lang="en-US" altLang="en-US" sz="2000" i="1" smtClean="0"/>
              <a:t>M(</a:t>
            </a:r>
            <a:r>
              <a:rPr lang="en-US" altLang="en-US" sz="2000" smtClean="0"/>
              <a:t>α)</a:t>
            </a:r>
          </a:p>
          <a:p>
            <a:pPr lvl="1" eaLnBrk="1" hangingPunct="1">
              <a:lnSpc>
                <a:spcPct val="80000"/>
              </a:lnSpc>
            </a:pPr>
            <a:r>
              <a:rPr lang="en-US" altLang="en-US" sz="1800" smtClean="0"/>
              <a:t>E.g. </a:t>
            </a:r>
            <a:r>
              <a:rPr lang="en-US" altLang="en-US" sz="1800" i="1" smtClean="0"/>
              <a:t>KB, </a:t>
            </a:r>
            <a:r>
              <a:rPr lang="en-US" altLang="en-US" sz="1800" smtClean="0"/>
              <a:t>= “Mary is Sue’s sister</a:t>
            </a:r>
          </a:p>
          <a:p>
            <a:pPr lvl="1" eaLnBrk="1" hangingPunct="1">
              <a:lnSpc>
                <a:spcPct val="80000"/>
              </a:lnSpc>
              <a:buFontTx/>
              <a:buNone/>
            </a:pPr>
            <a:r>
              <a:rPr lang="en-US" altLang="en-US" sz="1800" smtClean="0"/>
              <a:t>	and Amy is Sue’s daughter.”</a:t>
            </a:r>
            <a:endParaRPr lang="en-US" altLang="en-US" sz="1800" b="1" smtClean="0"/>
          </a:p>
          <a:p>
            <a:pPr lvl="1" eaLnBrk="1" hangingPunct="1">
              <a:lnSpc>
                <a:spcPct val="80000"/>
              </a:lnSpc>
            </a:pPr>
            <a:r>
              <a:rPr lang="en-US" altLang="en-US" sz="1800" smtClean="0"/>
              <a:t>α = “Mary is Amy’s aunt.”</a:t>
            </a:r>
          </a:p>
          <a:p>
            <a:pPr lvl="1" eaLnBrk="1" hangingPunct="1">
              <a:lnSpc>
                <a:spcPct val="80000"/>
              </a:lnSpc>
            </a:pPr>
            <a:endParaRPr lang="en-US" altLang="en-US" sz="1800" smtClean="0"/>
          </a:p>
          <a:p>
            <a:pPr eaLnBrk="1" hangingPunct="1">
              <a:lnSpc>
                <a:spcPct val="80000"/>
              </a:lnSpc>
            </a:pPr>
            <a:r>
              <a:rPr lang="en-US" altLang="en-US" sz="2000" smtClean="0"/>
              <a:t>Think of KB and α as constraints,</a:t>
            </a:r>
          </a:p>
          <a:p>
            <a:pPr lvl="1" eaLnBrk="1" hangingPunct="1">
              <a:lnSpc>
                <a:spcPct val="80000"/>
              </a:lnSpc>
              <a:buFontTx/>
              <a:buNone/>
            </a:pPr>
            <a:r>
              <a:rPr lang="en-US" altLang="en-US" sz="2000" smtClean="0"/>
              <a:t> and of models m as possible states.</a:t>
            </a:r>
            <a:endParaRPr lang="en-US" altLang="en-US" sz="1800" smtClean="0"/>
          </a:p>
          <a:p>
            <a:pPr eaLnBrk="1" hangingPunct="1">
              <a:lnSpc>
                <a:spcPct val="80000"/>
              </a:lnSpc>
            </a:pPr>
            <a:r>
              <a:rPr lang="en-US" altLang="en-US" sz="2000" smtClean="0"/>
              <a:t>M(KB) are the solutions to KB</a:t>
            </a:r>
          </a:p>
          <a:p>
            <a:pPr eaLnBrk="1" hangingPunct="1">
              <a:lnSpc>
                <a:spcPct val="80000"/>
              </a:lnSpc>
              <a:buFontTx/>
              <a:buNone/>
            </a:pPr>
            <a:r>
              <a:rPr lang="en-US" altLang="en-US" sz="2000" smtClean="0"/>
              <a:t>	  and M(α) the solutions to α.</a:t>
            </a:r>
            <a:endParaRPr lang="en-US" altLang="en-US" smtClean="0"/>
          </a:p>
          <a:p>
            <a:pPr eaLnBrk="1" hangingPunct="1">
              <a:lnSpc>
                <a:spcPct val="80000"/>
              </a:lnSpc>
            </a:pPr>
            <a:r>
              <a:rPr lang="en-US" altLang="en-US" sz="2000" smtClean="0"/>
              <a:t>Then, KB ╞ α, i.e., ╞ (KB </a:t>
            </a:r>
            <a:r>
              <a:rPr lang="en-US" altLang="en-US" sz="2000" smtClean="0">
                <a:sym typeface="Symbol" pitchFamily="18" charset="2"/>
              </a:rPr>
              <a:t> a) ,</a:t>
            </a:r>
            <a:endParaRPr lang="en-US" altLang="en-US" sz="2000" smtClean="0"/>
          </a:p>
          <a:p>
            <a:pPr eaLnBrk="1" hangingPunct="1">
              <a:lnSpc>
                <a:spcPct val="80000"/>
              </a:lnSpc>
              <a:buFontTx/>
              <a:buNone/>
            </a:pPr>
            <a:r>
              <a:rPr lang="en-US" altLang="en-US" sz="2000" smtClean="0"/>
              <a:t>      when all solutions to KB are also solutions to α. </a:t>
            </a:r>
          </a:p>
        </p:txBody>
      </p:sp>
    </p:spTree>
    <p:extLst>
      <p:ext uri="{BB962C8B-B14F-4D97-AF65-F5344CB8AC3E}">
        <p14:creationId xmlns:p14="http://schemas.microsoft.com/office/powerpoint/2010/main" val="6443420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Inductive learning</a:t>
            </a:r>
          </a:p>
        </p:txBody>
      </p:sp>
      <p:sp>
        <p:nvSpPr>
          <p:cNvPr id="65539" name="Rectangle 3"/>
          <p:cNvSpPr>
            <a:spLocks noGrp="1" noChangeArrowheads="1"/>
          </p:cNvSpPr>
          <p:nvPr>
            <p:ph type="body" idx="1"/>
          </p:nvPr>
        </p:nvSpPr>
        <p:spPr/>
        <p:txBody>
          <a:bodyPr/>
          <a:lstStyle/>
          <a:p>
            <a:pPr eaLnBrk="1" hangingPunct="1"/>
            <a:r>
              <a:rPr lang="en-US" altLang="en-US" smtClean="0"/>
              <a:t>Let x represent the input vector of attributes</a:t>
            </a:r>
          </a:p>
          <a:p>
            <a:pPr eaLnBrk="1" hangingPunct="1"/>
            <a:endParaRPr lang="en-US" altLang="en-US" smtClean="0"/>
          </a:p>
          <a:p>
            <a:pPr eaLnBrk="1" hangingPunct="1"/>
            <a:r>
              <a:rPr lang="en-US" altLang="en-US" smtClean="0"/>
              <a:t>Let f(x) represent the value of the target variable for x</a:t>
            </a:r>
          </a:p>
          <a:p>
            <a:pPr lvl="1" eaLnBrk="1" hangingPunct="1"/>
            <a:r>
              <a:rPr lang="en-US" altLang="en-US" smtClean="0"/>
              <a:t>The implicit mapping from x to f(x) is unknown to us</a:t>
            </a:r>
          </a:p>
          <a:p>
            <a:pPr lvl="1" eaLnBrk="1" hangingPunct="1"/>
            <a:r>
              <a:rPr lang="en-US" altLang="en-US" smtClean="0"/>
              <a:t>We just have training data pairs, D = {x, f(x)} available</a:t>
            </a:r>
          </a:p>
          <a:p>
            <a:pPr eaLnBrk="1" hangingPunct="1"/>
            <a:endParaRPr lang="en-US" altLang="en-US" smtClean="0"/>
          </a:p>
          <a:p>
            <a:pPr eaLnBrk="1" hangingPunct="1"/>
            <a:r>
              <a:rPr lang="en-US" altLang="en-US" smtClean="0"/>
              <a:t>We want to learn a mapping from x to f, i.e., </a:t>
            </a:r>
          </a:p>
          <a:p>
            <a:pPr eaLnBrk="1" hangingPunct="1">
              <a:buFontTx/>
              <a:buNone/>
            </a:pPr>
            <a:r>
              <a:rPr lang="en-US" altLang="en-US" smtClean="0"/>
              <a:t>            h(x; </a:t>
            </a:r>
            <a:r>
              <a:rPr lang="en-US" altLang="en-US" smtClean="0">
                <a:latin typeface="Symbol" pitchFamily="18" charset="2"/>
              </a:rPr>
              <a:t>q</a:t>
            </a:r>
            <a:r>
              <a:rPr lang="en-US" altLang="en-US" smtClean="0"/>
              <a:t>) is “close” to f(x) for all training data points x          </a:t>
            </a:r>
          </a:p>
          <a:p>
            <a:pPr eaLnBrk="1" hangingPunct="1">
              <a:buFontTx/>
              <a:buNone/>
            </a:pPr>
            <a:endParaRPr lang="en-US" altLang="en-US" smtClean="0"/>
          </a:p>
          <a:p>
            <a:pPr eaLnBrk="1" hangingPunct="1">
              <a:buFontTx/>
              <a:buNone/>
            </a:pPr>
            <a:r>
              <a:rPr lang="en-US" altLang="en-US" smtClean="0"/>
              <a:t>            </a:t>
            </a:r>
            <a:r>
              <a:rPr lang="en-US" altLang="en-US" smtClean="0">
                <a:latin typeface="Symbol" pitchFamily="18" charset="2"/>
              </a:rPr>
              <a:t>q</a:t>
            </a:r>
            <a:r>
              <a:rPr lang="en-US" altLang="en-US" smtClean="0"/>
              <a:t> are the parameters of our predictor h(..)</a:t>
            </a:r>
          </a:p>
          <a:p>
            <a:pPr eaLnBrk="1" hangingPunct="1"/>
            <a:endParaRPr lang="en-US" altLang="en-US" smtClean="0"/>
          </a:p>
          <a:p>
            <a:pPr eaLnBrk="1" hangingPunct="1"/>
            <a:r>
              <a:rPr lang="en-US" altLang="en-US" smtClean="0"/>
              <a:t>Examples:</a:t>
            </a:r>
          </a:p>
          <a:p>
            <a:pPr lvl="1" eaLnBrk="1" hangingPunct="1"/>
            <a:r>
              <a:rPr lang="en-US" altLang="en-US" smtClean="0"/>
              <a:t>h(x; </a:t>
            </a:r>
            <a:r>
              <a:rPr lang="en-US" altLang="en-US" smtClean="0">
                <a:latin typeface="Symbol" pitchFamily="18" charset="2"/>
              </a:rPr>
              <a:t>q</a:t>
            </a:r>
            <a:r>
              <a:rPr lang="en-US" altLang="en-US" smtClean="0"/>
              <a:t>) = sign(w</a:t>
            </a:r>
            <a:r>
              <a:rPr lang="en-US" altLang="en-US" baseline="-25000" smtClean="0"/>
              <a:t>1</a:t>
            </a:r>
            <a:r>
              <a:rPr lang="en-US" altLang="en-US" smtClean="0"/>
              <a:t>x</a:t>
            </a:r>
            <a:r>
              <a:rPr lang="en-US" altLang="en-US" baseline="-25000" smtClean="0"/>
              <a:t>1</a:t>
            </a:r>
            <a:r>
              <a:rPr lang="en-US" altLang="en-US" smtClean="0"/>
              <a:t> + w</a:t>
            </a:r>
            <a:r>
              <a:rPr lang="en-US" altLang="en-US" baseline="-25000" smtClean="0"/>
              <a:t>2</a:t>
            </a:r>
            <a:r>
              <a:rPr lang="en-US" altLang="en-US" smtClean="0"/>
              <a:t>x</a:t>
            </a:r>
            <a:r>
              <a:rPr lang="en-US" altLang="en-US" baseline="-25000" smtClean="0"/>
              <a:t>2</a:t>
            </a:r>
            <a:r>
              <a:rPr lang="en-US" altLang="en-US" smtClean="0"/>
              <a:t>+ w</a:t>
            </a:r>
            <a:r>
              <a:rPr lang="en-US" altLang="en-US" baseline="-25000" smtClean="0"/>
              <a:t>3</a:t>
            </a:r>
            <a:r>
              <a:rPr lang="en-US" altLang="en-US" smtClean="0"/>
              <a:t>)</a:t>
            </a:r>
          </a:p>
          <a:p>
            <a:pPr lvl="1" eaLnBrk="1" hangingPunct="1"/>
            <a:endParaRPr lang="en-US" altLang="en-US" smtClean="0"/>
          </a:p>
          <a:p>
            <a:pPr lvl="1" eaLnBrk="1" hangingPunct="1"/>
            <a:r>
              <a:rPr lang="en-US" altLang="en-US" smtClean="0"/>
              <a:t>h</a:t>
            </a:r>
            <a:r>
              <a:rPr lang="en-US" altLang="en-US" baseline="-25000" smtClean="0"/>
              <a:t>k</a:t>
            </a:r>
            <a:r>
              <a:rPr lang="en-US" altLang="en-US" smtClean="0"/>
              <a:t>(x) = (x1 OR x2) AND (x3 OR NOT(x4))</a:t>
            </a:r>
          </a:p>
          <a:p>
            <a:pPr eaLnBrk="1" hangingPunct="1">
              <a:buFontTx/>
              <a:buNone/>
            </a:pPr>
            <a:endParaRPr lang="en-US" alt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Empirical Error Functions</a:t>
            </a:r>
          </a:p>
        </p:txBody>
      </p:sp>
      <p:sp>
        <p:nvSpPr>
          <p:cNvPr id="24579" name="Text Box 2"/>
          <p:cNvSpPr txBox="1">
            <a:spLocks noChangeArrowheads="1"/>
          </p:cNvSpPr>
          <p:nvPr/>
        </p:nvSpPr>
        <p:spPr bwMode="auto">
          <a:xfrm>
            <a:off x="609600" y="1143000"/>
            <a:ext cx="80772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lnSpc>
                <a:spcPct val="90000"/>
              </a:lnSpc>
              <a:spcBef>
                <a:spcPts val="450"/>
              </a:spcBef>
              <a:buFont typeface="Verdana" pitchFamily="34" charset="0"/>
              <a:buChar char="•"/>
            </a:pPr>
            <a:r>
              <a:rPr lang="en-US">
                <a:solidFill>
                  <a:srgbClr val="000000"/>
                </a:solidFill>
                <a:latin typeface="Verdana" pitchFamily="34" charset="0"/>
              </a:rPr>
              <a:t>Empirical error function:</a:t>
            </a:r>
          </a:p>
          <a:p>
            <a:pPr lvl="1" eaLnBrk="1" hangingPunct="1">
              <a:lnSpc>
                <a:spcPct val="90000"/>
              </a:lnSpc>
              <a:spcBef>
                <a:spcPts val="400"/>
              </a:spcBef>
              <a:buClrTx/>
              <a:buFontTx/>
              <a:buNone/>
            </a:pPr>
            <a:r>
              <a:rPr lang="en-US" sz="1600">
                <a:solidFill>
                  <a:srgbClr val="000000"/>
                </a:solidFill>
                <a:latin typeface="Verdana" pitchFamily="34" charset="0"/>
              </a:rPr>
              <a:t>      E(h) =</a:t>
            </a:r>
            <a:r>
              <a:rPr lang="en-US" sz="2000">
                <a:solidFill>
                  <a:srgbClr val="000000"/>
                </a:solidFill>
                <a:latin typeface="Verdana" pitchFamily="34" charset="0"/>
              </a:rPr>
              <a:t> </a:t>
            </a:r>
            <a:r>
              <a:rPr lang="en-US" sz="2000">
                <a:solidFill>
                  <a:srgbClr val="000000"/>
                </a:solidFill>
                <a:latin typeface="Symbol" pitchFamily="18" charset="2"/>
              </a:rPr>
              <a:t></a:t>
            </a:r>
            <a:r>
              <a:rPr lang="en-US" sz="2400" baseline="-25000">
                <a:solidFill>
                  <a:srgbClr val="000000"/>
                </a:solidFill>
                <a:latin typeface="Verdana" pitchFamily="34" charset="0"/>
              </a:rPr>
              <a:t>x</a:t>
            </a:r>
            <a:r>
              <a:rPr lang="en-US" sz="2000">
                <a:solidFill>
                  <a:srgbClr val="000000"/>
                </a:solidFill>
                <a:latin typeface="Verdana" pitchFamily="34" charset="0"/>
              </a:rPr>
              <a:t> </a:t>
            </a:r>
            <a:r>
              <a:rPr lang="en-US" sz="1600">
                <a:solidFill>
                  <a:srgbClr val="000000"/>
                </a:solidFill>
                <a:latin typeface="Verdana" pitchFamily="34" charset="0"/>
              </a:rPr>
              <a:t>distance[h(x; </a:t>
            </a:r>
            <a:r>
              <a:rPr lang="en-US" sz="1600">
                <a:solidFill>
                  <a:srgbClr val="000000"/>
                </a:solidFill>
                <a:latin typeface="Symbol" pitchFamily="18" charset="2"/>
              </a:rPr>
              <a:t></a:t>
            </a:r>
            <a:r>
              <a:rPr lang="en-US" sz="1600">
                <a:solidFill>
                  <a:srgbClr val="000000"/>
                </a:solidFill>
                <a:latin typeface="Verdana" pitchFamily="34" charset="0"/>
              </a:rPr>
              <a:t>) , f]</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e.g., distance = squared error if h and f are real-valued  (regression)</a:t>
            </a:r>
          </a:p>
          <a:p>
            <a:pPr lvl="1" eaLnBrk="1" hangingPunct="1">
              <a:lnSpc>
                <a:spcPct val="90000"/>
              </a:lnSpc>
              <a:spcBef>
                <a:spcPts val="400"/>
              </a:spcBef>
              <a:buClrTx/>
              <a:buFontTx/>
              <a:buNone/>
            </a:pPr>
            <a:r>
              <a:rPr lang="en-US" sz="1600">
                <a:solidFill>
                  <a:srgbClr val="000000"/>
                </a:solidFill>
                <a:latin typeface="Verdana" pitchFamily="34" charset="0"/>
              </a:rPr>
              <a:t>        distance = delta-function if h and f are categorical  (classification)</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Sum is over all training pairs in the training data D</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In learning, we get to choose </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	1. what class of functions h(..) that we want to learn </a:t>
            </a:r>
          </a:p>
          <a:p>
            <a:pPr lvl="1" eaLnBrk="1" hangingPunct="1">
              <a:lnSpc>
                <a:spcPct val="90000"/>
              </a:lnSpc>
              <a:spcBef>
                <a:spcPts val="400"/>
              </a:spcBef>
              <a:buClrTx/>
              <a:buFontTx/>
              <a:buNone/>
            </a:pPr>
            <a:r>
              <a:rPr lang="en-US" sz="1600">
                <a:solidFill>
                  <a:srgbClr val="000000"/>
                </a:solidFill>
                <a:latin typeface="Verdana" pitchFamily="34" charset="0"/>
              </a:rPr>
              <a:t>            – potentially a huge space!  (“hypothesis space”)</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    2. what error function/distance to use</a:t>
            </a:r>
          </a:p>
          <a:p>
            <a:pPr lvl="1" eaLnBrk="1" hangingPunct="1">
              <a:lnSpc>
                <a:spcPct val="90000"/>
              </a:lnSpc>
              <a:spcBef>
                <a:spcPts val="400"/>
              </a:spcBef>
              <a:buClrTx/>
              <a:buFontTx/>
              <a:buNone/>
            </a:pPr>
            <a:r>
              <a:rPr lang="en-US" sz="1600">
                <a:solidFill>
                  <a:srgbClr val="000000"/>
                </a:solidFill>
                <a:latin typeface="Verdana" pitchFamily="34" charset="0"/>
              </a:rPr>
              <a:t>              - should be chosen to reflect real “loss” in problem</a:t>
            </a:r>
          </a:p>
          <a:p>
            <a:pPr lvl="1" eaLnBrk="1" hangingPunct="1">
              <a:lnSpc>
                <a:spcPct val="90000"/>
              </a:lnSpc>
              <a:spcBef>
                <a:spcPts val="400"/>
              </a:spcBef>
              <a:buClrTx/>
              <a:buFontTx/>
              <a:buNone/>
            </a:pPr>
            <a:r>
              <a:rPr lang="en-US" sz="1600">
                <a:solidFill>
                  <a:srgbClr val="000000"/>
                </a:solidFill>
                <a:latin typeface="Verdana" pitchFamily="34" charset="0"/>
              </a:rPr>
              <a:t>              - but often chosen for mathematical/algorithmic convenience</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endParaRPr lang="en-US" sz="1600">
              <a:solidFill>
                <a:srgbClr val="000000"/>
              </a:solidFill>
              <a:latin typeface="Verdana" pitchFamily="34" charset="0"/>
            </a:endParaRPr>
          </a:p>
        </p:txBody>
      </p:sp>
    </p:spTree>
    <p:extLst>
      <p:ext uri="{BB962C8B-B14F-4D97-AF65-F5344CB8AC3E}">
        <p14:creationId xmlns:p14="http://schemas.microsoft.com/office/powerpoint/2010/main" val="2416731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Decision Tree Representations</a:t>
            </a:r>
          </a:p>
        </p:txBody>
      </p:sp>
      <p:sp>
        <p:nvSpPr>
          <p:cNvPr id="66563" name="Rectangle 3"/>
          <p:cNvSpPr>
            <a:spLocks noGrp="1" noChangeArrowheads="1"/>
          </p:cNvSpPr>
          <p:nvPr>
            <p:ph type="body" sz="half" idx="1"/>
          </p:nvPr>
        </p:nvSpPr>
        <p:spPr>
          <a:xfrm>
            <a:off x="609600" y="1143000"/>
            <a:ext cx="6934200" cy="5029200"/>
          </a:xfrm>
        </p:spPr>
        <p:txBody>
          <a:bodyPr/>
          <a:lstStyle/>
          <a:p>
            <a:pPr eaLnBrk="1" hangingPunct="1">
              <a:lnSpc>
                <a:spcPct val="90000"/>
              </a:lnSpc>
            </a:pPr>
            <a:r>
              <a:rPr lang="en-US" altLang="en-US" sz="1600" smtClean="0"/>
              <a:t>Decision trees are fully expressive</a:t>
            </a:r>
          </a:p>
          <a:p>
            <a:pPr lvl="1" eaLnBrk="1" hangingPunct="1">
              <a:lnSpc>
                <a:spcPct val="90000"/>
              </a:lnSpc>
            </a:pPr>
            <a:r>
              <a:rPr lang="en-US" altLang="en-US" sz="1400" smtClean="0"/>
              <a:t>can represent any Boolean function</a:t>
            </a:r>
          </a:p>
          <a:p>
            <a:pPr lvl="1" eaLnBrk="1" hangingPunct="1">
              <a:lnSpc>
                <a:spcPct val="90000"/>
              </a:lnSpc>
            </a:pPr>
            <a:r>
              <a:rPr lang="en-US" altLang="en-US" sz="1400" smtClean="0"/>
              <a:t>Every path in the tree could represent 1 row in the truth table</a:t>
            </a:r>
          </a:p>
          <a:p>
            <a:pPr lvl="1" eaLnBrk="1" hangingPunct="1">
              <a:lnSpc>
                <a:spcPct val="90000"/>
              </a:lnSpc>
            </a:pPr>
            <a:r>
              <a:rPr lang="en-US" altLang="en-US" sz="1400" smtClean="0"/>
              <a:t>Yields an exponentially large tree</a:t>
            </a:r>
          </a:p>
          <a:p>
            <a:pPr lvl="2" eaLnBrk="1" hangingPunct="1">
              <a:lnSpc>
                <a:spcPct val="90000"/>
              </a:lnSpc>
            </a:pPr>
            <a:r>
              <a:rPr lang="en-US" altLang="en-US" sz="1400" smtClean="0"/>
              <a:t>Truth table is of size 2</a:t>
            </a:r>
            <a:r>
              <a:rPr lang="en-US" altLang="en-US" sz="1400" baseline="30000" smtClean="0"/>
              <a:t>d</a:t>
            </a:r>
            <a:r>
              <a:rPr lang="en-US" altLang="en-US" sz="1400" smtClean="0"/>
              <a:t>, where d is the number of attributes</a:t>
            </a:r>
          </a:p>
          <a:p>
            <a:pPr lvl="1" eaLnBrk="1" hangingPunct="1">
              <a:lnSpc>
                <a:spcPct val="90000"/>
              </a:lnSpc>
            </a:pPr>
            <a:endParaRPr lang="en-US" altLang="en-US" sz="1400" smtClean="0"/>
          </a:p>
          <a:p>
            <a:pPr lvl="1" eaLnBrk="1" hangingPunct="1">
              <a:lnSpc>
                <a:spcPct val="90000"/>
              </a:lnSpc>
            </a:pPr>
            <a:endParaRPr lang="en-US" altLang="en-US" sz="1400" smtClean="0"/>
          </a:p>
          <a:p>
            <a:pPr eaLnBrk="1" hangingPunct="1">
              <a:lnSpc>
                <a:spcPct val="90000"/>
              </a:lnSpc>
              <a:buFontTx/>
              <a:buNone/>
            </a:pPr>
            <a:endParaRPr lang="en-US" altLang="en-US" sz="1400" smtClean="0"/>
          </a:p>
        </p:txBody>
      </p:sp>
      <p:pic>
        <p:nvPicPr>
          <p:cNvPr id="66564" name="Picture 4" descr="xor-decision-tre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00200" y="2819400"/>
            <a:ext cx="4876800" cy="1628775"/>
          </a:xfr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Pseudocode for Decision tree learning</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l="53906" t="23958" r="8984" b="27083"/>
          <a:stretch>
            <a:fillRect/>
          </a:stretch>
        </p:blipFill>
        <p:spPr bwMode="auto">
          <a:xfrm>
            <a:off x="685800" y="1447800"/>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Entropy with only 2 outcomes</a:t>
            </a:r>
          </a:p>
        </p:txBody>
      </p:sp>
      <p:sp>
        <p:nvSpPr>
          <p:cNvPr id="35843" name="Text Box 2"/>
          <p:cNvSpPr txBox="1">
            <a:spLocks noChangeArrowheads="1"/>
          </p:cNvSpPr>
          <p:nvPr/>
        </p:nvSpPr>
        <p:spPr bwMode="auto">
          <a:xfrm>
            <a:off x="609600" y="1143000"/>
            <a:ext cx="78486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1313" indent="-339725"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1pPr>
            <a:lvl2pPr indent="-282575"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2pPr>
            <a:lvl3pPr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3pPr>
            <a:lvl4pPr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4pPr>
            <a:lvl5pPr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9pPr>
          </a:lstStyle>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r>
              <a:rPr lang="en-US" sz="1600">
                <a:solidFill>
                  <a:srgbClr val="000000"/>
                </a:solidFill>
                <a:latin typeface="Verdana" pitchFamily="34" charset="0"/>
              </a:rPr>
              <a:t>Consider 2 class problem: p = probability of class 1, 1 – p = probability of class 2</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r>
              <a:rPr lang="en-US" sz="1600">
                <a:solidFill>
                  <a:srgbClr val="000000"/>
                </a:solidFill>
                <a:latin typeface="Verdana" pitchFamily="34" charset="0"/>
              </a:rPr>
              <a:t>In binary case, H(p) = - p log p  -  (1-p) log (1-p)</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ClrTx/>
              <a:buFontTx/>
              <a:buNone/>
            </a:pPr>
            <a:endParaRPr lang="en-US" sz="1600">
              <a:solidFill>
                <a:srgbClr val="000000"/>
              </a:solidFill>
              <a:latin typeface="Verdana" pitchFamily="34" charset="0"/>
            </a:endParaRPr>
          </a:p>
        </p:txBody>
      </p:sp>
      <p:sp>
        <p:nvSpPr>
          <p:cNvPr id="35844" name="Line 3"/>
          <p:cNvSpPr>
            <a:spLocks noChangeShapeType="1"/>
          </p:cNvSpPr>
          <p:nvPr/>
        </p:nvSpPr>
        <p:spPr bwMode="auto">
          <a:xfrm flipV="1">
            <a:off x="2514602" y="3349625"/>
            <a:ext cx="1588" cy="20637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5" name="Line 4"/>
          <p:cNvSpPr>
            <a:spLocks noChangeShapeType="1"/>
          </p:cNvSpPr>
          <p:nvPr/>
        </p:nvSpPr>
        <p:spPr bwMode="auto">
          <a:xfrm>
            <a:off x="2514600" y="5410200"/>
            <a:ext cx="48006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Freeform 5"/>
          <p:cNvSpPr>
            <a:spLocks noChangeArrowheads="1"/>
          </p:cNvSpPr>
          <p:nvPr/>
        </p:nvSpPr>
        <p:spPr bwMode="auto">
          <a:xfrm>
            <a:off x="2514600" y="4038600"/>
            <a:ext cx="2895600" cy="1371600"/>
          </a:xfrm>
          <a:custGeom>
            <a:avLst/>
            <a:gdLst>
              <a:gd name="T0" fmla="*/ 0 w 1824"/>
              <a:gd name="T1" fmla="*/ 2147483647 h 864"/>
              <a:gd name="T2" fmla="*/ 2147483647 w 1824"/>
              <a:gd name="T3" fmla="*/ 0 h 864"/>
              <a:gd name="T4" fmla="*/ 2147483647 w 1824"/>
              <a:gd name="T5" fmla="*/ 2147483647 h 864"/>
              <a:gd name="T6" fmla="*/ 0 60000 65536"/>
              <a:gd name="T7" fmla="*/ 0 60000 65536"/>
              <a:gd name="T8" fmla="*/ 0 60000 65536"/>
              <a:gd name="T9" fmla="*/ 0 w 1824"/>
              <a:gd name="T10" fmla="*/ 0 h 864"/>
              <a:gd name="T11" fmla="*/ 1824 w 1824"/>
              <a:gd name="T12" fmla="*/ 864 h 864"/>
            </a:gdLst>
            <a:ahLst/>
            <a:cxnLst>
              <a:cxn ang="T6">
                <a:pos x="T0" y="T1"/>
              </a:cxn>
              <a:cxn ang="T7">
                <a:pos x="T2" y="T3"/>
              </a:cxn>
              <a:cxn ang="T8">
                <a:pos x="T4" y="T5"/>
              </a:cxn>
            </a:cxnLst>
            <a:rect l="T9" t="T10" r="T11" b="T12"/>
            <a:pathLst>
              <a:path w="1824" h="864">
                <a:moveTo>
                  <a:pt x="0" y="864"/>
                </a:moveTo>
                <a:cubicBezTo>
                  <a:pt x="304" y="432"/>
                  <a:pt x="608" y="0"/>
                  <a:pt x="912" y="0"/>
                </a:cubicBezTo>
                <a:cubicBezTo>
                  <a:pt x="1216" y="0"/>
                  <a:pt x="1672" y="720"/>
                  <a:pt x="1824" y="864"/>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7" name="Rectangle 6"/>
          <p:cNvSpPr>
            <a:spLocks noChangeArrowheads="1"/>
          </p:cNvSpPr>
          <p:nvPr/>
        </p:nvSpPr>
        <p:spPr bwMode="auto">
          <a:xfrm>
            <a:off x="1525590" y="3352800"/>
            <a:ext cx="63059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H(</a:t>
            </a:r>
            <a:r>
              <a:rPr lang="en-US" u="sng">
                <a:solidFill>
                  <a:srgbClr val="000000"/>
                </a:solidFill>
              </a:rPr>
              <a:t>p</a:t>
            </a:r>
            <a:r>
              <a:rPr lang="en-US">
                <a:solidFill>
                  <a:srgbClr val="000000"/>
                </a:solidFill>
              </a:rPr>
              <a:t>)</a:t>
            </a:r>
          </a:p>
        </p:txBody>
      </p:sp>
      <p:sp>
        <p:nvSpPr>
          <p:cNvPr id="35848" name="Rectangle 7"/>
          <p:cNvSpPr>
            <a:spLocks noChangeArrowheads="1"/>
          </p:cNvSpPr>
          <p:nvPr/>
        </p:nvSpPr>
        <p:spPr bwMode="auto">
          <a:xfrm>
            <a:off x="3735390" y="5486403"/>
            <a:ext cx="50235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0.5</a:t>
            </a:r>
          </a:p>
        </p:txBody>
      </p:sp>
      <p:sp>
        <p:nvSpPr>
          <p:cNvPr id="35849" name="Rectangle 8"/>
          <p:cNvSpPr>
            <a:spLocks noChangeArrowheads="1"/>
          </p:cNvSpPr>
          <p:nvPr/>
        </p:nvSpPr>
        <p:spPr bwMode="auto">
          <a:xfrm>
            <a:off x="5259387" y="54864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1</a:t>
            </a:r>
          </a:p>
        </p:txBody>
      </p:sp>
      <p:sp>
        <p:nvSpPr>
          <p:cNvPr id="35850" name="Rectangle 9"/>
          <p:cNvSpPr>
            <a:spLocks noChangeArrowheads="1"/>
          </p:cNvSpPr>
          <p:nvPr/>
        </p:nvSpPr>
        <p:spPr bwMode="auto">
          <a:xfrm>
            <a:off x="2287587" y="54864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0</a:t>
            </a:r>
          </a:p>
        </p:txBody>
      </p:sp>
      <p:sp>
        <p:nvSpPr>
          <p:cNvPr id="35851" name="Rectangle 10"/>
          <p:cNvSpPr>
            <a:spLocks noChangeArrowheads="1"/>
          </p:cNvSpPr>
          <p:nvPr/>
        </p:nvSpPr>
        <p:spPr bwMode="auto">
          <a:xfrm>
            <a:off x="2211387" y="38862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1</a:t>
            </a:r>
          </a:p>
        </p:txBody>
      </p:sp>
      <p:sp>
        <p:nvSpPr>
          <p:cNvPr id="35852" name="Line 11"/>
          <p:cNvSpPr>
            <a:spLocks noChangeShapeType="1"/>
          </p:cNvSpPr>
          <p:nvPr/>
        </p:nvSpPr>
        <p:spPr bwMode="auto">
          <a:xfrm>
            <a:off x="3944940" y="4038600"/>
            <a:ext cx="1587" cy="13716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3" name="Rectangle 12"/>
          <p:cNvSpPr>
            <a:spLocks noChangeArrowheads="1"/>
          </p:cNvSpPr>
          <p:nvPr/>
        </p:nvSpPr>
        <p:spPr bwMode="auto">
          <a:xfrm>
            <a:off x="6935787" y="54102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p</a:t>
            </a:r>
          </a:p>
        </p:txBody>
      </p:sp>
    </p:spTree>
    <p:extLst>
      <p:ext uri="{BB962C8B-B14F-4D97-AF65-F5344CB8AC3E}">
        <p14:creationId xmlns:p14="http://schemas.microsoft.com/office/powerpoint/2010/main" val="9319642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Information Gain</a:t>
            </a:r>
          </a:p>
        </p:txBody>
      </p:sp>
      <p:sp>
        <p:nvSpPr>
          <p:cNvPr id="68611" name="Rectangle 3"/>
          <p:cNvSpPr>
            <a:spLocks noGrp="1" noChangeArrowheads="1"/>
          </p:cNvSpPr>
          <p:nvPr>
            <p:ph type="body" idx="1"/>
          </p:nvPr>
        </p:nvSpPr>
        <p:spPr/>
        <p:txBody>
          <a:bodyPr/>
          <a:lstStyle/>
          <a:p>
            <a:pPr eaLnBrk="1" hangingPunct="1"/>
            <a:r>
              <a:rPr lang="en-US" altLang="en-US" smtClean="0"/>
              <a:t>H(p) = entropy of class distribution at a particular node</a:t>
            </a:r>
          </a:p>
          <a:p>
            <a:pPr eaLnBrk="1" hangingPunct="1"/>
            <a:endParaRPr lang="en-US" altLang="en-US" smtClean="0"/>
          </a:p>
          <a:p>
            <a:pPr eaLnBrk="1" hangingPunct="1"/>
            <a:r>
              <a:rPr lang="en-US" altLang="en-US" smtClean="0"/>
              <a:t>H(p | A) = conditional entropy = average entropy of conditional class distribution, after we have partitioned the data according to the values in A</a:t>
            </a:r>
          </a:p>
          <a:p>
            <a:pPr eaLnBrk="1" hangingPunct="1"/>
            <a:endParaRPr lang="en-US" altLang="en-US" smtClean="0"/>
          </a:p>
          <a:p>
            <a:pPr eaLnBrk="1" hangingPunct="1"/>
            <a:r>
              <a:rPr lang="en-US" altLang="en-US" smtClean="0"/>
              <a:t>Gain(A) = H(p) – H(p | A)</a:t>
            </a:r>
          </a:p>
          <a:p>
            <a:pPr eaLnBrk="1" hangingPunct="1"/>
            <a:endParaRPr lang="en-US" altLang="en-US" smtClean="0"/>
          </a:p>
          <a:p>
            <a:pPr eaLnBrk="1" hangingPunct="1"/>
            <a:r>
              <a:rPr lang="en-US" altLang="en-US" smtClean="0"/>
              <a:t>Simple rule in decision tree learning</a:t>
            </a:r>
          </a:p>
          <a:p>
            <a:pPr lvl="1" eaLnBrk="1" hangingPunct="1"/>
            <a:r>
              <a:rPr lang="en-US" altLang="en-US" smtClean="0"/>
              <a:t>At each internal node, split on the node with the largest information gain (or equivalently, with smallest H(p|A))</a:t>
            </a:r>
          </a:p>
          <a:p>
            <a:pPr lvl="1" eaLnBrk="1" hangingPunct="1"/>
            <a:endParaRPr lang="en-US" altLang="en-US" smtClean="0"/>
          </a:p>
          <a:p>
            <a:pPr eaLnBrk="1" hangingPunct="1"/>
            <a:r>
              <a:rPr lang="en-US" altLang="en-US" smtClean="0"/>
              <a:t>Note that by definition, conditional entropy can’t be greater than the entropy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Overfitting and Underfitting</a:t>
            </a:r>
          </a:p>
        </p:txBody>
      </p:sp>
      <p:sp>
        <p:nvSpPr>
          <p:cNvPr id="44035" name="Line 2"/>
          <p:cNvSpPr>
            <a:spLocks noChangeShapeType="1"/>
          </p:cNvSpPr>
          <p:nvPr/>
        </p:nvSpPr>
        <p:spPr bwMode="auto">
          <a:xfrm flipV="1">
            <a:off x="1752602" y="2409825"/>
            <a:ext cx="1588" cy="3130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6" name="Line 3"/>
          <p:cNvSpPr>
            <a:spLocks noChangeShapeType="1"/>
          </p:cNvSpPr>
          <p:nvPr/>
        </p:nvSpPr>
        <p:spPr bwMode="auto">
          <a:xfrm>
            <a:off x="1752600" y="5537200"/>
            <a:ext cx="6019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7" name="Oval 4"/>
          <p:cNvSpPr>
            <a:spLocks noChangeArrowheads="1"/>
          </p:cNvSpPr>
          <p:nvPr/>
        </p:nvSpPr>
        <p:spPr bwMode="auto">
          <a:xfrm>
            <a:off x="2209800" y="4622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38" name="Oval 5"/>
          <p:cNvSpPr>
            <a:spLocks noChangeArrowheads="1"/>
          </p:cNvSpPr>
          <p:nvPr/>
        </p:nvSpPr>
        <p:spPr bwMode="auto">
          <a:xfrm>
            <a:off x="2590800" y="3860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39" name="Oval 6"/>
          <p:cNvSpPr>
            <a:spLocks noChangeArrowheads="1"/>
          </p:cNvSpPr>
          <p:nvPr/>
        </p:nvSpPr>
        <p:spPr bwMode="auto">
          <a:xfrm>
            <a:off x="3200400" y="4089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0" name="Oval 7"/>
          <p:cNvSpPr>
            <a:spLocks noChangeArrowheads="1"/>
          </p:cNvSpPr>
          <p:nvPr/>
        </p:nvSpPr>
        <p:spPr bwMode="auto">
          <a:xfrm>
            <a:off x="35814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1" name="Oval 8"/>
          <p:cNvSpPr>
            <a:spLocks noChangeArrowheads="1"/>
          </p:cNvSpPr>
          <p:nvPr/>
        </p:nvSpPr>
        <p:spPr bwMode="auto">
          <a:xfrm>
            <a:off x="4267200" y="3708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2" name="Oval 9"/>
          <p:cNvSpPr>
            <a:spLocks noChangeArrowheads="1"/>
          </p:cNvSpPr>
          <p:nvPr/>
        </p:nvSpPr>
        <p:spPr bwMode="auto">
          <a:xfrm>
            <a:off x="50292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3" name="Oval 10"/>
          <p:cNvSpPr>
            <a:spLocks noChangeArrowheads="1"/>
          </p:cNvSpPr>
          <p:nvPr/>
        </p:nvSpPr>
        <p:spPr bwMode="auto">
          <a:xfrm>
            <a:off x="5486400" y="2413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4" name="Oval 11"/>
          <p:cNvSpPr>
            <a:spLocks noChangeArrowheads="1"/>
          </p:cNvSpPr>
          <p:nvPr/>
        </p:nvSpPr>
        <p:spPr bwMode="auto">
          <a:xfrm>
            <a:off x="6324600" y="26416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5" name="Text Box 12"/>
          <p:cNvSpPr txBox="1">
            <a:spLocks noChangeArrowheads="1"/>
          </p:cNvSpPr>
          <p:nvPr/>
        </p:nvSpPr>
        <p:spPr bwMode="auto">
          <a:xfrm>
            <a:off x="7011989" y="5613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X</a:t>
            </a:r>
          </a:p>
        </p:txBody>
      </p:sp>
      <p:sp>
        <p:nvSpPr>
          <p:cNvPr id="44046" name="Text Box 13"/>
          <p:cNvSpPr txBox="1">
            <a:spLocks noChangeArrowheads="1"/>
          </p:cNvSpPr>
          <p:nvPr/>
        </p:nvSpPr>
        <p:spPr bwMode="auto">
          <a:xfrm>
            <a:off x="1068389" y="2565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Y</a:t>
            </a:r>
          </a:p>
        </p:txBody>
      </p:sp>
    </p:spTree>
    <p:extLst>
      <p:ext uri="{BB962C8B-B14F-4D97-AF65-F5344CB8AC3E}">
        <p14:creationId xmlns:p14="http://schemas.microsoft.com/office/powerpoint/2010/main" val="21985465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A Complex Model</a:t>
            </a:r>
          </a:p>
        </p:txBody>
      </p:sp>
      <p:sp>
        <p:nvSpPr>
          <p:cNvPr id="45059" name="Line 2"/>
          <p:cNvSpPr>
            <a:spLocks noChangeShapeType="1"/>
          </p:cNvSpPr>
          <p:nvPr/>
        </p:nvSpPr>
        <p:spPr bwMode="auto">
          <a:xfrm flipV="1">
            <a:off x="1752602" y="2409825"/>
            <a:ext cx="1588" cy="3130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 name="Line 3"/>
          <p:cNvSpPr>
            <a:spLocks noChangeShapeType="1"/>
          </p:cNvSpPr>
          <p:nvPr/>
        </p:nvSpPr>
        <p:spPr bwMode="auto">
          <a:xfrm>
            <a:off x="1752600" y="5537200"/>
            <a:ext cx="6019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1" name="Oval 4"/>
          <p:cNvSpPr>
            <a:spLocks noChangeArrowheads="1"/>
          </p:cNvSpPr>
          <p:nvPr/>
        </p:nvSpPr>
        <p:spPr bwMode="auto">
          <a:xfrm>
            <a:off x="2209800" y="4622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2" name="Oval 5"/>
          <p:cNvSpPr>
            <a:spLocks noChangeArrowheads="1"/>
          </p:cNvSpPr>
          <p:nvPr/>
        </p:nvSpPr>
        <p:spPr bwMode="auto">
          <a:xfrm>
            <a:off x="2590800" y="3860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3" name="Oval 6"/>
          <p:cNvSpPr>
            <a:spLocks noChangeArrowheads="1"/>
          </p:cNvSpPr>
          <p:nvPr/>
        </p:nvSpPr>
        <p:spPr bwMode="auto">
          <a:xfrm>
            <a:off x="3200400" y="4089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4" name="Oval 7"/>
          <p:cNvSpPr>
            <a:spLocks noChangeArrowheads="1"/>
          </p:cNvSpPr>
          <p:nvPr/>
        </p:nvSpPr>
        <p:spPr bwMode="auto">
          <a:xfrm>
            <a:off x="35814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5" name="Oval 8"/>
          <p:cNvSpPr>
            <a:spLocks noChangeArrowheads="1"/>
          </p:cNvSpPr>
          <p:nvPr/>
        </p:nvSpPr>
        <p:spPr bwMode="auto">
          <a:xfrm>
            <a:off x="4267200" y="3708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6" name="Oval 9"/>
          <p:cNvSpPr>
            <a:spLocks noChangeArrowheads="1"/>
          </p:cNvSpPr>
          <p:nvPr/>
        </p:nvSpPr>
        <p:spPr bwMode="auto">
          <a:xfrm>
            <a:off x="50292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7" name="Oval 10"/>
          <p:cNvSpPr>
            <a:spLocks noChangeArrowheads="1"/>
          </p:cNvSpPr>
          <p:nvPr/>
        </p:nvSpPr>
        <p:spPr bwMode="auto">
          <a:xfrm>
            <a:off x="5486400" y="2413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8" name="Oval 11"/>
          <p:cNvSpPr>
            <a:spLocks noChangeArrowheads="1"/>
          </p:cNvSpPr>
          <p:nvPr/>
        </p:nvSpPr>
        <p:spPr bwMode="auto">
          <a:xfrm>
            <a:off x="6324600" y="26416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9" name="Freeform 12"/>
          <p:cNvSpPr>
            <a:spLocks noChangeArrowheads="1"/>
          </p:cNvSpPr>
          <p:nvPr/>
        </p:nvSpPr>
        <p:spPr bwMode="auto">
          <a:xfrm>
            <a:off x="2286000" y="1676400"/>
            <a:ext cx="4800600" cy="4787900"/>
          </a:xfrm>
          <a:custGeom>
            <a:avLst/>
            <a:gdLst>
              <a:gd name="T0" fmla="*/ 0 w 3024"/>
              <a:gd name="T1" fmla="*/ 2147483647 h 3016"/>
              <a:gd name="T2" fmla="*/ 2147483647 w 3024"/>
              <a:gd name="T3" fmla="*/ 2147483647 h 3016"/>
              <a:gd name="T4" fmla="*/ 2147483647 w 3024"/>
              <a:gd name="T5" fmla="*/ 2147483647 h 3016"/>
              <a:gd name="T6" fmla="*/ 2147483647 w 3024"/>
              <a:gd name="T7" fmla="*/ 2147483647 h 3016"/>
              <a:gd name="T8" fmla="*/ 2147483647 w 3024"/>
              <a:gd name="T9" fmla="*/ 2147483647 h 3016"/>
              <a:gd name="T10" fmla="*/ 2147483647 w 3024"/>
              <a:gd name="T11" fmla="*/ 2147483647 h 3016"/>
              <a:gd name="T12" fmla="*/ 2147483647 w 3024"/>
              <a:gd name="T13" fmla="*/ 2147483647 h 3016"/>
              <a:gd name="T14" fmla="*/ 2147483647 w 3024"/>
              <a:gd name="T15" fmla="*/ 2147483647 h 3016"/>
              <a:gd name="T16" fmla="*/ 2147483647 w 3024"/>
              <a:gd name="T17" fmla="*/ 2147483647 h 3016"/>
              <a:gd name="T18" fmla="*/ 2147483647 w 3024"/>
              <a:gd name="T19" fmla="*/ 2147483647 h 3016"/>
              <a:gd name="T20" fmla="*/ 2147483647 w 3024"/>
              <a:gd name="T21" fmla="*/ 2147483647 h 3016"/>
              <a:gd name="T22" fmla="*/ 2147483647 w 3024"/>
              <a:gd name="T23" fmla="*/ 2147483647 h 3016"/>
              <a:gd name="T24" fmla="*/ 2147483647 w 3024"/>
              <a:gd name="T25" fmla="*/ 2147483647 h 3016"/>
              <a:gd name="T26" fmla="*/ 2147483647 w 3024"/>
              <a:gd name="T27" fmla="*/ 2147483647 h 3016"/>
              <a:gd name="T28" fmla="*/ 2147483647 w 3024"/>
              <a:gd name="T29" fmla="*/ 2147483647 h 30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24"/>
              <a:gd name="T46" fmla="*/ 0 h 3016"/>
              <a:gd name="T47" fmla="*/ 3024 w 3024"/>
              <a:gd name="T48" fmla="*/ 3016 h 30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24" h="3016">
                <a:moveTo>
                  <a:pt x="0" y="1904"/>
                </a:moveTo>
                <a:cubicBezTo>
                  <a:pt x="8" y="1396"/>
                  <a:pt x="16" y="888"/>
                  <a:pt x="48" y="800"/>
                </a:cubicBezTo>
                <a:cubicBezTo>
                  <a:pt x="80" y="712"/>
                  <a:pt x="128" y="1152"/>
                  <a:pt x="192" y="1376"/>
                </a:cubicBezTo>
                <a:cubicBezTo>
                  <a:pt x="256" y="1600"/>
                  <a:pt x="368" y="2112"/>
                  <a:pt x="432" y="2144"/>
                </a:cubicBezTo>
                <a:cubicBezTo>
                  <a:pt x="496" y="2176"/>
                  <a:pt x="536" y="1848"/>
                  <a:pt x="576" y="1568"/>
                </a:cubicBezTo>
                <a:cubicBezTo>
                  <a:pt x="616" y="1288"/>
                  <a:pt x="632" y="528"/>
                  <a:pt x="672" y="464"/>
                </a:cubicBezTo>
                <a:cubicBezTo>
                  <a:pt x="712" y="400"/>
                  <a:pt x="752" y="784"/>
                  <a:pt x="816" y="1184"/>
                </a:cubicBezTo>
                <a:cubicBezTo>
                  <a:pt x="880" y="1584"/>
                  <a:pt x="952" y="3016"/>
                  <a:pt x="1056" y="2864"/>
                </a:cubicBezTo>
                <a:cubicBezTo>
                  <a:pt x="1160" y="2712"/>
                  <a:pt x="1320" y="544"/>
                  <a:pt x="1440" y="272"/>
                </a:cubicBezTo>
                <a:cubicBezTo>
                  <a:pt x="1560" y="0"/>
                  <a:pt x="1704" y="1008"/>
                  <a:pt x="1776" y="1232"/>
                </a:cubicBezTo>
                <a:cubicBezTo>
                  <a:pt x="1848" y="1456"/>
                  <a:pt x="1832" y="1744"/>
                  <a:pt x="1872" y="1616"/>
                </a:cubicBezTo>
                <a:cubicBezTo>
                  <a:pt x="1912" y="1488"/>
                  <a:pt x="1944" y="720"/>
                  <a:pt x="2016" y="464"/>
                </a:cubicBezTo>
                <a:cubicBezTo>
                  <a:pt x="2088" y="208"/>
                  <a:pt x="2216" y="56"/>
                  <a:pt x="2304" y="80"/>
                </a:cubicBezTo>
                <a:cubicBezTo>
                  <a:pt x="2392" y="104"/>
                  <a:pt x="2424" y="352"/>
                  <a:pt x="2544" y="608"/>
                </a:cubicBezTo>
                <a:cubicBezTo>
                  <a:pt x="2664" y="864"/>
                  <a:pt x="2844" y="1240"/>
                  <a:pt x="3024" y="1616"/>
                </a:cubicBezTo>
              </a:path>
            </a:pathLst>
          </a:custGeom>
          <a:noFill/>
          <a:ln w="2844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0" name="Text Box 13"/>
          <p:cNvSpPr txBox="1">
            <a:spLocks noChangeArrowheads="1"/>
          </p:cNvSpPr>
          <p:nvPr/>
        </p:nvSpPr>
        <p:spPr bwMode="auto">
          <a:xfrm>
            <a:off x="7011989" y="5613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X</a:t>
            </a:r>
          </a:p>
        </p:txBody>
      </p:sp>
      <p:sp>
        <p:nvSpPr>
          <p:cNvPr id="45071" name="Text Box 14"/>
          <p:cNvSpPr txBox="1">
            <a:spLocks noChangeArrowheads="1"/>
          </p:cNvSpPr>
          <p:nvPr/>
        </p:nvSpPr>
        <p:spPr bwMode="auto">
          <a:xfrm>
            <a:off x="1068389" y="2565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Y</a:t>
            </a:r>
          </a:p>
        </p:txBody>
      </p:sp>
      <p:sp>
        <p:nvSpPr>
          <p:cNvPr id="45072" name="Rectangle 15"/>
          <p:cNvSpPr>
            <a:spLocks noChangeArrowheads="1"/>
          </p:cNvSpPr>
          <p:nvPr/>
        </p:nvSpPr>
        <p:spPr bwMode="auto">
          <a:xfrm>
            <a:off x="5568950" y="1371603"/>
            <a:ext cx="327459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Y = high-order polynomial in X</a:t>
            </a:r>
          </a:p>
        </p:txBody>
      </p:sp>
    </p:spTree>
    <p:extLst>
      <p:ext uri="{BB962C8B-B14F-4D97-AF65-F5344CB8AC3E}">
        <p14:creationId xmlns:p14="http://schemas.microsoft.com/office/powerpoint/2010/main" val="4200634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A Much Simpler Model</a:t>
            </a:r>
          </a:p>
        </p:txBody>
      </p:sp>
      <p:sp>
        <p:nvSpPr>
          <p:cNvPr id="46083" name="Line 2"/>
          <p:cNvSpPr>
            <a:spLocks noChangeShapeType="1"/>
          </p:cNvSpPr>
          <p:nvPr/>
        </p:nvSpPr>
        <p:spPr bwMode="auto">
          <a:xfrm flipV="1">
            <a:off x="1752602" y="2409825"/>
            <a:ext cx="1588" cy="3130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4" name="Line 3"/>
          <p:cNvSpPr>
            <a:spLocks noChangeShapeType="1"/>
          </p:cNvSpPr>
          <p:nvPr/>
        </p:nvSpPr>
        <p:spPr bwMode="auto">
          <a:xfrm>
            <a:off x="1752600" y="5537200"/>
            <a:ext cx="6019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5" name="Oval 4"/>
          <p:cNvSpPr>
            <a:spLocks noChangeArrowheads="1"/>
          </p:cNvSpPr>
          <p:nvPr/>
        </p:nvSpPr>
        <p:spPr bwMode="auto">
          <a:xfrm>
            <a:off x="2209800" y="4622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6" name="Oval 5"/>
          <p:cNvSpPr>
            <a:spLocks noChangeArrowheads="1"/>
          </p:cNvSpPr>
          <p:nvPr/>
        </p:nvSpPr>
        <p:spPr bwMode="auto">
          <a:xfrm>
            <a:off x="2590800" y="3860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7" name="Oval 6"/>
          <p:cNvSpPr>
            <a:spLocks noChangeArrowheads="1"/>
          </p:cNvSpPr>
          <p:nvPr/>
        </p:nvSpPr>
        <p:spPr bwMode="auto">
          <a:xfrm>
            <a:off x="3200400" y="4089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8" name="Oval 7"/>
          <p:cNvSpPr>
            <a:spLocks noChangeArrowheads="1"/>
          </p:cNvSpPr>
          <p:nvPr/>
        </p:nvSpPr>
        <p:spPr bwMode="auto">
          <a:xfrm>
            <a:off x="35814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9" name="Oval 8"/>
          <p:cNvSpPr>
            <a:spLocks noChangeArrowheads="1"/>
          </p:cNvSpPr>
          <p:nvPr/>
        </p:nvSpPr>
        <p:spPr bwMode="auto">
          <a:xfrm>
            <a:off x="4267200" y="3708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0" name="Oval 9"/>
          <p:cNvSpPr>
            <a:spLocks noChangeArrowheads="1"/>
          </p:cNvSpPr>
          <p:nvPr/>
        </p:nvSpPr>
        <p:spPr bwMode="auto">
          <a:xfrm>
            <a:off x="50292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1" name="Oval 10"/>
          <p:cNvSpPr>
            <a:spLocks noChangeArrowheads="1"/>
          </p:cNvSpPr>
          <p:nvPr/>
        </p:nvSpPr>
        <p:spPr bwMode="auto">
          <a:xfrm>
            <a:off x="5486400" y="2413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2" name="Oval 11"/>
          <p:cNvSpPr>
            <a:spLocks noChangeArrowheads="1"/>
          </p:cNvSpPr>
          <p:nvPr/>
        </p:nvSpPr>
        <p:spPr bwMode="auto">
          <a:xfrm>
            <a:off x="6324600" y="26416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3" name="Text Box 12"/>
          <p:cNvSpPr txBox="1">
            <a:spLocks noChangeArrowheads="1"/>
          </p:cNvSpPr>
          <p:nvPr/>
        </p:nvSpPr>
        <p:spPr bwMode="auto">
          <a:xfrm>
            <a:off x="7011989" y="5613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X</a:t>
            </a:r>
          </a:p>
        </p:txBody>
      </p:sp>
      <p:sp>
        <p:nvSpPr>
          <p:cNvPr id="46094" name="Text Box 13"/>
          <p:cNvSpPr txBox="1">
            <a:spLocks noChangeArrowheads="1"/>
          </p:cNvSpPr>
          <p:nvPr/>
        </p:nvSpPr>
        <p:spPr bwMode="auto">
          <a:xfrm>
            <a:off x="1068389" y="2565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Y</a:t>
            </a:r>
          </a:p>
        </p:txBody>
      </p:sp>
      <p:sp>
        <p:nvSpPr>
          <p:cNvPr id="46095" name="Line 14"/>
          <p:cNvSpPr>
            <a:spLocks noChangeShapeType="1"/>
          </p:cNvSpPr>
          <p:nvPr/>
        </p:nvSpPr>
        <p:spPr bwMode="auto">
          <a:xfrm flipV="1">
            <a:off x="1219200" y="1901825"/>
            <a:ext cx="5867400" cy="3130550"/>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6096" name="Rectangle 15"/>
          <p:cNvSpPr>
            <a:spLocks noChangeArrowheads="1"/>
          </p:cNvSpPr>
          <p:nvPr/>
        </p:nvSpPr>
        <p:spPr bwMode="auto">
          <a:xfrm>
            <a:off x="6629400" y="1447803"/>
            <a:ext cx="233843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Y = a X  + b  +  noise</a:t>
            </a:r>
          </a:p>
        </p:txBody>
      </p:sp>
    </p:spTree>
    <p:extLst>
      <p:ext uri="{BB962C8B-B14F-4D97-AF65-F5344CB8AC3E}">
        <p14:creationId xmlns:p14="http://schemas.microsoft.com/office/powerpoint/2010/main" val="2948986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How Overfitting affects Prediction</a:t>
            </a:r>
          </a:p>
        </p:txBody>
      </p:sp>
      <p:sp>
        <p:nvSpPr>
          <p:cNvPr id="69635" name="Line 3"/>
          <p:cNvSpPr>
            <a:spLocks noChangeShapeType="1"/>
          </p:cNvSpPr>
          <p:nvPr/>
        </p:nvSpPr>
        <p:spPr bwMode="auto">
          <a:xfrm flipV="1">
            <a:off x="1828800" y="1676400"/>
            <a:ext cx="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6" name="Text Box 4"/>
          <p:cNvSpPr txBox="1">
            <a:spLocks noChangeArrowheads="1"/>
          </p:cNvSpPr>
          <p:nvPr/>
        </p:nvSpPr>
        <p:spPr bwMode="auto">
          <a:xfrm>
            <a:off x="381000" y="1828800"/>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a:latin typeface="Arial" pitchFamily="34" charset="0"/>
              </a:rPr>
              <a:t>Predictive</a:t>
            </a:r>
          </a:p>
          <a:p>
            <a:pPr algn="ctr">
              <a:spcBef>
                <a:spcPct val="0"/>
              </a:spcBef>
              <a:buSzTx/>
              <a:buFontTx/>
              <a:buNone/>
            </a:pPr>
            <a:r>
              <a:rPr lang="en-US" altLang="en-US">
                <a:latin typeface="Arial" pitchFamily="34" charset="0"/>
              </a:rPr>
              <a:t>Error</a:t>
            </a:r>
          </a:p>
        </p:txBody>
      </p:sp>
      <p:sp>
        <p:nvSpPr>
          <p:cNvPr id="69637" name="Line 5"/>
          <p:cNvSpPr>
            <a:spLocks noChangeShapeType="1"/>
          </p:cNvSpPr>
          <p:nvPr/>
        </p:nvSpPr>
        <p:spPr bwMode="auto">
          <a:xfrm>
            <a:off x="1828800" y="4572000"/>
            <a:ext cx="548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6019800" y="47244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Arial" pitchFamily="34" charset="0"/>
              </a:rPr>
              <a:t>Model Complexity</a:t>
            </a:r>
          </a:p>
        </p:txBody>
      </p:sp>
      <p:sp>
        <p:nvSpPr>
          <p:cNvPr id="69639" name="Freeform 7"/>
          <p:cNvSpPr>
            <a:spLocks/>
          </p:cNvSpPr>
          <p:nvPr/>
        </p:nvSpPr>
        <p:spPr bwMode="auto">
          <a:xfrm>
            <a:off x="1981200" y="1981200"/>
            <a:ext cx="5105400" cy="2603500"/>
          </a:xfrm>
          <a:custGeom>
            <a:avLst/>
            <a:gdLst>
              <a:gd name="T0" fmla="*/ 0 w 3216"/>
              <a:gd name="T1" fmla="*/ 0 h 1640"/>
              <a:gd name="T2" fmla="*/ 2147483647 w 3216"/>
              <a:gd name="T3" fmla="*/ 2147483647 h 1640"/>
              <a:gd name="T4" fmla="*/ 2147483647 w 3216"/>
              <a:gd name="T5" fmla="*/ 2147483647 h 1640"/>
              <a:gd name="T6" fmla="*/ 2147483647 w 3216"/>
              <a:gd name="T7" fmla="*/ 2147483647 h 1640"/>
              <a:gd name="T8" fmla="*/ 2147483647 w 3216"/>
              <a:gd name="T9" fmla="*/ 2147483647 h 1640"/>
              <a:gd name="T10" fmla="*/ 2147483647 w 3216"/>
              <a:gd name="T11" fmla="*/ 2147483647 h 1640"/>
              <a:gd name="T12" fmla="*/ 2147483647 w 3216"/>
              <a:gd name="T13" fmla="*/ 2147483647 h 1640"/>
              <a:gd name="T14" fmla="*/ 0 60000 65536"/>
              <a:gd name="T15" fmla="*/ 0 60000 65536"/>
              <a:gd name="T16" fmla="*/ 0 60000 65536"/>
              <a:gd name="T17" fmla="*/ 0 60000 65536"/>
              <a:gd name="T18" fmla="*/ 0 60000 65536"/>
              <a:gd name="T19" fmla="*/ 0 60000 65536"/>
              <a:gd name="T20" fmla="*/ 0 60000 65536"/>
              <a:gd name="T21" fmla="*/ 0 w 3216"/>
              <a:gd name="T22" fmla="*/ 0 h 1640"/>
              <a:gd name="T23" fmla="*/ 3216 w 3216"/>
              <a:gd name="T24" fmla="*/ 1640 h 1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6" h="1640">
                <a:moveTo>
                  <a:pt x="0" y="0"/>
                </a:moveTo>
                <a:cubicBezTo>
                  <a:pt x="40" y="324"/>
                  <a:pt x="80" y="648"/>
                  <a:pt x="192" y="864"/>
                </a:cubicBezTo>
                <a:cubicBezTo>
                  <a:pt x="304" y="1080"/>
                  <a:pt x="472" y="1192"/>
                  <a:pt x="672" y="1296"/>
                </a:cubicBezTo>
                <a:cubicBezTo>
                  <a:pt x="872" y="1400"/>
                  <a:pt x="1152" y="1440"/>
                  <a:pt x="1392" y="1488"/>
                </a:cubicBezTo>
                <a:cubicBezTo>
                  <a:pt x="1632" y="1536"/>
                  <a:pt x="1872" y="1560"/>
                  <a:pt x="2112" y="1584"/>
                </a:cubicBezTo>
                <a:cubicBezTo>
                  <a:pt x="2352" y="1608"/>
                  <a:pt x="2648" y="1624"/>
                  <a:pt x="2832" y="1632"/>
                </a:cubicBezTo>
                <a:cubicBezTo>
                  <a:pt x="3016" y="1640"/>
                  <a:pt x="3152" y="1632"/>
                  <a:pt x="3216" y="1632"/>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0" name="Text Box 8"/>
          <p:cNvSpPr txBox="1">
            <a:spLocks noChangeArrowheads="1"/>
          </p:cNvSpPr>
          <p:nvPr/>
        </p:nvSpPr>
        <p:spPr bwMode="auto">
          <a:xfrm>
            <a:off x="5459413" y="4138613"/>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a:latin typeface="Arial" pitchFamily="34" charset="0"/>
              </a:rPr>
              <a:t>Error on Training Data</a:t>
            </a:r>
            <a:endParaRPr lang="en-US" altLang="en-US">
              <a:latin typeface="Arial" pitchFamily="34" charset="0"/>
            </a:endParaRPr>
          </a:p>
        </p:txBody>
      </p:sp>
      <p:sp>
        <p:nvSpPr>
          <p:cNvPr id="69641" name="Freeform 9"/>
          <p:cNvSpPr>
            <a:spLocks/>
          </p:cNvSpPr>
          <p:nvPr/>
        </p:nvSpPr>
        <p:spPr bwMode="auto">
          <a:xfrm>
            <a:off x="1981200" y="1981200"/>
            <a:ext cx="5105400" cy="2070100"/>
          </a:xfrm>
          <a:custGeom>
            <a:avLst/>
            <a:gdLst>
              <a:gd name="T0" fmla="*/ 0 w 3216"/>
              <a:gd name="T1" fmla="*/ 0 h 1304"/>
              <a:gd name="T2" fmla="*/ 2147483647 w 3216"/>
              <a:gd name="T3" fmla="*/ 2147483647 h 1304"/>
              <a:gd name="T4" fmla="*/ 2147483647 w 3216"/>
              <a:gd name="T5" fmla="*/ 2147483647 h 1304"/>
              <a:gd name="T6" fmla="*/ 2147483647 w 3216"/>
              <a:gd name="T7" fmla="*/ 2147483647 h 1304"/>
              <a:gd name="T8" fmla="*/ 2147483647 w 3216"/>
              <a:gd name="T9" fmla="*/ 2147483647 h 1304"/>
              <a:gd name="T10" fmla="*/ 2147483647 w 3216"/>
              <a:gd name="T11" fmla="*/ 2147483647 h 1304"/>
              <a:gd name="T12" fmla="*/ 2147483647 w 3216"/>
              <a:gd name="T13" fmla="*/ 2147483647 h 1304"/>
              <a:gd name="T14" fmla="*/ 2147483647 w 3216"/>
              <a:gd name="T15" fmla="*/ 2147483647 h 1304"/>
              <a:gd name="T16" fmla="*/ 0 60000 65536"/>
              <a:gd name="T17" fmla="*/ 0 60000 65536"/>
              <a:gd name="T18" fmla="*/ 0 60000 65536"/>
              <a:gd name="T19" fmla="*/ 0 60000 65536"/>
              <a:gd name="T20" fmla="*/ 0 60000 65536"/>
              <a:gd name="T21" fmla="*/ 0 60000 65536"/>
              <a:gd name="T22" fmla="*/ 0 60000 65536"/>
              <a:gd name="T23" fmla="*/ 0 60000 65536"/>
              <a:gd name="T24" fmla="*/ 0 w 3216"/>
              <a:gd name="T25" fmla="*/ 0 h 1304"/>
              <a:gd name="T26" fmla="*/ 3216 w 3216"/>
              <a:gd name="T27" fmla="*/ 1304 h 1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6" h="1304">
                <a:moveTo>
                  <a:pt x="0" y="0"/>
                </a:moveTo>
                <a:cubicBezTo>
                  <a:pt x="64" y="228"/>
                  <a:pt x="128" y="456"/>
                  <a:pt x="192" y="624"/>
                </a:cubicBezTo>
                <a:cubicBezTo>
                  <a:pt x="256" y="792"/>
                  <a:pt x="264" y="904"/>
                  <a:pt x="384" y="1008"/>
                </a:cubicBezTo>
                <a:cubicBezTo>
                  <a:pt x="504" y="1112"/>
                  <a:pt x="760" y="1200"/>
                  <a:pt x="912" y="1248"/>
                </a:cubicBezTo>
                <a:cubicBezTo>
                  <a:pt x="1064" y="1296"/>
                  <a:pt x="1088" y="1304"/>
                  <a:pt x="1296" y="1296"/>
                </a:cubicBezTo>
                <a:cubicBezTo>
                  <a:pt x="1504" y="1288"/>
                  <a:pt x="1912" y="1248"/>
                  <a:pt x="2160" y="1200"/>
                </a:cubicBezTo>
                <a:cubicBezTo>
                  <a:pt x="2408" y="1152"/>
                  <a:pt x="2608" y="1064"/>
                  <a:pt x="2784" y="1008"/>
                </a:cubicBezTo>
                <a:cubicBezTo>
                  <a:pt x="2960" y="952"/>
                  <a:pt x="3144" y="888"/>
                  <a:pt x="3216" y="864"/>
                </a:cubicBezTo>
              </a:path>
            </a:pathLst>
          </a:custGeom>
          <a:noFill/>
          <a:ln w="28575" cmpd="sng">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2" name="Text Box 10"/>
          <p:cNvSpPr txBox="1">
            <a:spLocks noChangeArrowheads="1"/>
          </p:cNvSpPr>
          <p:nvPr/>
        </p:nvSpPr>
        <p:spPr bwMode="auto">
          <a:xfrm>
            <a:off x="5780088" y="2919413"/>
            <a:ext cx="185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a:latin typeface="Arial" pitchFamily="34" charset="0"/>
              </a:rPr>
              <a:t>Error on Test Data</a:t>
            </a:r>
            <a:endParaRPr lang="en-US" altLang="en-US">
              <a:latin typeface="Arial" pitchFamily="34" charset="0"/>
            </a:endParaRPr>
          </a:p>
        </p:txBody>
      </p:sp>
      <p:sp>
        <p:nvSpPr>
          <p:cNvPr id="69643" name="Line 11"/>
          <p:cNvSpPr>
            <a:spLocks noChangeShapeType="1"/>
          </p:cNvSpPr>
          <p:nvPr/>
        </p:nvSpPr>
        <p:spPr bwMode="auto">
          <a:xfrm>
            <a:off x="3657600" y="3657600"/>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12"/>
          <p:cNvSpPr>
            <a:spLocks noChangeShapeType="1"/>
          </p:cNvSpPr>
          <p:nvPr/>
        </p:nvSpPr>
        <p:spPr bwMode="auto">
          <a:xfrm>
            <a:off x="4419600" y="3657600"/>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5" name="Text Box 13"/>
          <p:cNvSpPr txBox="1">
            <a:spLocks noChangeArrowheads="1"/>
          </p:cNvSpPr>
          <p:nvPr/>
        </p:nvSpPr>
        <p:spPr bwMode="auto">
          <a:xfrm>
            <a:off x="3090863" y="5257800"/>
            <a:ext cx="2092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a:latin typeface="Arial" pitchFamily="34" charset="0"/>
              </a:rPr>
              <a:t>Ideal Range</a:t>
            </a:r>
          </a:p>
          <a:p>
            <a:pPr algn="ctr">
              <a:spcBef>
                <a:spcPct val="0"/>
              </a:spcBef>
              <a:buSzTx/>
              <a:buFontTx/>
              <a:buNone/>
            </a:pPr>
            <a:r>
              <a:rPr lang="en-US" altLang="en-US" sz="1600">
                <a:latin typeface="Arial" pitchFamily="34" charset="0"/>
              </a:rPr>
              <a:t>for Model Complexity</a:t>
            </a:r>
            <a:endParaRPr lang="en-US" altLang="en-US">
              <a:latin typeface="Arial" pitchFamily="34" charset="0"/>
            </a:endParaRPr>
          </a:p>
        </p:txBody>
      </p:sp>
      <p:sp>
        <p:nvSpPr>
          <p:cNvPr id="69646" name="Line 14"/>
          <p:cNvSpPr>
            <a:spLocks noChangeShapeType="1"/>
          </p:cNvSpPr>
          <p:nvPr/>
        </p:nvSpPr>
        <p:spPr bwMode="auto">
          <a:xfrm>
            <a:off x="3657600" y="51816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15"/>
          <p:cNvSpPr>
            <a:spLocks noChangeShapeType="1"/>
          </p:cNvSpPr>
          <p:nvPr/>
        </p:nvSpPr>
        <p:spPr bwMode="auto">
          <a:xfrm>
            <a:off x="4648200" y="1447800"/>
            <a:ext cx="251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8" name="Text Box 16"/>
          <p:cNvSpPr txBox="1">
            <a:spLocks noChangeArrowheads="1"/>
          </p:cNvSpPr>
          <p:nvPr/>
        </p:nvSpPr>
        <p:spPr bwMode="auto">
          <a:xfrm>
            <a:off x="5329238" y="1447800"/>
            <a:ext cx="1111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a:latin typeface="Arial" pitchFamily="34" charset="0"/>
              </a:rPr>
              <a:t>Overfitting</a:t>
            </a:r>
            <a:endParaRPr lang="en-US" altLang="en-US">
              <a:latin typeface="Arial" pitchFamily="34" charset="0"/>
            </a:endParaRPr>
          </a:p>
        </p:txBody>
      </p:sp>
      <p:sp>
        <p:nvSpPr>
          <p:cNvPr id="69649" name="Text Box 17"/>
          <p:cNvSpPr txBox="1">
            <a:spLocks noChangeArrowheads="1"/>
          </p:cNvSpPr>
          <p:nvPr/>
        </p:nvSpPr>
        <p:spPr bwMode="auto">
          <a:xfrm>
            <a:off x="2209800" y="1524000"/>
            <a:ext cx="1222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a:latin typeface="Arial" pitchFamily="34" charset="0"/>
              </a:rPr>
              <a:t>Underfitting</a:t>
            </a:r>
            <a:endParaRPr lang="en-US" altLang="en-US">
              <a:latin typeface="Arial" pitchFamily="34" charset="0"/>
            </a:endParaRPr>
          </a:p>
        </p:txBody>
      </p:sp>
      <p:sp>
        <p:nvSpPr>
          <p:cNvPr id="69650" name="Line 18"/>
          <p:cNvSpPr>
            <a:spLocks noChangeShapeType="1"/>
          </p:cNvSpPr>
          <p:nvPr/>
        </p:nvSpPr>
        <p:spPr bwMode="auto">
          <a:xfrm flipH="1">
            <a:off x="1905000" y="14478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Review:  Wumpus models</a:t>
            </a:r>
          </a:p>
        </p:txBody>
      </p:sp>
      <p:sp>
        <p:nvSpPr>
          <p:cNvPr id="82947" name="Rectangle 3"/>
          <p:cNvSpPr>
            <a:spLocks noGrp="1" noChangeArrowheads="1"/>
          </p:cNvSpPr>
          <p:nvPr>
            <p:ph type="body" idx="1"/>
          </p:nvPr>
        </p:nvSpPr>
        <p:spPr>
          <a:xfrm>
            <a:off x="457200" y="5029200"/>
            <a:ext cx="8229600" cy="1096963"/>
          </a:xfrm>
        </p:spPr>
        <p:txBody>
          <a:bodyPr/>
          <a:lstStyle/>
          <a:p>
            <a:pPr eaLnBrk="1" hangingPunct="1"/>
            <a:r>
              <a:rPr lang="en-US" altLang="en-US" i="1" smtClean="0"/>
              <a:t>KB </a:t>
            </a:r>
            <a:r>
              <a:rPr lang="en-US" altLang="en-US" smtClean="0"/>
              <a:t>= all possible wumpus-worlds consistent with the observations and the “physics” of the Wumpus world.</a:t>
            </a:r>
          </a:p>
        </p:txBody>
      </p:sp>
      <p:pic>
        <p:nvPicPr>
          <p:cNvPr id="82948" name="Picture 4" descr="wumpus-mode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191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11" descr="model-incl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1600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Line 12"/>
          <p:cNvSpPr>
            <a:spLocks noChangeShapeType="1"/>
          </p:cNvSpPr>
          <p:nvPr/>
        </p:nvSpPr>
        <p:spPr bwMode="auto">
          <a:xfrm flipH="1" flipV="1">
            <a:off x="1828800" y="2209800"/>
            <a:ext cx="1219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385366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Training and Validation Data</a:t>
            </a:r>
          </a:p>
        </p:txBody>
      </p:sp>
      <p:sp>
        <p:nvSpPr>
          <p:cNvPr id="55299" name="Rectangle 2"/>
          <p:cNvSpPr>
            <a:spLocks noChangeArrowheads="1"/>
          </p:cNvSpPr>
          <p:nvPr/>
        </p:nvSpPr>
        <p:spPr bwMode="auto">
          <a:xfrm>
            <a:off x="533400" y="2667000"/>
            <a:ext cx="14478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55300" name="Rectangle 3"/>
          <p:cNvSpPr>
            <a:spLocks noChangeArrowheads="1"/>
          </p:cNvSpPr>
          <p:nvPr/>
        </p:nvSpPr>
        <p:spPr bwMode="auto">
          <a:xfrm>
            <a:off x="3733800" y="2362200"/>
            <a:ext cx="1219200" cy="1371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55301" name="Rectangle 4"/>
          <p:cNvSpPr>
            <a:spLocks noChangeArrowheads="1"/>
          </p:cNvSpPr>
          <p:nvPr/>
        </p:nvSpPr>
        <p:spPr bwMode="auto">
          <a:xfrm>
            <a:off x="3733800" y="4191000"/>
            <a:ext cx="1219200" cy="3810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55302" name="Line 5"/>
          <p:cNvSpPr>
            <a:spLocks noChangeShapeType="1"/>
          </p:cNvSpPr>
          <p:nvPr/>
        </p:nvSpPr>
        <p:spPr bwMode="auto">
          <a:xfrm flipV="1">
            <a:off x="2209800" y="2816225"/>
            <a:ext cx="1295400" cy="463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3" name="Line 6"/>
          <p:cNvSpPr>
            <a:spLocks noChangeShapeType="1"/>
          </p:cNvSpPr>
          <p:nvPr/>
        </p:nvSpPr>
        <p:spPr bwMode="auto">
          <a:xfrm>
            <a:off x="2209800" y="3962400"/>
            <a:ext cx="1295400" cy="30480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4" name="Text Box 7"/>
          <p:cNvSpPr txBox="1">
            <a:spLocks noChangeArrowheads="1"/>
          </p:cNvSpPr>
          <p:nvPr/>
        </p:nvSpPr>
        <p:spPr bwMode="auto">
          <a:xfrm>
            <a:off x="533400" y="2286003"/>
            <a:ext cx="14000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Full Data Set</a:t>
            </a:r>
          </a:p>
        </p:txBody>
      </p:sp>
      <p:sp>
        <p:nvSpPr>
          <p:cNvPr id="55305" name="Text Box 8"/>
          <p:cNvSpPr txBox="1">
            <a:spLocks noChangeArrowheads="1"/>
          </p:cNvSpPr>
          <p:nvPr/>
        </p:nvSpPr>
        <p:spPr bwMode="auto">
          <a:xfrm>
            <a:off x="5029200" y="2743203"/>
            <a:ext cx="14624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Training Data</a:t>
            </a:r>
          </a:p>
        </p:txBody>
      </p:sp>
      <p:sp>
        <p:nvSpPr>
          <p:cNvPr id="55306" name="Text Box 9"/>
          <p:cNvSpPr txBox="1">
            <a:spLocks noChangeArrowheads="1"/>
          </p:cNvSpPr>
          <p:nvPr/>
        </p:nvSpPr>
        <p:spPr bwMode="auto">
          <a:xfrm>
            <a:off x="5105402" y="4191003"/>
            <a:ext cx="16245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Validation Data</a:t>
            </a:r>
          </a:p>
        </p:txBody>
      </p:sp>
      <p:sp>
        <p:nvSpPr>
          <p:cNvPr id="41994" name="Text Box 10"/>
          <p:cNvSpPr txBox="1">
            <a:spLocks noChangeArrowheads="1"/>
          </p:cNvSpPr>
          <p:nvPr/>
        </p:nvSpPr>
        <p:spPr bwMode="auto">
          <a:xfrm>
            <a:off x="7161215" y="2438403"/>
            <a:ext cx="1887353"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Idea: train each</a:t>
            </a:r>
          </a:p>
          <a:p>
            <a:pPr eaLnBrk="1" hangingPunct="1">
              <a:buClrTx/>
              <a:buFontTx/>
              <a:buNone/>
            </a:pPr>
            <a:r>
              <a:rPr lang="en-US">
                <a:solidFill>
                  <a:srgbClr val="000000"/>
                </a:solidFill>
                <a:latin typeface="Times New Roman" pitchFamily="18" charset="0"/>
              </a:rPr>
              <a:t>model on the</a:t>
            </a:r>
          </a:p>
          <a:p>
            <a:pPr eaLnBrk="1" hangingPunct="1">
              <a:buClrTx/>
              <a:buFontTx/>
              <a:buNone/>
            </a:pPr>
            <a:r>
              <a:rPr lang="en-US">
                <a:solidFill>
                  <a:srgbClr val="000000"/>
                </a:solidFill>
                <a:latin typeface="Times New Roman" pitchFamily="18" charset="0"/>
              </a:rPr>
              <a:t>“training data”</a:t>
            </a:r>
          </a:p>
          <a:p>
            <a:pPr eaLnBrk="1" hangingPunct="1">
              <a:buClrTx/>
              <a:buFontTx/>
              <a:buNone/>
            </a:pPr>
            <a:endParaRPr lang="en-US">
              <a:solidFill>
                <a:srgbClr val="000000"/>
              </a:solidFill>
              <a:latin typeface="Times New Roman" pitchFamily="18" charset="0"/>
            </a:endParaRPr>
          </a:p>
          <a:p>
            <a:pPr eaLnBrk="1" hangingPunct="1">
              <a:buClrTx/>
              <a:buFontTx/>
              <a:buNone/>
            </a:pPr>
            <a:r>
              <a:rPr lang="en-US">
                <a:solidFill>
                  <a:srgbClr val="000000"/>
                </a:solidFill>
                <a:latin typeface="Times New Roman" pitchFamily="18" charset="0"/>
              </a:rPr>
              <a:t>and then test</a:t>
            </a:r>
          </a:p>
          <a:p>
            <a:pPr eaLnBrk="1" hangingPunct="1">
              <a:buClrTx/>
              <a:buFontTx/>
              <a:buNone/>
            </a:pPr>
            <a:r>
              <a:rPr lang="en-US">
                <a:solidFill>
                  <a:srgbClr val="000000"/>
                </a:solidFill>
                <a:latin typeface="Times New Roman" pitchFamily="18" charset="0"/>
              </a:rPr>
              <a:t>each model’s</a:t>
            </a:r>
          </a:p>
          <a:p>
            <a:pPr eaLnBrk="1" hangingPunct="1">
              <a:buClrTx/>
              <a:buFontTx/>
              <a:buNone/>
            </a:pPr>
            <a:r>
              <a:rPr lang="en-US">
                <a:solidFill>
                  <a:srgbClr val="000000"/>
                </a:solidFill>
                <a:latin typeface="Times New Roman" pitchFamily="18" charset="0"/>
              </a:rPr>
              <a:t>accuracy on</a:t>
            </a:r>
          </a:p>
          <a:p>
            <a:pPr eaLnBrk="1" hangingPunct="1">
              <a:buClrTx/>
              <a:buFontTx/>
              <a:buNone/>
            </a:pPr>
            <a:r>
              <a:rPr lang="en-US">
                <a:solidFill>
                  <a:srgbClr val="000000"/>
                </a:solidFill>
                <a:latin typeface="Times New Roman" pitchFamily="18" charset="0"/>
              </a:rPr>
              <a:t>the validation data</a:t>
            </a:r>
          </a:p>
        </p:txBody>
      </p:sp>
      <p:sp>
        <p:nvSpPr>
          <p:cNvPr id="41995" name="Line 11"/>
          <p:cNvSpPr>
            <a:spLocks noChangeShapeType="1"/>
          </p:cNvSpPr>
          <p:nvPr/>
        </p:nvSpPr>
        <p:spPr bwMode="auto">
          <a:xfrm flipH="1" flipV="1">
            <a:off x="6626225" y="3121025"/>
            <a:ext cx="615950" cy="82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2"/>
          <p:cNvSpPr>
            <a:spLocks noChangeShapeType="1"/>
          </p:cNvSpPr>
          <p:nvPr/>
        </p:nvSpPr>
        <p:spPr bwMode="auto">
          <a:xfrm flipH="1" flipV="1">
            <a:off x="6778625" y="4492625"/>
            <a:ext cx="387350" cy="82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819942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94"/>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41995"/>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199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dirty="0">
                <a:solidFill>
                  <a:srgbClr val="0000FF"/>
                </a:solidFill>
                <a:latin typeface="Verdana" pitchFamily="34" charset="0"/>
              </a:rPr>
              <a:t> The k-fold Cross-Validation Method</a:t>
            </a:r>
          </a:p>
        </p:txBody>
      </p:sp>
      <p:sp>
        <p:nvSpPr>
          <p:cNvPr id="56323"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dirty="0">
                <a:solidFill>
                  <a:srgbClr val="000000"/>
                </a:solidFill>
                <a:latin typeface="Verdana" pitchFamily="34" charset="0"/>
              </a:rPr>
              <a:t>Why just choose one particular 90/10 “split” of the data?</a:t>
            </a:r>
          </a:p>
          <a:p>
            <a:pPr lvl="1" eaLnBrk="1" hangingPunct="1">
              <a:spcBef>
                <a:spcPts val="400"/>
              </a:spcBef>
              <a:buFont typeface="Verdana" pitchFamily="34" charset="0"/>
              <a:buChar char="–"/>
            </a:pPr>
            <a:r>
              <a:rPr lang="en-US" sz="1600" dirty="0">
                <a:solidFill>
                  <a:srgbClr val="000000"/>
                </a:solidFill>
                <a:latin typeface="Verdana" pitchFamily="34" charset="0"/>
              </a:rPr>
              <a:t>In principle we could do this multiple times</a:t>
            </a:r>
          </a:p>
          <a:p>
            <a:pPr lvl="1" eaLnBrk="1" hangingPunct="1">
              <a:spcBef>
                <a:spcPts val="400"/>
              </a:spcBef>
              <a:buClrTx/>
              <a:buFontTx/>
              <a:buNone/>
            </a:pPr>
            <a:endParaRPr lang="en-US" sz="1600" dirty="0">
              <a:solidFill>
                <a:srgbClr val="000000"/>
              </a:solidFill>
              <a:latin typeface="Verdana" pitchFamily="34" charset="0"/>
            </a:endParaRPr>
          </a:p>
          <a:p>
            <a:pPr eaLnBrk="1" hangingPunct="1">
              <a:spcBef>
                <a:spcPts val="450"/>
              </a:spcBef>
              <a:buFont typeface="Verdana" pitchFamily="34" charset="0"/>
              <a:buChar char="•"/>
            </a:pPr>
            <a:r>
              <a:rPr lang="en-US" dirty="0">
                <a:solidFill>
                  <a:srgbClr val="000000"/>
                </a:solidFill>
                <a:latin typeface="Verdana" pitchFamily="34" charset="0"/>
              </a:rPr>
              <a:t>“k-fold Cross-Validation” (e.g., k=10)</a:t>
            </a:r>
          </a:p>
          <a:p>
            <a:pPr lvl="1" eaLnBrk="1" hangingPunct="1">
              <a:spcBef>
                <a:spcPts val="400"/>
              </a:spcBef>
              <a:buFont typeface="Verdana" pitchFamily="34" charset="0"/>
              <a:buChar char="–"/>
            </a:pPr>
            <a:r>
              <a:rPr lang="en-US" sz="1600" dirty="0">
                <a:solidFill>
                  <a:srgbClr val="000000"/>
                </a:solidFill>
                <a:latin typeface="Verdana" pitchFamily="34" charset="0"/>
              </a:rPr>
              <a:t>randomly partition our full data set into k</a:t>
            </a:r>
            <a:r>
              <a:rPr lang="en-US" sz="1600" u="sng" dirty="0">
                <a:solidFill>
                  <a:srgbClr val="000000"/>
                </a:solidFill>
                <a:latin typeface="Verdana" pitchFamily="34" charset="0"/>
              </a:rPr>
              <a:t> disjoint subsets</a:t>
            </a:r>
            <a:r>
              <a:rPr lang="en-US" sz="1600" dirty="0">
                <a:solidFill>
                  <a:srgbClr val="000000"/>
                </a:solidFill>
                <a:latin typeface="Verdana" pitchFamily="34" charset="0"/>
              </a:rPr>
              <a:t> (each roughly of size </a:t>
            </a:r>
            <a:r>
              <a:rPr lang="en-US" sz="1600" dirty="0" smtClean="0">
                <a:solidFill>
                  <a:srgbClr val="000000"/>
                </a:solidFill>
                <a:latin typeface="Verdana" pitchFamily="34" charset="0"/>
              </a:rPr>
              <a:t>n/k, </a:t>
            </a:r>
            <a:r>
              <a:rPr lang="en-US" sz="1600" dirty="0">
                <a:solidFill>
                  <a:srgbClr val="000000"/>
                </a:solidFill>
                <a:latin typeface="Verdana" pitchFamily="34" charset="0"/>
              </a:rPr>
              <a:t>n = total number of training data points)</a:t>
            </a:r>
          </a:p>
          <a:p>
            <a:pPr lvl="2" eaLnBrk="1" hangingPunct="1">
              <a:spcBef>
                <a:spcPts val="400"/>
              </a:spcBef>
              <a:buFont typeface="Verdana" pitchFamily="34" charset="0"/>
              <a:buChar char="•"/>
            </a:pPr>
            <a:r>
              <a:rPr lang="en-US" sz="1600" dirty="0">
                <a:solidFill>
                  <a:srgbClr val="000000"/>
                </a:solidFill>
                <a:latin typeface="Verdana" pitchFamily="34" charset="0"/>
              </a:rPr>
              <a:t>for  </a:t>
            </a:r>
            <a:r>
              <a:rPr lang="en-US" sz="1600" dirty="0" err="1">
                <a:solidFill>
                  <a:srgbClr val="000000"/>
                </a:solidFill>
                <a:latin typeface="Verdana" pitchFamily="34" charset="0"/>
              </a:rPr>
              <a:t>i</a:t>
            </a:r>
            <a:r>
              <a:rPr lang="en-US" sz="1600" dirty="0">
                <a:solidFill>
                  <a:srgbClr val="000000"/>
                </a:solidFill>
                <a:latin typeface="Verdana" pitchFamily="34" charset="0"/>
              </a:rPr>
              <a:t> = 1:10  (here k = 10)</a:t>
            </a:r>
          </a:p>
          <a:p>
            <a:pPr lvl="3" eaLnBrk="1" hangingPunct="1">
              <a:spcBef>
                <a:spcPts val="400"/>
              </a:spcBef>
              <a:buFont typeface="Verdana" pitchFamily="34" charset="0"/>
              <a:buChar char="–"/>
            </a:pPr>
            <a:r>
              <a:rPr lang="en-US" sz="1600" dirty="0">
                <a:solidFill>
                  <a:srgbClr val="000000"/>
                </a:solidFill>
                <a:latin typeface="Verdana" pitchFamily="34" charset="0"/>
              </a:rPr>
              <a:t>train on 90% of data,</a:t>
            </a:r>
          </a:p>
          <a:p>
            <a:pPr lvl="3" eaLnBrk="1" hangingPunct="1">
              <a:spcBef>
                <a:spcPts val="400"/>
              </a:spcBef>
              <a:buFont typeface="Verdana" pitchFamily="34" charset="0"/>
              <a:buChar char="–"/>
            </a:pPr>
            <a:r>
              <a:rPr lang="en-US" sz="1600" dirty="0" err="1">
                <a:solidFill>
                  <a:srgbClr val="000000"/>
                </a:solidFill>
                <a:latin typeface="Verdana" pitchFamily="34" charset="0"/>
              </a:rPr>
              <a:t>Acc</a:t>
            </a:r>
            <a:r>
              <a:rPr lang="en-US" sz="1600" dirty="0">
                <a:solidFill>
                  <a:srgbClr val="000000"/>
                </a:solidFill>
                <a:latin typeface="Verdana" pitchFamily="34" charset="0"/>
              </a:rPr>
              <a:t>(</a:t>
            </a:r>
            <a:r>
              <a:rPr lang="en-US" sz="1600" dirty="0" err="1">
                <a:solidFill>
                  <a:srgbClr val="000000"/>
                </a:solidFill>
                <a:latin typeface="Verdana" pitchFamily="34" charset="0"/>
              </a:rPr>
              <a:t>i</a:t>
            </a:r>
            <a:r>
              <a:rPr lang="en-US" sz="1600" dirty="0">
                <a:solidFill>
                  <a:srgbClr val="000000"/>
                </a:solidFill>
                <a:latin typeface="Verdana" pitchFamily="34" charset="0"/>
              </a:rPr>
              <a:t>) =  accuracy on other 10%</a:t>
            </a:r>
          </a:p>
          <a:p>
            <a:pPr lvl="2" eaLnBrk="1" hangingPunct="1">
              <a:spcBef>
                <a:spcPts val="400"/>
              </a:spcBef>
              <a:buFont typeface="Verdana" pitchFamily="34" charset="0"/>
              <a:buChar char="•"/>
            </a:pPr>
            <a:r>
              <a:rPr lang="en-US" sz="1600" dirty="0">
                <a:solidFill>
                  <a:srgbClr val="000000"/>
                </a:solidFill>
                <a:latin typeface="Verdana" pitchFamily="34" charset="0"/>
              </a:rPr>
              <a:t>end</a:t>
            </a:r>
          </a:p>
          <a:p>
            <a:pPr lvl="2" eaLnBrk="1" hangingPunct="1">
              <a:spcBef>
                <a:spcPts val="400"/>
              </a:spcBef>
              <a:buFont typeface="Verdana" pitchFamily="34" charset="0"/>
              <a:buChar char="•"/>
            </a:pPr>
            <a:r>
              <a:rPr lang="en-US" sz="1600" dirty="0">
                <a:solidFill>
                  <a:srgbClr val="000000"/>
                </a:solidFill>
                <a:latin typeface="Verdana" pitchFamily="34" charset="0"/>
              </a:rPr>
              <a:t>Cross-Validation-Accuracy =  1/k  </a:t>
            </a:r>
            <a:r>
              <a:rPr lang="en-US" sz="2400" dirty="0">
                <a:solidFill>
                  <a:srgbClr val="000000"/>
                </a:solidFill>
                <a:latin typeface="Symbol" pitchFamily="18" charset="2"/>
              </a:rPr>
              <a:t></a:t>
            </a:r>
            <a:r>
              <a:rPr lang="en-US" sz="1600" baseline="-25000" dirty="0" err="1">
                <a:solidFill>
                  <a:srgbClr val="000000"/>
                </a:solidFill>
                <a:latin typeface="Verdana" pitchFamily="34" charset="0"/>
              </a:rPr>
              <a:t>i</a:t>
            </a:r>
            <a:r>
              <a:rPr lang="en-US" sz="1600" dirty="0">
                <a:solidFill>
                  <a:srgbClr val="000000"/>
                </a:solidFill>
                <a:latin typeface="Verdana" pitchFamily="34" charset="0"/>
              </a:rPr>
              <a:t>  </a:t>
            </a:r>
            <a:r>
              <a:rPr lang="en-US" sz="1600" dirty="0" err="1">
                <a:solidFill>
                  <a:srgbClr val="000000"/>
                </a:solidFill>
                <a:latin typeface="Verdana" pitchFamily="34" charset="0"/>
              </a:rPr>
              <a:t>Acc</a:t>
            </a:r>
            <a:r>
              <a:rPr lang="en-US" sz="1600" dirty="0">
                <a:solidFill>
                  <a:srgbClr val="000000"/>
                </a:solidFill>
                <a:latin typeface="Verdana" pitchFamily="34" charset="0"/>
              </a:rPr>
              <a:t>(</a:t>
            </a:r>
            <a:r>
              <a:rPr lang="en-US" sz="1600" dirty="0" err="1">
                <a:solidFill>
                  <a:srgbClr val="000000"/>
                </a:solidFill>
                <a:latin typeface="Verdana" pitchFamily="34" charset="0"/>
              </a:rPr>
              <a:t>i</a:t>
            </a:r>
            <a:r>
              <a:rPr lang="en-US" sz="1600" dirty="0">
                <a:solidFill>
                  <a:srgbClr val="000000"/>
                </a:solidFill>
                <a:latin typeface="Verdana" pitchFamily="34" charset="0"/>
              </a:rPr>
              <a:t>)</a:t>
            </a:r>
          </a:p>
          <a:p>
            <a:pPr lvl="1" eaLnBrk="1" hangingPunct="1">
              <a:spcBef>
                <a:spcPts val="400"/>
              </a:spcBef>
              <a:buFont typeface="Verdana" pitchFamily="34" charset="0"/>
              <a:buChar char="–"/>
            </a:pPr>
            <a:r>
              <a:rPr lang="en-US" sz="1600" dirty="0">
                <a:solidFill>
                  <a:srgbClr val="000000"/>
                </a:solidFill>
                <a:latin typeface="Verdana" pitchFamily="34" charset="0"/>
              </a:rPr>
              <a:t>choose the method with the highest cross-validation accuracy</a:t>
            </a:r>
          </a:p>
          <a:p>
            <a:pPr lvl="1" eaLnBrk="1" hangingPunct="1">
              <a:spcBef>
                <a:spcPts val="400"/>
              </a:spcBef>
              <a:buFont typeface="Verdana" pitchFamily="34" charset="0"/>
              <a:buChar char="–"/>
            </a:pPr>
            <a:r>
              <a:rPr lang="en-US" sz="1600" dirty="0">
                <a:solidFill>
                  <a:srgbClr val="000000"/>
                </a:solidFill>
                <a:latin typeface="Verdana" pitchFamily="34" charset="0"/>
              </a:rPr>
              <a:t>common values for k are 5 and 10</a:t>
            </a:r>
          </a:p>
          <a:p>
            <a:pPr lvl="1" eaLnBrk="1" hangingPunct="1">
              <a:spcBef>
                <a:spcPts val="400"/>
              </a:spcBef>
              <a:buFont typeface="Verdana" pitchFamily="34" charset="0"/>
              <a:buChar char="–"/>
            </a:pPr>
            <a:r>
              <a:rPr lang="en-US" sz="1600" dirty="0">
                <a:solidFill>
                  <a:srgbClr val="000000"/>
                </a:solidFill>
                <a:latin typeface="Verdana" pitchFamily="34" charset="0"/>
              </a:rPr>
              <a:t>Can also do “leave-one-out” where k = n</a:t>
            </a:r>
          </a:p>
          <a:p>
            <a:pPr lvl="1" eaLnBrk="1" hangingPunct="1">
              <a:spcBef>
                <a:spcPts val="400"/>
              </a:spcBef>
              <a:buClrTx/>
              <a:buFontTx/>
              <a:buNone/>
            </a:pPr>
            <a:endParaRPr lang="en-US" sz="1600" dirty="0">
              <a:solidFill>
                <a:srgbClr val="000000"/>
              </a:solidFill>
              <a:latin typeface="Verdana" pitchFamily="34" charset="0"/>
            </a:endParaRPr>
          </a:p>
        </p:txBody>
      </p:sp>
    </p:spTree>
    <p:extLst>
      <p:ext uri="{BB962C8B-B14F-4D97-AF65-F5344CB8AC3E}">
        <p14:creationId xmlns:p14="http://schemas.microsoft.com/office/powerpoint/2010/main" val="1216689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sz="2000" b="1">
                <a:solidFill>
                  <a:srgbClr val="0000FF"/>
                </a:solidFill>
                <a:latin typeface="Verdana" pitchFamily="34" charset="0"/>
              </a:rPr>
              <a:t>Disjoint Validation Data Sets</a:t>
            </a:r>
          </a:p>
        </p:txBody>
      </p:sp>
      <p:sp>
        <p:nvSpPr>
          <p:cNvPr id="46083" name="Rectangle 2"/>
          <p:cNvSpPr>
            <a:spLocks noChangeArrowheads="1"/>
          </p:cNvSpPr>
          <p:nvPr/>
        </p:nvSpPr>
        <p:spPr bwMode="auto">
          <a:xfrm>
            <a:off x="550864" y="2095500"/>
            <a:ext cx="14478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4" name="Rectangle 3"/>
          <p:cNvSpPr>
            <a:spLocks noChangeArrowheads="1"/>
          </p:cNvSpPr>
          <p:nvPr/>
        </p:nvSpPr>
        <p:spPr bwMode="auto">
          <a:xfrm>
            <a:off x="3657600" y="1943100"/>
            <a:ext cx="1219200" cy="1371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5" name="Rectangle 4"/>
          <p:cNvSpPr>
            <a:spLocks noChangeArrowheads="1"/>
          </p:cNvSpPr>
          <p:nvPr/>
        </p:nvSpPr>
        <p:spPr bwMode="auto">
          <a:xfrm>
            <a:off x="3662363" y="1562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86" name="Line 5"/>
          <p:cNvSpPr>
            <a:spLocks noChangeShapeType="1"/>
          </p:cNvSpPr>
          <p:nvPr/>
        </p:nvSpPr>
        <p:spPr bwMode="auto">
          <a:xfrm flipV="1">
            <a:off x="1981200" y="2508250"/>
            <a:ext cx="1295400" cy="463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Line 6"/>
          <p:cNvSpPr>
            <a:spLocks noChangeShapeType="1"/>
          </p:cNvSpPr>
          <p:nvPr/>
        </p:nvSpPr>
        <p:spPr bwMode="auto">
          <a:xfrm>
            <a:off x="1981200" y="3581400"/>
            <a:ext cx="1219200" cy="60960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Text Box 7"/>
          <p:cNvSpPr txBox="1">
            <a:spLocks noChangeArrowheads="1"/>
          </p:cNvSpPr>
          <p:nvPr/>
        </p:nvSpPr>
        <p:spPr bwMode="auto">
          <a:xfrm>
            <a:off x="550863" y="1562101"/>
            <a:ext cx="14000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Full Data Set</a:t>
            </a:r>
          </a:p>
        </p:txBody>
      </p:sp>
      <p:sp>
        <p:nvSpPr>
          <p:cNvPr id="46089" name="Text Box 8"/>
          <p:cNvSpPr txBox="1">
            <a:spLocks noChangeArrowheads="1"/>
          </p:cNvSpPr>
          <p:nvPr/>
        </p:nvSpPr>
        <p:spPr bwMode="auto">
          <a:xfrm>
            <a:off x="4965701" y="3587753"/>
            <a:ext cx="14624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Training Data</a:t>
            </a:r>
          </a:p>
        </p:txBody>
      </p:sp>
      <p:sp>
        <p:nvSpPr>
          <p:cNvPr id="46090" name="Text Box 9"/>
          <p:cNvSpPr txBox="1">
            <a:spLocks noChangeArrowheads="1"/>
          </p:cNvSpPr>
          <p:nvPr/>
        </p:nvSpPr>
        <p:spPr bwMode="auto">
          <a:xfrm>
            <a:off x="4149725" y="1066804"/>
            <a:ext cx="30940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Validation Data (aka Test Data)</a:t>
            </a:r>
          </a:p>
        </p:txBody>
      </p:sp>
      <p:sp>
        <p:nvSpPr>
          <p:cNvPr id="46091" name="Rectangle 10"/>
          <p:cNvSpPr>
            <a:spLocks noChangeArrowheads="1"/>
          </p:cNvSpPr>
          <p:nvPr/>
        </p:nvSpPr>
        <p:spPr bwMode="auto">
          <a:xfrm>
            <a:off x="6480175" y="1562100"/>
            <a:ext cx="12192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92" name="Rectangle 11"/>
          <p:cNvSpPr>
            <a:spLocks noChangeArrowheads="1"/>
          </p:cNvSpPr>
          <p:nvPr/>
        </p:nvSpPr>
        <p:spPr bwMode="auto">
          <a:xfrm>
            <a:off x="6480175" y="1943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93" name="Text Box 12"/>
          <p:cNvSpPr txBox="1">
            <a:spLocks noChangeArrowheads="1"/>
          </p:cNvSpPr>
          <p:nvPr/>
        </p:nvSpPr>
        <p:spPr bwMode="auto">
          <a:xfrm>
            <a:off x="7772400" y="2743200"/>
            <a:ext cx="118850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Validation </a:t>
            </a:r>
          </a:p>
          <a:p>
            <a:pPr eaLnBrk="1" hangingPunct="1">
              <a:buClrTx/>
              <a:buFontTx/>
              <a:buNone/>
            </a:pPr>
            <a:r>
              <a:rPr lang="en-US">
                <a:solidFill>
                  <a:srgbClr val="000000"/>
                </a:solidFill>
                <a:latin typeface="Times New Roman" pitchFamily="18" charset="0"/>
              </a:rPr>
              <a:t>Data</a:t>
            </a:r>
          </a:p>
        </p:txBody>
      </p:sp>
      <p:sp>
        <p:nvSpPr>
          <p:cNvPr id="46094" name="Text Box 13"/>
          <p:cNvSpPr txBox="1">
            <a:spLocks noChangeArrowheads="1"/>
          </p:cNvSpPr>
          <p:nvPr/>
        </p:nvSpPr>
        <p:spPr bwMode="auto">
          <a:xfrm>
            <a:off x="3657600" y="3314700"/>
            <a:ext cx="12397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1</a:t>
            </a:r>
            <a:r>
              <a:rPr lang="en-US" baseline="30000">
                <a:solidFill>
                  <a:srgbClr val="000000"/>
                </a:solidFill>
                <a:latin typeface="Times New Roman" pitchFamily="18" charset="0"/>
              </a:rPr>
              <a:t>st</a:t>
            </a:r>
            <a:r>
              <a:rPr lang="en-US">
                <a:solidFill>
                  <a:srgbClr val="000000"/>
                </a:solidFill>
                <a:latin typeface="Times New Roman" pitchFamily="18" charset="0"/>
              </a:rPr>
              <a:t> partition</a:t>
            </a:r>
          </a:p>
        </p:txBody>
      </p:sp>
      <p:sp>
        <p:nvSpPr>
          <p:cNvPr id="46095" name="Text Box 14"/>
          <p:cNvSpPr txBox="1">
            <a:spLocks noChangeArrowheads="1"/>
          </p:cNvSpPr>
          <p:nvPr/>
        </p:nvSpPr>
        <p:spPr bwMode="auto">
          <a:xfrm>
            <a:off x="6488114" y="3314700"/>
            <a:ext cx="129103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2</a:t>
            </a:r>
            <a:r>
              <a:rPr lang="en-US" baseline="30000">
                <a:solidFill>
                  <a:srgbClr val="000000"/>
                </a:solidFill>
                <a:latin typeface="Times New Roman" pitchFamily="18" charset="0"/>
              </a:rPr>
              <a:t>nd</a:t>
            </a:r>
            <a:r>
              <a:rPr lang="en-US">
                <a:solidFill>
                  <a:srgbClr val="000000"/>
                </a:solidFill>
                <a:latin typeface="Times New Roman" pitchFamily="18" charset="0"/>
              </a:rPr>
              <a:t> partition</a:t>
            </a:r>
          </a:p>
        </p:txBody>
      </p:sp>
      <p:sp>
        <p:nvSpPr>
          <p:cNvPr id="46096" name="Rectangle 10"/>
          <p:cNvSpPr>
            <a:spLocks noChangeArrowheads="1"/>
          </p:cNvSpPr>
          <p:nvPr/>
        </p:nvSpPr>
        <p:spPr bwMode="auto">
          <a:xfrm>
            <a:off x="3198813" y="4419600"/>
            <a:ext cx="1219200" cy="1905000"/>
          </a:xfrm>
          <a:prstGeom prst="rect">
            <a:avLst/>
          </a:prstGeom>
          <a:solidFill>
            <a:srgbClr val="618FFD"/>
          </a:solidFill>
          <a:ln w="12600">
            <a:solidFill>
              <a:srgbClr val="000000"/>
            </a:solidFill>
            <a:miter lim="800000"/>
            <a:headEnd/>
            <a:tailEnd/>
          </a:ln>
        </p:spPr>
        <p:txBody>
          <a:bodyPr wrap="none" anchor="ctr"/>
          <a:lstStyle/>
          <a:p>
            <a:endParaRPr lang="en-US"/>
          </a:p>
        </p:txBody>
      </p:sp>
      <p:cxnSp>
        <p:nvCxnSpPr>
          <p:cNvPr id="46097" name="Straight Arrow Connector 2"/>
          <p:cNvCxnSpPr>
            <a:cxnSpLocks noChangeShapeType="1"/>
            <a:stCxn id="46090" idx="2"/>
            <a:endCxn id="46085" idx="3"/>
          </p:cNvCxnSpPr>
          <p:nvPr/>
        </p:nvCxnSpPr>
        <p:spPr bwMode="auto">
          <a:xfrm flipH="1">
            <a:off x="4881565" y="1438279"/>
            <a:ext cx="814387" cy="314325"/>
          </a:xfrm>
          <a:prstGeom prst="straightConnector1">
            <a:avLst/>
          </a:prstGeom>
          <a:noFill/>
          <a:ln w="9525" algn="ctr">
            <a:solidFill>
              <a:schemeClr val="tx1"/>
            </a:solidFill>
            <a:round/>
            <a:headEnd/>
            <a:tailEnd type="arrow" w="med" len="med"/>
          </a:ln>
        </p:spPr>
      </p:cxnSp>
      <p:cxnSp>
        <p:nvCxnSpPr>
          <p:cNvPr id="46098" name="Straight Arrow Connector 4"/>
          <p:cNvCxnSpPr>
            <a:cxnSpLocks noChangeShapeType="1"/>
            <a:stCxn id="46090" idx="2"/>
            <a:endCxn id="46092" idx="1"/>
          </p:cNvCxnSpPr>
          <p:nvPr/>
        </p:nvCxnSpPr>
        <p:spPr bwMode="auto">
          <a:xfrm>
            <a:off x="5695952" y="1438278"/>
            <a:ext cx="784225" cy="695325"/>
          </a:xfrm>
          <a:prstGeom prst="straightConnector1">
            <a:avLst/>
          </a:prstGeom>
          <a:noFill/>
          <a:ln w="9525" algn="ctr">
            <a:solidFill>
              <a:schemeClr val="tx1"/>
            </a:solidFill>
            <a:round/>
            <a:headEnd/>
            <a:tailEnd type="arrow" w="med" len="med"/>
          </a:ln>
        </p:spPr>
      </p:cxnSp>
      <p:cxnSp>
        <p:nvCxnSpPr>
          <p:cNvPr id="46099" name="Straight Arrow Connector 6"/>
          <p:cNvCxnSpPr>
            <a:cxnSpLocks noChangeShapeType="1"/>
            <a:stCxn id="46089" idx="0"/>
            <a:endCxn id="46084" idx="3"/>
          </p:cNvCxnSpPr>
          <p:nvPr/>
        </p:nvCxnSpPr>
        <p:spPr bwMode="auto">
          <a:xfrm flipH="1" flipV="1">
            <a:off x="4876800" y="2628900"/>
            <a:ext cx="820116" cy="958853"/>
          </a:xfrm>
          <a:prstGeom prst="straightConnector1">
            <a:avLst/>
          </a:prstGeom>
          <a:noFill/>
          <a:ln w="9525" algn="ctr">
            <a:solidFill>
              <a:schemeClr val="tx1"/>
            </a:solidFill>
            <a:round/>
            <a:headEnd/>
            <a:tailEnd type="arrow" w="med" len="med"/>
          </a:ln>
        </p:spPr>
      </p:cxnSp>
      <p:cxnSp>
        <p:nvCxnSpPr>
          <p:cNvPr id="46100" name="Straight Arrow Connector 22"/>
          <p:cNvCxnSpPr>
            <a:cxnSpLocks noChangeShapeType="1"/>
            <a:stCxn id="46089" idx="0"/>
          </p:cNvCxnSpPr>
          <p:nvPr/>
        </p:nvCxnSpPr>
        <p:spPr bwMode="auto">
          <a:xfrm flipV="1">
            <a:off x="5696916" y="2743202"/>
            <a:ext cx="783260" cy="844551"/>
          </a:xfrm>
          <a:prstGeom prst="straightConnector1">
            <a:avLst/>
          </a:prstGeom>
          <a:noFill/>
          <a:ln w="9525" algn="ctr">
            <a:solidFill>
              <a:schemeClr val="tx1"/>
            </a:solidFill>
            <a:round/>
            <a:headEnd/>
            <a:tailEnd type="arrow" w="med" len="med"/>
          </a:ln>
        </p:spPr>
      </p:cxnSp>
      <p:cxnSp>
        <p:nvCxnSpPr>
          <p:cNvPr id="46101" name="Straight Arrow Connector 25"/>
          <p:cNvCxnSpPr>
            <a:cxnSpLocks noChangeShapeType="1"/>
            <a:stCxn id="46089" idx="0"/>
          </p:cNvCxnSpPr>
          <p:nvPr/>
        </p:nvCxnSpPr>
        <p:spPr bwMode="auto">
          <a:xfrm flipV="1">
            <a:off x="5696916" y="1676402"/>
            <a:ext cx="783260" cy="1911351"/>
          </a:xfrm>
          <a:prstGeom prst="straightConnector1">
            <a:avLst/>
          </a:prstGeom>
          <a:noFill/>
          <a:ln w="9525" algn="ctr">
            <a:solidFill>
              <a:schemeClr val="tx1"/>
            </a:solidFill>
            <a:round/>
            <a:headEnd/>
            <a:tailEnd type="arrow" w="med" len="med"/>
          </a:ln>
        </p:spPr>
      </p:cxnSp>
      <p:sp>
        <p:nvSpPr>
          <p:cNvPr id="46102" name="Rectangle 10"/>
          <p:cNvSpPr>
            <a:spLocks noChangeArrowheads="1"/>
          </p:cNvSpPr>
          <p:nvPr/>
        </p:nvSpPr>
        <p:spPr bwMode="auto">
          <a:xfrm>
            <a:off x="4800600" y="4419600"/>
            <a:ext cx="1219200" cy="19050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103" name="Rectangle 10"/>
          <p:cNvSpPr>
            <a:spLocks noChangeArrowheads="1"/>
          </p:cNvSpPr>
          <p:nvPr/>
        </p:nvSpPr>
        <p:spPr bwMode="auto">
          <a:xfrm>
            <a:off x="6415088" y="4419600"/>
            <a:ext cx="1219200" cy="19050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104" name="Rectangle 11"/>
          <p:cNvSpPr>
            <a:spLocks noChangeArrowheads="1"/>
          </p:cNvSpPr>
          <p:nvPr/>
        </p:nvSpPr>
        <p:spPr bwMode="auto">
          <a:xfrm>
            <a:off x="3198813" y="51816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105" name="Rectangle 11"/>
          <p:cNvSpPr>
            <a:spLocks noChangeArrowheads="1"/>
          </p:cNvSpPr>
          <p:nvPr/>
        </p:nvSpPr>
        <p:spPr bwMode="auto">
          <a:xfrm>
            <a:off x="4800600" y="55626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106" name="Rectangle 11"/>
          <p:cNvSpPr>
            <a:spLocks noChangeArrowheads="1"/>
          </p:cNvSpPr>
          <p:nvPr/>
        </p:nvSpPr>
        <p:spPr bwMode="auto">
          <a:xfrm>
            <a:off x="6419088" y="59436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107" name="Text Box 13"/>
          <p:cNvSpPr txBox="1">
            <a:spLocks noChangeArrowheads="1"/>
          </p:cNvSpPr>
          <p:nvPr/>
        </p:nvSpPr>
        <p:spPr bwMode="auto">
          <a:xfrm>
            <a:off x="3198814" y="6324604"/>
            <a:ext cx="126538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3</a:t>
            </a:r>
            <a:r>
              <a:rPr lang="en-US" baseline="30000">
                <a:solidFill>
                  <a:srgbClr val="000000"/>
                </a:solidFill>
                <a:latin typeface="Times New Roman" pitchFamily="18" charset="0"/>
              </a:rPr>
              <a:t>rd</a:t>
            </a:r>
            <a:r>
              <a:rPr lang="en-US">
                <a:solidFill>
                  <a:srgbClr val="000000"/>
                </a:solidFill>
                <a:latin typeface="Times New Roman" pitchFamily="18" charset="0"/>
              </a:rPr>
              <a:t> partition</a:t>
            </a:r>
          </a:p>
        </p:txBody>
      </p:sp>
      <p:sp>
        <p:nvSpPr>
          <p:cNvPr id="46108" name="Text Box 13"/>
          <p:cNvSpPr txBox="1">
            <a:spLocks noChangeArrowheads="1"/>
          </p:cNvSpPr>
          <p:nvPr/>
        </p:nvSpPr>
        <p:spPr bwMode="auto">
          <a:xfrm>
            <a:off x="4806952" y="6335717"/>
            <a:ext cx="125737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4</a:t>
            </a:r>
            <a:r>
              <a:rPr lang="en-US" baseline="30000">
                <a:solidFill>
                  <a:srgbClr val="000000"/>
                </a:solidFill>
                <a:latin typeface="Times New Roman" pitchFamily="18" charset="0"/>
              </a:rPr>
              <a:t>th</a:t>
            </a:r>
            <a:r>
              <a:rPr lang="en-US">
                <a:solidFill>
                  <a:srgbClr val="000000"/>
                </a:solidFill>
                <a:latin typeface="Times New Roman" pitchFamily="18" charset="0"/>
              </a:rPr>
              <a:t> partition</a:t>
            </a:r>
          </a:p>
        </p:txBody>
      </p:sp>
      <p:sp>
        <p:nvSpPr>
          <p:cNvPr id="29" name="Text Box 13"/>
          <p:cNvSpPr txBox="1">
            <a:spLocks noChangeArrowheads="1"/>
          </p:cNvSpPr>
          <p:nvPr/>
        </p:nvSpPr>
        <p:spPr bwMode="auto">
          <a:xfrm>
            <a:off x="6407152" y="6336533"/>
            <a:ext cx="125737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dirty="0" smtClean="0">
                <a:solidFill>
                  <a:srgbClr val="000000"/>
                </a:solidFill>
                <a:latin typeface="Times New Roman" pitchFamily="18" charset="0"/>
              </a:rPr>
              <a:t>5</a:t>
            </a:r>
            <a:r>
              <a:rPr lang="en-US" baseline="30000" dirty="0" smtClean="0">
                <a:solidFill>
                  <a:srgbClr val="000000"/>
                </a:solidFill>
                <a:latin typeface="Times New Roman" pitchFamily="18" charset="0"/>
              </a:rPr>
              <a:t>th</a:t>
            </a:r>
            <a:r>
              <a:rPr lang="en-US" dirty="0" smtClean="0">
                <a:solidFill>
                  <a:srgbClr val="000000"/>
                </a:solidFill>
                <a:latin typeface="Times New Roman" pitchFamily="18" charset="0"/>
              </a:rPr>
              <a:t> </a:t>
            </a:r>
            <a:r>
              <a:rPr lang="en-US" dirty="0">
                <a:solidFill>
                  <a:srgbClr val="000000"/>
                </a:solidFill>
                <a:latin typeface="Times New Roman" pitchFamily="18" charset="0"/>
              </a:rPr>
              <a:t>partition</a:t>
            </a:r>
          </a:p>
        </p:txBody>
      </p:sp>
    </p:spTree>
    <p:extLst>
      <p:ext uri="{BB962C8B-B14F-4D97-AF65-F5344CB8AC3E}">
        <p14:creationId xmlns:p14="http://schemas.microsoft.com/office/powerpoint/2010/main" val="16502550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Classification in Euclidean Space</a:t>
            </a:r>
          </a:p>
        </p:txBody>
      </p:sp>
      <p:sp>
        <p:nvSpPr>
          <p:cNvPr id="72707" name="Rectangle 3"/>
          <p:cNvSpPr>
            <a:spLocks noGrp="1" noChangeArrowheads="1"/>
          </p:cNvSpPr>
          <p:nvPr>
            <p:ph type="body" idx="1"/>
          </p:nvPr>
        </p:nvSpPr>
        <p:spPr/>
        <p:txBody>
          <a:bodyPr/>
          <a:lstStyle/>
          <a:p>
            <a:pPr eaLnBrk="1" hangingPunct="1"/>
            <a:r>
              <a:rPr lang="en-US" altLang="en-US" smtClean="0"/>
              <a:t>A classifier is a partition of the space </a:t>
            </a:r>
            <a:r>
              <a:rPr lang="en-US" altLang="en-US" u="sng" smtClean="0"/>
              <a:t>x</a:t>
            </a:r>
            <a:r>
              <a:rPr lang="en-US" altLang="en-US" smtClean="0"/>
              <a:t> into disjoint decision regions</a:t>
            </a:r>
          </a:p>
          <a:p>
            <a:pPr lvl="1" eaLnBrk="1" hangingPunct="1"/>
            <a:r>
              <a:rPr lang="en-US" altLang="en-US" smtClean="0"/>
              <a:t>Each region has a label attached </a:t>
            </a:r>
          </a:p>
          <a:p>
            <a:pPr lvl="1" eaLnBrk="1" hangingPunct="1"/>
            <a:r>
              <a:rPr lang="en-US" altLang="en-US" smtClean="0"/>
              <a:t>Regions with the same label need not be contiguous</a:t>
            </a:r>
          </a:p>
          <a:p>
            <a:pPr lvl="1" eaLnBrk="1" hangingPunct="1"/>
            <a:r>
              <a:rPr lang="en-US" altLang="en-US" smtClean="0"/>
              <a:t>For a new test point, find what decision region it is in, and predict the corresponding label</a:t>
            </a:r>
          </a:p>
          <a:p>
            <a:pPr lvl="1" eaLnBrk="1" hangingPunct="1"/>
            <a:endParaRPr lang="en-US" altLang="en-US" smtClean="0"/>
          </a:p>
          <a:p>
            <a:pPr eaLnBrk="1" hangingPunct="1"/>
            <a:r>
              <a:rPr lang="en-US" altLang="en-US" smtClean="0"/>
              <a:t>Decision boundaries = boundaries between decision regions</a:t>
            </a:r>
          </a:p>
          <a:p>
            <a:pPr lvl="1" eaLnBrk="1" hangingPunct="1"/>
            <a:r>
              <a:rPr lang="en-US" altLang="en-US" smtClean="0"/>
              <a:t>The “dual representation” of decision regions</a:t>
            </a:r>
          </a:p>
          <a:p>
            <a:pPr eaLnBrk="1" hangingPunct="1"/>
            <a:endParaRPr lang="en-US" altLang="en-US" smtClean="0"/>
          </a:p>
          <a:p>
            <a:pPr eaLnBrk="1" hangingPunct="1"/>
            <a:r>
              <a:rPr lang="en-US" altLang="en-US" smtClean="0"/>
              <a:t>We can characterize a classifier by the equations for its decision boundaries</a:t>
            </a:r>
          </a:p>
          <a:p>
            <a:pPr eaLnBrk="1" hangingPunct="1"/>
            <a:endParaRPr lang="en-US" altLang="en-US" smtClean="0"/>
          </a:p>
          <a:p>
            <a:pPr eaLnBrk="1" hangingPunct="1"/>
            <a:r>
              <a:rPr lang="en-US" altLang="en-US" smtClean="0"/>
              <a:t>Learning a classifier </a:t>
            </a:r>
            <a:r>
              <a:rPr lang="en-US" altLang="en-US" smtClean="0">
                <a:sym typeface="Wingdings" pitchFamily="2" charset="2"/>
              </a:rPr>
              <a:t> searching for the decision boundaries that optimize our objective function</a:t>
            </a:r>
            <a:r>
              <a:rPr lang="en-US" altLang="en-US"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4953000"/>
            <a:ext cx="3352800" cy="914400"/>
          </a:xfrm>
          <a:prstGeom prst="rect">
            <a:avLst/>
          </a:prstGeom>
          <a:solidFill>
            <a:srgbClr val="00B0F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31" name="Rectangle 3"/>
          <p:cNvSpPr>
            <a:spLocks noGrp="1" noChangeArrowheads="1"/>
          </p:cNvSpPr>
          <p:nvPr>
            <p:ph type="title"/>
          </p:nvPr>
        </p:nvSpPr>
        <p:spPr/>
        <p:txBody>
          <a:bodyPr/>
          <a:lstStyle/>
          <a:p>
            <a:pPr eaLnBrk="1" hangingPunct="1"/>
            <a:r>
              <a:rPr lang="en-US" altLang="en-US" smtClean="0"/>
              <a:t>Decision Tree Example</a:t>
            </a:r>
          </a:p>
        </p:txBody>
      </p:sp>
      <p:sp>
        <p:nvSpPr>
          <p:cNvPr id="73732" name="Line 4"/>
          <p:cNvSpPr>
            <a:spLocks noChangeShapeType="1"/>
          </p:cNvSpPr>
          <p:nvPr/>
        </p:nvSpPr>
        <p:spPr bwMode="auto">
          <a:xfrm>
            <a:off x="1752600" y="420687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3" name="Line 5"/>
          <p:cNvSpPr>
            <a:spLocks noChangeShapeType="1"/>
          </p:cNvSpPr>
          <p:nvPr/>
        </p:nvSpPr>
        <p:spPr bwMode="auto">
          <a:xfrm flipV="1">
            <a:off x="1752600" y="1920875"/>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4" name="Oval 6"/>
          <p:cNvSpPr>
            <a:spLocks noChangeArrowheads="1"/>
          </p:cNvSpPr>
          <p:nvPr/>
        </p:nvSpPr>
        <p:spPr bwMode="auto">
          <a:xfrm>
            <a:off x="2057400" y="3368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35" name="Oval 7"/>
          <p:cNvSpPr>
            <a:spLocks noChangeArrowheads="1"/>
          </p:cNvSpPr>
          <p:nvPr/>
        </p:nvSpPr>
        <p:spPr bwMode="auto">
          <a:xfrm>
            <a:off x="2209800" y="3521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36" name="Oval 8"/>
          <p:cNvSpPr>
            <a:spLocks noChangeArrowheads="1"/>
          </p:cNvSpPr>
          <p:nvPr/>
        </p:nvSpPr>
        <p:spPr bwMode="auto">
          <a:xfrm>
            <a:off x="2514600" y="2759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37" name="Oval 9"/>
          <p:cNvSpPr>
            <a:spLocks noChangeArrowheads="1"/>
          </p:cNvSpPr>
          <p:nvPr/>
        </p:nvSpPr>
        <p:spPr bwMode="auto">
          <a:xfrm>
            <a:off x="2895600" y="2606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38" name="Oval 10"/>
          <p:cNvSpPr>
            <a:spLocks noChangeArrowheads="1"/>
          </p:cNvSpPr>
          <p:nvPr/>
        </p:nvSpPr>
        <p:spPr bwMode="auto">
          <a:xfrm>
            <a:off x="2514600" y="3140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39" name="Oval 11"/>
          <p:cNvSpPr>
            <a:spLocks noChangeArrowheads="1"/>
          </p:cNvSpPr>
          <p:nvPr/>
        </p:nvSpPr>
        <p:spPr bwMode="auto">
          <a:xfrm>
            <a:off x="3048000" y="2987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40" name="Oval 12"/>
          <p:cNvSpPr>
            <a:spLocks noChangeArrowheads="1"/>
          </p:cNvSpPr>
          <p:nvPr/>
        </p:nvSpPr>
        <p:spPr bwMode="auto">
          <a:xfrm>
            <a:off x="2286000" y="3749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41" name="Oval 13"/>
          <p:cNvSpPr>
            <a:spLocks noChangeArrowheads="1"/>
          </p:cNvSpPr>
          <p:nvPr/>
        </p:nvSpPr>
        <p:spPr bwMode="auto">
          <a:xfrm>
            <a:off x="3352800" y="36734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42" name="Rectangle 14"/>
          <p:cNvSpPr>
            <a:spLocks noChangeArrowheads="1"/>
          </p:cNvSpPr>
          <p:nvPr/>
        </p:nvSpPr>
        <p:spPr bwMode="auto">
          <a:xfrm>
            <a:off x="2590800" y="34448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3" name="Rectangle 15"/>
          <p:cNvSpPr>
            <a:spLocks noChangeArrowheads="1"/>
          </p:cNvSpPr>
          <p:nvPr/>
        </p:nvSpPr>
        <p:spPr bwMode="auto">
          <a:xfrm>
            <a:off x="2743200" y="3597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4" name="Rectangle 16"/>
          <p:cNvSpPr>
            <a:spLocks noChangeArrowheads="1"/>
          </p:cNvSpPr>
          <p:nvPr/>
        </p:nvSpPr>
        <p:spPr bwMode="auto">
          <a:xfrm>
            <a:off x="32004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5" name="Rectangle 17"/>
          <p:cNvSpPr>
            <a:spLocks noChangeArrowheads="1"/>
          </p:cNvSpPr>
          <p:nvPr/>
        </p:nvSpPr>
        <p:spPr bwMode="auto">
          <a:xfrm>
            <a:off x="3657600" y="29876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6" name="Rectangle 18"/>
          <p:cNvSpPr>
            <a:spLocks noChangeArrowheads="1"/>
          </p:cNvSpPr>
          <p:nvPr/>
        </p:nvSpPr>
        <p:spPr bwMode="auto">
          <a:xfrm>
            <a:off x="3352800" y="2530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7" name="Rectangle 19"/>
          <p:cNvSpPr>
            <a:spLocks noChangeArrowheads="1"/>
          </p:cNvSpPr>
          <p:nvPr/>
        </p:nvSpPr>
        <p:spPr bwMode="auto">
          <a:xfrm>
            <a:off x="2514600" y="3978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8" name="Rectangle 20"/>
          <p:cNvSpPr>
            <a:spLocks noChangeArrowheads="1"/>
          </p:cNvSpPr>
          <p:nvPr/>
        </p:nvSpPr>
        <p:spPr bwMode="auto">
          <a:xfrm>
            <a:off x="3810000" y="39020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49" name="Rectangle 21"/>
          <p:cNvSpPr>
            <a:spLocks noChangeArrowheads="1"/>
          </p:cNvSpPr>
          <p:nvPr/>
        </p:nvSpPr>
        <p:spPr bwMode="auto">
          <a:xfrm>
            <a:off x="38862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50" name="Line 22"/>
          <p:cNvSpPr>
            <a:spLocks noChangeShapeType="1"/>
          </p:cNvSpPr>
          <p:nvPr/>
        </p:nvSpPr>
        <p:spPr bwMode="auto">
          <a:xfrm>
            <a:off x="3200400" y="1752600"/>
            <a:ext cx="0" cy="2514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1" name="Line 23"/>
          <p:cNvSpPr>
            <a:spLocks noChangeShapeType="1"/>
          </p:cNvSpPr>
          <p:nvPr/>
        </p:nvSpPr>
        <p:spPr bwMode="auto">
          <a:xfrm>
            <a:off x="1752600" y="3292475"/>
            <a:ext cx="14478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2" name="Line 24"/>
          <p:cNvSpPr>
            <a:spLocks noChangeShapeType="1"/>
          </p:cNvSpPr>
          <p:nvPr/>
        </p:nvSpPr>
        <p:spPr bwMode="auto">
          <a:xfrm>
            <a:off x="2438400" y="3292475"/>
            <a:ext cx="9525" cy="96996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3" name="Text Box 25"/>
          <p:cNvSpPr txBox="1">
            <a:spLocks noChangeArrowheads="1"/>
          </p:cNvSpPr>
          <p:nvPr/>
        </p:nvSpPr>
        <p:spPr bwMode="auto">
          <a:xfrm>
            <a:off x="3048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Arial" pitchFamily="34" charset="0"/>
              </a:rPr>
              <a:t>t1</a:t>
            </a:r>
          </a:p>
        </p:txBody>
      </p:sp>
      <p:sp>
        <p:nvSpPr>
          <p:cNvPr id="73754" name="Text Box 26"/>
          <p:cNvSpPr txBox="1">
            <a:spLocks noChangeArrowheads="1"/>
          </p:cNvSpPr>
          <p:nvPr/>
        </p:nvSpPr>
        <p:spPr bwMode="auto">
          <a:xfrm>
            <a:off x="2286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Arial" pitchFamily="34" charset="0"/>
              </a:rPr>
              <a:t>t3</a:t>
            </a:r>
          </a:p>
        </p:txBody>
      </p:sp>
      <p:sp>
        <p:nvSpPr>
          <p:cNvPr id="73755" name="Text Box 27"/>
          <p:cNvSpPr txBox="1">
            <a:spLocks noChangeArrowheads="1"/>
          </p:cNvSpPr>
          <p:nvPr/>
        </p:nvSpPr>
        <p:spPr bwMode="auto">
          <a:xfrm>
            <a:off x="1295400" y="31400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Arial" pitchFamily="34" charset="0"/>
              </a:rPr>
              <a:t>t2</a:t>
            </a:r>
          </a:p>
        </p:txBody>
      </p:sp>
      <p:sp>
        <p:nvSpPr>
          <p:cNvPr id="73756" name="Text Box 28"/>
          <p:cNvSpPr txBox="1">
            <a:spLocks noChangeArrowheads="1"/>
          </p:cNvSpPr>
          <p:nvPr/>
        </p:nvSpPr>
        <p:spPr bwMode="auto">
          <a:xfrm>
            <a:off x="3886200" y="4191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sz="1600" b="1">
                <a:latin typeface="Arial" pitchFamily="34" charset="0"/>
              </a:rPr>
              <a:t>Income</a:t>
            </a:r>
          </a:p>
        </p:txBody>
      </p:sp>
      <p:sp>
        <p:nvSpPr>
          <p:cNvPr id="73757" name="Text Box 29"/>
          <p:cNvSpPr txBox="1">
            <a:spLocks noChangeArrowheads="1"/>
          </p:cNvSpPr>
          <p:nvPr/>
        </p:nvSpPr>
        <p:spPr bwMode="auto">
          <a:xfrm>
            <a:off x="914400" y="17526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sz="1600" b="1">
                <a:latin typeface="Arial" pitchFamily="34" charset="0"/>
              </a:rPr>
              <a:t>Debt</a:t>
            </a:r>
          </a:p>
        </p:txBody>
      </p:sp>
      <p:sp>
        <p:nvSpPr>
          <p:cNvPr id="73758" name="Text Box 30"/>
          <p:cNvSpPr txBox="1">
            <a:spLocks noChangeArrowheads="1"/>
          </p:cNvSpPr>
          <p:nvPr/>
        </p:nvSpPr>
        <p:spPr bwMode="auto">
          <a:xfrm>
            <a:off x="6553200" y="19050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b="1">
                <a:latin typeface="Arial" pitchFamily="34" charset="0"/>
              </a:rPr>
              <a:t>Income &gt; t1</a:t>
            </a:r>
          </a:p>
        </p:txBody>
      </p:sp>
      <p:sp>
        <p:nvSpPr>
          <p:cNvPr id="73759" name="Line 31"/>
          <p:cNvSpPr>
            <a:spLocks noChangeShapeType="1"/>
          </p:cNvSpPr>
          <p:nvPr/>
        </p:nvSpPr>
        <p:spPr bwMode="auto">
          <a:xfrm>
            <a:off x="7467600" y="22860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60" name="Oval 32"/>
          <p:cNvSpPr>
            <a:spLocks noChangeArrowheads="1"/>
          </p:cNvSpPr>
          <p:nvPr/>
        </p:nvSpPr>
        <p:spPr bwMode="auto">
          <a:xfrm>
            <a:off x="8077200" y="3276600"/>
            <a:ext cx="304800" cy="304800"/>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eaLnBrk="1" hangingPunct="1">
              <a:spcBef>
                <a:spcPct val="0"/>
              </a:spcBef>
              <a:buSzTx/>
              <a:buFontTx/>
              <a:buNone/>
            </a:pPr>
            <a:endParaRPr lang="en-US" altLang="en-US">
              <a:latin typeface="Arial" pitchFamily="34" charset="0"/>
            </a:endParaRPr>
          </a:p>
        </p:txBody>
      </p:sp>
      <p:sp>
        <p:nvSpPr>
          <p:cNvPr id="73761" name="Line 33"/>
          <p:cNvSpPr>
            <a:spLocks noChangeShapeType="1"/>
          </p:cNvSpPr>
          <p:nvPr/>
        </p:nvSpPr>
        <p:spPr bwMode="auto">
          <a:xfrm flipH="1">
            <a:off x="6705600" y="22860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62" name="Oval 34"/>
          <p:cNvSpPr>
            <a:spLocks noChangeArrowheads="1"/>
          </p:cNvSpPr>
          <p:nvPr/>
        </p:nvSpPr>
        <p:spPr bwMode="auto">
          <a:xfrm>
            <a:off x="7239000" y="4724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73763" name="Text Box 35"/>
          <p:cNvSpPr txBox="1">
            <a:spLocks noChangeArrowheads="1"/>
          </p:cNvSpPr>
          <p:nvPr/>
        </p:nvSpPr>
        <p:spPr bwMode="auto">
          <a:xfrm>
            <a:off x="5867400" y="33528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b="1">
                <a:latin typeface="Arial" pitchFamily="34" charset="0"/>
              </a:rPr>
              <a:t>Debt &gt; t2</a:t>
            </a:r>
          </a:p>
        </p:txBody>
      </p:sp>
      <p:sp>
        <p:nvSpPr>
          <p:cNvPr id="73764" name="Line 36"/>
          <p:cNvSpPr>
            <a:spLocks noChangeShapeType="1"/>
          </p:cNvSpPr>
          <p:nvPr/>
        </p:nvSpPr>
        <p:spPr bwMode="auto">
          <a:xfrm>
            <a:off x="6629400" y="37338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65" name="Text Box 37"/>
          <p:cNvSpPr txBox="1">
            <a:spLocks noChangeArrowheads="1"/>
          </p:cNvSpPr>
          <p:nvPr/>
        </p:nvSpPr>
        <p:spPr bwMode="auto">
          <a:xfrm>
            <a:off x="5029200" y="48006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r>
              <a:rPr lang="en-US" altLang="en-US" sz="1600" b="1">
                <a:latin typeface="Arial" pitchFamily="34" charset="0"/>
              </a:rPr>
              <a:t>Income &gt; t3</a:t>
            </a:r>
          </a:p>
        </p:txBody>
      </p:sp>
      <p:sp>
        <p:nvSpPr>
          <p:cNvPr id="73766" name="Line 38"/>
          <p:cNvSpPr>
            <a:spLocks noChangeShapeType="1"/>
          </p:cNvSpPr>
          <p:nvPr/>
        </p:nvSpPr>
        <p:spPr bwMode="auto">
          <a:xfrm flipH="1">
            <a:off x="5867400" y="37338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67" name="Line 39"/>
          <p:cNvSpPr>
            <a:spLocks noChangeShapeType="1"/>
          </p:cNvSpPr>
          <p:nvPr/>
        </p:nvSpPr>
        <p:spPr bwMode="auto">
          <a:xfrm>
            <a:off x="5943600" y="51816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68" name="Line 40"/>
          <p:cNvSpPr>
            <a:spLocks noChangeShapeType="1"/>
          </p:cNvSpPr>
          <p:nvPr/>
        </p:nvSpPr>
        <p:spPr bwMode="auto">
          <a:xfrm flipH="1">
            <a:off x="5029200" y="51816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69" name="Oval 41"/>
          <p:cNvSpPr>
            <a:spLocks noChangeArrowheads="1"/>
          </p:cNvSpPr>
          <p:nvPr/>
        </p:nvSpPr>
        <p:spPr bwMode="auto">
          <a:xfrm>
            <a:off x="4876800" y="6248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73770" name="Oval 42"/>
          <p:cNvSpPr>
            <a:spLocks noChangeArrowheads="1"/>
          </p:cNvSpPr>
          <p:nvPr/>
        </p:nvSpPr>
        <p:spPr bwMode="auto">
          <a:xfrm>
            <a:off x="6477000" y="6172200"/>
            <a:ext cx="304800" cy="304800"/>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73771" name="Text Box 43"/>
          <p:cNvSpPr txBox="1">
            <a:spLocks noChangeArrowheads="1"/>
          </p:cNvSpPr>
          <p:nvPr/>
        </p:nvSpPr>
        <p:spPr bwMode="auto">
          <a:xfrm>
            <a:off x="228600" y="5105400"/>
            <a:ext cx="290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pitchFamily="34" charset="0"/>
              </a:defRPr>
            </a:lvl1pPr>
            <a:lvl2pPr marL="742950" indent="-285750" eaLnBrk="0" hangingPunct="0">
              <a:spcBef>
                <a:spcPct val="20000"/>
              </a:spcBef>
              <a:buSzPct val="100000"/>
              <a:buChar char="–"/>
              <a:defRPr sz="1600">
                <a:solidFill>
                  <a:schemeClr val="tx1"/>
                </a:solidFill>
                <a:latin typeface="Verdana" pitchFamily="34" charset="0"/>
                <a:cs typeface="Arial" pitchFamily="34" charset="0"/>
              </a:defRPr>
            </a:lvl2pPr>
            <a:lvl3pPr marL="1143000" indent="-228600" eaLnBrk="0" hangingPunct="0">
              <a:spcBef>
                <a:spcPct val="20000"/>
              </a:spcBef>
              <a:buSzPct val="100000"/>
              <a:buChar char="•"/>
              <a:defRPr sz="1600">
                <a:solidFill>
                  <a:schemeClr val="tx1"/>
                </a:solidFill>
                <a:latin typeface="Verdana" pitchFamily="34" charset="0"/>
                <a:cs typeface="Arial" pitchFamily="34" charset="0"/>
              </a:defRPr>
            </a:lvl3pPr>
            <a:lvl4pPr marL="1600200" indent="-228600" eaLnBrk="0" hangingPunct="0">
              <a:spcBef>
                <a:spcPct val="20000"/>
              </a:spcBef>
              <a:buSzPct val="100000"/>
              <a:buChar char="–"/>
              <a:defRPr sz="1600">
                <a:solidFill>
                  <a:schemeClr val="tx1"/>
                </a:solidFill>
                <a:latin typeface="Verdana" pitchFamily="34" charset="0"/>
                <a:cs typeface="Arial" pitchFamily="34" charset="0"/>
              </a:defRPr>
            </a:lvl4pPr>
            <a:lvl5pPr marL="2057400" indent="-228600" eaLnBrk="0" hangingPunct="0">
              <a:spcBef>
                <a:spcPct val="20000"/>
              </a:spcBef>
              <a:buSzPct val="100000"/>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pitchFamily="34" charset="0"/>
              </a:defRPr>
            </a:lvl9pPr>
          </a:lstStyle>
          <a:p>
            <a:pPr>
              <a:spcBef>
                <a:spcPct val="0"/>
              </a:spcBef>
              <a:buSzTx/>
              <a:buFontTx/>
              <a:buNone/>
            </a:pPr>
            <a:r>
              <a:rPr lang="en-US" altLang="en-US">
                <a:latin typeface="Arial" pitchFamily="34" charset="0"/>
              </a:rPr>
              <a:t>Note: tree boundaries are  </a:t>
            </a:r>
          </a:p>
          <a:p>
            <a:pPr>
              <a:spcBef>
                <a:spcPct val="0"/>
              </a:spcBef>
              <a:buSzTx/>
              <a:buFontTx/>
              <a:buNone/>
            </a:pPr>
            <a:r>
              <a:rPr lang="en-US" altLang="en-US">
                <a:latin typeface="Arial" pitchFamily="34" charset="0"/>
              </a:rPr>
              <a:t>linear and axis-parallel</a:t>
            </a:r>
          </a:p>
        </p:txBody>
      </p:sp>
      <p:sp>
        <p:nvSpPr>
          <p:cNvPr id="73772" name="Line 44"/>
          <p:cNvSpPr>
            <a:spLocks noChangeShapeType="1"/>
          </p:cNvSpPr>
          <p:nvPr/>
        </p:nvSpPr>
        <p:spPr bwMode="auto">
          <a:xfrm flipV="1">
            <a:off x="685800" y="3810000"/>
            <a:ext cx="990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Another Example: Nearest Neighbor Classifier</a:t>
            </a:r>
          </a:p>
        </p:txBody>
      </p:sp>
      <p:sp>
        <p:nvSpPr>
          <p:cNvPr id="74755" name="Rectangle 3"/>
          <p:cNvSpPr>
            <a:spLocks noGrp="1" noChangeArrowheads="1"/>
          </p:cNvSpPr>
          <p:nvPr>
            <p:ph type="body" idx="1"/>
          </p:nvPr>
        </p:nvSpPr>
        <p:spPr/>
        <p:txBody>
          <a:bodyPr/>
          <a:lstStyle/>
          <a:p>
            <a:pPr eaLnBrk="1" hangingPunct="1"/>
            <a:r>
              <a:rPr lang="en-US" altLang="en-US" smtClean="0"/>
              <a:t>The nearest-neighbor classifier</a:t>
            </a:r>
          </a:p>
          <a:p>
            <a:pPr lvl="1" eaLnBrk="1" hangingPunct="1"/>
            <a:r>
              <a:rPr lang="en-US" altLang="en-US" smtClean="0"/>
              <a:t>Given a test point </a:t>
            </a:r>
            <a:r>
              <a:rPr lang="en-US" altLang="en-US" u="sng" smtClean="0"/>
              <a:t>x</a:t>
            </a:r>
            <a:r>
              <a:rPr lang="en-US" altLang="en-US" smtClean="0"/>
              <a:t>’, compute the distance between </a:t>
            </a:r>
            <a:r>
              <a:rPr lang="en-US" altLang="en-US" u="sng" smtClean="0"/>
              <a:t>x</a:t>
            </a:r>
            <a:r>
              <a:rPr lang="en-US" altLang="en-US" smtClean="0"/>
              <a:t>’ and each input data point </a:t>
            </a:r>
          </a:p>
          <a:p>
            <a:pPr lvl="1" eaLnBrk="1" hangingPunct="1"/>
            <a:r>
              <a:rPr lang="en-US" altLang="en-US" smtClean="0"/>
              <a:t>Find the closest neighbor in the training data</a:t>
            </a:r>
          </a:p>
          <a:p>
            <a:pPr lvl="1" eaLnBrk="1" hangingPunct="1"/>
            <a:r>
              <a:rPr lang="en-US" altLang="en-US" smtClean="0"/>
              <a:t>Assign </a:t>
            </a:r>
            <a:r>
              <a:rPr lang="en-US" altLang="en-US" u="sng" smtClean="0"/>
              <a:t>x</a:t>
            </a:r>
            <a:r>
              <a:rPr lang="en-US" altLang="en-US" smtClean="0"/>
              <a:t>’ the class label of this neighbor</a:t>
            </a:r>
          </a:p>
          <a:p>
            <a:pPr lvl="1" eaLnBrk="1" hangingPunct="1"/>
            <a:r>
              <a:rPr lang="en-US" altLang="en-US" smtClean="0"/>
              <a:t>(sort of generalizes minimum distance classifier to exemplars)</a:t>
            </a:r>
          </a:p>
          <a:p>
            <a:pPr lvl="1" eaLnBrk="1" hangingPunct="1"/>
            <a:endParaRPr lang="en-US" altLang="en-US" smtClean="0"/>
          </a:p>
          <a:p>
            <a:pPr eaLnBrk="1" hangingPunct="1"/>
            <a:r>
              <a:rPr lang="en-US" altLang="en-US" smtClean="0"/>
              <a:t>If Euclidean distance is used as the distance measure (the most common choice), the nearest neighbor classifier results in piecewise linear decision boundaries</a:t>
            </a:r>
          </a:p>
          <a:p>
            <a:pPr eaLnBrk="1" hangingPunct="1"/>
            <a:endParaRPr lang="en-US" altLang="en-US" smtClean="0"/>
          </a:p>
          <a:p>
            <a:pPr eaLnBrk="1" hangingPunct="1"/>
            <a:r>
              <a:rPr lang="en-US" altLang="en-US" smtClean="0"/>
              <a:t>Many extensions</a:t>
            </a:r>
          </a:p>
          <a:p>
            <a:pPr lvl="1" eaLnBrk="1" hangingPunct="1"/>
            <a:r>
              <a:rPr lang="en-US" altLang="en-US" smtClean="0"/>
              <a:t>e.g., kNN, vote based on k-nearest neighbors</a:t>
            </a:r>
          </a:p>
          <a:p>
            <a:pPr lvl="1" eaLnBrk="1" hangingPunct="1"/>
            <a:r>
              <a:rPr lang="en-US" altLang="en-US" smtClean="0"/>
              <a:t>k can be chosen by cross-validation</a:t>
            </a:r>
          </a:p>
          <a:p>
            <a:pPr lvl="1" eaLnBrk="1" hangingPunct="1"/>
            <a:endParaRPr lang="en-US" alt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Overall Boundary = Piecewise Linear</a:t>
            </a:r>
          </a:p>
        </p:txBody>
      </p:sp>
      <p:sp>
        <p:nvSpPr>
          <p:cNvPr id="24579" name="Line 3"/>
          <p:cNvSpPr>
            <a:spLocks noChangeShapeType="1"/>
          </p:cNvSpPr>
          <p:nvPr/>
        </p:nvSpPr>
        <p:spPr bwMode="auto">
          <a:xfrm flipV="1">
            <a:off x="1828800" y="1524000"/>
            <a:ext cx="0" cy="426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0" name="Line 4"/>
          <p:cNvSpPr>
            <a:spLocks noChangeShapeType="1"/>
          </p:cNvSpPr>
          <p:nvPr/>
        </p:nvSpPr>
        <p:spPr bwMode="auto">
          <a:xfrm>
            <a:off x="1828800" y="5791200"/>
            <a:ext cx="609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Text Box 5"/>
          <p:cNvSpPr txBox="1">
            <a:spLocks noChangeArrowheads="1"/>
          </p:cNvSpPr>
          <p:nvPr/>
        </p:nvSpPr>
        <p:spPr bwMode="auto">
          <a:xfrm>
            <a:off x="4648200" y="3276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4582" name="Text Box 6"/>
          <p:cNvSpPr txBox="1">
            <a:spLocks noChangeArrowheads="1"/>
          </p:cNvSpPr>
          <p:nvPr/>
        </p:nvSpPr>
        <p:spPr bwMode="auto">
          <a:xfrm>
            <a:off x="4876800" y="2209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4583" name="Text Box 7"/>
          <p:cNvSpPr txBox="1">
            <a:spLocks noChangeArrowheads="1"/>
          </p:cNvSpPr>
          <p:nvPr/>
        </p:nvSpPr>
        <p:spPr bwMode="auto">
          <a:xfrm>
            <a:off x="2895600" y="4572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4584" name="Text Box 8"/>
          <p:cNvSpPr txBox="1">
            <a:spLocks noChangeArrowheads="1"/>
          </p:cNvSpPr>
          <p:nvPr/>
        </p:nvSpPr>
        <p:spPr bwMode="auto">
          <a:xfrm>
            <a:off x="708660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4585" name="Text Box 9"/>
          <p:cNvSpPr txBox="1">
            <a:spLocks noChangeArrowheads="1"/>
          </p:cNvSpPr>
          <p:nvPr/>
        </p:nvSpPr>
        <p:spPr bwMode="auto">
          <a:xfrm>
            <a:off x="6248400" y="2438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4586" name="Text Box 10"/>
          <p:cNvSpPr txBox="1">
            <a:spLocks noChangeArrowheads="1"/>
          </p:cNvSpPr>
          <p:nvPr/>
        </p:nvSpPr>
        <p:spPr bwMode="auto">
          <a:xfrm>
            <a:off x="525780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4587" name="Text Box 11"/>
          <p:cNvSpPr txBox="1">
            <a:spLocks noChangeArrowheads="1"/>
          </p:cNvSpPr>
          <p:nvPr/>
        </p:nvSpPr>
        <p:spPr bwMode="auto">
          <a:xfrm>
            <a:off x="3946525" y="58293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1</a:t>
            </a:r>
          </a:p>
        </p:txBody>
      </p:sp>
      <p:sp>
        <p:nvSpPr>
          <p:cNvPr id="24588" name="Text Box 12"/>
          <p:cNvSpPr txBox="1">
            <a:spLocks noChangeArrowheads="1"/>
          </p:cNvSpPr>
          <p:nvPr/>
        </p:nvSpPr>
        <p:spPr bwMode="auto">
          <a:xfrm>
            <a:off x="533400" y="28956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2</a:t>
            </a:r>
          </a:p>
        </p:txBody>
      </p:sp>
      <p:sp>
        <p:nvSpPr>
          <p:cNvPr id="24589" name="Text Box 13"/>
          <p:cNvSpPr txBox="1">
            <a:spLocks noChangeArrowheads="1"/>
          </p:cNvSpPr>
          <p:nvPr/>
        </p:nvSpPr>
        <p:spPr bwMode="auto">
          <a:xfrm>
            <a:off x="4114800" y="4191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a:t>
            </a:r>
          </a:p>
        </p:txBody>
      </p:sp>
      <p:sp>
        <p:nvSpPr>
          <p:cNvPr id="24590" name="Line 14"/>
          <p:cNvSpPr>
            <a:spLocks noChangeShapeType="1"/>
          </p:cNvSpPr>
          <p:nvPr/>
        </p:nvSpPr>
        <p:spPr bwMode="auto">
          <a:xfrm flipV="1">
            <a:off x="5486400" y="1219200"/>
            <a:ext cx="457200" cy="2209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5"/>
          <p:cNvSpPr>
            <a:spLocks noChangeShapeType="1"/>
          </p:cNvSpPr>
          <p:nvPr/>
        </p:nvSpPr>
        <p:spPr bwMode="auto">
          <a:xfrm>
            <a:off x="4953000" y="1981200"/>
            <a:ext cx="1447800" cy="2362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6"/>
          <p:cNvSpPr>
            <a:spLocks noChangeShapeType="1"/>
          </p:cNvSpPr>
          <p:nvPr/>
        </p:nvSpPr>
        <p:spPr bwMode="auto">
          <a:xfrm flipV="1">
            <a:off x="2743200" y="3276600"/>
            <a:ext cx="35052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4038600" y="3657600"/>
            <a:ext cx="3048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a:off x="4179888" y="4343400"/>
            <a:ext cx="250825" cy="1447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flipV="1">
            <a:off x="4191000" y="3505200"/>
            <a:ext cx="1676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flipV="1">
            <a:off x="4202113" y="3471863"/>
            <a:ext cx="1676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flipH="1" flipV="1">
            <a:off x="5562600" y="2971800"/>
            <a:ext cx="30480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flipV="1">
            <a:off x="5562600" y="914400"/>
            <a:ext cx="457200" cy="2057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Text Box 23"/>
          <p:cNvSpPr txBox="1">
            <a:spLocks noChangeArrowheads="1"/>
          </p:cNvSpPr>
          <p:nvPr/>
        </p:nvSpPr>
        <p:spPr bwMode="auto">
          <a:xfrm>
            <a:off x="2574925" y="1409700"/>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Decision Region </a:t>
            </a:r>
          </a:p>
          <a:p>
            <a:pPr>
              <a:spcBef>
                <a:spcPct val="0"/>
              </a:spcBef>
              <a:buSzTx/>
              <a:buFontTx/>
              <a:buNone/>
            </a:pPr>
            <a:r>
              <a:rPr lang="en-US" altLang="en-US">
                <a:latin typeface="Times New Roman" pitchFamily="18" charset="0"/>
              </a:rPr>
              <a:t>for Class 1</a:t>
            </a:r>
          </a:p>
        </p:txBody>
      </p:sp>
      <p:sp>
        <p:nvSpPr>
          <p:cNvPr id="24600" name="Text Box 24"/>
          <p:cNvSpPr txBox="1">
            <a:spLocks noChangeArrowheads="1"/>
          </p:cNvSpPr>
          <p:nvPr/>
        </p:nvSpPr>
        <p:spPr bwMode="auto">
          <a:xfrm>
            <a:off x="6629400" y="1524000"/>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Decision Region </a:t>
            </a:r>
          </a:p>
          <a:p>
            <a:pPr>
              <a:spcBef>
                <a:spcPct val="0"/>
              </a:spcBef>
              <a:buSzTx/>
              <a:buFontTx/>
              <a:buNone/>
            </a:pPr>
            <a:r>
              <a:rPr lang="en-US" altLang="en-US">
                <a:latin typeface="Times New Roman" pitchFamily="18" charset="0"/>
              </a:rPr>
              <a:t>for Class 2</a:t>
            </a:r>
          </a:p>
        </p:txBody>
      </p:sp>
    </p:spTree>
    <p:extLst>
      <p:ext uri="{BB962C8B-B14F-4D97-AF65-F5344CB8AC3E}">
        <p14:creationId xmlns:p14="http://schemas.microsoft.com/office/powerpoint/2010/main" val="229718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endParaRPr lang="en-US" altLang="en-US" smtClean="0"/>
          </a:p>
        </p:txBody>
      </p:sp>
      <p:graphicFrame>
        <p:nvGraphicFramePr>
          <p:cNvPr id="75779" name="Object 2"/>
          <p:cNvGraphicFramePr>
            <a:graphicFrameLocks noChangeAspect="1"/>
          </p:cNvGraphicFramePr>
          <p:nvPr/>
        </p:nvGraphicFramePr>
        <p:xfrm>
          <a:off x="-4763" y="0"/>
          <a:ext cx="9153526" cy="6858000"/>
        </p:xfrm>
        <a:graphic>
          <a:graphicData uri="http://schemas.openxmlformats.org/presentationml/2006/ole">
            <mc:AlternateContent xmlns:mc="http://schemas.openxmlformats.org/markup-compatibility/2006">
              <mc:Choice xmlns:v="urn:schemas-microsoft-com:vml" Requires="v">
                <p:oleObj spid="_x0000_s75891" name="Acrobat Document" r:id="rId3" imgW="6838798" imgH="5124298" progId="AcroExch.Document.7">
                  <p:embed/>
                </p:oleObj>
              </mc:Choice>
              <mc:Fallback>
                <p:oleObj name="Acrobat Document" r:id="rId3" imgW="6838798" imgH="512429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en-US" altLang="en-US" smtClean="0"/>
          </a:p>
        </p:txBody>
      </p:sp>
      <p:graphicFrame>
        <p:nvGraphicFramePr>
          <p:cNvPr id="76803" name="Object 2"/>
          <p:cNvGraphicFramePr>
            <a:graphicFrameLocks noChangeAspect="1"/>
          </p:cNvGraphicFramePr>
          <p:nvPr/>
        </p:nvGraphicFramePr>
        <p:xfrm>
          <a:off x="-4763" y="0"/>
          <a:ext cx="9153526" cy="6858000"/>
        </p:xfrm>
        <a:graphic>
          <a:graphicData uri="http://schemas.openxmlformats.org/presentationml/2006/ole">
            <mc:AlternateContent xmlns:mc="http://schemas.openxmlformats.org/markup-compatibility/2006">
              <mc:Choice xmlns:v="urn:schemas-microsoft-com:vml" Requires="v">
                <p:oleObj spid="_x0000_s76915" name="Acrobat Document" r:id="rId3" imgW="6838798" imgH="5124298" progId="AcroExch.Document.7">
                  <p:embed/>
                </p:oleObj>
              </mc:Choice>
              <mc:Fallback>
                <p:oleObj name="Acrobat Document" r:id="rId3" imgW="6838798" imgH="512429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en-US" altLang="en-US" smtClean="0"/>
          </a:p>
        </p:txBody>
      </p:sp>
      <p:graphicFrame>
        <p:nvGraphicFramePr>
          <p:cNvPr id="77827" name="Object 2"/>
          <p:cNvGraphicFramePr>
            <a:graphicFrameLocks noChangeAspect="1"/>
          </p:cNvGraphicFramePr>
          <p:nvPr/>
        </p:nvGraphicFramePr>
        <p:xfrm>
          <a:off x="-4763" y="0"/>
          <a:ext cx="9148763" cy="6854825"/>
        </p:xfrm>
        <a:graphic>
          <a:graphicData uri="http://schemas.openxmlformats.org/presentationml/2006/ole">
            <mc:AlternateContent xmlns:mc="http://schemas.openxmlformats.org/markup-compatibility/2006">
              <mc:Choice xmlns:v="urn:schemas-microsoft-com:vml" Requires="v">
                <p:oleObj spid="_x0000_s77939" name="Acrobat Document" r:id="rId3" imgW="6838798" imgH="5124298" progId="AcroExch.Document.7">
                  <p:embed/>
                </p:oleObj>
              </mc:Choice>
              <mc:Fallback>
                <p:oleObj name="Acrobat Document" r:id="rId3" imgW="6838798" imgH="512429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48763"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Default Desig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20780</TotalTime>
  <Words>6324</Words>
  <Application>Microsoft Office PowerPoint</Application>
  <PresentationFormat>On-screen Show (4:3)</PresentationFormat>
  <Paragraphs>1356</Paragraphs>
  <Slides>114</Slides>
  <Notes>89</Notes>
  <HiddenSlides>21</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114</vt:i4>
      </vt:variant>
    </vt:vector>
  </HeadingPairs>
  <TitlesOfParts>
    <vt:vector size="133" baseType="lpstr">
      <vt:lpstr>1_Default Design</vt:lpstr>
      <vt:lpstr>Office Theme</vt:lpstr>
      <vt:lpstr>2_Default Design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12_Office Theme</vt:lpstr>
      <vt:lpstr>13_Office Theme</vt:lpstr>
      <vt:lpstr>14_Office Theme</vt:lpstr>
      <vt:lpstr>11_Office Theme</vt:lpstr>
      <vt:lpstr>Equation</vt:lpstr>
      <vt:lpstr>Acrobat Document</vt:lpstr>
      <vt:lpstr>CS-271P Final Review</vt:lpstr>
      <vt:lpstr>Review Propositional Logic Chapter 7.1-7.5</vt:lpstr>
      <vt:lpstr>Recap propositional logic: Syntax</vt:lpstr>
      <vt:lpstr>Recap propositional logic: Semantics</vt:lpstr>
      <vt:lpstr>Recap propositional logic: Truth tables for connectives</vt:lpstr>
      <vt:lpstr>Recap propositional logic: Logical equivalence and rewrite rules</vt:lpstr>
      <vt:lpstr>Recap propositional logic: Entailment</vt:lpstr>
      <vt:lpstr>Review: Models (and in FOL, Interpretations)</vt:lpstr>
      <vt:lpstr>Review:  Wumpus models</vt:lpstr>
      <vt:lpstr>Review:  Wumpus models</vt:lpstr>
      <vt:lpstr>Wumpus models</vt:lpstr>
      <vt:lpstr>Review: Schematic for Follows, Entails, and Derives</vt:lpstr>
      <vt:lpstr>Schematic Example:  Follows, Entails, and Derives</vt:lpstr>
      <vt:lpstr>Recap propositional logic: Validity and satisfiability</vt:lpstr>
      <vt:lpstr>Inference Procedures</vt:lpstr>
      <vt:lpstr>Resolution = Efficient Implication</vt:lpstr>
      <vt:lpstr>Resolution Examples</vt:lpstr>
      <vt:lpstr>Only Resolve ONE Literal Pair! If more than one pair, result always = TRUE. Useless!! Always simplifies to TRUE!!</vt:lpstr>
      <vt:lpstr>Resolution Algorithm</vt:lpstr>
      <vt:lpstr>Resolution example</vt:lpstr>
      <vt:lpstr>Detailed Resolution Proof Example</vt:lpstr>
      <vt:lpstr>Propositional Logic --- Summary</vt:lpstr>
      <vt:lpstr>CS-271P Final Review</vt:lpstr>
      <vt:lpstr>Knowledge Representation using First-Order Logic</vt:lpstr>
      <vt:lpstr>Review: Syntax of FOL: Basic elements</vt:lpstr>
      <vt:lpstr>Syntax of FOL: Basic syntax elements are symbols</vt:lpstr>
      <vt:lpstr>Syntax of FOL: Terms</vt:lpstr>
      <vt:lpstr>Syntax of FOL: Atomic Sentences</vt:lpstr>
      <vt:lpstr>Syntax of FOL: Connectives &amp; Complex Sentences</vt:lpstr>
      <vt:lpstr>Syntax of FOL: Variables</vt:lpstr>
      <vt:lpstr>Syntax of FOL: Logical Quantifiers</vt:lpstr>
      <vt:lpstr>Universal Quantification </vt:lpstr>
      <vt:lpstr>Existential Quantification </vt:lpstr>
      <vt:lpstr>Combining Quantifiers --- Order (Scope)</vt:lpstr>
      <vt:lpstr>De Morgan’s Law for Quantifiers</vt:lpstr>
      <vt:lpstr>PowerPoint Presentation</vt:lpstr>
      <vt:lpstr>More fun with sentences</vt:lpstr>
      <vt:lpstr>More fun with sentences</vt:lpstr>
      <vt:lpstr>More fun with sentences</vt:lpstr>
      <vt:lpstr>More fun with sentences</vt:lpstr>
      <vt:lpstr>More fun with sentences</vt:lpstr>
      <vt:lpstr>More fun with sentences</vt:lpstr>
      <vt:lpstr>Semantics: Interpretation</vt:lpstr>
      <vt:lpstr>Semantics: Models and Definitions</vt:lpstr>
      <vt:lpstr>Conversion to CNF</vt:lpstr>
      <vt:lpstr>Conversion to CNF contd.</vt:lpstr>
      <vt:lpstr>Unification</vt:lpstr>
      <vt:lpstr>Unification examples</vt:lpstr>
      <vt:lpstr>Unification</vt:lpstr>
      <vt:lpstr>Unification Algorithm</vt:lpstr>
      <vt:lpstr>Knowledge engineering in FOL</vt:lpstr>
      <vt:lpstr>The electronic circuits domain</vt:lpstr>
      <vt:lpstr>The electronic circuits domain</vt:lpstr>
      <vt:lpstr>The electronic circuits domain</vt:lpstr>
      <vt:lpstr>The electronic circuits domain</vt:lpstr>
      <vt:lpstr>CS-271P Final Review</vt:lpstr>
      <vt:lpstr>Review Constraint Satisfaction Chapter 6.1-6.4, except 6.3.3</vt:lpstr>
      <vt:lpstr>Constraint Satisfaction Problems</vt:lpstr>
      <vt:lpstr>CSPs --- what is a solution?</vt:lpstr>
      <vt:lpstr>CSP example: map coloring</vt:lpstr>
      <vt:lpstr>CSP example: map coloring</vt:lpstr>
      <vt:lpstr>Constraint graphs</vt:lpstr>
      <vt:lpstr>Backtracking example</vt:lpstr>
      <vt:lpstr>Minimum remaining values (MRV)</vt:lpstr>
      <vt:lpstr>Degree heuristic for the initial variable</vt:lpstr>
      <vt:lpstr>Least constraining value for value-ordering</vt:lpstr>
      <vt:lpstr>Forward checking</vt:lpstr>
      <vt:lpstr>Forward checking</vt:lpstr>
      <vt:lpstr>Forward checking</vt:lpstr>
      <vt:lpstr>Arc consistency</vt:lpstr>
      <vt:lpstr>Arc consistency</vt:lpstr>
      <vt:lpstr>Arc consistency</vt:lpstr>
      <vt:lpstr>Arc consistency</vt:lpstr>
      <vt:lpstr>Local search for CSPs</vt:lpstr>
      <vt:lpstr>Min-conflicts example 1</vt:lpstr>
      <vt:lpstr>CS-271P Final Review</vt:lpstr>
      <vt:lpstr>The importance of a good representation</vt:lpstr>
      <vt:lpstr>PowerPoint Presentation</vt:lpstr>
      <vt:lpstr>Terminology</vt:lpstr>
      <vt:lpstr>Inductive learning</vt:lpstr>
      <vt:lpstr>PowerPoint Presentation</vt:lpstr>
      <vt:lpstr>Decision Tree Representations</vt:lpstr>
      <vt:lpstr>Pseudocode for Decision tree learning</vt:lpstr>
      <vt:lpstr>PowerPoint Presentation</vt:lpstr>
      <vt:lpstr>Information Gain</vt:lpstr>
      <vt:lpstr>PowerPoint Presentation</vt:lpstr>
      <vt:lpstr>PowerPoint Presentation</vt:lpstr>
      <vt:lpstr>PowerPoint Presentation</vt:lpstr>
      <vt:lpstr>How Overfitting affects Prediction</vt:lpstr>
      <vt:lpstr>PowerPoint Presentation</vt:lpstr>
      <vt:lpstr>PowerPoint Presentation</vt:lpstr>
      <vt:lpstr>PowerPoint Presentation</vt:lpstr>
      <vt:lpstr>Classification in Euclidean Space</vt:lpstr>
      <vt:lpstr>Decision Tree Example</vt:lpstr>
      <vt:lpstr>Another Example: Nearest Neighbor Classifier</vt:lpstr>
      <vt:lpstr>Overall Boundary = Piecewise Linear</vt:lpstr>
      <vt:lpstr>PowerPoint Presentation</vt:lpstr>
      <vt:lpstr>PowerPoint Presentation</vt:lpstr>
      <vt:lpstr>PowerPoint Presentation</vt:lpstr>
      <vt:lpstr>Linear Classifiers</vt:lpstr>
      <vt:lpstr>PowerPoint Presentation</vt:lpstr>
      <vt:lpstr>The Perceptron Classifier  (pages 729-731 in text)</vt:lpstr>
      <vt:lpstr>The Perceptron Classifier  (pages 729-731 in text)</vt:lpstr>
      <vt:lpstr>Two different types of perceptron output</vt:lpstr>
      <vt:lpstr>Pseudo-code for Perceptron Training  </vt:lpstr>
      <vt:lpstr>Support Vector Machines (SVM): “Modern perceptrons” (section 18.9, R&amp;N)</vt:lpstr>
      <vt:lpstr>Constructs a “maximum margin separator”</vt:lpstr>
      <vt:lpstr>Can embed the data in a non-linear higher dimension space</vt:lpstr>
      <vt:lpstr>Multi-Layer Perceptrons  (p744-747 in text)</vt:lpstr>
      <vt:lpstr>Multi-Layer Perceptrons (Artificial Neural Networks)  (sections 18.7.3-18.7.4 in textbook)</vt:lpstr>
      <vt:lpstr>Naïve Bayes Model                  (section 20.2.2 R&amp;N 3rd ed.)</vt:lpstr>
      <vt:lpstr>Naïve Bayes Model                  (section 20.2.2 R&amp;N 3rd ed.)</vt:lpstr>
      <vt:lpstr>Naïve Bayes Model (2)</vt:lpstr>
      <vt:lpstr>CS-271P Final Review</vt:lpstr>
    </vt:vector>
  </TitlesOfParts>
  <Company>University of California,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CS-171 Final Review</dc:title>
  <dc:creator>Information &amp; Computer Sciences</dc:creator>
  <cp:lastModifiedBy>Lathrop,Richard</cp:lastModifiedBy>
  <cp:revision>264</cp:revision>
  <dcterms:created xsi:type="dcterms:W3CDTF">2009-11-16T17:45:22Z</dcterms:created>
  <dcterms:modified xsi:type="dcterms:W3CDTF">2018-03-15T20:32:57Z</dcterms:modified>
</cp:coreProperties>
</file>