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sldIdLst>
    <p:sldId id="256" r:id="rId2"/>
    <p:sldId id="257" r:id="rId3"/>
    <p:sldId id="284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5" r:id="rId23"/>
    <p:sldId id="283" r:id="rId2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A4"/>
    <a:srgbClr val="0000D2"/>
    <a:srgbClr val="DBE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80247" autoAdjust="0"/>
  </p:normalViewPr>
  <p:slideViewPr>
    <p:cSldViewPr>
      <p:cViewPr varScale="1">
        <p:scale>
          <a:sx n="84" d="100"/>
          <a:sy n="84" d="100"/>
        </p:scale>
        <p:origin x="-20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4CB64CB-33F7-4BE5-99FB-D314CCB18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6B869-CE16-4FB7-B486-F9D1F9CE493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A725C-8521-45A1-9835-4ACD7A57C61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65D69-D00B-4324-8F8C-0423340131E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93BD3-6963-407C-8054-98998AAA025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BEB17-A47D-4E45-ACA8-B63768A157F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75DA8-0381-4676-8848-285BDC06DF2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B2FCD-71A6-4D14-85CC-AFBA23B4162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5D39-9FBC-466D-8C5B-0D5005BB949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5E51E-1761-457C-9F80-8E2FFEFC34A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7C98A-6172-4869-86B0-9C33ADF1E56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C5B36-D3BD-4F28-A701-49A48284A8C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6E4AE-4D47-4802-BBEF-A3B7EC4576F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7D793-5ECD-477E-B3D9-FC5366F509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62119-D2A3-4C16-BD20-B5A433FD5BB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7396E-6018-4DF1-85F9-B28B17C881E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D480E-1CB4-49EA-AB94-AB0DA201430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F0281-E334-4F50-91B5-AA7D2AC4914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BE500-0E3D-43FF-AF5A-5547A899497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7A249-1D70-410A-9811-1FC3B4B533A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9639C-5F47-475F-A230-E5DD2CB9B94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8128000" y="1185863"/>
            <a:ext cx="0" cy="4994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324850" y="3324225"/>
            <a:ext cx="1487488" cy="2433638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38138" y="3132138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0838" y="519113"/>
            <a:ext cx="7535862" cy="2370137"/>
          </a:xfrm>
        </p:spPr>
        <p:txBody>
          <a:bodyPr/>
          <a:lstStyle>
            <a:lvl1pPr algn="r">
              <a:defRPr sz="53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42975" y="3387725"/>
            <a:ext cx="6943725" cy="2625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E3E8-9A17-4139-BA8D-1E80B35A4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DB63-4D2E-4370-999F-F8EBF4DFA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36525"/>
            <a:ext cx="2286000" cy="6675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36525"/>
            <a:ext cx="6705600" cy="6675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0BA3-32ED-4D2B-9EF4-68A773477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6525"/>
            <a:ext cx="8382000" cy="1438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909763"/>
            <a:ext cx="9144000" cy="4902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22F1-E5ED-4E1B-BC15-F82E667C5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D240-BC19-474C-AF04-EB7A0EAC2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B504-C97C-47BD-BA75-083D13AA4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09763"/>
            <a:ext cx="4495800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909763"/>
            <a:ext cx="4495800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8D8C-BA4B-4A50-B962-B43DF3772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50928-8FBC-4D6E-AEAF-B39ECD155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D1C1-60BA-4948-9E10-923E33E86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1C9F-51A4-474A-BC85-4A67885C8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32A8-7995-4A6F-BD3A-32812A972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5C265-1033-4387-8F42-729DA1C31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E4F9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8847138" y="169863"/>
            <a:ext cx="0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36525"/>
            <a:ext cx="8382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09763"/>
            <a:ext cx="91440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42138"/>
            <a:ext cx="23701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42138"/>
            <a:ext cx="23701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A23953F9-C85A-4B39-9C41-330F5AB69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9059863" y="169863"/>
            <a:ext cx="879475" cy="1438275"/>
            <a:chOff x="5136" y="960"/>
            <a:chExt cx="528" cy="864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2pPr>
      <a:lvl3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3pPr>
      <a:lvl4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4pPr>
      <a:lvl5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385763" algn="l" defTabSz="1016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</a:defRPr>
      </a:lvl2pPr>
      <a:lvl3pPr marL="1096963" indent="-325438" algn="l" defTabSz="10160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3pPr>
      <a:lvl4pPr marL="1423988" indent="-325438" algn="l" defTabSz="1016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1776413" indent="-350838" algn="l" defTabSz="101600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2336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6908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1480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6052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8000" y="1676400"/>
            <a:ext cx="7373938" cy="14986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7200" dirty="0" smtClean="0">
                <a:solidFill>
                  <a:srgbClr val="0000A4"/>
                </a:solidFill>
              </a:rPr>
              <a:t>Dynamic Slicing</a:t>
            </a:r>
          </a:p>
        </p:txBody>
      </p:sp>
      <p:pic>
        <p:nvPicPr>
          <p:cNvPr id="3075" name="Picture 4" descr="u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4200" y="5562600"/>
            <a:ext cx="147637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3200" y="4572000"/>
            <a:ext cx="7772400" cy="1676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Khanh Nguyen</a:t>
            </a:r>
            <a:endParaRPr lang="en-US" sz="400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000000"/>
                </a:solidFill>
              </a:rPr>
              <a:t>Donald Bren School of Information &amp; Computer Science</a:t>
            </a:r>
            <a:endParaRPr lang="en-US" sz="240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000000"/>
                </a:solidFill>
              </a:rPr>
              <a:t>University of California, Irvine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1</a:t>
            </a:r>
            <a:r>
              <a:rPr lang="en-US" sz="5100" baseline="30000" dirty="0" smtClean="0">
                <a:solidFill>
                  <a:srgbClr val="0000A4"/>
                </a:solidFill>
              </a:rPr>
              <a:t>st</a:t>
            </a:r>
            <a:r>
              <a:rPr lang="en-US" sz="5100" dirty="0" smtClean="0">
                <a:solidFill>
                  <a:srgbClr val="0000A4"/>
                </a:solidFill>
              </a:rPr>
              <a:t> Approach</a:t>
            </a:r>
            <a:r>
              <a:rPr lang="en-US" sz="4200" dirty="0" smtClean="0">
                <a:solidFill>
                  <a:srgbClr val="000000"/>
                </a:solidFill>
              </a:rPr>
              <a:t> </a:t>
            </a:r>
            <a:endParaRPr lang="en-US" sz="5100" dirty="0" smtClean="0">
              <a:solidFill>
                <a:srgbClr val="0000A4"/>
              </a:solidFill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4200" y="1752600"/>
            <a:ext cx="53340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99" name="Group 87"/>
          <p:cNvGraphicFramePr>
            <a:graphicFrameLocks noGrp="1"/>
          </p:cNvGraphicFramePr>
          <p:nvPr>
            <p:ph idx="1"/>
          </p:nvPr>
        </p:nvGraphicFramePr>
        <p:xfrm>
          <a:off x="508000" y="1066800"/>
          <a:ext cx="3048000" cy="5181600"/>
        </p:xfrm>
        <a:graphic>
          <a:graphicData uri="http://schemas.openxmlformats.org/drawingml/2006/table">
            <a:tbl>
              <a:tblPr/>
              <a:tblGrid>
                <a:gridCol w="533400"/>
                <a:gridCol w="228600"/>
                <a:gridCol w="304800"/>
                <a:gridCol w="304800"/>
                <a:gridCol w="16764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S1: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S2: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if (X &lt; 0)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S3: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:= a(X);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S4: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 := b(X);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S5: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if (X = 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S6: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:= c(X);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S7: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 := d(X);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S8: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:= e(X);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S9: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 := f(X);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end_if;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end_if;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S10: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write(Y);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S11: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write(Z);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04" name="TextBox 4"/>
          <p:cNvSpPr txBox="1">
            <a:spLocks noChangeArrowheads="1"/>
          </p:cNvSpPr>
          <p:nvPr/>
        </p:nvSpPr>
        <p:spPr bwMode="auto">
          <a:xfrm>
            <a:off x="431800" y="6629400"/>
            <a:ext cx="6934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Input X = -1 : Execution history = &lt;1, 2, 3, 4, 10, 11&gt;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Sounds good?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- No! - What went wrong?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9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A statement may have </a:t>
            </a:r>
            <a:r>
              <a:rPr lang="en-US" sz="2800" dirty="0" smtClean="0">
                <a:solidFill>
                  <a:srgbClr val="0000A4"/>
                </a:solidFill>
              </a:rPr>
              <a:t>multiple reaching definitions</a:t>
            </a:r>
            <a:r>
              <a:rPr lang="en-US" sz="2800" dirty="0" smtClean="0">
                <a:solidFill>
                  <a:srgbClr val="000000"/>
                </a:solidFill>
              </a:rPr>
              <a:t> of the same variable, hence it may have </a:t>
            </a:r>
            <a:r>
              <a:rPr lang="en-US" sz="2800" dirty="0" smtClean="0">
                <a:solidFill>
                  <a:srgbClr val="0000A4"/>
                </a:solidFill>
              </a:rPr>
              <a:t>multiple out-going data dependence edges</a:t>
            </a:r>
            <a:r>
              <a:rPr lang="en-US" sz="2800" dirty="0" smtClean="0">
                <a:solidFill>
                  <a:srgbClr val="000000"/>
                </a:solidFill>
              </a:rPr>
              <a:t> for the same variable 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9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Selection of such a node triggers domino effect in which all nodes to which it has out-going data-dependence edges also be selected regardless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That means...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4600" y="1981200"/>
            <a:ext cx="611187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5600" y="1600200"/>
          <a:ext cx="3009900" cy="3771900"/>
        </p:xfrm>
        <a:graphic>
          <a:graphicData uri="http://schemas.openxmlformats.org/drawingml/2006/table">
            <a:tbl>
              <a:tblPr/>
              <a:tblGrid>
                <a:gridCol w="814518"/>
                <a:gridCol w="267264"/>
                <a:gridCol w="1928118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S1: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read(N);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S2: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Z := 0;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S3: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Y := 0;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S4: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 := 1;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S5: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while (I &lt;= 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S6: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Z := f(Z,Y)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S7: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Y := g(Y);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S8: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I := I + 1;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end_while;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Courier New"/>
                        </a:rPr>
                        <a:t>S9: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Courier New"/>
                        </a:rPr>
                        <a:t>write(Z);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4" name="TextBox 5"/>
          <p:cNvSpPr txBox="1">
            <a:spLocks noChangeArrowheads="1"/>
          </p:cNvSpPr>
          <p:nvPr/>
        </p:nvSpPr>
        <p:spPr bwMode="auto">
          <a:xfrm>
            <a:off x="355600" y="5715000"/>
            <a:ext cx="7848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Input N = 1 : Execution history = &lt;1, 2, 3, 4, 5</a:t>
            </a:r>
            <a:r>
              <a:rPr lang="en-US" sz="2200" baseline="30000"/>
              <a:t>1</a:t>
            </a:r>
            <a:r>
              <a:rPr lang="en-US" sz="2200"/>
              <a:t>, 6, 7, 8, 5</a:t>
            </a:r>
            <a:r>
              <a:rPr lang="en-US" sz="2200" baseline="30000"/>
              <a:t>2</a:t>
            </a:r>
            <a:r>
              <a:rPr lang="en-US" sz="2200"/>
              <a:t>, 9&gt;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2</a:t>
            </a:r>
            <a:r>
              <a:rPr lang="en-US" sz="5100" baseline="30000" dirty="0" smtClean="0">
                <a:solidFill>
                  <a:srgbClr val="0000A4"/>
                </a:solidFill>
              </a:rPr>
              <a:t>nd</a:t>
            </a:r>
            <a:r>
              <a:rPr lang="en-US" sz="5100" dirty="0" smtClean="0">
                <a:solidFill>
                  <a:srgbClr val="0000A4"/>
                </a:solidFill>
              </a:rPr>
              <a:t> Approach</a:t>
            </a:r>
            <a:r>
              <a:rPr lang="en-US" sz="4200" dirty="0" smtClean="0">
                <a:solidFill>
                  <a:srgbClr val="000000"/>
                </a:solidFill>
              </a:rPr>
              <a:t> </a:t>
            </a:r>
            <a:endParaRPr lang="en-US" sz="5100" dirty="0" smtClean="0">
              <a:solidFill>
                <a:srgbClr val="0000A4"/>
              </a:solidFill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286000"/>
            <a:ext cx="6051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5600" y="1600200"/>
          <a:ext cx="3009900" cy="3771900"/>
        </p:xfrm>
        <a:graphic>
          <a:graphicData uri="http://schemas.openxmlformats.org/drawingml/2006/table">
            <a:tbl>
              <a:tblPr/>
              <a:tblGrid>
                <a:gridCol w="814518"/>
                <a:gridCol w="267264"/>
                <a:gridCol w="1928118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S1: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read(N);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S2: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Z := 0;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S3: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Y := 0;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S4: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 := 1;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S5: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while (I &lt;= 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S6: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Z := f(Z,Y)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S7: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Y := g(Y);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S8: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I := I + 1;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end_while;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Courier New"/>
                        </a:rPr>
                        <a:t>S9: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Courier New"/>
                        </a:rPr>
                        <a:t>write(Z);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62" name="TextBox 5"/>
          <p:cNvSpPr txBox="1">
            <a:spLocks noChangeArrowheads="1"/>
          </p:cNvSpPr>
          <p:nvPr/>
        </p:nvSpPr>
        <p:spPr bwMode="auto">
          <a:xfrm>
            <a:off x="355600" y="5715000"/>
            <a:ext cx="7848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Input N = 1 : Execution history = &lt;1, 2, 3, 4, 5</a:t>
            </a:r>
            <a:r>
              <a:rPr lang="en-US" sz="2200" baseline="30000"/>
              <a:t>1</a:t>
            </a:r>
            <a:r>
              <a:rPr lang="en-US" sz="2200"/>
              <a:t>, 6, 7, 8, 5</a:t>
            </a:r>
            <a:r>
              <a:rPr lang="en-US" sz="2200" baseline="30000"/>
              <a:t>2</a:t>
            </a:r>
            <a:r>
              <a:rPr lang="en-US" sz="2200"/>
              <a:t>, 9&gt;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7875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- It works? - No!</a:t>
            </a:r>
            <a:r>
              <a:rPr lang="en-US" sz="42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13716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 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A statement may have </a:t>
            </a:r>
            <a:r>
              <a:rPr lang="en-US" sz="3200" dirty="0" smtClean="0">
                <a:solidFill>
                  <a:srgbClr val="0000A4"/>
                </a:solidFill>
              </a:rPr>
              <a:t>multiple occurrences</a:t>
            </a:r>
            <a:r>
              <a:rPr lang="en-US" sz="3200" dirty="0" smtClean="0">
                <a:solidFill>
                  <a:srgbClr val="000000"/>
                </a:solidFill>
              </a:rPr>
              <a:t> in an execution history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A4"/>
                </a:solidFill>
              </a:rPr>
              <a:t>Different occurrences</a:t>
            </a:r>
            <a:r>
              <a:rPr lang="en-US" sz="3200" dirty="0" smtClean="0">
                <a:solidFill>
                  <a:srgbClr val="000000"/>
                </a:solidFill>
              </a:rPr>
              <a:t> may have </a:t>
            </a:r>
            <a:r>
              <a:rPr lang="en-US" sz="3200" dirty="0" smtClean="0">
                <a:solidFill>
                  <a:srgbClr val="0000A4"/>
                </a:solidFill>
              </a:rPr>
              <a:t>different reaching definitions</a:t>
            </a:r>
            <a:r>
              <a:rPr lang="en-US" sz="3200" dirty="0" smtClean="0">
                <a:solidFill>
                  <a:srgbClr val="000000"/>
                </a:solidFill>
              </a:rPr>
              <a:t> thus </a:t>
            </a:r>
            <a:r>
              <a:rPr lang="en-US" sz="3200" dirty="0" smtClean="0">
                <a:solidFill>
                  <a:srgbClr val="0000A4"/>
                </a:solidFill>
              </a:rPr>
              <a:t>different dependencies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It is possible that one occurrence contributes to the slice and another does not.</a:t>
            </a:r>
            <a:endParaRPr lang="en-US" sz="3300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400" dirty="0" smtClean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304800"/>
            <a:ext cx="33528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3</a:t>
            </a:r>
            <a:r>
              <a:rPr lang="en-US" sz="5100" baseline="30000" dirty="0" smtClean="0">
                <a:solidFill>
                  <a:srgbClr val="0000A4"/>
                </a:solidFill>
              </a:rPr>
              <a:t>rd</a:t>
            </a:r>
            <a:r>
              <a:rPr lang="en-US" sz="5100" dirty="0" smtClean="0">
                <a:solidFill>
                  <a:srgbClr val="0000A4"/>
                </a:solidFill>
              </a:rPr>
              <a:t> Try 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0200" y="0"/>
            <a:ext cx="7289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5600" y="1219200"/>
          <a:ext cx="2895600" cy="4697430"/>
        </p:xfrm>
        <a:graphic>
          <a:graphicData uri="http://schemas.openxmlformats.org/drawingml/2006/table">
            <a:tbl>
              <a:tblPr/>
              <a:tblGrid>
                <a:gridCol w="715078"/>
                <a:gridCol w="234635"/>
                <a:gridCol w="243015"/>
                <a:gridCol w="1702872"/>
              </a:tblGrid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S1: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read(N);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S2: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 := 1;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S3: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while (I &lt;= N)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do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S4: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read(X);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S5: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if (X &lt; 0)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then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S6: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Y := f(X);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else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S7: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Y := g(X);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end_if;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S8: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Z := h(Y);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Courier New"/>
                        </a:rPr>
                        <a:t>S9: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write(Z);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S10: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 := I +1;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Arial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latin typeface="Courier New"/>
                        </a:rPr>
                        <a:t>end_while</a:t>
                      </a:r>
                      <a:r>
                        <a:rPr lang="en-US" sz="2000" b="1" i="0" u="none" strike="noStrike" dirty="0">
                          <a:latin typeface="Courier New"/>
                        </a:rPr>
                        <a:t>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51" name="TextBox 5"/>
          <p:cNvSpPr txBox="1">
            <a:spLocks noChangeArrowheads="1"/>
          </p:cNvSpPr>
          <p:nvPr/>
        </p:nvSpPr>
        <p:spPr bwMode="auto">
          <a:xfrm>
            <a:off x="203200" y="6019800"/>
            <a:ext cx="9525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/>
              <a:t>Input N = 3, X = -4, 3, -2 </a:t>
            </a:r>
          </a:p>
          <a:p>
            <a:pPr>
              <a:defRPr/>
            </a:pPr>
            <a:r>
              <a:rPr lang="en-US" sz="2200" dirty="0"/>
              <a:t>Execution history = &lt;1, 2, 3</a:t>
            </a:r>
            <a:r>
              <a:rPr lang="en-US" sz="2200" baseline="30000" dirty="0"/>
              <a:t>1</a:t>
            </a:r>
            <a:r>
              <a:rPr lang="en-US" sz="2200" dirty="0"/>
              <a:t>, 4</a:t>
            </a:r>
            <a:r>
              <a:rPr lang="en-US" sz="2200" baseline="30000" dirty="0"/>
              <a:t>1</a:t>
            </a:r>
            <a:r>
              <a:rPr lang="en-US" sz="2200" dirty="0"/>
              <a:t>, 5</a:t>
            </a:r>
            <a:r>
              <a:rPr lang="en-US" sz="2200" baseline="30000" dirty="0"/>
              <a:t>1</a:t>
            </a:r>
            <a:r>
              <a:rPr lang="en-US" sz="2200" dirty="0"/>
              <a:t>, 6</a:t>
            </a:r>
            <a:r>
              <a:rPr lang="en-US" sz="2200" baseline="30000" dirty="0"/>
              <a:t>1</a:t>
            </a:r>
            <a:r>
              <a:rPr lang="en-US" sz="2200" dirty="0"/>
              <a:t>, 8</a:t>
            </a:r>
            <a:r>
              <a:rPr lang="en-US" sz="2200" baseline="30000" dirty="0"/>
              <a:t>1</a:t>
            </a:r>
            <a:r>
              <a:rPr lang="en-US" sz="2200" dirty="0"/>
              <a:t>, 9</a:t>
            </a:r>
            <a:r>
              <a:rPr lang="en-US" sz="2200" baseline="30000" dirty="0"/>
              <a:t>1</a:t>
            </a:r>
            <a:r>
              <a:rPr lang="en-US" sz="2200" dirty="0"/>
              <a:t>, 10</a:t>
            </a:r>
            <a:r>
              <a:rPr lang="en-US" sz="2200" baseline="30000" dirty="0"/>
              <a:t>1</a:t>
            </a:r>
            <a:r>
              <a:rPr lang="en-US" sz="2200" dirty="0"/>
              <a:t>,  3</a:t>
            </a:r>
            <a:r>
              <a:rPr lang="en-US" sz="2200" baseline="30000" dirty="0"/>
              <a:t>2</a:t>
            </a:r>
            <a:r>
              <a:rPr lang="en-US" sz="2200" dirty="0"/>
              <a:t>, 4</a:t>
            </a:r>
            <a:r>
              <a:rPr lang="en-US" sz="2200" baseline="30000" dirty="0"/>
              <a:t>2</a:t>
            </a:r>
            <a:r>
              <a:rPr lang="en-US" sz="2200" dirty="0"/>
              <a:t>, 5</a:t>
            </a:r>
            <a:r>
              <a:rPr lang="en-US" sz="2200" baseline="30000" dirty="0"/>
              <a:t>2</a:t>
            </a:r>
            <a:r>
              <a:rPr lang="en-US" sz="2200" dirty="0"/>
              <a:t>, 7</a:t>
            </a:r>
            <a:r>
              <a:rPr lang="en-US" sz="2200" baseline="30000" dirty="0"/>
              <a:t>1</a:t>
            </a:r>
            <a:r>
              <a:rPr lang="en-US" sz="2200" dirty="0"/>
              <a:t>, 8</a:t>
            </a:r>
            <a:r>
              <a:rPr lang="en-US" sz="2200" baseline="30000" dirty="0"/>
              <a:t>2</a:t>
            </a:r>
            <a:r>
              <a:rPr lang="en-US" sz="2200" dirty="0"/>
              <a:t>, 9</a:t>
            </a:r>
            <a:r>
              <a:rPr lang="en-US" sz="2200" baseline="30000" dirty="0"/>
              <a:t>2</a:t>
            </a:r>
            <a:r>
              <a:rPr lang="en-US" sz="2200" dirty="0"/>
              <a:t>, 10</a:t>
            </a:r>
            <a:r>
              <a:rPr lang="en-US" sz="2200" baseline="30000" dirty="0"/>
              <a:t>2</a:t>
            </a:r>
            <a:r>
              <a:rPr lang="en-US" sz="2200" dirty="0"/>
              <a:t>,  3</a:t>
            </a:r>
            <a:r>
              <a:rPr lang="en-US" sz="2200" baseline="30000" dirty="0"/>
              <a:t>3</a:t>
            </a:r>
            <a:r>
              <a:rPr lang="en-US" sz="2200" dirty="0"/>
              <a:t>, 4</a:t>
            </a:r>
            <a:r>
              <a:rPr lang="en-US" sz="2200" baseline="30000" dirty="0"/>
              <a:t>3</a:t>
            </a:r>
            <a:r>
              <a:rPr lang="en-US" sz="2200" dirty="0"/>
              <a:t>, 5</a:t>
            </a:r>
            <a:r>
              <a:rPr lang="en-US" sz="2200" baseline="30000" dirty="0"/>
              <a:t>3</a:t>
            </a:r>
            <a:r>
              <a:rPr lang="en-US" sz="2200" dirty="0"/>
              <a:t>, 6</a:t>
            </a:r>
            <a:r>
              <a:rPr lang="en-US" sz="2200" baseline="30000" dirty="0"/>
              <a:t>2</a:t>
            </a:r>
            <a:r>
              <a:rPr lang="en-US" sz="2200" dirty="0"/>
              <a:t>, 8</a:t>
            </a:r>
            <a:r>
              <a:rPr lang="en-US" sz="2200" baseline="30000" dirty="0"/>
              <a:t>3</a:t>
            </a:r>
            <a:r>
              <a:rPr lang="en-US" sz="2200" dirty="0"/>
              <a:t>, 9</a:t>
            </a:r>
            <a:r>
              <a:rPr lang="en-US" sz="2200" baseline="30000" dirty="0"/>
              <a:t>3</a:t>
            </a:r>
            <a:r>
              <a:rPr lang="en-US" sz="2200" dirty="0"/>
              <a:t>, 10</a:t>
            </a:r>
            <a:r>
              <a:rPr lang="en-US" sz="2200" baseline="30000" dirty="0"/>
              <a:t>3</a:t>
            </a:r>
            <a:r>
              <a:rPr lang="en-US" sz="2200" dirty="0"/>
              <a:t>, 3</a:t>
            </a:r>
            <a:r>
              <a:rPr lang="en-US" sz="2200" baseline="30000" dirty="0"/>
              <a:t>4</a:t>
            </a:r>
            <a:r>
              <a:rPr lang="en-US" sz="2200" dirty="0"/>
              <a:t>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7875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3500" smtClean="0">
                <a:solidFill>
                  <a:srgbClr val="000000"/>
                </a:solidFill>
              </a:rPr>
              <a:t> </a:t>
            </a:r>
            <a:r>
              <a:rPr lang="en-US" sz="5100" smtClean="0">
                <a:solidFill>
                  <a:srgbClr val="0000A4"/>
                </a:solidFill>
              </a:rPr>
              <a:t>There is still a problem!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050" y="2054225"/>
            <a:ext cx="9512300" cy="4143375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What is the problem? </a:t>
            </a:r>
            <a:r>
              <a:rPr lang="en-US" sz="2900" dirty="0" smtClean="0">
                <a:solidFill>
                  <a:srgbClr val="0000A4"/>
                </a:solidFill>
              </a:rPr>
              <a:t>STORAGE! STORAGE! STORAGE!</a:t>
            </a:r>
            <a:endParaRPr lang="en-US" dirty="0" smtClean="0">
              <a:solidFill>
                <a:srgbClr val="0000A4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 </a:t>
            </a:r>
            <a:endParaRPr lang="en-US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The size of the graph is unbounded!</a:t>
            </a:r>
            <a:r>
              <a:rPr lang="en-US" sz="2800" dirty="0" smtClean="0">
                <a:solidFill>
                  <a:srgbClr val="C6EFFF"/>
                </a:solidFill>
              </a:rPr>
              <a:t> </a:t>
            </a:r>
            <a:endParaRPr lang="en-US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Number of nodes in the graph = number of statements in the execution history = values of run-time inputs = </a:t>
            </a:r>
            <a:r>
              <a:rPr lang="en-US" sz="2800" dirty="0" smtClean="0">
                <a:solidFill>
                  <a:srgbClr val="0000A4"/>
                </a:solidFill>
              </a:rP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8566150" cy="1295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A4"/>
                </a:solidFill>
              </a:rPr>
              <a:t>4</a:t>
            </a:r>
            <a:r>
              <a:rPr lang="en-US" sz="3200" baseline="30000" dirty="0" smtClean="0">
                <a:solidFill>
                  <a:srgbClr val="0000A4"/>
                </a:solidFill>
              </a:rPr>
              <a:t>th</a:t>
            </a:r>
            <a:r>
              <a:rPr lang="en-US" sz="3200" dirty="0" smtClean="0">
                <a:solidFill>
                  <a:srgbClr val="0000A4"/>
                </a:solidFill>
              </a:rPr>
              <a:t> Approach</a:t>
            </a:r>
            <a:r>
              <a:rPr lang="en-US" sz="3500" dirty="0" smtClean="0">
                <a:solidFill>
                  <a:srgbClr val="0000A4"/>
                </a:solidFill>
              </a:rPr>
              <a:t/>
            </a:r>
            <a:br>
              <a:rPr lang="en-US" sz="3500" dirty="0" smtClean="0">
                <a:solidFill>
                  <a:srgbClr val="0000A4"/>
                </a:solidFill>
              </a:rPr>
            </a:br>
            <a:r>
              <a:rPr lang="en-US" sz="3500" dirty="0" smtClean="0">
                <a:solidFill>
                  <a:srgbClr val="0000A4"/>
                </a:solidFill>
              </a:rPr>
              <a:t>Reduced Dynamic Dependence Graph:</a:t>
            </a:r>
          </a:p>
        </p:txBody>
      </p:sp>
      <p:pic>
        <p:nvPicPr>
          <p:cNvPr id="24579" name="Picture 4" descr="Pic10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0" y="1219200"/>
            <a:ext cx="79168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200" y="2922588"/>
          <a:ext cx="2946399" cy="4697430"/>
        </p:xfrm>
        <a:graphic>
          <a:graphicData uri="http://schemas.openxmlformats.org/drawingml/2006/table">
            <a:tbl>
              <a:tblPr/>
              <a:tblGrid>
                <a:gridCol w="671986"/>
                <a:gridCol w="294388"/>
                <a:gridCol w="247278"/>
                <a:gridCol w="1732747"/>
              </a:tblGrid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S1: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read(N);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S2: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 := 1;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S3: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while (I &lt;= N)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do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S4: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read(X);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S5: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if (X &lt; 0)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then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S6: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Y := f(X);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else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S7: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Y := g(X);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end_if;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S8: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Z := h(Y);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Courier New"/>
                        </a:rPr>
                        <a:t>S9: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write(Z);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Courier New"/>
                        </a:rPr>
                        <a:t>S10: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Courier New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Courier New"/>
                        </a:rPr>
                        <a:t>I := I +1;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Arial"/>
                      </a:endParaRP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latin typeface="Courier New"/>
                        </a:rPr>
                        <a:t>end_while</a:t>
                      </a:r>
                      <a:r>
                        <a:rPr lang="en-US" sz="2000" b="1" i="0" u="none" strike="noStrike" dirty="0">
                          <a:latin typeface="Courier New"/>
                        </a:rPr>
                        <a:t>;</a:t>
                      </a:r>
                    </a:p>
                  </a:txBody>
                  <a:tcPr marL="8362" marR="8362" marT="8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Dynamic Slicing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Introduction</a:t>
            </a:r>
            <a:endParaRPr lang="en-US" dirty="0" smtClean="0"/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4 approaches to conduct dynamic slicing</a:t>
            </a:r>
            <a:endParaRPr lang="en-US" dirty="0" smtClean="0"/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A4"/>
              </a:buClr>
              <a:buFontTx/>
              <a:buChar char="•"/>
            </a:pPr>
            <a:r>
              <a:rPr lang="en-US" sz="3600" dirty="0" err="1" smtClean="0">
                <a:solidFill>
                  <a:srgbClr val="0000A4"/>
                </a:solidFill>
              </a:rPr>
              <a:t>Jikes</a:t>
            </a:r>
            <a:r>
              <a:rPr lang="en-US" sz="3600" dirty="0" smtClean="0">
                <a:solidFill>
                  <a:srgbClr val="0000A4"/>
                </a:solidFill>
              </a:rPr>
              <a:t> RVM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 Research Virtual Machine</a:t>
            </a:r>
            <a:endParaRPr lang="en-US" dirty="0" smtClean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 Written in Java</a:t>
            </a:r>
            <a:endParaRPr lang="en-US" dirty="0" smtClean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 Originally under control of IBM - Now open source</a:t>
            </a:r>
            <a:endParaRPr lang="en-US" dirty="0" smtClean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dirty="0" smtClean="0">
                <a:solidFill>
                  <a:srgbClr val="000000"/>
                </a:solidFill>
              </a:rPr>
              <a:t> </a:t>
            </a:r>
            <a:endParaRPr lang="en-US" dirty="0" smtClean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dirty="0" smtClean="0">
                <a:solidFill>
                  <a:srgbClr val="000000"/>
                </a:solidFill>
              </a:rPr>
              <a:t>Hack/Modify </a:t>
            </a:r>
            <a:r>
              <a:rPr lang="en-US" sz="3000" dirty="0" err="1" smtClean="0">
                <a:solidFill>
                  <a:srgbClr val="000000"/>
                </a:solidFill>
              </a:rPr>
              <a:t>Jikes</a:t>
            </a:r>
            <a:r>
              <a:rPr lang="en-US" sz="3000" dirty="0" smtClean="0">
                <a:solidFill>
                  <a:srgbClr val="000000"/>
                </a:solidFill>
              </a:rPr>
              <a:t> RVM to extract runtime information</a:t>
            </a: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 </a:t>
            </a: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403600" y="990600"/>
            <a:ext cx="61483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66CC"/>
                </a:solidFill>
              </a:rPr>
              <a:t>http://jikesrvm.org</a:t>
            </a:r>
          </a:p>
        </p:txBody>
      </p:sp>
      <p:pic>
        <p:nvPicPr>
          <p:cNvPr id="26628" name="Picture 4" descr="index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0"/>
            <a:ext cx="2971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Introduction</a:t>
            </a:r>
            <a:endParaRPr lang="en-US" dirty="0" smtClean="0"/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4 approaches to conduct dynamic slicing</a:t>
            </a:r>
            <a:endParaRPr lang="en-US" dirty="0" smtClean="0"/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err="1" smtClean="0">
                <a:solidFill>
                  <a:srgbClr val="000000"/>
                </a:solidFill>
              </a:rPr>
              <a:t>Jikes</a:t>
            </a:r>
            <a:r>
              <a:rPr lang="en-US" sz="3600" dirty="0" smtClean="0">
                <a:solidFill>
                  <a:srgbClr val="000000"/>
                </a:solidFill>
              </a:rPr>
              <a:t> RVM</a:t>
            </a: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Conclusion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>
                <a:solidFill>
                  <a:srgbClr val="000000"/>
                </a:solidFill>
              </a:rPr>
              <a:t>The first two approaches: are extension of Static Slicing: simple but yield bigger slice than necessary.</a:t>
            </a: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>
                <a:solidFill>
                  <a:srgbClr val="000000"/>
                </a:solidFill>
              </a:rPr>
              <a:t>The third approach: depends on the length of execution history.</a:t>
            </a: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>
                <a:solidFill>
                  <a:srgbClr val="000000"/>
                </a:solidFill>
              </a:rPr>
              <a:t>The forth approach: is proportional to actual number of dynamic slices that arose during execution history</a:t>
            </a:r>
            <a:endParaRPr lang="en-US" sz="31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Conclusion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400" dirty="0" smtClean="0">
                <a:solidFill>
                  <a:srgbClr val="000000"/>
                </a:solidFill>
              </a:rPr>
              <a:t>Dynamic Slicing is helpful and effective while debugging, testing and understanding</a:t>
            </a:r>
            <a:endParaRPr lang="en-US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400" dirty="0" smtClean="0">
                <a:solidFill>
                  <a:srgbClr val="000000"/>
                </a:solidFill>
              </a:rPr>
              <a:t>Despite various approaches, optimal dynamic slicing has not been discovered yet!</a:t>
            </a:r>
            <a:endParaRPr lang="en-US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400" dirty="0" smtClean="0">
                <a:solidFill>
                  <a:srgbClr val="000000"/>
                </a:solidFill>
              </a:rPr>
              <a:t>Always consider trade offs: precision, speed, storage.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err="1" smtClean="0"/>
              <a:t>Agrawal</a:t>
            </a:r>
            <a:r>
              <a:rPr lang="en-US" sz="3200" dirty="0" smtClean="0"/>
              <a:t>, </a:t>
            </a:r>
            <a:r>
              <a:rPr lang="en-US" sz="3200" dirty="0" err="1" smtClean="0"/>
              <a:t>Hiralal</a:t>
            </a:r>
            <a:r>
              <a:rPr lang="en-US" sz="3200" dirty="0" smtClean="0"/>
              <a:t> and Joseph R. </a:t>
            </a:r>
            <a:r>
              <a:rPr lang="en-US" sz="3200" dirty="0" err="1" smtClean="0"/>
              <a:t>Horgan</a:t>
            </a:r>
            <a:r>
              <a:rPr lang="en-US" sz="3200" dirty="0" smtClean="0"/>
              <a:t>. “Dynamic Program Slicing”. Proceedings of the ACM SIGPLAN’90 Conference. White Plains, New York. June 20-22, 1990</a:t>
            </a:r>
            <a:endParaRPr lang="en-US" sz="3200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498600" y="2514600"/>
            <a:ext cx="7515225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9000" b="1">
                <a:solidFill>
                  <a:srgbClr val="0000A4"/>
                </a:solidFill>
              </a:rPr>
              <a:t>THANK YOU!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Dynamic Slicing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A4"/>
              </a:buClr>
              <a:buFontTx/>
              <a:buChar char="•"/>
            </a:pPr>
            <a:r>
              <a:rPr lang="en-US" sz="3600" dirty="0" smtClean="0">
                <a:solidFill>
                  <a:srgbClr val="0000A4"/>
                </a:solidFill>
              </a:rPr>
              <a:t>Introduction</a:t>
            </a:r>
            <a:endParaRPr lang="en-US" dirty="0" smtClean="0">
              <a:solidFill>
                <a:srgbClr val="0000A4"/>
              </a:solidFill>
            </a:endParaRPr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4 approaches to conduct dynamic slicing</a:t>
            </a:r>
            <a:endParaRPr lang="en-US" dirty="0" smtClean="0"/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err="1" smtClean="0">
                <a:solidFill>
                  <a:srgbClr val="000000"/>
                </a:solidFill>
              </a:rPr>
              <a:t>Jikes</a:t>
            </a:r>
            <a:r>
              <a:rPr lang="en-US" sz="3600" dirty="0" smtClean="0">
                <a:solidFill>
                  <a:srgbClr val="000000"/>
                </a:solidFill>
              </a:rPr>
              <a:t> RVM</a:t>
            </a:r>
            <a:endParaRPr lang="en-US" dirty="0" smtClean="0"/>
          </a:p>
          <a:p>
            <a:pPr marL="0" indent="0" defTabSz="91440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Introduction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1524000"/>
            <a:ext cx="9667875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000000"/>
                </a:solidFill>
              </a:rPr>
              <a:t>Program slicing:</a:t>
            </a:r>
            <a:endParaRPr lang="en-US" sz="2400" u="sng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  Divide into set of statements with regard to a specific variable</a:t>
            </a:r>
            <a:endParaRPr lang="en-US" sz="2400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</a:t>
            </a:r>
            <a:endParaRPr lang="en-US" sz="2400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</a:t>
            </a:r>
            <a:endParaRPr lang="en-US" sz="2400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</a:t>
            </a:r>
            <a:endParaRPr lang="en-US" sz="2400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 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Must give the identical result as original program 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</a:pPr>
            <a:endParaRPr lang="en-US" sz="9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  <a:buNone/>
            </a:pPr>
            <a:r>
              <a:rPr lang="en-US" sz="2400" u="sng" dirty="0" smtClean="0">
                <a:solidFill>
                  <a:srgbClr val="000000"/>
                </a:solidFill>
              </a:rPr>
              <a:t>Benefits: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Testing</a:t>
            </a:r>
            <a:endParaRPr lang="en-US" sz="24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Understanding - Verification</a:t>
            </a:r>
            <a:endParaRPr lang="en-US" sz="24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Performance improvement</a:t>
            </a:r>
            <a:endParaRPr lang="en-US" sz="24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A4"/>
              </a:buClr>
              <a:buFontTx/>
              <a:buChar char="•"/>
            </a:pPr>
            <a:r>
              <a:rPr lang="en-US" sz="2400" dirty="0" smtClean="0">
                <a:solidFill>
                  <a:srgbClr val="0000A4"/>
                </a:solidFill>
              </a:rPr>
              <a:t>Debugging 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etc...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1117600" y="2286000"/>
            <a:ext cx="4648200" cy="1066800"/>
            <a:chOff x="812800" y="2895600"/>
            <a:chExt cx="7010400" cy="1600200"/>
          </a:xfrm>
        </p:grpSpPr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3098800" y="3505200"/>
              <a:ext cx="2362200" cy="609600"/>
            </a:xfrm>
            <a:prstGeom prst="rightArrow">
              <a:avLst>
                <a:gd name="adj1" fmla="val 50000"/>
                <a:gd name="adj2" fmla="val 96875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Slicing</a:t>
              </a:r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5842000" y="2971800"/>
              <a:ext cx="1981200" cy="1524000"/>
            </a:xfrm>
            <a:prstGeom prst="flowChartSummingJunction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51" name="AutoShape 8"/>
            <p:cNvSpPr>
              <a:spLocks noChangeArrowheads="1"/>
            </p:cNvSpPr>
            <p:nvPr/>
          </p:nvSpPr>
          <p:spPr bwMode="auto">
            <a:xfrm>
              <a:off x="812800" y="2895600"/>
              <a:ext cx="1905000" cy="1600200"/>
            </a:xfrm>
            <a:prstGeom prst="flowChartConnector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0000A4"/>
                </a:solidFill>
              </a:rPr>
              <a:t>Static &amp; Dynamic Slicing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u="sng" smtClean="0">
                <a:solidFill>
                  <a:srgbClr val="0000A4"/>
                </a:solidFill>
              </a:rPr>
              <a:t>Static Slice</a:t>
            </a:r>
            <a:r>
              <a:rPr lang="en-US" sz="3000" smtClean="0">
                <a:solidFill>
                  <a:srgbClr val="000000"/>
                </a:solidFill>
              </a:rPr>
              <a:t>: the set of all statements that </a:t>
            </a:r>
            <a:r>
              <a:rPr lang="en-US" sz="3000" smtClean="0">
                <a:solidFill>
                  <a:srgbClr val="0000A4"/>
                </a:solidFill>
              </a:rPr>
              <a:t>might</a:t>
            </a:r>
            <a:r>
              <a:rPr lang="en-US" sz="3000" smtClean="0">
                <a:solidFill>
                  <a:srgbClr val="000000"/>
                </a:solidFill>
              </a:rPr>
              <a:t> affect the value of a given variable occurrence</a:t>
            </a:r>
            <a:endParaRPr lang="en-US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smtClean="0">
                <a:solidFill>
                  <a:srgbClr val="000000"/>
                </a:solidFill>
              </a:rPr>
              <a:t> </a:t>
            </a:r>
            <a:endParaRPr lang="en-US" smtClean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u="sng" smtClean="0">
                <a:solidFill>
                  <a:srgbClr val="0000A4"/>
                </a:solidFill>
              </a:rPr>
              <a:t>Dynamic Slice</a:t>
            </a:r>
            <a:r>
              <a:rPr lang="en-US" sz="3000" smtClean="0">
                <a:solidFill>
                  <a:srgbClr val="000000"/>
                </a:solidFill>
              </a:rPr>
              <a:t>: all statements that </a:t>
            </a:r>
            <a:r>
              <a:rPr lang="en-US" sz="3000" smtClean="0">
                <a:solidFill>
                  <a:srgbClr val="0000A4"/>
                </a:solidFill>
              </a:rPr>
              <a:t>actually</a:t>
            </a:r>
            <a:r>
              <a:rPr lang="en-US" sz="3000" smtClean="0">
                <a:solidFill>
                  <a:srgbClr val="000000"/>
                </a:solidFill>
              </a:rPr>
              <a:t> affect the value of a variable occurrence for </a:t>
            </a:r>
            <a:r>
              <a:rPr lang="en-US" sz="3000" smtClean="0">
                <a:solidFill>
                  <a:srgbClr val="0000A4"/>
                </a:solidFill>
              </a:rPr>
              <a:t>a given program input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Dynamic Slice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More helpful than static slice</a:t>
            </a:r>
            <a:endParaRPr lang="en-US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The process:</a:t>
            </a:r>
            <a:endParaRPr lang="en-US" dirty="0" smtClean="0"/>
          </a:p>
          <a:p>
            <a:pPr marL="857250" lvl="2" indent="-28575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rgbClr val="000000"/>
                </a:solidFill>
              </a:rPr>
              <a:t>Inputs </a:t>
            </a:r>
            <a:r>
              <a:rPr lang="en-US" sz="2900" dirty="0" smtClean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en-US" sz="2900" dirty="0" smtClean="0">
                <a:solidFill>
                  <a:srgbClr val="000000"/>
                </a:solidFill>
              </a:rPr>
              <a:t> execution history: all statements executed based on the inputs</a:t>
            </a:r>
            <a:endParaRPr lang="en-US" dirty="0" smtClean="0"/>
          </a:p>
          <a:p>
            <a:pPr marL="857250" lvl="2" indent="-28575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rgbClr val="000000"/>
                </a:solidFill>
              </a:rPr>
              <a:t>Build Dynamic Dependence Graph</a:t>
            </a:r>
            <a:endParaRPr lang="en-US" dirty="0" smtClean="0"/>
          </a:p>
          <a:p>
            <a:pPr marL="857250" lvl="2" indent="-28575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rgbClr val="000000"/>
                </a:solidFill>
              </a:rPr>
              <a:t>Construct the slice using Dynamic Dependence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0" y="1905000"/>
            <a:ext cx="510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0000A4"/>
                </a:solidFill>
              </a:rPr>
              <a:t>Dynamic Dependence Graph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9400" y="1905000"/>
            <a:ext cx="4375150" cy="51816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900" smtClean="0">
                <a:solidFill>
                  <a:srgbClr val="000000"/>
                </a:solidFill>
              </a:rPr>
              <a:t>A set of &lt;V,E&gt; such that 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smtClean="0">
                <a:solidFill>
                  <a:srgbClr val="000000"/>
                </a:solidFill>
              </a:rPr>
              <a:t>Vertices are statements 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smtClean="0">
                <a:solidFill>
                  <a:srgbClr val="000000"/>
                </a:solidFill>
              </a:rPr>
              <a:t>Edges </a:t>
            </a:r>
            <a:endParaRPr lang="en-US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800" smtClean="0">
                <a:solidFill>
                  <a:srgbClr val="000000"/>
                </a:solidFill>
              </a:rPr>
              <a:t>Control Dependence</a:t>
            </a:r>
          </a:p>
          <a:p>
            <a:pPr marL="1257300" lvl="3" indent="-2286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500" smtClean="0">
                <a:solidFill>
                  <a:srgbClr val="000000"/>
                </a:solidFill>
              </a:rPr>
              <a:t>dashed line </a:t>
            </a:r>
          </a:p>
          <a:p>
            <a:pPr marL="1257300" lvl="3" indent="-2286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500" smtClean="0">
                <a:solidFill>
                  <a:srgbClr val="000000"/>
                </a:solidFill>
              </a:rPr>
              <a:t>if, while, for, etc...</a:t>
            </a:r>
            <a:endParaRPr lang="en-US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800" smtClean="0">
                <a:solidFill>
                  <a:srgbClr val="000000"/>
                </a:solidFill>
              </a:rPr>
              <a:t>Data Dependence</a:t>
            </a:r>
            <a:r>
              <a:rPr lang="en-US" sz="2900" smtClean="0">
                <a:solidFill>
                  <a:srgbClr val="000000"/>
                </a:solidFill>
              </a:rPr>
              <a:t> </a:t>
            </a:r>
          </a:p>
          <a:p>
            <a:pPr marL="1257300" lvl="3" indent="-2286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500" smtClean="0">
                <a:solidFill>
                  <a:srgbClr val="000000"/>
                </a:solidFill>
              </a:rPr>
              <a:t>regular line </a:t>
            </a:r>
          </a:p>
          <a:p>
            <a:pPr marL="1257300" lvl="3" indent="-2286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500" smtClean="0">
                <a:solidFill>
                  <a:srgbClr val="000000"/>
                </a:solidFill>
              </a:rPr>
              <a:t>definition and usage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None/>
            </a:pPr>
            <a:endParaRPr lang="en-US" sz="17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Dynamic Slicing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Introduction</a:t>
            </a:r>
            <a:endParaRPr lang="en-US" dirty="0" smtClean="0"/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A4"/>
              </a:buClr>
              <a:buFontTx/>
              <a:buChar char="•"/>
            </a:pPr>
            <a:r>
              <a:rPr lang="en-US" sz="3600" dirty="0" smtClean="0">
                <a:solidFill>
                  <a:srgbClr val="0000A4"/>
                </a:solidFill>
              </a:rPr>
              <a:t>4 approaches to conduct dynamic slicing</a:t>
            </a:r>
            <a:endParaRPr lang="en-US" dirty="0" smtClean="0">
              <a:solidFill>
                <a:srgbClr val="0000A4"/>
              </a:solidFill>
            </a:endParaRPr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err="1" smtClean="0">
                <a:solidFill>
                  <a:srgbClr val="000000"/>
                </a:solidFill>
              </a:rPr>
              <a:t>Jikes</a:t>
            </a:r>
            <a:r>
              <a:rPr lang="en-US" sz="3600" dirty="0" smtClean="0">
                <a:solidFill>
                  <a:srgbClr val="000000"/>
                </a:solidFill>
              </a:rPr>
              <a:t> RVM</a:t>
            </a: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 </a:t>
            </a:r>
            <a:r>
              <a:rPr lang="en-US" sz="2700" dirty="0" smtClean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8000" y="136525"/>
            <a:ext cx="8382000" cy="854075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smtClean="0">
                <a:solidFill>
                  <a:srgbClr val="0000A4"/>
                </a:solidFill>
              </a:rPr>
              <a:t>Example: Static Slicing</a:t>
            </a: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0" y="1752600"/>
            <a:ext cx="53594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057" name="Group 1785"/>
          <p:cNvGraphicFramePr>
            <a:graphicFrameLocks noGrp="1"/>
          </p:cNvGraphicFramePr>
          <p:nvPr>
            <p:ph idx="1"/>
          </p:nvPr>
        </p:nvGraphicFramePr>
        <p:xfrm>
          <a:off x="508000" y="1143000"/>
          <a:ext cx="3124200" cy="5197475"/>
        </p:xfrm>
        <a:graphic>
          <a:graphicData uri="http://schemas.openxmlformats.org/drawingml/2006/table">
            <a:tbl>
              <a:tblPr/>
              <a:tblGrid>
                <a:gridCol w="609600"/>
                <a:gridCol w="228600"/>
                <a:gridCol w="304800"/>
                <a:gridCol w="381000"/>
                <a:gridCol w="16002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S1: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S2: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if (X &lt; 0)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S3: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:= a(X);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S4: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 := b(X);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S5: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if (X = 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S6: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:= c(X);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S7: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 := d(X);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S8: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:= e(X);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S9: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 := f(X);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end_if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6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end_if;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S10: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write(Y);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S11: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write(Z);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963</TotalTime>
  <Words>853</Words>
  <Application>Microsoft Office PowerPoint</Application>
  <PresentationFormat>Custom</PresentationFormat>
  <Paragraphs>275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Network</vt:lpstr>
      <vt:lpstr>Dynamic Slicing</vt:lpstr>
      <vt:lpstr>Outline</vt:lpstr>
      <vt:lpstr>Dynamic Slicing</vt:lpstr>
      <vt:lpstr>Introduction</vt:lpstr>
      <vt:lpstr>Static &amp; Dynamic Slicing</vt:lpstr>
      <vt:lpstr>Dynamic Slice</vt:lpstr>
      <vt:lpstr>Dynamic Dependence Graph</vt:lpstr>
      <vt:lpstr>Dynamic Slicing</vt:lpstr>
      <vt:lpstr>Example: Static Slicing</vt:lpstr>
      <vt:lpstr>1st Approach </vt:lpstr>
      <vt:lpstr>Sounds good?</vt:lpstr>
      <vt:lpstr>That means...</vt:lpstr>
      <vt:lpstr>2nd Approach </vt:lpstr>
      <vt:lpstr>- It works? - No! </vt:lpstr>
      <vt:lpstr>3rd Try </vt:lpstr>
      <vt:lpstr> There is still a problem!</vt:lpstr>
      <vt:lpstr>4th Approach Reduced Dynamic Dependence Graph:</vt:lpstr>
      <vt:lpstr>Dynamic Slicing</vt:lpstr>
      <vt:lpstr>PowerPoint Presentation</vt:lpstr>
      <vt:lpstr>Conclusion</vt:lpstr>
      <vt:lpstr>Conclusion</vt:lpstr>
      <vt:lpstr>Reference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Lathrop,Richard</cp:lastModifiedBy>
  <cp:revision>41</cp:revision>
  <dcterms:created xsi:type="dcterms:W3CDTF">2004-05-06T09:28:21Z</dcterms:created>
  <dcterms:modified xsi:type="dcterms:W3CDTF">2011-11-30T20:39:43Z</dcterms:modified>
</cp:coreProperties>
</file>