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notesMasterIdLst>
    <p:notesMasterId r:id="rId34"/>
  </p:notesMasterIdLst>
  <p:handoutMasterIdLst>
    <p:handoutMasterId r:id="rId35"/>
  </p:handoutMasterIdLst>
  <p:sldIdLst>
    <p:sldId id="257" r:id="rId3"/>
    <p:sldId id="268" r:id="rId4"/>
    <p:sldId id="436" r:id="rId5"/>
    <p:sldId id="262" r:id="rId6"/>
    <p:sldId id="261" r:id="rId7"/>
    <p:sldId id="263" r:id="rId8"/>
    <p:sldId id="265" r:id="rId9"/>
    <p:sldId id="264" r:id="rId10"/>
    <p:sldId id="270" r:id="rId11"/>
    <p:sldId id="266" r:id="rId12"/>
    <p:sldId id="377" r:id="rId13"/>
    <p:sldId id="421" r:id="rId14"/>
    <p:sldId id="370" r:id="rId15"/>
    <p:sldId id="438" r:id="rId16"/>
    <p:sldId id="423" r:id="rId17"/>
    <p:sldId id="394" r:id="rId18"/>
    <p:sldId id="401" r:id="rId19"/>
    <p:sldId id="402" r:id="rId20"/>
    <p:sldId id="403" r:id="rId21"/>
    <p:sldId id="431" r:id="rId22"/>
    <p:sldId id="404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00"/>
    <a:srgbClr val="FF5050"/>
    <a:srgbClr val="FF66FF"/>
    <a:srgbClr val="00CC00"/>
    <a:srgbClr val="33CC33"/>
    <a:srgbClr val="66FF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0" autoAdjust="0"/>
    <p:restoredTop sz="86400" autoAdjust="0"/>
  </p:normalViewPr>
  <p:slideViewPr>
    <p:cSldViewPr snapToGrid="0">
      <p:cViewPr varScale="1">
        <p:scale>
          <a:sx n="101" d="100"/>
          <a:sy n="101" d="100"/>
        </p:scale>
        <p:origin x="-19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 u="none"/>
            </a:lvl1pPr>
          </a:lstStyle>
          <a:p>
            <a:pPr>
              <a:defRPr/>
            </a:pPr>
            <a:fld id="{25FB96F1-E0DF-478F-A811-5B94E3194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 u="none"/>
            </a:lvl1pPr>
          </a:lstStyle>
          <a:p>
            <a:pPr>
              <a:defRPr/>
            </a:pPr>
            <a:fld id="{6FC2069D-1281-462D-B2C0-F6FCE9913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4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0A992-EC3C-4F78-949B-6D05A1313843}" type="slidenum">
              <a:rPr lang="en-US" altLang="en-US" b="0" u="none" smtClean="0"/>
              <a:pPr eaLnBrk="1" hangingPunct="1"/>
              <a:t>1</a:t>
            </a:fld>
            <a:endParaRPr lang="en-US" altLang="en-US" b="0" u="non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000" smtClean="0"/>
              <a:t>Hi everyone, the title of my presentation is …………………………………….</a:t>
            </a:r>
          </a:p>
          <a:p>
            <a:pPr eaLnBrk="1" hangingPunct="1"/>
            <a:r>
              <a:rPr lang="en-US" altLang="en-US" sz="3000" smtClean="0"/>
              <a:t>Today I  will be describing a  novel Gene Synthesis technique discovered by Dr. Hatfield, my PI, in the department of microbiology and molecular genetics and Dr. Lathrop in the school of information and computer science.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CD1D4E-6CDF-4C80-A56D-B0B187DE7B66}" type="slidenum">
              <a:rPr lang="en-US" altLang="en-US" sz="3400" b="0" u="none">
                <a:latin typeface="Helvetica" pitchFamily="34" charset="0"/>
              </a:rPr>
              <a:pPr/>
              <a:t>12</a:t>
            </a:fld>
            <a:endParaRPr lang="en-US" altLang="en-US" sz="3400" b="0" u="none">
              <a:latin typeface="Helvetica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2950"/>
            <a:ext cx="5365750" cy="498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435" tIns="55378" rIns="112435" bIns="55378"/>
          <a:lstStyle/>
          <a:p>
            <a:pPr defTabSz="1109663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429767-561E-495C-A930-8EEE8EB86B01}" type="slidenum">
              <a:rPr lang="en-US" altLang="en-US" sz="1300">
                <a:latin typeface="Calibri" pitchFamily="34" charset="0"/>
              </a:rPr>
              <a:pPr algn="r" eaLnBrk="1" hangingPunct="1"/>
              <a:t>14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CF51406-5CAB-4C23-9C34-DC2A1F246139}" type="slidenum">
              <a:rPr lang="en-US" altLang="en-US" sz="1300">
                <a:latin typeface="Calibri" pitchFamily="34" charset="0"/>
              </a:rPr>
              <a:pPr algn="r" eaLnBrk="1" hangingPunct="1"/>
              <a:t>16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Fix the second picture.  The tetramer binds to the p53 DNA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4D0AC5-AFBE-464F-8220-62F5A91B904F}" type="slidenum">
              <a:rPr lang="en-US" altLang="en-US" sz="1300">
                <a:latin typeface="Calibri" pitchFamily="34" charset="0"/>
              </a:rPr>
              <a:pPr algn="r" eaLnBrk="1" hangingPunct="1"/>
              <a:t>17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So I apply this algorithm to biological experimentation.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08A809-47C4-43FD-B36E-9DAA2AA2618B}" type="slidenum">
              <a:rPr lang="en-US" altLang="en-US" sz="1300">
                <a:latin typeface="Calibri" pitchFamily="34" charset="0"/>
              </a:rPr>
              <a:pPr algn="r" eaLnBrk="1" hangingPunct="1"/>
              <a:t>18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44CD6CA-BB9D-498D-A4E8-D056B3BCE01E}" type="slidenum">
              <a:rPr lang="en-US" altLang="en-US" sz="1300">
                <a:latin typeface="Calibri" pitchFamily="34" charset="0"/>
              </a:rPr>
              <a:pPr algn="r" eaLnBrk="1" hangingPunct="1"/>
              <a:t>19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2F9D8BA-4761-4542-9E4F-6FCC7630918B}" type="slidenum">
              <a:rPr lang="en-US" altLang="en-US" sz="1300" b="0" u="none">
                <a:latin typeface="Calibri" pitchFamily="34" charset="0"/>
              </a:rPr>
              <a:pPr algn="r" eaLnBrk="1" hangingPunct="1"/>
              <a:t>20</a:t>
            </a:fld>
            <a:endParaRPr lang="en-US" altLang="en-US" sz="1300" b="0" u="none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0F40-9586-4C52-BCE5-5E599E23A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422F-2D9F-468E-90D4-EA6DC2C29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74638"/>
            <a:ext cx="2060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309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0F4E-0129-4891-BD41-3AE2F8762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488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488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488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4E8C-C78C-4A0A-893E-5C7FAA0B2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88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8D7EC-559A-4FF2-890C-5B4791D7F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2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43888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6764-98FD-42B4-9C58-8EE358B59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5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E830E-0658-4164-AD6A-CFFAC094A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4036-B4BD-489E-A97F-409303E29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0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D57DE-994A-4112-B969-0325D9D86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8A495-3E45-4953-AC06-5B3EAA056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75E7A-FFD3-452E-94B2-29475BC8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9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A159-455E-4FF6-9BA6-B2097DAB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3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4909-0905-40F6-827C-8E413C438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5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13AA8-6DF1-4490-B1E1-F2D7D15ED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26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2DFEC-6A40-410E-9F89-8575B1105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1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FC3D3-A3CB-4C03-A9B6-DD66E9275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8D214-FDA5-4B20-9085-2BEB7EC8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6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74638"/>
            <a:ext cx="2060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309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9EEB5-1A0F-430F-AB32-1E570A1B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23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43888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60EE-1962-4F1A-9693-6F5838F3A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09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1EB1-BFDE-49B9-B9F1-38D9BF71C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63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690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81200"/>
            <a:ext cx="33866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981200"/>
            <a:ext cx="33866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13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CF382-8450-474F-BF98-7DC731541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CAAC-6139-4491-8BB8-D8E212C50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A8BE3-8800-4876-A11E-B86F642A9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515CE-044F-4E37-B9FC-072ABDCB0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6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EDA61-7A7D-49AD-B8B4-4005F9DE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FB25-1416-4FBA-B10B-9767F698A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1861-A34C-4CFB-ABA1-0B2C4244B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/>
            </a:lvl1pPr>
          </a:lstStyle>
          <a:p>
            <a:pPr>
              <a:defRPr/>
            </a:pPr>
            <a:fld id="{2CE980A6-3AD4-40B3-8B1C-FAD7FBC50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/>
            </a:lvl1pPr>
          </a:lstStyle>
          <a:p>
            <a:pPr>
              <a:defRPr/>
            </a:pPr>
            <a:fld id="{35EED472-DC67-4F56-8473-94881F475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35.jpeg"/><Relationship Id="rId26" Type="http://schemas.openxmlformats.org/officeDocument/2006/relationships/image" Target="../media/image39.jpeg"/><Relationship Id="rId3" Type="http://schemas.microsoft.com/office/2007/relationships/hdphoto" Target="../media/hdphoto1.wdp"/><Relationship Id="rId21" Type="http://schemas.microsoft.com/office/2007/relationships/hdphoto" Target="../media/hdphoto10.wdp"/><Relationship Id="rId34" Type="http://schemas.openxmlformats.org/officeDocument/2006/relationships/image" Target="../media/image43.jpeg"/><Relationship Id="rId7" Type="http://schemas.microsoft.com/office/2007/relationships/hdphoto" Target="../media/hdphoto3.wdp"/><Relationship Id="rId12" Type="http://schemas.openxmlformats.org/officeDocument/2006/relationships/image" Target="../media/image32.jpe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2" Type="http://schemas.openxmlformats.org/officeDocument/2006/relationships/image" Target="../media/image27.jpeg"/><Relationship Id="rId16" Type="http://schemas.openxmlformats.org/officeDocument/2006/relationships/image" Target="../media/image34.jpeg"/><Relationship Id="rId20" Type="http://schemas.openxmlformats.org/officeDocument/2006/relationships/image" Target="../media/image36.jpeg"/><Relationship Id="rId29" Type="http://schemas.microsoft.com/office/2007/relationships/hdphoto" Target="../media/hdphoto14.wd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11" Type="http://schemas.microsoft.com/office/2007/relationships/hdphoto" Target="../media/hdphoto5.wdp"/><Relationship Id="rId24" Type="http://schemas.openxmlformats.org/officeDocument/2006/relationships/image" Target="../media/image38.jpeg"/><Relationship Id="rId32" Type="http://schemas.openxmlformats.org/officeDocument/2006/relationships/image" Target="../media/image42.jpe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40.jpeg"/><Relationship Id="rId36" Type="http://schemas.microsoft.com/office/2007/relationships/hdphoto" Target="../media/hdphoto17.wdp"/><Relationship Id="rId10" Type="http://schemas.openxmlformats.org/officeDocument/2006/relationships/image" Target="../media/image31.jpe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" Type="http://schemas.openxmlformats.org/officeDocument/2006/relationships/image" Target="../media/image28.jpeg"/><Relationship Id="rId9" Type="http://schemas.microsoft.com/office/2007/relationships/hdphoto" Target="../media/hdphoto4.wdp"/><Relationship Id="rId14" Type="http://schemas.openxmlformats.org/officeDocument/2006/relationships/image" Target="../media/image33.jpeg"/><Relationship Id="rId22" Type="http://schemas.openxmlformats.org/officeDocument/2006/relationships/image" Target="../media/image37.jpeg"/><Relationship Id="rId27" Type="http://schemas.microsoft.com/office/2007/relationships/hdphoto" Target="../media/hdphoto13.wdp"/><Relationship Id="rId30" Type="http://schemas.openxmlformats.org/officeDocument/2006/relationships/image" Target="../media/image41.jpeg"/><Relationship Id="rId35" Type="http://schemas.openxmlformats.org/officeDocument/2006/relationships/image" Target="../media/image44.jpeg"/><Relationship Id="rId8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895350"/>
            <a:ext cx="8534400" cy="180181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Intelligent Systems and Molecular Biology</a:t>
            </a:r>
            <a:endParaRPr lang="en-US" altLang="en-US" sz="4000" b="1" dirty="0" smtClean="0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680618" y="3557588"/>
            <a:ext cx="388119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0" u="none" dirty="0"/>
              <a:t>Richard H. Lathrop</a:t>
            </a:r>
          </a:p>
          <a:p>
            <a:pPr eaLnBrk="1" hangingPunct="1"/>
            <a:r>
              <a:rPr lang="en-US" altLang="en-US" sz="2400" b="0" u="none" dirty="0"/>
              <a:t>Dept. of Computer </a:t>
            </a:r>
            <a:r>
              <a:rPr lang="en-US" altLang="en-US" sz="2400" b="0" u="none" dirty="0" smtClean="0"/>
              <a:t>Science</a:t>
            </a:r>
          </a:p>
          <a:p>
            <a:pPr eaLnBrk="1" hangingPunct="1"/>
            <a:r>
              <a:rPr lang="en-US" altLang="en-US" sz="2400" b="0" u="none" dirty="0" smtClean="0"/>
              <a:t>Univ. of California, Irvine</a:t>
            </a:r>
            <a:endParaRPr lang="en-US" altLang="en-US" sz="2400" b="0" u="none" dirty="0"/>
          </a:p>
          <a:p>
            <a:pPr eaLnBrk="1" hangingPunct="1"/>
            <a:endParaRPr lang="en-US" altLang="en-US" sz="2400" b="0" u="none" dirty="0"/>
          </a:p>
          <a:p>
            <a:pPr eaLnBrk="1" hangingPunct="1"/>
            <a:r>
              <a:rPr lang="en-US" altLang="en-US" b="0" u="none" dirty="0"/>
              <a:t>rickl@uci.edu</a:t>
            </a:r>
          </a:p>
          <a:p>
            <a:pPr eaLnBrk="1" hangingPunct="1"/>
            <a:r>
              <a:rPr lang="en-US" altLang="en-US" b="0" u="none" dirty="0"/>
              <a:t>Donald Bren Hall 4224</a:t>
            </a:r>
          </a:p>
          <a:p>
            <a:pPr eaLnBrk="1" hangingPunct="1"/>
            <a:r>
              <a:rPr lang="en-US" altLang="en-US" b="0" u="none" dirty="0"/>
              <a:t>949-824-4021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Intelligent Systems are well suited to biology and medicine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2155825"/>
            <a:ext cx="8229600" cy="4329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Robust in the face of inherent complexity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Extract trends and regularities from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Provide models for complex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Cope with uncertainty and ambiguity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Content-based retrieval from literature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Ontologies for heterogeneous databases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Machine learning and data mining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tx1"/>
                </a:solidFill>
              </a:rPr>
              <a:t>Intelligent systems handle complexity with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Intelligent Systems and Molecular Biology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400" b="1" smtClean="0"/>
              <a:t>Artificial Intelligence for Biology and Medicine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 smtClean="0"/>
              <a:t>Biology is data-rich and knowledge-hungry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 smtClean="0"/>
              <a:t>AI is well suited to biomedical problems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2400" b="1" smtClean="0"/>
              <a:t>Examples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smtClean="0"/>
              <a:t>Machine learning -- drug discovery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smtClean="0"/>
              <a:t>Rule-based systems – drug-resistant HIV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smtClean="0"/>
              <a:t>Heuristic search -- protein structure prediction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smtClean="0"/>
              <a:t>Constraints – design of large synthetic genes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2000" b="1" smtClean="0"/>
              <a:t>Current Project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b="1" smtClean="0">
                <a:solidFill>
                  <a:srgbClr val="FF5050"/>
                </a:solidFill>
              </a:rPr>
              <a:t>Machine learning and p53 cancer rescue mutants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b="1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400" b="1" smtClean="0"/>
              <a:t>Goal of talk:  </a:t>
            </a:r>
            <a:r>
              <a:rPr lang="en-US" altLang="en-US" sz="2400" b="1" smtClean="0">
                <a:solidFill>
                  <a:schemeClr val="tx1"/>
                </a:solidFill>
              </a:rPr>
              <a:t>The power of information science to influence molecular science and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4800600" y="6034088"/>
            <a:ext cx="434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u="none">
                <a:solidFill>
                  <a:srgbClr val="FFFF00"/>
                </a:solidFill>
                <a:latin typeface="Verdana" pitchFamily="34" charset="0"/>
              </a:rPr>
              <a:t>Cho, Y.</a:t>
            </a:r>
            <a:r>
              <a:rPr lang="en-US" altLang="en-US" sz="1000" b="0" u="none">
                <a:solidFill>
                  <a:srgbClr val="FFFF00"/>
                </a:solidFill>
                <a:latin typeface="Verdana" pitchFamily="34" charset="0"/>
              </a:rPr>
              <a:t>,  </a:t>
            </a:r>
            <a:r>
              <a:rPr lang="en-US" altLang="en-US" sz="1000" u="none">
                <a:solidFill>
                  <a:srgbClr val="FFFF00"/>
                </a:solidFill>
                <a:latin typeface="Verdana" pitchFamily="34" charset="0"/>
              </a:rPr>
              <a:t>Gorina, S.</a:t>
            </a:r>
            <a:r>
              <a:rPr lang="en-US" altLang="en-US" sz="1000" b="0" u="none">
                <a:solidFill>
                  <a:srgbClr val="FFFF00"/>
                </a:solidFill>
                <a:latin typeface="Verdana" pitchFamily="34" charset="0"/>
              </a:rPr>
              <a:t>,  </a:t>
            </a:r>
            <a:r>
              <a:rPr lang="en-US" altLang="en-US" sz="1000" u="none">
                <a:solidFill>
                  <a:srgbClr val="FFFF00"/>
                </a:solidFill>
                <a:latin typeface="Verdana" pitchFamily="34" charset="0"/>
              </a:rPr>
              <a:t>Jeffrey, P.D.</a:t>
            </a:r>
            <a:r>
              <a:rPr lang="en-US" altLang="en-US" sz="1000" b="0" u="none">
                <a:solidFill>
                  <a:srgbClr val="FFFF00"/>
                </a:solidFill>
                <a:latin typeface="Verdana" pitchFamily="34" charset="0"/>
              </a:rPr>
              <a:t>,  </a:t>
            </a:r>
            <a:r>
              <a:rPr lang="en-US" altLang="en-US" sz="1000" u="none">
                <a:solidFill>
                  <a:srgbClr val="FFFF00"/>
                </a:solidFill>
                <a:latin typeface="Verdana" pitchFamily="34" charset="0"/>
              </a:rPr>
              <a:t>Pavletich, N.P.</a:t>
            </a:r>
            <a:r>
              <a:rPr lang="en-US" altLang="en-US" sz="1000" b="0" u="none">
                <a:solidFill>
                  <a:srgbClr val="FFFF00"/>
                </a:solidFill>
                <a:latin typeface="Verdana" pitchFamily="34" charset="0"/>
              </a:rPr>
              <a:t>  </a:t>
            </a:r>
          </a:p>
          <a:p>
            <a:r>
              <a:rPr lang="en-US" altLang="en-US" sz="1000" b="0" u="none">
                <a:latin typeface="Verdana" pitchFamily="34" charset="0"/>
              </a:rPr>
              <a:t>Crystal structure of a p53 tumor suppressor-DNA complex: understanding tumorigenic mutations. </a:t>
            </a:r>
          </a:p>
          <a:p>
            <a:r>
              <a:rPr lang="en-US" altLang="en-US" sz="1000" b="0" u="none">
                <a:latin typeface="Verdana" pitchFamily="34" charset="0"/>
              </a:rPr>
              <a:t> </a:t>
            </a:r>
            <a:r>
              <a:rPr lang="en-US" altLang="en-US" sz="1000" b="0" i="1" u="none">
                <a:latin typeface="Verdana" pitchFamily="34" charset="0"/>
              </a:rPr>
              <a:t>Science</a:t>
            </a:r>
            <a:r>
              <a:rPr lang="en-US" altLang="en-US" sz="1000" b="0" u="none">
                <a:latin typeface="Verdana" pitchFamily="34" charset="0"/>
              </a:rPr>
              <a:t>   </a:t>
            </a:r>
            <a:r>
              <a:rPr lang="en-US" altLang="en-US" sz="1000" b="0" i="1" u="none">
                <a:latin typeface="Verdana" pitchFamily="34" charset="0"/>
              </a:rPr>
              <a:t>v265</a:t>
            </a:r>
            <a:r>
              <a:rPr lang="en-US" altLang="en-US" sz="1000" b="0" u="none">
                <a:latin typeface="Verdana" pitchFamily="34" charset="0"/>
              </a:rPr>
              <a:t>   </a:t>
            </a:r>
            <a:r>
              <a:rPr lang="en-US" altLang="en-US" sz="1000" b="0" i="1" u="none">
                <a:latin typeface="Verdana" pitchFamily="34" charset="0"/>
              </a:rPr>
              <a:t>pp.346-355</a:t>
            </a:r>
            <a:r>
              <a:rPr lang="en-US" altLang="en-US" sz="1000" b="0" u="none">
                <a:latin typeface="Verdana" pitchFamily="34" charset="0"/>
              </a:rPr>
              <a:t>, </a:t>
            </a:r>
            <a:r>
              <a:rPr lang="en-US" altLang="en-US" sz="1000" b="0" i="1" u="none">
                <a:latin typeface="Verdana" pitchFamily="34" charset="0"/>
              </a:rPr>
              <a:t>1994</a:t>
            </a:r>
            <a:r>
              <a:rPr lang="en-US" altLang="en-US" sz="800" b="0" u="none">
                <a:latin typeface="Verdana" pitchFamily="34" charset="0"/>
              </a:rPr>
              <a:t>   </a:t>
            </a:r>
            <a:br>
              <a:rPr lang="en-US" altLang="en-US" sz="800" b="0" u="none">
                <a:latin typeface="Verdana" pitchFamily="34" charset="0"/>
              </a:rPr>
            </a:br>
            <a:endParaRPr lang="en-US" altLang="en-US" sz="800" b="0" u="none">
              <a:latin typeface="Verdana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9238" y="800100"/>
            <a:ext cx="4551362" cy="5588000"/>
          </a:xfrm>
        </p:spPr>
        <p:txBody>
          <a:bodyPr lIns="90487" tIns="44450" rIns="90487" bIns="44450"/>
          <a:lstStyle/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FF66"/>
                </a:solidFill>
              </a:rPr>
              <a:t>p53 is a central tumor suppressor protein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FF66"/>
                </a:solidFill>
              </a:rPr>
              <a:t>	</a:t>
            </a:r>
            <a:r>
              <a:rPr lang="en-US" altLang="en-US" sz="2400" dirty="0" smtClean="0">
                <a:solidFill>
                  <a:schemeClr val="tx1"/>
                </a:solidFill>
              </a:rPr>
              <a:t>“The guardian of the genome”</a:t>
            </a:r>
            <a:r>
              <a:rPr lang="en-US" altLang="en-US" sz="2400" dirty="0" smtClean="0"/>
              <a:t> </a:t>
            </a:r>
            <a:endParaRPr lang="en-US" altLang="en-US" sz="2400" dirty="0" smtClean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 smtClean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FF66"/>
                </a:solidFill>
              </a:rPr>
              <a:t>Controls many tumor suppression functions</a:t>
            </a:r>
            <a:endParaRPr lang="en-US" alt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solidFill>
                  <a:srgbClr val="FF9900"/>
                </a:solidFill>
              </a:rPr>
              <a:t>	</a:t>
            </a:r>
            <a:r>
              <a:rPr lang="en-US" altLang="en-US" sz="2400" dirty="0" smtClean="0">
                <a:solidFill>
                  <a:schemeClr val="tx1"/>
                </a:solidFill>
              </a:rPr>
              <a:t>Monitors cellular distress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b="1" dirty="0" smtClean="0">
                <a:solidFill>
                  <a:srgbClr val="FF5050"/>
                </a:solidFill>
              </a:rPr>
              <a:t>The most-mutated gene in human cancers</a:t>
            </a:r>
            <a:endParaRPr lang="en-US" altLang="en-US" sz="2400" b="1" dirty="0" smtClean="0">
              <a:solidFill>
                <a:srgbClr val="FF5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400" dirty="0" smtClean="0">
                <a:solidFill>
                  <a:schemeClr val="tx1"/>
                </a:solidFill>
              </a:rPr>
              <a:t>All cancers must disable the p53 apoptosis pathway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724400" y="4927600"/>
            <a:ext cx="44196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u="none"/>
              <a:t>p53 core domain bound to DNA</a:t>
            </a:r>
          </a:p>
          <a:p>
            <a:pPr>
              <a:spcBef>
                <a:spcPct val="50000"/>
              </a:spcBef>
            </a:pPr>
            <a:r>
              <a:rPr lang="en-US" altLang="en-US" sz="1000" b="0" u="none">
                <a:latin typeface="Verdana" pitchFamily="34" charset="0"/>
              </a:rPr>
              <a:t>Image generated with UCSF Chimera</a:t>
            </a:r>
            <a:endParaRPr lang="en-US" altLang="en-US" sz="3200" b="0" u="none">
              <a:latin typeface="Verdana" pitchFamily="34" charset="0"/>
            </a:endParaRPr>
          </a:p>
        </p:txBody>
      </p:sp>
      <p:pic>
        <p:nvPicPr>
          <p:cNvPr id="45061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31900"/>
            <a:ext cx="3997325" cy="3727450"/>
          </a:xfrm>
          <a:noFill/>
        </p:spPr>
      </p:pic>
      <p:sp>
        <p:nvSpPr>
          <p:cNvPr id="45062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u="none">
                <a:solidFill>
                  <a:srgbClr val="FF9900"/>
                </a:solidFill>
              </a:rPr>
              <a:t>p53 and Human Cancers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3503613"/>
            <a:ext cx="216535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73088" y="509588"/>
            <a:ext cx="7996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u="none">
                <a:solidFill>
                  <a:srgbClr val="FF5050"/>
                </a:solidFill>
                <a:latin typeface="Helvetica" pitchFamily="34" charset="0"/>
              </a:rPr>
              <a:t>Consequences of </a:t>
            </a:r>
            <a:r>
              <a:rPr lang="en-US" altLang="en-US" sz="4000" i="1" u="none">
                <a:solidFill>
                  <a:srgbClr val="FF5050"/>
                </a:solidFill>
                <a:latin typeface="Helvetica" pitchFamily="34" charset="0"/>
              </a:rPr>
              <a:t>p53</a:t>
            </a:r>
            <a:r>
              <a:rPr lang="en-US" altLang="en-US" sz="4000" u="none">
                <a:solidFill>
                  <a:srgbClr val="FF5050"/>
                </a:solidFill>
                <a:latin typeface="Helvetica" pitchFamily="34" charset="0"/>
              </a:rPr>
              <a:t> mutations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343650" y="6586538"/>
            <a:ext cx="26193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u="none">
                <a:latin typeface="Helvetica" pitchFamily="34" charset="0"/>
              </a:rPr>
              <a:t>Cho et al., Science </a:t>
            </a:r>
            <a:r>
              <a:rPr lang="en-US" altLang="en-US" sz="1200" i="1" u="none">
                <a:latin typeface="Helvetica" pitchFamily="34" charset="0"/>
              </a:rPr>
              <a:t>265</a:t>
            </a:r>
            <a:r>
              <a:rPr lang="en-US" altLang="en-US" sz="1200" u="none">
                <a:latin typeface="Helvetica" pitchFamily="34" charset="0"/>
              </a:rPr>
              <a:t>, 346-355 (1994)</a:t>
            </a:r>
          </a:p>
        </p:txBody>
      </p:sp>
      <p:pic>
        <p:nvPicPr>
          <p:cNvPr id="4608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505200"/>
            <a:ext cx="21637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503613"/>
            <a:ext cx="216376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922338" y="2425700"/>
            <a:ext cx="216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none">
                <a:latin typeface="Helvetica" pitchFamily="34" charset="0"/>
              </a:rPr>
              <a:t>Loss of DNA contact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757613" y="2425700"/>
            <a:ext cx="1563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none">
                <a:latin typeface="Helvetica" pitchFamily="34" charset="0"/>
              </a:rPr>
              <a:t>Disruption of</a:t>
            </a:r>
          </a:p>
          <a:p>
            <a:r>
              <a:rPr lang="en-US" altLang="en-US" u="none">
                <a:latin typeface="Helvetica" pitchFamily="34" charset="0"/>
              </a:rPr>
              <a:t>local structure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064250" y="24257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none">
                <a:latin typeface="Helvetica" pitchFamily="34" charset="0"/>
              </a:rPr>
              <a:t>Denaturation of</a:t>
            </a:r>
          </a:p>
          <a:p>
            <a:r>
              <a:rPr lang="en-US" altLang="en-US" u="none">
                <a:latin typeface="Helvetica" pitchFamily="34" charset="0"/>
              </a:rPr>
              <a:t>entire core domain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2179638" y="4067175"/>
            <a:ext cx="341312" cy="36036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4160838" y="3589338"/>
            <a:ext cx="368300" cy="406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6057900" y="3681413"/>
            <a:ext cx="1263650" cy="148907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3846513" y="4122738"/>
            <a:ext cx="725487" cy="628650"/>
          </a:xfrm>
          <a:prstGeom prst="irregularSeal2">
            <a:avLst/>
          </a:prstGeom>
          <a:solidFill>
            <a:srgbClr val="00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4" name="Text Box 60"/>
          <p:cNvSpPr txBox="1">
            <a:spLocks noChangeArrowheads="1"/>
          </p:cNvSpPr>
          <p:nvPr/>
        </p:nvSpPr>
        <p:spPr bwMode="auto">
          <a:xfrm>
            <a:off x="2065338" y="1452563"/>
            <a:ext cx="5013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none">
                <a:solidFill>
                  <a:srgbClr val="FFFF00"/>
                </a:solidFill>
              </a:rPr>
              <a:t>~250,000 US deaths/year</a:t>
            </a:r>
          </a:p>
        </p:txBody>
      </p:sp>
      <p:sp>
        <p:nvSpPr>
          <p:cNvPr id="46095" name="TextBox 12"/>
          <p:cNvSpPr txBox="1">
            <a:spLocks noChangeArrowheads="1"/>
          </p:cNvSpPr>
          <p:nvPr/>
        </p:nvSpPr>
        <p:spPr bwMode="auto">
          <a:xfrm>
            <a:off x="838200" y="5499100"/>
            <a:ext cx="7466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0" u="none">
                <a:solidFill>
                  <a:srgbClr val="FFC000"/>
                </a:solidFill>
              </a:rPr>
              <a:t>Over 1/3 of all human cancers express full-length p53 with only one a.a. change</a:t>
            </a:r>
            <a:endParaRPr lang="en-US" altLang="en-US" sz="3200" b="0" u="none">
              <a:solidFill>
                <a:srgbClr val="FFC0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3"/>
          <p:cNvGrpSpPr>
            <a:grpSpLocks/>
          </p:cNvGrpSpPr>
          <p:nvPr/>
        </p:nvGrpSpPr>
        <p:grpSpPr bwMode="auto">
          <a:xfrm>
            <a:off x="1222375" y="4191000"/>
            <a:ext cx="6169025" cy="2386013"/>
            <a:chOff x="818" y="528"/>
            <a:chExt cx="3886" cy="1503"/>
          </a:xfrm>
        </p:grpSpPr>
        <p:sp>
          <p:nvSpPr>
            <p:cNvPr id="64528" name="Oval 4"/>
            <p:cNvSpPr>
              <a:spLocks noChangeArrowheads="1"/>
            </p:cNvSpPr>
            <p:nvPr/>
          </p:nvSpPr>
          <p:spPr bwMode="auto">
            <a:xfrm>
              <a:off x="1200" y="528"/>
              <a:ext cx="864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64529" name="Text Box 5"/>
            <p:cNvSpPr txBox="1">
              <a:spLocks noChangeArrowheads="1"/>
            </p:cNvSpPr>
            <p:nvPr/>
          </p:nvSpPr>
          <p:spPr bwMode="auto">
            <a:xfrm>
              <a:off x="818" y="1488"/>
              <a:ext cx="159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Cancer Mutation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Inactive p53</a:t>
              </a:r>
            </a:p>
          </p:txBody>
        </p:sp>
        <p:sp>
          <p:nvSpPr>
            <p:cNvPr id="64530" name="Oval 6"/>
            <p:cNvSpPr>
              <a:spLocks noChangeArrowheads="1"/>
            </p:cNvSpPr>
            <p:nvPr/>
          </p:nvSpPr>
          <p:spPr bwMode="auto">
            <a:xfrm>
              <a:off x="2832" y="9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64531" name="Text Box 7"/>
            <p:cNvSpPr txBox="1">
              <a:spLocks noChangeArrowheads="1"/>
            </p:cNvSpPr>
            <p:nvPr/>
          </p:nvSpPr>
          <p:spPr bwMode="auto">
            <a:xfrm>
              <a:off x="2544" y="1392"/>
              <a:ext cx="76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Anti-Cancer Drug</a:t>
              </a:r>
            </a:p>
          </p:txBody>
        </p:sp>
        <p:sp>
          <p:nvSpPr>
            <p:cNvPr id="64532" name="Text Box 8"/>
            <p:cNvSpPr txBox="1">
              <a:spLocks noChangeArrowheads="1"/>
            </p:cNvSpPr>
            <p:nvPr/>
          </p:nvSpPr>
          <p:spPr bwMode="auto">
            <a:xfrm>
              <a:off x="2256" y="864"/>
              <a:ext cx="43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4800" u="none">
                  <a:latin typeface="Lucida Sans Unicode" pitchFamily="34" charset="0"/>
                </a:rPr>
                <a:t>+</a:t>
              </a:r>
            </a:p>
          </p:txBody>
        </p:sp>
        <p:sp>
          <p:nvSpPr>
            <p:cNvPr id="64533" name="Text Box 9"/>
            <p:cNvSpPr txBox="1">
              <a:spLocks noChangeArrowheads="1"/>
            </p:cNvSpPr>
            <p:nvPr/>
          </p:nvSpPr>
          <p:spPr bwMode="auto">
            <a:xfrm>
              <a:off x="3264" y="864"/>
              <a:ext cx="43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4800" u="none">
                  <a:latin typeface="Lucida Sans Unicode" pitchFamily="34" charset="0"/>
                </a:rPr>
                <a:t>=</a:t>
              </a:r>
            </a:p>
          </p:txBody>
        </p:sp>
        <p:sp>
          <p:nvSpPr>
            <p:cNvPr id="64534" name="Oval 10"/>
            <p:cNvSpPr>
              <a:spLocks noChangeArrowheads="1"/>
            </p:cNvSpPr>
            <p:nvPr/>
          </p:nvSpPr>
          <p:spPr bwMode="auto">
            <a:xfrm>
              <a:off x="3696" y="576"/>
              <a:ext cx="864" cy="91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64535" name="Oval 11"/>
            <p:cNvSpPr>
              <a:spLocks noChangeArrowheads="1"/>
            </p:cNvSpPr>
            <p:nvPr/>
          </p:nvSpPr>
          <p:spPr bwMode="auto">
            <a:xfrm>
              <a:off x="4512" y="9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64536" name="Text Box 12"/>
            <p:cNvSpPr txBox="1">
              <a:spLocks noChangeArrowheads="1"/>
            </p:cNvSpPr>
            <p:nvPr/>
          </p:nvSpPr>
          <p:spPr bwMode="auto">
            <a:xfrm>
              <a:off x="3581" y="1565"/>
              <a:ext cx="11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Active p53</a:t>
              </a:r>
            </a:p>
          </p:txBody>
        </p:sp>
      </p:grp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96863" y="215900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Mutations Rescue Cancerous p53</a:t>
            </a:r>
          </a:p>
        </p:txBody>
      </p:sp>
      <p:grpSp>
        <p:nvGrpSpPr>
          <p:cNvPr id="64516" name="Group 23"/>
          <p:cNvGrpSpPr>
            <a:grpSpLocks/>
          </p:cNvGrpSpPr>
          <p:nvPr/>
        </p:nvGrpSpPr>
        <p:grpSpPr bwMode="auto">
          <a:xfrm>
            <a:off x="1038225" y="890588"/>
            <a:ext cx="7162800" cy="2611437"/>
            <a:chOff x="1038412" y="685800"/>
            <a:chExt cx="7162800" cy="2610625"/>
          </a:xfrm>
        </p:grpSpPr>
        <p:sp>
          <p:nvSpPr>
            <p:cNvPr id="64520" name="Oval 4"/>
            <p:cNvSpPr>
              <a:spLocks noChangeArrowheads="1"/>
            </p:cNvSpPr>
            <p:nvPr/>
          </p:nvSpPr>
          <p:spPr bwMode="auto">
            <a:xfrm>
              <a:off x="3810000" y="685800"/>
              <a:ext cx="1371600" cy="1447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64521" name="Text Box 5"/>
            <p:cNvSpPr txBox="1">
              <a:spLocks noChangeArrowheads="1"/>
            </p:cNvSpPr>
            <p:nvPr/>
          </p:nvSpPr>
          <p:spPr bwMode="auto">
            <a:xfrm>
              <a:off x="3259501" y="2155368"/>
              <a:ext cx="2514600" cy="85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Cancer Mutation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Inactive p53</a:t>
              </a:r>
            </a:p>
          </p:txBody>
        </p:sp>
        <p:sp>
          <p:nvSpPr>
            <p:cNvPr id="64522" name="Oval 4"/>
            <p:cNvSpPr>
              <a:spLocks noChangeArrowheads="1"/>
            </p:cNvSpPr>
            <p:nvPr/>
          </p:nvSpPr>
          <p:spPr bwMode="auto">
            <a:xfrm>
              <a:off x="1295400" y="685800"/>
              <a:ext cx="1371600" cy="14478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64523" name="Text Box 5"/>
            <p:cNvSpPr txBox="1">
              <a:spLocks noChangeArrowheads="1"/>
            </p:cNvSpPr>
            <p:nvPr/>
          </p:nvSpPr>
          <p:spPr bwMode="auto">
            <a:xfrm>
              <a:off x="1038412" y="2155368"/>
              <a:ext cx="1905000" cy="85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Wild Type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Active p53</a:t>
              </a:r>
            </a:p>
          </p:txBody>
        </p:sp>
        <p:sp>
          <p:nvSpPr>
            <p:cNvPr id="64524" name="Oval 4"/>
            <p:cNvSpPr>
              <a:spLocks noChangeArrowheads="1"/>
            </p:cNvSpPr>
            <p:nvPr/>
          </p:nvSpPr>
          <p:spPr bwMode="auto">
            <a:xfrm>
              <a:off x="6400800" y="685800"/>
              <a:ext cx="1371600" cy="14478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64525" name="Text Box 5"/>
            <p:cNvSpPr txBox="1">
              <a:spLocks noChangeArrowheads="1"/>
            </p:cNvSpPr>
            <p:nvPr/>
          </p:nvSpPr>
          <p:spPr bwMode="auto">
            <a:xfrm>
              <a:off x="5991412" y="2137911"/>
              <a:ext cx="2209800" cy="115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Cancer+Rescue Mutations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Active p53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895787" y="1295210"/>
              <a:ext cx="685800" cy="3808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562787" y="1295210"/>
              <a:ext cx="685800" cy="3808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62400" y="1428750"/>
            <a:ext cx="106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Cancer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4724400"/>
            <a:ext cx="106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Cancer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990600" y="37338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Ultimate Goal</a:t>
            </a:r>
          </a:p>
        </p:txBody>
      </p:sp>
    </p:spTree>
    <p:extLst>
      <p:ext uri="{BB962C8B-B14F-4D97-AF65-F5344CB8AC3E}">
        <p14:creationId xmlns:p14="http://schemas.microsoft.com/office/powerpoint/2010/main" val="22967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327025" y="469900"/>
            <a:ext cx="8489950" cy="1724025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altLang="en-US" sz="4000" b="1" dirty="0" smtClean="0">
                <a:latin typeface="Helvetica" pitchFamily="34" charset="0"/>
              </a:rPr>
              <a:t>Suppressor Mutations</a:t>
            </a:r>
            <a:br>
              <a:rPr lang="en-US" altLang="en-US" sz="4000" b="1" dirty="0" smtClean="0">
                <a:latin typeface="Helvetica" pitchFamily="34" charset="0"/>
              </a:rPr>
            </a:br>
            <a:r>
              <a:rPr lang="en-US" altLang="en-US" sz="4000" dirty="0" smtClean="0">
                <a:solidFill>
                  <a:srgbClr val="FF9900"/>
                </a:solidFill>
              </a:rPr>
              <a:t> </a:t>
            </a:r>
            <a:r>
              <a:rPr lang="en-US" altLang="en-US" sz="2800" dirty="0" smtClean="0">
                <a:solidFill>
                  <a:srgbClr val="FF9900"/>
                </a:solidFill>
              </a:rPr>
              <a:t>Several second-site mutations restore functionality to some p53 cancer mutants </a:t>
            </a:r>
            <a:r>
              <a:rPr lang="en-US" altLang="en-US" sz="2800" i="1" dirty="0" smtClean="0">
                <a:solidFill>
                  <a:srgbClr val="FF9900"/>
                </a:solidFill>
              </a:rPr>
              <a:t>in vivo. </a:t>
            </a:r>
            <a:endParaRPr lang="en-US" altLang="en-US" sz="2800" b="1" dirty="0" smtClean="0">
              <a:latin typeface="Helvetica" pitchFamily="34" charset="0"/>
            </a:endParaRPr>
          </a:p>
        </p:txBody>
      </p:sp>
      <p:grpSp>
        <p:nvGrpSpPr>
          <p:cNvPr id="48131" name="Group 40"/>
          <p:cNvGrpSpPr>
            <a:grpSpLocks/>
          </p:cNvGrpSpPr>
          <p:nvPr/>
        </p:nvGrpSpPr>
        <p:grpSpPr bwMode="auto">
          <a:xfrm>
            <a:off x="495300" y="2728913"/>
            <a:ext cx="8194675" cy="3913187"/>
            <a:chOff x="484188" y="1917700"/>
            <a:chExt cx="8194675" cy="3913188"/>
          </a:xfrm>
        </p:grpSpPr>
        <p:sp>
          <p:nvSpPr>
            <p:cNvPr id="48132" name="Rectangle 2"/>
            <p:cNvSpPr>
              <a:spLocks noChangeArrowheads="1"/>
            </p:cNvSpPr>
            <p:nvPr/>
          </p:nvSpPr>
          <p:spPr bwMode="auto">
            <a:xfrm>
              <a:off x="1049338" y="4222750"/>
              <a:ext cx="7042150" cy="4064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33" name="Rectangle 3"/>
            <p:cNvSpPr>
              <a:spLocks noChangeArrowheads="1"/>
            </p:cNvSpPr>
            <p:nvPr/>
          </p:nvSpPr>
          <p:spPr bwMode="auto">
            <a:xfrm>
              <a:off x="2754313" y="4279900"/>
              <a:ext cx="3646487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34" name="Rectangle 4"/>
            <p:cNvSpPr>
              <a:spLocks noChangeArrowheads="1"/>
            </p:cNvSpPr>
            <p:nvPr/>
          </p:nvSpPr>
          <p:spPr bwMode="auto">
            <a:xfrm>
              <a:off x="6824663" y="4279900"/>
              <a:ext cx="903287" cy="29210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35" name="AutoShape 5"/>
            <p:cNvSpPr>
              <a:spLocks noChangeArrowheads="1"/>
            </p:cNvSpPr>
            <p:nvPr/>
          </p:nvSpPr>
          <p:spPr bwMode="auto">
            <a:xfrm rot="5400000" flipH="1">
              <a:off x="6901657" y="4202906"/>
              <a:ext cx="292100" cy="446087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36" name="AutoShape 6"/>
            <p:cNvSpPr>
              <a:spLocks noChangeArrowheads="1"/>
            </p:cNvSpPr>
            <p:nvPr/>
          </p:nvSpPr>
          <p:spPr bwMode="auto">
            <a:xfrm rot="-5400000">
              <a:off x="7358857" y="4202906"/>
              <a:ext cx="292100" cy="446087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37" name="Line 7"/>
            <p:cNvSpPr>
              <a:spLocks noChangeShapeType="1"/>
            </p:cNvSpPr>
            <p:nvPr/>
          </p:nvSpPr>
          <p:spPr bwMode="auto">
            <a:xfrm flipH="1">
              <a:off x="874713" y="4425950"/>
              <a:ext cx="152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Line 8"/>
            <p:cNvSpPr>
              <a:spLocks noChangeShapeType="1"/>
            </p:cNvSpPr>
            <p:nvPr/>
          </p:nvSpPr>
          <p:spPr bwMode="auto">
            <a:xfrm flipH="1">
              <a:off x="8113713" y="4425950"/>
              <a:ext cx="152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Rectangle 9"/>
            <p:cNvSpPr>
              <a:spLocks noChangeArrowheads="1"/>
            </p:cNvSpPr>
            <p:nvPr/>
          </p:nvSpPr>
          <p:spPr bwMode="auto">
            <a:xfrm>
              <a:off x="484188" y="4137025"/>
              <a:ext cx="4222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2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48140" name="Rectangle 10"/>
            <p:cNvSpPr>
              <a:spLocks noChangeArrowheads="1"/>
            </p:cNvSpPr>
            <p:nvPr/>
          </p:nvSpPr>
          <p:spPr bwMode="auto">
            <a:xfrm>
              <a:off x="8256588" y="4137025"/>
              <a:ext cx="4222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2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48141" name="Freeform 11"/>
            <p:cNvSpPr>
              <a:spLocks/>
            </p:cNvSpPr>
            <p:nvPr/>
          </p:nvSpPr>
          <p:spPr bwMode="auto">
            <a:xfrm>
              <a:off x="2749550" y="4886325"/>
              <a:ext cx="3659188" cy="230188"/>
            </a:xfrm>
            <a:custGeom>
              <a:avLst/>
              <a:gdLst>
                <a:gd name="T0" fmla="*/ 0 w 2593"/>
                <a:gd name="T1" fmla="*/ 0 h 145"/>
                <a:gd name="T2" fmla="*/ 0 w 2593"/>
                <a:gd name="T3" fmla="*/ 228600 h 145"/>
                <a:gd name="T4" fmla="*/ 3657777 w 2593"/>
                <a:gd name="T5" fmla="*/ 228600 h 145"/>
                <a:gd name="T6" fmla="*/ 3657777 w 2593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93"/>
                <a:gd name="T13" fmla="*/ 0 h 145"/>
                <a:gd name="T14" fmla="*/ 2593 w 2593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3" h="145">
                  <a:moveTo>
                    <a:pt x="0" y="0"/>
                  </a:moveTo>
                  <a:lnTo>
                    <a:pt x="0" y="144"/>
                  </a:lnTo>
                  <a:lnTo>
                    <a:pt x="2592" y="144"/>
                  </a:lnTo>
                  <a:lnTo>
                    <a:pt x="259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Rectangle 12"/>
            <p:cNvSpPr>
              <a:spLocks noChangeArrowheads="1"/>
            </p:cNvSpPr>
            <p:nvPr/>
          </p:nvSpPr>
          <p:spPr bwMode="auto">
            <a:xfrm>
              <a:off x="3071813" y="5467350"/>
              <a:ext cx="3017837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u="none">
                  <a:latin typeface="Helvetica" pitchFamily="34" charset="0"/>
                </a:rPr>
                <a:t>Core domain for DNA binding</a:t>
              </a:r>
            </a:p>
          </p:txBody>
        </p:sp>
        <p:sp>
          <p:nvSpPr>
            <p:cNvPr id="48143" name="Rectangle 13"/>
            <p:cNvSpPr>
              <a:spLocks noChangeArrowheads="1"/>
            </p:cNvSpPr>
            <p:nvPr/>
          </p:nvSpPr>
          <p:spPr bwMode="auto">
            <a:xfrm>
              <a:off x="6251575" y="5467350"/>
              <a:ext cx="167322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u="none">
                  <a:latin typeface="Helvetica" pitchFamily="34" charset="0"/>
                </a:rPr>
                <a:t>Tetramerization</a:t>
              </a:r>
            </a:p>
          </p:txBody>
        </p:sp>
        <p:sp>
          <p:nvSpPr>
            <p:cNvPr id="48144" name="Freeform 14"/>
            <p:cNvSpPr>
              <a:spLocks/>
            </p:cNvSpPr>
            <p:nvPr/>
          </p:nvSpPr>
          <p:spPr bwMode="auto">
            <a:xfrm>
              <a:off x="6853238" y="4886325"/>
              <a:ext cx="915987" cy="230188"/>
            </a:xfrm>
            <a:custGeom>
              <a:avLst/>
              <a:gdLst>
                <a:gd name="T0" fmla="*/ 0 w 649"/>
                <a:gd name="T1" fmla="*/ 0 h 145"/>
                <a:gd name="T2" fmla="*/ 0 w 649"/>
                <a:gd name="T3" fmla="*/ 228600 h 145"/>
                <a:gd name="T4" fmla="*/ 914576 w 649"/>
                <a:gd name="T5" fmla="*/ 228600 h 145"/>
                <a:gd name="T6" fmla="*/ 914576 w 649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9"/>
                <a:gd name="T13" fmla="*/ 0 h 145"/>
                <a:gd name="T14" fmla="*/ 649 w 649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9" h="145">
                  <a:moveTo>
                    <a:pt x="0" y="0"/>
                  </a:moveTo>
                  <a:lnTo>
                    <a:pt x="0" y="144"/>
                  </a:lnTo>
                  <a:lnTo>
                    <a:pt x="648" y="144"/>
                  </a:lnTo>
                  <a:lnTo>
                    <a:pt x="64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15"/>
            <p:cNvSpPr>
              <a:spLocks noChangeShapeType="1"/>
            </p:cNvSpPr>
            <p:nvPr/>
          </p:nvSpPr>
          <p:spPr bwMode="auto">
            <a:xfrm>
              <a:off x="4579938" y="5127625"/>
              <a:ext cx="0" cy="279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Line 16"/>
            <p:cNvSpPr>
              <a:spLocks noChangeShapeType="1"/>
            </p:cNvSpPr>
            <p:nvPr/>
          </p:nvSpPr>
          <p:spPr bwMode="auto">
            <a:xfrm>
              <a:off x="7310438" y="5127625"/>
              <a:ext cx="0" cy="279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Rectangle 17"/>
            <p:cNvSpPr>
              <a:spLocks noChangeArrowheads="1"/>
            </p:cNvSpPr>
            <p:nvPr/>
          </p:nvSpPr>
          <p:spPr bwMode="auto">
            <a:xfrm>
              <a:off x="4252913" y="4840288"/>
              <a:ext cx="657225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 u="none">
                  <a:latin typeface="Helvetica" pitchFamily="34" charset="0"/>
                </a:rPr>
                <a:t>102-292</a:t>
              </a:r>
            </a:p>
          </p:txBody>
        </p:sp>
        <p:sp>
          <p:nvSpPr>
            <p:cNvPr id="48148" name="Rectangle 18"/>
            <p:cNvSpPr>
              <a:spLocks noChangeArrowheads="1"/>
            </p:cNvSpPr>
            <p:nvPr/>
          </p:nvSpPr>
          <p:spPr bwMode="auto">
            <a:xfrm>
              <a:off x="6970713" y="4848225"/>
              <a:ext cx="657225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 u="none">
                  <a:latin typeface="Helvetica" pitchFamily="34" charset="0"/>
                </a:rPr>
                <a:t>324-355</a:t>
              </a:r>
            </a:p>
          </p:txBody>
        </p:sp>
        <p:sp>
          <p:nvSpPr>
            <p:cNvPr id="48149" name="Rectangle 19"/>
            <p:cNvSpPr>
              <a:spLocks noChangeArrowheads="1"/>
            </p:cNvSpPr>
            <p:nvPr/>
          </p:nvSpPr>
          <p:spPr bwMode="auto">
            <a:xfrm>
              <a:off x="936625" y="5467350"/>
              <a:ext cx="1662113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u="none">
                  <a:latin typeface="Helvetica" pitchFamily="34" charset="0"/>
                </a:rPr>
                <a:t>Transactivation</a:t>
              </a:r>
            </a:p>
          </p:txBody>
        </p:sp>
        <p:sp>
          <p:nvSpPr>
            <p:cNvPr id="48150" name="Freeform 20"/>
            <p:cNvSpPr>
              <a:spLocks/>
            </p:cNvSpPr>
            <p:nvPr/>
          </p:nvSpPr>
          <p:spPr bwMode="auto">
            <a:xfrm>
              <a:off x="1050925" y="4886325"/>
              <a:ext cx="836613" cy="230188"/>
            </a:xfrm>
            <a:custGeom>
              <a:avLst/>
              <a:gdLst>
                <a:gd name="T0" fmla="*/ 0 w 703"/>
                <a:gd name="T1" fmla="*/ 0 h 145"/>
                <a:gd name="T2" fmla="*/ 0 w 703"/>
                <a:gd name="T3" fmla="*/ 228600 h 145"/>
                <a:gd name="T4" fmla="*/ 835423 w 703"/>
                <a:gd name="T5" fmla="*/ 228600 h 145"/>
                <a:gd name="T6" fmla="*/ 835423 w 703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3"/>
                <a:gd name="T13" fmla="*/ 0 h 145"/>
                <a:gd name="T14" fmla="*/ 703 w 703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3" h="145">
                  <a:moveTo>
                    <a:pt x="0" y="0"/>
                  </a:moveTo>
                  <a:lnTo>
                    <a:pt x="0" y="144"/>
                  </a:lnTo>
                  <a:lnTo>
                    <a:pt x="702" y="144"/>
                  </a:lnTo>
                  <a:lnTo>
                    <a:pt x="70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21"/>
            <p:cNvSpPr>
              <a:spLocks noChangeShapeType="1"/>
            </p:cNvSpPr>
            <p:nvPr/>
          </p:nvSpPr>
          <p:spPr bwMode="auto">
            <a:xfrm>
              <a:off x="1468438" y="5127625"/>
              <a:ext cx="0" cy="279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Rectangle 22"/>
            <p:cNvSpPr>
              <a:spLocks noChangeArrowheads="1"/>
            </p:cNvSpPr>
            <p:nvPr/>
          </p:nvSpPr>
          <p:spPr bwMode="auto">
            <a:xfrm>
              <a:off x="1254125" y="4849813"/>
              <a:ext cx="431800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200" u="none">
                  <a:latin typeface="Helvetica" pitchFamily="34" charset="0"/>
                </a:rPr>
                <a:t>1-42</a:t>
              </a:r>
            </a:p>
          </p:txBody>
        </p:sp>
        <p:sp>
          <p:nvSpPr>
            <p:cNvPr id="48153" name="Rectangle 23"/>
            <p:cNvSpPr>
              <a:spLocks noChangeArrowheads="1"/>
            </p:cNvSpPr>
            <p:nvPr/>
          </p:nvSpPr>
          <p:spPr bwMode="auto">
            <a:xfrm>
              <a:off x="1106488" y="4279900"/>
              <a:ext cx="217487" cy="29210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4" name="Rectangle 24"/>
            <p:cNvSpPr>
              <a:spLocks noChangeArrowheads="1"/>
            </p:cNvSpPr>
            <p:nvPr/>
          </p:nvSpPr>
          <p:spPr bwMode="auto">
            <a:xfrm>
              <a:off x="1087438" y="4270375"/>
              <a:ext cx="803275" cy="309563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48155" name="Picture 2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1917700"/>
              <a:ext cx="3660775" cy="228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6" name="Line 26"/>
            <p:cNvSpPr>
              <a:spLocks noChangeShapeType="1"/>
            </p:cNvSpPr>
            <p:nvPr/>
          </p:nvSpPr>
          <p:spPr bwMode="auto">
            <a:xfrm>
              <a:off x="5505450" y="2359025"/>
              <a:ext cx="0" cy="1808163"/>
            </a:xfrm>
            <a:prstGeom prst="line">
              <a:avLst/>
            </a:prstGeom>
            <a:noFill/>
            <a:ln w="76200">
              <a:solidFill>
                <a:srgbClr val="DB00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Rectangle 28"/>
            <p:cNvSpPr>
              <a:spLocks noChangeArrowheads="1"/>
            </p:cNvSpPr>
            <p:nvPr/>
          </p:nvSpPr>
          <p:spPr bwMode="auto">
            <a:xfrm>
              <a:off x="4087813" y="2670175"/>
              <a:ext cx="387350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 u="none">
                  <a:solidFill>
                    <a:schemeClr val="bg2"/>
                  </a:solidFill>
                  <a:latin typeface="Helvetica" pitchFamily="34" charset="0"/>
                </a:rPr>
                <a:t>175</a:t>
              </a:r>
            </a:p>
          </p:txBody>
        </p:sp>
        <p:sp>
          <p:nvSpPr>
            <p:cNvPr id="48158" name="Rectangle 29"/>
            <p:cNvSpPr>
              <a:spLocks noChangeArrowheads="1"/>
            </p:cNvSpPr>
            <p:nvPr/>
          </p:nvSpPr>
          <p:spPr bwMode="auto">
            <a:xfrm>
              <a:off x="5048250" y="3025775"/>
              <a:ext cx="385763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 u="none">
                  <a:solidFill>
                    <a:schemeClr val="bg2"/>
                  </a:solidFill>
                  <a:latin typeface="Helvetica" pitchFamily="34" charset="0"/>
                </a:rPr>
                <a:t>245</a:t>
              </a:r>
            </a:p>
          </p:txBody>
        </p:sp>
        <p:sp>
          <p:nvSpPr>
            <p:cNvPr id="48159" name="Rectangle 30"/>
            <p:cNvSpPr>
              <a:spLocks noChangeArrowheads="1"/>
            </p:cNvSpPr>
            <p:nvPr/>
          </p:nvSpPr>
          <p:spPr bwMode="auto">
            <a:xfrm>
              <a:off x="5103813" y="1984375"/>
              <a:ext cx="387350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 u="none">
                  <a:solidFill>
                    <a:schemeClr val="bg2"/>
                  </a:solidFill>
                  <a:latin typeface="Helvetica" pitchFamily="34" charset="0"/>
                </a:rPr>
                <a:t>248</a:t>
              </a:r>
            </a:p>
          </p:txBody>
        </p:sp>
        <p:sp>
          <p:nvSpPr>
            <p:cNvPr id="48160" name="Rectangle 31"/>
            <p:cNvSpPr>
              <a:spLocks noChangeArrowheads="1"/>
            </p:cNvSpPr>
            <p:nvPr/>
          </p:nvSpPr>
          <p:spPr bwMode="auto">
            <a:xfrm>
              <a:off x="5414963" y="2019300"/>
              <a:ext cx="53657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2000" u="none">
                  <a:solidFill>
                    <a:srgbClr val="DB0023"/>
                  </a:solidFill>
                  <a:latin typeface="Helvetica" pitchFamily="34" charset="0"/>
                </a:rPr>
                <a:t>249</a:t>
              </a:r>
            </a:p>
          </p:txBody>
        </p:sp>
        <p:sp>
          <p:nvSpPr>
            <p:cNvPr id="48161" name="Rectangle 32"/>
            <p:cNvSpPr>
              <a:spLocks noChangeArrowheads="1"/>
            </p:cNvSpPr>
            <p:nvPr/>
          </p:nvSpPr>
          <p:spPr bwMode="auto">
            <a:xfrm>
              <a:off x="5872163" y="1946275"/>
              <a:ext cx="385762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 u="none">
                  <a:solidFill>
                    <a:schemeClr val="bg2"/>
                  </a:solidFill>
                  <a:latin typeface="Helvetica" pitchFamily="34" charset="0"/>
                </a:rPr>
                <a:t>273</a:t>
              </a:r>
            </a:p>
          </p:txBody>
        </p:sp>
        <p:sp>
          <p:nvSpPr>
            <p:cNvPr id="48162" name="Rectangle 33"/>
            <p:cNvSpPr>
              <a:spLocks noChangeArrowheads="1"/>
            </p:cNvSpPr>
            <p:nvPr/>
          </p:nvSpPr>
          <p:spPr bwMode="auto">
            <a:xfrm>
              <a:off x="5927725" y="3025775"/>
              <a:ext cx="387350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 u="none">
                  <a:solidFill>
                    <a:schemeClr val="bg2"/>
                  </a:solidFill>
                  <a:latin typeface="Helvetica" pitchFamily="34" charset="0"/>
                </a:rPr>
                <a:t>282</a:t>
              </a:r>
            </a:p>
          </p:txBody>
        </p:sp>
        <p:grpSp>
          <p:nvGrpSpPr>
            <p:cNvPr id="48163" name="Group 34"/>
            <p:cNvGrpSpPr>
              <a:grpSpLocks/>
            </p:cNvGrpSpPr>
            <p:nvPr/>
          </p:nvGrpSpPr>
          <p:grpSpPr bwMode="auto">
            <a:xfrm>
              <a:off x="5068888" y="3998913"/>
              <a:ext cx="711200" cy="850900"/>
              <a:chOff x="3572" y="2340"/>
              <a:chExt cx="504" cy="536"/>
            </a:xfrm>
          </p:grpSpPr>
          <p:sp>
            <p:nvSpPr>
              <p:cNvPr id="48166" name="AutoShape 35"/>
              <p:cNvSpPr>
                <a:spLocks noChangeArrowheads="1"/>
              </p:cNvSpPr>
              <p:nvPr/>
            </p:nvSpPr>
            <p:spPr bwMode="auto">
              <a:xfrm>
                <a:off x="3572" y="2340"/>
                <a:ext cx="504" cy="536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167" name="Rectangle 36"/>
              <p:cNvSpPr>
                <a:spLocks noChangeArrowheads="1"/>
              </p:cNvSpPr>
              <p:nvPr/>
            </p:nvSpPr>
            <p:spPr bwMode="auto">
              <a:xfrm>
                <a:off x="3677" y="2442"/>
                <a:ext cx="299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32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327717" name="AutoShape 37"/>
            <p:cNvSpPr>
              <a:spLocks noChangeArrowheads="1"/>
            </p:cNvSpPr>
            <p:nvPr/>
          </p:nvSpPr>
          <p:spPr bwMode="auto">
            <a:xfrm rot="20220000">
              <a:off x="3351213" y="3902076"/>
              <a:ext cx="882650" cy="944562"/>
            </a:xfrm>
            <a:prstGeom prst="star5">
              <a:avLst/>
            </a:prstGeom>
            <a:solidFill>
              <a:schemeClr val="tx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 b="0" u="none">
                <a:solidFill>
                  <a:schemeClr val="tx2"/>
                </a:solidFill>
                <a:latin typeface="Helvetica" pitchFamily="34" charset="0"/>
              </a:endParaRPr>
            </a:p>
          </p:txBody>
        </p:sp>
        <p:sp>
          <p:nvSpPr>
            <p:cNvPr id="48165" name="Rectangle 38"/>
            <p:cNvSpPr>
              <a:spLocks noChangeArrowheads="1"/>
            </p:cNvSpPr>
            <p:nvPr/>
          </p:nvSpPr>
          <p:spPr bwMode="auto">
            <a:xfrm>
              <a:off x="3608388" y="4154488"/>
              <a:ext cx="40163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200" u="none">
                  <a:solidFill>
                    <a:srgbClr val="FF0000"/>
                  </a:solidFill>
                  <a:latin typeface="Helvetica" pitchFamily="34" charset="0"/>
                </a:rPr>
                <a:t>S</a:t>
              </a:r>
              <a:endParaRPr lang="en-US" altLang="en-US" sz="3200" u="none">
                <a:solidFill>
                  <a:schemeClr val="bg2"/>
                </a:solidFill>
                <a:latin typeface="Helvetic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9"/>
          <p:cNvSpPr txBox="1">
            <a:spLocks noChangeArrowheads="1"/>
          </p:cNvSpPr>
          <p:nvPr/>
        </p:nvSpPr>
        <p:spPr bwMode="auto">
          <a:xfrm>
            <a:off x="0" y="5459413"/>
            <a:ext cx="2293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Lucida Sans Unicode" pitchFamily="34" charset="0"/>
              </a:rPr>
              <a:t>Will not grow.</a:t>
            </a:r>
          </a:p>
        </p:txBody>
      </p:sp>
      <p:sp>
        <p:nvSpPr>
          <p:cNvPr id="51203" name="Text Box 30"/>
          <p:cNvSpPr txBox="1">
            <a:spLocks noChangeArrowheads="1"/>
          </p:cNvSpPr>
          <p:nvPr/>
        </p:nvSpPr>
        <p:spPr bwMode="auto">
          <a:xfrm>
            <a:off x="311150" y="32432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Lucida Sans Unicode" pitchFamily="34" charset="0"/>
              </a:rPr>
              <a:t>Will grow.</a:t>
            </a:r>
          </a:p>
        </p:txBody>
      </p:sp>
      <p:sp>
        <p:nvSpPr>
          <p:cNvPr id="156705" name="Text Box 33"/>
          <p:cNvSpPr txBox="1">
            <a:spLocks noChangeArrowheads="1"/>
          </p:cNvSpPr>
          <p:nvPr/>
        </p:nvSpPr>
        <p:spPr bwMode="auto">
          <a:xfrm>
            <a:off x="0" y="5826125"/>
            <a:ext cx="2298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INACTIVE (-)</a:t>
            </a:r>
          </a:p>
        </p:txBody>
      </p:sp>
      <p:sp>
        <p:nvSpPr>
          <p:cNvPr id="156706" name="Text Box 34"/>
          <p:cNvSpPr txBox="1">
            <a:spLocks noChangeArrowheads="1"/>
          </p:cNvSpPr>
          <p:nvPr/>
        </p:nvSpPr>
        <p:spPr bwMode="auto">
          <a:xfrm>
            <a:off x="0" y="2628900"/>
            <a:ext cx="217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 (+)</a:t>
            </a:r>
          </a:p>
        </p:txBody>
      </p:sp>
      <p:sp>
        <p:nvSpPr>
          <p:cNvPr id="51206" name="Text Box 35"/>
          <p:cNvSpPr txBox="1">
            <a:spLocks noChangeArrowheads="1"/>
          </p:cNvSpPr>
          <p:nvPr/>
        </p:nvSpPr>
        <p:spPr bwMode="auto">
          <a:xfrm>
            <a:off x="0" y="6519863"/>
            <a:ext cx="2505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FF"/>
                </a:solidFill>
              </a:rPr>
              <a:t>Baroni, T.E., et al., 2004</a:t>
            </a:r>
          </a:p>
        </p:txBody>
      </p:sp>
      <p:pic>
        <p:nvPicPr>
          <p:cNvPr id="51207" name="Picture 36" descr="Yeast-W-DNA-res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648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231775" y="0"/>
            <a:ext cx="8715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u="none">
                <a:solidFill>
                  <a:schemeClr val="folHlink"/>
                </a:solidFill>
              </a:rPr>
              <a:t>Class Labels:  </a:t>
            </a:r>
            <a:r>
              <a:rPr lang="en-US" altLang="en-US" sz="4000" u="none">
                <a:solidFill>
                  <a:srgbClr val="66FF33"/>
                </a:solidFill>
              </a:rPr>
              <a:t>Active/+</a:t>
            </a:r>
            <a:r>
              <a:rPr lang="en-US" altLang="en-US" sz="4000" u="none">
                <a:solidFill>
                  <a:schemeClr val="folHlink"/>
                </a:solidFill>
              </a:rPr>
              <a:t> or </a:t>
            </a:r>
            <a:r>
              <a:rPr lang="en-US" altLang="en-US" sz="4000" u="none">
                <a:solidFill>
                  <a:srgbClr val="FF5050"/>
                </a:solidFill>
              </a:rPr>
              <a:t>Inactive/-</a:t>
            </a:r>
            <a:r>
              <a:rPr lang="en-US" altLang="en-US" sz="3600" u="none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chemeClr val="folHlink"/>
                </a:solidFill>
              </a:rPr>
              <a:t>p53 Transcription Assay</a:t>
            </a:r>
          </a:p>
        </p:txBody>
      </p:sp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369888" y="4865688"/>
            <a:ext cx="136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</a:rPr>
              <a:t>Human p53</a:t>
            </a:r>
          </a:p>
          <a:p>
            <a:pPr eaLnBrk="1" hangingPunct="1"/>
            <a:r>
              <a:rPr lang="en-US" altLang="en-US" sz="1200">
                <a:solidFill>
                  <a:srgbClr val="FFFFFF"/>
                </a:solidFill>
              </a:rPr>
              <a:t>consensus</a:t>
            </a:r>
          </a:p>
        </p:txBody>
      </p:sp>
      <p:sp>
        <p:nvSpPr>
          <p:cNvPr id="51210" name="Text Box 14"/>
          <p:cNvSpPr txBox="1">
            <a:spLocks noChangeArrowheads="1"/>
          </p:cNvSpPr>
          <p:nvPr/>
        </p:nvSpPr>
        <p:spPr bwMode="auto">
          <a:xfrm>
            <a:off x="2965450" y="5605463"/>
            <a:ext cx="22145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FFFFFF"/>
                </a:solidFill>
              </a:rPr>
              <a:t>(S) = Strong</a:t>
            </a:r>
          </a:p>
          <a:p>
            <a:pPr algn="just" eaLnBrk="1" hangingPunct="1"/>
            <a:r>
              <a:rPr lang="en-US" altLang="en-US">
                <a:solidFill>
                  <a:srgbClr val="FFFFFF"/>
                </a:solidFill>
              </a:rPr>
              <a:t>(W) = Weak</a:t>
            </a:r>
          </a:p>
          <a:p>
            <a:pPr algn="just" eaLnBrk="1" hangingPunct="1"/>
            <a:r>
              <a:rPr lang="en-US" altLang="en-US">
                <a:solidFill>
                  <a:srgbClr val="FFFFFF"/>
                </a:solidFill>
              </a:rPr>
              <a:t>(N) = Negative</a:t>
            </a:r>
          </a:p>
        </p:txBody>
      </p:sp>
      <p:pic>
        <p:nvPicPr>
          <p:cNvPr id="51211" name="Picture 15" descr="Spot_Assay_cleanedUp_annotated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601913"/>
            <a:ext cx="213677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16"/>
          <p:cNvSpPr txBox="1">
            <a:spLocks noChangeArrowheads="1"/>
          </p:cNvSpPr>
          <p:nvPr/>
        </p:nvSpPr>
        <p:spPr bwMode="auto">
          <a:xfrm>
            <a:off x="2844800" y="6521450"/>
            <a:ext cx="2859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FF"/>
                </a:solidFill>
              </a:rPr>
              <a:t>Danziger, S.D., et al., 2009</a:t>
            </a:r>
          </a:p>
        </p:txBody>
      </p:sp>
      <p:sp>
        <p:nvSpPr>
          <p:cNvPr id="51213" name="Text Box 35"/>
          <p:cNvSpPr txBox="1">
            <a:spLocks noChangeArrowheads="1"/>
          </p:cNvSpPr>
          <p:nvPr/>
        </p:nvSpPr>
        <p:spPr bwMode="auto">
          <a:xfrm>
            <a:off x="6694488" y="6521450"/>
            <a:ext cx="2449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FF"/>
                </a:solidFill>
              </a:rPr>
              <a:t>Baronio, R., et al., 2010</a:t>
            </a:r>
          </a:p>
        </p:txBody>
      </p:sp>
      <p:sp>
        <p:nvSpPr>
          <p:cNvPr id="51214" name="Text Box 19"/>
          <p:cNvSpPr txBox="1">
            <a:spLocks noChangeArrowheads="1"/>
          </p:cNvSpPr>
          <p:nvPr/>
        </p:nvSpPr>
        <p:spPr bwMode="auto">
          <a:xfrm>
            <a:off x="1603375" y="50006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FF"/>
                </a:solidFill>
              </a:rPr>
              <a:t>URA−</a:t>
            </a:r>
          </a:p>
        </p:txBody>
      </p:sp>
      <p:sp>
        <p:nvSpPr>
          <p:cNvPr id="51215" name="Flowchart: Delay 16"/>
          <p:cNvSpPr>
            <a:spLocks noChangeArrowheads="1"/>
          </p:cNvSpPr>
          <p:nvPr/>
        </p:nvSpPr>
        <p:spPr bwMode="auto">
          <a:xfrm rot="5400000">
            <a:off x="5682456" y="3156745"/>
            <a:ext cx="1539875" cy="544512"/>
          </a:xfrm>
          <a:prstGeom prst="flowChartDelay">
            <a:avLst/>
          </a:prstGeom>
          <a:solidFill>
            <a:srgbClr val="CCECFF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6" name="Flowchart: Delay 15"/>
          <p:cNvSpPr>
            <a:spLocks noChangeArrowheads="1"/>
          </p:cNvSpPr>
          <p:nvPr/>
        </p:nvSpPr>
        <p:spPr bwMode="auto">
          <a:xfrm rot="5400000">
            <a:off x="6146006" y="3642520"/>
            <a:ext cx="612775" cy="544512"/>
          </a:xfrm>
          <a:prstGeom prst="flowChartDelay">
            <a:avLst/>
          </a:prstGeom>
          <a:solidFill>
            <a:srgbClr val="33CC33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7" name="Flowchart: Delay 17"/>
          <p:cNvSpPr>
            <a:spLocks noChangeArrowheads="1"/>
          </p:cNvSpPr>
          <p:nvPr/>
        </p:nvSpPr>
        <p:spPr bwMode="auto">
          <a:xfrm rot="5400000">
            <a:off x="5694362" y="5500688"/>
            <a:ext cx="1539875" cy="546100"/>
          </a:xfrm>
          <a:prstGeom prst="flowChartDelay">
            <a:avLst/>
          </a:prstGeom>
          <a:solidFill>
            <a:srgbClr val="CCECFF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8" name="Flowchart: Delay 18"/>
          <p:cNvSpPr>
            <a:spLocks noChangeArrowheads="1"/>
          </p:cNvSpPr>
          <p:nvPr/>
        </p:nvSpPr>
        <p:spPr bwMode="auto">
          <a:xfrm rot="5400000">
            <a:off x="6157912" y="5976938"/>
            <a:ext cx="612775" cy="546100"/>
          </a:xfrm>
          <a:prstGeom prst="flowChartDelay">
            <a:avLst/>
          </a:prstGeom>
          <a:solidFill>
            <a:srgbClr val="FF9900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1219" name="Straight Arrow Connector 22"/>
          <p:cNvCxnSpPr>
            <a:cxnSpLocks noChangeShapeType="1"/>
          </p:cNvCxnSpPr>
          <p:nvPr/>
        </p:nvCxnSpPr>
        <p:spPr bwMode="auto">
          <a:xfrm rot="16200000" flipH="1">
            <a:off x="6107907" y="4574381"/>
            <a:ext cx="698500" cy="11113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0" name="TextBox 30"/>
          <p:cNvSpPr txBox="1">
            <a:spLocks noChangeArrowheads="1"/>
          </p:cNvSpPr>
          <p:nvPr/>
        </p:nvSpPr>
        <p:spPr bwMode="auto">
          <a:xfrm>
            <a:off x="6875463" y="3016250"/>
            <a:ext cx="20034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92D050"/>
                </a:solidFill>
              </a:rPr>
              <a:t>First measurement</a:t>
            </a:r>
          </a:p>
          <a:p>
            <a:pPr eaLnBrk="1" hangingPunct="1"/>
            <a:r>
              <a:rPr lang="en-US" altLang="en-US" sz="1600">
                <a:solidFill>
                  <a:srgbClr val="92D050"/>
                </a:solidFill>
              </a:rPr>
              <a:t>Firefly luciferase</a:t>
            </a:r>
          </a:p>
          <a:p>
            <a:pPr eaLnBrk="1" hangingPunct="1"/>
            <a:r>
              <a:rPr lang="en-US" altLang="en-US" sz="1600"/>
              <a:t>p53 dependent</a:t>
            </a:r>
          </a:p>
        </p:txBody>
      </p:sp>
      <p:sp>
        <p:nvSpPr>
          <p:cNvPr id="51221" name="TextBox 31"/>
          <p:cNvSpPr txBox="1">
            <a:spLocks noChangeArrowheads="1"/>
          </p:cNvSpPr>
          <p:nvPr/>
        </p:nvSpPr>
        <p:spPr bwMode="auto">
          <a:xfrm>
            <a:off x="6850063" y="5380038"/>
            <a:ext cx="22939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C000"/>
                </a:solidFill>
              </a:rPr>
              <a:t>Second measurement</a:t>
            </a:r>
          </a:p>
          <a:p>
            <a:pPr eaLnBrk="1" hangingPunct="1"/>
            <a:r>
              <a:rPr lang="en-US" altLang="en-US" sz="1600" i="1">
                <a:solidFill>
                  <a:srgbClr val="FFC000"/>
                </a:solidFill>
              </a:rPr>
              <a:t>Renilla</a:t>
            </a:r>
            <a:r>
              <a:rPr lang="en-US" altLang="en-US" sz="1600">
                <a:solidFill>
                  <a:srgbClr val="FFC000"/>
                </a:solidFill>
              </a:rPr>
              <a:t> luciferase</a:t>
            </a:r>
          </a:p>
          <a:p>
            <a:pPr eaLnBrk="1" hangingPunct="1"/>
            <a:r>
              <a:rPr lang="en-US" altLang="en-US" sz="1600"/>
              <a:t>p53 independent</a:t>
            </a:r>
          </a:p>
        </p:txBody>
      </p:sp>
      <p:sp>
        <p:nvSpPr>
          <p:cNvPr id="51222" name="Text Box 23"/>
          <p:cNvSpPr txBox="1">
            <a:spLocks noChangeArrowheads="1"/>
          </p:cNvSpPr>
          <p:nvPr/>
        </p:nvSpPr>
        <p:spPr bwMode="auto">
          <a:xfrm>
            <a:off x="0" y="1943100"/>
            <a:ext cx="294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none"/>
              <a:t>Initial: Yeast Growth Selection, Sequencing</a:t>
            </a:r>
          </a:p>
        </p:txBody>
      </p:sp>
      <p:sp>
        <p:nvSpPr>
          <p:cNvPr id="51223" name="Text Box 24"/>
          <p:cNvSpPr txBox="1">
            <a:spLocks noChangeArrowheads="1"/>
          </p:cNvSpPr>
          <p:nvPr/>
        </p:nvSpPr>
        <p:spPr bwMode="auto">
          <a:xfrm>
            <a:off x="5562600" y="1879600"/>
            <a:ext cx="3035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none"/>
              <a:t>Confirm: Human 1299 Cell-based Luciferase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6"/>
          <p:cNvSpPr>
            <a:spLocks noChangeArrowheads="1"/>
          </p:cNvSpPr>
          <p:nvPr/>
        </p:nvSpPr>
        <p:spPr bwMode="auto">
          <a:xfrm rot="-312458">
            <a:off x="3248025" y="1066800"/>
            <a:ext cx="2533650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34" y="7284"/>
                </a:moveTo>
                <a:cubicBezTo>
                  <a:pt x="14952" y="5490"/>
                  <a:pt x="12948" y="4411"/>
                  <a:pt x="10800" y="4411"/>
                </a:cubicBezTo>
                <a:cubicBezTo>
                  <a:pt x="8620" y="4410"/>
                  <a:pt x="6590" y="5522"/>
                  <a:pt x="5416" y="7359"/>
                </a:cubicBezTo>
                <a:lnTo>
                  <a:pt x="1699" y="4983"/>
                </a:lnTo>
                <a:cubicBezTo>
                  <a:pt x="3684" y="1878"/>
                  <a:pt x="7115" y="-1"/>
                  <a:pt x="10800" y="0"/>
                </a:cubicBezTo>
                <a:cubicBezTo>
                  <a:pt x="14431" y="0"/>
                  <a:pt x="17819" y="1824"/>
                  <a:pt x="19817" y="4856"/>
                </a:cubicBezTo>
                <a:lnTo>
                  <a:pt x="22072" y="3371"/>
                </a:lnTo>
                <a:lnTo>
                  <a:pt x="20675" y="10166"/>
                </a:lnTo>
                <a:lnTo>
                  <a:pt x="13880" y="8769"/>
                </a:lnTo>
                <a:lnTo>
                  <a:pt x="16134" y="72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AutoShape 7"/>
          <p:cNvSpPr>
            <a:spLocks noChangeArrowheads="1"/>
          </p:cNvSpPr>
          <p:nvPr/>
        </p:nvSpPr>
        <p:spPr bwMode="auto">
          <a:xfrm rot="-7461686">
            <a:off x="1476375" y="4619625"/>
            <a:ext cx="2533650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34" y="7284"/>
                </a:moveTo>
                <a:cubicBezTo>
                  <a:pt x="14952" y="5490"/>
                  <a:pt x="12948" y="4411"/>
                  <a:pt x="10800" y="4411"/>
                </a:cubicBezTo>
                <a:cubicBezTo>
                  <a:pt x="8620" y="4410"/>
                  <a:pt x="6590" y="5522"/>
                  <a:pt x="5416" y="7359"/>
                </a:cubicBezTo>
                <a:lnTo>
                  <a:pt x="1699" y="4983"/>
                </a:lnTo>
                <a:cubicBezTo>
                  <a:pt x="3684" y="1878"/>
                  <a:pt x="7115" y="-1"/>
                  <a:pt x="10800" y="0"/>
                </a:cubicBezTo>
                <a:cubicBezTo>
                  <a:pt x="14431" y="0"/>
                  <a:pt x="17819" y="1824"/>
                  <a:pt x="19817" y="4856"/>
                </a:cubicBezTo>
                <a:lnTo>
                  <a:pt x="22072" y="3371"/>
                </a:lnTo>
                <a:lnTo>
                  <a:pt x="20675" y="10166"/>
                </a:lnTo>
                <a:lnTo>
                  <a:pt x="13880" y="8769"/>
                </a:lnTo>
                <a:lnTo>
                  <a:pt x="16134" y="72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AutoShape 8"/>
          <p:cNvSpPr>
            <a:spLocks noChangeArrowheads="1"/>
          </p:cNvSpPr>
          <p:nvPr/>
        </p:nvSpPr>
        <p:spPr bwMode="auto">
          <a:xfrm rot="7946985">
            <a:off x="5438775" y="4543425"/>
            <a:ext cx="2533650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34" y="7284"/>
                </a:moveTo>
                <a:cubicBezTo>
                  <a:pt x="14952" y="5490"/>
                  <a:pt x="12948" y="4411"/>
                  <a:pt x="10800" y="4411"/>
                </a:cubicBezTo>
                <a:cubicBezTo>
                  <a:pt x="8620" y="4410"/>
                  <a:pt x="6590" y="5522"/>
                  <a:pt x="5416" y="7359"/>
                </a:cubicBezTo>
                <a:lnTo>
                  <a:pt x="1699" y="4983"/>
                </a:lnTo>
                <a:cubicBezTo>
                  <a:pt x="3684" y="1878"/>
                  <a:pt x="7115" y="-1"/>
                  <a:pt x="10800" y="0"/>
                </a:cubicBezTo>
                <a:cubicBezTo>
                  <a:pt x="14431" y="0"/>
                  <a:pt x="17819" y="1824"/>
                  <a:pt x="19817" y="4856"/>
                </a:cubicBezTo>
                <a:lnTo>
                  <a:pt x="22072" y="3371"/>
                </a:lnTo>
                <a:lnTo>
                  <a:pt x="20675" y="10166"/>
                </a:lnTo>
                <a:lnTo>
                  <a:pt x="13880" y="8769"/>
                </a:lnTo>
                <a:lnTo>
                  <a:pt x="16134" y="72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10"/>
          <p:cNvGrpSpPr>
            <a:grpSpLocks/>
          </p:cNvGrpSpPr>
          <p:nvPr/>
        </p:nvGrpSpPr>
        <p:grpSpPr bwMode="auto">
          <a:xfrm>
            <a:off x="6019800" y="1828800"/>
            <a:ext cx="3124200" cy="2589213"/>
            <a:chOff x="3696" y="1015"/>
            <a:chExt cx="2064" cy="1741"/>
          </a:xfrm>
        </p:grpSpPr>
        <p:pic>
          <p:nvPicPr>
            <p:cNvPr id="54286" name="Picture 11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015"/>
              <a:ext cx="2064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28" name="Text Box 12"/>
            <p:cNvSpPr txBox="1">
              <a:spLocks noChangeArrowheads="1"/>
            </p:cNvSpPr>
            <p:nvPr/>
          </p:nvSpPr>
          <p:spPr bwMode="auto">
            <a:xfrm>
              <a:off x="4224" y="2448"/>
              <a:ext cx="153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Theory</a:t>
              </a:r>
            </a:p>
          </p:txBody>
        </p:sp>
      </p:grpSp>
      <p:sp>
        <p:nvSpPr>
          <p:cNvPr id="54278" name="Text Box 13"/>
          <p:cNvSpPr txBox="1">
            <a:spLocks noChangeArrowheads="1"/>
          </p:cNvSpPr>
          <p:nvPr/>
        </p:nvSpPr>
        <p:spPr bwMode="auto">
          <a:xfrm>
            <a:off x="2990850" y="2362200"/>
            <a:ext cx="327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Find New Cancer Rescue Mutants</a:t>
            </a:r>
          </a:p>
        </p:txBody>
      </p:sp>
      <p:grpSp>
        <p:nvGrpSpPr>
          <p:cNvPr id="54279" name="Group 16"/>
          <p:cNvGrpSpPr>
            <a:grpSpLocks/>
          </p:cNvGrpSpPr>
          <p:nvPr/>
        </p:nvGrpSpPr>
        <p:grpSpPr bwMode="auto">
          <a:xfrm>
            <a:off x="381000" y="1206500"/>
            <a:ext cx="3505200" cy="3048000"/>
            <a:chOff x="240" y="816"/>
            <a:chExt cx="2208" cy="1920"/>
          </a:xfrm>
        </p:grpSpPr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>
              <a:off x="576" y="2448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Knowledge</a:t>
              </a:r>
            </a:p>
          </p:txBody>
        </p:sp>
        <p:pic>
          <p:nvPicPr>
            <p:cNvPr id="54285" name="Picture 18" descr="1tsr_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2208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0" name="Group 19"/>
          <p:cNvGrpSpPr>
            <a:grpSpLocks/>
          </p:cNvGrpSpPr>
          <p:nvPr/>
        </p:nvGrpSpPr>
        <p:grpSpPr bwMode="auto">
          <a:xfrm>
            <a:off x="3200400" y="3632200"/>
            <a:ext cx="2643188" cy="3095625"/>
            <a:chOff x="2268" y="2288"/>
            <a:chExt cx="1873" cy="1950"/>
          </a:xfrm>
        </p:grpSpPr>
        <p:pic>
          <p:nvPicPr>
            <p:cNvPr id="54282" name="Picture 26" descr="MCj0281262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2288"/>
              <a:ext cx="1873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3" name="Text Box 27"/>
            <p:cNvSpPr txBox="1">
              <a:spLocks noChangeArrowheads="1"/>
            </p:cNvSpPr>
            <p:nvPr/>
          </p:nvSpPr>
          <p:spPr bwMode="auto">
            <a:xfrm>
              <a:off x="2484" y="3950"/>
              <a:ext cx="1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Experiment</a:t>
              </a:r>
            </a:p>
          </p:txBody>
        </p:sp>
      </p:grpSp>
      <p:sp>
        <p:nvSpPr>
          <p:cNvPr id="54281" name="Text Box 18"/>
          <p:cNvSpPr txBox="1">
            <a:spLocks noChangeArrowheads="1"/>
          </p:cNvSpPr>
          <p:nvPr/>
        </p:nvSpPr>
        <p:spPr bwMode="auto">
          <a:xfrm>
            <a:off x="0" y="177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9900"/>
                </a:solidFill>
              </a:rPr>
              <a:t>Active Machine Learning for Biological Discovery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s21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8719" y="76201"/>
            <a:ext cx="7957608" cy="982663"/>
          </a:xfr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kern="1200" dirty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</a:rPr>
              <a:t>How Big is The Problem?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010400" y="5943600"/>
            <a:ext cx="2133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Spiral Galaxy M101 </a:t>
            </a:r>
          </a:p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http://hubblesite.org/</a:t>
            </a:r>
          </a:p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~10^9 stars.</a:t>
            </a: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</a:t>
            </a:r>
          </a:p>
        </p:txBody>
      </p:sp>
      <p:grpSp>
        <p:nvGrpSpPr>
          <p:cNvPr id="55301" name="Group 11"/>
          <p:cNvGrpSpPr>
            <a:grpSpLocks/>
          </p:cNvGrpSpPr>
          <p:nvPr/>
        </p:nvGrpSpPr>
        <p:grpSpPr bwMode="auto">
          <a:xfrm>
            <a:off x="1073150" y="2736850"/>
            <a:ext cx="1600200" cy="2862263"/>
            <a:chOff x="384" y="2016"/>
            <a:chExt cx="1008" cy="1803"/>
          </a:xfrm>
        </p:grpSpPr>
        <p:sp>
          <p:nvSpPr>
            <p:cNvPr id="55304" name="Oval 5"/>
            <p:cNvSpPr>
              <a:spLocks noChangeArrowheads="1"/>
            </p:cNvSpPr>
            <p:nvPr/>
          </p:nvSpPr>
          <p:spPr bwMode="auto">
            <a:xfrm>
              <a:off x="1248" y="2352"/>
              <a:ext cx="144" cy="14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187398" name="Text Box 6"/>
            <p:cNvSpPr txBox="1">
              <a:spLocks noChangeArrowheads="1"/>
            </p:cNvSpPr>
            <p:nvPr/>
          </p:nvSpPr>
          <p:spPr bwMode="auto">
            <a:xfrm>
              <a:off x="384" y="2016"/>
              <a:ext cx="816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Known Mutants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~312 stars</a:t>
              </a:r>
            </a:p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Known Actives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</a:t>
              </a:r>
              <a:r>
                <a:rPr lang="en-US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1.5 stars</a:t>
              </a:r>
              <a:endPara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6" name="Line 7"/>
            <p:cNvSpPr>
              <a:spLocks noChangeShapeType="1"/>
            </p:cNvSpPr>
            <p:nvPr/>
          </p:nvSpPr>
          <p:spPr bwMode="auto">
            <a:xfrm>
              <a:off x="1104" y="2256"/>
              <a:ext cx="144" cy="9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38138" y="1117600"/>
            <a:ext cx="274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Known Mutants: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31,200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Known Actives:      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114800" y="1117600"/>
            <a:ext cx="5019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Assuming up to 5 mutations in 200 residues</a:t>
            </a:r>
            <a:b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Many Mutants are There?: ~10^11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53"/>
          <p:cNvGrpSpPr>
            <a:grpSpLocks/>
          </p:cNvGrpSpPr>
          <p:nvPr/>
        </p:nvGrpSpPr>
        <p:grpSpPr bwMode="auto">
          <a:xfrm>
            <a:off x="533400" y="1676400"/>
            <a:ext cx="7818438" cy="4373563"/>
            <a:chOff x="533400" y="1676400"/>
            <a:chExt cx="7818438" cy="4373563"/>
          </a:xfrm>
        </p:grpSpPr>
        <p:sp>
          <p:nvSpPr>
            <p:cNvPr id="306179" name="Rectangle 3"/>
            <p:cNvSpPr>
              <a:spLocks noChangeArrowheads="1"/>
            </p:cNvSpPr>
            <p:nvPr/>
          </p:nvSpPr>
          <p:spPr bwMode="auto">
            <a:xfrm>
              <a:off x="7054850" y="5400675"/>
              <a:ext cx="1296988" cy="6191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Example M</a:t>
              </a:r>
              <a:endPara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6180" name="Rectangle 4"/>
            <p:cNvSpPr>
              <a:spLocks noChangeArrowheads="1"/>
            </p:cNvSpPr>
            <p:nvPr/>
          </p:nvSpPr>
          <p:spPr bwMode="auto">
            <a:xfrm>
              <a:off x="7054850" y="4778375"/>
              <a:ext cx="1296988" cy="6223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6181" name="Rectangle 5"/>
            <p:cNvSpPr>
              <a:spLocks noChangeArrowheads="1"/>
            </p:cNvSpPr>
            <p:nvPr/>
          </p:nvSpPr>
          <p:spPr bwMode="auto">
            <a:xfrm>
              <a:off x="7054850" y="4159250"/>
              <a:ext cx="1296988" cy="6191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Example N+4</a:t>
              </a:r>
              <a:endPara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6182" name="Rectangle 6"/>
            <p:cNvSpPr>
              <a:spLocks noChangeArrowheads="1"/>
            </p:cNvSpPr>
            <p:nvPr/>
          </p:nvSpPr>
          <p:spPr bwMode="auto">
            <a:xfrm>
              <a:off x="7054850" y="3536950"/>
              <a:ext cx="1296988" cy="6223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Example N+3</a:t>
              </a:r>
              <a:endPara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6183" name="Rectangle 7"/>
            <p:cNvSpPr>
              <a:spLocks noChangeArrowheads="1"/>
            </p:cNvSpPr>
            <p:nvPr/>
          </p:nvSpPr>
          <p:spPr bwMode="auto">
            <a:xfrm>
              <a:off x="7054850" y="2917825"/>
              <a:ext cx="1296988" cy="6191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Example N+2</a:t>
              </a:r>
              <a:endPara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6184" name="Rectangle 8"/>
            <p:cNvSpPr>
              <a:spLocks noChangeArrowheads="1"/>
            </p:cNvSpPr>
            <p:nvPr/>
          </p:nvSpPr>
          <p:spPr bwMode="auto">
            <a:xfrm>
              <a:off x="7054850" y="2295525"/>
              <a:ext cx="1296988" cy="6223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Example N+1</a:t>
              </a:r>
              <a:endPara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6185" name="Rectangle 9"/>
            <p:cNvSpPr>
              <a:spLocks noChangeArrowheads="1"/>
            </p:cNvSpPr>
            <p:nvPr/>
          </p:nvSpPr>
          <p:spPr bwMode="auto">
            <a:xfrm>
              <a:off x="7054850" y="1676400"/>
              <a:ext cx="1296988" cy="6191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Unknown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6186" name="Line 10"/>
            <p:cNvSpPr>
              <a:spLocks noChangeShapeType="1"/>
            </p:cNvSpPr>
            <p:nvPr/>
          </p:nvSpPr>
          <p:spPr bwMode="auto">
            <a:xfrm>
              <a:off x="7054850" y="1676400"/>
              <a:ext cx="1296988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87" name="Line 11"/>
            <p:cNvSpPr>
              <a:spLocks noChangeShapeType="1"/>
            </p:cNvSpPr>
            <p:nvPr/>
          </p:nvSpPr>
          <p:spPr bwMode="auto">
            <a:xfrm>
              <a:off x="7054850" y="6019800"/>
              <a:ext cx="1296988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88" name="Line 12"/>
            <p:cNvSpPr>
              <a:spLocks noChangeShapeType="1"/>
            </p:cNvSpPr>
            <p:nvPr/>
          </p:nvSpPr>
          <p:spPr bwMode="auto">
            <a:xfrm>
              <a:off x="7054850" y="1676400"/>
              <a:ext cx="0" cy="310197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89" name="Line 13"/>
            <p:cNvSpPr>
              <a:spLocks noChangeShapeType="1"/>
            </p:cNvSpPr>
            <p:nvPr/>
          </p:nvSpPr>
          <p:spPr bwMode="auto">
            <a:xfrm>
              <a:off x="8351838" y="1676400"/>
              <a:ext cx="0" cy="310197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90" name="Line 14"/>
            <p:cNvSpPr>
              <a:spLocks noChangeShapeType="1"/>
            </p:cNvSpPr>
            <p:nvPr/>
          </p:nvSpPr>
          <p:spPr bwMode="auto">
            <a:xfrm>
              <a:off x="7054850" y="2295525"/>
              <a:ext cx="1296988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91" name="Line 15"/>
            <p:cNvSpPr>
              <a:spLocks noChangeShapeType="1"/>
            </p:cNvSpPr>
            <p:nvPr/>
          </p:nvSpPr>
          <p:spPr bwMode="auto">
            <a:xfrm>
              <a:off x="7054850" y="2917825"/>
              <a:ext cx="1296988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92" name="Line 16"/>
            <p:cNvSpPr>
              <a:spLocks noChangeShapeType="1"/>
            </p:cNvSpPr>
            <p:nvPr/>
          </p:nvSpPr>
          <p:spPr bwMode="auto">
            <a:xfrm>
              <a:off x="7054850" y="3536950"/>
              <a:ext cx="1296988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93" name="Line 17"/>
            <p:cNvSpPr>
              <a:spLocks noChangeShapeType="1"/>
            </p:cNvSpPr>
            <p:nvPr/>
          </p:nvSpPr>
          <p:spPr bwMode="auto">
            <a:xfrm>
              <a:off x="7054850" y="4159250"/>
              <a:ext cx="1296988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94" name="Line 18"/>
            <p:cNvSpPr>
              <a:spLocks noChangeShapeType="1"/>
            </p:cNvSpPr>
            <p:nvPr/>
          </p:nvSpPr>
          <p:spPr bwMode="auto">
            <a:xfrm>
              <a:off x="7054850" y="4778375"/>
              <a:ext cx="1296988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95" name="Line 19"/>
            <p:cNvSpPr>
              <a:spLocks noChangeShapeType="1"/>
            </p:cNvSpPr>
            <p:nvPr/>
          </p:nvSpPr>
          <p:spPr bwMode="auto">
            <a:xfrm>
              <a:off x="7054850" y="4778375"/>
              <a:ext cx="0" cy="62230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96" name="Line 20"/>
            <p:cNvSpPr>
              <a:spLocks noChangeShapeType="1"/>
            </p:cNvSpPr>
            <p:nvPr/>
          </p:nvSpPr>
          <p:spPr bwMode="auto">
            <a:xfrm>
              <a:off x="8351838" y="4778375"/>
              <a:ext cx="0" cy="62230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97" name="Line 21"/>
            <p:cNvSpPr>
              <a:spLocks noChangeShapeType="1"/>
            </p:cNvSpPr>
            <p:nvPr/>
          </p:nvSpPr>
          <p:spPr bwMode="auto">
            <a:xfrm>
              <a:off x="7054850" y="5400675"/>
              <a:ext cx="1296988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98" name="Line 22"/>
            <p:cNvSpPr>
              <a:spLocks noChangeShapeType="1"/>
            </p:cNvSpPr>
            <p:nvPr/>
          </p:nvSpPr>
          <p:spPr bwMode="auto">
            <a:xfrm>
              <a:off x="7054850" y="5400675"/>
              <a:ext cx="0" cy="61912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6199" name="Line 23"/>
            <p:cNvSpPr>
              <a:spLocks noChangeShapeType="1"/>
            </p:cNvSpPr>
            <p:nvPr/>
          </p:nvSpPr>
          <p:spPr bwMode="auto">
            <a:xfrm>
              <a:off x="8351838" y="5400675"/>
              <a:ext cx="0" cy="61912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grpSp>
          <p:nvGrpSpPr>
            <p:cNvPr id="56357" name="Group 52"/>
            <p:cNvGrpSpPr>
              <a:grpSpLocks/>
            </p:cNvGrpSpPr>
            <p:nvPr/>
          </p:nvGrpSpPr>
          <p:grpSpPr bwMode="auto">
            <a:xfrm>
              <a:off x="533400" y="1749425"/>
              <a:ext cx="1828800" cy="4300538"/>
              <a:chOff x="533400" y="1749425"/>
              <a:chExt cx="1828800" cy="4300538"/>
            </a:xfrm>
          </p:grpSpPr>
          <p:sp>
            <p:nvSpPr>
              <p:cNvPr id="56358" name="Rectangle 24"/>
              <p:cNvSpPr>
                <a:spLocks noChangeArrowheads="1"/>
              </p:cNvSpPr>
              <p:nvPr/>
            </p:nvSpPr>
            <p:spPr bwMode="auto">
              <a:xfrm>
                <a:off x="838200" y="4818063"/>
                <a:ext cx="1243013" cy="70802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600">
                    <a:latin typeface="Times New Roman" pitchFamily="18" charset="0"/>
                    <a:cs typeface="Times New Roman" pitchFamily="18" charset="0"/>
                  </a:rPr>
                  <a:t>Example N</a:t>
                </a:r>
                <a:endParaRPr lang="en-US" altLang="en-US" sz="1600"/>
              </a:p>
            </p:txBody>
          </p:sp>
          <p:sp>
            <p:nvSpPr>
              <p:cNvPr id="56359" name="Rectangle 25"/>
              <p:cNvSpPr>
                <a:spLocks noChangeArrowheads="1"/>
              </p:cNvSpPr>
              <p:nvPr/>
            </p:nvSpPr>
            <p:spPr bwMode="auto">
              <a:xfrm>
                <a:off x="838200" y="4203700"/>
                <a:ext cx="1243013" cy="61436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600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en-US" altLang="en-US" sz="1600"/>
              </a:p>
            </p:txBody>
          </p:sp>
          <p:sp>
            <p:nvSpPr>
              <p:cNvPr id="56360" name="Rectangle 26"/>
              <p:cNvSpPr>
                <a:spLocks noChangeArrowheads="1"/>
              </p:cNvSpPr>
              <p:nvPr/>
            </p:nvSpPr>
            <p:spPr bwMode="auto">
              <a:xfrm>
                <a:off x="838200" y="3590925"/>
                <a:ext cx="1243013" cy="6127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600">
                    <a:latin typeface="Times New Roman" pitchFamily="18" charset="0"/>
                    <a:cs typeface="Times New Roman" pitchFamily="18" charset="0"/>
                  </a:rPr>
                  <a:t>Example 3</a:t>
                </a:r>
                <a:endParaRPr lang="en-US" altLang="en-US" sz="1600"/>
              </a:p>
            </p:txBody>
          </p:sp>
          <p:sp>
            <p:nvSpPr>
              <p:cNvPr id="56361" name="Rectangle 27"/>
              <p:cNvSpPr>
                <a:spLocks noChangeArrowheads="1"/>
              </p:cNvSpPr>
              <p:nvPr/>
            </p:nvSpPr>
            <p:spPr bwMode="auto">
              <a:xfrm>
                <a:off x="838200" y="2976563"/>
                <a:ext cx="1243013" cy="61436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600">
                    <a:latin typeface="Times New Roman" pitchFamily="18" charset="0"/>
                    <a:cs typeface="Times New Roman" pitchFamily="18" charset="0"/>
                  </a:rPr>
                  <a:t>Example 2</a:t>
                </a:r>
                <a:endParaRPr lang="en-US" altLang="en-US" sz="1600"/>
              </a:p>
            </p:txBody>
          </p:sp>
          <p:sp>
            <p:nvSpPr>
              <p:cNvPr id="56362" name="Rectangle 28"/>
              <p:cNvSpPr>
                <a:spLocks noChangeArrowheads="1"/>
              </p:cNvSpPr>
              <p:nvPr/>
            </p:nvSpPr>
            <p:spPr bwMode="auto">
              <a:xfrm>
                <a:off x="838200" y="2363788"/>
                <a:ext cx="1243013" cy="6127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600">
                    <a:latin typeface="Times New Roman" pitchFamily="18" charset="0"/>
                    <a:cs typeface="Times New Roman" pitchFamily="18" charset="0"/>
                  </a:rPr>
                  <a:t>Example 1</a:t>
                </a:r>
                <a:endParaRPr lang="en-US" altLang="en-US" sz="1600"/>
              </a:p>
            </p:txBody>
          </p:sp>
          <p:sp>
            <p:nvSpPr>
              <p:cNvPr id="56363" name="Rectangle 29"/>
              <p:cNvSpPr>
                <a:spLocks noChangeArrowheads="1"/>
              </p:cNvSpPr>
              <p:nvPr/>
            </p:nvSpPr>
            <p:spPr bwMode="auto">
              <a:xfrm>
                <a:off x="838200" y="1749425"/>
                <a:ext cx="1243013" cy="61436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Times New Roman" pitchFamily="18" charset="0"/>
                    <a:cs typeface="Times New Roman" pitchFamily="18" charset="0"/>
                  </a:rPr>
                  <a:t>Known</a:t>
                </a:r>
                <a:endParaRPr lang="en-US" altLang="en-US" sz="2000"/>
              </a:p>
            </p:txBody>
          </p:sp>
          <p:sp>
            <p:nvSpPr>
              <p:cNvPr id="56364" name="Line 30"/>
              <p:cNvSpPr>
                <a:spLocks noChangeShapeType="1"/>
              </p:cNvSpPr>
              <p:nvPr/>
            </p:nvSpPr>
            <p:spPr bwMode="auto">
              <a:xfrm>
                <a:off x="838200" y="1749425"/>
                <a:ext cx="1243013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5" name="Line 31"/>
              <p:cNvSpPr>
                <a:spLocks noChangeShapeType="1"/>
              </p:cNvSpPr>
              <p:nvPr/>
            </p:nvSpPr>
            <p:spPr bwMode="auto">
              <a:xfrm>
                <a:off x="838200" y="5526088"/>
                <a:ext cx="1243013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6" name="Line 32"/>
              <p:cNvSpPr>
                <a:spLocks noChangeShapeType="1"/>
              </p:cNvSpPr>
              <p:nvPr/>
            </p:nvSpPr>
            <p:spPr bwMode="auto">
              <a:xfrm>
                <a:off x="838200" y="1749425"/>
                <a:ext cx="0" cy="2454275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Line 33"/>
              <p:cNvSpPr>
                <a:spLocks noChangeShapeType="1"/>
              </p:cNvSpPr>
              <p:nvPr/>
            </p:nvSpPr>
            <p:spPr bwMode="auto">
              <a:xfrm>
                <a:off x="2081213" y="1749425"/>
                <a:ext cx="0" cy="2454275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Line 34"/>
              <p:cNvSpPr>
                <a:spLocks noChangeShapeType="1"/>
              </p:cNvSpPr>
              <p:nvPr/>
            </p:nvSpPr>
            <p:spPr bwMode="auto">
              <a:xfrm>
                <a:off x="838200" y="2363788"/>
                <a:ext cx="1243013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Line 35"/>
              <p:cNvSpPr>
                <a:spLocks noChangeShapeType="1"/>
              </p:cNvSpPr>
              <p:nvPr/>
            </p:nvSpPr>
            <p:spPr bwMode="auto">
              <a:xfrm>
                <a:off x="838200" y="2976563"/>
                <a:ext cx="1243013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Line 36"/>
              <p:cNvSpPr>
                <a:spLocks noChangeShapeType="1"/>
              </p:cNvSpPr>
              <p:nvPr/>
            </p:nvSpPr>
            <p:spPr bwMode="auto">
              <a:xfrm>
                <a:off x="838200" y="3590925"/>
                <a:ext cx="1243013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Line 37"/>
              <p:cNvSpPr>
                <a:spLocks noChangeShapeType="1"/>
              </p:cNvSpPr>
              <p:nvPr/>
            </p:nvSpPr>
            <p:spPr bwMode="auto">
              <a:xfrm>
                <a:off x="838200" y="4203700"/>
                <a:ext cx="1243013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2" name="Line 38"/>
              <p:cNvSpPr>
                <a:spLocks noChangeShapeType="1"/>
              </p:cNvSpPr>
              <p:nvPr/>
            </p:nvSpPr>
            <p:spPr bwMode="auto">
              <a:xfrm>
                <a:off x="838200" y="4203700"/>
                <a:ext cx="0" cy="614363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3" name="Line 39"/>
              <p:cNvSpPr>
                <a:spLocks noChangeShapeType="1"/>
              </p:cNvSpPr>
              <p:nvPr/>
            </p:nvSpPr>
            <p:spPr bwMode="auto">
              <a:xfrm>
                <a:off x="2081213" y="4203700"/>
                <a:ext cx="0" cy="614363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4" name="Line 40"/>
              <p:cNvSpPr>
                <a:spLocks noChangeShapeType="1"/>
              </p:cNvSpPr>
              <p:nvPr/>
            </p:nvSpPr>
            <p:spPr bwMode="auto">
              <a:xfrm>
                <a:off x="838200" y="4818063"/>
                <a:ext cx="1243013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5" name="Line 41"/>
              <p:cNvSpPr>
                <a:spLocks noChangeShapeType="1"/>
              </p:cNvSpPr>
              <p:nvPr/>
            </p:nvSpPr>
            <p:spPr bwMode="auto">
              <a:xfrm>
                <a:off x="838200" y="4818063"/>
                <a:ext cx="0" cy="708025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6" name="Line 42"/>
              <p:cNvSpPr>
                <a:spLocks noChangeShapeType="1"/>
              </p:cNvSpPr>
              <p:nvPr/>
            </p:nvSpPr>
            <p:spPr bwMode="auto">
              <a:xfrm>
                <a:off x="2081213" y="4818063"/>
                <a:ext cx="0" cy="708025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7" name="Text Box 48"/>
              <p:cNvSpPr txBox="1">
                <a:spLocks noChangeArrowheads="1"/>
              </p:cNvSpPr>
              <p:nvPr/>
            </p:nvSpPr>
            <p:spPr bwMode="auto">
              <a:xfrm>
                <a:off x="533400" y="5653088"/>
                <a:ext cx="18288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/>
                  <a:t>Training Set</a:t>
                </a:r>
              </a:p>
            </p:txBody>
          </p:sp>
        </p:grp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259013" y="2514600"/>
            <a:ext cx="3197225" cy="1962150"/>
            <a:chOff x="2259013" y="2514600"/>
            <a:chExt cx="3197226" cy="1961517"/>
          </a:xfrm>
        </p:grpSpPr>
        <p:sp>
          <p:nvSpPr>
            <p:cNvPr id="56333" name="Text Box 43"/>
            <p:cNvSpPr txBox="1">
              <a:spLocks noChangeArrowheads="1"/>
            </p:cNvSpPr>
            <p:nvPr/>
          </p:nvSpPr>
          <p:spPr bwMode="auto">
            <a:xfrm>
              <a:off x="3805843" y="2998788"/>
              <a:ext cx="1650396" cy="14773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altLang="en-US"/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Classifier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2400"/>
            </a:p>
          </p:txBody>
        </p:sp>
        <p:sp>
          <p:nvSpPr>
            <p:cNvPr id="56334" name="AutoShape 45"/>
            <p:cNvSpPr>
              <a:spLocks noChangeArrowheads="1"/>
            </p:cNvSpPr>
            <p:nvPr/>
          </p:nvSpPr>
          <p:spPr bwMode="auto">
            <a:xfrm>
              <a:off x="2525713" y="3365500"/>
              <a:ext cx="976312" cy="471488"/>
            </a:xfrm>
            <a:prstGeom prst="rightArrow">
              <a:avLst>
                <a:gd name="adj1" fmla="val 50000"/>
                <a:gd name="adj2" fmla="val 5176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56335" name="Text Box 46"/>
            <p:cNvSpPr txBox="1">
              <a:spLocks noChangeArrowheads="1"/>
            </p:cNvSpPr>
            <p:nvPr/>
          </p:nvSpPr>
          <p:spPr bwMode="auto">
            <a:xfrm>
              <a:off x="2259013" y="2514600"/>
              <a:ext cx="1509722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Train the Classifier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743200" y="5548313"/>
            <a:ext cx="3657600" cy="1223962"/>
            <a:chOff x="2743200" y="5548313"/>
            <a:chExt cx="3657600" cy="1223823"/>
          </a:xfrm>
        </p:grpSpPr>
        <p:sp>
          <p:nvSpPr>
            <p:cNvPr id="56331" name="AutoShape 49"/>
            <p:cNvSpPr>
              <a:spLocks noChangeArrowheads="1"/>
            </p:cNvSpPr>
            <p:nvPr/>
          </p:nvSpPr>
          <p:spPr bwMode="auto">
            <a:xfrm rot="10800000">
              <a:off x="2743200" y="5548313"/>
              <a:ext cx="3657600" cy="471487"/>
            </a:xfrm>
            <a:prstGeom prst="rightArrow">
              <a:avLst>
                <a:gd name="adj1" fmla="val 51519"/>
                <a:gd name="adj2" fmla="val 673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56332" name="Text Box 50"/>
            <p:cNvSpPr txBox="1">
              <a:spLocks noChangeArrowheads="1"/>
            </p:cNvSpPr>
            <p:nvPr/>
          </p:nvSpPr>
          <p:spPr bwMode="auto">
            <a:xfrm>
              <a:off x="3480801" y="6064250"/>
              <a:ext cx="255069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Add New Examples</a:t>
              </a:r>
            </a:p>
            <a:p>
              <a:pPr eaLnBrk="1" hangingPunct="1"/>
              <a:r>
                <a:rPr lang="en-US" altLang="en-US" sz="2000"/>
                <a:t>To Training Set</a:t>
              </a:r>
              <a:r>
                <a:rPr lang="en-US" altLang="en-US"/>
                <a:t> 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545138" y="2209800"/>
            <a:ext cx="3065462" cy="2927350"/>
            <a:chOff x="3930" y="1392"/>
            <a:chExt cx="2172" cy="1844"/>
          </a:xfrm>
        </p:grpSpPr>
        <p:sp>
          <p:nvSpPr>
            <p:cNvPr id="56327" name="AutoShape 44"/>
            <p:cNvSpPr>
              <a:spLocks noChangeArrowheads="1"/>
            </p:cNvSpPr>
            <p:nvPr/>
          </p:nvSpPr>
          <p:spPr bwMode="auto">
            <a:xfrm>
              <a:off x="4182" y="2246"/>
              <a:ext cx="629" cy="297"/>
            </a:xfrm>
            <a:prstGeom prst="rightArrow">
              <a:avLst>
                <a:gd name="adj1" fmla="val 50000"/>
                <a:gd name="adj2" fmla="val 5294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>
                <a:latin typeface="Lucida Sans Unicode" pitchFamily="34" charset="0"/>
              </a:endParaRPr>
            </a:p>
          </p:txBody>
        </p:sp>
        <p:sp>
          <p:nvSpPr>
            <p:cNvPr id="56328" name="Text Box 47"/>
            <p:cNvSpPr txBox="1">
              <a:spLocks noChangeArrowheads="1"/>
            </p:cNvSpPr>
            <p:nvPr/>
          </p:nvSpPr>
          <p:spPr bwMode="auto">
            <a:xfrm>
              <a:off x="3930" y="2602"/>
              <a:ext cx="107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Choose  Examples to Label</a:t>
              </a: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806" y="1392"/>
              <a:ext cx="1296" cy="432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806" y="2208"/>
              <a:ext cx="1296" cy="432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56326" name="Text Box 58"/>
          <p:cNvSpPr txBox="1">
            <a:spLocks noChangeArrowheads="1"/>
          </p:cNvSpPr>
          <p:nvPr/>
        </p:nvSpPr>
        <p:spPr bwMode="auto">
          <a:xfrm>
            <a:off x="654050" y="190500"/>
            <a:ext cx="78359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9900"/>
                </a:solidFill>
              </a:rPr>
              <a:t>Computational Active Learning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Pick the Best (= Most Informative) Unknown Examples to Label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“Computers are to Biology as  Mathematics is to Physics.”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200" dirty="0" smtClean="0">
                <a:solidFill>
                  <a:schemeClr val="tx1"/>
                </a:solidFill>
              </a:rPr>
              <a:t>--- Harold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Morowitz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(spiritual father of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BioMatrix</a:t>
            </a:r>
            <a:r>
              <a:rPr lang="en-US" altLang="en-US" sz="3200" dirty="0" smtClean="0">
                <a:solidFill>
                  <a:schemeClr val="tx1"/>
                </a:solidFill>
              </a:rPr>
              <a:t>, and Intelligent Systems for Molecular Biology Conference)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17538" y="898525"/>
            <a:ext cx="79073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0" u="none">
                <a:solidFill>
                  <a:srgbClr val="FFFF00"/>
                </a:solidFill>
              </a:rPr>
              <a:t>Goal of talk:  </a:t>
            </a:r>
            <a:r>
              <a:rPr lang="en-US" altLang="en-US" sz="2800" b="0" u="none"/>
              <a:t>The power of information science to influence molecular science and technology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3reg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314450"/>
            <a:ext cx="450215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Content Placeholder 1"/>
          <p:cNvSpPr>
            <a:spLocks noGrp="1"/>
          </p:cNvSpPr>
          <p:nvPr>
            <p:ph idx="4294967295"/>
          </p:nvPr>
        </p:nvSpPr>
        <p:spPr>
          <a:xfrm>
            <a:off x="0" y="1196975"/>
            <a:ext cx="4648200" cy="5505450"/>
          </a:xfrm>
        </p:spPr>
        <p:txBody>
          <a:bodyPr lIns="90487" tIns="44450" rIns="90487" bIns="44450"/>
          <a:lstStyle/>
          <a:p>
            <a:pPr marL="365125" indent="-255588"/>
            <a:r>
              <a:rPr lang="en-US" altLang="en-US" sz="2800" b="1" smtClean="0">
                <a:solidFill>
                  <a:srgbClr val="FF0000"/>
                </a:solidFill>
              </a:rPr>
              <a:t>Positive</a:t>
            </a:r>
            <a:r>
              <a:rPr lang="en-US" altLang="en-US" sz="2800" b="1" smtClean="0"/>
              <a:t> Region:</a:t>
            </a:r>
          </a:p>
          <a:p>
            <a:pPr marL="365125" indent="-255588">
              <a:buFont typeface="Wingdings" pitchFamily="2" charset="2"/>
              <a:buNone/>
            </a:pPr>
            <a:r>
              <a:rPr lang="en-US" altLang="en-US" sz="2800" b="1" smtClean="0"/>
              <a:t>		</a:t>
            </a:r>
            <a:r>
              <a:rPr lang="en-US" altLang="en-US" sz="2800" smtClean="0"/>
              <a:t>Predicted Active</a:t>
            </a:r>
            <a:br>
              <a:rPr lang="en-US" altLang="en-US" sz="2800" smtClean="0"/>
            </a:br>
            <a:r>
              <a:rPr lang="en-US" altLang="en-US" sz="2800" smtClean="0"/>
              <a:t>	96-105  </a:t>
            </a:r>
            <a:r>
              <a:rPr lang="en-US" altLang="en-US" sz="2800" smtClean="0">
                <a:solidFill>
                  <a:srgbClr val="66FF66"/>
                </a:solidFill>
              </a:rPr>
              <a:t>(Green)</a:t>
            </a:r>
          </a:p>
          <a:p>
            <a:pPr marL="365125" indent="-255588">
              <a:buFont typeface="Wingdings" pitchFamily="2" charset="2"/>
              <a:buNone/>
            </a:pPr>
            <a:endParaRPr lang="en-US" altLang="en-US" sz="2800" smtClean="0">
              <a:solidFill>
                <a:srgbClr val="66FF66"/>
              </a:solidFill>
            </a:endParaRPr>
          </a:p>
          <a:p>
            <a:pPr marL="365125" indent="-255588"/>
            <a:r>
              <a:rPr lang="en-US" altLang="en-US" sz="2800" b="1" smtClean="0">
                <a:solidFill>
                  <a:srgbClr val="FF0000"/>
                </a:solidFill>
              </a:rPr>
              <a:t>Negative</a:t>
            </a:r>
            <a:r>
              <a:rPr lang="en-US" altLang="en-US" sz="2800" b="1" smtClean="0"/>
              <a:t> Region:</a:t>
            </a:r>
          </a:p>
          <a:p>
            <a:pPr marL="365125" indent="-255588">
              <a:buFont typeface="Wingdings" pitchFamily="2" charset="2"/>
              <a:buNone/>
            </a:pPr>
            <a:r>
              <a:rPr lang="en-US" altLang="en-US" sz="2800" b="1" smtClean="0"/>
              <a:t>		</a:t>
            </a:r>
            <a:r>
              <a:rPr lang="en-US" altLang="en-US" sz="2800" smtClean="0"/>
              <a:t>Predicted Inactive</a:t>
            </a:r>
            <a:br>
              <a:rPr lang="en-US" altLang="en-US" sz="2800" smtClean="0"/>
            </a:br>
            <a:r>
              <a:rPr lang="en-US" altLang="en-US" sz="2800" smtClean="0"/>
              <a:t>	223-232 </a:t>
            </a:r>
            <a:r>
              <a:rPr lang="en-US" altLang="en-US" sz="2800" smtClean="0">
                <a:solidFill>
                  <a:srgbClr val="FF0000"/>
                </a:solidFill>
              </a:rPr>
              <a:t>(Red)</a:t>
            </a:r>
          </a:p>
          <a:p>
            <a:pPr marL="365125" indent="-255588">
              <a:buFont typeface="Wingdings" pitchFamily="2" charset="2"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 marL="365125" indent="-255588"/>
            <a:r>
              <a:rPr lang="en-US" altLang="en-US" sz="2800" b="1" smtClean="0">
                <a:solidFill>
                  <a:srgbClr val="FF0000"/>
                </a:solidFill>
              </a:rPr>
              <a:t>Expert</a:t>
            </a:r>
            <a:r>
              <a:rPr lang="en-US" altLang="en-US" sz="2800" b="1" smtClean="0"/>
              <a:t> Region:</a:t>
            </a:r>
          </a:p>
          <a:p>
            <a:pPr marL="365125" indent="-255588">
              <a:buFont typeface="Wingdings" pitchFamily="2" charset="2"/>
              <a:buNone/>
            </a:pPr>
            <a:r>
              <a:rPr lang="en-US" altLang="en-US" sz="2800" b="1" smtClean="0"/>
              <a:t>		</a:t>
            </a:r>
            <a:r>
              <a:rPr lang="en-US" altLang="en-US" sz="2800" smtClean="0"/>
              <a:t>Predicted Active</a:t>
            </a:r>
            <a:br>
              <a:rPr lang="en-US" altLang="en-US" sz="2800" smtClean="0"/>
            </a:br>
            <a:r>
              <a:rPr lang="en-US" altLang="en-US" sz="2800" smtClean="0"/>
              <a:t>	114-123 </a:t>
            </a:r>
            <a:r>
              <a:rPr lang="en-US" altLang="en-US" sz="2800" smtClean="0">
                <a:solidFill>
                  <a:srgbClr val="00E7E7"/>
                </a:solidFill>
              </a:rPr>
              <a:t>(Blue)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49250" y="338138"/>
            <a:ext cx="850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u="none">
                <a:solidFill>
                  <a:srgbClr val="FF9900"/>
                </a:solidFill>
              </a:rPr>
              <a:t>Visualization of Selected Regions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389688" y="6019800"/>
            <a:ext cx="2573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u="none">
                <a:solidFill>
                  <a:srgbClr val="FFFFFF"/>
                </a:solidFill>
                <a:latin typeface="Helvetica" pitchFamily="34" charset="0"/>
              </a:rPr>
              <a:t>Danziger, et al.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9" name="Group 57"/>
          <p:cNvGraphicFramePr>
            <a:graphicFrameLocks noGrp="1"/>
          </p:cNvGraphicFramePr>
          <p:nvPr/>
        </p:nvGraphicFramePr>
        <p:xfrm>
          <a:off x="304800" y="1028700"/>
          <a:ext cx="8534400" cy="2652713"/>
        </p:xfrm>
        <a:graphic>
          <a:graphicData uri="http://schemas.openxmlformats.org/drawingml/2006/table">
            <a:tbl>
              <a:tblPr/>
              <a:tblGrid>
                <a:gridCol w="1676400"/>
                <a:gridCol w="2133600"/>
                <a:gridCol w="2362200"/>
                <a:gridCol w="2362200"/>
              </a:tblGrid>
              <a:tr h="7621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MIP Positive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(96-105)</a:t>
                      </a: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MIP Negative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(223-232)</a:t>
                      </a: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Expert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(114-123)</a:t>
                      </a: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4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# Strong Rescue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 (p &lt; 0.008)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(not significant)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# Weak Rescue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(not significant)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 (not significant)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Total # Rescue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(p &lt; 0.022)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 (not significant)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128" marR="8128" marT="9146" marB="914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7" name="TextBox 5"/>
          <p:cNvSpPr txBox="1">
            <a:spLocks noChangeArrowheads="1"/>
          </p:cNvSpPr>
          <p:nvPr/>
        </p:nvSpPr>
        <p:spPr bwMode="auto">
          <a:xfrm>
            <a:off x="88900" y="3654425"/>
            <a:ext cx="8964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</a:rPr>
              <a:t>p-Values are two-tailed, comparing Positive to Negative and Expert regions.</a:t>
            </a:r>
            <a:r>
              <a:rPr lang="en-US" altLang="en-US" sz="1400"/>
              <a:t> </a:t>
            </a:r>
            <a:r>
              <a:rPr lang="en-US" altLang="en-US" sz="1400">
                <a:solidFill>
                  <a:srgbClr val="FFFFFF"/>
                </a:solidFill>
              </a:rPr>
              <a:t>Danziger, et al. (2009) </a:t>
            </a:r>
          </a:p>
        </p:txBody>
      </p:sp>
      <p:sp>
        <p:nvSpPr>
          <p:cNvPr id="63518" name="Text Box 47"/>
          <p:cNvSpPr txBox="1">
            <a:spLocks noChangeArrowheads="1"/>
          </p:cNvSpPr>
          <p:nvPr/>
        </p:nvSpPr>
        <p:spPr bwMode="auto">
          <a:xfrm>
            <a:off x="463550" y="165100"/>
            <a:ext cx="818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00"/>
                </a:solidFill>
              </a:rPr>
              <a:t>Novel Single-a.a. Cancer Rescue Mutants</a:t>
            </a:r>
          </a:p>
        </p:txBody>
      </p:sp>
      <p:sp>
        <p:nvSpPr>
          <p:cNvPr id="63519" name="Text Box 48"/>
          <p:cNvSpPr txBox="1">
            <a:spLocks noChangeArrowheads="1"/>
          </p:cNvSpPr>
          <p:nvPr/>
        </p:nvSpPr>
        <p:spPr bwMode="auto">
          <a:xfrm>
            <a:off x="198438" y="4370388"/>
            <a:ext cx="877093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FF00"/>
                </a:solidFill>
              </a:rPr>
              <a:t>No significant differences between the MIP Positive and Expert regions.</a:t>
            </a:r>
          </a:p>
          <a:p>
            <a:pPr algn="l" eaLnBrk="1" hangingPunct="1"/>
            <a:endParaRPr lang="en-US" altLang="en-US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en-US">
                <a:solidFill>
                  <a:srgbClr val="FFFF00"/>
                </a:solidFill>
              </a:rPr>
              <a:t>Both were statistically significantly better than the MIP Negative region.</a:t>
            </a:r>
          </a:p>
          <a:p>
            <a:pPr algn="l" eaLnBrk="1" hangingPunct="1"/>
            <a:endParaRPr lang="en-US" altLang="en-US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en-US">
                <a:solidFill>
                  <a:srgbClr val="FFFF00"/>
                </a:solidFill>
              </a:rPr>
              <a:t>The Positive region rescued for the first time the cancer mutant P152L.</a:t>
            </a:r>
          </a:p>
          <a:p>
            <a:pPr algn="l" eaLnBrk="1" hangingPunct="1"/>
            <a:endParaRPr lang="en-US" altLang="en-US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en-US">
                <a:solidFill>
                  <a:srgbClr val="FFFF00"/>
                </a:solidFill>
              </a:rPr>
              <a:t>No previous single-a.a. rescue mutants in any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-10112" y="1299220"/>
            <a:ext cx="63161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sz="4800" b="1" dirty="0">
                <a:solidFill>
                  <a:srgbClr val="FFFF00"/>
                </a:solidFill>
              </a:rPr>
              <a:t>Restore </a:t>
            </a:r>
            <a:r>
              <a:rPr lang="en-US" sz="4800" b="1" dirty="0" smtClean="0">
                <a:solidFill>
                  <a:srgbClr val="FFFF00"/>
                </a:solidFill>
              </a:rPr>
              <a:t>p53 function</a:t>
            </a:r>
          </a:p>
          <a:p>
            <a:r>
              <a:rPr lang="en-US" sz="4800" b="1" dirty="0" smtClean="0">
                <a:solidFill>
                  <a:srgbClr val="FFFF00"/>
                </a:solidFill>
              </a:rPr>
              <a:t>by a drug compound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174978" y="203200"/>
            <a:ext cx="87940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9900"/>
                </a:solidFill>
                <a:latin typeface="Arial" charset="0"/>
              </a:rPr>
              <a:t>A Long-held Goal of Anti-cancer Therapy</a:t>
            </a:r>
          </a:p>
        </p:txBody>
      </p:sp>
      <p:sp>
        <p:nvSpPr>
          <p:cNvPr id="9246" name="Text Box 6"/>
          <p:cNvSpPr txBox="1">
            <a:spLocks noChangeArrowheads="1"/>
          </p:cNvSpPr>
          <p:nvPr/>
        </p:nvSpPr>
        <p:spPr bwMode="auto">
          <a:xfrm>
            <a:off x="437285" y="5279616"/>
            <a:ext cx="54740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9900"/>
                </a:solidFill>
                <a:latin typeface="Arial" charset="0"/>
              </a:rPr>
              <a:t>Restore </a:t>
            </a:r>
            <a:r>
              <a:rPr lang="en-US" b="1" dirty="0" smtClean="0">
                <a:solidFill>
                  <a:srgbClr val="FF9900"/>
                </a:solidFill>
                <a:latin typeface="Arial" charset="0"/>
              </a:rPr>
              <a:t>p53 tumor suppressor</a:t>
            </a:r>
          </a:p>
          <a:p>
            <a:pPr algn="l"/>
            <a:r>
              <a:rPr lang="en-US" b="1" dirty="0" smtClean="0">
                <a:solidFill>
                  <a:srgbClr val="FF9900"/>
                </a:solidFill>
                <a:latin typeface="Arial" charset="0"/>
              </a:rPr>
              <a:t>pathways in </a:t>
            </a:r>
            <a:r>
              <a:rPr lang="en-US" b="1" dirty="0">
                <a:solidFill>
                  <a:srgbClr val="FF9900"/>
                </a:solidFill>
                <a:latin typeface="Arial" charset="0"/>
              </a:rPr>
              <a:t>tumor cells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17421" y="1173665"/>
            <a:ext cx="4434256" cy="3630329"/>
            <a:chOff x="5179165" y="1173665"/>
            <a:chExt cx="4988538" cy="3630329"/>
          </a:xfrm>
        </p:grpSpPr>
        <p:grpSp>
          <p:nvGrpSpPr>
            <p:cNvPr id="33" name="Group 32"/>
            <p:cNvGrpSpPr/>
            <p:nvPr/>
          </p:nvGrpSpPr>
          <p:grpSpPr>
            <a:xfrm>
              <a:off x="7495344" y="1173665"/>
              <a:ext cx="1080000" cy="1080000"/>
              <a:chOff x="1371600" y="990600"/>
              <a:chExt cx="1080000" cy="1080000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1371600" y="990600"/>
                <a:ext cx="1080000" cy="108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ffectLst>
                <a:glow rad="304800">
                  <a:srgbClr val="800000">
                    <a:alpha val="40000"/>
                  </a:srgb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93272" y="1231900"/>
                <a:ext cx="1001235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p53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8755297" y="1413952"/>
              <a:ext cx="14124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0" dirty="0">
                  <a:solidFill>
                    <a:srgbClr val="FFFFFF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active</a:t>
              </a:r>
            </a:p>
          </p:txBody>
        </p:sp>
        <p:sp>
          <p:nvSpPr>
            <p:cNvPr id="37" name="Right Arrow 36"/>
            <p:cNvSpPr/>
            <p:nvPr/>
          </p:nvSpPr>
          <p:spPr bwMode="auto">
            <a:xfrm rot="5400000">
              <a:off x="7783724" y="2632060"/>
              <a:ext cx="503238" cy="360363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179165" y="3078163"/>
              <a:ext cx="2393474" cy="1725831"/>
              <a:chOff x="2635726" y="2647950"/>
              <a:chExt cx="2393474" cy="1725831"/>
            </a:xfrm>
          </p:grpSpPr>
          <p:sp>
            <p:nvSpPr>
              <p:cNvPr id="40" name="Chord 9"/>
              <p:cNvSpPr>
                <a:spLocks/>
              </p:cNvSpPr>
              <p:nvPr/>
            </p:nvSpPr>
            <p:spPr bwMode="auto">
              <a:xfrm rot="2692787">
                <a:off x="3195638" y="2662238"/>
                <a:ext cx="1079500" cy="1079500"/>
              </a:xfrm>
              <a:custGeom>
                <a:avLst/>
                <a:gdLst>
                  <a:gd name="T0" fmla="*/ 921411 w 1079500"/>
                  <a:gd name="T1" fmla="*/ 921411 h 1079500"/>
                  <a:gd name="T2" fmla="*/ 269875 w 1079500"/>
                  <a:gd name="T3" fmla="*/ 1007187 h 1079500"/>
                  <a:gd name="T4" fmla="*/ 18392 w 1079500"/>
                  <a:gd name="T5" fmla="*/ 400052 h 1079500"/>
                  <a:gd name="T6" fmla="*/ 539750 w 1079500"/>
                  <a:gd name="T7" fmla="*/ 0 h 1079500"/>
                  <a:gd name="T8" fmla="*/ 921411 w 1079500"/>
                  <a:gd name="T9" fmla="*/ 921411 h 1079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9500" h="1079500">
                    <a:moveTo>
                      <a:pt x="921411" y="921411"/>
                    </a:moveTo>
                    <a:cubicBezTo>
                      <a:pt x="748669" y="1094153"/>
                      <a:pt x="481440" y="1129334"/>
                      <a:pt x="269875" y="1007187"/>
                    </a:cubicBezTo>
                    <a:cubicBezTo>
                      <a:pt x="58310" y="885040"/>
                      <a:pt x="-44836" y="636022"/>
                      <a:pt x="18392" y="400052"/>
                    </a:cubicBezTo>
                    <a:cubicBezTo>
                      <a:pt x="81620" y="164082"/>
                      <a:pt x="295457" y="0"/>
                      <a:pt x="539750" y="0"/>
                    </a:cubicBezTo>
                    <a:lnTo>
                      <a:pt x="921411" y="9214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8E8FA"/>
                  </a:gs>
                  <a:gs pos="64999">
                    <a:srgbClr val="C3C3EF"/>
                  </a:gs>
                  <a:gs pos="100000">
                    <a:srgbClr val="A8A8EA"/>
                  </a:gs>
                </a:gsLst>
                <a:lin ang="5400000" scaled="1"/>
              </a:gradFill>
              <a:ln w="9525" cap="flat" cmpd="sng">
                <a:solidFill>
                  <a:srgbClr val="2F2F98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Chord 40"/>
              <p:cNvSpPr>
                <a:spLocks/>
              </p:cNvSpPr>
              <p:nvPr/>
            </p:nvSpPr>
            <p:spPr bwMode="auto">
              <a:xfrm rot="10800000">
                <a:off x="3949700" y="2647950"/>
                <a:ext cx="1079500" cy="1079500"/>
              </a:xfrm>
              <a:custGeom>
                <a:avLst/>
                <a:gdLst>
                  <a:gd name="T0" fmla="*/ 921411 w 1079500"/>
                  <a:gd name="T1" fmla="*/ 921411 h 1079500"/>
                  <a:gd name="T2" fmla="*/ 269875 w 1079500"/>
                  <a:gd name="T3" fmla="*/ 1007187 h 1079500"/>
                  <a:gd name="T4" fmla="*/ 18392 w 1079500"/>
                  <a:gd name="T5" fmla="*/ 400052 h 1079500"/>
                  <a:gd name="T6" fmla="*/ 539750 w 1079500"/>
                  <a:gd name="T7" fmla="*/ 0 h 1079500"/>
                  <a:gd name="T8" fmla="*/ 921411 w 1079500"/>
                  <a:gd name="T9" fmla="*/ 921411 h 1079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9500" h="1079500">
                    <a:moveTo>
                      <a:pt x="921411" y="921411"/>
                    </a:moveTo>
                    <a:cubicBezTo>
                      <a:pt x="748669" y="1094153"/>
                      <a:pt x="481440" y="1129334"/>
                      <a:pt x="269875" y="1007187"/>
                    </a:cubicBezTo>
                    <a:cubicBezTo>
                      <a:pt x="58310" y="885040"/>
                      <a:pt x="-44836" y="636022"/>
                      <a:pt x="18392" y="400052"/>
                    </a:cubicBezTo>
                    <a:cubicBezTo>
                      <a:pt x="81620" y="164082"/>
                      <a:pt x="295457" y="0"/>
                      <a:pt x="539750" y="0"/>
                    </a:cubicBezTo>
                    <a:lnTo>
                      <a:pt x="921411" y="9214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8E8FA"/>
                  </a:gs>
                  <a:gs pos="64999">
                    <a:srgbClr val="C3C3EF"/>
                  </a:gs>
                  <a:gs pos="100000">
                    <a:srgbClr val="A8A8EA"/>
                  </a:gs>
                </a:gsLst>
                <a:lin ang="5400000" scaled="1"/>
              </a:gradFill>
              <a:ln w="9525" cap="flat" cmpd="sng">
                <a:solidFill>
                  <a:srgbClr val="2F2F98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635726" y="3727450"/>
                <a:ext cx="1852430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0" dirty="0">
                    <a:solidFill>
                      <a:srgbClr val="FFFFFF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inactive</a:t>
                </a:r>
              </a:p>
              <a:p>
                <a:pPr algn="ctr">
                  <a:defRPr/>
                </a:pPr>
                <a:r>
                  <a:rPr lang="en-US" b="0" dirty="0">
                    <a:solidFill>
                      <a:srgbClr val="FFFFFF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cancer mutant</a:t>
                </a:r>
              </a:p>
            </p:txBody>
          </p:sp>
          <p:sp>
            <p:nvSpPr>
              <p:cNvPr id="43" name="Chord 42"/>
              <p:cNvSpPr>
                <a:spLocks noChangeAspect="1"/>
              </p:cNvSpPr>
              <p:nvPr/>
            </p:nvSpPr>
            <p:spPr bwMode="auto">
              <a:xfrm rot="2692787">
                <a:off x="3721100" y="3070225"/>
                <a:ext cx="360363" cy="360363"/>
              </a:xfrm>
              <a:prstGeom prst="chord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44" name="Chord 43"/>
              <p:cNvSpPr>
                <a:spLocks noChangeAspect="1"/>
              </p:cNvSpPr>
              <p:nvPr/>
            </p:nvSpPr>
            <p:spPr bwMode="auto">
              <a:xfrm rot="10800000">
                <a:off x="4140200" y="3078163"/>
                <a:ext cx="360363" cy="358775"/>
              </a:xfrm>
              <a:prstGeom prst="chord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sp>
          <p:nvSpPr>
            <p:cNvPr id="45" name="Plus 44"/>
            <p:cNvSpPr/>
            <p:nvPr/>
          </p:nvSpPr>
          <p:spPr bwMode="auto">
            <a:xfrm>
              <a:off x="7806744" y="3352800"/>
              <a:ext cx="457200" cy="457200"/>
            </a:xfrm>
            <a:prstGeom prst="mathPlus">
              <a:avLst/>
            </a:prstGeom>
            <a:solidFill>
              <a:srgbClr val="5F5F5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47" name="Hexagon 73"/>
            <p:cNvSpPr>
              <a:spLocks noChangeAspect="1"/>
            </p:cNvSpPr>
            <p:nvPr/>
          </p:nvSpPr>
          <p:spPr bwMode="auto">
            <a:xfrm>
              <a:off x="8575344" y="3355441"/>
              <a:ext cx="620712" cy="503238"/>
            </a:xfrm>
            <a:prstGeom prst="hexagon">
              <a:avLst>
                <a:gd name="adj" fmla="val 2504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424938" y="4052776"/>
            <a:ext cx="13644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reactivation</a:t>
            </a:r>
          </a:p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compound</a:t>
            </a:r>
          </a:p>
        </p:txBody>
      </p:sp>
      <p:sp>
        <p:nvSpPr>
          <p:cNvPr id="50" name="Right Arrow 49"/>
          <p:cNvSpPr/>
          <p:nvPr/>
        </p:nvSpPr>
        <p:spPr bwMode="auto">
          <a:xfrm rot="5400000">
            <a:off x="6488882" y="4129651"/>
            <a:ext cx="503238" cy="32032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-128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49698" y="4940513"/>
            <a:ext cx="2347117" cy="1880175"/>
            <a:chOff x="4590484" y="4800600"/>
            <a:chExt cx="2640507" cy="1880175"/>
          </a:xfrm>
        </p:grpSpPr>
        <p:sp>
          <p:nvSpPr>
            <p:cNvPr id="53" name="Oval 52"/>
            <p:cNvSpPr/>
            <p:nvPr/>
          </p:nvSpPr>
          <p:spPr bwMode="auto">
            <a:xfrm>
              <a:off x="5344475" y="4800600"/>
              <a:ext cx="1080000" cy="108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>
              <a:glow rad="304800">
                <a:srgbClr val="800000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90484" y="6096000"/>
              <a:ext cx="2640507" cy="584775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FFFFFF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reactivated</a:t>
              </a:r>
            </a:p>
          </p:txBody>
        </p:sp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5691188" y="5156200"/>
              <a:ext cx="381000" cy="381000"/>
            </a:xfrm>
            <a:prstGeom prst="ellipse">
              <a:avLst/>
            </a:prstGeom>
            <a:solidFill>
              <a:srgbClr val="E8E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" name="Hexagon 27"/>
            <p:cNvSpPr>
              <a:spLocks noChangeAspect="1"/>
            </p:cNvSpPr>
            <p:nvPr/>
          </p:nvSpPr>
          <p:spPr bwMode="auto">
            <a:xfrm>
              <a:off x="5726113" y="5224463"/>
              <a:ext cx="301625" cy="252412"/>
            </a:xfrm>
            <a:prstGeom prst="hexagon">
              <a:avLst>
                <a:gd name="adj" fmla="val 24895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64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Serendipitous Discovery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With a Great Deal of Support)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ig_2_p53_openframe_fi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700" y="1985125"/>
            <a:ext cx="5483310" cy="35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3280" y="5687967"/>
            <a:ext cx="7476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lphaLcParenBoth"/>
            </a:pPr>
            <a:r>
              <a:rPr lang="en-US" sz="2400" dirty="0" smtClean="0"/>
              <a:t> </a:t>
            </a:r>
            <a:r>
              <a:rPr lang="en-US" sz="2000" dirty="0" smtClean="0"/>
              <a:t>Cys124 (yellow) is occluded </a:t>
            </a:r>
            <a:r>
              <a:rPr lang="en-US" sz="2000" dirty="0"/>
              <a:t>in </a:t>
            </a:r>
            <a:r>
              <a:rPr lang="en-US" sz="2000" dirty="0" smtClean="0"/>
              <a:t>“closed” PDB structure.</a:t>
            </a:r>
          </a:p>
          <a:p>
            <a:pPr algn="l"/>
            <a:r>
              <a:rPr lang="en-US" sz="2000" dirty="0" smtClean="0"/>
              <a:t>(</a:t>
            </a:r>
            <a:r>
              <a:rPr lang="en-US" sz="2000" dirty="0"/>
              <a:t>b) </a:t>
            </a:r>
            <a:r>
              <a:rPr lang="en-US" sz="2000" dirty="0" smtClean="0"/>
              <a:t>Cys124 structural </a:t>
            </a:r>
            <a:r>
              <a:rPr lang="en-US" sz="2000" dirty="0"/>
              <a:t>“breathing” </a:t>
            </a:r>
            <a:r>
              <a:rPr lang="en-US" sz="2000" dirty="0" smtClean="0"/>
              <a:t>in “open” MD geometry.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(</a:t>
            </a:r>
            <a:r>
              <a:rPr lang="en-US" sz="2000" dirty="0" err="1">
                <a:solidFill>
                  <a:srgbClr val="FFFFFF"/>
                </a:solidFill>
              </a:rPr>
              <a:t>Wassman</a:t>
            </a:r>
            <a:r>
              <a:rPr lang="en-US" sz="2000" dirty="0">
                <a:solidFill>
                  <a:srgbClr val="FFFFFF"/>
                </a:solidFill>
              </a:rPr>
              <a:t>, et al., 2013)</a:t>
            </a:r>
          </a:p>
          <a:p>
            <a:pPr algn="l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077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85" y="247461"/>
            <a:ext cx="6908800" cy="857062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Other Computational Support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21117" y="1059255"/>
            <a:ext cx="5021656" cy="3515136"/>
            <a:chOff x="5006840" y="2420130"/>
            <a:chExt cx="5160202" cy="3059608"/>
          </a:xfrm>
        </p:grpSpPr>
        <p:pic>
          <p:nvPicPr>
            <p:cNvPr id="9" name="Picture 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193"/>
            <a:stretch>
              <a:fillRect/>
            </a:stretch>
          </p:blipFill>
          <p:spPr bwMode="auto">
            <a:xfrm>
              <a:off x="5006840" y="2507936"/>
              <a:ext cx="2341355" cy="297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fig-3-ftmap_r273h_clust13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195" y="2507939"/>
              <a:ext cx="2818847" cy="289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/>
            <p:nvPr/>
          </p:nvSpPr>
          <p:spPr>
            <a:xfrm>
              <a:off x="5293802" y="2420130"/>
              <a:ext cx="425629" cy="3311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Arial"/>
                  <a:ea typeface="Times New Roman"/>
                </a:rPr>
                <a:t>c</a:t>
              </a:r>
              <a:endParaRPr lang="en-US" sz="1600" dirty="0">
                <a:effectLst/>
                <a:latin typeface="Arial"/>
                <a:ea typeface="Times New Roman"/>
              </a:endParaRPr>
            </a:p>
          </p:txBody>
        </p:sp>
        <p:sp>
          <p:nvSpPr>
            <p:cNvPr id="7" name="Text Box 4"/>
            <p:cNvSpPr txBox="1"/>
            <p:nvPr/>
          </p:nvSpPr>
          <p:spPr>
            <a:xfrm>
              <a:off x="7678436" y="2507939"/>
              <a:ext cx="381599" cy="33113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Arial"/>
                  <a:ea typeface="Times New Roman"/>
                </a:rPr>
                <a:t>d</a:t>
              </a:r>
              <a:endParaRPr lang="en-US" sz="1600" dirty="0">
                <a:effectLst/>
                <a:latin typeface="Arial"/>
                <a:ea typeface="Times New Roman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68460" y="4594890"/>
            <a:ext cx="71703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(c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  <a:r>
              <a:rPr lang="en-US" sz="2000" dirty="0" err="1" smtClean="0"/>
              <a:t>Cys</a:t>
            </a:r>
            <a:r>
              <a:rPr lang="en-US" sz="2000" dirty="0" smtClean="0"/>
              <a:t> </a:t>
            </a:r>
            <a:r>
              <a:rPr lang="en-US" sz="2000" dirty="0"/>
              <a:t>124 </a:t>
            </a:r>
            <a:r>
              <a:rPr lang="en-US" sz="2000" dirty="0" smtClean="0"/>
              <a:t>(yellow) is surrounded by p53 </a:t>
            </a:r>
            <a:r>
              <a:rPr lang="en-US" sz="2000" dirty="0"/>
              <a:t>reactivation </a:t>
            </a:r>
            <a:r>
              <a:rPr lang="en-US" sz="2000" dirty="0" smtClean="0"/>
              <a:t>(“rescue”) mutations </a:t>
            </a:r>
            <a:r>
              <a:rPr lang="en-US" sz="2000" dirty="0"/>
              <a:t>(</a:t>
            </a:r>
            <a:r>
              <a:rPr lang="en-US" sz="2000" dirty="0" smtClean="0"/>
              <a:t>green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</a:rPr>
              <a:t>Wassman</a:t>
            </a:r>
            <a:r>
              <a:rPr lang="en-US" sz="2000" dirty="0" smtClean="0">
                <a:solidFill>
                  <a:srgbClr val="FFFFFF"/>
                </a:solidFill>
              </a:rPr>
              <a:t>, et al., 2013)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b="1" dirty="0" smtClean="0"/>
              <a:t>(</a:t>
            </a:r>
            <a:r>
              <a:rPr lang="en-US" sz="2000" b="1" dirty="0"/>
              <a:t>d)</a:t>
            </a:r>
            <a:r>
              <a:rPr lang="en-US" sz="2000" dirty="0"/>
              <a:t> “</a:t>
            </a:r>
            <a:r>
              <a:rPr lang="en-US" sz="2000" dirty="0" err="1"/>
              <a:t>Druggable</a:t>
            </a:r>
            <a:r>
              <a:rPr lang="en-US" sz="2000" dirty="0"/>
              <a:t>” pockets in p53 from FTMAP </a:t>
            </a:r>
            <a:r>
              <a:rPr lang="en-US" sz="2000" dirty="0" smtClean="0"/>
              <a:t>(orange)</a:t>
            </a:r>
          </a:p>
          <a:p>
            <a:pPr algn="l"/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</a:rPr>
              <a:t>Brenke</a:t>
            </a:r>
            <a:r>
              <a:rPr lang="en-US" sz="2000" dirty="0" smtClean="0">
                <a:solidFill>
                  <a:srgbClr val="FFFFFF"/>
                </a:solidFill>
              </a:rPr>
              <a:t>, et al., 2009)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Stictic</a:t>
            </a:r>
            <a:r>
              <a:rPr 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acid docked into open L1/S3 pocket of p53 variants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36" y="1970952"/>
            <a:ext cx="3295529" cy="3705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276" y="5821379"/>
            <a:ext cx="743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2400" dirty="0" err="1" smtClean="0"/>
              <a:t>wt</a:t>
            </a:r>
            <a:r>
              <a:rPr lang="en-US" sz="2400" dirty="0" smtClean="0"/>
              <a:t> </a:t>
            </a:r>
            <a:r>
              <a:rPr lang="en-US" sz="2400" dirty="0"/>
              <a:t>p53</a:t>
            </a:r>
            <a:r>
              <a:rPr lang="en-US" sz="2400" dirty="0" smtClean="0"/>
              <a:t>; </a:t>
            </a:r>
            <a:r>
              <a:rPr lang="pt-BR" sz="2400" dirty="0" smtClean="0"/>
              <a:t>(</a:t>
            </a:r>
            <a:r>
              <a:rPr lang="pt-BR" sz="2400" dirty="0"/>
              <a:t>b) R175H; (c) R273H; (d) G245S</a:t>
            </a:r>
            <a:r>
              <a:rPr lang="pt-BR" sz="2400" dirty="0" smtClean="0"/>
              <a:t>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(</a:t>
            </a:r>
            <a:r>
              <a:rPr lang="en-US" sz="2400" dirty="0" err="1">
                <a:solidFill>
                  <a:srgbClr val="FFFFFF"/>
                </a:solidFill>
              </a:rPr>
              <a:t>Wassman</a:t>
            </a:r>
            <a:r>
              <a:rPr lang="en-US" sz="2400" dirty="0">
                <a:solidFill>
                  <a:srgbClr val="FFFFFF"/>
                </a:solidFill>
              </a:rPr>
              <a:t>, et al., 2013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14 Actives in first 91 assayed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35588" y="1820950"/>
            <a:ext cx="5648375" cy="3393447"/>
            <a:chOff x="605604" y="1549400"/>
            <a:chExt cx="6354422" cy="3393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822" t="12857" r="12998" b="22857"/>
            <a:stretch/>
          </p:blipFill>
          <p:spPr>
            <a:xfrm>
              <a:off x="914400" y="1549400"/>
              <a:ext cx="4978400" cy="228600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741911" y="1689100"/>
              <a:ext cx="3033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1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5604" y="2070340"/>
              <a:ext cx="447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0.8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5604" y="2451580"/>
              <a:ext cx="447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0.6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5604" y="2832820"/>
              <a:ext cx="447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0.4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5604" y="3214060"/>
              <a:ext cx="447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0.2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1910" y="3595300"/>
              <a:ext cx="3033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0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03502" y="1827599"/>
              <a:ext cx="10336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Saos-2</a:t>
              </a:r>
            </a:p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(p53</a:t>
              </a:r>
              <a:r>
                <a:rPr lang="en-US" sz="1600" baseline="30000" dirty="0" smtClean="0">
                  <a:latin typeface="Arial"/>
                  <a:cs typeface="Arial"/>
                </a:rPr>
                <a:t>null</a:t>
              </a:r>
              <a:r>
                <a:rPr lang="en-US" sz="1600" dirty="0" smtClean="0">
                  <a:latin typeface="Arial"/>
                  <a:cs typeface="Arial"/>
                </a:rPr>
                <a:t>)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35353" y="2502332"/>
              <a:ext cx="923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R175H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34532" y="2803483"/>
              <a:ext cx="925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G245S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5889499" y="2070340"/>
              <a:ext cx="145249" cy="1440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5889499" y="2603740"/>
              <a:ext cx="145249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5889499" y="2908540"/>
              <a:ext cx="145249" cy="1440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971977" y="4043272"/>
              <a:ext cx="1027845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PRIMA-1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168450" y="4117461"/>
              <a:ext cx="1269899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Stictic acid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14315" y="3957962"/>
              <a:ext cx="891462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Vehicle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696915" y="3963422"/>
              <a:ext cx="856325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35ZWF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2033089" y="3950247"/>
              <a:ext cx="832279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25KKL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368458" y="3947743"/>
              <a:ext cx="809837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22LSV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2669363" y="3963472"/>
              <a:ext cx="856325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32CTM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2999123" y="3957812"/>
              <a:ext cx="845103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26RQZ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3323272" y="3969132"/>
              <a:ext cx="845103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27WT9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3653031" y="3963521"/>
              <a:ext cx="833883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33AG6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977983" y="3963421"/>
              <a:ext cx="832279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33BAZ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318963" y="3946390"/>
              <a:ext cx="798616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28NZ6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619868" y="3971887"/>
              <a:ext cx="845103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27TGR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4961654" y="3952100"/>
              <a:ext cx="809837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27VFS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5263841" y="3940779"/>
              <a:ext cx="821058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32LDE</a:t>
              </a:r>
              <a:endParaRPr lang="en-US" sz="1600" b="1" dirty="0">
                <a:latin typeface="Arial"/>
                <a:cs typeface="Arial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20153" y="5180206"/>
            <a:ext cx="7138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Soas2, Soas2-p53-R175H or Soas2-G245S </a:t>
            </a:r>
            <a:r>
              <a:rPr lang="en-US" sz="1600" dirty="0" smtClean="0"/>
              <a:t>cells </a:t>
            </a:r>
            <a:r>
              <a:rPr lang="en-US" sz="1600" dirty="0"/>
              <a:t>plated at 10000 </a:t>
            </a:r>
            <a:r>
              <a:rPr lang="en-US" sz="1600" dirty="0" smtClean="0"/>
              <a:t>per well with the different compounds</a:t>
            </a:r>
            <a:r>
              <a:rPr lang="en-US" sz="1600" dirty="0"/>
              <a:t>. Samples are collected after 72 hours and tested for </a:t>
            </a:r>
            <a:r>
              <a:rPr lang="en-US" sz="1600" dirty="0" smtClean="0"/>
              <a:t>cell viability </a:t>
            </a:r>
            <a:r>
              <a:rPr lang="en-US" sz="1600" dirty="0"/>
              <a:t>(Cell-titer </a:t>
            </a:r>
            <a:r>
              <a:rPr lang="en-US" sz="1600" dirty="0" err="1"/>
              <a:t>Glo</a:t>
            </a:r>
            <a:r>
              <a:rPr lang="en-US" sz="1600" dirty="0"/>
              <a:t>, </a:t>
            </a:r>
            <a:r>
              <a:rPr lang="en-US" sz="1600" dirty="0" err="1"/>
              <a:t>promega</a:t>
            </a:r>
            <a:r>
              <a:rPr lang="en-US" sz="1600" dirty="0" smtClean="0"/>
              <a:t>). Selective </a:t>
            </a:r>
            <a:r>
              <a:rPr lang="en-US" sz="1600" dirty="0"/>
              <a:t>inhibition of R175H (red) or G245S (blue) </a:t>
            </a:r>
            <a:r>
              <a:rPr lang="en-US" sz="1600" dirty="0" smtClean="0"/>
              <a:t>cells </a:t>
            </a:r>
            <a:r>
              <a:rPr lang="en-US" sz="1600" dirty="0"/>
              <a:t>versus p53null cells (black) </a:t>
            </a:r>
            <a:r>
              <a:rPr lang="en-US" sz="1600" dirty="0" smtClean="0"/>
              <a:t>identifies </a:t>
            </a:r>
            <a:r>
              <a:rPr lang="en-US" sz="1600" dirty="0"/>
              <a:t>a compound that </a:t>
            </a:r>
            <a:r>
              <a:rPr lang="en-US" sz="1600" dirty="0" smtClean="0"/>
              <a:t>potentially reactivates </a:t>
            </a:r>
            <a:r>
              <a:rPr lang="en-US" sz="1600" dirty="0"/>
              <a:t>p53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58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Photomicrograph of cell </a:t>
            </a:r>
            <a:r>
              <a:rPr lang="en-US" sz="4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viability</a:t>
            </a:r>
            <a:br>
              <a:rPr lang="en-US" sz="4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(of </a:t>
            </a: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91 </a:t>
            </a:r>
            <a:r>
              <a:rPr lang="en-US" sz="4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compounds assayed)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363919" y="2153405"/>
            <a:ext cx="6462973" cy="2626310"/>
            <a:chOff x="474446" y="1766435"/>
            <a:chExt cx="7270844" cy="2626310"/>
          </a:xfrm>
        </p:grpSpPr>
        <p:pic>
          <p:nvPicPr>
            <p:cNvPr id="3" name="Picture 2" descr="soas2-dms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8529" y="2115745"/>
              <a:ext cx="900000" cy="720000"/>
            </a:xfrm>
            <a:prstGeom prst="rect">
              <a:avLst/>
            </a:prstGeom>
          </p:spPr>
        </p:pic>
        <p:pic>
          <p:nvPicPr>
            <p:cNvPr id="4" name="Picture 3" descr="r175h-dmso.jp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8529" y="2894245"/>
              <a:ext cx="900000" cy="720000"/>
            </a:xfrm>
            <a:prstGeom prst="rect">
              <a:avLst/>
            </a:prstGeom>
          </p:spPr>
        </p:pic>
        <p:pic>
          <p:nvPicPr>
            <p:cNvPr id="5" name="Picture 4" descr="g245s-dmso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8529" y="3672745"/>
              <a:ext cx="900000" cy="720000"/>
            </a:xfrm>
            <a:prstGeom prst="rect">
              <a:avLst/>
            </a:prstGeom>
          </p:spPr>
        </p:pic>
        <p:pic>
          <p:nvPicPr>
            <p:cNvPr id="6" name="Picture 5" descr="soas2-26.jp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7058" y="2115745"/>
              <a:ext cx="900000" cy="720000"/>
            </a:xfrm>
            <a:prstGeom prst="rect">
              <a:avLst/>
            </a:prstGeom>
          </p:spPr>
        </p:pic>
        <p:pic>
          <p:nvPicPr>
            <p:cNvPr id="7" name="Picture 6" descr="r175h-26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7058" y="2894245"/>
              <a:ext cx="900000" cy="720000"/>
            </a:xfrm>
            <a:prstGeom prst="rect">
              <a:avLst/>
            </a:prstGeom>
          </p:spPr>
        </p:pic>
        <p:pic>
          <p:nvPicPr>
            <p:cNvPr id="8" name="Picture 7" descr="g245s-26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7058" y="3672745"/>
              <a:ext cx="900000" cy="720000"/>
            </a:xfrm>
            <a:prstGeom prst="rect">
              <a:avLst/>
            </a:prstGeom>
          </p:spPr>
        </p:pic>
        <p:pic>
          <p:nvPicPr>
            <p:cNvPr id="9" name="Picture 8" descr="soas2--27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5587" y="2115745"/>
              <a:ext cx="900000" cy="720000"/>
            </a:xfrm>
            <a:prstGeom prst="rect">
              <a:avLst/>
            </a:prstGeom>
          </p:spPr>
        </p:pic>
        <p:pic>
          <p:nvPicPr>
            <p:cNvPr id="10" name="Picture 9" descr="r175h-27wt9.jpg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5587" y="2894245"/>
              <a:ext cx="900000" cy="720000"/>
            </a:xfrm>
            <a:prstGeom prst="rect">
              <a:avLst/>
            </a:prstGeom>
          </p:spPr>
        </p:pic>
        <p:pic>
          <p:nvPicPr>
            <p:cNvPr id="11" name="Picture 10" descr="g245s-27wt9.jpg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5587" y="3672745"/>
              <a:ext cx="900000" cy="720000"/>
            </a:xfrm>
            <a:prstGeom prst="rect">
              <a:avLst/>
            </a:prstGeom>
          </p:spPr>
        </p:pic>
        <p:pic>
          <p:nvPicPr>
            <p:cNvPr id="12" name="Picture 11" descr="soas2-33ag6.jpg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4116" y="2115745"/>
              <a:ext cx="900000" cy="720000"/>
            </a:xfrm>
            <a:prstGeom prst="rect">
              <a:avLst/>
            </a:prstGeom>
          </p:spPr>
        </p:pic>
        <p:pic>
          <p:nvPicPr>
            <p:cNvPr id="13" name="Picture 12" descr="r175h-33ag6.jpg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4116" y="2894245"/>
              <a:ext cx="900000" cy="720000"/>
            </a:xfrm>
            <a:prstGeom prst="rect">
              <a:avLst/>
            </a:prstGeom>
          </p:spPr>
        </p:pic>
        <p:pic>
          <p:nvPicPr>
            <p:cNvPr id="14" name="Picture 13" descr="g245s-33ag6.jpg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4116" y="3672745"/>
              <a:ext cx="900000" cy="720000"/>
            </a:xfrm>
            <a:prstGeom prst="rect">
              <a:avLst/>
            </a:prstGeom>
          </p:spPr>
        </p:pic>
        <p:pic>
          <p:nvPicPr>
            <p:cNvPr id="15" name="Picture 14" descr="soas2-33baz.jpg"/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2645" y="2115745"/>
              <a:ext cx="900000" cy="720000"/>
            </a:xfrm>
            <a:prstGeom prst="rect">
              <a:avLst/>
            </a:prstGeom>
          </p:spPr>
        </p:pic>
        <p:pic>
          <p:nvPicPr>
            <p:cNvPr id="16" name="Picture 15" descr="r175h-33baz.jpg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2645" y="2894245"/>
              <a:ext cx="900000" cy="720000"/>
            </a:xfrm>
            <a:prstGeom prst="rect">
              <a:avLst/>
            </a:prstGeom>
          </p:spPr>
        </p:pic>
        <p:pic>
          <p:nvPicPr>
            <p:cNvPr id="17" name="Picture 16" descr="g245s-33baz.jpg"/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2645" y="3672745"/>
              <a:ext cx="900000" cy="720000"/>
            </a:xfrm>
            <a:prstGeom prst="rect">
              <a:avLst/>
            </a:prstGeom>
          </p:spPr>
        </p:pic>
        <p:pic>
          <p:nvPicPr>
            <p:cNvPr id="18" name="Picture 17" descr="soas2-35zw.jpg"/>
            <p:cNvPicPr>
              <a:picLocks noChangeAspect="1"/>
            </p:cNvPicPr>
            <p:nvPr/>
          </p:nvPicPr>
          <p:blipFill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1174" y="2115745"/>
              <a:ext cx="900000" cy="720000"/>
            </a:xfrm>
            <a:prstGeom prst="rect">
              <a:avLst/>
            </a:prstGeom>
          </p:spPr>
        </p:pic>
        <p:pic>
          <p:nvPicPr>
            <p:cNvPr id="19" name="Picture 18" descr="r175h-35.jpg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1174" y="2894245"/>
              <a:ext cx="900000" cy="720000"/>
            </a:xfrm>
            <a:prstGeom prst="rect">
              <a:avLst/>
            </a:prstGeom>
          </p:spPr>
        </p:pic>
        <p:pic>
          <p:nvPicPr>
            <p:cNvPr id="20" name="Picture 19" descr="g245s-35zw.jpg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1174" y="3672745"/>
              <a:ext cx="900000" cy="720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4446" y="2235200"/>
              <a:ext cx="1533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/>
                  <a:cs typeface="Arial"/>
                </a:rPr>
                <a:t>p</a:t>
              </a:r>
              <a:r>
                <a:rPr lang="en-US" sz="2400" b="1" dirty="0" smtClean="0">
                  <a:latin typeface="Arial"/>
                  <a:cs typeface="Arial"/>
                </a:rPr>
                <a:t>53-null</a:t>
              </a:r>
              <a:endParaRPr lang="en-US" sz="2400" b="1" dirty="0"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7984" y="3016250"/>
              <a:ext cx="1287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/>
                  <a:cs typeface="Arial"/>
                </a:rPr>
                <a:t>R175H</a:t>
              </a:r>
              <a:endParaRPr lang="en-US" sz="2400" b="1" dirty="0"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8810" y="3797300"/>
              <a:ext cx="1286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/>
                  <a:cs typeface="Arial"/>
                </a:rPr>
                <a:t>G245S</a:t>
              </a:r>
              <a:endParaRPr lang="en-US" sz="2400" b="1" dirty="0"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80191" y="1766435"/>
              <a:ext cx="10733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DMSO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17682" y="1766435"/>
              <a:ext cx="1138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26RQZ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81571" y="1766435"/>
              <a:ext cx="1138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27WT9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55912" y="1766435"/>
              <a:ext cx="11220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33AG6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30003" y="1766435"/>
              <a:ext cx="1123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33BAZ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90767" y="1766435"/>
              <a:ext cx="1154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35ZWF</a:t>
              </a:r>
              <a:endParaRPr lang="en-US" sz="2000" b="1" dirty="0">
                <a:latin typeface="Arial"/>
                <a:cs typeface="Arial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38900" y="5006567"/>
            <a:ext cx="6737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Compounds induced cell death in cells expressing p53 cancer mutants but not p53</a:t>
            </a:r>
            <a:r>
              <a:rPr lang="en-US" sz="2000" baseline="30000" dirty="0"/>
              <a:t>null</a:t>
            </a:r>
            <a:r>
              <a:rPr lang="en-US" sz="2000" dirty="0"/>
              <a:t> cells. Cells were cultured with vehicle (DMSO) or the compounds indicated (concentrations as above) for 24 h and micrographs were taken.</a:t>
            </a:r>
          </a:p>
        </p:txBody>
      </p:sp>
    </p:spTree>
    <p:extLst>
      <p:ext uri="{BB962C8B-B14F-4D97-AF65-F5344CB8AC3E}">
        <p14:creationId xmlns:p14="http://schemas.microsoft.com/office/powerpoint/2010/main" val="6996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458788"/>
            <a:ext cx="8015287" cy="6096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altLang="en-US" sz="3600" b="1" dirty="0" smtClean="0">
                <a:latin typeface="Helvetica" pitchFamily="34" charset="0"/>
              </a:rPr>
              <a:t>The long road to a </a:t>
            </a:r>
            <a:br>
              <a:rPr lang="en-US" altLang="en-US" sz="3600" b="1" dirty="0" smtClean="0">
                <a:latin typeface="Helvetica" pitchFamily="34" charset="0"/>
              </a:rPr>
            </a:br>
            <a:r>
              <a:rPr lang="en-US" altLang="en-US" sz="3600" b="1" dirty="0" smtClean="0">
                <a:latin typeface="Helvetica" pitchFamily="34" charset="0"/>
              </a:rPr>
              <a:t>future anti-cancer drug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995363" y="1849438"/>
            <a:ext cx="2622550" cy="296862"/>
            <a:chOff x="715" y="1123"/>
            <a:chExt cx="1859" cy="187"/>
          </a:xfrm>
        </p:grpSpPr>
        <p:sp>
          <p:nvSpPr>
            <p:cNvPr id="66015" name="Rectangle 4"/>
            <p:cNvSpPr>
              <a:spLocks noChangeArrowheads="1"/>
            </p:cNvSpPr>
            <p:nvPr/>
          </p:nvSpPr>
          <p:spPr bwMode="auto">
            <a:xfrm>
              <a:off x="864" y="1198"/>
              <a:ext cx="43" cy="53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16" name="Rectangle 5"/>
            <p:cNvSpPr>
              <a:spLocks noChangeArrowheads="1"/>
            </p:cNvSpPr>
            <p:nvPr/>
          </p:nvSpPr>
          <p:spPr bwMode="auto">
            <a:xfrm>
              <a:off x="846" y="1182"/>
              <a:ext cx="1600" cy="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17" name="Rectangle 6"/>
            <p:cNvSpPr>
              <a:spLocks noChangeArrowheads="1"/>
            </p:cNvSpPr>
            <p:nvPr/>
          </p:nvSpPr>
          <p:spPr bwMode="auto">
            <a:xfrm>
              <a:off x="966" y="1198"/>
              <a:ext cx="96" cy="53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18" name="Rectangle 7"/>
            <p:cNvSpPr>
              <a:spLocks noChangeArrowheads="1"/>
            </p:cNvSpPr>
            <p:nvPr/>
          </p:nvSpPr>
          <p:spPr bwMode="auto">
            <a:xfrm>
              <a:off x="915" y="1198"/>
              <a:ext cx="43" cy="53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19" name="Rectangle 8"/>
            <p:cNvSpPr>
              <a:spLocks noChangeArrowheads="1"/>
            </p:cNvSpPr>
            <p:nvPr/>
          </p:nvSpPr>
          <p:spPr bwMode="auto">
            <a:xfrm>
              <a:off x="1227" y="1198"/>
              <a:ext cx="820" cy="53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20" name="Rectangle 9"/>
            <p:cNvSpPr>
              <a:spLocks noChangeArrowheads="1"/>
            </p:cNvSpPr>
            <p:nvPr/>
          </p:nvSpPr>
          <p:spPr bwMode="auto">
            <a:xfrm>
              <a:off x="1260" y="1198"/>
              <a:ext cx="114" cy="53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21" name="Rectangle 10"/>
            <p:cNvSpPr>
              <a:spLocks noChangeArrowheads="1"/>
            </p:cNvSpPr>
            <p:nvPr/>
          </p:nvSpPr>
          <p:spPr bwMode="auto">
            <a:xfrm>
              <a:off x="1468" y="1198"/>
              <a:ext cx="79" cy="53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22" name="Rectangle 11"/>
            <p:cNvSpPr>
              <a:spLocks noChangeArrowheads="1"/>
            </p:cNvSpPr>
            <p:nvPr/>
          </p:nvSpPr>
          <p:spPr bwMode="auto">
            <a:xfrm>
              <a:off x="1934" y="1198"/>
              <a:ext cx="78" cy="53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23" name="Rectangle 12"/>
            <p:cNvSpPr>
              <a:spLocks noChangeArrowheads="1"/>
            </p:cNvSpPr>
            <p:nvPr/>
          </p:nvSpPr>
          <p:spPr bwMode="auto">
            <a:xfrm>
              <a:off x="1779" y="1198"/>
              <a:ext cx="96" cy="53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24" name="Rectangle 13"/>
            <p:cNvSpPr>
              <a:spLocks noChangeArrowheads="1"/>
            </p:cNvSpPr>
            <p:nvPr/>
          </p:nvSpPr>
          <p:spPr bwMode="auto">
            <a:xfrm>
              <a:off x="905" y="1191"/>
              <a:ext cx="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162" tIns="15875" rIns="30162" bIns="15875">
              <a:spAutoFit/>
            </a:bodyPr>
            <a:lstStyle>
              <a:lvl1pPr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5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6025" name="Rectangle 14"/>
            <p:cNvSpPr>
              <a:spLocks noChangeArrowheads="1"/>
            </p:cNvSpPr>
            <p:nvPr/>
          </p:nvSpPr>
          <p:spPr bwMode="auto">
            <a:xfrm>
              <a:off x="1286" y="1191"/>
              <a:ext cx="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162" tIns="15875" rIns="30162" bIns="15875">
              <a:spAutoFit/>
            </a:bodyPr>
            <a:lstStyle>
              <a:lvl1pPr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5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6026" name="Rectangle 15"/>
            <p:cNvSpPr>
              <a:spLocks noChangeArrowheads="1"/>
            </p:cNvSpPr>
            <p:nvPr/>
          </p:nvSpPr>
          <p:spPr bwMode="auto">
            <a:xfrm>
              <a:off x="1475" y="1191"/>
              <a:ext cx="9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162" tIns="15875" rIns="30162" bIns="15875">
              <a:spAutoFit/>
            </a:bodyPr>
            <a:lstStyle>
              <a:lvl1pPr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5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6027" name="Rectangle 16"/>
            <p:cNvSpPr>
              <a:spLocks noChangeArrowheads="1"/>
            </p:cNvSpPr>
            <p:nvPr/>
          </p:nvSpPr>
          <p:spPr bwMode="auto">
            <a:xfrm>
              <a:off x="1787" y="1191"/>
              <a:ext cx="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162" tIns="15875" rIns="30162" bIns="15875">
              <a:spAutoFit/>
            </a:bodyPr>
            <a:lstStyle>
              <a:lvl1pPr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5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6028" name="Rectangle 17"/>
            <p:cNvSpPr>
              <a:spLocks noChangeArrowheads="1"/>
            </p:cNvSpPr>
            <p:nvPr/>
          </p:nvSpPr>
          <p:spPr bwMode="auto">
            <a:xfrm>
              <a:off x="1942" y="1191"/>
              <a:ext cx="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162" tIns="15875" rIns="30162" bIns="15875">
              <a:spAutoFit/>
            </a:bodyPr>
            <a:lstStyle>
              <a:lvl1pPr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5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6029" name="Rectangle 18"/>
            <p:cNvSpPr>
              <a:spLocks noChangeArrowheads="1"/>
            </p:cNvSpPr>
            <p:nvPr/>
          </p:nvSpPr>
          <p:spPr bwMode="auto">
            <a:xfrm>
              <a:off x="2159" y="1198"/>
              <a:ext cx="200" cy="53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30" name="AutoShape 19"/>
            <p:cNvSpPr>
              <a:spLocks noChangeArrowheads="1"/>
            </p:cNvSpPr>
            <p:nvPr/>
          </p:nvSpPr>
          <p:spPr bwMode="auto">
            <a:xfrm rot="5400000" flipH="1">
              <a:off x="2181" y="1177"/>
              <a:ext cx="52" cy="9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31" name="AutoShape 20"/>
            <p:cNvSpPr>
              <a:spLocks noChangeArrowheads="1"/>
            </p:cNvSpPr>
            <p:nvPr/>
          </p:nvSpPr>
          <p:spPr bwMode="auto">
            <a:xfrm rot="-5400000">
              <a:off x="2285" y="1177"/>
              <a:ext cx="52" cy="9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032" name="Line 21"/>
            <p:cNvSpPr>
              <a:spLocks noChangeShapeType="1"/>
            </p:cNvSpPr>
            <p:nvPr/>
          </p:nvSpPr>
          <p:spPr bwMode="auto">
            <a:xfrm flipH="1">
              <a:off x="807" y="1224"/>
              <a:ext cx="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33" name="Line 22"/>
            <p:cNvSpPr>
              <a:spLocks noChangeShapeType="1"/>
            </p:cNvSpPr>
            <p:nvPr/>
          </p:nvSpPr>
          <p:spPr bwMode="auto">
            <a:xfrm flipH="1">
              <a:off x="2450" y="1224"/>
              <a:ext cx="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34" name="Rectangle 23"/>
            <p:cNvSpPr>
              <a:spLocks noChangeArrowheads="1"/>
            </p:cNvSpPr>
            <p:nvPr/>
          </p:nvSpPr>
          <p:spPr bwMode="auto">
            <a:xfrm>
              <a:off x="715" y="1169"/>
              <a:ext cx="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0162" tIns="15875" rIns="30162" bIns="15875">
              <a:spAutoFit/>
            </a:bodyPr>
            <a:lstStyle>
              <a:lvl1pPr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0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6035" name="Rectangle 24"/>
            <p:cNvSpPr>
              <a:spLocks noChangeArrowheads="1"/>
            </p:cNvSpPr>
            <p:nvPr/>
          </p:nvSpPr>
          <p:spPr bwMode="auto">
            <a:xfrm>
              <a:off x="2478" y="1169"/>
              <a:ext cx="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0162" tIns="15875" rIns="30162" bIns="15875">
              <a:spAutoFit/>
            </a:bodyPr>
            <a:lstStyle>
              <a:lvl1pPr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0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1801" name="AutoShape 25"/>
            <p:cNvSpPr>
              <a:spLocks noChangeArrowheads="1"/>
            </p:cNvSpPr>
            <p:nvPr/>
          </p:nvSpPr>
          <p:spPr bwMode="auto">
            <a:xfrm rot="20220000">
              <a:off x="1374" y="1123"/>
              <a:ext cx="197" cy="187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6037" name="Group 26"/>
            <p:cNvGrpSpPr>
              <a:grpSpLocks/>
            </p:cNvGrpSpPr>
            <p:nvPr/>
          </p:nvGrpSpPr>
          <p:grpSpPr bwMode="auto">
            <a:xfrm>
              <a:off x="1764" y="1134"/>
              <a:ext cx="155" cy="165"/>
              <a:chOff x="1764" y="1134"/>
              <a:chExt cx="155" cy="165"/>
            </a:xfrm>
          </p:grpSpPr>
          <p:sp>
            <p:nvSpPr>
              <p:cNvPr id="66039" name="AutoShape 27"/>
              <p:cNvSpPr>
                <a:spLocks noChangeArrowheads="1"/>
              </p:cNvSpPr>
              <p:nvPr/>
            </p:nvSpPr>
            <p:spPr bwMode="auto">
              <a:xfrm>
                <a:off x="1764" y="1134"/>
                <a:ext cx="155" cy="165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040" name="Rectangle 28"/>
              <p:cNvSpPr>
                <a:spLocks noChangeArrowheads="1"/>
              </p:cNvSpPr>
              <p:nvPr/>
            </p:nvSpPr>
            <p:spPr bwMode="auto">
              <a:xfrm>
                <a:off x="1792" y="1161"/>
                <a:ext cx="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0162" tIns="15875" rIns="30162" bIns="15875">
                <a:spAutoFit/>
              </a:bodyPr>
              <a:lstStyle>
                <a:lvl1pPr defTabSz="9366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366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366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366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366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366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366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366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366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10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6038" name="Rectangle 29"/>
            <p:cNvSpPr>
              <a:spLocks noChangeArrowheads="1"/>
            </p:cNvSpPr>
            <p:nvPr/>
          </p:nvSpPr>
          <p:spPr bwMode="auto">
            <a:xfrm>
              <a:off x="1427" y="1170"/>
              <a:ext cx="9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0162" tIns="15875" rIns="30162" bIns="15875">
              <a:spAutoFit/>
            </a:bodyPr>
            <a:lstStyle>
              <a:lvl1pPr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66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366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0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</p:grpSp>
      <p:grpSp>
        <p:nvGrpSpPr>
          <p:cNvPr id="65540" name="Group 30"/>
          <p:cNvGrpSpPr>
            <a:grpSpLocks/>
          </p:cNvGrpSpPr>
          <p:nvPr/>
        </p:nvGrpSpPr>
        <p:grpSpPr bwMode="auto">
          <a:xfrm>
            <a:off x="1060450" y="3533775"/>
            <a:ext cx="3940175" cy="2771775"/>
            <a:chOff x="751" y="2063"/>
            <a:chExt cx="2793" cy="1746"/>
          </a:xfrm>
        </p:grpSpPr>
        <p:sp>
          <p:nvSpPr>
            <p:cNvPr id="65547" name="Rectangle 31"/>
            <p:cNvSpPr>
              <a:spLocks noChangeArrowheads="1"/>
            </p:cNvSpPr>
            <p:nvPr/>
          </p:nvSpPr>
          <p:spPr bwMode="auto">
            <a:xfrm>
              <a:off x="847" y="2110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48" name="Rectangle 32"/>
            <p:cNvSpPr>
              <a:spLocks noChangeArrowheads="1"/>
            </p:cNvSpPr>
            <p:nvPr/>
          </p:nvSpPr>
          <p:spPr bwMode="auto">
            <a:xfrm>
              <a:off x="836" y="2100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49" name="Rectangle 33"/>
            <p:cNvSpPr>
              <a:spLocks noChangeArrowheads="1"/>
            </p:cNvSpPr>
            <p:nvPr/>
          </p:nvSpPr>
          <p:spPr bwMode="auto">
            <a:xfrm>
              <a:off x="911" y="2110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50" name="Rectangle 34"/>
            <p:cNvSpPr>
              <a:spLocks noChangeArrowheads="1"/>
            </p:cNvSpPr>
            <p:nvPr/>
          </p:nvSpPr>
          <p:spPr bwMode="auto">
            <a:xfrm>
              <a:off x="879" y="2110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51" name="Rectangle 35"/>
            <p:cNvSpPr>
              <a:spLocks noChangeArrowheads="1"/>
            </p:cNvSpPr>
            <p:nvPr/>
          </p:nvSpPr>
          <p:spPr bwMode="auto">
            <a:xfrm>
              <a:off x="1074" y="2110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52" name="Rectangle 36"/>
            <p:cNvSpPr>
              <a:spLocks noChangeArrowheads="1"/>
            </p:cNvSpPr>
            <p:nvPr/>
          </p:nvSpPr>
          <p:spPr bwMode="auto">
            <a:xfrm>
              <a:off x="1095" y="2110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53" name="Rectangle 37"/>
            <p:cNvSpPr>
              <a:spLocks noChangeArrowheads="1"/>
            </p:cNvSpPr>
            <p:nvPr/>
          </p:nvSpPr>
          <p:spPr bwMode="auto">
            <a:xfrm>
              <a:off x="1225" y="2110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54" name="Rectangle 38"/>
            <p:cNvSpPr>
              <a:spLocks noChangeArrowheads="1"/>
            </p:cNvSpPr>
            <p:nvPr/>
          </p:nvSpPr>
          <p:spPr bwMode="auto">
            <a:xfrm>
              <a:off x="1516" y="2110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55" name="Rectangle 39"/>
            <p:cNvSpPr>
              <a:spLocks noChangeArrowheads="1"/>
            </p:cNvSpPr>
            <p:nvPr/>
          </p:nvSpPr>
          <p:spPr bwMode="auto">
            <a:xfrm>
              <a:off x="1419" y="2110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56" name="Rectangle 40"/>
            <p:cNvSpPr>
              <a:spLocks noChangeArrowheads="1"/>
            </p:cNvSpPr>
            <p:nvPr/>
          </p:nvSpPr>
          <p:spPr bwMode="auto">
            <a:xfrm>
              <a:off x="870" y="2103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557" name="Rectangle 41"/>
            <p:cNvSpPr>
              <a:spLocks noChangeArrowheads="1"/>
            </p:cNvSpPr>
            <p:nvPr/>
          </p:nvSpPr>
          <p:spPr bwMode="auto">
            <a:xfrm>
              <a:off x="1108" y="2103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558" name="Rectangle 42"/>
            <p:cNvSpPr>
              <a:spLocks noChangeArrowheads="1"/>
            </p:cNvSpPr>
            <p:nvPr/>
          </p:nvSpPr>
          <p:spPr bwMode="auto">
            <a:xfrm>
              <a:off x="1226" y="2103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559" name="Rectangle 43"/>
            <p:cNvSpPr>
              <a:spLocks noChangeArrowheads="1"/>
            </p:cNvSpPr>
            <p:nvPr/>
          </p:nvSpPr>
          <p:spPr bwMode="auto">
            <a:xfrm>
              <a:off x="1421" y="2103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560" name="Rectangle 44"/>
            <p:cNvSpPr>
              <a:spLocks noChangeArrowheads="1"/>
            </p:cNvSpPr>
            <p:nvPr/>
          </p:nvSpPr>
          <p:spPr bwMode="auto">
            <a:xfrm>
              <a:off x="1518" y="2103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561" name="Rectangle 45"/>
            <p:cNvSpPr>
              <a:spLocks noChangeArrowheads="1"/>
            </p:cNvSpPr>
            <p:nvPr/>
          </p:nvSpPr>
          <p:spPr bwMode="auto">
            <a:xfrm>
              <a:off x="1657" y="2110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2" name="AutoShape 46"/>
            <p:cNvSpPr>
              <a:spLocks noChangeArrowheads="1"/>
            </p:cNvSpPr>
            <p:nvPr/>
          </p:nvSpPr>
          <p:spPr bwMode="auto">
            <a:xfrm rot="5400000" flipH="1">
              <a:off x="1671" y="2097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3" name="AutoShape 47"/>
            <p:cNvSpPr>
              <a:spLocks noChangeArrowheads="1"/>
            </p:cNvSpPr>
            <p:nvPr/>
          </p:nvSpPr>
          <p:spPr bwMode="auto">
            <a:xfrm rot="-5400000">
              <a:off x="1736" y="2097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Line 48"/>
            <p:cNvSpPr>
              <a:spLocks noChangeShapeType="1"/>
            </p:cNvSpPr>
            <p:nvPr/>
          </p:nvSpPr>
          <p:spPr bwMode="auto">
            <a:xfrm flipH="1">
              <a:off x="810" y="2125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5" name="Line 49"/>
            <p:cNvSpPr>
              <a:spLocks noChangeShapeType="1"/>
            </p:cNvSpPr>
            <p:nvPr/>
          </p:nvSpPr>
          <p:spPr bwMode="auto">
            <a:xfrm flipH="1">
              <a:off x="1837" y="2125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6" name="Rectangle 50"/>
            <p:cNvSpPr>
              <a:spLocks noChangeArrowheads="1"/>
            </p:cNvSpPr>
            <p:nvPr/>
          </p:nvSpPr>
          <p:spPr bwMode="auto">
            <a:xfrm>
              <a:off x="751" y="2090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567" name="Rectangle 51"/>
            <p:cNvSpPr>
              <a:spLocks noChangeArrowheads="1"/>
            </p:cNvSpPr>
            <p:nvPr/>
          </p:nvSpPr>
          <p:spPr bwMode="auto">
            <a:xfrm>
              <a:off x="1853" y="2090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1828" name="AutoShape 52"/>
            <p:cNvSpPr>
              <a:spLocks noChangeArrowheads="1"/>
            </p:cNvSpPr>
            <p:nvPr/>
          </p:nvSpPr>
          <p:spPr bwMode="auto">
            <a:xfrm rot="20220000">
              <a:off x="1166" y="2063"/>
              <a:ext cx="119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569" name="Group 53"/>
            <p:cNvGrpSpPr>
              <a:grpSpLocks/>
            </p:cNvGrpSpPr>
            <p:nvPr/>
          </p:nvGrpSpPr>
          <p:grpSpPr bwMode="auto">
            <a:xfrm>
              <a:off x="1296" y="2070"/>
              <a:ext cx="94" cy="100"/>
              <a:chOff x="1296" y="2070"/>
              <a:chExt cx="94" cy="100"/>
            </a:xfrm>
          </p:grpSpPr>
          <p:sp>
            <p:nvSpPr>
              <p:cNvPr id="66013" name="AutoShape 54"/>
              <p:cNvSpPr>
                <a:spLocks noChangeArrowheads="1"/>
              </p:cNvSpPr>
              <p:nvPr/>
            </p:nvSpPr>
            <p:spPr bwMode="auto">
              <a:xfrm>
                <a:off x="1296" y="2070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014" name="Rectangle 55"/>
              <p:cNvSpPr>
                <a:spLocks noChangeArrowheads="1"/>
              </p:cNvSpPr>
              <p:nvPr/>
            </p:nvSpPr>
            <p:spPr bwMode="auto">
              <a:xfrm>
                <a:off x="1310" y="2085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570" name="Rectangle 56"/>
            <p:cNvSpPr>
              <a:spLocks noChangeArrowheads="1"/>
            </p:cNvSpPr>
            <p:nvPr/>
          </p:nvSpPr>
          <p:spPr bwMode="auto">
            <a:xfrm>
              <a:off x="1196" y="2091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571" name="Rectangle 57"/>
            <p:cNvSpPr>
              <a:spLocks noChangeArrowheads="1"/>
            </p:cNvSpPr>
            <p:nvPr/>
          </p:nvSpPr>
          <p:spPr bwMode="auto">
            <a:xfrm>
              <a:off x="943" y="2206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2" name="Rectangle 58"/>
            <p:cNvSpPr>
              <a:spLocks noChangeArrowheads="1"/>
            </p:cNvSpPr>
            <p:nvPr/>
          </p:nvSpPr>
          <p:spPr bwMode="auto">
            <a:xfrm>
              <a:off x="932" y="2196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3" name="Rectangle 59"/>
            <p:cNvSpPr>
              <a:spLocks noChangeArrowheads="1"/>
            </p:cNvSpPr>
            <p:nvPr/>
          </p:nvSpPr>
          <p:spPr bwMode="auto">
            <a:xfrm>
              <a:off x="1007" y="2206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4" name="Rectangle 60"/>
            <p:cNvSpPr>
              <a:spLocks noChangeArrowheads="1"/>
            </p:cNvSpPr>
            <p:nvPr/>
          </p:nvSpPr>
          <p:spPr bwMode="auto">
            <a:xfrm>
              <a:off x="975" y="2206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5" name="Rectangle 61"/>
            <p:cNvSpPr>
              <a:spLocks noChangeArrowheads="1"/>
            </p:cNvSpPr>
            <p:nvPr/>
          </p:nvSpPr>
          <p:spPr bwMode="auto">
            <a:xfrm>
              <a:off x="1170" y="2206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6" name="Rectangle 62"/>
            <p:cNvSpPr>
              <a:spLocks noChangeArrowheads="1"/>
            </p:cNvSpPr>
            <p:nvPr/>
          </p:nvSpPr>
          <p:spPr bwMode="auto">
            <a:xfrm>
              <a:off x="1191" y="2206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7" name="Rectangle 63"/>
            <p:cNvSpPr>
              <a:spLocks noChangeArrowheads="1"/>
            </p:cNvSpPr>
            <p:nvPr/>
          </p:nvSpPr>
          <p:spPr bwMode="auto">
            <a:xfrm>
              <a:off x="1321" y="2206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8" name="Rectangle 64"/>
            <p:cNvSpPr>
              <a:spLocks noChangeArrowheads="1"/>
            </p:cNvSpPr>
            <p:nvPr/>
          </p:nvSpPr>
          <p:spPr bwMode="auto">
            <a:xfrm>
              <a:off x="1612" y="2206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9" name="Rectangle 65"/>
            <p:cNvSpPr>
              <a:spLocks noChangeArrowheads="1"/>
            </p:cNvSpPr>
            <p:nvPr/>
          </p:nvSpPr>
          <p:spPr bwMode="auto">
            <a:xfrm>
              <a:off x="1515" y="2206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0" name="Rectangle 66"/>
            <p:cNvSpPr>
              <a:spLocks noChangeArrowheads="1"/>
            </p:cNvSpPr>
            <p:nvPr/>
          </p:nvSpPr>
          <p:spPr bwMode="auto">
            <a:xfrm>
              <a:off x="966" y="2199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581" name="Rectangle 67"/>
            <p:cNvSpPr>
              <a:spLocks noChangeArrowheads="1"/>
            </p:cNvSpPr>
            <p:nvPr/>
          </p:nvSpPr>
          <p:spPr bwMode="auto">
            <a:xfrm>
              <a:off x="1204" y="2199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582" name="Rectangle 68"/>
            <p:cNvSpPr>
              <a:spLocks noChangeArrowheads="1"/>
            </p:cNvSpPr>
            <p:nvPr/>
          </p:nvSpPr>
          <p:spPr bwMode="auto">
            <a:xfrm>
              <a:off x="1322" y="2199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583" name="Rectangle 69"/>
            <p:cNvSpPr>
              <a:spLocks noChangeArrowheads="1"/>
            </p:cNvSpPr>
            <p:nvPr/>
          </p:nvSpPr>
          <p:spPr bwMode="auto">
            <a:xfrm>
              <a:off x="1517" y="2199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584" name="Rectangle 70"/>
            <p:cNvSpPr>
              <a:spLocks noChangeArrowheads="1"/>
            </p:cNvSpPr>
            <p:nvPr/>
          </p:nvSpPr>
          <p:spPr bwMode="auto">
            <a:xfrm>
              <a:off x="1614" y="2199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585" name="Rectangle 71"/>
            <p:cNvSpPr>
              <a:spLocks noChangeArrowheads="1"/>
            </p:cNvSpPr>
            <p:nvPr/>
          </p:nvSpPr>
          <p:spPr bwMode="auto">
            <a:xfrm>
              <a:off x="1753" y="2206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6" name="AutoShape 72"/>
            <p:cNvSpPr>
              <a:spLocks noChangeArrowheads="1"/>
            </p:cNvSpPr>
            <p:nvPr/>
          </p:nvSpPr>
          <p:spPr bwMode="auto">
            <a:xfrm rot="5400000" flipH="1">
              <a:off x="1767" y="2193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7" name="AutoShape 73"/>
            <p:cNvSpPr>
              <a:spLocks noChangeArrowheads="1"/>
            </p:cNvSpPr>
            <p:nvPr/>
          </p:nvSpPr>
          <p:spPr bwMode="auto">
            <a:xfrm rot="-5400000">
              <a:off x="1832" y="2193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8" name="Line 74"/>
            <p:cNvSpPr>
              <a:spLocks noChangeShapeType="1"/>
            </p:cNvSpPr>
            <p:nvPr/>
          </p:nvSpPr>
          <p:spPr bwMode="auto">
            <a:xfrm flipH="1">
              <a:off x="906" y="2221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9" name="Line 75"/>
            <p:cNvSpPr>
              <a:spLocks noChangeShapeType="1"/>
            </p:cNvSpPr>
            <p:nvPr/>
          </p:nvSpPr>
          <p:spPr bwMode="auto">
            <a:xfrm flipH="1">
              <a:off x="1933" y="2221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0" name="Rectangle 76"/>
            <p:cNvSpPr>
              <a:spLocks noChangeArrowheads="1"/>
            </p:cNvSpPr>
            <p:nvPr/>
          </p:nvSpPr>
          <p:spPr bwMode="auto">
            <a:xfrm>
              <a:off x="847" y="2186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591" name="Rectangle 77"/>
            <p:cNvSpPr>
              <a:spLocks noChangeArrowheads="1"/>
            </p:cNvSpPr>
            <p:nvPr/>
          </p:nvSpPr>
          <p:spPr bwMode="auto">
            <a:xfrm>
              <a:off x="1949" y="2186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1854" name="AutoShape 78"/>
            <p:cNvSpPr>
              <a:spLocks noChangeArrowheads="1"/>
            </p:cNvSpPr>
            <p:nvPr/>
          </p:nvSpPr>
          <p:spPr bwMode="auto">
            <a:xfrm rot="20220000">
              <a:off x="1262" y="2159"/>
              <a:ext cx="120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593" name="Group 79"/>
            <p:cNvGrpSpPr>
              <a:grpSpLocks/>
            </p:cNvGrpSpPr>
            <p:nvPr/>
          </p:nvGrpSpPr>
          <p:grpSpPr bwMode="auto">
            <a:xfrm>
              <a:off x="1430" y="2166"/>
              <a:ext cx="94" cy="100"/>
              <a:chOff x="1430" y="2166"/>
              <a:chExt cx="94" cy="100"/>
            </a:xfrm>
          </p:grpSpPr>
          <p:sp>
            <p:nvSpPr>
              <p:cNvPr id="66011" name="AutoShape 80"/>
              <p:cNvSpPr>
                <a:spLocks noChangeArrowheads="1"/>
              </p:cNvSpPr>
              <p:nvPr/>
            </p:nvSpPr>
            <p:spPr bwMode="auto">
              <a:xfrm>
                <a:off x="1430" y="2166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012" name="Rectangle 81"/>
              <p:cNvSpPr>
                <a:spLocks noChangeArrowheads="1"/>
              </p:cNvSpPr>
              <p:nvPr/>
            </p:nvSpPr>
            <p:spPr bwMode="auto">
              <a:xfrm>
                <a:off x="1444" y="2181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594" name="Rectangle 82"/>
            <p:cNvSpPr>
              <a:spLocks noChangeArrowheads="1"/>
            </p:cNvSpPr>
            <p:nvPr/>
          </p:nvSpPr>
          <p:spPr bwMode="auto">
            <a:xfrm>
              <a:off x="1292" y="2187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595" name="Rectangle 83"/>
            <p:cNvSpPr>
              <a:spLocks noChangeArrowheads="1"/>
            </p:cNvSpPr>
            <p:nvPr/>
          </p:nvSpPr>
          <p:spPr bwMode="auto">
            <a:xfrm>
              <a:off x="1039" y="2302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96" name="Rectangle 84"/>
            <p:cNvSpPr>
              <a:spLocks noChangeArrowheads="1"/>
            </p:cNvSpPr>
            <p:nvPr/>
          </p:nvSpPr>
          <p:spPr bwMode="auto">
            <a:xfrm>
              <a:off x="1028" y="2292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97" name="Rectangle 85"/>
            <p:cNvSpPr>
              <a:spLocks noChangeArrowheads="1"/>
            </p:cNvSpPr>
            <p:nvPr/>
          </p:nvSpPr>
          <p:spPr bwMode="auto">
            <a:xfrm>
              <a:off x="1103" y="2302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98" name="Rectangle 86"/>
            <p:cNvSpPr>
              <a:spLocks noChangeArrowheads="1"/>
            </p:cNvSpPr>
            <p:nvPr/>
          </p:nvSpPr>
          <p:spPr bwMode="auto">
            <a:xfrm>
              <a:off x="1071" y="2302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99" name="Rectangle 87"/>
            <p:cNvSpPr>
              <a:spLocks noChangeArrowheads="1"/>
            </p:cNvSpPr>
            <p:nvPr/>
          </p:nvSpPr>
          <p:spPr bwMode="auto">
            <a:xfrm>
              <a:off x="1266" y="2302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0" name="Rectangle 88"/>
            <p:cNvSpPr>
              <a:spLocks noChangeArrowheads="1"/>
            </p:cNvSpPr>
            <p:nvPr/>
          </p:nvSpPr>
          <p:spPr bwMode="auto">
            <a:xfrm>
              <a:off x="1287" y="2302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1" name="Rectangle 89"/>
            <p:cNvSpPr>
              <a:spLocks noChangeArrowheads="1"/>
            </p:cNvSpPr>
            <p:nvPr/>
          </p:nvSpPr>
          <p:spPr bwMode="auto">
            <a:xfrm>
              <a:off x="1417" y="2302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2" name="Rectangle 90"/>
            <p:cNvSpPr>
              <a:spLocks noChangeArrowheads="1"/>
            </p:cNvSpPr>
            <p:nvPr/>
          </p:nvSpPr>
          <p:spPr bwMode="auto">
            <a:xfrm>
              <a:off x="1708" y="2302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3" name="Rectangle 91"/>
            <p:cNvSpPr>
              <a:spLocks noChangeArrowheads="1"/>
            </p:cNvSpPr>
            <p:nvPr/>
          </p:nvSpPr>
          <p:spPr bwMode="auto">
            <a:xfrm>
              <a:off x="1611" y="2302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4" name="Rectangle 92"/>
            <p:cNvSpPr>
              <a:spLocks noChangeArrowheads="1"/>
            </p:cNvSpPr>
            <p:nvPr/>
          </p:nvSpPr>
          <p:spPr bwMode="auto">
            <a:xfrm>
              <a:off x="1062" y="2295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605" name="Rectangle 93"/>
            <p:cNvSpPr>
              <a:spLocks noChangeArrowheads="1"/>
            </p:cNvSpPr>
            <p:nvPr/>
          </p:nvSpPr>
          <p:spPr bwMode="auto">
            <a:xfrm>
              <a:off x="1300" y="2295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606" name="Rectangle 94"/>
            <p:cNvSpPr>
              <a:spLocks noChangeArrowheads="1"/>
            </p:cNvSpPr>
            <p:nvPr/>
          </p:nvSpPr>
          <p:spPr bwMode="auto">
            <a:xfrm>
              <a:off x="1418" y="2295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607" name="Rectangle 95"/>
            <p:cNvSpPr>
              <a:spLocks noChangeArrowheads="1"/>
            </p:cNvSpPr>
            <p:nvPr/>
          </p:nvSpPr>
          <p:spPr bwMode="auto">
            <a:xfrm>
              <a:off x="1613" y="2295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608" name="Rectangle 96"/>
            <p:cNvSpPr>
              <a:spLocks noChangeArrowheads="1"/>
            </p:cNvSpPr>
            <p:nvPr/>
          </p:nvSpPr>
          <p:spPr bwMode="auto">
            <a:xfrm>
              <a:off x="1710" y="2295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609" name="Rectangle 97"/>
            <p:cNvSpPr>
              <a:spLocks noChangeArrowheads="1"/>
            </p:cNvSpPr>
            <p:nvPr/>
          </p:nvSpPr>
          <p:spPr bwMode="auto">
            <a:xfrm>
              <a:off x="1849" y="2302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10" name="AutoShape 98"/>
            <p:cNvSpPr>
              <a:spLocks noChangeArrowheads="1"/>
            </p:cNvSpPr>
            <p:nvPr/>
          </p:nvSpPr>
          <p:spPr bwMode="auto">
            <a:xfrm rot="5400000" flipH="1">
              <a:off x="1863" y="2289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11" name="AutoShape 99"/>
            <p:cNvSpPr>
              <a:spLocks noChangeArrowheads="1"/>
            </p:cNvSpPr>
            <p:nvPr/>
          </p:nvSpPr>
          <p:spPr bwMode="auto">
            <a:xfrm rot="-5400000">
              <a:off x="1928" y="2289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12" name="Line 100"/>
            <p:cNvSpPr>
              <a:spLocks noChangeShapeType="1"/>
            </p:cNvSpPr>
            <p:nvPr/>
          </p:nvSpPr>
          <p:spPr bwMode="auto">
            <a:xfrm flipH="1">
              <a:off x="1002" y="2317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3" name="Line 101"/>
            <p:cNvSpPr>
              <a:spLocks noChangeShapeType="1"/>
            </p:cNvSpPr>
            <p:nvPr/>
          </p:nvSpPr>
          <p:spPr bwMode="auto">
            <a:xfrm flipH="1">
              <a:off x="2029" y="2317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4" name="Rectangle 102"/>
            <p:cNvSpPr>
              <a:spLocks noChangeArrowheads="1"/>
            </p:cNvSpPr>
            <p:nvPr/>
          </p:nvSpPr>
          <p:spPr bwMode="auto">
            <a:xfrm>
              <a:off x="943" y="2282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615" name="Rectangle 103"/>
            <p:cNvSpPr>
              <a:spLocks noChangeArrowheads="1"/>
            </p:cNvSpPr>
            <p:nvPr/>
          </p:nvSpPr>
          <p:spPr bwMode="auto">
            <a:xfrm>
              <a:off x="2045" y="2282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1880" name="AutoShape 104"/>
            <p:cNvSpPr>
              <a:spLocks noChangeArrowheads="1"/>
            </p:cNvSpPr>
            <p:nvPr/>
          </p:nvSpPr>
          <p:spPr bwMode="auto">
            <a:xfrm rot="20220000">
              <a:off x="1358" y="2255"/>
              <a:ext cx="120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617" name="Group 105"/>
            <p:cNvGrpSpPr>
              <a:grpSpLocks/>
            </p:cNvGrpSpPr>
            <p:nvPr/>
          </p:nvGrpSpPr>
          <p:grpSpPr bwMode="auto">
            <a:xfrm>
              <a:off x="1656" y="2262"/>
              <a:ext cx="94" cy="100"/>
              <a:chOff x="1656" y="2262"/>
              <a:chExt cx="94" cy="100"/>
            </a:xfrm>
          </p:grpSpPr>
          <p:sp>
            <p:nvSpPr>
              <p:cNvPr id="66009" name="AutoShape 106"/>
              <p:cNvSpPr>
                <a:spLocks noChangeArrowheads="1"/>
              </p:cNvSpPr>
              <p:nvPr/>
            </p:nvSpPr>
            <p:spPr bwMode="auto">
              <a:xfrm>
                <a:off x="1656" y="2262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010" name="Rectangle 107"/>
              <p:cNvSpPr>
                <a:spLocks noChangeArrowheads="1"/>
              </p:cNvSpPr>
              <p:nvPr/>
            </p:nvSpPr>
            <p:spPr bwMode="auto">
              <a:xfrm>
                <a:off x="1670" y="2277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618" name="Rectangle 108"/>
            <p:cNvSpPr>
              <a:spLocks noChangeArrowheads="1"/>
            </p:cNvSpPr>
            <p:nvPr/>
          </p:nvSpPr>
          <p:spPr bwMode="auto">
            <a:xfrm>
              <a:off x="1388" y="2283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619" name="Rectangle 109"/>
            <p:cNvSpPr>
              <a:spLocks noChangeArrowheads="1"/>
            </p:cNvSpPr>
            <p:nvPr/>
          </p:nvSpPr>
          <p:spPr bwMode="auto">
            <a:xfrm>
              <a:off x="1135" y="2398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20" name="Rectangle 110"/>
            <p:cNvSpPr>
              <a:spLocks noChangeArrowheads="1"/>
            </p:cNvSpPr>
            <p:nvPr/>
          </p:nvSpPr>
          <p:spPr bwMode="auto">
            <a:xfrm>
              <a:off x="1124" y="2388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21" name="Rectangle 111"/>
            <p:cNvSpPr>
              <a:spLocks noChangeArrowheads="1"/>
            </p:cNvSpPr>
            <p:nvPr/>
          </p:nvSpPr>
          <p:spPr bwMode="auto">
            <a:xfrm>
              <a:off x="1199" y="2398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22" name="Rectangle 112"/>
            <p:cNvSpPr>
              <a:spLocks noChangeArrowheads="1"/>
            </p:cNvSpPr>
            <p:nvPr/>
          </p:nvSpPr>
          <p:spPr bwMode="auto">
            <a:xfrm>
              <a:off x="1167" y="2398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23" name="Rectangle 113"/>
            <p:cNvSpPr>
              <a:spLocks noChangeArrowheads="1"/>
            </p:cNvSpPr>
            <p:nvPr/>
          </p:nvSpPr>
          <p:spPr bwMode="auto">
            <a:xfrm>
              <a:off x="1362" y="2398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24" name="Rectangle 114"/>
            <p:cNvSpPr>
              <a:spLocks noChangeArrowheads="1"/>
            </p:cNvSpPr>
            <p:nvPr/>
          </p:nvSpPr>
          <p:spPr bwMode="auto">
            <a:xfrm>
              <a:off x="1383" y="2398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25" name="Rectangle 115"/>
            <p:cNvSpPr>
              <a:spLocks noChangeArrowheads="1"/>
            </p:cNvSpPr>
            <p:nvPr/>
          </p:nvSpPr>
          <p:spPr bwMode="auto">
            <a:xfrm>
              <a:off x="1513" y="2398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26" name="Rectangle 116"/>
            <p:cNvSpPr>
              <a:spLocks noChangeArrowheads="1"/>
            </p:cNvSpPr>
            <p:nvPr/>
          </p:nvSpPr>
          <p:spPr bwMode="auto">
            <a:xfrm>
              <a:off x="1804" y="2398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27" name="Rectangle 117"/>
            <p:cNvSpPr>
              <a:spLocks noChangeArrowheads="1"/>
            </p:cNvSpPr>
            <p:nvPr/>
          </p:nvSpPr>
          <p:spPr bwMode="auto">
            <a:xfrm>
              <a:off x="1707" y="2398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28" name="Rectangle 118"/>
            <p:cNvSpPr>
              <a:spLocks noChangeArrowheads="1"/>
            </p:cNvSpPr>
            <p:nvPr/>
          </p:nvSpPr>
          <p:spPr bwMode="auto">
            <a:xfrm>
              <a:off x="1158" y="2391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629" name="Rectangle 119"/>
            <p:cNvSpPr>
              <a:spLocks noChangeArrowheads="1"/>
            </p:cNvSpPr>
            <p:nvPr/>
          </p:nvSpPr>
          <p:spPr bwMode="auto">
            <a:xfrm>
              <a:off x="1396" y="2391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630" name="Rectangle 120"/>
            <p:cNvSpPr>
              <a:spLocks noChangeArrowheads="1"/>
            </p:cNvSpPr>
            <p:nvPr/>
          </p:nvSpPr>
          <p:spPr bwMode="auto">
            <a:xfrm>
              <a:off x="1514" y="2391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631" name="Rectangle 121"/>
            <p:cNvSpPr>
              <a:spLocks noChangeArrowheads="1"/>
            </p:cNvSpPr>
            <p:nvPr/>
          </p:nvSpPr>
          <p:spPr bwMode="auto">
            <a:xfrm>
              <a:off x="1709" y="2391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632" name="Rectangle 122"/>
            <p:cNvSpPr>
              <a:spLocks noChangeArrowheads="1"/>
            </p:cNvSpPr>
            <p:nvPr/>
          </p:nvSpPr>
          <p:spPr bwMode="auto">
            <a:xfrm>
              <a:off x="1806" y="2391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633" name="Rectangle 123"/>
            <p:cNvSpPr>
              <a:spLocks noChangeArrowheads="1"/>
            </p:cNvSpPr>
            <p:nvPr/>
          </p:nvSpPr>
          <p:spPr bwMode="auto">
            <a:xfrm>
              <a:off x="1945" y="2398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34" name="AutoShape 124"/>
            <p:cNvSpPr>
              <a:spLocks noChangeArrowheads="1"/>
            </p:cNvSpPr>
            <p:nvPr/>
          </p:nvSpPr>
          <p:spPr bwMode="auto">
            <a:xfrm rot="5400000" flipH="1">
              <a:off x="1959" y="2385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35" name="AutoShape 125"/>
            <p:cNvSpPr>
              <a:spLocks noChangeArrowheads="1"/>
            </p:cNvSpPr>
            <p:nvPr/>
          </p:nvSpPr>
          <p:spPr bwMode="auto">
            <a:xfrm rot="-5400000">
              <a:off x="2024" y="2385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36" name="Line 126"/>
            <p:cNvSpPr>
              <a:spLocks noChangeShapeType="1"/>
            </p:cNvSpPr>
            <p:nvPr/>
          </p:nvSpPr>
          <p:spPr bwMode="auto">
            <a:xfrm flipH="1">
              <a:off x="1098" y="2413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7" name="Line 127"/>
            <p:cNvSpPr>
              <a:spLocks noChangeShapeType="1"/>
            </p:cNvSpPr>
            <p:nvPr/>
          </p:nvSpPr>
          <p:spPr bwMode="auto">
            <a:xfrm flipH="1">
              <a:off x="2125" y="2413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Rectangle 128"/>
            <p:cNvSpPr>
              <a:spLocks noChangeArrowheads="1"/>
            </p:cNvSpPr>
            <p:nvPr/>
          </p:nvSpPr>
          <p:spPr bwMode="auto">
            <a:xfrm>
              <a:off x="1039" y="2378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639" name="Rectangle 129"/>
            <p:cNvSpPr>
              <a:spLocks noChangeArrowheads="1"/>
            </p:cNvSpPr>
            <p:nvPr/>
          </p:nvSpPr>
          <p:spPr bwMode="auto">
            <a:xfrm>
              <a:off x="2141" y="2378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1906" name="AutoShape 130"/>
            <p:cNvSpPr>
              <a:spLocks noChangeArrowheads="1"/>
            </p:cNvSpPr>
            <p:nvPr/>
          </p:nvSpPr>
          <p:spPr bwMode="auto">
            <a:xfrm rot="20220000">
              <a:off x="1454" y="2351"/>
              <a:ext cx="118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641" name="Group 131"/>
            <p:cNvGrpSpPr>
              <a:grpSpLocks/>
            </p:cNvGrpSpPr>
            <p:nvPr/>
          </p:nvGrpSpPr>
          <p:grpSpPr bwMode="auto">
            <a:xfrm>
              <a:off x="1632" y="2358"/>
              <a:ext cx="94" cy="100"/>
              <a:chOff x="1632" y="2358"/>
              <a:chExt cx="94" cy="100"/>
            </a:xfrm>
          </p:grpSpPr>
          <p:sp>
            <p:nvSpPr>
              <p:cNvPr id="66007" name="AutoShape 132"/>
              <p:cNvSpPr>
                <a:spLocks noChangeArrowheads="1"/>
              </p:cNvSpPr>
              <p:nvPr/>
            </p:nvSpPr>
            <p:spPr bwMode="auto">
              <a:xfrm>
                <a:off x="1632" y="2358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008" name="Rectangle 133"/>
              <p:cNvSpPr>
                <a:spLocks noChangeArrowheads="1"/>
              </p:cNvSpPr>
              <p:nvPr/>
            </p:nvSpPr>
            <p:spPr bwMode="auto">
              <a:xfrm>
                <a:off x="1646" y="2373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642" name="Rectangle 134"/>
            <p:cNvSpPr>
              <a:spLocks noChangeArrowheads="1"/>
            </p:cNvSpPr>
            <p:nvPr/>
          </p:nvSpPr>
          <p:spPr bwMode="auto">
            <a:xfrm>
              <a:off x="1484" y="2379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643" name="Rectangle 135"/>
            <p:cNvSpPr>
              <a:spLocks noChangeArrowheads="1"/>
            </p:cNvSpPr>
            <p:nvPr/>
          </p:nvSpPr>
          <p:spPr bwMode="auto">
            <a:xfrm>
              <a:off x="1231" y="2494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44" name="Rectangle 136"/>
            <p:cNvSpPr>
              <a:spLocks noChangeArrowheads="1"/>
            </p:cNvSpPr>
            <p:nvPr/>
          </p:nvSpPr>
          <p:spPr bwMode="auto">
            <a:xfrm>
              <a:off x="1220" y="2484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45" name="Rectangle 137"/>
            <p:cNvSpPr>
              <a:spLocks noChangeArrowheads="1"/>
            </p:cNvSpPr>
            <p:nvPr/>
          </p:nvSpPr>
          <p:spPr bwMode="auto">
            <a:xfrm>
              <a:off x="1295" y="2494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46" name="Rectangle 138"/>
            <p:cNvSpPr>
              <a:spLocks noChangeArrowheads="1"/>
            </p:cNvSpPr>
            <p:nvPr/>
          </p:nvSpPr>
          <p:spPr bwMode="auto">
            <a:xfrm>
              <a:off x="1263" y="2494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47" name="Rectangle 139"/>
            <p:cNvSpPr>
              <a:spLocks noChangeArrowheads="1"/>
            </p:cNvSpPr>
            <p:nvPr/>
          </p:nvSpPr>
          <p:spPr bwMode="auto">
            <a:xfrm>
              <a:off x="1458" y="2494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48" name="Rectangle 140"/>
            <p:cNvSpPr>
              <a:spLocks noChangeArrowheads="1"/>
            </p:cNvSpPr>
            <p:nvPr/>
          </p:nvSpPr>
          <p:spPr bwMode="auto">
            <a:xfrm>
              <a:off x="1479" y="2494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49" name="Rectangle 141"/>
            <p:cNvSpPr>
              <a:spLocks noChangeArrowheads="1"/>
            </p:cNvSpPr>
            <p:nvPr/>
          </p:nvSpPr>
          <p:spPr bwMode="auto">
            <a:xfrm>
              <a:off x="1609" y="2494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50" name="Rectangle 142"/>
            <p:cNvSpPr>
              <a:spLocks noChangeArrowheads="1"/>
            </p:cNvSpPr>
            <p:nvPr/>
          </p:nvSpPr>
          <p:spPr bwMode="auto">
            <a:xfrm>
              <a:off x="1900" y="2494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51" name="Rectangle 143"/>
            <p:cNvSpPr>
              <a:spLocks noChangeArrowheads="1"/>
            </p:cNvSpPr>
            <p:nvPr/>
          </p:nvSpPr>
          <p:spPr bwMode="auto">
            <a:xfrm>
              <a:off x="1803" y="2494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52" name="Rectangle 144"/>
            <p:cNvSpPr>
              <a:spLocks noChangeArrowheads="1"/>
            </p:cNvSpPr>
            <p:nvPr/>
          </p:nvSpPr>
          <p:spPr bwMode="auto">
            <a:xfrm>
              <a:off x="1254" y="2487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653" name="Rectangle 145"/>
            <p:cNvSpPr>
              <a:spLocks noChangeArrowheads="1"/>
            </p:cNvSpPr>
            <p:nvPr/>
          </p:nvSpPr>
          <p:spPr bwMode="auto">
            <a:xfrm>
              <a:off x="1492" y="2487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654" name="Rectangle 146"/>
            <p:cNvSpPr>
              <a:spLocks noChangeArrowheads="1"/>
            </p:cNvSpPr>
            <p:nvPr/>
          </p:nvSpPr>
          <p:spPr bwMode="auto">
            <a:xfrm>
              <a:off x="1610" y="2487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655" name="Rectangle 147"/>
            <p:cNvSpPr>
              <a:spLocks noChangeArrowheads="1"/>
            </p:cNvSpPr>
            <p:nvPr/>
          </p:nvSpPr>
          <p:spPr bwMode="auto">
            <a:xfrm>
              <a:off x="1805" y="2487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656" name="Rectangle 148"/>
            <p:cNvSpPr>
              <a:spLocks noChangeArrowheads="1"/>
            </p:cNvSpPr>
            <p:nvPr/>
          </p:nvSpPr>
          <p:spPr bwMode="auto">
            <a:xfrm>
              <a:off x="1902" y="2487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657" name="Rectangle 149"/>
            <p:cNvSpPr>
              <a:spLocks noChangeArrowheads="1"/>
            </p:cNvSpPr>
            <p:nvPr/>
          </p:nvSpPr>
          <p:spPr bwMode="auto">
            <a:xfrm>
              <a:off x="2041" y="2494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58" name="AutoShape 150"/>
            <p:cNvSpPr>
              <a:spLocks noChangeArrowheads="1"/>
            </p:cNvSpPr>
            <p:nvPr/>
          </p:nvSpPr>
          <p:spPr bwMode="auto">
            <a:xfrm rot="5400000" flipH="1">
              <a:off x="2055" y="2481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59" name="AutoShape 151"/>
            <p:cNvSpPr>
              <a:spLocks noChangeArrowheads="1"/>
            </p:cNvSpPr>
            <p:nvPr/>
          </p:nvSpPr>
          <p:spPr bwMode="auto">
            <a:xfrm rot="-5400000">
              <a:off x="2120" y="2481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60" name="Line 152"/>
            <p:cNvSpPr>
              <a:spLocks noChangeShapeType="1"/>
            </p:cNvSpPr>
            <p:nvPr/>
          </p:nvSpPr>
          <p:spPr bwMode="auto">
            <a:xfrm flipH="1">
              <a:off x="1194" y="2509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1" name="Line 153"/>
            <p:cNvSpPr>
              <a:spLocks noChangeShapeType="1"/>
            </p:cNvSpPr>
            <p:nvPr/>
          </p:nvSpPr>
          <p:spPr bwMode="auto">
            <a:xfrm flipH="1">
              <a:off x="2221" y="2509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2" name="Rectangle 154"/>
            <p:cNvSpPr>
              <a:spLocks noChangeArrowheads="1"/>
            </p:cNvSpPr>
            <p:nvPr/>
          </p:nvSpPr>
          <p:spPr bwMode="auto">
            <a:xfrm>
              <a:off x="1135" y="2474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663" name="Rectangle 155"/>
            <p:cNvSpPr>
              <a:spLocks noChangeArrowheads="1"/>
            </p:cNvSpPr>
            <p:nvPr/>
          </p:nvSpPr>
          <p:spPr bwMode="auto">
            <a:xfrm>
              <a:off x="2237" y="2474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1932" name="AutoShape 156"/>
            <p:cNvSpPr>
              <a:spLocks noChangeArrowheads="1"/>
            </p:cNvSpPr>
            <p:nvPr/>
          </p:nvSpPr>
          <p:spPr bwMode="auto">
            <a:xfrm rot="20220000">
              <a:off x="1550" y="2447"/>
              <a:ext cx="120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665" name="Group 157"/>
            <p:cNvGrpSpPr>
              <a:grpSpLocks/>
            </p:cNvGrpSpPr>
            <p:nvPr/>
          </p:nvGrpSpPr>
          <p:grpSpPr bwMode="auto">
            <a:xfrm>
              <a:off x="1654" y="2454"/>
              <a:ext cx="94" cy="100"/>
              <a:chOff x="1654" y="2454"/>
              <a:chExt cx="94" cy="100"/>
            </a:xfrm>
          </p:grpSpPr>
          <p:sp>
            <p:nvSpPr>
              <p:cNvPr id="66005" name="AutoShape 158"/>
              <p:cNvSpPr>
                <a:spLocks noChangeArrowheads="1"/>
              </p:cNvSpPr>
              <p:nvPr/>
            </p:nvSpPr>
            <p:spPr bwMode="auto">
              <a:xfrm>
                <a:off x="1654" y="2454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006" name="Rectangle 159"/>
              <p:cNvSpPr>
                <a:spLocks noChangeArrowheads="1"/>
              </p:cNvSpPr>
              <p:nvPr/>
            </p:nvSpPr>
            <p:spPr bwMode="auto">
              <a:xfrm>
                <a:off x="1668" y="2469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666" name="Rectangle 160"/>
            <p:cNvSpPr>
              <a:spLocks noChangeArrowheads="1"/>
            </p:cNvSpPr>
            <p:nvPr/>
          </p:nvSpPr>
          <p:spPr bwMode="auto">
            <a:xfrm>
              <a:off x="1580" y="2475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667" name="Rectangle 161"/>
            <p:cNvSpPr>
              <a:spLocks noChangeArrowheads="1"/>
            </p:cNvSpPr>
            <p:nvPr/>
          </p:nvSpPr>
          <p:spPr bwMode="auto">
            <a:xfrm>
              <a:off x="1327" y="2590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68" name="Rectangle 162"/>
            <p:cNvSpPr>
              <a:spLocks noChangeArrowheads="1"/>
            </p:cNvSpPr>
            <p:nvPr/>
          </p:nvSpPr>
          <p:spPr bwMode="auto">
            <a:xfrm>
              <a:off x="1316" y="2580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69" name="Rectangle 163"/>
            <p:cNvSpPr>
              <a:spLocks noChangeArrowheads="1"/>
            </p:cNvSpPr>
            <p:nvPr/>
          </p:nvSpPr>
          <p:spPr bwMode="auto">
            <a:xfrm>
              <a:off x="1391" y="2590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70" name="Rectangle 164"/>
            <p:cNvSpPr>
              <a:spLocks noChangeArrowheads="1"/>
            </p:cNvSpPr>
            <p:nvPr/>
          </p:nvSpPr>
          <p:spPr bwMode="auto">
            <a:xfrm>
              <a:off x="1359" y="2590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71" name="Rectangle 165"/>
            <p:cNvSpPr>
              <a:spLocks noChangeArrowheads="1"/>
            </p:cNvSpPr>
            <p:nvPr/>
          </p:nvSpPr>
          <p:spPr bwMode="auto">
            <a:xfrm>
              <a:off x="1554" y="2590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72" name="Rectangle 166"/>
            <p:cNvSpPr>
              <a:spLocks noChangeArrowheads="1"/>
            </p:cNvSpPr>
            <p:nvPr/>
          </p:nvSpPr>
          <p:spPr bwMode="auto">
            <a:xfrm>
              <a:off x="1575" y="2590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73" name="Rectangle 167"/>
            <p:cNvSpPr>
              <a:spLocks noChangeArrowheads="1"/>
            </p:cNvSpPr>
            <p:nvPr/>
          </p:nvSpPr>
          <p:spPr bwMode="auto">
            <a:xfrm>
              <a:off x="1705" y="2590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74" name="Rectangle 168"/>
            <p:cNvSpPr>
              <a:spLocks noChangeArrowheads="1"/>
            </p:cNvSpPr>
            <p:nvPr/>
          </p:nvSpPr>
          <p:spPr bwMode="auto">
            <a:xfrm>
              <a:off x="1996" y="2590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75" name="Rectangle 169"/>
            <p:cNvSpPr>
              <a:spLocks noChangeArrowheads="1"/>
            </p:cNvSpPr>
            <p:nvPr/>
          </p:nvSpPr>
          <p:spPr bwMode="auto">
            <a:xfrm>
              <a:off x="1899" y="2590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76" name="Rectangle 170"/>
            <p:cNvSpPr>
              <a:spLocks noChangeArrowheads="1"/>
            </p:cNvSpPr>
            <p:nvPr/>
          </p:nvSpPr>
          <p:spPr bwMode="auto">
            <a:xfrm>
              <a:off x="1350" y="2583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677" name="Rectangle 171"/>
            <p:cNvSpPr>
              <a:spLocks noChangeArrowheads="1"/>
            </p:cNvSpPr>
            <p:nvPr/>
          </p:nvSpPr>
          <p:spPr bwMode="auto">
            <a:xfrm>
              <a:off x="1588" y="2583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678" name="Rectangle 172"/>
            <p:cNvSpPr>
              <a:spLocks noChangeArrowheads="1"/>
            </p:cNvSpPr>
            <p:nvPr/>
          </p:nvSpPr>
          <p:spPr bwMode="auto">
            <a:xfrm>
              <a:off x="1706" y="2583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679" name="Rectangle 173"/>
            <p:cNvSpPr>
              <a:spLocks noChangeArrowheads="1"/>
            </p:cNvSpPr>
            <p:nvPr/>
          </p:nvSpPr>
          <p:spPr bwMode="auto">
            <a:xfrm>
              <a:off x="1901" y="2583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680" name="Rectangle 174"/>
            <p:cNvSpPr>
              <a:spLocks noChangeArrowheads="1"/>
            </p:cNvSpPr>
            <p:nvPr/>
          </p:nvSpPr>
          <p:spPr bwMode="auto">
            <a:xfrm>
              <a:off x="1998" y="2583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681" name="Rectangle 175"/>
            <p:cNvSpPr>
              <a:spLocks noChangeArrowheads="1"/>
            </p:cNvSpPr>
            <p:nvPr/>
          </p:nvSpPr>
          <p:spPr bwMode="auto">
            <a:xfrm>
              <a:off x="2137" y="2590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82" name="AutoShape 176"/>
            <p:cNvSpPr>
              <a:spLocks noChangeArrowheads="1"/>
            </p:cNvSpPr>
            <p:nvPr/>
          </p:nvSpPr>
          <p:spPr bwMode="auto">
            <a:xfrm rot="5400000" flipH="1">
              <a:off x="2151" y="2577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83" name="AutoShape 177"/>
            <p:cNvSpPr>
              <a:spLocks noChangeArrowheads="1"/>
            </p:cNvSpPr>
            <p:nvPr/>
          </p:nvSpPr>
          <p:spPr bwMode="auto">
            <a:xfrm rot="-5400000">
              <a:off x="2216" y="2577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84" name="Line 178"/>
            <p:cNvSpPr>
              <a:spLocks noChangeShapeType="1"/>
            </p:cNvSpPr>
            <p:nvPr/>
          </p:nvSpPr>
          <p:spPr bwMode="auto">
            <a:xfrm flipH="1">
              <a:off x="1290" y="2605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5" name="Line 179"/>
            <p:cNvSpPr>
              <a:spLocks noChangeShapeType="1"/>
            </p:cNvSpPr>
            <p:nvPr/>
          </p:nvSpPr>
          <p:spPr bwMode="auto">
            <a:xfrm flipH="1">
              <a:off x="2317" y="2605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6" name="Rectangle 180"/>
            <p:cNvSpPr>
              <a:spLocks noChangeArrowheads="1"/>
            </p:cNvSpPr>
            <p:nvPr/>
          </p:nvSpPr>
          <p:spPr bwMode="auto">
            <a:xfrm>
              <a:off x="1231" y="2570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687" name="Rectangle 181"/>
            <p:cNvSpPr>
              <a:spLocks noChangeArrowheads="1"/>
            </p:cNvSpPr>
            <p:nvPr/>
          </p:nvSpPr>
          <p:spPr bwMode="auto">
            <a:xfrm>
              <a:off x="2333" y="2570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1958" name="AutoShape 182"/>
            <p:cNvSpPr>
              <a:spLocks noChangeArrowheads="1"/>
            </p:cNvSpPr>
            <p:nvPr/>
          </p:nvSpPr>
          <p:spPr bwMode="auto">
            <a:xfrm rot="20220000">
              <a:off x="1646" y="2543"/>
              <a:ext cx="120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689" name="Group 183"/>
            <p:cNvGrpSpPr>
              <a:grpSpLocks/>
            </p:cNvGrpSpPr>
            <p:nvPr/>
          </p:nvGrpSpPr>
          <p:grpSpPr bwMode="auto">
            <a:xfrm>
              <a:off x="1860" y="2550"/>
              <a:ext cx="94" cy="100"/>
              <a:chOff x="1860" y="2550"/>
              <a:chExt cx="94" cy="100"/>
            </a:xfrm>
          </p:grpSpPr>
          <p:sp>
            <p:nvSpPr>
              <p:cNvPr id="66003" name="AutoShape 184"/>
              <p:cNvSpPr>
                <a:spLocks noChangeArrowheads="1"/>
              </p:cNvSpPr>
              <p:nvPr/>
            </p:nvSpPr>
            <p:spPr bwMode="auto">
              <a:xfrm>
                <a:off x="1860" y="2550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004" name="Rectangle 185"/>
              <p:cNvSpPr>
                <a:spLocks noChangeArrowheads="1"/>
              </p:cNvSpPr>
              <p:nvPr/>
            </p:nvSpPr>
            <p:spPr bwMode="auto">
              <a:xfrm>
                <a:off x="1874" y="2565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690" name="Rectangle 186"/>
            <p:cNvSpPr>
              <a:spLocks noChangeArrowheads="1"/>
            </p:cNvSpPr>
            <p:nvPr/>
          </p:nvSpPr>
          <p:spPr bwMode="auto">
            <a:xfrm>
              <a:off x="1676" y="2571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691" name="Rectangle 187"/>
            <p:cNvSpPr>
              <a:spLocks noChangeArrowheads="1"/>
            </p:cNvSpPr>
            <p:nvPr/>
          </p:nvSpPr>
          <p:spPr bwMode="auto">
            <a:xfrm>
              <a:off x="1423" y="2686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92" name="Rectangle 188"/>
            <p:cNvSpPr>
              <a:spLocks noChangeArrowheads="1"/>
            </p:cNvSpPr>
            <p:nvPr/>
          </p:nvSpPr>
          <p:spPr bwMode="auto">
            <a:xfrm>
              <a:off x="1412" y="2676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93" name="Rectangle 189"/>
            <p:cNvSpPr>
              <a:spLocks noChangeArrowheads="1"/>
            </p:cNvSpPr>
            <p:nvPr/>
          </p:nvSpPr>
          <p:spPr bwMode="auto">
            <a:xfrm>
              <a:off x="1487" y="2686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94" name="Rectangle 190"/>
            <p:cNvSpPr>
              <a:spLocks noChangeArrowheads="1"/>
            </p:cNvSpPr>
            <p:nvPr/>
          </p:nvSpPr>
          <p:spPr bwMode="auto">
            <a:xfrm>
              <a:off x="1455" y="2686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95" name="Rectangle 191"/>
            <p:cNvSpPr>
              <a:spLocks noChangeArrowheads="1"/>
            </p:cNvSpPr>
            <p:nvPr/>
          </p:nvSpPr>
          <p:spPr bwMode="auto">
            <a:xfrm>
              <a:off x="1650" y="2686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96" name="Rectangle 192"/>
            <p:cNvSpPr>
              <a:spLocks noChangeArrowheads="1"/>
            </p:cNvSpPr>
            <p:nvPr/>
          </p:nvSpPr>
          <p:spPr bwMode="auto">
            <a:xfrm>
              <a:off x="1671" y="2686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97" name="Rectangle 193"/>
            <p:cNvSpPr>
              <a:spLocks noChangeArrowheads="1"/>
            </p:cNvSpPr>
            <p:nvPr/>
          </p:nvSpPr>
          <p:spPr bwMode="auto">
            <a:xfrm>
              <a:off x="1801" y="2686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98" name="Rectangle 194"/>
            <p:cNvSpPr>
              <a:spLocks noChangeArrowheads="1"/>
            </p:cNvSpPr>
            <p:nvPr/>
          </p:nvSpPr>
          <p:spPr bwMode="auto">
            <a:xfrm>
              <a:off x="2092" y="2686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99" name="Rectangle 195"/>
            <p:cNvSpPr>
              <a:spLocks noChangeArrowheads="1"/>
            </p:cNvSpPr>
            <p:nvPr/>
          </p:nvSpPr>
          <p:spPr bwMode="auto">
            <a:xfrm>
              <a:off x="1995" y="2686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00" name="Rectangle 196"/>
            <p:cNvSpPr>
              <a:spLocks noChangeArrowheads="1"/>
            </p:cNvSpPr>
            <p:nvPr/>
          </p:nvSpPr>
          <p:spPr bwMode="auto">
            <a:xfrm>
              <a:off x="1446" y="2679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701" name="Rectangle 197"/>
            <p:cNvSpPr>
              <a:spLocks noChangeArrowheads="1"/>
            </p:cNvSpPr>
            <p:nvPr/>
          </p:nvSpPr>
          <p:spPr bwMode="auto">
            <a:xfrm>
              <a:off x="1684" y="2679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702" name="Rectangle 198"/>
            <p:cNvSpPr>
              <a:spLocks noChangeArrowheads="1"/>
            </p:cNvSpPr>
            <p:nvPr/>
          </p:nvSpPr>
          <p:spPr bwMode="auto">
            <a:xfrm>
              <a:off x="1802" y="2679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703" name="Rectangle 199"/>
            <p:cNvSpPr>
              <a:spLocks noChangeArrowheads="1"/>
            </p:cNvSpPr>
            <p:nvPr/>
          </p:nvSpPr>
          <p:spPr bwMode="auto">
            <a:xfrm>
              <a:off x="1997" y="2679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704" name="Rectangle 200"/>
            <p:cNvSpPr>
              <a:spLocks noChangeArrowheads="1"/>
            </p:cNvSpPr>
            <p:nvPr/>
          </p:nvSpPr>
          <p:spPr bwMode="auto">
            <a:xfrm>
              <a:off x="2094" y="2679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705" name="Rectangle 201"/>
            <p:cNvSpPr>
              <a:spLocks noChangeArrowheads="1"/>
            </p:cNvSpPr>
            <p:nvPr/>
          </p:nvSpPr>
          <p:spPr bwMode="auto">
            <a:xfrm>
              <a:off x="2233" y="2686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06" name="AutoShape 202"/>
            <p:cNvSpPr>
              <a:spLocks noChangeArrowheads="1"/>
            </p:cNvSpPr>
            <p:nvPr/>
          </p:nvSpPr>
          <p:spPr bwMode="auto">
            <a:xfrm rot="5400000" flipH="1">
              <a:off x="2247" y="2673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07" name="AutoShape 203"/>
            <p:cNvSpPr>
              <a:spLocks noChangeArrowheads="1"/>
            </p:cNvSpPr>
            <p:nvPr/>
          </p:nvSpPr>
          <p:spPr bwMode="auto">
            <a:xfrm rot="-5400000">
              <a:off x="2312" y="2673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08" name="Line 204"/>
            <p:cNvSpPr>
              <a:spLocks noChangeShapeType="1"/>
            </p:cNvSpPr>
            <p:nvPr/>
          </p:nvSpPr>
          <p:spPr bwMode="auto">
            <a:xfrm flipH="1">
              <a:off x="1386" y="2701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9" name="Line 205"/>
            <p:cNvSpPr>
              <a:spLocks noChangeShapeType="1"/>
            </p:cNvSpPr>
            <p:nvPr/>
          </p:nvSpPr>
          <p:spPr bwMode="auto">
            <a:xfrm flipH="1">
              <a:off x="2413" y="2701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10" name="Rectangle 206"/>
            <p:cNvSpPr>
              <a:spLocks noChangeArrowheads="1"/>
            </p:cNvSpPr>
            <p:nvPr/>
          </p:nvSpPr>
          <p:spPr bwMode="auto">
            <a:xfrm>
              <a:off x="1327" y="2666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711" name="Rectangle 207"/>
            <p:cNvSpPr>
              <a:spLocks noChangeArrowheads="1"/>
            </p:cNvSpPr>
            <p:nvPr/>
          </p:nvSpPr>
          <p:spPr bwMode="auto">
            <a:xfrm>
              <a:off x="2429" y="2666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1984" name="AutoShape 208"/>
            <p:cNvSpPr>
              <a:spLocks noChangeArrowheads="1"/>
            </p:cNvSpPr>
            <p:nvPr/>
          </p:nvSpPr>
          <p:spPr bwMode="auto">
            <a:xfrm rot="20220000">
              <a:off x="1742" y="2639"/>
              <a:ext cx="118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713" name="Group 209"/>
            <p:cNvGrpSpPr>
              <a:grpSpLocks/>
            </p:cNvGrpSpPr>
            <p:nvPr/>
          </p:nvGrpSpPr>
          <p:grpSpPr bwMode="auto">
            <a:xfrm>
              <a:off x="2084" y="2646"/>
              <a:ext cx="94" cy="100"/>
              <a:chOff x="2084" y="2646"/>
              <a:chExt cx="94" cy="100"/>
            </a:xfrm>
          </p:grpSpPr>
          <p:sp>
            <p:nvSpPr>
              <p:cNvPr id="66001" name="AutoShape 210"/>
              <p:cNvSpPr>
                <a:spLocks noChangeArrowheads="1"/>
              </p:cNvSpPr>
              <p:nvPr/>
            </p:nvSpPr>
            <p:spPr bwMode="auto">
              <a:xfrm>
                <a:off x="2084" y="2646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002" name="Rectangle 211"/>
              <p:cNvSpPr>
                <a:spLocks noChangeArrowheads="1"/>
              </p:cNvSpPr>
              <p:nvPr/>
            </p:nvSpPr>
            <p:spPr bwMode="auto">
              <a:xfrm>
                <a:off x="2098" y="2661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714" name="Rectangle 212"/>
            <p:cNvSpPr>
              <a:spLocks noChangeArrowheads="1"/>
            </p:cNvSpPr>
            <p:nvPr/>
          </p:nvSpPr>
          <p:spPr bwMode="auto">
            <a:xfrm>
              <a:off x="1772" y="2667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715" name="Rectangle 213"/>
            <p:cNvSpPr>
              <a:spLocks noChangeArrowheads="1"/>
            </p:cNvSpPr>
            <p:nvPr/>
          </p:nvSpPr>
          <p:spPr bwMode="auto">
            <a:xfrm>
              <a:off x="1519" y="2782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16" name="Rectangle 214"/>
            <p:cNvSpPr>
              <a:spLocks noChangeArrowheads="1"/>
            </p:cNvSpPr>
            <p:nvPr/>
          </p:nvSpPr>
          <p:spPr bwMode="auto">
            <a:xfrm>
              <a:off x="1508" y="2772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17" name="Rectangle 215"/>
            <p:cNvSpPr>
              <a:spLocks noChangeArrowheads="1"/>
            </p:cNvSpPr>
            <p:nvPr/>
          </p:nvSpPr>
          <p:spPr bwMode="auto">
            <a:xfrm>
              <a:off x="1583" y="2782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18" name="Rectangle 216"/>
            <p:cNvSpPr>
              <a:spLocks noChangeArrowheads="1"/>
            </p:cNvSpPr>
            <p:nvPr/>
          </p:nvSpPr>
          <p:spPr bwMode="auto">
            <a:xfrm>
              <a:off x="1551" y="2782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19" name="Rectangle 217"/>
            <p:cNvSpPr>
              <a:spLocks noChangeArrowheads="1"/>
            </p:cNvSpPr>
            <p:nvPr/>
          </p:nvSpPr>
          <p:spPr bwMode="auto">
            <a:xfrm>
              <a:off x="1746" y="2782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20" name="Rectangle 218"/>
            <p:cNvSpPr>
              <a:spLocks noChangeArrowheads="1"/>
            </p:cNvSpPr>
            <p:nvPr/>
          </p:nvSpPr>
          <p:spPr bwMode="auto">
            <a:xfrm>
              <a:off x="1767" y="2782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21" name="Rectangle 219"/>
            <p:cNvSpPr>
              <a:spLocks noChangeArrowheads="1"/>
            </p:cNvSpPr>
            <p:nvPr/>
          </p:nvSpPr>
          <p:spPr bwMode="auto">
            <a:xfrm>
              <a:off x="1897" y="2782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22" name="Rectangle 220"/>
            <p:cNvSpPr>
              <a:spLocks noChangeArrowheads="1"/>
            </p:cNvSpPr>
            <p:nvPr/>
          </p:nvSpPr>
          <p:spPr bwMode="auto">
            <a:xfrm>
              <a:off x="2188" y="2782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23" name="Rectangle 221"/>
            <p:cNvSpPr>
              <a:spLocks noChangeArrowheads="1"/>
            </p:cNvSpPr>
            <p:nvPr/>
          </p:nvSpPr>
          <p:spPr bwMode="auto">
            <a:xfrm>
              <a:off x="2091" y="2782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24" name="Rectangle 222"/>
            <p:cNvSpPr>
              <a:spLocks noChangeArrowheads="1"/>
            </p:cNvSpPr>
            <p:nvPr/>
          </p:nvSpPr>
          <p:spPr bwMode="auto">
            <a:xfrm>
              <a:off x="1542" y="2775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725" name="Rectangle 223"/>
            <p:cNvSpPr>
              <a:spLocks noChangeArrowheads="1"/>
            </p:cNvSpPr>
            <p:nvPr/>
          </p:nvSpPr>
          <p:spPr bwMode="auto">
            <a:xfrm>
              <a:off x="1780" y="2775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726" name="Rectangle 224"/>
            <p:cNvSpPr>
              <a:spLocks noChangeArrowheads="1"/>
            </p:cNvSpPr>
            <p:nvPr/>
          </p:nvSpPr>
          <p:spPr bwMode="auto">
            <a:xfrm>
              <a:off x="1898" y="2775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727" name="Rectangle 225"/>
            <p:cNvSpPr>
              <a:spLocks noChangeArrowheads="1"/>
            </p:cNvSpPr>
            <p:nvPr/>
          </p:nvSpPr>
          <p:spPr bwMode="auto">
            <a:xfrm>
              <a:off x="2093" y="2775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728" name="Rectangle 226"/>
            <p:cNvSpPr>
              <a:spLocks noChangeArrowheads="1"/>
            </p:cNvSpPr>
            <p:nvPr/>
          </p:nvSpPr>
          <p:spPr bwMode="auto">
            <a:xfrm>
              <a:off x="2190" y="2775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729" name="Rectangle 227"/>
            <p:cNvSpPr>
              <a:spLocks noChangeArrowheads="1"/>
            </p:cNvSpPr>
            <p:nvPr/>
          </p:nvSpPr>
          <p:spPr bwMode="auto">
            <a:xfrm>
              <a:off x="2329" y="2782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30" name="AutoShape 228"/>
            <p:cNvSpPr>
              <a:spLocks noChangeArrowheads="1"/>
            </p:cNvSpPr>
            <p:nvPr/>
          </p:nvSpPr>
          <p:spPr bwMode="auto">
            <a:xfrm rot="5400000" flipH="1">
              <a:off x="2343" y="2769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31" name="AutoShape 229"/>
            <p:cNvSpPr>
              <a:spLocks noChangeArrowheads="1"/>
            </p:cNvSpPr>
            <p:nvPr/>
          </p:nvSpPr>
          <p:spPr bwMode="auto">
            <a:xfrm rot="-5400000">
              <a:off x="2408" y="2769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32" name="Line 230"/>
            <p:cNvSpPr>
              <a:spLocks noChangeShapeType="1"/>
            </p:cNvSpPr>
            <p:nvPr/>
          </p:nvSpPr>
          <p:spPr bwMode="auto">
            <a:xfrm flipH="1">
              <a:off x="1482" y="2797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33" name="Line 231"/>
            <p:cNvSpPr>
              <a:spLocks noChangeShapeType="1"/>
            </p:cNvSpPr>
            <p:nvPr/>
          </p:nvSpPr>
          <p:spPr bwMode="auto">
            <a:xfrm flipH="1">
              <a:off x="2509" y="2797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34" name="Rectangle 232"/>
            <p:cNvSpPr>
              <a:spLocks noChangeArrowheads="1"/>
            </p:cNvSpPr>
            <p:nvPr/>
          </p:nvSpPr>
          <p:spPr bwMode="auto">
            <a:xfrm>
              <a:off x="1423" y="2762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735" name="Rectangle 233"/>
            <p:cNvSpPr>
              <a:spLocks noChangeArrowheads="1"/>
            </p:cNvSpPr>
            <p:nvPr/>
          </p:nvSpPr>
          <p:spPr bwMode="auto">
            <a:xfrm>
              <a:off x="2525" y="2762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010" name="AutoShape 234"/>
            <p:cNvSpPr>
              <a:spLocks noChangeArrowheads="1"/>
            </p:cNvSpPr>
            <p:nvPr/>
          </p:nvSpPr>
          <p:spPr bwMode="auto">
            <a:xfrm rot="20220000">
              <a:off x="1838" y="2735"/>
              <a:ext cx="120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737" name="Group 235"/>
            <p:cNvGrpSpPr>
              <a:grpSpLocks/>
            </p:cNvGrpSpPr>
            <p:nvPr/>
          </p:nvGrpSpPr>
          <p:grpSpPr bwMode="auto">
            <a:xfrm>
              <a:off x="1982" y="2742"/>
              <a:ext cx="94" cy="100"/>
              <a:chOff x="1982" y="2742"/>
              <a:chExt cx="94" cy="100"/>
            </a:xfrm>
          </p:grpSpPr>
          <p:sp>
            <p:nvSpPr>
              <p:cNvPr id="65999" name="AutoShape 236"/>
              <p:cNvSpPr>
                <a:spLocks noChangeArrowheads="1"/>
              </p:cNvSpPr>
              <p:nvPr/>
            </p:nvSpPr>
            <p:spPr bwMode="auto">
              <a:xfrm>
                <a:off x="1982" y="2742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000" name="Rectangle 237"/>
              <p:cNvSpPr>
                <a:spLocks noChangeArrowheads="1"/>
              </p:cNvSpPr>
              <p:nvPr/>
            </p:nvSpPr>
            <p:spPr bwMode="auto">
              <a:xfrm>
                <a:off x="1996" y="2757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738" name="Rectangle 238"/>
            <p:cNvSpPr>
              <a:spLocks noChangeArrowheads="1"/>
            </p:cNvSpPr>
            <p:nvPr/>
          </p:nvSpPr>
          <p:spPr bwMode="auto">
            <a:xfrm>
              <a:off x="1868" y="2763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739" name="Rectangle 239"/>
            <p:cNvSpPr>
              <a:spLocks noChangeArrowheads="1"/>
            </p:cNvSpPr>
            <p:nvPr/>
          </p:nvSpPr>
          <p:spPr bwMode="auto">
            <a:xfrm>
              <a:off x="1615" y="2878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40" name="Rectangle 240"/>
            <p:cNvSpPr>
              <a:spLocks noChangeArrowheads="1"/>
            </p:cNvSpPr>
            <p:nvPr/>
          </p:nvSpPr>
          <p:spPr bwMode="auto">
            <a:xfrm>
              <a:off x="1604" y="2868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41" name="Rectangle 241"/>
            <p:cNvSpPr>
              <a:spLocks noChangeArrowheads="1"/>
            </p:cNvSpPr>
            <p:nvPr/>
          </p:nvSpPr>
          <p:spPr bwMode="auto">
            <a:xfrm>
              <a:off x="1679" y="2878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42" name="Rectangle 242"/>
            <p:cNvSpPr>
              <a:spLocks noChangeArrowheads="1"/>
            </p:cNvSpPr>
            <p:nvPr/>
          </p:nvSpPr>
          <p:spPr bwMode="auto">
            <a:xfrm>
              <a:off x="1647" y="2878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43" name="Rectangle 243"/>
            <p:cNvSpPr>
              <a:spLocks noChangeArrowheads="1"/>
            </p:cNvSpPr>
            <p:nvPr/>
          </p:nvSpPr>
          <p:spPr bwMode="auto">
            <a:xfrm>
              <a:off x="1842" y="2878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44" name="Rectangle 244"/>
            <p:cNvSpPr>
              <a:spLocks noChangeArrowheads="1"/>
            </p:cNvSpPr>
            <p:nvPr/>
          </p:nvSpPr>
          <p:spPr bwMode="auto">
            <a:xfrm>
              <a:off x="1863" y="2878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45" name="Rectangle 245"/>
            <p:cNvSpPr>
              <a:spLocks noChangeArrowheads="1"/>
            </p:cNvSpPr>
            <p:nvPr/>
          </p:nvSpPr>
          <p:spPr bwMode="auto">
            <a:xfrm>
              <a:off x="1993" y="2878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46" name="Rectangle 246"/>
            <p:cNvSpPr>
              <a:spLocks noChangeArrowheads="1"/>
            </p:cNvSpPr>
            <p:nvPr/>
          </p:nvSpPr>
          <p:spPr bwMode="auto">
            <a:xfrm>
              <a:off x="2284" y="2878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47" name="Rectangle 247"/>
            <p:cNvSpPr>
              <a:spLocks noChangeArrowheads="1"/>
            </p:cNvSpPr>
            <p:nvPr/>
          </p:nvSpPr>
          <p:spPr bwMode="auto">
            <a:xfrm>
              <a:off x="2187" y="2878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48" name="Rectangle 248"/>
            <p:cNvSpPr>
              <a:spLocks noChangeArrowheads="1"/>
            </p:cNvSpPr>
            <p:nvPr/>
          </p:nvSpPr>
          <p:spPr bwMode="auto">
            <a:xfrm>
              <a:off x="1638" y="2871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749" name="Rectangle 249"/>
            <p:cNvSpPr>
              <a:spLocks noChangeArrowheads="1"/>
            </p:cNvSpPr>
            <p:nvPr/>
          </p:nvSpPr>
          <p:spPr bwMode="auto">
            <a:xfrm>
              <a:off x="1876" y="2871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750" name="Rectangle 250"/>
            <p:cNvSpPr>
              <a:spLocks noChangeArrowheads="1"/>
            </p:cNvSpPr>
            <p:nvPr/>
          </p:nvSpPr>
          <p:spPr bwMode="auto">
            <a:xfrm>
              <a:off x="1994" y="2871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751" name="Rectangle 251"/>
            <p:cNvSpPr>
              <a:spLocks noChangeArrowheads="1"/>
            </p:cNvSpPr>
            <p:nvPr/>
          </p:nvSpPr>
          <p:spPr bwMode="auto">
            <a:xfrm>
              <a:off x="2189" y="2871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752" name="Rectangle 252"/>
            <p:cNvSpPr>
              <a:spLocks noChangeArrowheads="1"/>
            </p:cNvSpPr>
            <p:nvPr/>
          </p:nvSpPr>
          <p:spPr bwMode="auto">
            <a:xfrm>
              <a:off x="2286" y="2871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753" name="Rectangle 253"/>
            <p:cNvSpPr>
              <a:spLocks noChangeArrowheads="1"/>
            </p:cNvSpPr>
            <p:nvPr/>
          </p:nvSpPr>
          <p:spPr bwMode="auto">
            <a:xfrm>
              <a:off x="2425" y="2878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54" name="AutoShape 254"/>
            <p:cNvSpPr>
              <a:spLocks noChangeArrowheads="1"/>
            </p:cNvSpPr>
            <p:nvPr/>
          </p:nvSpPr>
          <p:spPr bwMode="auto">
            <a:xfrm rot="5400000" flipH="1">
              <a:off x="2439" y="2865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55" name="AutoShape 255"/>
            <p:cNvSpPr>
              <a:spLocks noChangeArrowheads="1"/>
            </p:cNvSpPr>
            <p:nvPr/>
          </p:nvSpPr>
          <p:spPr bwMode="auto">
            <a:xfrm rot="-5400000">
              <a:off x="2504" y="2865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56" name="Line 256"/>
            <p:cNvSpPr>
              <a:spLocks noChangeShapeType="1"/>
            </p:cNvSpPr>
            <p:nvPr/>
          </p:nvSpPr>
          <p:spPr bwMode="auto">
            <a:xfrm flipH="1">
              <a:off x="1578" y="2893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7" name="Line 257"/>
            <p:cNvSpPr>
              <a:spLocks noChangeShapeType="1"/>
            </p:cNvSpPr>
            <p:nvPr/>
          </p:nvSpPr>
          <p:spPr bwMode="auto">
            <a:xfrm flipH="1">
              <a:off x="2605" y="2893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8" name="Rectangle 258"/>
            <p:cNvSpPr>
              <a:spLocks noChangeArrowheads="1"/>
            </p:cNvSpPr>
            <p:nvPr/>
          </p:nvSpPr>
          <p:spPr bwMode="auto">
            <a:xfrm>
              <a:off x="1519" y="2858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759" name="Rectangle 259"/>
            <p:cNvSpPr>
              <a:spLocks noChangeArrowheads="1"/>
            </p:cNvSpPr>
            <p:nvPr/>
          </p:nvSpPr>
          <p:spPr bwMode="auto">
            <a:xfrm>
              <a:off x="2621" y="2858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036" name="AutoShape 260"/>
            <p:cNvSpPr>
              <a:spLocks noChangeArrowheads="1"/>
            </p:cNvSpPr>
            <p:nvPr/>
          </p:nvSpPr>
          <p:spPr bwMode="auto">
            <a:xfrm rot="20220000">
              <a:off x="1934" y="2831"/>
              <a:ext cx="120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761" name="Group 261"/>
            <p:cNvGrpSpPr>
              <a:grpSpLocks/>
            </p:cNvGrpSpPr>
            <p:nvPr/>
          </p:nvGrpSpPr>
          <p:grpSpPr bwMode="auto">
            <a:xfrm>
              <a:off x="1820" y="2838"/>
              <a:ext cx="94" cy="100"/>
              <a:chOff x="1820" y="2838"/>
              <a:chExt cx="94" cy="100"/>
            </a:xfrm>
          </p:grpSpPr>
          <p:sp>
            <p:nvSpPr>
              <p:cNvPr id="65997" name="AutoShape 262"/>
              <p:cNvSpPr>
                <a:spLocks noChangeArrowheads="1"/>
              </p:cNvSpPr>
              <p:nvPr/>
            </p:nvSpPr>
            <p:spPr bwMode="auto">
              <a:xfrm>
                <a:off x="1820" y="2838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998" name="Rectangle 263"/>
              <p:cNvSpPr>
                <a:spLocks noChangeArrowheads="1"/>
              </p:cNvSpPr>
              <p:nvPr/>
            </p:nvSpPr>
            <p:spPr bwMode="auto">
              <a:xfrm>
                <a:off x="1834" y="2853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762" name="Rectangle 264"/>
            <p:cNvSpPr>
              <a:spLocks noChangeArrowheads="1"/>
            </p:cNvSpPr>
            <p:nvPr/>
          </p:nvSpPr>
          <p:spPr bwMode="auto">
            <a:xfrm>
              <a:off x="1964" y="2859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763" name="Rectangle 265"/>
            <p:cNvSpPr>
              <a:spLocks noChangeArrowheads="1"/>
            </p:cNvSpPr>
            <p:nvPr/>
          </p:nvSpPr>
          <p:spPr bwMode="auto">
            <a:xfrm>
              <a:off x="1711" y="2974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64" name="Rectangle 266"/>
            <p:cNvSpPr>
              <a:spLocks noChangeArrowheads="1"/>
            </p:cNvSpPr>
            <p:nvPr/>
          </p:nvSpPr>
          <p:spPr bwMode="auto">
            <a:xfrm>
              <a:off x="1700" y="2964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65" name="Rectangle 267"/>
            <p:cNvSpPr>
              <a:spLocks noChangeArrowheads="1"/>
            </p:cNvSpPr>
            <p:nvPr/>
          </p:nvSpPr>
          <p:spPr bwMode="auto">
            <a:xfrm>
              <a:off x="1775" y="2974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66" name="Rectangle 268"/>
            <p:cNvSpPr>
              <a:spLocks noChangeArrowheads="1"/>
            </p:cNvSpPr>
            <p:nvPr/>
          </p:nvSpPr>
          <p:spPr bwMode="auto">
            <a:xfrm>
              <a:off x="1743" y="2974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67" name="Rectangle 269"/>
            <p:cNvSpPr>
              <a:spLocks noChangeArrowheads="1"/>
            </p:cNvSpPr>
            <p:nvPr/>
          </p:nvSpPr>
          <p:spPr bwMode="auto">
            <a:xfrm>
              <a:off x="1938" y="2974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68" name="Rectangle 270"/>
            <p:cNvSpPr>
              <a:spLocks noChangeArrowheads="1"/>
            </p:cNvSpPr>
            <p:nvPr/>
          </p:nvSpPr>
          <p:spPr bwMode="auto">
            <a:xfrm>
              <a:off x="1959" y="2974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69" name="Rectangle 271"/>
            <p:cNvSpPr>
              <a:spLocks noChangeArrowheads="1"/>
            </p:cNvSpPr>
            <p:nvPr/>
          </p:nvSpPr>
          <p:spPr bwMode="auto">
            <a:xfrm>
              <a:off x="2089" y="2974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70" name="Rectangle 272"/>
            <p:cNvSpPr>
              <a:spLocks noChangeArrowheads="1"/>
            </p:cNvSpPr>
            <p:nvPr/>
          </p:nvSpPr>
          <p:spPr bwMode="auto">
            <a:xfrm>
              <a:off x="2380" y="2974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71" name="Rectangle 273"/>
            <p:cNvSpPr>
              <a:spLocks noChangeArrowheads="1"/>
            </p:cNvSpPr>
            <p:nvPr/>
          </p:nvSpPr>
          <p:spPr bwMode="auto">
            <a:xfrm>
              <a:off x="2283" y="2974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72" name="Rectangle 274"/>
            <p:cNvSpPr>
              <a:spLocks noChangeArrowheads="1"/>
            </p:cNvSpPr>
            <p:nvPr/>
          </p:nvSpPr>
          <p:spPr bwMode="auto">
            <a:xfrm>
              <a:off x="1734" y="2967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773" name="Rectangle 275"/>
            <p:cNvSpPr>
              <a:spLocks noChangeArrowheads="1"/>
            </p:cNvSpPr>
            <p:nvPr/>
          </p:nvSpPr>
          <p:spPr bwMode="auto">
            <a:xfrm>
              <a:off x="1972" y="2967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774" name="Rectangle 276"/>
            <p:cNvSpPr>
              <a:spLocks noChangeArrowheads="1"/>
            </p:cNvSpPr>
            <p:nvPr/>
          </p:nvSpPr>
          <p:spPr bwMode="auto">
            <a:xfrm>
              <a:off x="2090" y="2967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775" name="Rectangle 277"/>
            <p:cNvSpPr>
              <a:spLocks noChangeArrowheads="1"/>
            </p:cNvSpPr>
            <p:nvPr/>
          </p:nvSpPr>
          <p:spPr bwMode="auto">
            <a:xfrm>
              <a:off x="2285" y="2967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776" name="Rectangle 278"/>
            <p:cNvSpPr>
              <a:spLocks noChangeArrowheads="1"/>
            </p:cNvSpPr>
            <p:nvPr/>
          </p:nvSpPr>
          <p:spPr bwMode="auto">
            <a:xfrm>
              <a:off x="2382" y="2967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777" name="Rectangle 279"/>
            <p:cNvSpPr>
              <a:spLocks noChangeArrowheads="1"/>
            </p:cNvSpPr>
            <p:nvPr/>
          </p:nvSpPr>
          <p:spPr bwMode="auto">
            <a:xfrm>
              <a:off x="2521" y="2974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78" name="AutoShape 280"/>
            <p:cNvSpPr>
              <a:spLocks noChangeArrowheads="1"/>
            </p:cNvSpPr>
            <p:nvPr/>
          </p:nvSpPr>
          <p:spPr bwMode="auto">
            <a:xfrm rot="5400000" flipH="1">
              <a:off x="2535" y="2961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79" name="AutoShape 281"/>
            <p:cNvSpPr>
              <a:spLocks noChangeArrowheads="1"/>
            </p:cNvSpPr>
            <p:nvPr/>
          </p:nvSpPr>
          <p:spPr bwMode="auto">
            <a:xfrm rot="-5400000">
              <a:off x="2600" y="2961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80" name="Line 282"/>
            <p:cNvSpPr>
              <a:spLocks noChangeShapeType="1"/>
            </p:cNvSpPr>
            <p:nvPr/>
          </p:nvSpPr>
          <p:spPr bwMode="auto">
            <a:xfrm flipH="1">
              <a:off x="1674" y="2989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81" name="Line 283"/>
            <p:cNvSpPr>
              <a:spLocks noChangeShapeType="1"/>
            </p:cNvSpPr>
            <p:nvPr/>
          </p:nvSpPr>
          <p:spPr bwMode="auto">
            <a:xfrm flipH="1">
              <a:off x="2701" y="2989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82" name="Rectangle 284"/>
            <p:cNvSpPr>
              <a:spLocks noChangeArrowheads="1"/>
            </p:cNvSpPr>
            <p:nvPr/>
          </p:nvSpPr>
          <p:spPr bwMode="auto">
            <a:xfrm>
              <a:off x="1615" y="2954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783" name="Rectangle 285"/>
            <p:cNvSpPr>
              <a:spLocks noChangeArrowheads="1"/>
            </p:cNvSpPr>
            <p:nvPr/>
          </p:nvSpPr>
          <p:spPr bwMode="auto">
            <a:xfrm>
              <a:off x="2717" y="2954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062" name="AutoShape 286"/>
            <p:cNvSpPr>
              <a:spLocks noChangeArrowheads="1"/>
            </p:cNvSpPr>
            <p:nvPr/>
          </p:nvSpPr>
          <p:spPr bwMode="auto">
            <a:xfrm rot="20220000">
              <a:off x="2030" y="2927"/>
              <a:ext cx="118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785" name="Group 287"/>
            <p:cNvGrpSpPr>
              <a:grpSpLocks/>
            </p:cNvGrpSpPr>
            <p:nvPr/>
          </p:nvGrpSpPr>
          <p:grpSpPr bwMode="auto">
            <a:xfrm>
              <a:off x="1966" y="2934"/>
              <a:ext cx="94" cy="100"/>
              <a:chOff x="1966" y="2934"/>
              <a:chExt cx="94" cy="100"/>
            </a:xfrm>
          </p:grpSpPr>
          <p:sp>
            <p:nvSpPr>
              <p:cNvPr id="65995" name="AutoShape 288"/>
              <p:cNvSpPr>
                <a:spLocks noChangeArrowheads="1"/>
              </p:cNvSpPr>
              <p:nvPr/>
            </p:nvSpPr>
            <p:spPr bwMode="auto">
              <a:xfrm>
                <a:off x="1966" y="2934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996" name="Rectangle 289"/>
              <p:cNvSpPr>
                <a:spLocks noChangeArrowheads="1"/>
              </p:cNvSpPr>
              <p:nvPr/>
            </p:nvSpPr>
            <p:spPr bwMode="auto">
              <a:xfrm>
                <a:off x="1980" y="2949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786" name="Rectangle 290"/>
            <p:cNvSpPr>
              <a:spLocks noChangeArrowheads="1"/>
            </p:cNvSpPr>
            <p:nvPr/>
          </p:nvSpPr>
          <p:spPr bwMode="auto">
            <a:xfrm>
              <a:off x="2060" y="2955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787" name="Rectangle 291"/>
            <p:cNvSpPr>
              <a:spLocks noChangeArrowheads="1"/>
            </p:cNvSpPr>
            <p:nvPr/>
          </p:nvSpPr>
          <p:spPr bwMode="auto">
            <a:xfrm>
              <a:off x="1807" y="3070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88" name="Rectangle 292"/>
            <p:cNvSpPr>
              <a:spLocks noChangeArrowheads="1"/>
            </p:cNvSpPr>
            <p:nvPr/>
          </p:nvSpPr>
          <p:spPr bwMode="auto">
            <a:xfrm>
              <a:off x="1796" y="3060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89" name="Rectangle 293"/>
            <p:cNvSpPr>
              <a:spLocks noChangeArrowheads="1"/>
            </p:cNvSpPr>
            <p:nvPr/>
          </p:nvSpPr>
          <p:spPr bwMode="auto">
            <a:xfrm>
              <a:off x="1871" y="3070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90" name="Rectangle 294"/>
            <p:cNvSpPr>
              <a:spLocks noChangeArrowheads="1"/>
            </p:cNvSpPr>
            <p:nvPr/>
          </p:nvSpPr>
          <p:spPr bwMode="auto">
            <a:xfrm>
              <a:off x="1839" y="3070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91" name="Rectangle 295"/>
            <p:cNvSpPr>
              <a:spLocks noChangeArrowheads="1"/>
            </p:cNvSpPr>
            <p:nvPr/>
          </p:nvSpPr>
          <p:spPr bwMode="auto">
            <a:xfrm>
              <a:off x="2034" y="3070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92" name="Rectangle 296"/>
            <p:cNvSpPr>
              <a:spLocks noChangeArrowheads="1"/>
            </p:cNvSpPr>
            <p:nvPr/>
          </p:nvSpPr>
          <p:spPr bwMode="auto">
            <a:xfrm>
              <a:off x="2055" y="3070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93" name="Rectangle 297"/>
            <p:cNvSpPr>
              <a:spLocks noChangeArrowheads="1"/>
            </p:cNvSpPr>
            <p:nvPr/>
          </p:nvSpPr>
          <p:spPr bwMode="auto">
            <a:xfrm>
              <a:off x="2185" y="3070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94" name="Rectangle 298"/>
            <p:cNvSpPr>
              <a:spLocks noChangeArrowheads="1"/>
            </p:cNvSpPr>
            <p:nvPr/>
          </p:nvSpPr>
          <p:spPr bwMode="auto">
            <a:xfrm>
              <a:off x="2476" y="3070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95" name="Rectangle 299"/>
            <p:cNvSpPr>
              <a:spLocks noChangeArrowheads="1"/>
            </p:cNvSpPr>
            <p:nvPr/>
          </p:nvSpPr>
          <p:spPr bwMode="auto">
            <a:xfrm>
              <a:off x="2379" y="3070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796" name="Rectangle 300"/>
            <p:cNvSpPr>
              <a:spLocks noChangeArrowheads="1"/>
            </p:cNvSpPr>
            <p:nvPr/>
          </p:nvSpPr>
          <p:spPr bwMode="auto">
            <a:xfrm>
              <a:off x="1830" y="3063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797" name="Rectangle 301"/>
            <p:cNvSpPr>
              <a:spLocks noChangeArrowheads="1"/>
            </p:cNvSpPr>
            <p:nvPr/>
          </p:nvSpPr>
          <p:spPr bwMode="auto">
            <a:xfrm>
              <a:off x="2068" y="3063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798" name="Rectangle 302"/>
            <p:cNvSpPr>
              <a:spLocks noChangeArrowheads="1"/>
            </p:cNvSpPr>
            <p:nvPr/>
          </p:nvSpPr>
          <p:spPr bwMode="auto">
            <a:xfrm>
              <a:off x="2186" y="3063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799" name="Rectangle 303"/>
            <p:cNvSpPr>
              <a:spLocks noChangeArrowheads="1"/>
            </p:cNvSpPr>
            <p:nvPr/>
          </p:nvSpPr>
          <p:spPr bwMode="auto">
            <a:xfrm>
              <a:off x="2381" y="3063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800" name="Rectangle 304"/>
            <p:cNvSpPr>
              <a:spLocks noChangeArrowheads="1"/>
            </p:cNvSpPr>
            <p:nvPr/>
          </p:nvSpPr>
          <p:spPr bwMode="auto">
            <a:xfrm>
              <a:off x="2478" y="3063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801" name="Rectangle 305"/>
            <p:cNvSpPr>
              <a:spLocks noChangeArrowheads="1"/>
            </p:cNvSpPr>
            <p:nvPr/>
          </p:nvSpPr>
          <p:spPr bwMode="auto">
            <a:xfrm>
              <a:off x="2617" y="3070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02" name="AutoShape 306"/>
            <p:cNvSpPr>
              <a:spLocks noChangeArrowheads="1"/>
            </p:cNvSpPr>
            <p:nvPr/>
          </p:nvSpPr>
          <p:spPr bwMode="auto">
            <a:xfrm rot="5400000" flipH="1">
              <a:off x="2631" y="3057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03" name="AutoShape 307"/>
            <p:cNvSpPr>
              <a:spLocks noChangeArrowheads="1"/>
            </p:cNvSpPr>
            <p:nvPr/>
          </p:nvSpPr>
          <p:spPr bwMode="auto">
            <a:xfrm rot="-5400000">
              <a:off x="2696" y="3057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04" name="Line 308"/>
            <p:cNvSpPr>
              <a:spLocks noChangeShapeType="1"/>
            </p:cNvSpPr>
            <p:nvPr/>
          </p:nvSpPr>
          <p:spPr bwMode="auto">
            <a:xfrm flipH="1">
              <a:off x="1770" y="3085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05" name="Line 309"/>
            <p:cNvSpPr>
              <a:spLocks noChangeShapeType="1"/>
            </p:cNvSpPr>
            <p:nvPr/>
          </p:nvSpPr>
          <p:spPr bwMode="auto">
            <a:xfrm flipH="1">
              <a:off x="2797" y="3085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06" name="Rectangle 310"/>
            <p:cNvSpPr>
              <a:spLocks noChangeArrowheads="1"/>
            </p:cNvSpPr>
            <p:nvPr/>
          </p:nvSpPr>
          <p:spPr bwMode="auto">
            <a:xfrm>
              <a:off x="1711" y="3050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807" name="Rectangle 311"/>
            <p:cNvSpPr>
              <a:spLocks noChangeArrowheads="1"/>
            </p:cNvSpPr>
            <p:nvPr/>
          </p:nvSpPr>
          <p:spPr bwMode="auto">
            <a:xfrm>
              <a:off x="2813" y="3050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088" name="AutoShape 312"/>
            <p:cNvSpPr>
              <a:spLocks noChangeArrowheads="1"/>
            </p:cNvSpPr>
            <p:nvPr/>
          </p:nvSpPr>
          <p:spPr bwMode="auto">
            <a:xfrm rot="20220000">
              <a:off x="2126" y="3023"/>
              <a:ext cx="120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809" name="Group 313"/>
            <p:cNvGrpSpPr>
              <a:grpSpLocks/>
            </p:cNvGrpSpPr>
            <p:nvPr/>
          </p:nvGrpSpPr>
          <p:grpSpPr bwMode="auto">
            <a:xfrm>
              <a:off x="2396" y="3030"/>
              <a:ext cx="94" cy="100"/>
              <a:chOff x="2396" y="3030"/>
              <a:chExt cx="94" cy="100"/>
            </a:xfrm>
          </p:grpSpPr>
          <p:sp>
            <p:nvSpPr>
              <p:cNvPr id="65993" name="AutoShape 314"/>
              <p:cNvSpPr>
                <a:spLocks noChangeArrowheads="1"/>
              </p:cNvSpPr>
              <p:nvPr/>
            </p:nvSpPr>
            <p:spPr bwMode="auto">
              <a:xfrm>
                <a:off x="2396" y="3030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994" name="Rectangle 315"/>
              <p:cNvSpPr>
                <a:spLocks noChangeArrowheads="1"/>
              </p:cNvSpPr>
              <p:nvPr/>
            </p:nvSpPr>
            <p:spPr bwMode="auto">
              <a:xfrm>
                <a:off x="2410" y="3045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810" name="Rectangle 316"/>
            <p:cNvSpPr>
              <a:spLocks noChangeArrowheads="1"/>
            </p:cNvSpPr>
            <p:nvPr/>
          </p:nvSpPr>
          <p:spPr bwMode="auto">
            <a:xfrm>
              <a:off x="2156" y="3051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811" name="Rectangle 317"/>
            <p:cNvSpPr>
              <a:spLocks noChangeArrowheads="1"/>
            </p:cNvSpPr>
            <p:nvPr/>
          </p:nvSpPr>
          <p:spPr bwMode="auto">
            <a:xfrm>
              <a:off x="1903" y="3166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12" name="Rectangle 318"/>
            <p:cNvSpPr>
              <a:spLocks noChangeArrowheads="1"/>
            </p:cNvSpPr>
            <p:nvPr/>
          </p:nvSpPr>
          <p:spPr bwMode="auto">
            <a:xfrm>
              <a:off x="1892" y="3156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13" name="Rectangle 319"/>
            <p:cNvSpPr>
              <a:spLocks noChangeArrowheads="1"/>
            </p:cNvSpPr>
            <p:nvPr/>
          </p:nvSpPr>
          <p:spPr bwMode="auto">
            <a:xfrm>
              <a:off x="1967" y="3166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14" name="Rectangle 320"/>
            <p:cNvSpPr>
              <a:spLocks noChangeArrowheads="1"/>
            </p:cNvSpPr>
            <p:nvPr/>
          </p:nvSpPr>
          <p:spPr bwMode="auto">
            <a:xfrm>
              <a:off x="1935" y="3166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15" name="Rectangle 321"/>
            <p:cNvSpPr>
              <a:spLocks noChangeArrowheads="1"/>
            </p:cNvSpPr>
            <p:nvPr/>
          </p:nvSpPr>
          <p:spPr bwMode="auto">
            <a:xfrm>
              <a:off x="2130" y="3166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16" name="Rectangle 322"/>
            <p:cNvSpPr>
              <a:spLocks noChangeArrowheads="1"/>
            </p:cNvSpPr>
            <p:nvPr/>
          </p:nvSpPr>
          <p:spPr bwMode="auto">
            <a:xfrm>
              <a:off x="2151" y="3166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17" name="Rectangle 323"/>
            <p:cNvSpPr>
              <a:spLocks noChangeArrowheads="1"/>
            </p:cNvSpPr>
            <p:nvPr/>
          </p:nvSpPr>
          <p:spPr bwMode="auto">
            <a:xfrm>
              <a:off x="2281" y="3166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18" name="Rectangle 324"/>
            <p:cNvSpPr>
              <a:spLocks noChangeArrowheads="1"/>
            </p:cNvSpPr>
            <p:nvPr/>
          </p:nvSpPr>
          <p:spPr bwMode="auto">
            <a:xfrm>
              <a:off x="2572" y="3166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19" name="Rectangle 325"/>
            <p:cNvSpPr>
              <a:spLocks noChangeArrowheads="1"/>
            </p:cNvSpPr>
            <p:nvPr/>
          </p:nvSpPr>
          <p:spPr bwMode="auto">
            <a:xfrm>
              <a:off x="2475" y="3166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20" name="Rectangle 326"/>
            <p:cNvSpPr>
              <a:spLocks noChangeArrowheads="1"/>
            </p:cNvSpPr>
            <p:nvPr/>
          </p:nvSpPr>
          <p:spPr bwMode="auto">
            <a:xfrm>
              <a:off x="1926" y="3159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821" name="Rectangle 327"/>
            <p:cNvSpPr>
              <a:spLocks noChangeArrowheads="1"/>
            </p:cNvSpPr>
            <p:nvPr/>
          </p:nvSpPr>
          <p:spPr bwMode="auto">
            <a:xfrm>
              <a:off x="2164" y="3159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822" name="Rectangle 328"/>
            <p:cNvSpPr>
              <a:spLocks noChangeArrowheads="1"/>
            </p:cNvSpPr>
            <p:nvPr/>
          </p:nvSpPr>
          <p:spPr bwMode="auto">
            <a:xfrm>
              <a:off x="2282" y="3159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823" name="Rectangle 329"/>
            <p:cNvSpPr>
              <a:spLocks noChangeArrowheads="1"/>
            </p:cNvSpPr>
            <p:nvPr/>
          </p:nvSpPr>
          <p:spPr bwMode="auto">
            <a:xfrm>
              <a:off x="2477" y="3159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824" name="Rectangle 330"/>
            <p:cNvSpPr>
              <a:spLocks noChangeArrowheads="1"/>
            </p:cNvSpPr>
            <p:nvPr/>
          </p:nvSpPr>
          <p:spPr bwMode="auto">
            <a:xfrm>
              <a:off x="2574" y="3159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825" name="Rectangle 331"/>
            <p:cNvSpPr>
              <a:spLocks noChangeArrowheads="1"/>
            </p:cNvSpPr>
            <p:nvPr/>
          </p:nvSpPr>
          <p:spPr bwMode="auto">
            <a:xfrm>
              <a:off x="2713" y="3166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26" name="AutoShape 332"/>
            <p:cNvSpPr>
              <a:spLocks noChangeArrowheads="1"/>
            </p:cNvSpPr>
            <p:nvPr/>
          </p:nvSpPr>
          <p:spPr bwMode="auto">
            <a:xfrm rot="5400000" flipH="1">
              <a:off x="2727" y="3153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27" name="AutoShape 333"/>
            <p:cNvSpPr>
              <a:spLocks noChangeArrowheads="1"/>
            </p:cNvSpPr>
            <p:nvPr/>
          </p:nvSpPr>
          <p:spPr bwMode="auto">
            <a:xfrm rot="-5400000">
              <a:off x="2792" y="3153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28" name="Line 334"/>
            <p:cNvSpPr>
              <a:spLocks noChangeShapeType="1"/>
            </p:cNvSpPr>
            <p:nvPr/>
          </p:nvSpPr>
          <p:spPr bwMode="auto">
            <a:xfrm flipH="1">
              <a:off x="1866" y="3181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29" name="Line 335"/>
            <p:cNvSpPr>
              <a:spLocks noChangeShapeType="1"/>
            </p:cNvSpPr>
            <p:nvPr/>
          </p:nvSpPr>
          <p:spPr bwMode="auto">
            <a:xfrm flipH="1">
              <a:off x="2893" y="3181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30" name="Rectangle 336"/>
            <p:cNvSpPr>
              <a:spLocks noChangeArrowheads="1"/>
            </p:cNvSpPr>
            <p:nvPr/>
          </p:nvSpPr>
          <p:spPr bwMode="auto">
            <a:xfrm>
              <a:off x="1807" y="3146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831" name="Rectangle 337"/>
            <p:cNvSpPr>
              <a:spLocks noChangeArrowheads="1"/>
            </p:cNvSpPr>
            <p:nvPr/>
          </p:nvSpPr>
          <p:spPr bwMode="auto">
            <a:xfrm>
              <a:off x="2909" y="3146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114" name="AutoShape 338"/>
            <p:cNvSpPr>
              <a:spLocks noChangeArrowheads="1"/>
            </p:cNvSpPr>
            <p:nvPr/>
          </p:nvSpPr>
          <p:spPr bwMode="auto">
            <a:xfrm rot="20220000">
              <a:off x="2222" y="3119"/>
              <a:ext cx="120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833" name="Group 339"/>
            <p:cNvGrpSpPr>
              <a:grpSpLocks/>
            </p:cNvGrpSpPr>
            <p:nvPr/>
          </p:nvGrpSpPr>
          <p:grpSpPr bwMode="auto">
            <a:xfrm>
              <a:off x="2330" y="3126"/>
              <a:ext cx="94" cy="100"/>
              <a:chOff x="2330" y="3126"/>
              <a:chExt cx="94" cy="100"/>
            </a:xfrm>
          </p:grpSpPr>
          <p:sp>
            <p:nvSpPr>
              <p:cNvPr id="65991" name="AutoShape 340"/>
              <p:cNvSpPr>
                <a:spLocks noChangeArrowheads="1"/>
              </p:cNvSpPr>
              <p:nvPr/>
            </p:nvSpPr>
            <p:spPr bwMode="auto">
              <a:xfrm>
                <a:off x="2330" y="3126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992" name="Rectangle 341"/>
              <p:cNvSpPr>
                <a:spLocks noChangeArrowheads="1"/>
              </p:cNvSpPr>
              <p:nvPr/>
            </p:nvSpPr>
            <p:spPr bwMode="auto">
              <a:xfrm>
                <a:off x="2344" y="3141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834" name="Rectangle 342"/>
            <p:cNvSpPr>
              <a:spLocks noChangeArrowheads="1"/>
            </p:cNvSpPr>
            <p:nvPr/>
          </p:nvSpPr>
          <p:spPr bwMode="auto">
            <a:xfrm>
              <a:off x="2252" y="3147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835" name="Rectangle 343"/>
            <p:cNvSpPr>
              <a:spLocks noChangeArrowheads="1"/>
            </p:cNvSpPr>
            <p:nvPr/>
          </p:nvSpPr>
          <p:spPr bwMode="auto">
            <a:xfrm>
              <a:off x="1999" y="3262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36" name="Rectangle 344"/>
            <p:cNvSpPr>
              <a:spLocks noChangeArrowheads="1"/>
            </p:cNvSpPr>
            <p:nvPr/>
          </p:nvSpPr>
          <p:spPr bwMode="auto">
            <a:xfrm>
              <a:off x="1988" y="3252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37" name="Rectangle 345"/>
            <p:cNvSpPr>
              <a:spLocks noChangeArrowheads="1"/>
            </p:cNvSpPr>
            <p:nvPr/>
          </p:nvSpPr>
          <p:spPr bwMode="auto">
            <a:xfrm>
              <a:off x="2063" y="3262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38" name="Rectangle 346"/>
            <p:cNvSpPr>
              <a:spLocks noChangeArrowheads="1"/>
            </p:cNvSpPr>
            <p:nvPr/>
          </p:nvSpPr>
          <p:spPr bwMode="auto">
            <a:xfrm>
              <a:off x="2031" y="3262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39" name="Rectangle 347"/>
            <p:cNvSpPr>
              <a:spLocks noChangeArrowheads="1"/>
            </p:cNvSpPr>
            <p:nvPr/>
          </p:nvSpPr>
          <p:spPr bwMode="auto">
            <a:xfrm>
              <a:off x="2226" y="3262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40" name="Rectangle 348"/>
            <p:cNvSpPr>
              <a:spLocks noChangeArrowheads="1"/>
            </p:cNvSpPr>
            <p:nvPr/>
          </p:nvSpPr>
          <p:spPr bwMode="auto">
            <a:xfrm>
              <a:off x="2247" y="3262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41" name="Rectangle 349"/>
            <p:cNvSpPr>
              <a:spLocks noChangeArrowheads="1"/>
            </p:cNvSpPr>
            <p:nvPr/>
          </p:nvSpPr>
          <p:spPr bwMode="auto">
            <a:xfrm>
              <a:off x="2377" y="3262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42" name="Rectangle 350"/>
            <p:cNvSpPr>
              <a:spLocks noChangeArrowheads="1"/>
            </p:cNvSpPr>
            <p:nvPr/>
          </p:nvSpPr>
          <p:spPr bwMode="auto">
            <a:xfrm>
              <a:off x="2668" y="3262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43" name="Rectangle 351"/>
            <p:cNvSpPr>
              <a:spLocks noChangeArrowheads="1"/>
            </p:cNvSpPr>
            <p:nvPr/>
          </p:nvSpPr>
          <p:spPr bwMode="auto">
            <a:xfrm>
              <a:off x="2571" y="3262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44" name="Rectangle 352"/>
            <p:cNvSpPr>
              <a:spLocks noChangeArrowheads="1"/>
            </p:cNvSpPr>
            <p:nvPr/>
          </p:nvSpPr>
          <p:spPr bwMode="auto">
            <a:xfrm>
              <a:off x="2022" y="3255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845" name="Rectangle 353"/>
            <p:cNvSpPr>
              <a:spLocks noChangeArrowheads="1"/>
            </p:cNvSpPr>
            <p:nvPr/>
          </p:nvSpPr>
          <p:spPr bwMode="auto">
            <a:xfrm>
              <a:off x="2260" y="3255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846" name="Rectangle 354"/>
            <p:cNvSpPr>
              <a:spLocks noChangeArrowheads="1"/>
            </p:cNvSpPr>
            <p:nvPr/>
          </p:nvSpPr>
          <p:spPr bwMode="auto">
            <a:xfrm>
              <a:off x="2378" y="3255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847" name="Rectangle 355"/>
            <p:cNvSpPr>
              <a:spLocks noChangeArrowheads="1"/>
            </p:cNvSpPr>
            <p:nvPr/>
          </p:nvSpPr>
          <p:spPr bwMode="auto">
            <a:xfrm>
              <a:off x="2573" y="3255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848" name="Rectangle 356"/>
            <p:cNvSpPr>
              <a:spLocks noChangeArrowheads="1"/>
            </p:cNvSpPr>
            <p:nvPr/>
          </p:nvSpPr>
          <p:spPr bwMode="auto">
            <a:xfrm>
              <a:off x="2670" y="3255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849" name="Rectangle 357"/>
            <p:cNvSpPr>
              <a:spLocks noChangeArrowheads="1"/>
            </p:cNvSpPr>
            <p:nvPr/>
          </p:nvSpPr>
          <p:spPr bwMode="auto">
            <a:xfrm>
              <a:off x="2809" y="3262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50" name="AutoShape 358"/>
            <p:cNvSpPr>
              <a:spLocks noChangeArrowheads="1"/>
            </p:cNvSpPr>
            <p:nvPr/>
          </p:nvSpPr>
          <p:spPr bwMode="auto">
            <a:xfrm rot="5400000" flipH="1">
              <a:off x="2823" y="3249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51" name="AutoShape 359"/>
            <p:cNvSpPr>
              <a:spLocks noChangeArrowheads="1"/>
            </p:cNvSpPr>
            <p:nvPr/>
          </p:nvSpPr>
          <p:spPr bwMode="auto">
            <a:xfrm rot="-5400000">
              <a:off x="2888" y="3249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52" name="Line 360"/>
            <p:cNvSpPr>
              <a:spLocks noChangeShapeType="1"/>
            </p:cNvSpPr>
            <p:nvPr/>
          </p:nvSpPr>
          <p:spPr bwMode="auto">
            <a:xfrm flipH="1">
              <a:off x="1962" y="3277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3" name="Line 361"/>
            <p:cNvSpPr>
              <a:spLocks noChangeShapeType="1"/>
            </p:cNvSpPr>
            <p:nvPr/>
          </p:nvSpPr>
          <p:spPr bwMode="auto">
            <a:xfrm flipH="1">
              <a:off x="2989" y="3277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4" name="Rectangle 362"/>
            <p:cNvSpPr>
              <a:spLocks noChangeArrowheads="1"/>
            </p:cNvSpPr>
            <p:nvPr/>
          </p:nvSpPr>
          <p:spPr bwMode="auto">
            <a:xfrm>
              <a:off x="1903" y="3242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855" name="Rectangle 363"/>
            <p:cNvSpPr>
              <a:spLocks noChangeArrowheads="1"/>
            </p:cNvSpPr>
            <p:nvPr/>
          </p:nvSpPr>
          <p:spPr bwMode="auto">
            <a:xfrm>
              <a:off x="3005" y="3242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140" name="AutoShape 364"/>
            <p:cNvSpPr>
              <a:spLocks noChangeArrowheads="1"/>
            </p:cNvSpPr>
            <p:nvPr/>
          </p:nvSpPr>
          <p:spPr bwMode="auto">
            <a:xfrm rot="20220000">
              <a:off x="2319" y="3215"/>
              <a:ext cx="119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857" name="Group 365"/>
            <p:cNvGrpSpPr>
              <a:grpSpLocks/>
            </p:cNvGrpSpPr>
            <p:nvPr/>
          </p:nvGrpSpPr>
          <p:grpSpPr bwMode="auto">
            <a:xfrm>
              <a:off x="2610" y="3222"/>
              <a:ext cx="94" cy="100"/>
              <a:chOff x="2610" y="3222"/>
              <a:chExt cx="94" cy="100"/>
            </a:xfrm>
          </p:grpSpPr>
          <p:sp>
            <p:nvSpPr>
              <p:cNvPr id="65989" name="AutoShape 366"/>
              <p:cNvSpPr>
                <a:spLocks noChangeArrowheads="1"/>
              </p:cNvSpPr>
              <p:nvPr/>
            </p:nvSpPr>
            <p:spPr bwMode="auto">
              <a:xfrm>
                <a:off x="2610" y="3222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990" name="Rectangle 367"/>
              <p:cNvSpPr>
                <a:spLocks noChangeArrowheads="1"/>
              </p:cNvSpPr>
              <p:nvPr/>
            </p:nvSpPr>
            <p:spPr bwMode="auto">
              <a:xfrm>
                <a:off x="2624" y="3237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858" name="Rectangle 368"/>
            <p:cNvSpPr>
              <a:spLocks noChangeArrowheads="1"/>
            </p:cNvSpPr>
            <p:nvPr/>
          </p:nvSpPr>
          <p:spPr bwMode="auto">
            <a:xfrm>
              <a:off x="2348" y="3243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859" name="Rectangle 369"/>
            <p:cNvSpPr>
              <a:spLocks noChangeArrowheads="1"/>
            </p:cNvSpPr>
            <p:nvPr/>
          </p:nvSpPr>
          <p:spPr bwMode="auto">
            <a:xfrm>
              <a:off x="2095" y="3358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60" name="Rectangle 370"/>
            <p:cNvSpPr>
              <a:spLocks noChangeArrowheads="1"/>
            </p:cNvSpPr>
            <p:nvPr/>
          </p:nvSpPr>
          <p:spPr bwMode="auto">
            <a:xfrm>
              <a:off x="2084" y="3348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61" name="Rectangle 371"/>
            <p:cNvSpPr>
              <a:spLocks noChangeArrowheads="1"/>
            </p:cNvSpPr>
            <p:nvPr/>
          </p:nvSpPr>
          <p:spPr bwMode="auto">
            <a:xfrm>
              <a:off x="2159" y="3358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62" name="Rectangle 372"/>
            <p:cNvSpPr>
              <a:spLocks noChangeArrowheads="1"/>
            </p:cNvSpPr>
            <p:nvPr/>
          </p:nvSpPr>
          <p:spPr bwMode="auto">
            <a:xfrm>
              <a:off x="2127" y="3358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63" name="Rectangle 373"/>
            <p:cNvSpPr>
              <a:spLocks noChangeArrowheads="1"/>
            </p:cNvSpPr>
            <p:nvPr/>
          </p:nvSpPr>
          <p:spPr bwMode="auto">
            <a:xfrm>
              <a:off x="2322" y="3358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64" name="Rectangle 374"/>
            <p:cNvSpPr>
              <a:spLocks noChangeArrowheads="1"/>
            </p:cNvSpPr>
            <p:nvPr/>
          </p:nvSpPr>
          <p:spPr bwMode="auto">
            <a:xfrm>
              <a:off x="2343" y="3358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65" name="Rectangle 375"/>
            <p:cNvSpPr>
              <a:spLocks noChangeArrowheads="1"/>
            </p:cNvSpPr>
            <p:nvPr/>
          </p:nvSpPr>
          <p:spPr bwMode="auto">
            <a:xfrm>
              <a:off x="2473" y="3358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66" name="Rectangle 376"/>
            <p:cNvSpPr>
              <a:spLocks noChangeArrowheads="1"/>
            </p:cNvSpPr>
            <p:nvPr/>
          </p:nvSpPr>
          <p:spPr bwMode="auto">
            <a:xfrm>
              <a:off x="2764" y="3358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67" name="Rectangle 377"/>
            <p:cNvSpPr>
              <a:spLocks noChangeArrowheads="1"/>
            </p:cNvSpPr>
            <p:nvPr/>
          </p:nvSpPr>
          <p:spPr bwMode="auto">
            <a:xfrm>
              <a:off x="2667" y="3358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68" name="Rectangle 378"/>
            <p:cNvSpPr>
              <a:spLocks noChangeArrowheads="1"/>
            </p:cNvSpPr>
            <p:nvPr/>
          </p:nvSpPr>
          <p:spPr bwMode="auto">
            <a:xfrm>
              <a:off x="2118" y="3351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869" name="Rectangle 379"/>
            <p:cNvSpPr>
              <a:spLocks noChangeArrowheads="1"/>
            </p:cNvSpPr>
            <p:nvPr/>
          </p:nvSpPr>
          <p:spPr bwMode="auto">
            <a:xfrm>
              <a:off x="2356" y="3351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870" name="Rectangle 380"/>
            <p:cNvSpPr>
              <a:spLocks noChangeArrowheads="1"/>
            </p:cNvSpPr>
            <p:nvPr/>
          </p:nvSpPr>
          <p:spPr bwMode="auto">
            <a:xfrm>
              <a:off x="2474" y="3351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871" name="Rectangle 381"/>
            <p:cNvSpPr>
              <a:spLocks noChangeArrowheads="1"/>
            </p:cNvSpPr>
            <p:nvPr/>
          </p:nvSpPr>
          <p:spPr bwMode="auto">
            <a:xfrm>
              <a:off x="2669" y="3351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872" name="Rectangle 382"/>
            <p:cNvSpPr>
              <a:spLocks noChangeArrowheads="1"/>
            </p:cNvSpPr>
            <p:nvPr/>
          </p:nvSpPr>
          <p:spPr bwMode="auto">
            <a:xfrm>
              <a:off x="2766" y="3351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873" name="Rectangle 383"/>
            <p:cNvSpPr>
              <a:spLocks noChangeArrowheads="1"/>
            </p:cNvSpPr>
            <p:nvPr/>
          </p:nvSpPr>
          <p:spPr bwMode="auto">
            <a:xfrm>
              <a:off x="2905" y="3358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74" name="AutoShape 384"/>
            <p:cNvSpPr>
              <a:spLocks noChangeArrowheads="1"/>
            </p:cNvSpPr>
            <p:nvPr/>
          </p:nvSpPr>
          <p:spPr bwMode="auto">
            <a:xfrm rot="5400000" flipH="1">
              <a:off x="2919" y="3345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75" name="AutoShape 385"/>
            <p:cNvSpPr>
              <a:spLocks noChangeArrowheads="1"/>
            </p:cNvSpPr>
            <p:nvPr/>
          </p:nvSpPr>
          <p:spPr bwMode="auto">
            <a:xfrm rot="-5400000">
              <a:off x="2984" y="3345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76" name="Line 386"/>
            <p:cNvSpPr>
              <a:spLocks noChangeShapeType="1"/>
            </p:cNvSpPr>
            <p:nvPr/>
          </p:nvSpPr>
          <p:spPr bwMode="auto">
            <a:xfrm flipH="1">
              <a:off x="2058" y="3373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77" name="Line 387"/>
            <p:cNvSpPr>
              <a:spLocks noChangeShapeType="1"/>
            </p:cNvSpPr>
            <p:nvPr/>
          </p:nvSpPr>
          <p:spPr bwMode="auto">
            <a:xfrm flipH="1">
              <a:off x="3085" y="3373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78" name="Rectangle 388"/>
            <p:cNvSpPr>
              <a:spLocks noChangeArrowheads="1"/>
            </p:cNvSpPr>
            <p:nvPr/>
          </p:nvSpPr>
          <p:spPr bwMode="auto">
            <a:xfrm>
              <a:off x="1999" y="3338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879" name="Rectangle 389"/>
            <p:cNvSpPr>
              <a:spLocks noChangeArrowheads="1"/>
            </p:cNvSpPr>
            <p:nvPr/>
          </p:nvSpPr>
          <p:spPr bwMode="auto">
            <a:xfrm>
              <a:off x="3101" y="3338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166" name="AutoShape 390"/>
            <p:cNvSpPr>
              <a:spLocks noChangeArrowheads="1"/>
            </p:cNvSpPr>
            <p:nvPr/>
          </p:nvSpPr>
          <p:spPr bwMode="auto">
            <a:xfrm rot="20220000">
              <a:off x="2414" y="3311"/>
              <a:ext cx="119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881" name="Group 391"/>
            <p:cNvGrpSpPr>
              <a:grpSpLocks/>
            </p:cNvGrpSpPr>
            <p:nvPr/>
          </p:nvGrpSpPr>
          <p:grpSpPr bwMode="auto">
            <a:xfrm>
              <a:off x="2550" y="3318"/>
              <a:ext cx="94" cy="100"/>
              <a:chOff x="2550" y="3318"/>
              <a:chExt cx="94" cy="100"/>
            </a:xfrm>
          </p:grpSpPr>
          <p:sp>
            <p:nvSpPr>
              <p:cNvPr id="65987" name="AutoShape 392"/>
              <p:cNvSpPr>
                <a:spLocks noChangeArrowheads="1"/>
              </p:cNvSpPr>
              <p:nvPr/>
            </p:nvSpPr>
            <p:spPr bwMode="auto">
              <a:xfrm>
                <a:off x="2550" y="3318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988" name="Rectangle 393"/>
              <p:cNvSpPr>
                <a:spLocks noChangeArrowheads="1"/>
              </p:cNvSpPr>
              <p:nvPr/>
            </p:nvSpPr>
            <p:spPr bwMode="auto">
              <a:xfrm>
                <a:off x="2564" y="3333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882" name="Rectangle 394"/>
            <p:cNvSpPr>
              <a:spLocks noChangeArrowheads="1"/>
            </p:cNvSpPr>
            <p:nvPr/>
          </p:nvSpPr>
          <p:spPr bwMode="auto">
            <a:xfrm>
              <a:off x="2444" y="3339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883" name="Rectangle 395"/>
            <p:cNvSpPr>
              <a:spLocks noChangeArrowheads="1"/>
            </p:cNvSpPr>
            <p:nvPr/>
          </p:nvSpPr>
          <p:spPr bwMode="auto">
            <a:xfrm>
              <a:off x="2191" y="3454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84" name="Rectangle 396"/>
            <p:cNvSpPr>
              <a:spLocks noChangeArrowheads="1"/>
            </p:cNvSpPr>
            <p:nvPr/>
          </p:nvSpPr>
          <p:spPr bwMode="auto">
            <a:xfrm>
              <a:off x="2180" y="3444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85" name="Rectangle 397"/>
            <p:cNvSpPr>
              <a:spLocks noChangeArrowheads="1"/>
            </p:cNvSpPr>
            <p:nvPr/>
          </p:nvSpPr>
          <p:spPr bwMode="auto">
            <a:xfrm>
              <a:off x="2255" y="3454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86" name="Rectangle 398"/>
            <p:cNvSpPr>
              <a:spLocks noChangeArrowheads="1"/>
            </p:cNvSpPr>
            <p:nvPr/>
          </p:nvSpPr>
          <p:spPr bwMode="auto">
            <a:xfrm>
              <a:off x="2223" y="3454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87" name="Rectangle 399"/>
            <p:cNvSpPr>
              <a:spLocks noChangeArrowheads="1"/>
            </p:cNvSpPr>
            <p:nvPr/>
          </p:nvSpPr>
          <p:spPr bwMode="auto">
            <a:xfrm>
              <a:off x="2418" y="3454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88" name="Rectangle 400"/>
            <p:cNvSpPr>
              <a:spLocks noChangeArrowheads="1"/>
            </p:cNvSpPr>
            <p:nvPr/>
          </p:nvSpPr>
          <p:spPr bwMode="auto">
            <a:xfrm>
              <a:off x="2439" y="3454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89" name="Rectangle 401"/>
            <p:cNvSpPr>
              <a:spLocks noChangeArrowheads="1"/>
            </p:cNvSpPr>
            <p:nvPr/>
          </p:nvSpPr>
          <p:spPr bwMode="auto">
            <a:xfrm>
              <a:off x="2569" y="3454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90" name="Rectangle 402"/>
            <p:cNvSpPr>
              <a:spLocks noChangeArrowheads="1"/>
            </p:cNvSpPr>
            <p:nvPr/>
          </p:nvSpPr>
          <p:spPr bwMode="auto">
            <a:xfrm>
              <a:off x="2860" y="3454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91" name="Rectangle 403"/>
            <p:cNvSpPr>
              <a:spLocks noChangeArrowheads="1"/>
            </p:cNvSpPr>
            <p:nvPr/>
          </p:nvSpPr>
          <p:spPr bwMode="auto">
            <a:xfrm>
              <a:off x="2763" y="3454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92" name="Rectangle 404"/>
            <p:cNvSpPr>
              <a:spLocks noChangeArrowheads="1"/>
            </p:cNvSpPr>
            <p:nvPr/>
          </p:nvSpPr>
          <p:spPr bwMode="auto">
            <a:xfrm>
              <a:off x="2214" y="3447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893" name="Rectangle 405"/>
            <p:cNvSpPr>
              <a:spLocks noChangeArrowheads="1"/>
            </p:cNvSpPr>
            <p:nvPr/>
          </p:nvSpPr>
          <p:spPr bwMode="auto">
            <a:xfrm>
              <a:off x="2452" y="3447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894" name="Rectangle 406"/>
            <p:cNvSpPr>
              <a:spLocks noChangeArrowheads="1"/>
            </p:cNvSpPr>
            <p:nvPr/>
          </p:nvSpPr>
          <p:spPr bwMode="auto">
            <a:xfrm>
              <a:off x="2570" y="3447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895" name="Rectangle 407"/>
            <p:cNvSpPr>
              <a:spLocks noChangeArrowheads="1"/>
            </p:cNvSpPr>
            <p:nvPr/>
          </p:nvSpPr>
          <p:spPr bwMode="auto">
            <a:xfrm>
              <a:off x="2765" y="3447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896" name="Rectangle 408"/>
            <p:cNvSpPr>
              <a:spLocks noChangeArrowheads="1"/>
            </p:cNvSpPr>
            <p:nvPr/>
          </p:nvSpPr>
          <p:spPr bwMode="auto">
            <a:xfrm>
              <a:off x="2862" y="3447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897" name="Rectangle 409"/>
            <p:cNvSpPr>
              <a:spLocks noChangeArrowheads="1"/>
            </p:cNvSpPr>
            <p:nvPr/>
          </p:nvSpPr>
          <p:spPr bwMode="auto">
            <a:xfrm>
              <a:off x="3001" y="3454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98" name="AutoShape 410"/>
            <p:cNvSpPr>
              <a:spLocks noChangeArrowheads="1"/>
            </p:cNvSpPr>
            <p:nvPr/>
          </p:nvSpPr>
          <p:spPr bwMode="auto">
            <a:xfrm rot="5400000" flipH="1">
              <a:off x="3015" y="3441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899" name="AutoShape 411"/>
            <p:cNvSpPr>
              <a:spLocks noChangeArrowheads="1"/>
            </p:cNvSpPr>
            <p:nvPr/>
          </p:nvSpPr>
          <p:spPr bwMode="auto">
            <a:xfrm rot="-5400000">
              <a:off x="3080" y="3441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00" name="Line 412"/>
            <p:cNvSpPr>
              <a:spLocks noChangeShapeType="1"/>
            </p:cNvSpPr>
            <p:nvPr/>
          </p:nvSpPr>
          <p:spPr bwMode="auto">
            <a:xfrm flipH="1">
              <a:off x="2154" y="3469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01" name="Line 413"/>
            <p:cNvSpPr>
              <a:spLocks noChangeShapeType="1"/>
            </p:cNvSpPr>
            <p:nvPr/>
          </p:nvSpPr>
          <p:spPr bwMode="auto">
            <a:xfrm flipH="1">
              <a:off x="3181" y="3469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02" name="Rectangle 414"/>
            <p:cNvSpPr>
              <a:spLocks noChangeArrowheads="1"/>
            </p:cNvSpPr>
            <p:nvPr/>
          </p:nvSpPr>
          <p:spPr bwMode="auto">
            <a:xfrm>
              <a:off x="2095" y="3434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903" name="Rectangle 415"/>
            <p:cNvSpPr>
              <a:spLocks noChangeArrowheads="1"/>
            </p:cNvSpPr>
            <p:nvPr/>
          </p:nvSpPr>
          <p:spPr bwMode="auto">
            <a:xfrm>
              <a:off x="3197" y="3434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192" name="AutoShape 416"/>
            <p:cNvSpPr>
              <a:spLocks noChangeArrowheads="1"/>
            </p:cNvSpPr>
            <p:nvPr/>
          </p:nvSpPr>
          <p:spPr bwMode="auto">
            <a:xfrm rot="20220000">
              <a:off x="2510" y="3407"/>
              <a:ext cx="120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905" name="Group 417"/>
            <p:cNvGrpSpPr>
              <a:grpSpLocks/>
            </p:cNvGrpSpPr>
            <p:nvPr/>
          </p:nvGrpSpPr>
          <p:grpSpPr bwMode="auto">
            <a:xfrm>
              <a:off x="2422" y="3414"/>
              <a:ext cx="94" cy="100"/>
              <a:chOff x="2422" y="3414"/>
              <a:chExt cx="94" cy="100"/>
            </a:xfrm>
          </p:grpSpPr>
          <p:sp>
            <p:nvSpPr>
              <p:cNvPr id="65985" name="AutoShape 418"/>
              <p:cNvSpPr>
                <a:spLocks noChangeArrowheads="1"/>
              </p:cNvSpPr>
              <p:nvPr/>
            </p:nvSpPr>
            <p:spPr bwMode="auto">
              <a:xfrm>
                <a:off x="2422" y="3414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986" name="Rectangle 419"/>
              <p:cNvSpPr>
                <a:spLocks noChangeArrowheads="1"/>
              </p:cNvSpPr>
              <p:nvPr/>
            </p:nvSpPr>
            <p:spPr bwMode="auto">
              <a:xfrm>
                <a:off x="2436" y="3429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906" name="Rectangle 420"/>
            <p:cNvSpPr>
              <a:spLocks noChangeArrowheads="1"/>
            </p:cNvSpPr>
            <p:nvPr/>
          </p:nvSpPr>
          <p:spPr bwMode="auto">
            <a:xfrm>
              <a:off x="2540" y="3435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907" name="Rectangle 421"/>
            <p:cNvSpPr>
              <a:spLocks noChangeArrowheads="1"/>
            </p:cNvSpPr>
            <p:nvPr/>
          </p:nvSpPr>
          <p:spPr bwMode="auto">
            <a:xfrm>
              <a:off x="2287" y="3550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08" name="Rectangle 422"/>
            <p:cNvSpPr>
              <a:spLocks noChangeArrowheads="1"/>
            </p:cNvSpPr>
            <p:nvPr/>
          </p:nvSpPr>
          <p:spPr bwMode="auto">
            <a:xfrm>
              <a:off x="2276" y="3540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09" name="Rectangle 423"/>
            <p:cNvSpPr>
              <a:spLocks noChangeArrowheads="1"/>
            </p:cNvSpPr>
            <p:nvPr/>
          </p:nvSpPr>
          <p:spPr bwMode="auto">
            <a:xfrm>
              <a:off x="2351" y="3550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10" name="Rectangle 424"/>
            <p:cNvSpPr>
              <a:spLocks noChangeArrowheads="1"/>
            </p:cNvSpPr>
            <p:nvPr/>
          </p:nvSpPr>
          <p:spPr bwMode="auto">
            <a:xfrm>
              <a:off x="2319" y="3550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11" name="Rectangle 425"/>
            <p:cNvSpPr>
              <a:spLocks noChangeArrowheads="1"/>
            </p:cNvSpPr>
            <p:nvPr/>
          </p:nvSpPr>
          <p:spPr bwMode="auto">
            <a:xfrm>
              <a:off x="2514" y="3550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12" name="Rectangle 426"/>
            <p:cNvSpPr>
              <a:spLocks noChangeArrowheads="1"/>
            </p:cNvSpPr>
            <p:nvPr/>
          </p:nvSpPr>
          <p:spPr bwMode="auto">
            <a:xfrm>
              <a:off x="2535" y="3550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13" name="Rectangle 427"/>
            <p:cNvSpPr>
              <a:spLocks noChangeArrowheads="1"/>
            </p:cNvSpPr>
            <p:nvPr/>
          </p:nvSpPr>
          <p:spPr bwMode="auto">
            <a:xfrm>
              <a:off x="2665" y="3550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14" name="Rectangle 428"/>
            <p:cNvSpPr>
              <a:spLocks noChangeArrowheads="1"/>
            </p:cNvSpPr>
            <p:nvPr/>
          </p:nvSpPr>
          <p:spPr bwMode="auto">
            <a:xfrm>
              <a:off x="2956" y="3550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15" name="Rectangle 429"/>
            <p:cNvSpPr>
              <a:spLocks noChangeArrowheads="1"/>
            </p:cNvSpPr>
            <p:nvPr/>
          </p:nvSpPr>
          <p:spPr bwMode="auto">
            <a:xfrm>
              <a:off x="2859" y="3550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16" name="Rectangle 430"/>
            <p:cNvSpPr>
              <a:spLocks noChangeArrowheads="1"/>
            </p:cNvSpPr>
            <p:nvPr/>
          </p:nvSpPr>
          <p:spPr bwMode="auto">
            <a:xfrm>
              <a:off x="2310" y="3543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917" name="Rectangle 431"/>
            <p:cNvSpPr>
              <a:spLocks noChangeArrowheads="1"/>
            </p:cNvSpPr>
            <p:nvPr/>
          </p:nvSpPr>
          <p:spPr bwMode="auto">
            <a:xfrm>
              <a:off x="2548" y="3543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918" name="Rectangle 432"/>
            <p:cNvSpPr>
              <a:spLocks noChangeArrowheads="1"/>
            </p:cNvSpPr>
            <p:nvPr/>
          </p:nvSpPr>
          <p:spPr bwMode="auto">
            <a:xfrm>
              <a:off x="2666" y="3543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919" name="Rectangle 433"/>
            <p:cNvSpPr>
              <a:spLocks noChangeArrowheads="1"/>
            </p:cNvSpPr>
            <p:nvPr/>
          </p:nvSpPr>
          <p:spPr bwMode="auto">
            <a:xfrm>
              <a:off x="2861" y="3543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920" name="Rectangle 434"/>
            <p:cNvSpPr>
              <a:spLocks noChangeArrowheads="1"/>
            </p:cNvSpPr>
            <p:nvPr/>
          </p:nvSpPr>
          <p:spPr bwMode="auto">
            <a:xfrm>
              <a:off x="2958" y="3543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921" name="Rectangle 435"/>
            <p:cNvSpPr>
              <a:spLocks noChangeArrowheads="1"/>
            </p:cNvSpPr>
            <p:nvPr/>
          </p:nvSpPr>
          <p:spPr bwMode="auto">
            <a:xfrm>
              <a:off x="3097" y="3550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22" name="AutoShape 436"/>
            <p:cNvSpPr>
              <a:spLocks noChangeArrowheads="1"/>
            </p:cNvSpPr>
            <p:nvPr/>
          </p:nvSpPr>
          <p:spPr bwMode="auto">
            <a:xfrm rot="5400000" flipH="1">
              <a:off x="3111" y="3537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23" name="AutoShape 437"/>
            <p:cNvSpPr>
              <a:spLocks noChangeArrowheads="1"/>
            </p:cNvSpPr>
            <p:nvPr/>
          </p:nvSpPr>
          <p:spPr bwMode="auto">
            <a:xfrm rot="-5400000">
              <a:off x="3176" y="3537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24" name="Line 438"/>
            <p:cNvSpPr>
              <a:spLocks noChangeShapeType="1"/>
            </p:cNvSpPr>
            <p:nvPr/>
          </p:nvSpPr>
          <p:spPr bwMode="auto">
            <a:xfrm flipH="1">
              <a:off x="2250" y="3565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25" name="Line 439"/>
            <p:cNvSpPr>
              <a:spLocks noChangeShapeType="1"/>
            </p:cNvSpPr>
            <p:nvPr/>
          </p:nvSpPr>
          <p:spPr bwMode="auto">
            <a:xfrm flipH="1">
              <a:off x="3277" y="3565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26" name="Rectangle 440"/>
            <p:cNvSpPr>
              <a:spLocks noChangeArrowheads="1"/>
            </p:cNvSpPr>
            <p:nvPr/>
          </p:nvSpPr>
          <p:spPr bwMode="auto">
            <a:xfrm>
              <a:off x="2191" y="3530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927" name="Rectangle 441"/>
            <p:cNvSpPr>
              <a:spLocks noChangeArrowheads="1"/>
            </p:cNvSpPr>
            <p:nvPr/>
          </p:nvSpPr>
          <p:spPr bwMode="auto">
            <a:xfrm>
              <a:off x="3293" y="3530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218" name="AutoShape 442"/>
            <p:cNvSpPr>
              <a:spLocks noChangeArrowheads="1"/>
            </p:cNvSpPr>
            <p:nvPr/>
          </p:nvSpPr>
          <p:spPr bwMode="auto">
            <a:xfrm rot="20220000">
              <a:off x="2605" y="3503"/>
              <a:ext cx="119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929" name="Group 443"/>
            <p:cNvGrpSpPr>
              <a:grpSpLocks/>
            </p:cNvGrpSpPr>
            <p:nvPr/>
          </p:nvGrpSpPr>
          <p:grpSpPr bwMode="auto">
            <a:xfrm>
              <a:off x="2902" y="3510"/>
              <a:ext cx="94" cy="100"/>
              <a:chOff x="2902" y="3510"/>
              <a:chExt cx="94" cy="100"/>
            </a:xfrm>
          </p:grpSpPr>
          <p:sp>
            <p:nvSpPr>
              <p:cNvPr id="65983" name="AutoShape 444"/>
              <p:cNvSpPr>
                <a:spLocks noChangeArrowheads="1"/>
              </p:cNvSpPr>
              <p:nvPr/>
            </p:nvSpPr>
            <p:spPr bwMode="auto">
              <a:xfrm>
                <a:off x="2902" y="3510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984" name="Rectangle 445"/>
              <p:cNvSpPr>
                <a:spLocks noChangeArrowheads="1"/>
              </p:cNvSpPr>
              <p:nvPr/>
            </p:nvSpPr>
            <p:spPr bwMode="auto">
              <a:xfrm>
                <a:off x="2916" y="3525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930" name="Rectangle 446"/>
            <p:cNvSpPr>
              <a:spLocks noChangeArrowheads="1"/>
            </p:cNvSpPr>
            <p:nvPr/>
          </p:nvSpPr>
          <p:spPr bwMode="auto">
            <a:xfrm>
              <a:off x="2636" y="3531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931" name="Rectangle 447"/>
            <p:cNvSpPr>
              <a:spLocks noChangeArrowheads="1"/>
            </p:cNvSpPr>
            <p:nvPr/>
          </p:nvSpPr>
          <p:spPr bwMode="auto">
            <a:xfrm>
              <a:off x="2383" y="3646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32" name="Rectangle 448"/>
            <p:cNvSpPr>
              <a:spLocks noChangeArrowheads="1"/>
            </p:cNvSpPr>
            <p:nvPr/>
          </p:nvSpPr>
          <p:spPr bwMode="auto">
            <a:xfrm>
              <a:off x="2372" y="3636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33" name="Rectangle 449"/>
            <p:cNvSpPr>
              <a:spLocks noChangeArrowheads="1"/>
            </p:cNvSpPr>
            <p:nvPr/>
          </p:nvSpPr>
          <p:spPr bwMode="auto">
            <a:xfrm>
              <a:off x="2447" y="3646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34" name="Rectangle 450"/>
            <p:cNvSpPr>
              <a:spLocks noChangeArrowheads="1"/>
            </p:cNvSpPr>
            <p:nvPr/>
          </p:nvSpPr>
          <p:spPr bwMode="auto">
            <a:xfrm>
              <a:off x="2415" y="3646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35" name="Rectangle 451"/>
            <p:cNvSpPr>
              <a:spLocks noChangeArrowheads="1"/>
            </p:cNvSpPr>
            <p:nvPr/>
          </p:nvSpPr>
          <p:spPr bwMode="auto">
            <a:xfrm>
              <a:off x="2610" y="3646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36" name="Rectangle 452"/>
            <p:cNvSpPr>
              <a:spLocks noChangeArrowheads="1"/>
            </p:cNvSpPr>
            <p:nvPr/>
          </p:nvSpPr>
          <p:spPr bwMode="auto">
            <a:xfrm>
              <a:off x="2631" y="3646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37" name="Rectangle 453"/>
            <p:cNvSpPr>
              <a:spLocks noChangeArrowheads="1"/>
            </p:cNvSpPr>
            <p:nvPr/>
          </p:nvSpPr>
          <p:spPr bwMode="auto">
            <a:xfrm>
              <a:off x="2761" y="3646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38" name="Rectangle 454"/>
            <p:cNvSpPr>
              <a:spLocks noChangeArrowheads="1"/>
            </p:cNvSpPr>
            <p:nvPr/>
          </p:nvSpPr>
          <p:spPr bwMode="auto">
            <a:xfrm>
              <a:off x="3052" y="3646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39" name="Rectangle 455"/>
            <p:cNvSpPr>
              <a:spLocks noChangeArrowheads="1"/>
            </p:cNvSpPr>
            <p:nvPr/>
          </p:nvSpPr>
          <p:spPr bwMode="auto">
            <a:xfrm>
              <a:off x="2955" y="3646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40" name="Rectangle 456"/>
            <p:cNvSpPr>
              <a:spLocks noChangeArrowheads="1"/>
            </p:cNvSpPr>
            <p:nvPr/>
          </p:nvSpPr>
          <p:spPr bwMode="auto">
            <a:xfrm>
              <a:off x="2406" y="3639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941" name="Rectangle 457"/>
            <p:cNvSpPr>
              <a:spLocks noChangeArrowheads="1"/>
            </p:cNvSpPr>
            <p:nvPr/>
          </p:nvSpPr>
          <p:spPr bwMode="auto">
            <a:xfrm>
              <a:off x="2644" y="3639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942" name="Rectangle 458"/>
            <p:cNvSpPr>
              <a:spLocks noChangeArrowheads="1"/>
            </p:cNvSpPr>
            <p:nvPr/>
          </p:nvSpPr>
          <p:spPr bwMode="auto">
            <a:xfrm>
              <a:off x="2762" y="3639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943" name="Rectangle 459"/>
            <p:cNvSpPr>
              <a:spLocks noChangeArrowheads="1"/>
            </p:cNvSpPr>
            <p:nvPr/>
          </p:nvSpPr>
          <p:spPr bwMode="auto">
            <a:xfrm>
              <a:off x="2957" y="3639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944" name="Rectangle 460"/>
            <p:cNvSpPr>
              <a:spLocks noChangeArrowheads="1"/>
            </p:cNvSpPr>
            <p:nvPr/>
          </p:nvSpPr>
          <p:spPr bwMode="auto">
            <a:xfrm>
              <a:off x="3054" y="3639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945" name="Rectangle 461"/>
            <p:cNvSpPr>
              <a:spLocks noChangeArrowheads="1"/>
            </p:cNvSpPr>
            <p:nvPr/>
          </p:nvSpPr>
          <p:spPr bwMode="auto">
            <a:xfrm>
              <a:off x="3193" y="3646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46" name="AutoShape 462"/>
            <p:cNvSpPr>
              <a:spLocks noChangeArrowheads="1"/>
            </p:cNvSpPr>
            <p:nvPr/>
          </p:nvSpPr>
          <p:spPr bwMode="auto">
            <a:xfrm rot="5400000" flipH="1">
              <a:off x="3207" y="3633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47" name="AutoShape 463"/>
            <p:cNvSpPr>
              <a:spLocks noChangeArrowheads="1"/>
            </p:cNvSpPr>
            <p:nvPr/>
          </p:nvSpPr>
          <p:spPr bwMode="auto">
            <a:xfrm rot="-5400000">
              <a:off x="3271" y="3633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48" name="Line 464"/>
            <p:cNvSpPr>
              <a:spLocks noChangeShapeType="1"/>
            </p:cNvSpPr>
            <p:nvPr/>
          </p:nvSpPr>
          <p:spPr bwMode="auto">
            <a:xfrm flipH="1">
              <a:off x="2346" y="3661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9" name="Line 465"/>
            <p:cNvSpPr>
              <a:spLocks noChangeShapeType="1"/>
            </p:cNvSpPr>
            <p:nvPr/>
          </p:nvSpPr>
          <p:spPr bwMode="auto">
            <a:xfrm flipH="1">
              <a:off x="3373" y="3661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0" name="Rectangle 466"/>
            <p:cNvSpPr>
              <a:spLocks noChangeArrowheads="1"/>
            </p:cNvSpPr>
            <p:nvPr/>
          </p:nvSpPr>
          <p:spPr bwMode="auto">
            <a:xfrm>
              <a:off x="2287" y="3626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951" name="Rectangle 467"/>
            <p:cNvSpPr>
              <a:spLocks noChangeArrowheads="1"/>
            </p:cNvSpPr>
            <p:nvPr/>
          </p:nvSpPr>
          <p:spPr bwMode="auto">
            <a:xfrm>
              <a:off x="3389" y="3626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244" name="AutoShape 468"/>
            <p:cNvSpPr>
              <a:spLocks noChangeArrowheads="1"/>
            </p:cNvSpPr>
            <p:nvPr/>
          </p:nvSpPr>
          <p:spPr bwMode="auto">
            <a:xfrm rot="20220000">
              <a:off x="2702" y="3599"/>
              <a:ext cx="119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953" name="Group 469"/>
            <p:cNvGrpSpPr>
              <a:grpSpLocks/>
            </p:cNvGrpSpPr>
            <p:nvPr/>
          </p:nvGrpSpPr>
          <p:grpSpPr bwMode="auto">
            <a:xfrm>
              <a:off x="2822" y="3606"/>
              <a:ext cx="94" cy="100"/>
              <a:chOff x="2822" y="3606"/>
              <a:chExt cx="94" cy="100"/>
            </a:xfrm>
          </p:grpSpPr>
          <p:sp>
            <p:nvSpPr>
              <p:cNvPr id="65981" name="AutoShape 470"/>
              <p:cNvSpPr>
                <a:spLocks noChangeArrowheads="1"/>
              </p:cNvSpPr>
              <p:nvPr/>
            </p:nvSpPr>
            <p:spPr bwMode="auto">
              <a:xfrm>
                <a:off x="2822" y="3606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982" name="Rectangle 471"/>
              <p:cNvSpPr>
                <a:spLocks noChangeArrowheads="1"/>
              </p:cNvSpPr>
              <p:nvPr/>
            </p:nvSpPr>
            <p:spPr bwMode="auto">
              <a:xfrm>
                <a:off x="2836" y="3621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954" name="Rectangle 472"/>
            <p:cNvSpPr>
              <a:spLocks noChangeArrowheads="1"/>
            </p:cNvSpPr>
            <p:nvPr/>
          </p:nvSpPr>
          <p:spPr bwMode="auto">
            <a:xfrm>
              <a:off x="2732" y="3627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5955" name="Rectangle 473"/>
            <p:cNvSpPr>
              <a:spLocks noChangeArrowheads="1"/>
            </p:cNvSpPr>
            <p:nvPr/>
          </p:nvSpPr>
          <p:spPr bwMode="auto">
            <a:xfrm>
              <a:off x="2479" y="3742"/>
              <a:ext cx="24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56" name="Rectangle 474"/>
            <p:cNvSpPr>
              <a:spLocks noChangeArrowheads="1"/>
            </p:cNvSpPr>
            <p:nvPr/>
          </p:nvSpPr>
          <p:spPr bwMode="auto">
            <a:xfrm>
              <a:off x="2468" y="3732"/>
              <a:ext cx="997" cy="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57" name="Rectangle 475"/>
            <p:cNvSpPr>
              <a:spLocks noChangeArrowheads="1"/>
            </p:cNvSpPr>
            <p:nvPr/>
          </p:nvSpPr>
          <p:spPr bwMode="auto">
            <a:xfrm>
              <a:off x="2543" y="3742"/>
              <a:ext cx="57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58" name="Rectangle 476"/>
            <p:cNvSpPr>
              <a:spLocks noChangeArrowheads="1"/>
            </p:cNvSpPr>
            <p:nvPr/>
          </p:nvSpPr>
          <p:spPr bwMode="auto">
            <a:xfrm>
              <a:off x="2511" y="3742"/>
              <a:ext cx="24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59" name="Rectangle 477"/>
            <p:cNvSpPr>
              <a:spLocks noChangeArrowheads="1"/>
            </p:cNvSpPr>
            <p:nvPr/>
          </p:nvSpPr>
          <p:spPr bwMode="auto">
            <a:xfrm>
              <a:off x="2706" y="3742"/>
              <a:ext cx="510" cy="3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60" name="Rectangle 478"/>
            <p:cNvSpPr>
              <a:spLocks noChangeArrowheads="1"/>
            </p:cNvSpPr>
            <p:nvPr/>
          </p:nvSpPr>
          <p:spPr bwMode="auto">
            <a:xfrm>
              <a:off x="2727" y="3742"/>
              <a:ext cx="68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61" name="Rectangle 479"/>
            <p:cNvSpPr>
              <a:spLocks noChangeArrowheads="1"/>
            </p:cNvSpPr>
            <p:nvPr/>
          </p:nvSpPr>
          <p:spPr bwMode="auto">
            <a:xfrm>
              <a:off x="2857" y="3742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62" name="Rectangle 480"/>
            <p:cNvSpPr>
              <a:spLocks noChangeArrowheads="1"/>
            </p:cNvSpPr>
            <p:nvPr/>
          </p:nvSpPr>
          <p:spPr bwMode="auto">
            <a:xfrm>
              <a:off x="3148" y="3742"/>
              <a:ext cx="46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63" name="Rectangle 481"/>
            <p:cNvSpPr>
              <a:spLocks noChangeArrowheads="1"/>
            </p:cNvSpPr>
            <p:nvPr/>
          </p:nvSpPr>
          <p:spPr bwMode="auto">
            <a:xfrm>
              <a:off x="3051" y="3742"/>
              <a:ext cx="57" cy="30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64" name="Rectangle 482"/>
            <p:cNvSpPr>
              <a:spLocks noChangeArrowheads="1"/>
            </p:cNvSpPr>
            <p:nvPr/>
          </p:nvSpPr>
          <p:spPr bwMode="auto">
            <a:xfrm>
              <a:off x="2502" y="3735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65965" name="Rectangle 483"/>
            <p:cNvSpPr>
              <a:spLocks noChangeArrowheads="1"/>
            </p:cNvSpPr>
            <p:nvPr/>
          </p:nvSpPr>
          <p:spPr bwMode="auto">
            <a:xfrm>
              <a:off x="2740" y="3735"/>
              <a:ext cx="4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</a:t>
              </a:r>
            </a:p>
          </p:txBody>
        </p:sp>
        <p:sp>
          <p:nvSpPr>
            <p:cNvPr id="65966" name="Rectangle 484"/>
            <p:cNvSpPr>
              <a:spLocks noChangeArrowheads="1"/>
            </p:cNvSpPr>
            <p:nvPr/>
          </p:nvSpPr>
          <p:spPr bwMode="auto">
            <a:xfrm>
              <a:off x="2858" y="3735"/>
              <a:ext cx="63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III</a:t>
              </a:r>
            </a:p>
          </p:txBody>
        </p:sp>
        <p:sp>
          <p:nvSpPr>
            <p:cNvPr id="65967" name="Rectangle 485"/>
            <p:cNvSpPr>
              <a:spLocks noChangeArrowheads="1"/>
            </p:cNvSpPr>
            <p:nvPr/>
          </p:nvSpPr>
          <p:spPr bwMode="auto">
            <a:xfrm>
              <a:off x="3053" y="3735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IV</a:t>
              </a:r>
            </a:p>
          </p:txBody>
        </p:sp>
        <p:sp>
          <p:nvSpPr>
            <p:cNvPr id="65968" name="Rectangle 486"/>
            <p:cNvSpPr>
              <a:spLocks noChangeArrowheads="1"/>
            </p:cNvSpPr>
            <p:nvPr/>
          </p:nvSpPr>
          <p:spPr bwMode="auto">
            <a:xfrm>
              <a:off x="3150" y="3735"/>
              <a:ext cx="62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300" u="none">
                  <a:solidFill>
                    <a:srgbClr val="FAFD00"/>
                  </a:solidFill>
                  <a:latin typeface="Helvetica" pitchFamily="34" charset="0"/>
                </a:rPr>
                <a:t>V</a:t>
              </a:r>
            </a:p>
          </p:txBody>
        </p:sp>
        <p:sp>
          <p:nvSpPr>
            <p:cNvPr id="65969" name="Rectangle 487"/>
            <p:cNvSpPr>
              <a:spLocks noChangeArrowheads="1"/>
            </p:cNvSpPr>
            <p:nvPr/>
          </p:nvSpPr>
          <p:spPr bwMode="auto">
            <a:xfrm>
              <a:off x="3289" y="3742"/>
              <a:ext cx="122" cy="30"/>
            </a:xfrm>
            <a:prstGeom prst="rect">
              <a:avLst/>
            </a:prstGeom>
            <a:solidFill>
              <a:srgbClr val="2800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70" name="AutoShape 488"/>
            <p:cNvSpPr>
              <a:spLocks noChangeArrowheads="1"/>
            </p:cNvSpPr>
            <p:nvPr/>
          </p:nvSpPr>
          <p:spPr bwMode="auto">
            <a:xfrm rot="5400000" flipH="1">
              <a:off x="3302" y="3729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71" name="AutoShape 489"/>
            <p:cNvSpPr>
              <a:spLocks noChangeArrowheads="1"/>
            </p:cNvSpPr>
            <p:nvPr/>
          </p:nvSpPr>
          <p:spPr bwMode="auto">
            <a:xfrm rot="-5400000">
              <a:off x="3367" y="3729"/>
              <a:ext cx="30" cy="56"/>
            </a:xfrm>
            <a:prstGeom prst="triangle">
              <a:avLst>
                <a:gd name="adj" fmla="val 49995"/>
              </a:avLst>
            </a:prstGeom>
            <a:solidFill>
              <a:srgbClr val="D49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972" name="Line 490"/>
            <p:cNvSpPr>
              <a:spLocks noChangeShapeType="1"/>
            </p:cNvSpPr>
            <p:nvPr/>
          </p:nvSpPr>
          <p:spPr bwMode="auto">
            <a:xfrm flipH="1">
              <a:off x="2442" y="3757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73" name="Line 491"/>
            <p:cNvSpPr>
              <a:spLocks noChangeShapeType="1"/>
            </p:cNvSpPr>
            <p:nvPr/>
          </p:nvSpPr>
          <p:spPr bwMode="auto">
            <a:xfrm flipH="1">
              <a:off x="3469" y="3757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74" name="Rectangle 492"/>
            <p:cNvSpPr>
              <a:spLocks noChangeArrowheads="1"/>
            </p:cNvSpPr>
            <p:nvPr/>
          </p:nvSpPr>
          <p:spPr bwMode="auto">
            <a:xfrm>
              <a:off x="2383" y="3722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N</a:t>
              </a:r>
            </a:p>
          </p:txBody>
        </p:sp>
        <p:sp>
          <p:nvSpPr>
            <p:cNvPr id="65975" name="Rectangle 493"/>
            <p:cNvSpPr>
              <a:spLocks noChangeArrowheads="1"/>
            </p:cNvSpPr>
            <p:nvPr/>
          </p:nvSpPr>
          <p:spPr bwMode="auto">
            <a:xfrm>
              <a:off x="3485" y="3722"/>
              <a:ext cx="5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latin typeface="Helvetica" pitchFamily="34" charset="0"/>
                </a:rPr>
                <a:t>C</a:t>
              </a:r>
            </a:p>
          </p:txBody>
        </p:sp>
        <p:sp>
          <p:nvSpPr>
            <p:cNvPr id="332270" name="AutoShape 494"/>
            <p:cNvSpPr>
              <a:spLocks noChangeArrowheads="1"/>
            </p:cNvSpPr>
            <p:nvPr/>
          </p:nvSpPr>
          <p:spPr bwMode="auto">
            <a:xfrm rot="20220000">
              <a:off x="2798" y="3695"/>
              <a:ext cx="120" cy="114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977" name="Group 495"/>
            <p:cNvGrpSpPr>
              <a:grpSpLocks/>
            </p:cNvGrpSpPr>
            <p:nvPr/>
          </p:nvGrpSpPr>
          <p:grpSpPr bwMode="auto">
            <a:xfrm>
              <a:off x="2994" y="3702"/>
              <a:ext cx="94" cy="100"/>
              <a:chOff x="2994" y="3702"/>
              <a:chExt cx="94" cy="100"/>
            </a:xfrm>
          </p:grpSpPr>
          <p:sp>
            <p:nvSpPr>
              <p:cNvPr id="65979" name="AutoShape 496"/>
              <p:cNvSpPr>
                <a:spLocks noChangeArrowheads="1"/>
              </p:cNvSpPr>
              <p:nvPr/>
            </p:nvSpPr>
            <p:spPr bwMode="auto">
              <a:xfrm>
                <a:off x="2994" y="3702"/>
                <a:ext cx="94" cy="100"/>
              </a:xfrm>
              <a:prstGeom prst="star16">
                <a:avLst>
                  <a:gd name="adj" fmla="val 3750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980" name="Rectangle 497"/>
              <p:cNvSpPr>
                <a:spLocks noChangeArrowheads="1"/>
              </p:cNvSpPr>
              <p:nvPr/>
            </p:nvSpPr>
            <p:spPr bwMode="auto">
              <a:xfrm>
                <a:off x="3008" y="3717"/>
                <a:ext cx="5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9525" rIns="19050" bIns="9525">
                <a:spAutoFit/>
              </a:bodyPr>
              <a:lstStyle>
                <a:lvl1pPr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513" eaLnBrk="0" hangingPunct="0">
                  <a:defRPr b="1"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365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600" u="none">
                    <a:latin typeface="Helvetica" pitchFamily="34" charset="0"/>
                  </a:rPr>
                  <a:t>C</a:t>
                </a:r>
              </a:p>
            </p:txBody>
          </p:sp>
        </p:grpSp>
        <p:sp>
          <p:nvSpPr>
            <p:cNvPr id="65978" name="Rectangle 498"/>
            <p:cNvSpPr>
              <a:spLocks noChangeArrowheads="1"/>
            </p:cNvSpPr>
            <p:nvPr/>
          </p:nvSpPr>
          <p:spPr bwMode="auto">
            <a:xfrm>
              <a:off x="2828" y="3723"/>
              <a:ext cx="5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9525" rIns="19050" bIns="9525">
              <a:spAutoFit/>
            </a:bodyPr>
            <a:lstStyle>
              <a:lvl1pPr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513" eaLnBrk="0" hangingPunct="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6513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600" u="none">
                  <a:solidFill>
                    <a:schemeClr val="bg2"/>
                  </a:solidFill>
                  <a:latin typeface="Helvetica" pitchFamily="34" charset="0"/>
                </a:rPr>
                <a:t>S</a:t>
              </a:r>
            </a:p>
          </p:txBody>
        </p:sp>
      </p:grpSp>
      <p:pic>
        <p:nvPicPr>
          <p:cNvPr id="65541" name="Picture 49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802188"/>
            <a:ext cx="18399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Line 501"/>
          <p:cNvSpPr>
            <a:spLocks noChangeShapeType="1"/>
          </p:cNvSpPr>
          <p:nvPr/>
        </p:nvSpPr>
        <p:spPr bwMode="auto">
          <a:xfrm>
            <a:off x="1879600" y="2254250"/>
            <a:ext cx="0" cy="1077913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Line 502"/>
          <p:cNvSpPr>
            <a:spLocks noChangeShapeType="1"/>
          </p:cNvSpPr>
          <p:nvPr/>
        </p:nvSpPr>
        <p:spPr bwMode="auto">
          <a:xfrm>
            <a:off x="4808538" y="5514975"/>
            <a:ext cx="1303337" cy="1588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503"/>
          <p:cNvSpPr>
            <a:spLocks noChangeShapeType="1"/>
          </p:cNvSpPr>
          <p:nvPr/>
        </p:nvSpPr>
        <p:spPr bwMode="auto">
          <a:xfrm flipH="1" flipV="1">
            <a:off x="7194550" y="3627438"/>
            <a:ext cx="4763" cy="892175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504"/>
          <p:cNvSpPr>
            <a:spLocks noChangeArrowheads="1"/>
          </p:cNvSpPr>
          <p:nvPr/>
        </p:nvSpPr>
        <p:spPr bwMode="auto">
          <a:xfrm>
            <a:off x="6300788" y="1854200"/>
            <a:ext cx="1798637" cy="1473200"/>
          </a:xfrm>
          <a:prstGeom prst="ellipse">
            <a:avLst/>
          </a:prstGeom>
          <a:solidFill>
            <a:srgbClr val="FC0128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u="none">
                <a:latin typeface="Helvetica" pitchFamily="34" charset="0"/>
              </a:rPr>
              <a:t>drug</a:t>
            </a:r>
          </a:p>
        </p:txBody>
      </p:sp>
      <p:sp>
        <p:nvSpPr>
          <p:cNvPr id="65546" name="Rectangle 505"/>
          <p:cNvSpPr>
            <a:spLocks noChangeArrowheads="1"/>
          </p:cNvSpPr>
          <p:nvPr/>
        </p:nvSpPr>
        <p:spPr bwMode="auto">
          <a:xfrm>
            <a:off x="4092476" y="1384861"/>
            <a:ext cx="1974899" cy="402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Peter Kaiser</a:t>
            </a:r>
          </a:p>
          <a:p>
            <a:pPr algn="l"/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Rommie</a:t>
            </a:r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 </a:t>
            </a:r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Amaro</a:t>
            </a:r>
            <a:endParaRPr lang="en-US" altLang="en-US" sz="1600" u="none" dirty="0">
              <a:solidFill>
                <a:srgbClr val="FFFF00"/>
              </a:solidFill>
              <a:latin typeface="Helvetica" pitchFamily="34" charset="0"/>
            </a:endParaRPr>
          </a:p>
          <a:p>
            <a:pPr algn="l"/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Dick Chamberlin</a:t>
            </a:r>
          </a:p>
          <a:p>
            <a:pPr algn="l"/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Melanie </a:t>
            </a:r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Cocco</a:t>
            </a:r>
            <a:endParaRPr lang="en-US" altLang="en-US" sz="1600" u="none" dirty="0">
              <a:solidFill>
                <a:srgbClr val="FFFF00"/>
              </a:solidFill>
              <a:latin typeface="Helvetica" pitchFamily="34" charset="0"/>
            </a:endParaRPr>
          </a:p>
          <a:p>
            <a:pPr algn="l"/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Hudel</a:t>
            </a:r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 </a:t>
            </a:r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Luecke</a:t>
            </a:r>
            <a:endParaRPr lang="en-US" altLang="en-US" sz="1600" u="none" dirty="0">
              <a:solidFill>
                <a:srgbClr val="FFFF00"/>
              </a:solidFill>
              <a:latin typeface="Helvetica" pitchFamily="34" charset="0"/>
            </a:endParaRPr>
          </a:p>
          <a:p>
            <a:pPr algn="l"/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Wes Hatfield</a:t>
            </a:r>
          </a:p>
          <a:p>
            <a:pPr algn="l"/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Chris </a:t>
            </a:r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Wassman</a:t>
            </a:r>
            <a:endParaRPr lang="en-US" altLang="en-US" sz="1600" u="none" dirty="0">
              <a:solidFill>
                <a:srgbClr val="FFFF00"/>
              </a:solidFill>
              <a:latin typeface="Helvetica" pitchFamily="34" charset="0"/>
            </a:endParaRPr>
          </a:p>
          <a:p>
            <a:pPr algn="l"/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Roberta </a:t>
            </a:r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Baronio</a:t>
            </a:r>
            <a:endParaRPr lang="en-US" altLang="en-US" sz="1600" u="none" dirty="0">
              <a:solidFill>
                <a:srgbClr val="FFFF00"/>
              </a:solidFill>
              <a:latin typeface="Helvetica" pitchFamily="34" charset="0"/>
            </a:endParaRPr>
          </a:p>
          <a:p>
            <a:pPr algn="l"/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Ozlem</a:t>
            </a:r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 </a:t>
            </a:r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Demir</a:t>
            </a:r>
            <a:endParaRPr lang="en-US" altLang="en-US" sz="1600" u="none" dirty="0">
              <a:solidFill>
                <a:srgbClr val="FFFF00"/>
              </a:solidFill>
              <a:latin typeface="Helvetica" pitchFamily="34" charset="0"/>
            </a:endParaRPr>
          </a:p>
          <a:p>
            <a:pPr algn="l"/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Faezeh</a:t>
            </a:r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 </a:t>
            </a:r>
            <a:r>
              <a:rPr lang="en-US" altLang="en-US" sz="1600" u="none" dirty="0" err="1">
                <a:solidFill>
                  <a:srgbClr val="FFFF00"/>
                </a:solidFill>
                <a:latin typeface="Helvetica" pitchFamily="34" charset="0"/>
              </a:rPr>
              <a:t>Salehi</a:t>
            </a:r>
            <a:endParaRPr lang="en-US" altLang="en-US" sz="1600" u="none" dirty="0">
              <a:solidFill>
                <a:srgbClr val="FFFF00"/>
              </a:solidFill>
              <a:latin typeface="Helvetica" pitchFamily="34" charset="0"/>
            </a:endParaRPr>
          </a:p>
          <a:p>
            <a:pPr algn="l"/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Edwin Vargas</a:t>
            </a:r>
          </a:p>
          <a:p>
            <a:pPr algn="l"/>
            <a:r>
              <a:rPr lang="en-US" altLang="en-US" sz="1600" u="none" dirty="0">
                <a:solidFill>
                  <a:srgbClr val="FFFF00"/>
                </a:solidFill>
                <a:latin typeface="Helvetica" pitchFamily="34" charset="0"/>
              </a:rPr>
              <a:t>Da-Wei </a:t>
            </a:r>
            <a:r>
              <a:rPr lang="en-US" altLang="en-US" sz="1600" u="none" dirty="0" smtClean="0">
                <a:solidFill>
                  <a:srgbClr val="FFFF00"/>
                </a:solidFill>
                <a:latin typeface="Helvetica" pitchFamily="34" charset="0"/>
              </a:rPr>
              <a:t>Lin</a:t>
            </a:r>
          </a:p>
          <a:p>
            <a:pPr algn="l"/>
            <a:r>
              <a:rPr lang="en-US" altLang="en-US" sz="1600" u="none" dirty="0" smtClean="0">
                <a:solidFill>
                  <a:srgbClr val="FFFF00"/>
                </a:solidFill>
                <a:latin typeface="Helvetica" pitchFamily="34" charset="0"/>
              </a:rPr>
              <a:t>Scott </a:t>
            </a:r>
            <a:r>
              <a:rPr lang="en-US" altLang="en-US" sz="1600" u="none" dirty="0" err="1" smtClean="0">
                <a:solidFill>
                  <a:srgbClr val="FFFF00"/>
                </a:solidFill>
                <a:latin typeface="Helvetica" pitchFamily="34" charset="0"/>
              </a:rPr>
              <a:t>Rychnovsky</a:t>
            </a:r>
            <a:endParaRPr lang="en-US" altLang="en-US" sz="1600" u="none" dirty="0" smtClean="0">
              <a:solidFill>
                <a:srgbClr val="FFFF00"/>
              </a:solidFill>
              <a:latin typeface="Helvetica" pitchFamily="34" charset="0"/>
            </a:endParaRPr>
          </a:p>
          <a:p>
            <a:pPr algn="l"/>
            <a:r>
              <a:rPr lang="en-US" altLang="en-US" sz="1600" u="none" dirty="0" smtClean="0">
                <a:solidFill>
                  <a:srgbClr val="FFFF00"/>
                </a:solidFill>
                <a:latin typeface="Helvetica" pitchFamily="34" charset="0"/>
              </a:rPr>
              <a:t>Michael </a:t>
            </a:r>
            <a:r>
              <a:rPr lang="en-US" altLang="en-US" sz="1600" u="none" dirty="0" err="1" smtClean="0">
                <a:solidFill>
                  <a:srgbClr val="FFFF00"/>
                </a:solidFill>
                <a:latin typeface="Helvetica" pitchFamily="34" charset="0"/>
              </a:rPr>
              <a:t>Holzwarth</a:t>
            </a:r>
            <a:endParaRPr lang="en-US" altLang="en-US" sz="1600" u="none" dirty="0" smtClean="0">
              <a:solidFill>
                <a:srgbClr val="FFFF00"/>
              </a:solidFill>
              <a:latin typeface="Helvetica" pitchFamily="34" charset="0"/>
            </a:endParaRPr>
          </a:p>
          <a:p>
            <a:pPr algn="l"/>
            <a:r>
              <a:rPr lang="en-US" altLang="en-US" sz="1600" u="none" dirty="0" smtClean="0">
                <a:solidFill>
                  <a:srgbClr val="FFFF00"/>
                </a:solidFill>
                <a:latin typeface="Helvetica" pitchFamily="34" charset="0"/>
              </a:rPr>
              <a:t>Geoff Tucker</a:t>
            </a:r>
          </a:p>
          <a:p>
            <a:pPr algn="l"/>
            <a:r>
              <a:rPr lang="en-US" altLang="en-US" sz="1600" u="none" dirty="0" smtClean="0">
                <a:solidFill>
                  <a:srgbClr val="FFFF00"/>
                </a:solidFill>
                <a:latin typeface="Helvetica" pitchFamily="34" charset="0"/>
              </a:rPr>
              <a:t>Feng </a:t>
            </a:r>
            <a:r>
              <a:rPr lang="en-US" altLang="en-US" sz="1600" u="none" dirty="0" err="1" smtClean="0">
                <a:solidFill>
                  <a:srgbClr val="FFFF00"/>
                </a:solidFill>
                <a:latin typeface="Helvetica" pitchFamily="34" charset="0"/>
              </a:rPr>
              <a:t>Qiao</a:t>
            </a:r>
            <a:endParaRPr lang="en-US" altLang="en-US" sz="1600" u="none" dirty="0">
              <a:solidFill>
                <a:srgbClr val="FFFF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7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Intelligent Systems and Molecular Biology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646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 smtClean="0"/>
              <a:t>Artificial Intelligence for Biology and Medicine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800" b="1" smtClean="0"/>
              <a:t>Biology is data-rich and knowledge-hungry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800" b="1" smtClean="0"/>
              <a:t>AI is well suited to biomedical problems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 b="1" smtClean="0"/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2000" b="1" smtClean="0"/>
              <a:t>Examples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Machine learning -- drug discovery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Rule-based systems – drug-resistant HIV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Heuristic search -- protein structure prediction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Constraints – design of large synthetic genes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DNA nanotechnology and space-filling DNA tetrahedra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b="1" smtClean="0"/>
              <a:t>Current Project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Machine learning and p53 cancer rescue mutants</a:t>
            </a:r>
            <a:endParaRPr lang="en-US" altLang="en-US" sz="1600" b="1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6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 smtClean="0"/>
              <a:t>Goal of talk:  </a:t>
            </a:r>
            <a:r>
              <a:rPr lang="en-US" altLang="en-US" sz="2000" b="1" smtClean="0">
                <a:solidFill>
                  <a:srgbClr val="FF5050"/>
                </a:solidFill>
              </a:rPr>
              <a:t>The power of information science to influence molecular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7174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Intelligent Systems and Molecular Biology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400" b="1" dirty="0" smtClean="0"/>
              <a:t>Artificial Intelligence for Biology and Medicine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 dirty="0" smtClean="0">
                <a:solidFill>
                  <a:srgbClr val="FF0000"/>
                </a:solidFill>
              </a:rPr>
              <a:t>Biology is data-rich and knowledge-hungry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 dirty="0" smtClean="0">
                <a:solidFill>
                  <a:srgbClr val="FF0000"/>
                </a:solidFill>
              </a:rPr>
              <a:t>AI is well suited to biomedical problems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/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2400" b="1" dirty="0" smtClean="0"/>
              <a:t>Examples (omitted for brevity)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dirty="0" smtClean="0"/>
              <a:t>Machine learning -- drug discovery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dirty="0" smtClean="0"/>
              <a:t>Rule-based systems – drug-resistant HIV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dirty="0" smtClean="0"/>
              <a:t>Heuristic search -- protein structure prediction</a:t>
            </a: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dirty="0" smtClean="0"/>
              <a:t>Constraints – design of large synthetic genes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2000" b="1" dirty="0" smtClean="0"/>
              <a:t>Current Project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Char char="o"/>
            </a:pPr>
            <a:r>
              <a:rPr lang="en-US" altLang="en-US" sz="1800" b="1" dirty="0" smtClean="0">
                <a:solidFill>
                  <a:srgbClr val="FF0000"/>
                </a:solidFill>
              </a:rPr>
              <a:t>Machine learning and p53 cancer rescue mutants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400" b="1" dirty="0" smtClean="0"/>
              <a:t>Goal of talk: 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The power of information science to influence molecular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8888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022" y="1"/>
            <a:ext cx="8477956" cy="57467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9900"/>
                </a:solidFill>
                <a:latin typeface="Arial" charset="0"/>
              </a:rPr>
              <a:t>p53 Cancer Rescue Acknowledgments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22" y="636814"/>
            <a:ext cx="7863013" cy="58147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Rainer </a:t>
            </a:r>
            <a:r>
              <a:rPr lang="en-US" sz="1800" dirty="0" err="1" smtClean="0"/>
              <a:t>Brachmann</a:t>
            </a:r>
            <a:r>
              <a:rPr lang="en-US" sz="1800" dirty="0" smtClean="0"/>
              <a:t> (discovered p53 cancer rescue mutants)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Peter Kaiser (co-PI for biology)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Rommie</a:t>
            </a:r>
            <a:r>
              <a:rPr lang="en-US" sz="1800" dirty="0" smtClean="0"/>
              <a:t> </a:t>
            </a:r>
            <a:r>
              <a:rPr lang="en-US" sz="1800" dirty="0" err="1" smtClean="0"/>
              <a:t>Amaro</a:t>
            </a:r>
            <a:r>
              <a:rPr lang="en-US" sz="1800" dirty="0" smtClean="0"/>
              <a:t> (UCSD, molecular dynamics, virtual screening, docking)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Scott </a:t>
            </a:r>
            <a:r>
              <a:rPr lang="en-US" sz="1800" dirty="0" err="1" smtClean="0"/>
              <a:t>Rychnovsky</a:t>
            </a:r>
            <a:r>
              <a:rPr lang="en-US" sz="1800" dirty="0" smtClean="0"/>
              <a:t> (current synthetic chemistry work)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Wes Hatfield (Director, Computational Biology Research Lab)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Hartmut</a:t>
            </a:r>
            <a:r>
              <a:rPr lang="en-US" sz="1800" dirty="0" smtClean="0"/>
              <a:t> (“</a:t>
            </a:r>
            <a:r>
              <a:rPr lang="en-US" sz="1800" dirty="0" err="1" smtClean="0"/>
              <a:t>Hudel</a:t>
            </a:r>
            <a:r>
              <a:rPr lang="en-US" sz="1800" dirty="0" smtClean="0"/>
              <a:t>”) </a:t>
            </a:r>
            <a:r>
              <a:rPr lang="en-US" sz="1800" dirty="0" err="1" smtClean="0"/>
              <a:t>Luecke</a:t>
            </a:r>
            <a:r>
              <a:rPr lang="en-US" sz="1800" dirty="0" smtClean="0"/>
              <a:t> (DSF and other structural biology work)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Feng </a:t>
            </a:r>
            <a:r>
              <a:rPr lang="en-US" sz="1800" dirty="0" err="1" smtClean="0"/>
              <a:t>Qiao</a:t>
            </a:r>
            <a:r>
              <a:rPr lang="en-US" sz="1800" dirty="0" smtClean="0"/>
              <a:t> (protein structural biology work)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Chris </a:t>
            </a:r>
            <a:r>
              <a:rPr lang="en-US" sz="1800" dirty="0" err="1" smtClean="0"/>
              <a:t>Wassman</a:t>
            </a:r>
            <a:r>
              <a:rPr lang="en-US" sz="1800" dirty="0" smtClean="0"/>
              <a:t> (then post-doc, now at Google; L1/S3 pocket)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Roberta </a:t>
            </a:r>
            <a:r>
              <a:rPr lang="en-US" sz="1800" dirty="0" err="1" smtClean="0"/>
              <a:t>Baronio</a:t>
            </a:r>
            <a:r>
              <a:rPr lang="en-US" sz="1800" dirty="0" smtClean="0"/>
              <a:t> (then </a:t>
            </a:r>
            <a:r>
              <a:rPr lang="en-US" sz="1800" dirty="0" err="1" smtClean="0"/>
              <a:t>esearch</a:t>
            </a:r>
            <a:r>
              <a:rPr lang="en-US" sz="1800" dirty="0" smtClean="0"/>
              <a:t> scientist, now at Oxford; biology work)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Ozlem</a:t>
            </a:r>
            <a:r>
              <a:rPr lang="en-US" sz="1800" dirty="0" smtClean="0"/>
              <a:t> </a:t>
            </a:r>
            <a:r>
              <a:rPr lang="en-US" sz="1800" dirty="0" err="1" smtClean="0"/>
              <a:t>Demir</a:t>
            </a:r>
            <a:r>
              <a:rPr lang="en-US" sz="1800" dirty="0" smtClean="0"/>
              <a:t> (UCSD, molecular dynamics, virtual screening &amp; docking)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Faezeh</a:t>
            </a:r>
            <a:r>
              <a:rPr lang="en-US" sz="1800" dirty="0" smtClean="0"/>
              <a:t> </a:t>
            </a:r>
            <a:r>
              <a:rPr lang="en-US" sz="1800" dirty="0" err="1" smtClean="0"/>
              <a:t>Salehi</a:t>
            </a:r>
            <a:r>
              <a:rPr lang="en-US" sz="1800" dirty="0" smtClean="0"/>
              <a:t> (then graduate student, now data </a:t>
            </a:r>
            <a:r>
              <a:rPr lang="en-US" sz="1800" smtClean="0"/>
              <a:t>science researcher)</a:t>
            </a: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Other Colleagues: Linda Hall, Melanie </a:t>
            </a:r>
            <a:r>
              <a:rPr lang="en-US" sz="1800" dirty="0" err="1" smtClean="0"/>
              <a:t>Cocco</a:t>
            </a:r>
            <a:r>
              <a:rPr lang="en-US" sz="1800" dirty="0" smtClean="0"/>
              <a:t>, Pierre </a:t>
            </a:r>
            <a:r>
              <a:rPr lang="en-US" sz="1800" dirty="0" err="1" smtClean="0"/>
              <a:t>Baldi</a:t>
            </a:r>
            <a:r>
              <a:rPr lang="en-US" sz="1800" dirty="0" smtClean="0"/>
              <a:t>, Richard Chamberlin, Jonathan Chen, Ray Luo, Edwin Vargas, Geoff Tucker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Funding: UCI Chao Cancer Center, UCI Medical Scientist Training Program, UCI Office of Research and Graduate Studies, UCI Institute for Genomics and Bioinformatics, Harvey Fellowship, US National Science Foundation,          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US National Institutes of Health (National Cancer Institute)</a:t>
            </a:r>
          </a:p>
        </p:txBody>
      </p:sp>
    </p:spTree>
    <p:extLst>
      <p:ext uri="{BB962C8B-B14F-4D97-AF65-F5344CB8AC3E}">
        <p14:creationId xmlns:p14="http://schemas.microsoft.com/office/powerpoint/2010/main" val="29480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Biology has become Data Rich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Blip>
                <a:blip r:embed="rId2"/>
              </a:buBlip>
            </a:pPr>
            <a:r>
              <a:rPr lang="en-US" altLang="en-US" dirty="0" smtClean="0"/>
              <a:t>Massively Parallel Data Generation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Blip>
                <a:blip r:embed="rId2"/>
              </a:buBlip>
            </a:pPr>
            <a:r>
              <a:rPr lang="en-US" altLang="en-US" dirty="0" smtClean="0"/>
              <a:t>Genome-scale sequencing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Blip>
                <a:blip r:embed="rId2"/>
              </a:buBlip>
            </a:pPr>
            <a:r>
              <a:rPr lang="en-US" altLang="en-US" dirty="0" smtClean="0"/>
              <a:t>High-throughput drug screening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Blip>
                <a:blip r:embed="rId2"/>
              </a:buBlip>
            </a:pPr>
            <a:r>
              <a:rPr lang="en-US" altLang="en-US" dirty="0" smtClean="0"/>
              <a:t>Micro-array “gene chips”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Blip>
                <a:blip r:embed="rId2"/>
              </a:buBlip>
            </a:pPr>
            <a:r>
              <a:rPr lang="en-US" altLang="en-US" dirty="0" smtClean="0"/>
              <a:t>Combinatorial chemical synthesis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Blip>
                <a:blip r:embed="rId2"/>
              </a:buBlip>
            </a:pPr>
            <a:r>
              <a:rPr lang="en-US" altLang="en-US" dirty="0" smtClean="0"/>
              <a:t>“Shotgun” mutagenesis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Blip>
                <a:blip r:embed="rId2"/>
              </a:buBlip>
            </a:pPr>
            <a:r>
              <a:rPr lang="en-US" altLang="en-US" dirty="0" smtClean="0"/>
              <a:t>Directed protein evolution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Blip>
                <a:blip r:embed="rId2"/>
              </a:buBlip>
            </a:pPr>
            <a:r>
              <a:rPr lang="en-US" altLang="en-US" dirty="0" smtClean="0"/>
              <a:t>Two-hybrid protocols for protein interaction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Blip>
                <a:blip r:embed="rId2"/>
              </a:buBlip>
            </a:pPr>
            <a:r>
              <a:rPr lang="en-US" altLang="en-US" dirty="0" smtClean="0"/>
              <a:t>A million biomedical articles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“Data Rich”</a:t>
            </a:r>
            <a:br>
              <a:rPr lang="en-US" altLang="en-US" sz="4000" dirty="0" smtClean="0"/>
            </a:br>
            <a:r>
              <a:rPr lang="en-US" altLang="en-US" sz="4000" dirty="0" smtClean="0"/>
              <a:t>GenBank Genomic </a:t>
            </a:r>
            <a:r>
              <a:rPr lang="en-US" altLang="en-US" sz="4000" dirty="0"/>
              <a:t>S</a:t>
            </a:r>
            <a:r>
              <a:rPr lang="en-US" altLang="en-US" sz="4000" dirty="0" smtClean="0"/>
              <a:t>equence </a:t>
            </a:r>
            <a:r>
              <a:rPr lang="en-US" altLang="en-US" sz="4000" dirty="0"/>
              <a:t>D</a:t>
            </a:r>
            <a:r>
              <a:rPr lang="en-US" altLang="en-US" sz="4000" dirty="0" smtClean="0"/>
              <a:t>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34935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“Data Rich”</a:t>
            </a:r>
            <a:br>
              <a:rPr lang="en-US" altLang="en-US" sz="4000" dirty="0" smtClean="0"/>
            </a:br>
            <a:r>
              <a:rPr lang="en-US" altLang="en-US" sz="4000" dirty="0" smtClean="0"/>
              <a:t>PDB Protein 3D Structure </a:t>
            </a:r>
            <a:r>
              <a:rPr lang="en-US" altLang="en-US" sz="4000" dirty="0"/>
              <a:t>D</a:t>
            </a:r>
            <a:r>
              <a:rPr lang="en-US" altLang="en-US" sz="4000" dirty="0" smtClean="0"/>
              <a:t>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2074" y="1997942"/>
            <a:ext cx="8595361" cy="4270924"/>
            <a:chOff x="364942" y="1736684"/>
            <a:chExt cx="8595361" cy="42709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78" y="1736684"/>
              <a:ext cx="7920990" cy="37947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" b="504"/>
            <a:stretch/>
          </p:blipFill>
          <p:spPr>
            <a:xfrm>
              <a:off x="364942" y="1737360"/>
              <a:ext cx="508635" cy="42702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78" y="5532120"/>
              <a:ext cx="7920990" cy="4743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-1" r="-2" b="372"/>
            <a:stretch/>
          </p:blipFill>
          <p:spPr>
            <a:xfrm>
              <a:off x="8794568" y="1736684"/>
              <a:ext cx="165735" cy="4270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“Data Rich”</a:t>
            </a:r>
            <a:br>
              <a:rPr lang="en-US" altLang="en-US" sz="4000" dirty="0" smtClean="0"/>
            </a:br>
            <a:r>
              <a:rPr lang="en-US" altLang="en-US" sz="4000" dirty="0" smtClean="0"/>
              <a:t>PubMed Biomedical </a:t>
            </a:r>
            <a:r>
              <a:rPr lang="en-US" altLang="en-US" sz="4000" dirty="0"/>
              <a:t>L</a:t>
            </a:r>
            <a:r>
              <a:rPr lang="en-US" altLang="en-US" sz="4000" dirty="0" smtClean="0"/>
              <a:t>iterature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12" y="1804307"/>
            <a:ext cx="487225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“Data Rich”</a:t>
            </a:r>
            <a:br>
              <a:rPr lang="en-US" altLang="en-US" sz="4000" dirty="0" smtClean="0"/>
            </a:br>
            <a:r>
              <a:rPr lang="en-US" altLang="en-US" sz="4000" dirty="0" smtClean="0"/>
              <a:t>10-100K data points per gene chip</a:t>
            </a:r>
          </a:p>
        </p:txBody>
      </p:sp>
      <p:pic>
        <p:nvPicPr>
          <p:cNvPr id="12291" name="Picture 9" descr="affymetrix-chi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0975" y="1600200"/>
            <a:ext cx="2079625" cy="2185988"/>
          </a:xfrm>
          <a:noFill/>
        </p:spPr>
      </p:pic>
      <p:pic>
        <p:nvPicPr>
          <p:cNvPr id="12292" name="Picture 10" descr="affy_photolitograph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2488" y="1735138"/>
            <a:ext cx="4038600" cy="1916112"/>
          </a:xfrm>
          <a:noFill/>
        </p:spPr>
      </p:pic>
      <p:pic>
        <p:nvPicPr>
          <p:cNvPr id="12293" name="Picture 12" descr="affy_hybridization_of_tagged_prob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975" y="4227513"/>
            <a:ext cx="2868613" cy="2187575"/>
          </a:xfrm>
          <a:noFill/>
        </p:spPr>
      </p:pic>
      <p:pic>
        <p:nvPicPr>
          <p:cNvPr id="12294" name="Picture 14" descr="affy_genechiparrayoutpu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588" y="4198938"/>
            <a:ext cx="2192337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Characteristics of Biomedical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Noise!!</a:t>
            </a:r>
          </a:p>
          <a:p>
            <a:pPr lvl="1" eaLnBrk="1" hangingPunct="1"/>
            <a:r>
              <a:rPr lang="en-US" altLang="en-US" smtClean="0"/>
              <a:t>  =&gt; need robust analysis methods</a:t>
            </a:r>
          </a:p>
          <a:p>
            <a:pPr eaLnBrk="1" hangingPunct="1"/>
            <a:r>
              <a:rPr lang="en-US" altLang="en-US" smtClean="0"/>
              <a:t>Little or no theory.</a:t>
            </a:r>
          </a:p>
          <a:p>
            <a:pPr lvl="1" eaLnBrk="1" hangingPunct="1"/>
            <a:r>
              <a:rPr lang="en-US" altLang="en-US" smtClean="0"/>
              <a:t>  =&gt; need statistics, probability</a:t>
            </a:r>
          </a:p>
          <a:p>
            <a:pPr eaLnBrk="1" hangingPunct="1"/>
            <a:r>
              <a:rPr lang="en-US" altLang="en-US" smtClean="0"/>
              <a:t>Multiple scales, tightly linked.</a:t>
            </a:r>
          </a:p>
          <a:p>
            <a:pPr lvl="1" eaLnBrk="1" hangingPunct="1"/>
            <a:r>
              <a:rPr lang="en-US" altLang="en-US" smtClean="0"/>
              <a:t>  =&gt; need cross-scale data integration</a:t>
            </a:r>
          </a:p>
          <a:p>
            <a:pPr eaLnBrk="1" hangingPunct="1"/>
            <a:r>
              <a:rPr lang="en-US" altLang="en-US" smtClean="0"/>
              <a:t>Specialized (“boutique”) databases</a:t>
            </a:r>
          </a:p>
          <a:p>
            <a:pPr lvl="1" eaLnBrk="1" hangingPunct="1"/>
            <a:r>
              <a:rPr lang="en-US" altLang="en-US" smtClean="0"/>
              <a:t>  =&gt; need heterogeneous data integration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3366"/>
      </a:dk1>
      <a:lt1>
        <a:srgbClr val="FFFFFF"/>
      </a:lt1>
      <a:dk2>
        <a:srgbClr val="000099"/>
      </a:dk2>
      <a:lt2>
        <a:srgbClr val="FFCC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0099"/>
        </a:dk2>
        <a:lt2>
          <a:srgbClr val="FFCC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FFCC0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3">
      <a:dk1>
        <a:srgbClr val="003366"/>
      </a:dk1>
      <a:lt1>
        <a:srgbClr val="FFFFFF"/>
      </a:lt1>
      <a:dk2>
        <a:srgbClr val="000099"/>
      </a:dk2>
      <a:lt2>
        <a:srgbClr val="FFCC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0099"/>
        </a:dk2>
        <a:lt2>
          <a:srgbClr val="FFCC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6699"/>
        </a:dk1>
        <a:lt1>
          <a:srgbClr val="FFFFFF"/>
        </a:lt1>
        <a:dk2>
          <a:srgbClr val="000000"/>
        </a:dk2>
        <a:lt2>
          <a:srgbClr val="FFCC0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9712</TotalTime>
  <Words>1691</Words>
  <Application>Microsoft Office PowerPoint</Application>
  <PresentationFormat>On-screen Show (4:3)</PresentationFormat>
  <Paragraphs>527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1_Default Design</vt:lpstr>
      <vt:lpstr>Intelligent Systems and Molecular Biology</vt:lpstr>
      <vt:lpstr>“Computers are to Biology as  Mathematics is to Physics.”  --- Harold Morowitz (spiritual father of BioMatrix, and Intelligent Systems for Molecular Biology Conference)</vt:lpstr>
      <vt:lpstr>Intelligent Systems and Molecular Biology</vt:lpstr>
      <vt:lpstr>Biology has become Data Rich</vt:lpstr>
      <vt:lpstr>“Data Rich” GenBank Genomic Sequence Data</vt:lpstr>
      <vt:lpstr>“Data Rich” PDB Protein 3D Structure Data</vt:lpstr>
      <vt:lpstr>“Data Rich” PubMed Biomedical Literature</vt:lpstr>
      <vt:lpstr>“Data Rich” 10-100K data points per gene chip</vt:lpstr>
      <vt:lpstr>Characteristics of Biomedical Data</vt:lpstr>
      <vt:lpstr>Intelligent Systems are well suited to biology and medicine</vt:lpstr>
      <vt:lpstr>Intelligent Systems and Molecular Biology</vt:lpstr>
      <vt:lpstr>PowerPoint Presentation</vt:lpstr>
      <vt:lpstr>PowerPoint Presentation</vt:lpstr>
      <vt:lpstr>PowerPoint Presentation</vt:lpstr>
      <vt:lpstr>Suppressor Mutations  Several second-site mutations restore functionality to some p53 cancer mutants in vivo. </vt:lpstr>
      <vt:lpstr>PowerPoint Presentation</vt:lpstr>
      <vt:lpstr>PowerPoint Presentation</vt:lpstr>
      <vt:lpstr>How Big is The Problem?</vt:lpstr>
      <vt:lpstr>PowerPoint Presentation</vt:lpstr>
      <vt:lpstr>PowerPoint Presentation</vt:lpstr>
      <vt:lpstr>PowerPoint Presentation</vt:lpstr>
      <vt:lpstr>PowerPoint Presentation</vt:lpstr>
      <vt:lpstr>A Serendipitous Discovery (With a Great Deal of Support)</vt:lpstr>
      <vt:lpstr>Other Computational Support</vt:lpstr>
      <vt:lpstr>Stictic acid docked into open L1/S3 pocket of p53 variants</vt:lpstr>
      <vt:lpstr>14 Actives in first 91 assayed</vt:lpstr>
      <vt:lpstr>Photomicrograph of cell viability (of 91 compounds assayed)</vt:lpstr>
      <vt:lpstr>The long road to a  future anti-cancer drug</vt:lpstr>
      <vt:lpstr>Intelligent Systems and Molecular Biology</vt:lpstr>
      <vt:lpstr>p53 Cancer Rescue Acknowledgments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 Larsen</dc:creator>
  <cp:lastModifiedBy>Lathrop,Richard</cp:lastModifiedBy>
  <cp:revision>370</cp:revision>
  <dcterms:created xsi:type="dcterms:W3CDTF">2003-06-04T18:35:44Z</dcterms:created>
  <dcterms:modified xsi:type="dcterms:W3CDTF">2015-10-07T04:07:12Z</dcterms:modified>
</cp:coreProperties>
</file>