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5" r:id="rId10"/>
    <p:sldId id="263" r:id="rId11"/>
    <p:sldId id="269" r:id="rId12"/>
    <p:sldId id="266" r:id="rId13"/>
    <p:sldId id="267" r:id="rId14"/>
    <p:sldId id="268" r:id="rId15"/>
    <p:sldId id="282" r:id="rId16"/>
    <p:sldId id="271" r:id="rId17"/>
    <p:sldId id="270" r:id="rId18"/>
    <p:sldId id="272" r:id="rId19"/>
    <p:sldId id="273" r:id="rId20"/>
    <p:sldId id="274" r:id="rId21"/>
    <p:sldId id="275" r:id="rId22"/>
    <p:sldId id="283" r:id="rId23"/>
    <p:sldId id="276" r:id="rId24"/>
    <p:sldId id="277" r:id="rId25"/>
    <p:sldId id="278" r:id="rId26"/>
    <p:sldId id="279" r:id="rId27"/>
    <p:sldId id="280" r:id="rId28"/>
    <p:sldId id="28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03D29-1B1E-4BFC-B77C-FC3D2CA16ED9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2A79FE-FFB5-4931-98E1-0EA46855EA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A79FE-FFB5-4931-98E1-0EA46855EA3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1495-E211-4CA7-AE22-CE7A5AF200A6}" type="datetime1">
              <a:rPr lang="en-US" smtClean="0"/>
              <a:pPr/>
              <a:t>1/29/2010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9AEE-C230-48DA-8B62-6E21906443E2}" type="datetime1">
              <a:rPr lang="en-US" smtClean="0"/>
              <a:pPr/>
              <a:t>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85DC9-DCC5-46E7-BF7B-FF0DB644CAC2}" type="datetime1">
              <a:rPr lang="en-US" smtClean="0"/>
              <a:pPr/>
              <a:t>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561AB-0B0E-4AAD-BB45-DADEE8A38240}" type="datetime1">
              <a:rPr lang="en-US" smtClean="0"/>
              <a:pPr/>
              <a:t>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0E1FC-3676-4F2A-B8E2-3B06B8603B57}" type="datetime1">
              <a:rPr lang="en-US" smtClean="0"/>
              <a:pPr/>
              <a:t>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AF67-4678-4ABD-A805-4CA4DF8C8D19}" type="datetime1">
              <a:rPr lang="en-US" smtClean="0"/>
              <a:pPr/>
              <a:t>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217E-BC64-45C4-BE36-0D9009D2D857}" type="datetime1">
              <a:rPr lang="en-US" smtClean="0"/>
              <a:pPr/>
              <a:t>1/29/2010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743E-110E-4466-B480-B52411F77C27}" type="datetime1">
              <a:rPr lang="en-US" smtClean="0"/>
              <a:pPr/>
              <a:t>1/29/2010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D397-A574-479B-A5E9-29B0B21DD50F}" type="datetime1">
              <a:rPr lang="en-US" smtClean="0"/>
              <a:pPr/>
              <a:t>1/29/2010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C76A-575B-439B-B018-A999B1A2113B}" type="datetime1">
              <a:rPr lang="en-US" smtClean="0"/>
              <a:pPr/>
              <a:t>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964A-81D2-4C54-BDB3-6375EAD3423B}" type="datetime1">
              <a:rPr lang="en-US" smtClean="0"/>
              <a:pPr/>
              <a:t>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338ECCB4-7159-4612-8E05-5731EFC3A8F8}" type="datetime1">
              <a:rPr lang="en-US" smtClean="0"/>
              <a:pPr algn="r" eaLnBrk="1" latinLnBrk="0" hangingPunct="1"/>
              <a:t>1/29/2010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Ch. 5 Lecture Notes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IN4MTX 113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January 2010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Requirements Quality Assurance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88423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Individual Reviewing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10</a:t>
            </a:fld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Free Form/Free Style</a:t>
            </a:r>
          </a:p>
          <a:p>
            <a:pPr lvl="1"/>
            <a:r>
              <a:rPr lang="en-US" dirty="0" smtClean="0"/>
              <a:t>No direction given</a:t>
            </a:r>
          </a:p>
          <a:p>
            <a:pPr lvl="1"/>
            <a:r>
              <a:rPr lang="en-US" dirty="0" smtClean="0"/>
              <a:t>Find what you can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Checklist-based</a:t>
            </a:r>
          </a:p>
          <a:p>
            <a:pPr lvl="1"/>
            <a:r>
              <a:rPr lang="en-US" dirty="0" smtClean="0"/>
              <a:t>Specifics you want your reviewers to provide feedback: format, readability, clarity, consistency (defects), language and semantics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Process-based</a:t>
            </a:r>
          </a:p>
          <a:p>
            <a:pPr lvl="1"/>
            <a:r>
              <a:rPr lang="en-US" dirty="0" smtClean="0"/>
              <a:t>Assign roles</a:t>
            </a:r>
          </a:p>
          <a:p>
            <a:pPr lvl="1"/>
            <a:r>
              <a:rPr lang="en-US" dirty="0" smtClean="0"/>
              <a:t>Seek different perspectives from specific disciplines: safety, design, test, quality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772400" cy="88423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Example: Defect-based Checklist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11</a:t>
            </a:fld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7772400" cy="4572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Omission: 			Was something greatly missed?</a:t>
            </a:r>
          </a:p>
          <a:p>
            <a:r>
              <a:rPr lang="en-US" dirty="0" smtClean="0"/>
              <a:t>Contradiction: 			Consistent with other requirements/concepts?</a:t>
            </a:r>
          </a:p>
          <a:p>
            <a:r>
              <a:rPr lang="en-US" dirty="0" smtClean="0"/>
              <a:t>Inadequacy:			Did this meet the stakeholders needs?</a:t>
            </a:r>
          </a:p>
          <a:p>
            <a:r>
              <a:rPr lang="en-US" dirty="0" smtClean="0"/>
              <a:t>Ambiguity:			Too many interpretations?</a:t>
            </a:r>
          </a:p>
          <a:p>
            <a:r>
              <a:rPr lang="en-US" dirty="0" smtClean="0"/>
              <a:t>Immeasurability: 			Are these requirements verifiable?</a:t>
            </a:r>
          </a:p>
          <a:p>
            <a:r>
              <a:rPr lang="en-US" dirty="0" smtClean="0"/>
              <a:t>Noise: 				Are these statements relevant?</a:t>
            </a:r>
          </a:p>
          <a:p>
            <a:r>
              <a:rPr lang="en-US" dirty="0" smtClean="0"/>
              <a:t>Over specification			Do these requirements add any value to verify?</a:t>
            </a:r>
          </a:p>
          <a:p>
            <a:r>
              <a:rPr lang="en-US" dirty="0" smtClean="0"/>
              <a:t>Unfeasibility			Is this possible?	</a:t>
            </a:r>
          </a:p>
          <a:p>
            <a:r>
              <a:rPr lang="en-US" dirty="0" smtClean="0"/>
              <a:t>Unintelligibility			Why is this statement/requirement here?</a:t>
            </a:r>
          </a:p>
          <a:p>
            <a:r>
              <a:rPr lang="en-US" dirty="0" smtClean="0"/>
              <a:t>Poor Structuring			Bad wording?</a:t>
            </a:r>
          </a:p>
          <a:p>
            <a:r>
              <a:rPr lang="en-US" dirty="0" smtClean="0"/>
              <a:t>Forward Reference		Is the concept defined later in the document?</a:t>
            </a:r>
          </a:p>
          <a:p>
            <a:r>
              <a:rPr lang="en-US" dirty="0" smtClean="0"/>
              <a:t>Remorse			Has the concept been used before definition?</a:t>
            </a:r>
          </a:p>
          <a:p>
            <a:r>
              <a:rPr lang="en-US" dirty="0" smtClean="0"/>
              <a:t>Propagated Changes		Would a change here propagate elsewhere?</a:t>
            </a:r>
          </a:p>
          <a:p>
            <a:r>
              <a:rPr lang="en-US" dirty="0" smtClean="0"/>
              <a:t>Opacity			Are the dependencies visible?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772400" cy="7318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Some Guidance to Individual Reviewing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12</a:t>
            </a:fld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Ask yourself: what are you seeking?</a:t>
            </a:r>
          </a:p>
          <a:p>
            <a:pPr lvl="1"/>
            <a:r>
              <a:rPr lang="en-US" dirty="0" smtClean="0"/>
              <a:t>Technical accuracy?</a:t>
            </a:r>
          </a:p>
          <a:p>
            <a:pPr lvl="1"/>
            <a:r>
              <a:rPr lang="en-US" dirty="0" smtClean="0"/>
              <a:t>Clarity in wording?</a:t>
            </a:r>
          </a:p>
          <a:p>
            <a:pPr lvl="1"/>
            <a:r>
              <a:rPr lang="en-US" dirty="0" smtClean="0"/>
              <a:t>… then ask your reviewers for the same.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Providing direction will yield the best results: go with checklist-based or process-based reviews.</a:t>
            </a:r>
          </a:p>
          <a:p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80803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Requirements Inspection Process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13</a:t>
            </a:fld>
            <a:endParaRPr kumimoji="0"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ph sz="quarter" idx="1"/>
          </p:nvPr>
        </p:nvGraphicFramePr>
        <p:xfrm>
          <a:off x="152400" y="2971800"/>
          <a:ext cx="9144000" cy="1391608"/>
        </p:xfrm>
        <a:graphic>
          <a:graphicData uri="http://schemas.openxmlformats.org/presentationml/2006/ole">
            <p:oleObj spid="_x0000_s5122" name="Picture" r:id="rId3" imgW="4860360" imgH="739080" progId="Word.Picture.8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4572000" y="2819400"/>
            <a:ext cx="2514600" cy="1066800"/>
          </a:xfrm>
          <a:prstGeom prst="rect">
            <a:avLst/>
          </a:prstGeom>
          <a:noFill/>
          <a:ln w="539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772400" cy="73183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Defect Evaluation at Review Meetings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14</a:t>
            </a:fld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Have the inspection review meeting, collect comments.</a:t>
            </a:r>
          </a:p>
          <a:p>
            <a:endParaRPr lang="en-US" dirty="0" smtClean="0"/>
          </a:p>
          <a:p>
            <a:r>
              <a:rPr lang="en-US" dirty="0" smtClean="0"/>
              <a:t>Tips:</a:t>
            </a:r>
          </a:p>
          <a:p>
            <a:pPr lvl="1"/>
            <a:r>
              <a:rPr lang="en-US" dirty="0" smtClean="0"/>
              <a:t>Excel is very powerful / matrix comments, resolution, action items</a:t>
            </a:r>
          </a:p>
          <a:p>
            <a:pPr lvl="1"/>
            <a:r>
              <a:rPr lang="en-US" dirty="0" smtClean="0"/>
              <a:t>Document the problem … analyze later.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15</a:t>
            </a:fld>
            <a:endParaRPr kumimoji="0"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80803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Defect Evaluation at Review Meetings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86200" y="1371600"/>
            <a:ext cx="1132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362200"/>
            <a:ext cx="8458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80803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Requirements Inspection Process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16</a:t>
            </a:fld>
            <a:endParaRPr kumimoji="0"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ph sz="quarter" idx="1"/>
          </p:nvPr>
        </p:nvGraphicFramePr>
        <p:xfrm>
          <a:off x="152400" y="2971800"/>
          <a:ext cx="9144000" cy="1391608"/>
        </p:xfrm>
        <a:graphic>
          <a:graphicData uri="http://schemas.openxmlformats.org/presentationml/2006/ole">
            <p:oleObj spid="_x0000_s6146" name="Picture" r:id="rId3" imgW="4860360" imgH="739080" progId="Word.Picture.8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7010400" y="2819400"/>
            <a:ext cx="2057400" cy="1066800"/>
          </a:xfrm>
          <a:prstGeom prst="rect">
            <a:avLst/>
          </a:prstGeom>
          <a:noFill/>
          <a:ln w="539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RD Consolidation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17</a:t>
            </a:fld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Consolidate comments</a:t>
            </a:r>
          </a:p>
          <a:p>
            <a:endParaRPr lang="en-US" dirty="0" smtClean="0"/>
          </a:p>
          <a:p>
            <a:r>
              <a:rPr lang="en-US" dirty="0" smtClean="0"/>
              <a:t>Tip: decide your next action</a:t>
            </a:r>
          </a:p>
          <a:p>
            <a:pPr lvl="1"/>
            <a:r>
              <a:rPr lang="en-US" dirty="0" smtClean="0"/>
              <a:t>Resolve conflicting comments</a:t>
            </a:r>
          </a:p>
          <a:p>
            <a:pPr lvl="1"/>
            <a:r>
              <a:rPr lang="en-US" dirty="0" smtClean="0"/>
              <a:t>Defer if the conflict gets out of hand</a:t>
            </a:r>
          </a:p>
          <a:p>
            <a:pPr lvl="1"/>
            <a:r>
              <a:rPr lang="en-US" dirty="0" smtClean="0"/>
              <a:t>Disagreeing with a comment</a:t>
            </a:r>
          </a:p>
          <a:p>
            <a:pPr lvl="1"/>
            <a:r>
              <a:rPr lang="en-US" dirty="0" smtClean="0"/>
              <a:t>Reconcile comments with your updated RD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80803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Requirements Inspection Process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18</a:t>
            </a:fld>
            <a:endParaRPr kumimoji="0"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ph sz="quarter" idx="1"/>
          </p:nvPr>
        </p:nvGraphicFramePr>
        <p:xfrm>
          <a:off x="152400" y="2971800"/>
          <a:ext cx="9144000" cy="1391608"/>
        </p:xfrm>
        <a:graphic>
          <a:graphicData uri="http://schemas.openxmlformats.org/presentationml/2006/ole">
            <p:oleObj spid="_x0000_s7170" name="Picture" r:id="rId3" imgW="4860360" imgH="739080" progId="Word.Picture.8">
              <p:embed/>
            </p:oleObj>
          </a:graphicData>
        </a:graphic>
      </p:graphicFrame>
      <p:sp>
        <p:nvSpPr>
          <p:cNvPr id="6" name="Oval 5"/>
          <p:cNvSpPr/>
          <p:nvPr/>
        </p:nvSpPr>
        <p:spPr>
          <a:xfrm>
            <a:off x="8077200" y="3657600"/>
            <a:ext cx="381000" cy="381000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04800" y="3352800"/>
            <a:ext cx="381000" cy="381000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772400" cy="731838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Queries on a Database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19</a:t>
            </a:fld>
            <a:endParaRPr kumimoji="0" lang="en-US"/>
          </a:p>
        </p:txBody>
      </p:sp>
      <p:sp>
        <p:nvSpPr>
          <p:cNvPr id="5" name="Can 4"/>
          <p:cNvSpPr/>
          <p:nvPr/>
        </p:nvSpPr>
        <p:spPr>
          <a:xfrm>
            <a:off x="3173186" y="2286000"/>
            <a:ext cx="2185307" cy="25908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√ Consistency Checks</a:t>
            </a:r>
          </a:p>
          <a:p>
            <a:endParaRPr lang="en-US" sz="1400" b="1" dirty="0" smtClean="0">
              <a:solidFill>
                <a:schemeClr val="tx1"/>
              </a:solidFill>
            </a:endParaRPr>
          </a:p>
          <a:p>
            <a:r>
              <a:rPr lang="en-US" sz="1400" b="1" dirty="0" smtClean="0">
                <a:solidFill>
                  <a:schemeClr val="tx1"/>
                </a:solidFill>
              </a:rPr>
              <a:t>√ Metrics</a:t>
            </a:r>
          </a:p>
          <a:p>
            <a:endParaRPr lang="en-US" sz="1400" b="1" dirty="0" smtClean="0">
              <a:solidFill>
                <a:schemeClr val="tx1"/>
              </a:solidFill>
            </a:endParaRPr>
          </a:p>
          <a:p>
            <a:r>
              <a:rPr lang="en-US" sz="1400" b="1" dirty="0" smtClean="0">
                <a:solidFill>
                  <a:schemeClr val="tx1"/>
                </a:solidFill>
              </a:rPr>
              <a:t>√ Deltas</a:t>
            </a:r>
          </a:p>
          <a:p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29986" y="3505200"/>
            <a:ext cx="27432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459186" y="2667000"/>
            <a:ext cx="15240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59186" y="3579812"/>
            <a:ext cx="15240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459186" y="4418012"/>
            <a:ext cx="15240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83186" y="2133600"/>
            <a:ext cx="800100" cy="752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3186" y="3200400"/>
            <a:ext cx="88990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35586" y="4114800"/>
            <a:ext cx="5905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6186" y="2590800"/>
            <a:ext cx="8953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77786" y="3657600"/>
            <a:ext cx="8953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/>
        </p:nvSpPr>
        <p:spPr>
          <a:xfrm>
            <a:off x="1396093" y="3048000"/>
            <a:ext cx="1754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Data/Models In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587093" y="2971800"/>
            <a:ext cx="987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Outputs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453493" y="2310825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Requirements </a:t>
            </a:r>
          </a:p>
          <a:p>
            <a:pPr algn="ctr"/>
            <a:r>
              <a:rPr lang="en-US" sz="1600" b="1" dirty="0" smtClean="0"/>
              <a:t>Database</a:t>
            </a:r>
            <a:endParaRPr lang="en-US" sz="1600" b="1" dirty="0"/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20693" y="2133600"/>
            <a:ext cx="800100" cy="752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20693" y="3200400"/>
            <a:ext cx="88990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73093" y="4114800"/>
            <a:ext cx="5905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/>
          <p:cNvSpPr txBox="1"/>
          <p:nvPr/>
        </p:nvSpPr>
        <p:spPr>
          <a:xfrm>
            <a:off x="7229739" y="16764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949293" y="168806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31" name="Oval 30"/>
          <p:cNvSpPr/>
          <p:nvPr/>
        </p:nvSpPr>
        <p:spPr>
          <a:xfrm>
            <a:off x="2971800" y="3810000"/>
            <a:ext cx="1219200" cy="4572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Chapter 5 Topics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Inspections and Reviews </a:t>
            </a:r>
          </a:p>
          <a:p>
            <a:endParaRPr lang="en-US" dirty="0" smtClean="0"/>
          </a:p>
          <a:p>
            <a:r>
              <a:rPr lang="en-US" dirty="0" smtClean="0"/>
              <a:t>Queries using a Requirements Database</a:t>
            </a:r>
          </a:p>
          <a:p>
            <a:endParaRPr lang="en-US" dirty="0" smtClean="0"/>
          </a:p>
          <a:p>
            <a:r>
              <a:rPr lang="en-US" dirty="0" smtClean="0"/>
              <a:t>Validation by Specification Animation</a:t>
            </a:r>
          </a:p>
          <a:p>
            <a:endParaRPr lang="en-US" dirty="0" smtClean="0"/>
          </a:p>
          <a:p>
            <a:r>
              <a:rPr lang="en-US" dirty="0" smtClean="0"/>
              <a:t>Verification through Formal Checks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2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20</a:t>
            </a:fld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581400" y="1447800"/>
            <a:ext cx="5029200" cy="45720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Full Inspection Review of Version A</a:t>
            </a:r>
          </a:p>
          <a:p>
            <a:endParaRPr lang="en-US" dirty="0" smtClean="0"/>
          </a:p>
          <a:p>
            <a:r>
              <a:rPr lang="en-US" dirty="0" smtClean="0"/>
              <a:t>Delta Inspection Review of Version B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Queries on a Database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362200"/>
            <a:ext cx="800100" cy="752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429000"/>
            <a:ext cx="88990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343400"/>
            <a:ext cx="5905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381250"/>
            <a:ext cx="800100" cy="752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3448050"/>
            <a:ext cx="88990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4362450"/>
            <a:ext cx="5905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084753" y="19050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590800" y="193571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cxnSp>
        <p:nvCxnSpPr>
          <p:cNvPr id="15" name="Straight Connector 14"/>
          <p:cNvCxnSpPr>
            <a:stCxn id="6" idx="3"/>
          </p:cNvCxnSpPr>
          <p:nvPr/>
        </p:nvCxnSpPr>
        <p:spPr>
          <a:xfrm>
            <a:off x="1638300" y="2738247"/>
            <a:ext cx="266700" cy="31291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9" idx="1"/>
          </p:cNvCxnSpPr>
          <p:nvPr/>
        </p:nvCxnSpPr>
        <p:spPr>
          <a:xfrm rot="10800000" flipV="1">
            <a:off x="2133600" y="2757296"/>
            <a:ext cx="228600" cy="31101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1219200" y="5867400"/>
            <a:ext cx="1676400" cy="4572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√Deltas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Queries on a Database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21</a:t>
            </a:fld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Queries can be made to determine consistency in wording and assigned entities</a:t>
            </a:r>
          </a:p>
          <a:p>
            <a:r>
              <a:rPr lang="en-US" dirty="0" smtClean="0"/>
              <a:t>Queries for metrics:</a:t>
            </a:r>
          </a:p>
          <a:p>
            <a:pPr lvl="1"/>
            <a:r>
              <a:rPr lang="en-US" dirty="0" smtClean="0"/>
              <a:t># of requirements: Volatile requirements comparison (Version A </a:t>
            </a:r>
            <a:r>
              <a:rPr lang="en-US" dirty="0" err="1" smtClean="0"/>
              <a:t>vs</a:t>
            </a:r>
            <a:r>
              <a:rPr lang="en-US" dirty="0" smtClean="0"/>
              <a:t> Version B) </a:t>
            </a:r>
          </a:p>
          <a:p>
            <a:pPr lvl="1"/>
            <a:r>
              <a:rPr lang="en-US" dirty="0" smtClean="0"/>
              <a:t># of specific requirements: i.e. how many requirements related to interfaces? Safety requirements?</a:t>
            </a:r>
          </a:p>
          <a:p>
            <a:pPr lvl="1"/>
            <a:r>
              <a:rPr lang="en-US" dirty="0" smtClean="0"/>
              <a:t>Traceability: finding orphaned requirements, childless parents</a:t>
            </a:r>
          </a:p>
          <a:p>
            <a:r>
              <a:rPr lang="en-US" dirty="0" smtClean="0"/>
              <a:t>Deltas from one baseline of an RD to the next</a:t>
            </a:r>
          </a:p>
          <a:p>
            <a:endParaRPr lang="en-US" dirty="0"/>
          </a:p>
        </p:txBody>
      </p:sp>
      <p:sp>
        <p:nvSpPr>
          <p:cNvPr id="5" name="Smiley Face 4"/>
          <p:cNvSpPr/>
          <p:nvPr/>
        </p:nvSpPr>
        <p:spPr>
          <a:xfrm>
            <a:off x="6858000" y="5257800"/>
            <a:ext cx="381000" cy="3048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22</a:t>
            </a:fld>
            <a:endParaRPr kumimoji="0" lang="en-US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8725" y="733425"/>
            <a:ext cx="6686550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Validation by Specification Animation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23</a:t>
            </a:fld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05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point: to check the adequacy of requirements and the assumptions you’ve made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Extracting an executable model from the specification: what perspective do we want to animate?</a:t>
            </a:r>
          </a:p>
          <a:p>
            <a:endParaRPr lang="en-US" sz="2400" dirty="0" smtClean="0"/>
          </a:p>
          <a:p>
            <a:r>
              <a:rPr lang="en-US" sz="2400" dirty="0" smtClean="0"/>
              <a:t>Validation Scenarios</a:t>
            </a:r>
          </a:p>
          <a:p>
            <a:pPr lvl="1"/>
            <a:r>
              <a:rPr lang="en-US" dirty="0" smtClean="0"/>
              <a:t>Does the system behave as expected?</a:t>
            </a:r>
          </a:p>
          <a:p>
            <a:endParaRPr lang="en-US" sz="2400" dirty="0" smtClean="0"/>
          </a:p>
          <a:p>
            <a:r>
              <a:rPr lang="en-US" sz="2400" dirty="0" smtClean="0"/>
              <a:t>Mimic possible behaviors of the environment</a:t>
            </a:r>
          </a:p>
          <a:p>
            <a:pPr lvl="1"/>
            <a:r>
              <a:rPr lang="en-US" dirty="0" smtClean="0"/>
              <a:t>Demonstrate that the software can respond to outside events</a:t>
            </a:r>
          </a:p>
          <a:p>
            <a:pPr lvl="1"/>
            <a:endParaRPr lang="en-US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24</a:t>
            </a:fld>
            <a:endParaRPr kumimoji="0" lang="en-US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24187" y="228600"/>
          <a:ext cx="8829711" cy="6172200"/>
        </p:xfrm>
        <a:graphic>
          <a:graphicData uri="http://schemas.openxmlformats.org/presentationml/2006/ole">
            <p:oleObj spid="_x0000_s9218" name="Picture" r:id="rId3" imgW="4945320" imgH="3328200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Pitfalls using Animation/Simulation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25</a:t>
            </a:fld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You still need a formal specification</a:t>
            </a:r>
          </a:p>
          <a:p>
            <a:endParaRPr lang="en-US" dirty="0" smtClean="0"/>
          </a:p>
          <a:p>
            <a:r>
              <a:rPr lang="en-US" dirty="0" smtClean="0"/>
              <a:t>Tricky things can happen in the environment</a:t>
            </a:r>
          </a:p>
          <a:p>
            <a:pPr lvl="1"/>
            <a:r>
              <a:rPr lang="en-US" dirty="0" smtClean="0"/>
              <a:t>Simulated models will not catch these anomalies</a:t>
            </a:r>
          </a:p>
          <a:p>
            <a:pPr lvl="1"/>
            <a:r>
              <a:rPr lang="en-US" dirty="0" smtClean="0"/>
              <a:t>Experts are needed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Not everything can be represented</a:t>
            </a:r>
          </a:p>
          <a:p>
            <a:endParaRPr lang="en-US" dirty="0" smtClean="0"/>
          </a:p>
          <a:p>
            <a:r>
              <a:rPr lang="en-US" dirty="0" smtClean="0"/>
              <a:t>Gaps will exist between animated model and original specification</a:t>
            </a:r>
          </a:p>
          <a:p>
            <a:pPr lvl="1"/>
            <a:r>
              <a:rPr lang="en-US" dirty="0" smtClean="0"/>
              <a:t>Adequacy of model </a:t>
            </a:r>
            <a:r>
              <a:rPr lang="en-US" dirty="0" err="1" smtClean="0"/>
              <a:t>vs</a:t>
            </a:r>
            <a:r>
              <a:rPr lang="en-US" dirty="0" smtClean="0"/>
              <a:t> inadequacy of what was specified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Verification through Formal Checks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26</a:t>
            </a:fld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752600"/>
            <a:ext cx="7772400" cy="4572000"/>
          </a:xfrm>
        </p:spPr>
        <p:txBody>
          <a:bodyPr/>
          <a:lstStyle/>
          <a:p>
            <a:r>
              <a:rPr lang="en-US" dirty="0" smtClean="0"/>
              <a:t>Language Checks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Dedicated Consistency and Completeness Checks</a:t>
            </a:r>
          </a:p>
          <a:p>
            <a:endParaRPr lang="en-US" dirty="0" smtClean="0"/>
          </a:p>
          <a:p>
            <a:r>
              <a:rPr lang="en-US" dirty="0" smtClean="0"/>
              <a:t>Model Checking</a:t>
            </a:r>
          </a:p>
          <a:p>
            <a:endParaRPr lang="en-US" dirty="0" smtClean="0"/>
          </a:p>
          <a:p>
            <a:r>
              <a:rPr lang="en-US" dirty="0" smtClean="0"/>
              <a:t>Theorem Proving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Model Checking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27</a:t>
            </a:fld>
            <a:endParaRPr kumimoji="0" lang="en-US"/>
          </a:p>
        </p:txBody>
      </p:sp>
      <p:graphicFrame>
        <p:nvGraphicFramePr>
          <p:cNvPr id="10242" name="Object 2"/>
          <p:cNvGraphicFramePr>
            <a:graphicFrameLocks/>
          </p:cNvGraphicFramePr>
          <p:nvPr/>
        </p:nvGraphicFramePr>
        <p:xfrm>
          <a:off x="174865" y="2085975"/>
          <a:ext cx="8816735" cy="3095625"/>
        </p:xfrm>
        <a:graphic>
          <a:graphicData uri="http://schemas.openxmlformats.org/presentationml/2006/ole">
            <p:oleObj spid="_x0000_s10242" name="Picture" r:id="rId3" imgW="4591080" imgH="1549440" progId="Word.Picture.8">
              <p:embed/>
            </p:oleObj>
          </a:graphicData>
        </a:graphic>
      </p:graphicFrame>
      <p:sp>
        <p:nvSpPr>
          <p:cNvPr id="7" name="Oval 6"/>
          <p:cNvSpPr/>
          <p:nvPr/>
        </p:nvSpPr>
        <p:spPr>
          <a:xfrm>
            <a:off x="1066800" y="4419600"/>
            <a:ext cx="2286000" cy="381000"/>
          </a:xfrm>
          <a:prstGeom prst="ellipse">
            <a:avLst/>
          </a:prstGeom>
          <a:solidFill>
            <a:srgbClr val="92D050">
              <a:alpha val="5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553200" y="2590800"/>
            <a:ext cx="2209800" cy="381000"/>
          </a:xfrm>
          <a:prstGeom prst="ellipse">
            <a:avLst/>
          </a:prstGeom>
          <a:solidFill>
            <a:srgbClr val="92D050">
              <a:alpha val="5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553200" y="3962400"/>
            <a:ext cx="2286000" cy="381000"/>
          </a:xfrm>
          <a:prstGeom prst="ellipse">
            <a:avLst/>
          </a:prstGeom>
          <a:solidFill>
            <a:srgbClr val="92D050">
              <a:alpha val="5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2819400" y="5562600"/>
            <a:ext cx="3200400" cy="381000"/>
          </a:xfrm>
          <a:prstGeom prst="ellipse">
            <a:avLst/>
          </a:prstGeom>
          <a:solidFill>
            <a:schemeClr val="bg1"/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28</a:t>
            </a:fld>
            <a:endParaRPr kumimoji="0" lang="en-US"/>
          </a:p>
        </p:txBody>
      </p:sp>
      <p:graphicFrame>
        <p:nvGraphicFramePr>
          <p:cNvPr id="11266" name="Object 2"/>
          <p:cNvGraphicFramePr>
            <a:graphicFrameLocks/>
          </p:cNvGraphicFramePr>
          <p:nvPr/>
        </p:nvGraphicFramePr>
        <p:xfrm>
          <a:off x="762000" y="1447800"/>
          <a:ext cx="7761287" cy="2922587"/>
        </p:xfrm>
        <a:graphic>
          <a:graphicData uri="http://schemas.openxmlformats.org/presentationml/2006/ole">
            <p:oleObj spid="_x0000_s11266" name="Picture" r:id="rId3" imgW="5130720" imgH="1909440" progId="Word.Picture.8">
              <p:embed/>
            </p:oleObj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762000" y="381000"/>
            <a:ext cx="7772400" cy="8382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Proof by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Counterexample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1600" y="4419600"/>
            <a:ext cx="4876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init:	 	(</a:t>
            </a:r>
            <a:r>
              <a:rPr lang="en-US" dirty="0" err="1" smtClean="0"/>
              <a:t>doorsClosed</a:t>
            </a:r>
            <a:r>
              <a:rPr lang="en-US" dirty="0" smtClean="0"/>
              <a:t>, </a:t>
            </a:r>
            <a:r>
              <a:rPr lang="en-US" dirty="0" err="1" smtClean="0"/>
              <a:t>trainStopped</a:t>
            </a:r>
            <a:r>
              <a:rPr lang="en-US" dirty="0" smtClean="0"/>
              <a:t>)</a:t>
            </a:r>
          </a:p>
          <a:p>
            <a:r>
              <a:rPr lang="en-US" dirty="0" smtClean="0"/>
              <a:t>start: 		(</a:t>
            </a:r>
            <a:r>
              <a:rPr lang="en-US" dirty="0" err="1" smtClean="0"/>
              <a:t>doorsClosed</a:t>
            </a:r>
            <a:r>
              <a:rPr lang="en-US" dirty="0" smtClean="0"/>
              <a:t>, </a:t>
            </a:r>
            <a:r>
              <a:rPr lang="en-US" dirty="0" err="1" smtClean="0"/>
              <a:t>trainMoving</a:t>
            </a:r>
            <a:r>
              <a:rPr lang="en-US" dirty="0" smtClean="0"/>
              <a:t>)</a:t>
            </a:r>
          </a:p>
          <a:p>
            <a:r>
              <a:rPr lang="en-US" dirty="0" smtClean="0"/>
              <a:t>[speed = 0]: 	(</a:t>
            </a:r>
            <a:r>
              <a:rPr lang="en-US" dirty="0" err="1" smtClean="0"/>
              <a:t>doorsClosed</a:t>
            </a:r>
            <a:r>
              <a:rPr lang="en-US" dirty="0" smtClean="0"/>
              <a:t>, </a:t>
            </a:r>
            <a:r>
              <a:rPr lang="en-US" dirty="0" err="1" smtClean="0"/>
              <a:t>trainStopped</a:t>
            </a:r>
            <a:r>
              <a:rPr lang="en-US" dirty="0" smtClean="0"/>
              <a:t>)</a:t>
            </a:r>
          </a:p>
          <a:p>
            <a:r>
              <a:rPr lang="en-US" dirty="0" smtClean="0"/>
              <a:t>opening: 		(</a:t>
            </a:r>
            <a:r>
              <a:rPr lang="en-US" dirty="0" err="1" smtClean="0"/>
              <a:t>doorsOpen</a:t>
            </a:r>
            <a:r>
              <a:rPr lang="en-US" dirty="0" smtClean="0"/>
              <a:t>, </a:t>
            </a:r>
            <a:r>
              <a:rPr lang="en-US" dirty="0" err="1" smtClean="0"/>
              <a:t>trainStopped</a:t>
            </a:r>
            <a:r>
              <a:rPr lang="en-US" dirty="0" smtClean="0"/>
              <a:t>)</a:t>
            </a:r>
          </a:p>
          <a:p>
            <a:r>
              <a:rPr lang="en-US" dirty="0" smtClean="0"/>
              <a:t>start: 		(</a:t>
            </a:r>
            <a:r>
              <a:rPr lang="en-US" dirty="0" err="1" smtClean="0"/>
              <a:t>doorsOpen</a:t>
            </a:r>
            <a:r>
              <a:rPr lang="en-US" dirty="0" smtClean="0"/>
              <a:t>, </a:t>
            </a:r>
            <a:r>
              <a:rPr lang="en-US" dirty="0" err="1" smtClean="0"/>
              <a:t>trainMoving</a:t>
            </a:r>
            <a:r>
              <a:rPr lang="en-US" dirty="0" smtClean="0"/>
              <a:t>)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143000" y="4267200"/>
            <a:ext cx="5486400" cy="1981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858000" y="48768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Missing from  </a:t>
            </a:r>
          </a:p>
          <a:p>
            <a:r>
              <a:rPr lang="en-US" dirty="0" err="1" smtClean="0"/>
              <a:t>DoorsState</a:t>
            </a:r>
            <a:r>
              <a:rPr lang="en-US" dirty="0" smtClean="0"/>
              <a:t> = ‘closed’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8077200" y="5013325"/>
            <a:ext cx="325438" cy="92075"/>
            <a:chOff x="5302250" y="6384925"/>
            <a:chExt cx="325438" cy="92075"/>
          </a:xfrm>
        </p:grpSpPr>
        <p:sp>
          <p:nvSpPr>
            <p:cNvPr id="11267" name="Line 3"/>
            <p:cNvSpPr>
              <a:spLocks noChangeShapeType="1"/>
            </p:cNvSpPr>
            <p:nvPr/>
          </p:nvSpPr>
          <p:spPr bwMode="auto">
            <a:xfrm>
              <a:off x="5330825" y="6426200"/>
              <a:ext cx="29686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8" name="Oval 4"/>
            <p:cNvSpPr>
              <a:spLocks noChangeArrowheads="1"/>
            </p:cNvSpPr>
            <p:nvPr/>
          </p:nvSpPr>
          <p:spPr bwMode="auto">
            <a:xfrm>
              <a:off x="5302250" y="6384925"/>
              <a:ext cx="90488" cy="9207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" name="Oval 15"/>
          <p:cNvSpPr/>
          <p:nvPr/>
        </p:nvSpPr>
        <p:spPr>
          <a:xfrm>
            <a:off x="6781800" y="4495800"/>
            <a:ext cx="2133600" cy="1524000"/>
          </a:xfrm>
          <a:prstGeom prst="ellipse">
            <a:avLst/>
          </a:prstGeom>
          <a:solidFill>
            <a:srgbClr val="0070C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Congrats. You wrote your first RD.</a:t>
            </a:r>
          </a:p>
          <a:p>
            <a:pPr lvl="1"/>
            <a:endParaRPr lang="en-US" sz="3600" dirty="0" smtClean="0"/>
          </a:p>
          <a:p>
            <a:pPr lvl="1"/>
            <a:endParaRPr lang="en-US" sz="3600" dirty="0" smtClean="0"/>
          </a:p>
          <a:p>
            <a:pPr lvl="1">
              <a:buNone/>
            </a:pPr>
            <a:r>
              <a:rPr lang="en-US" sz="3600" b="1" dirty="0" smtClean="0"/>
              <a:t>… but who checked it?</a:t>
            </a: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3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15962"/>
            <a:ext cx="7772400" cy="73183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Why Have Inspections and Reviews?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Validate that the RD:</a:t>
            </a:r>
          </a:p>
          <a:p>
            <a:pPr lvl="1"/>
            <a:r>
              <a:rPr lang="en-US" dirty="0" smtClean="0"/>
              <a:t>Reflects stakeholder needs</a:t>
            </a:r>
          </a:p>
          <a:p>
            <a:pPr lvl="1"/>
            <a:r>
              <a:rPr lang="en-US" dirty="0" smtClean="0"/>
              <a:t>Explains the system accurately</a:t>
            </a:r>
          </a:p>
          <a:p>
            <a:pPr lvl="1"/>
            <a:r>
              <a:rPr lang="en-US" dirty="0" smtClean="0"/>
              <a:t>Get feedback</a:t>
            </a:r>
          </a:p>
          <a:p>
            <a:pPr lvl="1"/>
            <a:r>
              <a:rPr lang="en-US" dirty="0" smtClean="0"/>
              <a:t>Progress</a:t>
            </a:r>
          </a:p>
          <a:p>
            <a:pPr lvl="1"/>
            <a:r>
              <a:rPr lang="en-US" dirty="0" smtClean="0"/>
              <a:t>Customer feedback</a:t>
            </a:r>
          </a:p>
          <a:p>
            <a:pPr lvl="1"/>
            <a:r>
              <a:rPr lang="en-US" dirty="0" smtClean="0"/>
              <a:t>Subject matter experts that can catch your mistakes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End goal: have an accurate, complete, and consolidated RD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4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80803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Requirements Inspection Process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5</a:t>
            </a:fld>
            <a:endParaRPr kumimoji="0"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ph sz="quarter" idx="1"/>
          </p:nvPr>
        </p:nvGraphicFramePr>
        <p:xfrm>
          <a:off x="152400" y="3027992"/>
          <a:ext cx="9144000" cy="1391608"/>
        </p:xfrm>
        <a:graphic>
          <a:graphicData uri="http://schemas.openxmlformats.org/presentationml/2006/ole">
            <p:oleObj spid="_x0000_s1026" name="Picture" r:id="rId3" imgW="4860360" imgH="739080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80803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Requirements Inspection Process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6</a:t>
            </a:fld>
            <a:endParaRPr kumimoji="0"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ph sz="quarter" idx="1"/>
          </p:nvPr>
        </p:nvGraphicFramePr>
        <p:xfrm>
          <a:off x="152400" y="3027992"/>
          <a:ext cx="9144000" cy="1391608"/>
        </p:xfrm>
        <a:graphic>
          <a:graphicData uri="http://schemas.openxmlformats.org/presentationml/2006/ole">
            <p:oleObj spid="_x0000_s3074" name="Picture" r:id="rId3" imgW="4860360" imgH="739080" progId="Word.Picture.8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609600" y="2819400"/>
            <a:ext cx="1828800" cy="1066800"/>
          </a:xfrm>
          <a:prstGeom prst="rect">
            <a:avLst/>
          </a:prstGeom>
          <a:noFill/>
          <a:ln w="539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80803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Inspection Planning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7</a:t>
            </a:fld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Different terms</a:t>
            </a:r>
            <a:r>
              <a:rPr lang="en-US" dirty="0" smtClean="0"/>
              <a:t>: Walkthroughs, Colleague Reviews, Peer Reviews</a:t>
            </a:r>
          </a:p>
          <a:p>
            <a:pPr lvl="1"/>
            <a:r>
              <a:rPr lang="en-US" dirty="0" smtClean="0"/>
              <a:t>Subtle differences involving scope and format of these reviews</a:t>
            </a:r>
          </a:p>
          <a:p>
            <a:pPr lvl="1"/>
            <a:r>
              <a:rPr lang="en-US" dirty="0" smtClean="0"/>
              <a:t>Which one to use?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Planning involves the basics: schedule, scope, have your document ready to review, decide who is getting invited, find a conference room, etc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Some Guidance to Inspection Planning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8</a:t>
            </a:fld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Time it well</a:t>
            </a:r>
          </a:p>
          <a:p>
            <a:endParaRPr lang="en-US" dirty="0" smtClean="0"/>
          </a:p>
          <a:p>
            <a:r>
              <a:rPr lang="en-US" dirty="0" smtClean="0"/>
              <a:t>Limit the number of people attending: key experts and stakeholders only (max: 7, min: 3)</a:t>
            </a:r>
          </a:p>
          <a:p>
            <a:endParaRPr lang="en-US" dirty="0" smtClean="0"/>
          </a:p>
          <a:p>
            <a:r>
              <a:rPr lang="en-US" dirty="0" smtClean="0"/>
              <a:t>Don’t invite any manager</a:t>
            </a:r>
          </a:p>
          <a:p>
            <a:endParaRPr lang="en-US" dirty="0" smtClean="0"/>
          </a:p>
          <a:p>
            <a:r>
              <a:rPr lang="en-US" dirty="0" smtClean="0"/>
              <a:t>Give your reviewers enough time</a:t>
            </a:r>
          </a:p>
          <a:p>
            <a:endParaRPr lang="en-US" dirty="0" smtClean="0"/>
          </a:p>
          <a:p>
            <a:r>
              <a:rPr lang="en-US" dirty="0" smtClean="0"/>
              <a:t>Get your comments ahead of time</a:t>
            </a:r>
          </a:p>
          <a:p>
            <a:endParaRPr lang="en-US" dirty="0" smtClean="0"/>
          </a:p>
          <a:p>
            <a:r>
              <a:rPr lang="en-US" dirty="0" smtClean="0"/>
              <a:t>Customers are tricky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808038"/>
          </a:xfrm>
        </p:spPr>
        <p:txBody>
          <a:bodyPr/>
          <a:lstStyle/>
          <a:p>
            <a:pPr algn="ctr"/>
            <a:r>
              <a:rPr lang="en-US" dirty="0" smtClean="0"/>
              <a:t>Requirements Inspection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9</a:t>
            </a:fld>
            <a:endParaRPr kumimoji="0"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ph sz="quarter" idx="1"/>
          </p:nvPr>
        </p:nvGraphicFramePr>
        <p:xfrm>
          <a:off x="152400" y="2971800"/>
          <a:ext cx="9144000" cy="1391608"/>
        </p:xfrm>
        <a:graphic>
          <a:graphicData uri="http://schemas.openxmlformats.org/presentationml/2006/ole">
            <p:oleObj spid="_x0000_s4098" name="Picture" r:id="rId3" imgW="4860360" imgH="739080" progId="Word.Picture.8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2667000" y="2819400"/>
            <a:ext cx="1828800" cy="1066800"/>
          </a:xfrm>
          <a:prstGeom prst="rect">
            <a:avLst/>
          </a:prstGeom>
          <a:noFill/>
          <a:ln w="539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2398</TotalTime>
  <Words>653</Words>
  <Application>Microsoft Office PowerPoint</Application>
  <PresentationFormat>On-screen Show (4:3)</PresentationFormat>
  <Paragraphs>199</Paragraphs>
  <Slides>28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Equity</vt:lpstr>
      <vt:lpstr>Picture</vt:lpstr>
      <vt:lpstr>Requirements Quality Assurance</vt:lpstr>
      <vt:lpstr>Chapter 5 Topics</vt:lpstr>
      <vt:lpstr>Slide 3</vt:lpstr>
      <vt:lpstr>Why Have Inspections and Reviews? </vt:lpstr>
      <vt:lpstr>Requirements Inspection Process</vt:lpstr>
      <vt:lpstr>Requirements Inspection Process</vt:lpstr>
      <vt:lpstr>Inspection Planning</vt:lpstr>
      <vt:lpstr>Some Guidance to Inspection Planning</vt:lpstr>
      <vt:lpstr>Requirements Inspection Process</vt:lpstr>
      <vt:lpstr>Individual Reviewing</vt:lpstr>
      <vt:lpstr>Example: Defect-based Checklist</vt:lpstr>
      <vt:lpstr>Some Guidance to Individual Reviewing </vt:lpstr>
      <vt:lpstr>Requirements Inspection Process</vt:lpstr>
      <vt:lpstr>Defect Evaluation at Review Meetings</vt:lpstr>
      <vt:lpstr>Defect Evaluation at Review Meetings</vt:lpstr>
      <vt:lpstr>Requirements Inspection Process</vt:lpstr>
      <vt:lpstr>RD Consolidation</vt:lpstr>
      <vt:lpstr>Requirements Inspection Process</vt:lpstr>
      <vt:lpstr>Queries on a Database</vt:lpstr>
      <vt:lpstr>Queries on a Database</vt:lpstr>
      <vt:lpstr>Queries on a Database</vt:lpstr>
      <vt:lpstr>Slide 22</vt:lpstr>
      <vt:lpstr>Validation by Specification Animation</vt:lpstr>
      <vt:lpstr>Slide 24</vt:lpstr>
      <vt:lpstr>Pitfalls using Animation/Simulation</vt:lpstr>
      <vt:lpstr>Verification through Formal Checks</vt:lpstr>
      <vt:lpstr>Model Checking</vt:lpstr>
      <vt:lpstr>Slide 28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Requirements Quality Assurance</dc:title>
  <dc:creator> </dc:creator>
  <cp:lastModifiedBy> </cp:lastModifiedBy>
  <cp:revision>40</cp:revision>
  <dcterms:created xsi:type="dcterms:W3CDTF">2010-01-28T04:04:10Z</dcterms:created>
  <dcterms:modified xsi:type="dcterms:W3CDTF">2010-01-29T20:07:32Z</dcterms:modified>
</cp:coreProperties>
</file>