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5"/>
  </p:notesMasterIdLst>
  <p:handoutMasterIdLst>
    <p:handoutMasterId r:id="rId46"/>
  </p:handoutMasterIdLst>
  <p:sldIdLst>
    <p:sldId id="618" r:id="rId2"/>
    <p:sldId id="739" r:id="rId3"/>
    <p:sldId id="726" r:id="rId4"/>
    <p:sldId id="749" r:id="rId5"/>
    <p:sldId id="663" r:id="rId6"/>
    <p:sldId id="630" r:id="rId7"/>
    <p:sldId id="741" r:id="rId8"/>
    <p:sldId id="769" r:id="rId9"/>
    <p:sldId id="733" r:id="rId10"/>
    <p:sldId id="325" r:id="rId11"/>
    <p:sldId id="772" r:id="rId12"/>
    <p:sldId id="761" r:id="rId13"/>
    <p:sldId id="570" r:id="rId14"/>
    <p:sldId id="666" r:id="rId15"/>
    <p:sldId id="569" r:id="rId16"/>
    <p:sldId id="648" r:id="rId17"/>
    <p:sldId id="579" r:id="rId18"/>
    <p:sldId id="646" r:id="rId19"/>
    <p:sldId id="649" r:id="rId20"/>
    <p:sldId id="654" r:id="rId21"/>
    <p:sldId id="687" r:id="rId22"/>
    <p:sldId id="677" r:id="rId23"/>
    <p:sldId id="680" r:id="rId24"/>
    <p:sldId id="647" r:id="rId25"/>
    <p:sldId id="670" r:id="rId26"/>
    <p:sldId id="461" r:id="rId27"/>
    <p:sldId id="762" r:id="rId28"/>
    <p:sldId id="652" r:id="rId29"/>
    <p:sldId id="644" r:id="rId30"/>
    <p:sldId id="758" r:id="rId31"/>
    <p:sldId id="792" r:id="rId32"/>
    <p:sldId id="659" r:id="rId33"/>
    <p:sldId id="793" r:id="rId34"/>
    <p:sldId id="684" r:id="rId35"/>
    <p:sldId id="573" r:id="rId36"/>
    <p:sldId id="585" r:id="rId37"/>
    <p:sldId id="787" r:id="rId38"/>
    <p:sldId id="788" r:id="rId39"/>
    <p:sldId id="789" r:id="rId40"/>
    <p:sldId id="790" r:id="rId41"/>
    <p:sldId id="791" r:id="rId42"/>
    <p:sldId id="794" r:id="rId43"/>
    <p:sldId id="795" r:id="rId44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CCFF"/>
    <a:srgbClr val="D6EEFF"/>
    <a:srgbClr val="D6F5FF"/>
    <a:srgbClr val="EFF6FF"/>
    <a:srgbClr val="F00000"/>
    <a:srgbClr val="FF615E"/>
    <a:srgbClr val="E60000"/>
    <a:srgbClr val="DC0000"/>
    <a:srgbClr val="DEECFF"/>
    <a:srgbClr val="F2F2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2" autoAdjust="0"/>
    <p:restoredTop sz="97513" autoAdjust="0"/>
  </p:normalViewPr>
  <p:slideViewPr>
    <p:cSldViewPr snapToGrid="0">
      <p:cViewPr varScale="1">
        <p:scale>
          <a:sx n="110" d="100"/>
          <a:sy n="110" d="100"/>
        </p:scale>
        <p:origin x="-17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6450"/>
    </p:cViewPr>
  </p:sorterViewPr>
  <p:notesViewPr>
    <p:cSldViewPr snapToGrid="0"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D8D439-4CFF-4615-A2A7-23ECECFF498A}" type="datetime1">
              <a:rPr lang="en-US"/>
              <a:pPr/>
              <a:t>11/30/2014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617DDE-5964-4C88-AC32-9D0D5AAD2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6444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F9C144-1F5D-466C-AC0C-ACCFD58D7B6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2495421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FDED4-6BAD-4D72-965A-73AEEFF95A68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 dirty="0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5CCEC-96FA-4161-8504-32BC223F700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5CCEC-96FA-4161-8504-32BC223F700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55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910171F1-2141-41C1-91A1-112121E14131}" type="slidenum">
              <a:rPr lang="en-US" sz="1600">
                <a:solidFill>
                  <a:srgbClr val="000000"/>
                </a:solidFill>
                <a:latin typeface="Arial"/>
                <a:ea typeface="+mn-ea"/>
              </a:rPr>
              <a:pPr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55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910171F1-2141-41C1-91A1-112121E14131}" type="slidenum">
              <a:rPr lang="en-US" sz="1600">
                <a:solidFill>
                  <a:srgbClr val="000000"/>
                </a:solidFill>
                <a:latin typeface="Arial"/>
                <a:ea typeface="+mn-ea"/>
              </a:rPr>
              <a:pPr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55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910171F1-2141-41C1-91A1-112121E14131}" type="slidenum">
              <a:rPr lang="en-US" sz="1600">
                <a:solidFill>
                  <a:srgbClr val="000000"/>
                </a:solidFill>
                <a:latin typeface="Arial"/>
                <a:ea typeface="+mn-ea"/>
              </a:rPr>
              <a:pPr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55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910171F1-2141-41C1-91A1-112121E14131}" type="slidenum">
              <a:rPr lang="en-US" sz="1600">
                <a:solidFill>
                  <a:srgbClr val="000000"/>
                </a:solidFill>
                <a:latin typeface="Arial"/>
                <a:ea typeface="+mn-ea"/>
              </a:rPr>
              <a:pPr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55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910171F1-2141-41C1-91A1-112121E14131}" type="slidenum">
              <a:rPr lang="en-US" sz="1600">
                <a:solidFill>
                  <a:srgbClr val="000000"/>
                </a:solidFill>
                <a:latin typeface="Arial"/>
                <a:ea typeface="+mn-ea"/>
              </a:rPr>
              <a:pPr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55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910171F1-2141-41C1-91A1-112121E14131}" type="slidenum">
              <a:rPr lang="en-US" sz="1600">
                <a:solidFill>
                  <a:srgbClr val="000000"/>
                </a:solidFill>
                <a:latin typeface="Arial"/>
                <a:ea typeface="+mn-ea"/>
              </a:rPr>
              <a:pPr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55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910171F1-2141-41C1-91A1-112121E14131}" type="slidenum">
              <a:rPr lang="en-US" sz="1600">
                <a:solidFill>
                  <a:srgbClr val="000000"/>
                </a:solidFill>
                <a:latin typeface="Arial"/>
                <a:ea typeface="+mn-ea"/>
              </a:rPr>
              <a:pPr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55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910171F1-2141-41C1-91A1-112121E14131}" type="slidenum">
              <a:rPr lang="en-US" sz="1600">
                <a:solidFill>
                  <a:srgbClr val="000000"/>
                </a:solidFill>
                <a:latin typeface="Arial"/>
                <a:ea typeface="+mn-ea"/>
              </a:rPr>
              <a:pPr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5CCEC-96FA-4161-8504-32BC223F700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55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910171F1-2141-41C1-91A1-112121E14131}" type="slidenum">
              <a:rPr lang="en-US" sz="1600">
                <a:solidFill>
                  <a:srgbClr val="000000"/>
                </a:solidFill>
                <a:latin typeface="Arial"/>
                <a:ea typeface="+mn-ea"/>
              </a:rPr>
              <a:pPr/>
              <a:t>20</a:t>
            </a:fld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55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910171F1-2141-41C1-91A1-112121E14131}" type="slidenum">
              <a:rPr lang="en-US" sz="1600">
                <a:solidFill>
                  <a:srgbClr val="000000"/>
                </a:solidFill>
                <a:latin typeface="Arial"/>
                <a:ea typeface="+mn-ea"/>
              </a:rPr>
              <a:pPr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55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910171F1-2141-41C1-91A1-112121E14131}" type="slidenum">
              <a:rPr lang="en-US" sz="1600">
                <a:solidFill>
                  <a:srgbClr val="000000"/>
                </a:solidFill>
                <a:latin typeface="Arial"/>
                <a:ea typeface="+mn-ea"/>
              </a:rPr>
              <a:pPr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55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910171F1-2141-41C1-91A1-112121E14131}" type="slidenum">
              <a:rPr lang="en-US" sz="1600">
                <a:solidFill>
                  <a:srgbClr val="000000"/>
                </a:solidFill>
                <a:latin typeface="Arial"/>
                <a:ea typeface="+mn-ea"/>
              </a:rPr>
              <a:pPr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55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910171F1-2141-41C1-91A1-112121E14131}" type="slidenum">
              <a:rPr lang="en-US" sz="1600">
                <a:solidFill>
                  <a:srgbClr val="000000"/>
                </a:solidFill>
                <a:latin typeface="Arial"/>
                <a:ea typeface="+mn-ea"/>
              </a:rPr>
              <a:pPr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55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910171F1-2141-41C1-91A1-112121E14131}" type="slidenum">
              <a:rPr lang="en-US" sz="1600">
                <a:solidFill>
                  <a:srgbClr val="000000"/>
                </a:solidFill>
                <a:latin typeface="Arial"/>
                <a:ea typeface="+mn-ea"/>
              </a:rPr>
              <a:pPr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55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910171F1-2141-41C1-91A1-112121E14131}" type="slidenum">
              <a:rPr lang="en-US" sz="1600">
                <a:solidFill>
                  <a:srgbClr val="000000"/>
                </a:solidFill>
                <a:latin typeface="Arial"/>
                <a:ea typeface="+mn-ea"/>
              </a:rPr>
              <a:pPr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55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910171F1-2141-41C1-91A1-112121E14131}" type="slidenum">
              <a:rPr lang="en-US" sz="1600">
                <a:solidFill>
                  <a:srgbClr val="000000"/>
                </a:solidFill>
                <a:latin typeface="Arial"/>
                <a:ea typeface="+mn-ea"/>
              </a:rPr>
              <a:pPr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5CCEC-96FA-4161-8504-32BC223F700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5CCEC-96FA-4161-8504-32BC223F700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EBC6E-E4E2-1745-B742-6F92499983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68559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5CCEC-96FA-4161-8504-32BC223F700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5CCEC-96FA-4161-8504-32BC223F700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5CCEC-96FA-4161-8504-32BC223F700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5CCEC-96FA-4161-8504-32BC223F700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5CCEC-96FA-4161-8504-32BC223F700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5CCEC-96FA-4161-8504-32BC223F700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5CCEC-96FA-4161-8504-32BC223F700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5CCEC-96FA-4161-8504-32BC223F700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5CCEC-96FA-4161-8504-32BC223F700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5CCEC-96FA-4161-8504-32BC223F700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5CCEC-96FA-4161-8504-32BC223F700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5CCEC-96FA-4161-8504-32BC223F700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5CCEC-96FA-4161-8504-32BC223F700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5CCEC-96FA-4161-8504-32BC223F700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5CCEC-96FA-4161-8504-32BC223F700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5CCEC-96FA-4161-8504-32BC223F700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5CCEC-96FA-4161-8504-32BC223F700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5CCEC-96FA-4161-8504-32BC223F700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Often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such an offline approach does work well under standard settings.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cleaning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entire data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warehouse will require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considerable amount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time and significant computing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Hence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such an approach is often suboptimal for many modern query-driven applications (green box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ER in the context of online analytics applications over web data requires 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paradigm shift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how we approach the data cleaning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1E93-3D5E-B74A-8F87-5C38B6B8941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947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5CCEC-96FA-4161-8504-32BC223F700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CI_White_Templa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1775" y="2089150"/>
            <a:ext cx="8574088" cy="1554163"/>
          </a:xfrm>
        </p:spPr>
        <p:txBody>
          <a:bodyPr anchor="b"/>
          <a:lstStyle>
            <a:lvl1pPr>
              <a:lnSpc>
                <a:spcPct val="90000"/>
              </a:lnSpc>
              <a:defRPr sz="4600" b="1"/>
            </a:lvl1pPr>
          </a:lstStyle>
          <a:p>
            <a:r>
              <a:rPr lang="en-US" altLang="zh-CN" dirty="0"/>
              <a:t>Click to edit Master title style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1775" y="4035425"/>
            <a:ext cx="8574088" cy="1377950"/>
          </a:xfrm>
        </p:spPr>
        <p:txBody>
          <a:bodyPr/>
          <a:lstStyle>
            <a:lvl1pPr marL="0" indent="0" algn="ctr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9875"/>
            <a:ext cx="2133600" cy="238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88125"/>
            <a:ext cx="91440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29638" y="6581775"/>
            <a:ext cx="5889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0F7E066-507B-4116-8035-6137799DE58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4800" y="828675"/>
            <a:ext cx="2155825" cy="4608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3" y="828675"/>
            <a:ext cx="6319837" cy="4608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9875"/>
            <a:ext cx="2133600" cy="238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88125"/>
            <a:ext cx="91440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29638" y="6581775"/>
            <a:ext cx="5889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9D8F008-C809-43CF-ABE8-52B53E9F021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82563" y="828675"/>
            <a:ext cx="8628062" cy="4608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9875"/>
            <a:ext cx="2133600" cy="238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88125"/>
            <a:ext cx="91440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29638" y="6581775"/>
            <a:ext cx="5889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D4447D8-F8D0-44CB-A9B3-3EEE0E300C4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 u="none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189163"/>
            <a:ext cx="4070350" cy="324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189163"/>
            <a:ext cx="4070350" cy="324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9875"/>
            <a:ext cx="2133600" cy="238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88125"/>
            <a:ext cx="91440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9875"/>
            <a:ext cx="2133600" cy="238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88125"/>
            <a:ext cx="91440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29638" y="6581775"/>
            <a:ext cx="5889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FF6F8EF-B63F-4C56-BB1F-BC8E11ED797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9875"/>
            <a:ext cx="2133600" cy="238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88125"/>
            <a:ext cx="91440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29638" y="6581775"/>
            <a:ext cx="5889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325BFA7-8391-4F9D-ACCC-C4FCBE70B87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9875"/>
            <a:ext cx="2133600" cy="238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88125"/>
            <a:ext cx="91440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29638" y="6581775"/>
            <a:ext cx="5889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896BE59-C0E0-4540-936F-66CA95DD790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9875"/>
            <a:ext cx="2133600" cy="238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88125"/>
            <a:ext cx="91440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29638" y="6581775"/>
            <a:ext cx="5889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27997EA-31C8-478A-B4A0-A4C8D48A4D0A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9875"/>
            <a:ext cx="2133600" cy="238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88125"/>
            <a:ext cx="91440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29638" y="6581775"/>
            <a:ext cx="5889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3AA69A8-226E-417B-9DEB-F21EAA514EC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UCI_White_Templat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828675"/>
            <a:ext cx="8628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189163"/>
            <a:ext cx="82931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7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803275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803275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803275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803275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803275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6pPr>
      <a:lvl7pPr marL="9144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7pPr>
      <a:lvl8pPr marL="13716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8pPr>
      <a:lvl9pPr marL="18288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9pPr>
    </p:titleStyle>
    <p:bodyStyle>
      <a:lvl1pPr marL="346075" indent="-346075" algn="l" defTabSz="803275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charset="2"/>
        <a:buChar char="m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363" indent="-280988" algn="l" defTabSz="803275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charset="2"/>
        <a:buChar char="m"/>
        <a:defRPr sz="2500">
          <a:solidFill>
            <a:schemeClr val="tx1"/>
          </a:solidFill>
          <a:latin typeface="+mn-lt"/>
          <a:ea typeface="ＭＳ Ｐゴシック" charset="-128"/>
        </a:defRPr>
      </a:lvl2pPr>
      <a:lvl3pPr marL="1150938" indent="-295275" algn="l" defTabSz="803275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charset="2"/>
        <a:buChar char="m"/>
        <a:defRPr sz="2300">
          <a:solidFill>
            <a:schemeClr val="tx1"/>
          </a:solidFill>
          <a:latin typeface="+mn-lt"/>
          <a:ea typeface="ＭＳ Ｐゴシック" charset="-128"/>
        </a:defRPr>
      </a:lvl3pPr>
      <a:lvl4pPr marL="1608138" indent="-342900" algn="l" defTabSz="803275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charset="2"/>
        <a:buChar char="m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01838" indent="-279400" algn="l" defTabSz="803275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charset="2"/>
        <a:buChar char="m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4590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6pPr>
      <a:lvl7pPr marL="29162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7pPr>
      <a:lvl8pPr marL="33734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8pPr>
      <a:lvl9pPr marL="38306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2.png"/><Relationship Id="rId10" Type="http://schemas.openxmlformats.org/officeDocument/2006/relationships/image" Target="../media/image71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3"/>
          <p:cNvSpPr/>
          <p:nvPr/>
        </p:nvSpPr>
        <p:spPr>
          <a:xfrm>
            <a:off x="793631" y="1728370"/>
            <a:ext cx="7625750" cy="3318083"/>
          </a:xfrm>
          <a:prstGeom prst="rect">
            <a:avLst/>
          </a:prstGeom>
          <a:solidFill>
            <a:srgbClr val="FBFFD9"/>
          </a:solidFill>
          <a:ln w="9525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4200000" algn="ctr" rotWithShape="0">
              <a:srgbClr val="002060"/>
            </a:outerShdw>
          </a:effec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182880" algn="ctr" defTabSz="803275">
              <a:buSzPct val="70000"/>
            </a:pPr>
            <a:endParaRPr lang="en-US" sz="2600" b="1" dirty="0" smtClean="0">
              <a:solidFill>
                <a:srgbClr val="002060"/>
              </a:solidFill>
            </a:endParaRPr>
          </a:p>
          <a:p>
            <a:pPr marL="182880" algn="ctr" defTabSz="803275">
              <a:buSzPct val="70000"/>
            </a:pPr>
            <a:r>
              <a:rPr lang="en-US" sz="45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Progressive Approach to Relational Entity </a:t>
            </a:r>
            <a:r>
              <a:rPr lang="en-US" sz="45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Resolution</a:t>
            </a:r>
          </a:p>
          <a:p>
            <a:pPr marL="182880" defTabSz="803275">
              <a:buSzPct val="70000"/>
            </a:pPr>
            <a:endParaRPr lang="en-US" sz="2200" b="1" dirty="0" smtClean="0">
              <a:solidFill>
                <a:srgbClr val="002060"/>
              </a:solidFill>
            </a:endParaRPr>
          </a:p>
          <a:p>
            <a:pPr marL="182880" algn="ctr" defTabSz="803275">
              <a:buSzPct val="70000"/>
            </a:pPr>
            <a:r>
              <a:rPr lang="en-US" sz="2400" dirty="0" smtClean="0">
                <a:solidFill>
                  <a:srgbClr val="FF0000"/>
                </a:solidFill>
                <a:latin typeface="Calisto MT" pitchFamily="18" charset="0"/>
              </a:rPr>
              <a:t>Yasser Altowim</a:t>
            </a:r>
            <a:r>
              <a:rPr lang="en-US" sz="2400" dirty="0" smtClean="0">
                <a:solidFill>
                  <a:srgbClr val="002060"/>
                </a:solidFill>
                <a:latin typeface="Calisto MT" pitchFamily="18" charset="0"/>
              </a:rPr>
              <a:t>, Dmitri Kalashnikov, </a:t>
            </a:r>
            <a:r>
              <a:rPr lang="en-US" sz="2400" dirty="0" err="1" smtClean="0">
                <a:solidFill>
                  <a:srgbClr val="002060"/>
                </a:solidFill>
                <a:latin typeface="Calisto MT" pitchFamily="18" charset="0"/>
              </a:rPr>
              <a:t>Sharad</a:t>
            </a:r>
            <a:r>
              <a:rPr lang="en-US" sz="2400" dirty="0" smtClean="0">
                <a:solidFill>
                  <a:srgbClr val="002060"/>
                </a:solidFill>
                <a:latin typeface="Calisto MT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listo MT" pitchFamily="18" charset="0"/>
              </a:rPr>
              <a:t>Mehrotra</a:t>
            </a:r>
            <a:endParaRPr lang="en-US" sz="2400" dirty="0">
              <a:solidFill>
                <a:srgbClr val="002060"/>
              </a:solidFill>
              <a:latin typeface="Calisto MT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6786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3307064"/>
              </p:ext>
            </p:extLst>
          </p:nvPr>
        </p:nvGraphicFramePr>
        <p:xfrm>
          <a:off x="4537168" y="4529847"/>
          <a:ext cx="3866604" cy="1840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433"/>
                <a:gridCol w="2214987"/>
                <a:gridCol w="1007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Id</a:t>
                      </a:r>
                      <a:endParaRPr lang="en-US" sz="18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T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Name</a:t>
                      </a:r>
                      <a:endParaRPr lang="en-US" sz="18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T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Papers</a:t>
                      </a:r>
                      <a:endParaRPr lang="en-US" sz="18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T="54864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u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  <a:ea typeface="+mn-ea"/>
                          <a:cs typeface="+mn-cs"/>
                        </a:rPr>
                        <a:t>1</a:t>
                      </a:r>
                      <a:endParaRPr lang="en-US" sz="1800" b="1" kern="1200" baseline="-25000" dirty="0">
                        <a:solidFill>
                          <a:srgbClr val="FF0000"/>
                        </a:solidFill>
                        <a:latin typeface="Calisto MT" pitchFamily="18" charset="0"/>
                        <a:ea typeface="+mn-ea"/>
                        <a:cs typeface="+mn-cs"/>
                      </a:endParaRPr>
                    </a:p>
                  </a:txBody>
                  <a:tcPr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Very Large Data Bases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 marT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{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p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}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 marT="18288"/>
                </a:tc>
              </a:tr>
              <a:tr h="3368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u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  <a:ea typeface="+mn-ea"/>
                          <a:cs typeface="+mn-cs"/>
                        </a:rPr>
                        <a:t>2</a:t>
                      </a:r>
                      <a:endParaRPr lang="en-US" sz="1800" b="1" kern="1200" baseline="-25000" dirty="0">
                        <a:solidFill>
                          <a:srgbClr val="FF0000"/>
                        </a:solidFill>
                        <a:latin typeface="Calisto MT" pitchFamily="18" charset="0"/>
                        <a:ea typeface="+mn-ea"/>
                        <a:cs typeface="+mn-cs"/>
                      </a:endParaRPr>
                    </a:p>
                  </a:txBody>
                  <a:tcPr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ICDE Conference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 marT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{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p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}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 marT="1828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u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  <a:ea typeface="+mn-ea"/>
                          <a:cs typeface="+mn-cs"/>
                        </a:rPr>
                        <a:t>3</a:t>
                      </a:r>
                      <a:endParaRPr lang="en-US" sz="1800" b="1" kern="1200" baseline="-25000" dirty="0">
                        <a:solidFill>
                          <a:srgbClr val="FF0000"/>
                        </a:solidFill>
                        <a:latin typeface="Calisto MT" pitchFamily="18" charset="0"/>
                        <a:ea typeface="+mn-ea"/>
                        <a:cs typeface="+mn-cs"/>
                      </a:endParaRPr>
                    </a:p>
                  </a:txBody>
                  <a:tcPr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VLDB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 marT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{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p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}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 marT="1828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u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  <a:ea typeface="+mn-ea"/>
                          <a:cs typeface="+mn-cs"/>
                        </a:rPr>
                        <a:t>4</a:t>
                      </a:r>
                      <a:endParaRPr lang="en-US" sz="1800" b="1" kern="1200" baseline="-25000" dirty="0">
                        <a:solidFill>
                          <a:srgbClr val="FF0000"/>
                        </a:solidFill>
                        <a:latin typeface="Calisto MT" pitchFamily="18" charset="0"/>
                        <a:ea typeface="+mn-ea"/>
                        <a:cs typeface="+mn-cs"/>
                      </a:endParaRPr>
                    </a:p>
                  </a:txBody>
                  <a:tcPr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IEEE Data Eng. Bull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 marT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{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p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}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 marT="18288"/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8368221" y="2662241"/>
            <a:ext cx="532894" cy="3132770"/>
            <a:chOff x="8368221" y="2662241"/>
            <a:chExt cx="532894" cy="3132770"/>
          </a:xfrm>
        </p:grpSpPr>
        <p:grpSp>
          <p:nvGrpSpPr>
            <p:cNvPr id="55" name="Group 54"/>
            <p:cNvGrpSpPr/>
            <p:nvPr/>
          </p:nvGrpSpPr>
          <p:grpSpPr>
            <a:xfrm>
              <a:off x="8370571" y="3419475"/>
              <a:ext cx="530544" cy="2375536"/>
              <a:chOff x="8370574" y="3419475"/>
              <a:chExt cx="660357" cy="2375536"/>
            </a:xfrm>
          </p:grpSpPr>
          <p:cxnSp>
            <p:nvCxnSpPr>
              <p:cNvPr id="45" name="Straight Connector 44"/>
              <p:cNvCxnSpPr/>
              <p:nvPr/>
            </p:nvCxnSpPr>
            <p:spPr bwMode="auto">
              <a:xfrm flipV="1">
                <a:off x="8390851" y="3419475"/>
                <a:ext cx="640080" cy="1058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Elbow Connector 45"/>
              <p:cNvCxnSpPr>
                <a:endCxn id="16" idx="3"/>
              </p:cNvCxnSpPr>
              <p:nvPr/>
            </p:nvCxnSpPr>
            <p:spPr bwMode="auto">
              <a:xfrm rot="5400000">
                <a:off x="7500466" y="4294349"/>
                <a:ext cx="2370770" cy="630553"/>
              </a:xfrm>
              <a:prstGeom prst="bentConnector2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56" name="Group 55"/>
            <p:cNvGrpSpPr/>
            <p:nvPr/>
          </p:nvGrpSpPr>
          <p:grpSpPr>
            <a:xfrm>
              <a:off x="8368221" y="2662241"/>
              <a:ext cx="313817" cy="2416965"/>
              <a:chOff x="8661112" y="3419475"/>
              <a:chExt cx="365760" cy="2370773"/>
            </a:xfrm>
          </p:grpSpPr>
          <p:cxnSp>
            <p:nvCxnSpPr>
              <p:cNvPr id="57" name="Straight Connector 56"/>
              <p:cNvCxnSpPr/>
              <p:nvPr/>
            </p:nvCxnSpPr>
            <p:spPr bwMode="auto">
              <a:xfrm flipV="1">
                <a:off x="8661112" y="3419475"/>
                <a:ext cx="365760" cy="1058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Elbow Connector 45"/>
              <p:cNvCxnSpPr>
                <a:endCxn id="15" idx="3"/>
              </p:cNvCxnSpPr>
              <p:nvPr/>
            </p:nvCxnSpPr>
            <p:spPr bwMode="auto">
              <a:xfrm rot="5400000">
                <a:off x="7651197" y="4440316"/>
                <a:ext cx="2366007" cy="333857"/>
              </a:xfrm>
              <a:prstGeom prst="bentConnector2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14119" y="2093153"/>
          <a:ext cx="7689651" cy="1867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230"/>
                <a:gridCol w="4132865"/>
                <a:gridCol w="1241975"/>
                <a:gridCol w="13475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Id</a:t>
                      </a:r>
                      <a:endParaRPr lang="en-US" sz="18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T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Title</a:t>
                      </a:r>
                      <a:endParaRPr lang="en-US" sz="18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T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Authors</a:t>
                      </a:r>
                      <a:endParaRPr lang="en-US" sz="18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T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Venue</a:t>
                      </a:r>
                      <a:endParaRPr lang="en-US" sz="18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T="6400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p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  <a:ea typeface="+mn-ea"/>
                          <a:cs typeface="+mn-cs"/>
                        </a:rPr>
                        <a:t>1</a:t>
                      </a:r>
                      <a:endParaRPr lang="en-US" sz="1800" b="1" kern="1200" baseline="-25000" dirty="0">
                        <a:solidFill>
                          <a:srgbClr val="FF0000"/>
                        </a:solidFill>
                        <a:latin typeface="Calisto MT" pitchFamily="18" charset="0"/>
                        <a:ea typeface="+mn-ea"/>
                        <a:cs typeface="+mn-cs"/>
                      </a:endParaRPr>
                    </a:p>
                  </a:txBody>
                  <a:tcPr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Transaction Support in Read Optimized …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 marT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{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a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,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a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}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u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  <a:ea typeface="+mn-ea"/>
                          <a:cs typeface="+mn-cs"/>
                        </a:rPr>
                        <a:t>1</a:t>
                      </a:r>
                      <a:endParaRPr lang="en-US" sz="1800" b="1" kern="1200" baseline="-25000" dirty="0">
                        <a:solidFill>
                          <a:srgbClr val="FF0000"/>
                        </a:solidFill>
                        <a:latin typeface="Calisto MT" pitchFamily="18" charset="0"/>
                        <a:ea typeface="+mn-ea"/>
                        <a:cs typeface="+mn-cs"/>
                      </a:endParaRPr>
                    </a:p>
                  </a:txBody>
                  <a:tcPr marT="1828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p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  <a:ea typeface="+mn-ea"/>
                          <a:cs typeface="+mn-cs"/>
                        </a:rPr>
                        <a:t>2</a:t>
                      </a:r>
                      <a:endParaRPr lang="en-US" sz="1800" b="1" kern="1200" baseline="-25000" dirty="0">
                        <a:solidFill>
                          <a:srgbClr val="FF0000"/>
                        </a:solidFill>
                        <a:latin typeface="Calisto MT" pitchFamily="18" charset="0"/>
                        <a:ea typeface="+mn-ea"/>
                        <a:cs typeface="+mn-cs"/>
                      </a:endParaRPr>
                    </a:p>
                  </a:txBody>
                  <a:tcPr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Read Optimized File System Designs: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 …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 marT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{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a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}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u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  <a:ea typeface="+mn-ea"/>
                          <a:cs typeface="+mn-cs"/>
                        </a:rPr>
                        <a:t>2</a:t>
                      </a:r>
                      <a:endParaRPr lang="en-US" sz="1800" b="1" kern="1200" baseline="-25000" dirty="0">
                        <a:solidFill>
                          <a:srgbClr val="FF0000"/>
                        </a:solidFill>
                        <a:latin typeface="Calisto MT" pitchFamily="18" charset="0"/>
                        <a:ea typeface="+mn-ea"/>
                        <a:cs typeface="+mn-cs"/>
                      </a:endParaRPr>
                    </a:p>
                  </a:txBody>
                  <a:tcPr marT="1828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p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  <a:ea typeface="+mn-ea"/>
                          <a:cs typeface="+mn-cs"/>
                        </a:rPr>
                        <a:t>3</a:t>
                      </a:r>
                      <a:endParaRPr lang="en-US" sz="1800" b="1" kern="1200" baseline="-25000" dirty="0">
                        <a:solidFill>
                          <a:srgbClr val="FF0000"/>
                        </a:solidFill>
                        <a:latin typeface="Calisto MT" pitchFamily="18" charset="0"/>
                        <a:ea typeface="+mn-ea"/>
                        <a:cs typeface="+mn-cs"/>
                      </a:endParaRPr>
                    </a:p>
                  </a:txBody>
                  <a:tcPr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Transaction Support in Read Optimized …</a:t>
                      </a:r>
                    </a:p>
                  </a:txBody>
                  <a:tcPr marT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{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a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, 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a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}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u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  <a:ea typeface="+mn-ea"/>
                          <a:cs typeface="+mn-cs"/>
                        </a:rPr>
                        <a:t>3</a:t>
                      </a:r>
                      <a:endParaRPr lang="en-US" sz="1800" b="1" kern="1200" baseline="-25000" dirty="0">
                        <a:solidFill>
                          <a:srgbClr val="FF0000"/>
                        </a:solidFill>
                        <a:latin typeface="Calisto MT" pitchFamily="18" charset="0"/>
                        <a:ea typeface="+mn-ea"/>
                        <a:cs typeface="+mn-cs"/>
                      </a:endParaRPr>
                    </a:p>
                  </a:txBody>
                  <a:tcPr marT="1828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p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  <a:ea typeface="+mn-ea"/>
                          <a:cs typeface="+mn-cs"/>
                        </a:rPr>
                        <a:t>4</a:t>
                      </a:r>
                      <a:endParaRPr lang="en-US" sz="1800" b="1" kern="1200" baseline="-25000" dirty="0">
                        <a:solidFill>
                          <a:srgbClr val="FF0000"/>
                        </a:solidFill>
                        <a:latin typeface="Calisto MT" pitchFamily="18" charset="0"/>
                        <a:ea typeface="+mn-ea"/>
                        <a:cs typeface="+mn-cs"/>
                      </a:endParaRPr>
                    </a:p>
                  </a:txBody>
                  <a:tcPr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Berkeley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 DB: A Retrospective ..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 marT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{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a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}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u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  <a:ea typeface="+mn-ea"/>
                          <a:cs typeface="+mn-cs"/>
                        </a:rPr>
                        <a:t>4</a:t>
                      </a:r>
                      <a:endParaRPr lang="en-US" sz="1800" b="1" kern="1200" baseline="-25000" dirty="0">
                        <a:solidFill>
                          <a:srgbClr val="FF0000"/>
                        </a:solidFill>
                        <a:latin typeface="Calisto MT" pitchFamily="18" charset="0"/>
                        <a:ea typeface="+mn-ea"/>
                        <a:cs typeface="+mn-cs"/>
                      </a:endParaRPr>
                    </a:p>
                  </a:txBody>
                  <a:tcPr marT="18288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44927" y="4049099"/>
            <a:ext cx="7750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lin Sans FB" pitchFamily="34" charset="0"/>
              </a:rPr>
              <a:t>	    Author			        Venue</a:t>
            </a:r>
            <a:endParaRPr lang="en-US" sz="28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5646542"/>
              </p:ext>
            </p:extLst>
          </p:nvPr>
        </p:nvGraphicFramePr>
        <p:xfrm>
          <a:off x="684894" y="4534203"/>
          <a:ext cx="3599725" cy="1840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201"/>
                <a:gridCol w="1998699"/>
                <a:gridCol w="11408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Id</a:t>
                      </a:r>
                      <a:endParaRPr lang="en-US" sz="18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T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Name</a:t>
                      </a:r>
                      <a:endParaRPr lang="en-US" sz="18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T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Papers</a:t>
                      </a:r>
                      <a:endParaRPr lang="en-US" sz="18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T="54864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</a:rPr>
                        <a:t>1</a:t>
                      </a:r>
                      <a:endParaRPr lang="en-US" sz="1800" b="1" baseline="-25000" dirty="0">
                        <a:solidFill>
                          <a:srgbClr val="FF0000"/>
                        </a:solidFill>
                        <a:latin typeface="Calisto MT" pitchFamily="18" charset="0"/>
                      </a:endParaRPr>
                    </a:p>
                  </a:txBody>
                  <a:tcPr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Marge Seltzer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 marT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{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p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,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p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}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 marT="18288"/>
                </a:tc>
              </a:tr>
              <a:tr h="3368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a</a:t>
                      </a:r>
                      <a:r>
                        <a:rPr lang="en-US" sz="1800" b="1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</a:rPr>
                        <a:t>2</a:t>
                      </a:r>
                      <a:endParaRPr lang="en-US" sz="1800" b="1" baseline="-25000" dirty="0">
                        <a:solidFill>
                          <a:srgbClr val="FF0000"/>
                        </a:solidFill>
                        <a:latin typeface="Calisto MT" pitchFamily="18" charset="0"/>
                      </a:endParaRPr>
                    </a:p>
                  </a:txBody>
                  <a:tcPr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Michael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 Stonebraker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 marT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{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p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}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 marT="1828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a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  <a:ea typeface="+mn-ea"/>
                          <a:cs typeface="+mn-cs"/>
                        </a:rPr>
                        <a:t>3</a:t>
                      </a:r>
                      <a:endParaRPr lang="en-US" sz="1800" b="1" kern="1200" baseline="-25000" dirty="0">
                        <a:solidFill>
                          <a:srgbClr val="FF0000"/>
                        </a:solidFill>
                        <a:latin typeface="Calisto MT" pitchFamily="18" charset="0"/>
                        <a:ea typeface="+mn-ea"/>
                        <a:cs typeface="+mn-cs"/>
                      </a:endParaRPr>
                    </a:p>
                  </a:txBody>
                  <a:tcPr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Margo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 I. Seltzer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 marT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{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p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,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p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}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 marT="1828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a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  <a:ea typeface="+mn-ea"/>
                          <a:cs typeface="+mn-cs"/>
                        </a:rPr>
                        <a:t>4</a:t>
                      </a:r>
                      <a:endParaRPr lang="en-US" sz="1800" b="1" kern="1200" baseline="-25000" dirty="0">
                        <a:solidFill>
                          <a:srgbClr val="FF0000"/>
                        </a:solidFill>
                        <a:latin typeface="Calisto MT" pitchFamily="18" charset="0"/>
                        <a:ea typeface="+mn-ea"/>
                        <a:cs typeface="+mn-cs"/>
                      </a:endParaRPr>
                    </a:p>
                  </a:txBody>
                  <a:tcPr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M.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 Stonebraker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 marT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{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p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}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 marT="18288"/>
                </a:tc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722811" y="1606217"/>
            <a:ext cx="7672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Berlin Sans FB" pitchFamily="34" charset="0"/>
              </a:rPr>
              <a:t>Paper</a:t>
            </a:r>
            <a:endParaRPr lang="en-US" sz="28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357" y="563020"/>
            <a:ext cx="9137643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Relational</a:t>
            </a:r>
            <a:r>
              <a:rPr kumimoji="0" lang="en-US" sz="3600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oper Black" pitchFamily="18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3600" b="1" kern="0" dirty="0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Dataset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01040" y="2491740"/>
            <a:ext cx="7688580" cy="1082040"/>
            <a:chOff x="701040" y="2491740"/>
            <a:chExt cx="7688580" cy="108204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708660" y="2491740"/>
              <a:ext cx="7680960" cy="35814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  <a:miter/>
            </a:ln>
            <a:effectLst/>
          </p:spPr>
          <p:txBody>
            <a:bodyPr lIns="274320" tIns="274320" rIns="182880" bIns="274320" rtlCol="0" anchor="ctr"/>
            <a:lstStyle/>
            <a:p>
              <a:pPr marL="0" marR="0" indent="0" algn="ctr" defTabSz="803275" eaLnBrk="1" latinLnBrk="0" hangingPunct="1">
                <a:spcBef>
                  <a:spcPts val="600"/>
                </a:spcBef>
                <a:buClrTx/>
                <a:buSzPct val="70000"/>
                <a:buFontTx/>
                <a:buNone/>
                <a:tabLst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701040" y="3215640"/>
              <a:ext cx="7680960" cy="35814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  <a:miter/>
            </a:ln>
            <a:effectLst/>
          </p:spPr>
          <p:txBody>
            <a:bodyPr lIns="274320" tIns="274320" rIns="182880" bIns="274320" rtlCol="0" anchor="ctr"/>
            <a:lstStyle/>
            <a:p>
              <a:pPr marL="0" marR="0" indent="0" algn="ctr" defTabSz="803275" eaLnBrk="1" latinLnBrk="0" hangingPunct="1">
                <a:spcBef>
                  <a:spcPts val="600"/>
                </a:spcBef>
                <a:buClrTx/>
                <a:buSzPct val="70000"/>
                <a:buFontTx/>
                <a:buNone/>
                <a:tabLst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33900" y="4892040"/>
            <a:ext cx="3840480" cy="1082040"/>
            <a:chOff x="701040" y="2491740"/>
            <a:chExt cx="7688579" cy="1082040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708659" y="2491740"/>
              <a:ext cx="7680960" cy="35814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  <a:miter/>
            </a:ln>
            <a:effectLst/>
          </p:spPr>
          <p:txBody>
            <a:bodyPr lIns="274320" tIns="274320" rIns="182880" bIns="274320" rtlCol="0" anchor="ctr"/>
            <a:lstStyle/>
            <a:p>
              <a:pPr marL="0" marR="0" indent="0" algn="ctr" defTabSz="803275" eaLnBrk="1" latinLnBrk="0" hangingPunct="1">
                <a:spcBef>
                  <a:spcPts val="600"/>
                </a:spcBef>
                <a:buClrTx/>
                <a:buSzPct val="70000"/>
                <a:buFontTx/>
                <a:buNone/>
                <a:tabLst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701040" y="3215640"/>
              <a:ext cx="7680960" cy="35814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  <a:miter/>
            </a:ln>
            <a:effectLst/>
          </p:spPr>
          <p:txBody>
            <a:bodyPr lIns="274320" tIns="274320" rIns="182880" bIns="274320" rtlCol="0" anchor="ctr"/>
            <a:lstStyle/>
            <a:p>
              <a:pPr marL="0" marR="0" indent="0" algn="ctr" defTabSz="803275" eaLnBrk="1" latinLnBrk="0" hangingPunct="1">
                <a:spcBef>
                  <a:spcPts val="600"/>
                </a:spcBef>
                <a:buClrTx/>
                <a:buSzPct val="70000"/>
                <a:buFontTx/>
                <a:buNone/>
                <a:tabLst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4852845" y="5585517"/>
            <a:ext cx="1757804" cy="37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012" tIns="49212" rIns="100012" bIns="49212">
            <a:spAutoFit/>
          </a:bodyPr>
          <a:lstStyle/>
          <a:p>
            <a:pPr algn="ctr" defTabSz="912813" eaLnBrk="0" hangingPunct="0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duplicate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CustomShape 3"/>
          <p:cNvSpPr/>
          <p:nvPr/>
        </p:nvSpPr>
        <p:spPr>
          <a:xfrm>
            <a:off x="5129392" y="4709738"/>
            <a:ext cx="1188720" cy="4572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E5EFFF"/>
              </a:gs>
            </a:gsLst>
            <a:lin ang="1200000" scaled="0"/>
          </a:gradFill>
          <a:ln w="9360">
            <a:solidFill>
              <a:srgbClr val="4A7EBB"/>
            </a:solidFill>
            <a:miter/>
          </a:ln>
          <a:effectLst>
            <a:outerShdw blurRad="50800" dist="25400" dir="3600000" algn="ctr" rotWithShape="0">
              <a:srgbClr val="002060"/>
            </a:outerShdw>
          </a:effectLst>
        </p:spPr>
        <p:txBody>
          <a:bodyPr lIns="0" tIns="91440" rIns="0" bIns="91440"/>
          <a:lstStyle/>
          <a:p>
            <a:pPr algn="ctr">
              <a:spcBef>
                <a:spcPts val="600"/>
              </a:spcBef>
              <a:buSzPct val="70000"/>
            </a:pPr>
            <a:r>
              <a:rPr lang="en-US" sz="1800" dirty="0" smtClean="0">
                <a:solidFill>
                  <a:srgbClr val="002060"/>
                </a:solidFill>
                <a:latin typeface="Algerian" pitchFamily="82" charset="0"/>
              </a:rPr>
              <a:t>Resolve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6357" y="563020"/>
            <a:ext cx="9137643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Graph Representation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256928" y="3296533"/>
            <a:ext cx="879566" cy="478971"/>
          </a:xfrm>
          <a:prstGeom prst="roundRect">
            <a:avLst/>
          </a:prstGeom>
          <a:solidFill>
            <a:srgbClr val="FBFFD9"/>
          </a:solidFill>
          <a:ln w="1270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25400" dir="3300000" algn="ctr" rotWithShape="0">
              <a:srgbClr val="002060"/>
            </a:outerShdw>
          </a:effectLst>
        </p:spPr>
        <p:txBody>
          <a:bodyPr vert="horz" wrap="square" lIns="45720" tIns="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03275" eaLnBrk="1" latinLnBrk="0" hangingPunct="1">
              <a:buClrTx/>
              <a:buSzTx/>
              <a:buFontTx/>
              <a:buNone/>
              <a:tabLst/>
              <a:defRPr/>
            </a:pPr>
            <a:r>
              <a:rPr lang="en-US" sz="2300" dirty="0" smtClean="0">
                <a:solidFill>
                  <a:srgbClr val="002060"/>
                </a:solidFill>
                <a:latin typeface="Calisto MT" pitchFamily="18" charset="0"/>
              </a:rPr>
              <a:t>u</a:t>
            </a:r>
            <a:r>
              <a:rPr lang="en-US" sz="2300" b="1" baseline="-25000" dirty="0" smtClean="0">
                <a:solidFill>
                  <a:srgbClr val="FF0000"/>
                </a:solidFill>
                <a:latin typeface="Calisto MT" pitchFamily="18" charset="0"/>
              </a:rPr>
              <a:t>1</a:t>
            </a:r>
            <a:r>
              <a:rPr lang="en-US" sz="2300" dirty="0" smtClean="0">
                <a:solidFill>
                  <a:srgbClr val="002060"/>
                </a:solidFill>
                <a:latin typeface="Calisto MT" pitchFamily="18" charset="0"/>
              </a:rPr>
              <a:t>,</a:t>
            </a:r>
            <a:r>
              <a:rPr lang="en-US" sz="2300" b="1" dirty="0" smtClean="0">
                <a:solidFill>
                  <a:srgbClr val="002060"/>
                </a:solidFill>
                <a:latin typeface="Calisto MT" pitchFamily="18" charset="0"/>
              </a:rPr>
              <a:t> </a:t>
            </a:r>
            <a:r>
              <a:rPr lang="en-US" sz="2300" dirty="0" smtClean="0">
                <a:solidFill>
                  <a:srgbClr val="002060"/>
                </a:solidFill>
                <a:latin typeface="Calisto MT" pitchFamily="18" charset="0"/>
              </a:rPr>
              <a:t>u</a:t>
            </a:r>
            <a:r>
              <a:rPr lang="en-US" sz="2300" b="1" baseline="-25000" dirty="0" smtClean="0">
                <a:solidFill>
                  <a:srgbClr val="FF0000"/>
                </a:solidFill>
                <a:latin typeface="Calisto MT" pitchFamily="18" charset="0"/>
              </a:rPr>
              <a:t>3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3062368" y="3296533"/>
            <a:ext cx="914400" cy="502920"/>
          </a:xfrm>
          <a:prstGeom prst="roundRect">
            <a:avLst/>
          </a:prstGeom>
          <a:solidFill>
            <a:srgbClr val="FBFFD9"/>
          </a:solidFill>
          <a:ln w="1270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25400" dir="3300000" algn="ctr" rotWithShape="0">
              <a:srgbClr val="002060"/>
            </a:outerShdw>
          </a:effectLst>
        </p:spPr>
        <p:txBody>
          <a:bodyPr vert="horz" wrap="square" lIns="45720" tIns="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03275" eaLnBrk="1" latinLnBrk="0" hangingPunct="1">
              <a:buClrTx/>
              <a:buSzTx/>
              <a:buFontTx/>
              <a:buNone/>
              <a:tabLst/>
              <a:defRPr/>
            </a:pPr>
            <a:r>
              <a:rPr lang="en-US" sz="2300" dirty="0" smtClean="0">
                <a:solidFill>
                  <a:srgbClr val="002060"/>
                </a:solidFill>
                <a:latin typeface="Calisto MT" pitchFamily="18" charset="0"/>
              </a:rPr>
              <a:t>p</a:t>
            </a:r>
            <a:r>
              <a:rPr lang="en-US" sz="2300" b="1" baseline="-25000" dirty="0" smtClean="0">
                <a:solidFill>
                  <a:srgbClr val="FF0000"/>
                </a:solidFill>
                <a:latin typeface="Calisto MT" pitchFamily="18" charset="0"/>
              </a:rPr>
              <a:t>1</a:t>
            </a:r>
            <a:r>
              <a:rPr lang="en-US" sz="2300" dirty="0" smtClean="0">
                <a:solidFill>
                  <a:srgbClr val="002060"/>
                </a:solidFill>
                <a:latin typeface="Calisto MT" pitchFamily="18" charset="0"/>
              </a:rPr>
              <a:t>,</a:t>
            </a:r>
            <a:r>
              <a:rPr lang="en-US" sz="2300" b="1" dirty="0" smtClean="0">
                <a:solidFill>
                  <a:srgbClr val="002060"/>
                </a:solidFill>
                <a:latin typeface="Calisto MT" pitchFamily="18" charset="0"/>
              </a:rPr>
              <a:t> </a:t>
            </a:r>
            <a:r>
              <a:rPr lang="en-US" sz="2300" dirty="0" smtClean="0">
                <a:solidFill>
                  <a:srgbClr val="002060"/>
                </a:solidFill>
                <a:latin typeface="Calisto MT" pitchFamily="18" charset="0"/>
              </a:rPr>
              <a:t>p</a:t>
            </a:r>
            <a:r>
              <a:rPr lang="en-US" sz="2300" b="1" baseline="-25000" dirty="0" smtClean="0">
                <a:solidFill>
                  <a:srgbClr val="FF0000"/>
                </a:solidFill>
                <a:latin typeface="Calisto MT" pitchFamily="18" charset="0"/>
              </a:rPr>
              <a:t>3</a:t>
            </a:r>
          </a:p>
        </p:txBody>
      </p:sp>
      <p:sp>
        <p:nvSpPr>
          <p:cNvPr id="64" name="Right Arrow 63"/>
          <p:cNvSpPr/>
          <p:nvPr/>
        </p:nvSpPr>
        <p:spPr bwMode="auto">
          <a:xfrm rot="5400000">
            <a:off x="5525091" y="4383943"/>
            <a:ext cx="386825" cy="23373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6213" y="3881642"/>
            <a:ext cx="1226085" cy="34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ight Arrow 64"/>
          <p:cNvSpPr/>
          <p:nvPr/>
        </p:nvSpPr>
        <p:spPr bwMode="auto">
          <a:xfrm rot="5400000">
            <a:off x="5532710" y="5273258"/>
            <a:ext cx="386825" cy="23373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sp>
        <p:nvSpPr>
          <p:cNvPr id="68" name="Bent-Up Arrow 67"/>
          <p:cNvSpPr/>
          <p:nvPr/>
        </p:nvSpPr>
        <p:spPr bwMode="auto">
          <a:xfrm rot="5400000">
            <a:off x="3878989" y="3885777"/>
            <a:ext cx="813822" cy="1633627"/>
          </a:xfrm>
          <a:prstGeom prst="bentUpArrow">
            <a:avLst>
              <a:gd name="adj1" fmla="val 15593"/>
              <a:gd name="adj2" fmla="val 15824"/>
              <a:gd name="adj3" fmla="val 1537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marL="0" marR="0" indent="0" defTabSz="912813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US" smtClean="0"/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981848" y="3539278"/>
            <a:ext cx="1254125" cy="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Right Arrow 25"/>
          <p:cNvSpPr/>
          <p:nvPr/>
        </p:nvSpPr>
        <p:spPr bwMode="auto">
          <a:xfrm rot="8574693">
            <a:off x="6116117" y="3004404"/>
            <a:ext cx="626039" cy="280658"/>
          </a:xfrm>
          <a:prstGeom prst="rightArrow">
            <a:avLst>
              <a:gd name="adj1" fmla="val 39818"/>
              <a:gd name="adj2" fmla="val 44909"/>
            </a:avLst>
          </a:prstGeom>
          <a:solidFill>
            <a:schemeClr val="tx1"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650016" y="3931015"/>
            <a:ext cx="1757804" cy="37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012" tIns="49212" rIns="100012" bIns="49212">
            <a:spAutoFit/>
          </a:bodyPr>
          <a:lstStyle/>
          <a:p>
            <a:pPr algn="ctr" defTabSz="912813" eaLnBrk="0" hangingPunct="0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duplicate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99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8" grpId="0" animBg="1"/>
      <p:bldP spid="15" grpId="0" animBg="1"/>
      <p:bldP spid="16" grpId="0" animBg="1"/>
      <p:bldP spid="64" grpId="0" animBg="1"/>
      <p:bldP spid="65" grpId="0" animBg="1"/>
      <p:bldP spid="68" grpId="0" animBg="1"/>
      <p:bldP spid="26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356" y="563020"/>
            <a:ext cx="9137643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Problem Definition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861015" y="1945240"/>
            <a:ext cx="7397410" cy="1692675"/>
          </a:xfrm>
          <a:prstGeom prst="rect">
            <a:avLst/>
          </a:prstGeom>
          <a:solidFill>
            <a:srgbClr val="FBFFD9"/>
          </a:solidFill>
          <a:ln w="9360">
            <a:solidFill>
              <a:srgbClr val="4A7EBB"/>
            </a:solidFill>
            <a:miter/>
          </a:ln>
          <a:effectLst>
            <a:outerShdw blurRad="25400" dist="25400" dir="3600000" algn="ctr" rotWithShape="0">
              <a:srgbClr val="002060"/>
            </a:outerShdw>
          </a:effectLst>
        </p:spPr>
        <p:txBody>
          <a:bodyPr lIns="274320" tIns="274320" rIns="182880" bIns="274320"/>
          <a:lstStyle/>
          <a:p>
            <a:pPr marL="346075" indent="-346075">
              <a:spcBef>
                <a:spcPts val="600"/>
              </a:spcBef>
              <a:buSzPct val="70000"/>
              <a:buFont typeface="Wingdings" pitchFamily="2" charset="2"/>
              <a:buChar char="v"/>
            </a:pPr>
            <a:r>
              <a:rPr lang="en-US" sz="2300" dirty="0" smtClean="0">
                <a:solidFill>
                  <a:srgbClr val="002060"/>
                </a:solidFill>
                <a:latin typeface="Calisto MT" pitchFamily="18" charset="0"/>
              </a:rPr>
              <a:t>Given a relational dataset </a:t>
            </a:r>
            <a:r>
              <a:rPr lang="en-US" sz="2300" b="1" i="1" dirty="0" smtClean="0">
                <a:solidFill>
                  <a:srgbClr val="FF0000"/>
                </a:solidFill>
                <a:latin typeface="Calisto MT" pitchFamily="18" charset="0"/>
              </a:rPr>
              <a:t>D</a:t>
            </a:r>
            <a:r>
              <a:rPr lang="en-US" sz="2300" dirty="0" smtClean="0">
                <a:solidFill>
                  <a:srgbClr val="002060"/>
                </a:solidFill>
                <a:latin typeface="Calisto MT" pitchFamily="18" charset="0"/>
              </a:rPr>
              <a:t>, and a cost budget </a:t>
            </a:r>
            <a:r>
              <a:rPr lang="en-US" sz="2300" b="1" i="1" dirty="0" smtClean="0">
                <a:solidFill>
                  <a:srgbClr val="FF0000"/>
                </a:solidFill>
                <a:latin typeface="Calisto MT" pitchFamily="18" charset="0"/>
              </a:rPr>
              <a:t>BG</a:t>
            </a:r>
            <a:r>
              <a:rPr lang="en-US" sz="2300" dirty="0" smtClean="0">
                <a:solidFill>
                  <a:srgbClr val="002060"/>
                </a:solidFill>
                <a:latin typeface="Calisto MT" pitchFamily="18" charset="0"/>
              </a:rPr>
              <a:t>,</a:t>
            </a:r>
          </a:p>
          <a:p>
            <a:pPr marL="346075" indent="-346075">
              <a:spcBef>
                <a:spcPts val="600"/>
              </a:spcBef>
              <a:buSzPct val="70000"/>
              <a:buFont typeface="Wingdings" pitchFamily="2" charset="2"/>
              <a:buChar char="v"/>
            </a:pPr>
            <a:r>
              <a:rPr lang="en-US" sz="2300" dirty="0" smtClean="0">
                <a:solidFill>
                  <a:srgbClr val="002060"/>
                </a:solidFill>
                <a:latin typeface="Calisto MT" pitchFamily="18" charset="0"/>
              </a:rPr>
              <a:t>Our goal is to develop a progressive approach that produces a high-quality result using </a:t>
            </a:r>
            <a:r>
              <a:rPr lang="en-US" sz="2300" b="1" i="1" dirty="0" smtClean="0">
                <a:solidFill>
                  <a:srgbClr val="FF0000"/>
                </a:solidFill>
                <a:latin typeface="Calisto MT" pitchFamily="18" charset="0"/>
              </a:rPr>
              <a:t>BG</a:t>
            </a:r>
            <a:r>
              <a:rPr lang="en-US" sz="2300" dirty="0" smtClean="0">
                <a:solidFill>
                  <a:srgbClr val="002060"/>
                </a:solidFill>
                <a:latin typeface="Calisto MT" pitchFamily="18" charset="0"/>
              </a:rPr>
              <a:t> units of cost.</a:t>
            </a:r>
          </a:p>
          <a:p>
            <a:pPr>
              <a:spcBef>
                <a:spcPts val="600"/>
              </a:spcBef>
              <a:buSzPct val="70000"/>
            </a:pPr>
            <a:endParaRPr lang="en-US" sz="22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buSzPct val="70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buSzPct val="70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buSzPct val="70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buSzPct val="70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buSzPct val="70000"/>
            </a:pP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33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201" y="556802"/>
            <a:ext cx="9139799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ER Graph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1536697" y="2441419"/>
            <a:ext cx="6588488" cy="3730472"/>
            <a:chOff x="1536697" y="1968979"/>
            <a:chExt cx="6588488" cy="3730472"/>
          </a:xfrm>
        </p:grpSpPr>
        <p:grpSp>
          <p:nvGrpSpPr>
            <p:cNvPr id="3" name="Group 46"/>
            <p:cNvGrpSpPr/>
            <p:nvPr/>
          </p:nvGrpSpPr>
          <p:grpSpPr>
            <a:xfrm>
              <a:off x="1536697" y="1968979"/>
              <a:ext cx="6588488" cy="3730472"/>
              <a:chOff x="1536697" y="1968979"/>
              <a:chExt cx="6588488" cy="3730472"/>
            </a:xfrm>
          </p:grpSpPr>
          <p:sp>
            <p:nvSpPr>
              <p:cNvPr id="20" name="Rectangle 19"/>
              <p:cNvSpPr/>
              <p:nvPr/>
            </p:nvSpPr>
            <p:spPr bwMode="auto">
              <a:xfrm>
                <a:off x="1536697" y="4521680"/>
                <a:ext cx="1228725" cy="745672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rgbClr val="E5EFFF"/>
                  </a:gs>
                </a:gsLst>
                <a:lin ang="1200000" scaled="0"/>
              </a:gradFill>
              <a:ln w="9525">
                <a:solidFill>
                  <a:srgbClr val="002060"/>
                </a:solidFill>
                <a:miter/>
              </a:ln>
              <a:effectLst>
                <a:outerShdw blurRad="50800" dist="25400" dir="3000000" algn="ctr" rotWithShape="0">
                  <a:srgbClr val="002060"/>
                </a:outerShdw>
              </a:effectLst>
            </p:spPr>
            <p:txBody>
              <a:bodyPr lIns="274320" tIns="274320" rIns="182880" bIns="274320"/>
              <a:lstStyle/>
              <a:p>
                <a:pPr marL="0" marR="0" indent="0" defTabSz="803275" eaLnBrk="1" latinLnBrk="0" hangingPunct="1">
                  <a:spcBef>
                    <a:spcPts val="600"/>
                  </a:spcBef>
                  <a:buClrTx/>
                  <a:buSzPct val="70000"/>
                  <a:buFontTx/>
                  <a:buNone/>
                  <a:tabLst/>
                  <a:defRPr/>
                </a:pPr>
                <a:endParaRPr lang="en-US" sz="2200" dirty="0" smtClea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1543410" y="1968979"/>
                <a:ext cx="1228725" cy="2000251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rgbClr val="E5EFFF"/>
                  </a:gs>
                </a:gsLst>
                <a:lin ang="1200000" scaled="0"/>
              </a:gradFill>
              <a:ln w="9525">
                <a:solidFill>
                  <a:srgbClr val="002060"/>
                </a:solidFill>
                <a:miter/>
              </a:ln>
              <a:effectLst>
                <a:outerShdw blurRad="50800" dist="25400" dir="3000000" algn="ctr" rotWithShape="0">
                  <a:srgbClr val="002060"/>
                </a:outerShdw>
              </a:effectLst>
            </p:spPr>
            <p:txBody>
              <a:bodyPr lIns="274320" tIns="274320" rIns="182880" bIns="274320"/>
              <a:lstStyle/>
              <a:p>
                <a:pPr defTabSz="803275">
                  <a:spcBef>
                    <a:spcPts val="600"/>
                  </a:spcBef>
                  <a:buSzPct val="70000"/>
                  <a:defRPr/>
                </a:pPr>
                <a:endParaRPr lang="en-US" sz="2200" dirty="0" smtClea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812883" y="3942386"/>
                <a:ext cx="37649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2060"/>
                    </a:solidFill>
                    <a:latin typeface="Calisto MT" pitchFamily="18" charset="0"/>
                  </a:rPr>
                  <a:t> R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  <a:latin typeface="Calisto MT" pitchFamily="18" charset="0"/>
                  </a:rPr>
                  <a:t>1</a:t>
                </a:r>
                <a:r>
                  <a:rPr lang="en-US" sz="2400" b="1" i="1" dirty="0" smtClean="0">
                    <a:solidFill>
                      <a:srgbClr val="002060"/>
                    </a:solidFill>
                    <a:latin typeface="Calisto MT" pitchFamily="18" charset="0"/>
                  </a:rPr>
                  <a:t>	                      S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  <a:latin typeface="Calisto MT" pitchFamily="18" charset="0"/>
                  </a:rPr>
                  <a:t>1</a:t>
                </a:r>
                <a:endParaRPr lang="en-US" sz="2400" b="1" baseline="-25000" dirty="0">
                  <a:solidFill>
                    <a:srgbClr val="FF0000"/>
                  </a:solidFill>
                  <a:latin typeface="Calisto MT" pitchFamily="18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812883" y="5237786"/>
                <a:ext cx="63123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2060"/>
                    </a:solidFill>
                    <a:latin typeface="Calisto MT" pitchFamily="18" charset="0"/>
                  </a:rPr>
                  <a:t> R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  <a:latin typeface="Calisto MT" pitchFamily="18" charset="0"/>
                  </a:rPr>
                  <a:t>2</a:t>
                </a:r>
                <a:r>
                  <a:rPr lang="en-US" sz="2400" b="1" i="1" dirty="0" smtClean="0">
                    <a:solidFill>
                      <a:srgbClr val="002060"/>
                    </a:solidFill>
                    <a:latin typeface="Calisto MT" pitchFamily="18" charset="0"/>
                  </a:rPr>
                  <a:t>	                      		                 T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  <a:latin typeface="Calisto MT" pitchFamily="18" charset="0"/>
                  </a:rPr>
                  <a:t>2</a:t>
                </a:r>
                <a:endParaRPr lang="en-US" sz="2400" b="1" baseline="-25000" dirty="0">
                  <a:solidFill>
                    <a:srgbClr val="FF0000"/>
                  </a:solidFill>
                  <a:latin typeface="Calisto MT" pitchFamily="18" charset="0"/>
                </a:endParaRPr>
              </a:p>
            </p:txBody>
          </p:sp>
        </p:grpSp>
        <p:grpSp>
          <p:nvGrpSpPr>
            <p:cNvPr id="5" name="Group 40"/>
            <p:cNvGrpSpPr/>
            <p:nvPr/>
          </p:nvGrpSpPr>
          <p:grpSpPr>
            <a:xfrm>
              <a:off x="6331310" y="1980409"/>
              <a:ext cx="1298956" cy="3298871"/>
              <a:chOff x="6331310" y="1980409"/>
              <a:chExt cx="1298956" cy="3298871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6349997" y="4533608"/>
                <a:ext cx="1228725" cy="745672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rgbClr val="E5EFFF"/>
                  </a:gs>
                </a:gsLst>
                <a:lin ang="1200000" scaled="0"/>
              </a:gradFill>
              <a:ln w="9525">
                <a:solidFill>
                  <a:srgbClr val="002060"/>
                </a:solidFill>
                <a:miter/>
              </a:ln>
              <a:effectLst>
                <a:outerShdw blurRad="50800" dist="25400" dir="3000000" algn="ctr" rotWithShape="0">
                  <a:srgbClr val="002060"/>
                </a:outerShdw>
              </a:effectLst>
            </p:spPr>
            <p:txBody>
              <a:bodyPr lIns="274320" tIns="274320" rIns="182880" bIns="274320"/>
              <a:lstStyle/>
              <a:p>
                <a:pPr defTabSz="803275">
                  <a:spcBef>
                    <a:spcPts val="600"/>
                  </a:spcBef>
                  <a:buSzPct val="70000"/>
                  <a:defRPr/>
                </a:pPr>
                <a:endParaRPr lang="en-US" sz="2200" dirty="0" smtClea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6331310" y="1980409"/>
                <a:ext cx="1228725" cy="2000251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rgbClr val="E5EFFF"/>
                  </a:gs>
                </a:gsLst>
                <a:lin ang="1200000" scaled="0"/>
              </a:gradFill>
              <a:ln w="9525">
                <a:solidFill>
                  <a:srgbClr val="002060"/>
                </a:solidFill>
                <a:miter/>
              </a:ln>
              <a:effectLst>
                <a:outerShdw blurRad="50800" dist="25400" dir="3000000" algn="ctr" rotWithShape="0">
                  <a:srgbClr val="002060"/>
                </a:outerShdw>
              </a:effectLst>
            </p:spPr>
            <p:txBody>
              <a:bodyPr lIns="274320" tIns="274320" rIns="182880" bIns="274320"/>
              <a:lstStyle/>
              <a:p>
                <a:pPr defTabSz="803275">
                  <a:spcBef>
                    <a:spcPts val="600"/>
                  </a:spcBef>
                  <a:buSzPct val="70000"/>
                  <a:defRPr/>
                </a:pPr>
                <a:endParaRPr lang="en-US" sz="2200" dirty="0" smtClea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18240" y="3938779"/>
                <a:ext cx="12120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2060"/>
                    </a:solidFill>
                  </a:rPr>
                  <a:t>    </a:t>
                </a:r>
                <a:r>
                  <a:rPr lang="en-US" sz="2400" b="1" i="1" dirty="0" smtClean="0">
                    <a:solidFill>
                      <a:srgbClr val="002060"/>
                    </a:solidFill>
                    <a:latin typeface="Calisto MT" pitchFamily="18" charset="0"/>
                  </a:rPr>
                  <a:t>T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  <a:latin typeface="Calisto MT" pitchFamily="18" charset="0"/>
                  </a:rPr>
                  <a:t>1</a:t>
                </a:r>
                <a:endParaRPr lang="en-US" sz="2400" b="1" baseline="-25000" dirty="0">
                  <a:solidFill>
                    <a:srgbClr val="FF0000"/>
                  </a:solidFill>
                  <a:latin typeface="Calisto MT" pitchFamily="18" charset="0"/>
                </a:endParaRPr>
              </a:p>
            </p:txBody>
          </p:sp>
        </p:grpSp>
        <p:grpSp>
          <p:nvGrpSpPr>
            <p:cNvPr id="9" name="Group 41"/>
            <p:cNvGrpSpPr/>
            <p:nvPr/>
          </p:nvGrpSpPr>
          <p:grpSpPr>
            <a:xfrm>
              <a:off x="3924660" y="1981679"/>
              <a:ext cx="1247412" cy="3714959"/>
              <a:chOff x="3924660" y="1981679"/>
              <a:chExt cx="1247412" cy="3714959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3943347" y="4532021"/>
                <a:ext cx="1228725" cy="745672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rgbClr val="E5EFFF"/>
                  </a:gs>
                </a:gsLst>
                <a:lin ang="1200000" scaled="0"/>
              </a:gradFill>
              <a:ln w="9525">
                <a:solidFill>
                  <a:srgbClr val="002060"/>
                </a:solidFill>
                <a:miter/>
              </a:ln>
              <a:effectLst>
                <a:outerShdw blurRad="50800" dist="25400" dir="3000000" algn="ctr" rotWithShape="0">
                  <a:srgbClr val="002060"/>
                </a:outerShdw>
              </a:effectLst>
            </p:spPr>
            <p:txBody>
              <a:bodyPr lIns="274320" tIns="274320" rIns="182880" bIns="274320"/>
              <a:lstStyle/>
              <a:p>
                <a:pPr defTabSz="803275">
                  <a:spcBef>
                    <a:spcPts val="600"/>
                  </a:spcBef>
                  <a:buSzPct val="70000"/>
                  <a:defRPr/>
                </a:pPr>
                <a:endParaRPr lang="en-US" sz="2200" dirty="0" smtClea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3924660" y="1981679"/>
                <a:ext cx="1228725" cy="2000251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rgbClr val="E5EFFF"/>
                  </a:gs>
                </a:gsLst>
                <a:lin ang="1200000" scaled="0"/>
              </a:gradFill>
              <a:ln w="9525">
                <a:solidFill>
                  <a:srgbClr val="002060"/>
                </a:solidFill>
                <a:miter/>
              </a:ln>
              <a:effectLst>
                <a:outerShdw blurRad="50800" dist="25400" dir="3000000" algn="ctr" rotWithShape="0">
                  <a:srgbClr val="002060"/>
                </a:outerShdw>
              </a:effectLst>
            </p:spPr>
            <p:txBody>
              <a:bodyPr lIns="274320" tIns="274320" rIns="182880" bIns="274320"/>
              <a:lstStyle/>
              <a:p>
                <a:pPr marL="0" marR="0" indent="0" defTabSz="803275" eaLnBrk="1" latinLnBrk="0" hangingPunct="1">
                  <a:spcBef>
                    <a:spcPts val="600"/>
                  </a:spcBef>
                  <a:buClrTx/>
                  <a:buSzPct val="70000"/>
                  <a:buFontTx/>
                  <a:buNone/>
                  <a:tabLst/>
                  <a:defRPr/>
                </a:pPr>
                <a:endParaRPr lang="en-US" sz="2200" dirty="0" smtClea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390807" y="5234973"/>
                <a:ext cx="6636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2060"/>
                    </a:solidFill>
                    <a:latin typeface="Calisto MT" pitchFamily="18" charset="0"/>
                  </a:rPr>
                  <a:t>S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  <a:latin typeface="Calisto MT" pitchFamily="18" charset="0"/>
                  </a:rPr>
                  <a:t>2</a:t>
                </a:r>
                <a:endParaRPr lang="en-US" sz="2400" b="1" baseline="-25000" dirty="0">
                  <a:solidFill>
                    <a:srgbClr val="FF0000"/>
                  </a:solidFill>
                  <a:latin typeface="Calisto MT" pitchFamily="18" charset="0"/>
                </a:endParaRPr>
              </a:p>
            </p:txBody>
          </p:sp>
        </p:grpSp>
      </p:grpSp>
      <p:pic>
        <p:nvPicPr>
          <p:cNvPr id="46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6299" y="1725305"/>
            <a:ext cx="3038722" cy="46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201" y="556802"/>
            <a:ext cx="9139799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ER Graph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1536697" y="2441419"/>
            <a:ext cx="6588488" cy="3730472"/>
            <a:chOff x="1536697" y="1968979"/>
            <a:chExt cx="6588488" cy="3730472"/>
          </a:xfrm>
        </p:grpSpPr>
        <p:grpSp>
          <p:nvGrpSpPr>
            <p:cNvPr id="3" name="Group 46"/>
            <p:cNvGrpSpPr/>
            <p:nvPr/>
          </p:nvGrpSpPr>
          <p:grpSpPr>
            <a:xfrm>
              <a:off x="1536697" y="1968979"/>
              <a:ext cx="6588488" cy="3730472"/>
              <a:chOff x="1536697" y="1968979"/>
              <a:chExt cx="6588488" cy="3730472"/>
            </a:xfrm>
          </p:grpSpPr>
          <p:sp>
            <p:nvSpPr>
              <p:cNvPr id="20" name="Rectangle 19"/>
              <p:cNvSpPr/>
              <p:nvPr/>
            </p:nvSpPr>
            <p:spPr bwMode="auto">
              <a:xfrm>
                <a:off x="1536697" y="4521680"/>
                <a:ext cx="1228725" cy="745672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rgbClr val="E5EFFF"/>
                  </a:gs>
                </a:gsLst>
                <a:lin ang="1200000" scaled="0"/>
              </a:gradFill>
              <a:ln w="9525">
                <a:solidFill>
                  <a:srgbClr val="002060"/>
                </a:solidFill>
                <a:miter/>
              </a:ln>
              <a:effectLst>
                <a:outerShdw blurRad="50800" dist="25400" dir="3000000" algn="ctr" rotWithShape="0">
                  <a:srgbClr val="002060"/>
                </a:outerShdw>
              </a:effectLst>
            </p:spPr>
            <p:txBody>
              <a:bodyPr lIns="274320" tIns="274320" rIns="182880" bIns="274320"/>
              <a:lstStyle/>
              <a:p>
                <a:pPr marL="0" marR="0" indent="0" defTabSz="803275" eaLnBrk="1" latinLnBrk="0" hangingPunct="1">
                  <a:spcBef>
                    <a:spcPts val="600"/>
                  </a:spcBef>
                  <a:buClrTx/>
                  <a:buSzPct val="70000"/>
                  <a:buFontTx/>
                  <a:buNone/>
                  <a:tabLst/>
                  <a:defRPr/>
                </a:pPr>
                <a:endParaRPr lang="en-US" sz="2200" dirty="0" smtClea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1543410" y="1968979"/>
                <a:ext cx="1228725" cy="2000251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rgbClr val="E5EFFF"/>
                  </a:gs>
                </a:gsLst>
                <a:lin ang="1200000" scaled="0"/>
              </a:gradFill>
              <a:ln w="9525">
                <a:solidFill>
                  <a:srgbClr val="002060"/>
                </a:solidFill>
                <a:miter/>
              </a:ln>
              <a:effectLst>
                <a:outerShdw blurRad="50800" dist="25400" dir="3000000" algn="ctr" rotWithShape="0">
                  <a:srgbClr val="002060"/>
                </a:outerShdw>
              </a:effectLst>
            </p:spPr>
            <p:txBody>
              <a:bodyPr lIns="274320" tIns="274320" rIns="182880" bIns="274320"/>
              <a:lstStyle/>
              <a:p>
                <a:pPr defTabSz="803275">
                  <a:spcBef>
                    <a:spcPts val="600"/>
                  </a:spcBef>
                  <a:buSzPct val="70000"/>
                  <a:defRPr/>
                </a:pPr>
                <a:endParaRPr lang="en-US" sz="2200" dirty="0" smtClea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812883" y="3942386"/>
                <a:ext cx="37649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2060"/>
                    </a:solidFill>
                    <a:latin typeface="Calisto MT" pitchFamily="18" charset="0"/>
                  </a:rPr>
                  <a:t> R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  <a:latin typeface="Calisto MT" pitchFamily="18" charset="0"/>
                  </a:rPr>
                  <a:t>1</a:t>
                </a:r>
                <a:r>
                  <a:rPr lang="en-US" sz="2400" b="1" i="1" dirty="0" smtClean="0">
                    <a:solidFill>
                      <a:srgbClr val="002060"/>
                    </a:solidFill>
                    <a:latin typeface="Calisto MT" pitchFamily="18" charset="0"/>
                  </a:rPr>
                  <a:t>	                      S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  <a:latin typeface="Calisto MT" pitchFamily="18" charset="0"/>
                  </a:rPr>
                  <a:t>1</a:t>
                </a:r>
                <a:endParaRPr lang="en-US" sz="2400" b="1" baseline="-25000" dirty="0">
                  <a:solidFill>
                    <a:srgbClr val="FF0000"/>
                  </a:solidFill>
                  <a:latin typeface="Calisto MT" pitchFamily="18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812883" y="5237786"/>
                <a:ext cx="63123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2060"/>
                    </a:solidFill>
                    <a:latin typeface="Calisto MT" pitchFamily="18" charset="0"/>
                  </a:rPr>
                  <a:t> R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  <a:latin typeface="Calisto MT" pitchFamily="18" charset="0"/>
                  </a:rPr>
                  <a:t>2</a:t>
                </a:r>
                <a:r>
                  <a:rPr lang="en-US" sz="2400" b="1" i="1" dirty="0" smtClean="0">
                    <a:solidFill>
                      <a:srgbClr val="002060"/>
                    </a:solidFill>
                    <a:latin typeface="Calisto MT" pitchFamily="18" charset="0"/>
                  </a:rPr>
                  <a:t>	                      		                 T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  <a:latin typeface="Calisto MT" pitchFamily="18" charset="0"/>
                  </a:rPr>
                  <a:t>2</a:t>
                </a:r>
                <a:endParaRPr lang="en-US" sz="2400" b="1" baseline="-25000" dirty="0">
                  <a:solidFill>
                    <a:srgbClr val="FF0000"/>
                  </a:solidFill>
                  <a:latin typeface="Calisto MT" pitchFamily="18" charset="0"/>
                </a:endParaRPr>
              </a:p>
            </p:txBody>
          </p:sp>
        </p:grpSp>
        <p:grpSp>
          <p:nvGrpSpPr>
            <p:cNvPr id="5" name="Group 40"/>
            <p:cNvGrpSpPr/>
            <p:nvPr/>
          </p:nvGrpSpPr>
          <p:grpSpPr>
            <a:xfrm>
              <a:off x="6331310" y="1980409"/>
              <a:ext cx="1265615" cy="3298871"/>
              <a:chOff x="6331310" y="1980409"/>
              <a:chExt cx="1265615" cy="3298871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6349997" y="4533608"/>
                <a:ext cx="1228725" cy="745672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rgbClr val="E5EFFF"/>
                  </a:gs>
                </a:gsLst>
                <a:lin ang="1200000" scaled="0"/>
              </a:gradFill>
              <a:ln w="9525">
                <a:solidFill>
                  <a:srgbClr val="002060"/>
                </a:solidFill>
                <a:miter/>
              </a:ln>
              <a:effectLst>
                <a:outerShdw blurRad="50800" dist="25400" dir="3000000" algn="ctr" rotWithShape="0">
                  <a:srgbClr val="002060"/>
                </a:outerShdw>
              </a:effectLst>
            </p:spPr>
            <p:txBody>
              <a:bodyPr lIns="274320" tIns="274320" rIns="182880" bIns="274320"/>
              <a:lstStyle/>
              <a:p>
                <a:pPr defTabSz="803275">
                  <a:spcBef>
                    <a:spcPts val="600"/>
                  </a:spcBef>
                  <a:buSzPct val="70000"/>
                  <a:defRPr/>
                </a:pPr>
                <a:endParaRPr lang="en-US" sz="2200" dirty="0" smtClea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6331310" y="1980409"/>
                <a:ext cx="1228725" cy="2000251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rgbClr val="E5EFFF"/>
                  </a:gs>
                </a:gsLst>
                <a:lin ang="1200000" scaled="0"/>
              </a:gradFill>
              <a:ln w="9525">
                <a:solidFill>
                  <a:srgbClr val="002060"/>
                </a:solidFill>
                <a:miter/>
              </a:ln>
              <a:effectLst>
                <a:outerShdw blurRad="50800" dist="25400" dir="3000000" algn="ctr" rotWithShape="0">
                  <a:srgbClr val="002060"/>
                </a:outerShdw>
              </a:effectLst>
            </p:spPr>
            <p:txBody>
              <a:bodyPr lIns="274320" tIns="274320" rIns="182880" bIns="274320"/>
              <a:lstStyle/>
              <a:p>
                <a:pPr defTabSz="803275">
                  <a:spcBef>
                    <a:spcPts val="600"/>
                  </a:spcBef>
                  <a:buSzPct val="70000"/>
                  <a:defRPr/>
                </a:pPr>
                <a:endParaRPr lang="en-US" sz="2200" dirty="0" smtClea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 bwMode="auto">
              <a:xfrm>
                <a:off x="6505481" y="2081103"/>
                <a:ext cx="879566" cy="478971"/>
              </a:xfrm>
              <a:prstGeom prst="roundRect">
                <a:avLst/>
              </a:prstGeom>
              <a:solidFill>
                <a:srgbClr val="FBFFD9"/>
              </a:solidFill>
              <a:ln w="9360">
                <a:solidFill>
                  <a:srgbClr val="002060"/>
                </a:solidFill>
                <a:miter/>
              </a:ln>
              <a:effectLst>
                <a:outerShdw blurRad="50800" dist="12700" dir="3600000" algn="ctr" rotWithShape="0">
                  <a:srgbClr val="002060"/>
                </a:outerShdw>
              </a:effectLst>
            </p:spPr>
            <p:txBody>
              <a:bodyPr lIns="182880" tIns="54864" rIns="182880" bIns="91440"/>
              <a:lstStyle/>
              <a:p>
                <a:pPr algn="ctr" defTabSz="803275">
                  <a:spcBef>
                    <a:spcPts val="600"/>
                  </a:spcBef>
                  <a:buSzPct val="70000"/>
                  <a:defRPr/>
                </a:pPr>
                <a:endParaRPr lang="en-US" sz="2200" b="1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 bwMode="auto">
              <a:xfrm>
                <a:off x="6495956" y="2716897"/>
                <a:ext cx="879566" cy="478971"/>
              </a:xfrm>
              <a:prstGeom prst="roundRect">
                <a:avLst/>
              </a:prstGeom>
              <a:solidFill>
                <a:srgbClr val="FBFFD9"/>
              </a:solidFill>
              <a:ln w="9360">
                <a:solidFill>
                  <a:srgbClr val="002060"/>
                </a:solidFill>
                <a:miter/>
              </a:ln>
              <a:effectLst>
                <a:outerShdw blurRad="50800" dist="12700" dir="3600000" algn="ctr" rotWithShape="0">
                  <a:srgbClr val="002060"/>
                </a:outerShdw>
              </a:effectLst>
            </p:spPr>
            <p:txBody>
              <a:bodyPr lIns="182880" tIns="54864" rIns="182880" bIns="91440"/>
              <a:lstStyle/>
              <a:p>
                <a:pPr algn="ctr" defTabSz="803275">
                  <a:spcBef>
                    <a:spcPts val="600"/>
                  </a:spcBef>
                  <a:buSzPct val="70000"/>
                  <a:defRPr/>
                </a:pPr>
                <a:endParaRPr lang="en-US" sz="2200" b="1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Rounded Rectangle 30"/>
              <p:cNvSpPr/>
              <p:nvPr/>
            </p:nvSpPr>
            <p:spPr bwMode="auto">
              <a:xfrm>
                <a:off x="6495956" y="3345547"/>
                <a:ext cx="879566" cy="478971"/>
              </a:xfrm>
              <a:prstGeom prst="roundRect">
                <a:avLst/>
              </a:prstGeom>
              <a:solidFill>
                <a:srgbClr val="FBFFD9"/>
              </a:solidFill>
              <a:ln w="9360">
                <a:solidFill>
                  <a:srgbClr val="002060"/>
                </a:solidFill>
                <a:miter/>
              </a:ln>
              <a:effectLst>
                <a:outerShdw blurRad="50800" dist="12700" dir="3600000" algn="ctr" rotWithShape="0">
                  <a:srgbClr val="002060"/>
                </a:outerShdw>
              </a:effectLst>
            </p:spPr>
            <p:txBody>
              <a:bodyPr lIns="182880" tIns="54864" rIns="182880" bIns="91440"/>
              <a:lstStyle/>
              <a:p>
                <a:pPr algn="ctr" defTabSz="803275">
                  <a:spcBef>
                    <a:spcPts val="600"/>
                  </a:spcBef>
                  <a:buSzPct val="70000"/>
                  <a:defRPr/>
                </a:pPr>
                <a:endParaRPr lang="en-US" sz="2200" b="1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 bwMode="auto">
              <a:xfrm>
                <a:off x="6524168" y="4647773"/>
                <a:ext cx="879566" cy="478971"/>
              </a:xfrm>
              <a:prstGeom prst="roundRect">
                <a:avLst/>
              </a:prstGeom>
              <a:solidFill>
                <a:srgbClr val="FBFFD9"/>
              </a:solidFill>
              <a:ln w="9360">
                <a:solidFill>
                  <a:srgbClr val="002060"/>
                </a:solidFill>
                <a:miter/>
              </a:ln>
              <a:effectLst>
                <a:outerShdw blurRad="50800" dist="12700" dir="3600000" algn="ctr" rotWithShape="0">
                  <a:srgbClr val="002060"/>
                </a:outerShdw>
              </a:effectLst>
            </p:spPr>
            <p:txBody>
              <a:bodyPr lIns="182880" tIns="54864" rIns="182880" bIns="91440"/>
              <a:lstStyle/>
              <a:p>
                <a:pPr algn="ctr" defTabSz="803275">
                  <a:spcBef>
                    <a:spcPts val="600"/>
                  </a:spcBef>
                  <a:buSzPct val="70000"/>
                  <a:defRPr/>
                </a:pPr>
                <a:endParaRPr lang="en-US" sz="2200" b="1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384899" y="3943542"/>
                <a:ext cx="12120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2060"/>
                    </a:solidFill>
                    <a:latin typeface="Calisto MT" pitchFamily="18" charset="0"/>
                  </a:rPr>
                  <a:t>     T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  <a:latin typeface="Calisto MT" pitchFamily="18" charset="0"/>
                  </a:rPr>
                  <a:t>1</a:t>
                </a:r>
                <a:endParaRPr lang="en-US" sz="2400" b="1" baseline="-25000" dirty="0">
                  <a:solidFill>
                    <a:srgbClr val="FF0000"/>
                  </a:solidFill>
                  <a:latin typeface="Calisto MT" pitchFamily="18" charset="0"/>
                </a:endParaRPr>
              </a:p>
            </p:txBody>
          </p:sp>
        </p:grpSp>
        <p:grpSp>
          <p:nvGrpSpPr>
            <p:cNvPr id="9" name="Group 41"/>
            <p:cNvGrpSpPr/>
            <p:nvPr/>
          </p:nvGrpSpPr>
          <p:grpSpPr>
            <a:xfrm>
              <a:off x="3924660" y="1981679"/>
              <a:ext cx="1247412" cy="3714959"/>
              <a:chOff x="3924660" y="1981679"/>
              <a:chExt cx="1247412" cy="3714959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3943347" y="4532021"/>
                <a:ext cx="1228725" cy="745672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rgbClr val="E5EFFF"/>
                  </a:gs>
                </a:gsLst>
                <a:lin ang="1200000" scaled="0"/>
              </a:gradFill>
              <a:ln w="9525">
                <a:solidFill>
                  <a:srgbClr val="002060"/>
                </a:solidFill>
                <a:miter/>
              </a:ln>
              <a:effectLst>
                <a:outerShdw blurRad="50800" dist="25400" dir="3000000" algn="ctr" rotWithShape="0">
                  <a:srgbClr val="002060"/>
                </a:outerShdw>
              </a:effectLst>
            </p:spPr>
            <p:txBody>
              <a:bodyPr lIns="274320" tIns="274320" rIns="182880" bIns="274320"/>
              <a:lstStyle/>
              <a:p>
                <a:pPr defTabSz="803275">
                  <a:spcBef>
                    <a:spcPts val="600"/>
                  </a:spcBef>
                  <a:buSzPct val="70000"/>
                  <a:defRPr/>
                </a:pPr>
                <a:endParaRPr lang="en-US" sz="2200" dirty="0" smtClea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3924660" y="1981679"/>
                <a:ext cx="1228725" cy="2000251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rgbClr val="E5EFFF"/>
                  </a:gs>
                </a:gsLst>
                <a:lin ang="1200000" scaled="0"/>
              </a:gradFill>
              <a:ln w="9525">
                <a:solidFill>
                  <a:srgbClr val="002060"/>
                </a:solidFill>
                <a:miter/>
              </a:ln>
              <a:effectLst>
                <a:outerShdw blurRad="50800" dist="25400" dir="3000000" algn="ctr" rotWithShape="0">
                  <a:srgbClr val="002060"/>
                </a:outerShdw>
              </a:effectLst>
            </p:spPr>
            <p:txBody>
              <a:bodyPr lIns="274320" tIns="274320" rIns="182880" bIns="274320"/>
              <a:lstStyle/>
              <a:p>
                <a:pPr marL="0" marR="0" indent="0" defTabSz="803275" eaLnBrk="1" latinLnBrk="0" hangingPunct="1">
                  <a:spcBef>
                    <a:spcPts val="600"/>
                  </a:spcBef>
                  <a:buClrTx/>
                  <a:buSzPct val="70000"/>
                  <a:buFontTx/>
                  <a:buNone/>
                  <a:tabLst/>
                  <a:defRPr/>
                </a:pPr>
                <a:endParaRPr lang="en-US" sz="2200" dirty="0" smtClea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 bwMode="auto">
              <a:xfrm>
                <a:off x="4098831" y="2082373"/>
                <a:ext cx="879566" cy="478971"/>
              </a:xfrm>
              <a:prstGeom prst="roundRect">
                <a:avLst/>
              </a:prstGeom>
              <a:solidFill>
                <a:srgbClr val="FBFFD9"/>
              </a:solidFill>
              <a:ln w="9360">
                <a:solidFill>
                  <a:srgbClr val="002060"/>
                </a:solidFill>
                <a:miter/>
              </a:ln>
              <a:effectLst>
                <a:outerShdw blurRad="50800" dist="12700" dir="3600000" algn="ctr" rotWithShape="0">
                  <a:srgbClr val="002060"/>
                </a:outerShdw>
              </a:effectLst>
            </p:spPr>
            <p:txBody>
              <a:bodyPr lIns="182880" tIns="54864" rIns="182880" bIns="91440"/>
              <a:lstStyle/>
              <a:p>
                <a:pPr algn="ctr" defTabSz="803275">
                  <a:spcBef>
                    <a:spcPts val="600"/>
                  </a:spcBef>
                  <a:buSzPct val="70000"/>
                  <a:defRPr/>
                </a:pPr>
                <a:endParaRPr lang="en-US" sz="2200" b="1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 bwMode="auto">
              <a:xfrm>
                <a:off x="4089306" y="2718167"/>
                <a:ext cx="879566" cy="478971"/>
              </a:xfrm>
              <a:prstGeom prst="roundRect">
                <a:avLst/>
              </a:prstGeom>
              <a:solidFill>
                <a:srgbClr val="FBFFD9"/>
              </a:solidFill>
              <a:ln w="9360">
                <a:solidFill>
                  <a:srgbClr val="002060"/>
                </a:solidFill>
                <a:miter/>
              </a:ln>
              <a:effectLst>
                <a:outerShdw blurRad="50800" dist="12700" dir="3600000" algn="ctr" rotWithShape="0">
                  <a:srgbClr val="002060"/>
                </a:outerShdw>
              </a:effectLst>
            </p:spPr>
            <p:txBody>
              <a:bodyPr lIns="182880" tIns="54864" rIns="182880" bIns="91440"/>
              <a:lstStyle/>
              <a:p>
                <a:pPr algn="ctr" defTabSz="803275">
                  <a:spcBef>
                    <a:spcPts val="600"/>
                  </a:spcBef>
                  <a:buSzPct val="70000"/>
                  <a:defRPr/>
                </a:pPr>
                <a:endParaRPr lang="en-US" sz="2200" b="1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 bwMode="auto">
              <a:xfrm>
                <a:off x="4089306" y="3346817"/>
                <a:ext cx="879566" cy="478971"/>
              </a:xfrm>
              <a:prstGeom prst="roundRect">
                <a:avLst/>
              </a:prstGeom>
              <a:solidFill>
                <a:srgbClr val="FBFFD9"/>
              </a:solidFill>
              <a:ln w="9360">
                <a:solidFill>
                  <a:srgbClr val="002060"/>
                </a:solidFill>
                <a:miter/>
              </a:ln>
              <a:effectLst>
                <a:outerShdw blurRad="50800" dist="12700" dir="3600000" algn="ctr" rotWithShape="0">
                  <a:srgbClr val="002060"/>
                </a:outerShdw>
              </a:effectLst>
            </p:spPr>
            <p:txBody>
              <a:bodyPr lIns="182880" tIns="54864" rIns="182880" bIns="91440"/>
              <a:lstStyle/>
              <a:p>
                <a:pPr algn="ctr" defTabSz="803275">
                  <a:lnSpc>
                    <a:spcPct val="100000"/>
                  </a:lnSpc>
                  <a:spcBef>
                    <a:spcPts val="600"/>
                  </a:spcBef>
                  <a:buSzPct val="70000"/>
                  <a:defRPr/>
                </a:pPr>
                <a:endParaRPr lang="en-US" sz="2200" b="1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 bwMode="auto">
              <a:xfrm>
                <a:off x="4117518" y="4641423"/>
                <a:ext cx="879566" cy="478971"/>
              </a:xfrm>
              <a:prstGeom prst="roundRect">
                <a:avLst/>
              </a:prstGeom>
              <a:solidFill>
                <a:srgbClr val="FBFFD9"/>
              </a:solidFill>
              <a:ln w="9360">
                <a:solidFill>
                  <a:srgbClr val="002060"/>
                </a:solidFill>
                <a:miter/>
              </a:ln>
              <a:effectLst>
                <a:outerShdw blurRad="50800" dist="12700" dir="3600000" algn="ctr" rotWithShape="0">
                  <a:srgbClr val="002060"/>
                </a:outerShdw>
              </a:effectLst>
            </p:spPr>
            <p:txBody>
              <a:bodyPr lIns="182880" tIns="54864" rIns="182880" bIns="91440"/>
              <a:lstStyle/>
              <a:p>
                <a:pPr algn="ctr" defTabSz="803275">
                  <a:spcBef>
                    <a:spcPts val="600"/>
                  </a:spcBef>
                  <a:buSzPct val="70000"/>
                  <a:defRPr/>
                </a:pPr>
                <a:endParaRPr lang="en-US" sz="2200" b="1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390807" y="5234973"/>
                <a:ext cx="6636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2060"/>
                    </a:solidFill>
                    <a:latin typeface="Calisto MT" pitchFamily="18" charset="0"/>
                  </a:rPr>
                  <a:t>S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  <a:latin typeface="Calisto MT" pitchFamily="18" charset="0"/>
                  </a:rPr>
                  <a:t>2</a:t>
                </a:r>
                <a:endParaRPr lang="en-US" sz="2400" b="1" baseline="-25000" dirty="0">
                  <a:solidFill>
                    <a:srgbClr val="FF0000"/>
                  </a:solidFill>
                  <a:latin typeface="Calisto MT" pitchFamily="18" charset="0"/>
                </a:endParaRPr>
              </a:p>
            </p:txBody>
          </p:sp>
        </p:grpSp>
      </p:grpSp>
      <p:grpSp>
        <p:nvGrpSpPr>
          <p:cNvPr id="10" name="Group 40"/>
          <p:cNvGrpSpPr/>
          <p:nvPr/>
        </p:nvGrpSpPr>
        <p:grpSpPr>
          <a:xfrm>
            <a:off x="4983363" y="2795750"/>
            <a:ext cx="1485900" cy="2560320"/>
            <a:chOff x="5249703" y="2678430"/>
            <a:chExt cx="1485900" cy="2560320"/>
          </a:xfrm>
        </p:grpSpPr>
        <p:cxnSp>
          <p:nvCxnSpPr>
            <p:cNvPr id="56" name="Straight Arrow Connector 55"/>
            <p:cNvCxnSpPr/>
            <p:nvPr/>
          </p:nvCxnSpPr>
          <p:spPr bwMode="auto">
            <a:xfrm>
              <a:off x="5257323" y="2678430"/>
              <a:ext cx="1463040" cy="0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5249703" y="3310890"/>
              <a:ext cx="1463040" cy="0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5249703" y="3943350"/>
              <a:ext cx="1463040" cy="0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5272563" y="5238750"/>
              <a:ext cx="1463040" cy="0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</p:grpSp>
      <p:grpSp>
        <p:nvGrpSpPr>
          <p:cNvPr id="12" name="Group 47"/>
          <p:cNvGrpSpPr/>
          <p:nvPr/>
        </p:nvGrpSpPr>
        <p:grpSpPr>
          <a:xfrm>
            <a:off x="2554141" y="2711930"/>
            <a:ext cx="1565924" cy="2679519"/>
            <a:chOff x="2554141" y="2224250"/>
            <a:chExt cx="1565924" cy="2679519"/>
          </a:xfrm>
        </p:grpSpPr>
        <p:cxnSp>
          <p:nvCxnSpPr>
            <p:cNvPr id="49" name="Straight Arrow Connector 48"/>
            <p:cNvCxnSpPr/>
            <p:nvPr/>
          </p:nvCxnSpPr>
          <p:spPr bwMode="auto">
            <a:xfrm>
              <a:off x="2605923" y="2224250"/>
              <a:ext cx="1463040" cy="0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2590683" y="3004825"/>
              <a:ext cx="1463040" cy="0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2590683" y="3557750"/>
              <a:ext cx="1463040" cy="0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  <p:cxnSp>
          <p:nvCxnSpPr>
            <p:cNvPr id="54" name="Straight Arrow Connector 53"/>
            <p:cNvCxnSpPr/>
            <p:nvPr/>
          </p:nvCxnSpPr>
          <p:spPr bwMode="auto">
            <a:xfrm rot="1080000">
              <a:off x="2565585" y="2619378"/>
              <a:ext cx="1554480" cy="0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 rot="20520000">
              <a:off x="2554141" y="2651764"/>
              <a:ext cx="1554480" cy="0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  <p:cxnSp>
          <p:nvCxnSpPr>
            <p:cNvPr id="62" name="Straight Arrow Connector 61"/>
            <p:cNvCxnSpPr/>
            <p:nvPr/>
          </p:nvCxnSpPr>
          <p:spPr bwMode="auto">
            <a:xfrm flipV="1">
              <a:off x="2606309" y="3092128"/>
              <a:ext cx="1460727" cy="1750681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  <p:cxnSp>
          <p:nvCxnSpPr>
            <p:cNvPr id="61" name="Straight Arrow Connector 60"/>
            <p:cNvCxnSpPr/>
            <p:nvPr/>
          </p:nvCxnSpPr>
          <p:spPr bwMode="auto">
            <a:xfrm flipV="1">
              <a:off x="2606309" y="3671952"/>
              <a:ext cx="1481328" cy="1224197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  <p:cxnSp>
          <p:nvCxnSpPr>
            <p:cNvPr id="64" name="Straight Arrow Connector 63"/>
            <p:cNvCxnSpPr/>
            <p:nvPr/>
          </p:nvCxnSpPr>
          <p:spPr bwMode="auto">
            <a:xfrm>
              <a:off x="2586038" y="3686651"/>
              <a:ext cx="1531480" cy="1217118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2563141" y="3078143"/>
              <a:ext cx="1538684" cy="1641657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</p:grpSp>
      <p:grpSp>
        <p:nvGrpSpPr>
          <p:cNvPr id="13" name="Group 45"/>
          <p:cNvGrpSpPr/>
          <p:nvPr/>
        </p:nvGrpSpPr>
        <p:grpSpPr>
          <a:xfrm>
            <a:off x="1708056" y="2542113"/>
            <a:ext cx="898253" cy="3050721"/>
            <a:chOff x="1708056" y="2069673"/>
            <a:chExt cx="898253" cy="3050721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709961" y="2069673"/>
              <a:ext cx="879566" cy="478971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12700" dir="3600000" algn="ctr" rotWithShape="0">
                <a:srgbClr val="002060"/>
              </a:outerShdw>
            </a:effectLst>
          </p:spPr>
          <p:txBody>
            <a:bodyPr lIns="182880" tIns="54864" rIns="182880" bIns="91440"/>
            <a:lstStyle/>
            <a:p>
              <a:pPr algn="ctr" defTabSz="803275">
                <a:spcBef>
                  <a:spcPts val="600"/>
                </a:spcBef>
                <a:buSzPct val="70000"/>
                <a:defRPr/>
              </a:pPr>
              <a:endParaRPr lang="en-US" sz="2200" b="1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1708056" y="3334117"/>
              <a:ext cx="879566" cy="478971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12700" dir="3600000" algn="ctr" rotWithShape="0">
                <a:srgbClr val="002060"/>
              </a:outerShdw>
            </a:effectLst>
          </p:spPr>
          <p:txBody>
            <a:bodyPr lIns="182880" tIns="54864" rIns="182880" bIns="91440"/>
            <a:lstStyle/>
            <a:p>
              <a:pPr algn="ctr" defTabSz="803275">
                <a:spcBef>
                  <a:spcPts val="600"/>
                </a:spcBef>
                <a:buSzPct val="70000"/>
                <a:defRPr/>
              </a:pPr>
              <a:endParaRPr lang="en-US" sz="2200" b="1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66" name="Rounded Rectangle 65"/>
            <p:cNvSpPr/>
            <p:nvPr/>
          </p:nvSpPr>
          <p:spPr bwMode="auto">
            <a:xfrm>
              <a:off x="1726743" y="4641423"/>
              <a:ext cx="879566" cy="478971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12700" dir="3600000" algn="ctr" rotWithShape="0">
                <a:srgbClr val="002060"/>
              </a:outerShdw>
            </a:effectLst>
          </p:spPr>
          <p:txBody>
            <a:bodyPr lIns="182880" tIns="54864" rIns="182880" bIns="91440"/>
            <a:lstStyle/>
            <a:p>
              <a:pPr algn="ctr" defTabSz="803275">
                <a:spcBef>
                  <a:spcPts val="600"/>
                </a:spcBef>
                <a:buSzPct val="70000"/>
                <a:defRPr/>
              </a:pPr>
              <a:endParaRPr lang="en-US" sz="2200" b="1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1708056" y="2705467"/>
              <a:ext cx="879566" cy="478971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12700" dir="3600000" algn="ctr" rotWithShape="0">
                <a:srgbClr val="002060"/>
              </a:outerShdw>
            </a:effectLst>
          </p:spPr>
          <p:txBody>
            <a:bodyPr lIns="182880" tIns="54864" rIns="182880" bIns="91440"/>
            <a:lstStyle/>
            <a:p>
              <a:pPr algn="ctr" defTabSz="803275">
                <a:spcBef>
                  <a:spcPts val="600"/>
                </a:spcBef>
                <a:buSzPct val="70000"/>
                <a:defRPr/>
              </a:pPr>
              <a:endParaRPr lang="en-US" sz="2200" b="1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910171" y="2374588"/>
            <a:ext cx="5333856" cy="3498890"/>
            <a:chOff x="1910171" y="2374588"/>
            <a:chExt cx="5333856" cy="3498890"/>
          </a:xfrm>
        </p:grpSpPr>
        <p:sp>
          <p:nvSpPr>
            <p:cNvPr id="45" name="TextBox 44"/>
            <p:cNvSpPr txBox="1"/>
            <p:nvPr/>
          </p:nvSpPr>
          <p:spPr>
            <a:xfrm>
              <a:off x="1910171" y="237458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10171" y="300704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10171" y="363950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917791" y="495014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18091" y="495014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10471" y="365474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310471" y="302990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302851" y="238982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710771" y="238982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26011" y="302228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726011" y="364712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56491" y="495014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9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/>
          <p:nvPr/>
        </p:nvGrpSpPr>
        <p:grpSpPr>
          <a:xfrm>
            <a:off x="1536697" y="4994120"/>
            <a:ext cx="6588488" cy="1177771"/>
            <a:chOff x="1536697" y="4521680"/>
            <a:chExt cx="6588488" cy="1177771"/>
          </a:xfrm>
        </p:grpSpPr>
        <p:sp>
          <p:nvSpPr>
            <p:cNvPr id="20" name="Rectangle 19"/>
            <p:cNvSpPr/>
            <p:nvPr/>
          </p:nvSpPr>
          <p:spPr bwMode="auto">
            <a:xfrm>
              <a:off x="1536697" y="4521680"/>
              <a:ext cx="1228725" cy="74567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rgbClr val="E5EFFF"/>
                </a:gs>
              </a:gsLst>
              <a:lin ang="1200000" scaled="0"/>
            </a:gradFill>
            <a:ln w="9525">
              <a:solidFill>
                <a:srgbClr val="002060"/>
              </a:solidFill>
              <a:miter/>
            </a:ln>
            <a:effectLst>
              <a:outerShdw blurRad="50800" dist="25400" dir="3000000" algn="ctr" rotWithShape="0">
                <a:srgbClr val="002060"/>
              </a:outerShdw>
            </a:effectLst>
          </p:spPr>
          <p:txBody>
            <a:bodyPr lIns="274320" tIns="274320" rIns="182880" bIns="274320"/>
            <a:lstStyle/>
            <a:p>
              <a:pPr marL="0" marR="0" indent="0" defTabSz="803275" eaLnBrk="1" latinLnBrk="0" hangingPunct="1">
                <a:spcBef>
                  <a:spcPts val="600"/>
                </a:spcBef>
                <a:buClrTx/>
                <a:buSzPct val="70000"/>
                <a:buFontTx/>
                <a:buNone/>
                <a:tabLst/>
                <a:defRPr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943347" y="4532021"/>
              <a:ext cx="1228725" cy="74567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rgbClr val="E5EFFF"/>
                </a:gs>
              </a:gsLst>
              <a:lin ang="1200000" scaled="0"/>
            </a:gradFill>
            <a:ln w="9525">
              <a:solidFill>
                <a:srgbClr val="002060"/>
              </a:solidFill>
              <a:miter/>
            </a:ln>
            <a:effectLst>
              <a:outerShdw blurRad="50800" dist="25400" dir="3000000" algn="ctr" rotWithShape="0">
                <a:srgbClr val="002060"/>
              </a:outerShdw>
            </a:effectLst>
          </p:spPr>
          <p:txBody>
            <a:bodyPr lIns="274320" tIns="274320" rIns="182880" bIns="274320"/>
            <a:lstStyle/>
            <a:p>
              <a:pPr defTabSz="803275">
                <a:spcBef>
                  <a:spcPts val="600"/>
                </a:spcBef>
                <a:buSzPct val="70000"/>
                <a:defRPr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4117518" y="4641423"/>
              <a:ext cx="879566" cy="478971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12700" dir="3600000" algn="ctr" rotWithShape="0">
                <a:srgbClr val="002060"/>
              </a:outerShdw>
            </a:effectLst>
          </p:spPr>
          <p:txBody>
            <a:bodyPr lIns="182880" tIns="54864" rIns="182880" bIns="91440"/>
            <a:lstStyle/>
            <a:p>
              <a:pPr algn="ctr" defTabSz="803275">
                <a:spcBef>
                  <a:spcPts val="600"/>
                </a:spcBef>
                <a:buSzPct val="70000"/>
                <a:defRPr/>
              </a:pPr>
              <a:endParaRPr lang="en-US" sz="2200" b="1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812883" y="5237786"/>
              <a:ext cx="6312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002060"/>
                  </a:solidFill>
                  <a:latin typeface="Calisto MT" pitchFamily="18" charset="0"/>
                </a:rPr>
                <a:t> R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Calisto MT" pitchFamily="18" charset="0"/>
                </a:rPr>
                <a:t>2</a:t>
              </a:r>
              <a:r>
                <a:rPr lang="en-US" sz="2400" b="1" i="1" dirty="0" smtClean="0">
                  <a:solidFill>
                    <a:srgbClr val="002060"/>
                  </a:solidFill>
                  <a:latin typeface="Calisto MT" pitchFamily="18" charset="0"/>
                </a:rPr>
                <a:t>	                      		                 T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Calisto MT" pitchFamily="18" charset="0"/>
                </a:rPr>
                <a:t>2</a:t>
              </a:r>
              <a:endParaRPr lang="en-US" sz="2400" b="1" baseline="-25000" dirty="0">
                <a:solidFill>
                  <a:srgbClr val="FF0000"/>
                </a:solidFill>
                <a:latin typeface="Calisto MT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90810" y="5234973"/>
              <a:ext cx="6636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002060"/>
                  </a:solidFill>
                  <a:latin typeface="Calisto MT" pitchFamily="18" charset="0"/>
                </a:rPr>
                <a:t>S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Calisto MT" pitchFamily="18" charset="0"/>
                </a:rPr>
                <a:t>2</a:t>
              </a:r>
              <a:endParaRPr lang="en-US" sz="2400" b="1" baseline="-25000" dirty="0">
                <a:solidFill>
                  <a:srgbClr val="FF0000"/>
                </a:solidFill>
                <a:latin typeface="Calisto MT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1543410" y="2441419"/>
            <a:ext cx="1228725" cy="2000251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E5EFFF"/>
              </a:gs>
            </a:gsLst>
            <a:lin ang="1200000" scaled="0"/>
          </a:gradFill>
          <a:ln w="9525">
            <a:solidFill>
              <a:srgbClr val="002060"/>
            </a:solidFill>
            <a:miter/>
          </a:ln>
          <a:effectLst>
            <a:outerShdw blurRad="50800" dist="25400" dir="3000000" algn="ctr" rotWithShape="0">
              <a:srgbClr val="002060"/>
            </a:outerShdw>
          </a:effectLst>
        </p:spPr>
        <p:txBody>
          <a:bodyPr lIns="274320" tIns="274320" rIns="182880" bIns="274320"/>
          <a:lstStyle/>
          <a:p>
            <a:pPr defTabSz="803275">
              <a:spcBef>
                <a:spcPts val="600"/>
              </a:spcBef>
              <a:buSzPct val="70000"/>
              <a:defRPr/>
            </a:pPr>
            <a:endParaRPr lang="en-US" sz="2200" dirty="0" smtClean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201" y="556802"/>
            <a:ext cx="9139799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lvl="0" algn="ctr" defTabSz="80327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kern="0" dirty="0" smtClean="0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Partially Constructed Graph</a:t>
            </a:r>
            <a:endParaRPr lang="en-US" sz="3600" b="1" kern="0" dirty="0">
              <a:solidFill>
                <a:srgbClr val="002060"/>
              </a:solidFill>
              <a:latin typeface="Bookman Old Style" panose="02050604050505020204" pitchFamily="18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709961" y="2542113"/>
            <a:ext cx="879566" cy="478971"/>
          </a:xfrm>
          <a:prstGeom prst="roundRect">
            <a:avLst/>
          </a:prstGeom>
          <a:solidFill>
            <a:srgbClr val="FBFFD9"/>
          </a:solidFill>
          <a:ln w="9360">
            <a:solidFill>
              <a:srgbClr val="002060"/>
            </a:solidFill>
            <a:miter/>
          </a:ln>
          <a:effectLst>
            <a:outerShdw blurRad="50800" dist="12700" dir="3600000" algn="ctr" rotWithShape="0">
              <a:srgbClr val="002060"/>
            </a:outerShdw>
          </a:effectLst>
        </p:spPr>
        <p:txBody>
          <a:bodyPr lIns="182880" tIns="54864" rIns="182880" bIns="91440"/>
          <a:lstStyle/>
          <a:p>
            <a:pPr algn="ctr" defTabSz="803275">
              <a:spcBef>
                <a:spcPts val="60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924660" y="2454119"/>
            <a:ext cx="1228725" cy="2000251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E5EFFF"/>
              </a:gs>
            </a:gsLst>
            <a:lin ang="1200000" scaled="0"/>
          </a:gradFill>
          <a:ln w="9525">
            <a:solidFill>
              <a:srgbClr val="002060"/>
            </a:solidFill>
            <a:miter/>
          </a:ln>
          <a:effectLst>
            <a:outerShdw blurRad="50800" dist="25400" dir="3000000" algn="ctr" rotWithShape="0">
              <a:srgbClr val="002060"/>
            </a:outerShdw>
          </a:effectLst>
        </p:spPr>
        <p:txBody>
          <a:bodyPr lIns="274320" tIns="274320" rIns="182880" bIns="274320"/>
          <a:lstStyle/>
          <a:p>
            <a:pPr marL="0" marR="0" indent="0" defTabSz="803275" eaLnBrk="1" latinLnBrk="0" hangingPunct="1">
              <a:spcBef>
                <a:spcPts val="600"/>
              </a:spcBef>
              <a:buClrTx/>
              <a:buSzPct val="70000"/>
              <a:buFontTx/>
              <a:buNone/>
              <a:tabLst/>
              <a:defRPr/>
            </a:pPr>
            <a:endParaRPr lang="en-US" sz="2200" dirty="0" smtClean="0">
              <a:solidFill>
                <a:srgbClr val="00206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098831" y="2554813"/>
            <a:ext cx="879566" cy="478971"/>
          </a:xfrm>
          <a:prstGeom prst="roundRect">
            <a:avLst/>
          </a:prstGeom>
          <a:solidFill>
            <a:srgbClr val="FBFFD9"/>
          </a:solidFill>
          <a:ln w="9360">
            <a:solidFill>
              <a:srgbClr val="002060"/>
            </a:solidFill>
            <a:miter/>
          </a:ln>
          <a:effectLst>
            <a:outerShdw blurRad="50800" dist="12700" dir="3600000" algn="ctr" rotWithShape="0">
              <a:srgbClr val="002060"/>
            </a:outerShdw>
          </a:effectLst>
        </p:spPr>
        <p:txBody>
          <a:bodyPr lIns="182880" tIns="54864" rIns="182880" bIns="91440"/>
          <a:lstStyle/>
          <a:p>
            <a:pPr algn="ctr" defTabSz="803275">
              <a:spcBef>
                <a:spcPts val="60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089306" y="3190607"/>
            <a:ext cx="879566" cy="478971"/>
          </a:xfrm>
          <a:prstGeom prst="roundRect">
            <a:avLst/>
          </a:prstGeom>
          <a:solidFill>
            <a:srgbClr val="FBFFD9"/>
          </a:solidFill>
          <a:ln w="9360">
            <a:solidFill>
              <a:srgbClr val="002060"/>
            </a:solidFill>
            <a:miter/>
          </a:ln>
          <a:effectLst>
            <a:outerShdw blurRad="50800" dist="12700" dir="3600000" algn="ctr" rotWithShape="0">
              <a:srgbClr val="002060"/>
            </a:outerShdw>
          </a:effectLst>
        </p:spPr>
        <p:txBody>
          <a:bodyPr lIns="182880" tIns="54864" rIns="182880" bIns="91440"/>
          <a:lstStyle/>
          <a:p>
            <a:pPr algn="ctr" defTabSz="803275">
              <a:spcBef>
                <a:spcPts val="60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089306" y="3819257"/>
            <a:ext cx="879566" cy="478971"/>
          </a:xfrm>
          <a:prstGeom prst="roundRect">
            <a:avLst/>
          </a:prstGeom>
          <a:solidFill>
            <a:srgbClr val="FBFFD9"/>
          </a:solidFill>
          <a:ln w="9360">
            <a:solidFill>
              <a:srgbClr val="002060"/>
            </a:solidFill>
            <a:miter/>
          </a:ln>
          <a:effectLst>
            <a:outerShdw blurRad="50800" dist="12700" dir="3600000" algn="ctr" rotWithShape="0">
              <a:srgbClr val="002060"/>
            </a:outerShdw>
          </a:effectLst>
        </p:spPr>
        <p:txBody>
          <a:bodyPr lIns="182880" tIns="54864" rIns="182880" bIns="91440"/>
          <a:lstStyle/>
          <a:p>
            <a:pPr algn="ctr" defTabSz="803275">
              <a:lnSpc>
                <a:spcPct val="100000"/>
              </a:lnSpc>
              <a:spcBef>
                <a:spcPts val="60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2605923" y="2710979"/>
            <a:ext cx="1463040" cy="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002060">
                <a:alpha val="85000"/>
              </a:srgbClr>
            </a:solidFill>
            <a:prstDash val="solid"/>
            <a:round/>
            <a:headEnd type="none" w="med" len="med"/>
            <a:tailEnd type="triangle"/>
          </a:ln>
          <a:effectLst>
            <a:outerShdw dist="12700" dir="3000000" algn="ctr" rotWithShape="0">
              <a:schemeClr val="bg1">
                <a:lumMod val="85000"/>
                <a:alpha val="45000"/>
              </a:schemeClr>
            </a:outerShdw>
          </a:effectLst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2590683" y="3491554"/>
            <a:ext cx="1463040" cy="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002060">
                <a:alpha val="85000"/>
              </a:srgbClr>
            </a:solidFill>
            <a:prstDash val="solid"/>
            <a:round/>
            <a:headEnd type="none" w="med" len="med"/>
            <a:tailEnd type="triangle"/>
          </a:ln>
          <a:effectLst>
            <a:outerShdw dist="12700" dir="3000000" algn="ctr" rotWithShape="0">
              <a:schemeClr val="bg1">
                <a:lumMod val="85000"/>
                <a:alpha val="45000"/>
              </a:schemeClr>
            </a:outerShdw>
          </a:effectLst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2590683" y="4046860"/>
            <a:ext cx="1463040" cy="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002060">
                <a:alpha val="85000"/>
              </a:srgbClr>
            </a:solidFill>
            <a:prstDash val="solid"/>
            <a:round/>
            <a:headEnd type="none" w="med" len="med"/>
            <a:tailEnd type="triangle"/>
          </a:ln>
          <a:effectLst>
            <a:outerShdw dist="12700" dir="3000000" algn="ctr" rotWithShape="0">
              <a:schemeClr val="bg1">
                <a:lumMod val="85000"/>
                <a:alpha val="45000"/>
              </a:schemeClr>
            </a:outerShdw>
          </a:effectLst>
        </p:spPr>
      </p:cxnSp>
      <p:cxnSp>
        <p:nvCxnSpPr>
          <p:cNvPr id="54" name="Straight Arrow Connector 53"/>
          <p:cNvCxnSpPr/>
          <p:nvPr/>
        </p:nvCxnSpPr>
        <p:spPr bwMode="auto">
          <a:xfrm rot="1080000">
            <a:off x="2565585" y="3106107"/>
            <a:ext cx="1554480" cy="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002060">
                <a:alpha val="85000"/>
              </a:srgbClr>
            </a:solidFill>
            <a:prstDash val="solid"/>
            <a:round/>
            <a:headEnd type="none" w="med" len="med"/>
            <a:tailEnd type="triangle"/>
          </a:ln>
          <a:effectLst>
            <a:outerShdw dist="12700" dir="3000000" algn="ctr" rotWithShape="0">
              <a:schemeClr val="bg1">
                <a:lumMod val="85000"/>
                <a:alpha val="45000"/>
              </a:schemeClr>
            </a:outerShdw>
          </a:effectLst>
        </p:spPr>
      </p:cxnSp>
      <p:cxnSp>
        <p:nvCxnSpPr>
          <p:cNvPr id="55" name="Straight Arrow Connector 54"/>
          <p:cNvCxnSpPr/>
          <p:nvPr/>
        </p:nvCxnSpPr>
        <p:spPr bwMode="auto">
          <a:xfrm rot="-1080000">
            <a:off x="2463806" y="3152937"/>
            <a:ext cx="1645920" cy="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002060">
                <a:alpha val="85000"/>
              </a:srgbClr>
            </a:solidFill>
            <a:prstDash val="solid"/>
            <a:round/>
            <a:headEnd type="none" w="med" len="med"/>
            <a:tailEnd type="triangle"/>
          </a:ln>
          <a:effectLst>
            <a:outerShdw dist="12700" dir="3000000" algn="ctr" rotWithShape="0">
              <a:schemeClr val="bg1">
                <a:lumMod val="85000"/>
                <a:alpha val="45000"/>
              </a:schemeClr>
            </a:outerShdw>
          </a:effectLst>
        </p:spPr>
      </p:cxnSp>
      <p:sp>
        <p:nvSpPr>
          <p:cNvPr id="72" name="TextBox 71"/>
          <p:cNvSpPr txBox="1"/>
          <p:nvPr/>
        </p:nvSpPr>
        <p:spPr>
          <a:xfrm>
            <a:off x="1812883" y="4414826"/>
            <a:ext cx="376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Calisto MT" pitchFamily="18" charset="0"/>
              </a:rPr>
              <a:t> R</a:t>
            </a:r>
            <a:r>
              <a:rPr lang="en-US" sz="2400" b="1" baseline="-25000" dirty="0" smtClean="0">
                <a:solidFill>
                  <a:srgbClr val="FF0000"/>
                </a:solidFill>
                <a:latin typeface="Calisto MT" pitchFamily="18" charset="0"/>
              </a:rPr>
              <a:t>1</a:t>
            </a:r>
            <a:r>
              <a:rPr lang="en-US" sz="2400" b="1" i="1" dirty="0" smtClean="0">
                <a:solidFill>
                  <a:srgbClr val="002060"/>
                </a:solidFill>
                <a:latin typeface="Calisto MT" pitchFamily="18" charset="0"/>
              </a:rPr>
              <a:t>	                      S</a:t>
            </a:r>
            <a:r>
              <a:rPr lang="en-US" sz="2400" b="1" baseline="-25000" dirty="0" smtClean="0">
                <a:solidFill>
                  <a:srgbClr val="FF0000"/>
                </a:solidFill>
                <a:latin typeface="Calisto MT" pitchFamily="18" charset="0"/>
              </a:rPr>
              <a:t>1</a:t>
            </a:r>
            <a:endParaRPr lang="en-US" sz="2400" b="1" baseline="-25000" dirty="0">
              <a:solidFill>
                <a:srgbClr val="FF0000"/>
              </a:solidFill>
              <a:latin typeface="Calisto MT" pitchFamily="18" charset="0"/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6331310" y="2452849"/>
            <a:ext cx="1337060" cy="3298871"/>
            <a:chOff x="6331310" y="1980409"/>
            <a:chExt cx="1337060" cy="3298871"/>
          </a:xfrm>
        </p:grpSpPr>
        <p:sp>
          <p:nvSpPr>
            <p:cNvPr id="32" name="Rectangle 31"/>
            <p:cNvSpPr/>
            <p:nvPr/>
          </p:nvSpPr>
          <p:spPr bwMode="auto">
            <a:xfrm>
              <a:off x="6349997" y="4533608"/>
              <a:ext cx="1228725" cy="74567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rgbClr val="E5EFFF"/>
                </a:gs>
              </a:gsLst>
              <a:lin ang="1200000" scaled="0"/>
            </a:gradFill>
            <a:ln w="9525">
              <a:solidFill>
                <a:srgbClr val="002060"/>
              </a:solidFill>
              <a:miter/>
            </a:ln>
            <a:effectLst>
              <a:outerShdw blurRad="50800" dist="25400" dir="3000000" algn="ctr" rotWithShape="0">
                <a:srgbClr val="002060"/>
              </a:outerShdw>
            </a:effectLst>
          </p:spPr>
          <p:txBody>
            <a:bodyPr lIns="274320" tIns="274320" rIns="182880" bIns="274320"/>
            <a:lstStyle/>
            <a:p>
              <a:pPr defTabSz="803275">
                <a:spcBef>
                  <a:spcPts val="600"/>
                </a:spcBef>
                <a:buSzPct val="70000"/>
                <a:defRPr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6331310" y="1980409"/>
              <a:ext cx="1228725" cy="2000251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rgbClr val="E5EFFF"/>
                </a:gs>
              </a:gsLst>
              <a:lin ang="1200000" scaled="0"/>
            </a:gradFill>
            <a:ln w="9525">
              <a:solidFill>
                <a:srgbClr val="002060"/>
              </a:solidFill>
              <a:miter/>
            </a:ln>
            <a:effectLst>
              <a:outerShdw blurRad="50800" dist="25400" dir="3000000" algn="ctr" rotWithShape="0">
                <a:srgbClr val="002060"/>
              </a:outerShdw>
            </a:effectLst>
          </p:spPr>
          <p:txBody>
            <a:bodyPr lIns="274320" tIns="274320" rIns="182880" bIns="274320"/>
            <a:lstStyle/>
            <a:p>
              <a:pPr defTabSz="803275">
                <a:spcBef>
                  <a:spcPts val="600"/>
                </a:spcBef>
                <a:buSzPct val="70000"/>
                <a:defRPr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6505481" y="2081103"/>
              <a:ext cx="879566" cy="478971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12700" dir="3600000" algn="ctr" rotWithShape="0">
                <a:srgbClr val="002060"/>
              </a:outerShdw>
            </a:effectLst>
          </p:spPr>
          <p:txBody>
            <a:bodyPr lIns="182880" tIns="54864" rIns="182880" bIns="91440"/>
            <a:lstStyle/>
            <a:p>
              <a:pPr algn="ctr" defTabSz="803275">
                <a:spcBef>
                  <a:spcPts val="600"/>
                </a:spcBef>
                <a:buSzPct val="70000"/>
                <a:defRPr/>
              </a:pPr>
              <a:endParaRPr lang="en-US" sz="2200" b="1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6495956" y="2716897"/>
              <a:ext cx="879566" cy="478971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12700" dir="3600000" algn="ctr" rotWithShape="0">
                <a:srgbClr val="002060"/>
              </a:outerShdw>
            </a:effectLst>
          </p:spPr>
          <p:txBody>
            <a:bodyPr lIns="182880" tIns="54864" rIns="182880" bIns="91440"/>
            <a:lstStyle/>
            <a:p>
              <a:pPr algn="ctr" defTabSz="803275">
                <a:spcBef>
                  <a:spcPts val="600"/>
                </a:spcBef>
                <a:buSzPct val="70000"/>
                <a:defRPr/>
              </a:pPr>
              <a:endParaRPr lang="en-US" sz="2200" b="1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6495956" y="3345547"/>
              <a:ext cx="879566" cy="478971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12700" dir="3600000" algn="ctr" rotWithShape="0">
                <a:srgbClr val="002060"/>
              </a:outerShdw>
            </a:effectLst>
          </p:spPr>
          <p:txBody>
            <a:bodyPr lIns="182880" tIns="54864" rIns="182880" bIns="91440"/>
            <a:lstStyle/>
            <a:p>
              <a:pPr algn="ctr" defTabSz="803275">
                <a:spcBef>
                  <a:spcPts val="600"/>
                </a:spcBef>
                <a:buSzPct val="70000"/>
                <a:defRPr/>
              </a:pPr>
              <a:endParaRPr lang="en-US" sz="2200" b="1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6524168" y="4647773"/>
              <a:ext cx="879566" cy="478971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12700" dir="3600000" algn="ctr" rotWithShape="0">
                <a:srgbClr val="002060"/>
              </a:outerShdw>
            </a:effectLst>
          </p:spPr>
          <p:txBody>
            <a:bodyPr lIns="182880" tIns="54864" rIns="182880" bIns="91440"/>
            <a:lstStyle/>
            <a:p>
              <a:pPr algn="ctr" defTabSz="803275">
                <a:spcBef>
                  <a:spcPts val="600"/>
                </a:spcBef>
                <a:buSzPct val="70000"/>
                <a:defRPr/>
              </a:pPr>
              <a:endParaRPr lang="en-US" sz="2200" b="1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56344" y="3943542"/>
              <a:ext cx="1212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002060"/>
                  </a:solidFill>
                  <a:latin typeface="Calisto MT" pitchFamily="18" charset="0"/>
                </a:rPr>
                <a:t>    T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Calisto MT" pitchFamily="18" charset="0"/>
                </a:rPr>
                <a:t>1 </a:t>
              </a:r>
              <a:endParaRPr lang="en-US" sz="2400" b="1" baseline="-25000" dirty="0">
                <a:solidFill>
                  <a:srgbClr val="FF0000"/>
                </a:solidFill>
                <a:latin typeface="Calisto MT" pitchFamily="18" charset="0"/>
              </a:endParaRPr>
            </a:p>
          </p:txBody>
        </p:sp>
      </p:grpSp>
      <p:grpSp>
        <p:nvGrpSpPr>
          <p:cNvPr id="5" name="Group 59"/>
          <p:cNvGrpSpPr/>
          <p:nvPr/>
        </p:nvGrpSpPr>
        <p:grpSpPr>
          <a:xfrm>
            <a:off x="2563141" y="3565348"/>
            <a:ext cx="1554377" cy="1825626"/>
            <a:chOff x="2563141" y="3092908"/>
            <a:chExt cx="1554377" cy="1825626"/>
          </a:xfrm>
        </p:grpSpPr>
        <p:cxnSp>
          <p:nvCxnSpPr>
            <p:cNvPr id="62" name="Straight Arrow Connector 61"/>
            <p:cNvCxnSpPr/>
            <p:nvPr/>
          </p:nvCxnSpPr>
          <p:spPr bwMode="auto">
            <a:xfrm flipV="1">
              <a:off x="2606309" y="3105463"/>
              <a:ext cx="1460727" cy="1750681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  <p:cxnSp>
          <p:nvCxnSpPr>
            <p:cNvPr id="61" name="Straight Arrow Connector 60"/>
            <p:cNvCxnSpPr/>
            <p:nvPr/>
          </p:nvCxnSpPr>
          <p:spPr bwMode="auto">
            <a:xfrm flipV="1">
              <a:off x="2606309" y="3687667"/>
              <a:ext cx="1481328" cy="1224197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  <p:cxnSp>
          <p:nvCxnSpPr>
            <p:cNvPr id="64" name="Straight Arrow Connector 63"/>
            <p:cNvCxnSpPr/>
            <p:nvPr/>
          </p:nvCxnSpPr>
          <p:spPr bwMode="auto">
            <a:xfrm>
              <a:off x="2566276" y="3692643"/>
              <a:ext cx="1551242" cy="1225891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2563141" y="3092908"/>
              <a:ext cx="1538684" cy="1641657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</p:grpSp>
      <p:sp>
        <p:nvSpPr>
          <p:cNvPr id="8" name="Rounded Rectangle 7"/>
          <p:cNvSpPr/>
          <p:nvPr/>
        </p:nvSpPr>
        <p:spPr bwMode="auto">
          <a:xfrm>
            <a:off x="1708056" y="3806557"/>
            <a:ext cx="879566" cy="478971"/>
          </a:xfrm>
          <a:prstGeom prst="roundRect">
            <a:avLst/>
          </a:prstGeom>
          <a:solidFill>
            <a:srgbClr val="FBFFD9"/>
          </a:solidFill>
          <a:ln w="9360">
            <a:solidFill>
              <a:srgbClr val="002060"/>
            </a:solidFill>
            <a:miter/>
          </a:ln>
          <a:effectLst>
            <a:outerShdw blurRad="50800" dist="12700" dir="3600000" algn="ctr" rotWithShape="0">
              <a:srgbClr val="002060"/>
            </a:outerShdw>
          </a:effectLst>
        </p:spPr>
        <p:txBody>
          <a:bodyPr lIns="182880" tIns="54864" rIns="182880" bIns="91440"/>
          <a:lstStyle/>
          <a:p>
            <a:pPr algn="ctr" defTabSz="803275">
              <a:spcBef>
                <a:spcPts val="60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9" name="Group 40"/>
          <p:cNvGrpSpPr/>
          <p:nvPr/>
        </p:nvGrpSpPr>
        <p:grpSpPr>
          <a:xfrm>
            <a:off x="4983363" y="2795750"/>
            <a:ext cx="1485900" cy="2560320"/>
            <a:chOff x="5249703" y="2678430"/>
            <a:chExt cx="1485900" cy="2560320"/>
          </a:xfrm>
        </p:grpSpPr>
        <p:cxnSp>
          <p:nvCxnSpPr>
            <p:cNvPr id="56" name="Straight Arrow Connector 55"/>
            <p:cNvCxnSpPr/>
            <p:nvPr/>
          </p:nvCxnSpPr>
          <p:spPr bwMode="auto">
            <a:xfrm>
              <a:off x="5257323" y="2678430"/>
              <a:ext cx="1463040" cy="0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5249703" y="3310890"/>
              <a:ext cx="1463040" cy="0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5249703" y="3943350"/>
              <a:ext cx="1463040" cy="0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5272563" y="5238750"/>
              <a:ext cx="1463040" cy="0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</p:grpSp>
      <p:sp>
        <p:nvSpPr>
          <p:cNvPr id="45" name="Rounded Rectangle 44"/>
          <p:cNvSpPr/>
          <p:nvPr/>
        </p:nvSpPr>
        <p:spPr bwMode="auto">
          <a:xfrm>
            <a:off x="1707514" y="2551749"/>
            <a:ext cx="864235" cy="467200"/>
          </a:xfrm>
          <a:prstGeom prst="roundRect">
            <a:avLst/>
          </a:prstGeom>
          <a:noFill/>
          <a:ln w="63500">
            <a:solidFill>
              <a:schemeClr val="tx1"/>
            </a:solidFill>
            <a:miter/>
          </a:ln>
          <a:effectLst/>
        </p:spPr>
        <p:txBody>
          <a:bodyPr lIns="274320" tIns="274320" rIns="182880" bIns="274320" rtlCol="0" anchor="ctr"/>
          <a:lstStyle/>
          <a:p>
            <a:pPr marL="0" marR="0" indent="0" algn="ctr" defTabSz="803275" eaLnBrk="1" latinLnBrk="0" hangingPunct="1">
              <a:spcBef>
                <a:spcPts val="600"/>
              </a:spcBef>
              <a:buClrTx/>
              <a:buSzPct val="70000"/>
              <a:buFontTx/>
              <a:buNone/>
              <a:tabLst/>
            </a:pPr>
            <a:endParaRPr lang="en-US" sz="2200" dirty="0" smtClean="0">
              <a:solidFill>
                <a:srgbClr val="00206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4084001" y="3211832"/>
            <a:ext cx="864235" cy="467200"/>
          </a:xfrm>
          <a:prstGeom prst="roundRect">
            <a:avLst/>
          </a:prstGeom>
          <a:noFill/>
          <a:ln w="63500">
            <a:solidFill>
              <a:schemeClr val="tx1"/>
            </a:solidFill>
            <a:miter/>
          </a:ln>
          <a:effectLst/>
        </p:spPr>
        <p:txBody>
          <a:bodyPr lIns="274320" tIns="274320" rIns="182880" bIns="274320" rtlCol="0" anchor="ctr"/>
          <a:lstStyle/>
          <a:p>
            <a:pPr marL="0" marR="0" indent="0" algn="ctr" defTabSz="803275" eaLnBrk="1" latinLnBrk="0" hangingPunct="1">
              <a:spcBef>
                <a:spcPts val="600"/>
              </a:spcBef>
              <a:buClrTx/>
              <a:buSzPct val="70000"/>
              <a:buFontTx/>
              <a:buNone/>
              <a:tabLst/>
            </a:pPr>
            <a:endParaRPr lang="en-US" sz="2200" dirty="0" smtClean="0">
              <a:solidFill>
                <a:srgbClr val="00206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4093527" y="3835719"/>
            <a:ext cx="864235" cy="467200"/>
          </a:xfrm>
          <a:prstGeom prst="roundRect">
            <a:avLst/>
          </a:prstGeom>
          <a:noFill/>
          <a:ln w="63500">
            <a:solidFill>
              <a:schemeClr val="tx1"/>
            </a:solidFill>
            <a:miter/>
          </a:ln>
          <a:effectLst/>
        </p:spPr>
        <p:txBody>
          <a:bodyPr lIns="274320" tIns="274320" rIns="182880" bIns="274320" rtlCol="0" anchor="ctr"/>
          <a:lstStyle/>
          <a:p>
            <a:pPr marL="0" marR="0" indent="0" algn="ctr" defTabSz="803275" eaLnBrk="1" latinLnBrk="0" hangingPunct="1">
              <a:spcBef>
                <a:spcPts val="600"/>
              </a:spcBef>
              <a:buClrTx/>
              <a:buSzPct val="70000"/>
              <a:buFontTx/>
              <a:buNone/>
              <a:tabLst/>
            </a:pPr>
            <a:endParaRPr lang="en-US" sz="2200" dirty="0" smtClean="0">
              <a:solidFill>
                <a:srgbClr val="002060"/>
              </a:solidFill>
            </a:endParaRPr>
          </a:p>
        </p:txBody>
      </p:sp>
      <p:sp>
        <p:nvSpPr>
          <p:cNvPr id="66" name="Rounded Rectangle 65"/>
          <p:cNvSpPr/>
          <p:nvPr/>
        </p:nvSpPr>
        <p:spPr bwMode="auto">
          <a:xfrm>
            <a:off x="1726743" y="5113863"/>
            <a:ext cx="879566" cy="478971"/>
          </a:xfrm>
          <a:prstGeom prst="roundRect">
            <a:avLst/>
          </a:prstGeom>
          <a:solidFill>
            <a:srgbClr val="FBFFD9"/>
          </a:solidFill>
          <a:ln w="9360">
            <a:solidFill>
              <a:srgbClr val="002060"/>
            </a:solidFill>
            <a:miter/>
          </a:ln>
          <a:effectLst>
            <a:outerShdw blurRad="50800" dist="12700" dir="3600000" algn="ctr" rotWithShape="0">
              <a:srgbClr val="002060"/>
            </a:outerShdw>
          </a:effectLst>
        </p:spPr>
        <p:txBody>
          <a:bodyPr lIns="182880" tIns="54864" rIns="182880" bIns="91440"/>
          <a:lstStyle/>
          <a:p>
            <a:pPr algn="ctr" defTabSz="803275">
              <a:spcBef>
                <a:spcPts val="60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708056" y="3177907"/>
            <a:ext cx="879566" cy="478971"/>
          </a:xfrm>
          <a:prstGeom prst="roundRect">
            <a:avLst/>
          </a:prstGeom>
          <a:solidFill>
            <a:srgbClr val="FBFFD9"/>
          </a:solidFill>
          <a:ln w="9360">
            <a:solidFill>
              <a:srgbClr val="002060"/>
            </a:solidFill>
            <a:miter/>
          </a:ln>
          <a:effectLst>
            <a:outerShdw blurRad="50800" dist="12700" dir="3600000" algn="ctr" rotWithShape="0">
              <a:srgbClr val="002060"/>
            </a:outerShdw>
          </a:effectLst>
        </p:spPr>
        <p:txBody>
          <a:bodyPr lIns="182880" tIns="54864" rIns="182880" bIns="91440"/>
          <a:lstStyle/>
          <a:p>
            <a:pPr algn="ctr" defTabSz="803275">
              <a:spcBef>
                <a:spcPts val="60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1702751" y="3192305"/>
            <a:ext cx="864235" cy="467200"/>
          </a:xfrm>
          <a:prstGeom prst="roundRect">
            <a:avLst/>
          </a:prstGeom>
          <a:noFill/>
          <a:ln w="63500">
            <a:solidFill>
              <a:schemeClr val="tx1"/>
            </a:solidFill>
            <a:miter/>
          </a:ln>
          <a:effectLst/>
        </p:spPr>
        <p:txBody>
          <a:bodyPr lIns="274320" tIns="274320" rIns="182880" bIns="274320" rtlCol="0" anchor="ctr"/>
          <a:lstStyle/>
          <a:p>
            <a:pPr marL="0" marR="0" indent="0" algn="ctr" defTabSz="803275" eaLnBrk="1" latinLnBrk="0" hangingPunct="1">
              <a:spcBef>
                <a:spcPts val="600"/>
              </a:spcBef>
              <a:buClrTx/>
              <a:buSzPct val="70000"/>
              <a:buFontTx/>
              <a:buNone/>
              <a:tabLst/>
            </a:pPr>
            <a:endParaRPr lang="en-US" sz="2200" dirty="0" smtClean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10171" y="2374588"/>
            <a:ext cx="48753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200" i="1" dirty="0" smtClean="0">
                <a:solidFill>
                  <a:srgbClr val="00206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v</a:t>
            </a:r>
            <a:r>
              <a:rPr lang="en-US" sz="2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6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910171" y="3007048"/>
            <a:ext cx="48753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200" i="1" dirty="0" smtClean="0">
                <a:solidFill>
                  <a:srgbClr val="00206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v</a:t>
            </a:r>
            <a:r>
              <a:rPr lang="en-US" sz="2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6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910171" y="3639508"/>
            <a:ext cx="48753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200" i="1" dirty="0" smtClean="0">
                <a:solidFill>
                  <a:srgbClr val="00206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v</a:t>
            </a:r>
            <a:r>
              <a:rPr lang="en-US" sz="2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6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4310471" y="3654748"/>
            <a:ext cx="48753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200" i="1" dirty="0" smtClean="0">
                <a:solidFill>
                  <a:srgbClr val="00206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v</a:t>
            </a:r>
            <a:r>
              <a:rPr lang="en-US" sz="2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6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4310471" y="3029908"/>
            <a:ext cx="48753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200" i="1" dirty="0" smtClean="0">
                <a:solidFill>
                  <a:srgbClr val="00206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v</a:t>
            </a:r>
            <a:r>
              <a:rPr lang="en-US" sz="2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6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4302851" y="2389828"/>
            <a:ext cx="48753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200" i="1" dirty="0" smtClean="0">
                <a:solidFill>
                  <a:srgbClr val="00206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v</a:t>
            </a:r>
            <a:r>
              <a:rPr lang="en-US" sz="2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6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1917791" y="2389828"/>
            <a:ext cx="5326236" cy="3483650"/>
            <a:chOff x="1917791" y="2389828"/>
            <a:chExt cx="5326236" cy="3483650"/>
          </a:xfrm>
        </p:grpSpPr>
        <p:sp>
          <p:nvSpPr>
            <p:cNvPr id="67" name="TextBox 66"/>
            <p:cNvSpPr txBox="1"/>
            <p:nvPr/>
          </p:nvSpPr>
          <p:spPr>
            <a:xfrm>
              <a:off x="1917791" y="495014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318091" y="495014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710771" y="238982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726011" y="302228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726011" y="364712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756491" y="495014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2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66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88297" y="566309"/>
            <a:ext cx="8568320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Overview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410789" y="2462920"/>
            <a:ext cx="6375036" cy="492189"/>
            <a:chOff x="1410789" y="2462920"/>
            <a:chExt cx="6375036" cy="492189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410789" y="2501174"/>
              <a:ext cx="1724296" cy="453935"/>
            </a:xfrm>
            <a:prstGeom prst="rect">
              <a:avLst/>
            </a:prstGeom>
            <a:solidFill>
              <a:srgbClr val="FBFFD9"/>
            </a:solidFill>
            <a:ln w="9360">
              <a:solidFill>
                <a:srgbClr val="4A7EBB"/>
              </a:solidFill>
              <a:miter/>
            </a:ln>
            <a:effectLst>
              <a:outerShdw blurRad="12700" dist="25400" dir="3600000" algn="ctr" rotWithShape="0">
                <a:srgbClr val="002060"/>
              </a:outerShdw>
            </a:effectLst>
          </p:spPr>
          <p:txBody>
            <a:bodyPr lIns="274320" tIns="91440" rIns="182880" bIns="274320"/>
            <a:lstStyle/>
            <a:p>
              <a:pPr algn="ctr" defTabSz="803275">
                <a:spcBef>
                  <a:spcPts val="600"/>
                </a:spcBef>
                <a:buSzPct val="70000"/>
                <a:defRPr/>
              </a:pPr>
              <a:r>
                <a:rPr lang="en-US" sz="2000" b="1" dirty="0" smtClean="0">
                  <a:solidFill>
                    <a:srgbClr val="002060"/>
                  </a:solidFill>
                  <a:latin typeface="Calisto MT" pitchFamily="18" charset="0"/>
                </a:rPr>
                <a:t>Window</a:t>
              </a:r>
              <a:r>
                <a:rPr lang="en-US" sz="2000" dirty="0" smtClean="0">
                  <a:solidFill>
                    <a:srgbClr val="002060"/>
                  </a:solidFill>
                  <a:latin typeface="Calisto MT" pitchFamily="18" charset="0"/>
                </a:rPr>
                <a:t> </a:t>
              </a:r>
              <a:r>
                <a:rPr lang="en-US" sz="2000" b="1" dirty="0" smtClean="0">
                  <a:solidFill>
                    <a:srgbClr val="FF0000"/>
                  </a:solidFill>
                  <a:latin typeface="Calisto MT" pitchFamily="18" charset="0"/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3134814" y="2501173"/>
              <a:ext cx="1724296" cy="453935"/>
            </a:xfrm>
            <a:prstGeom prst="rect">
              <a:avLst/>
            </a:prstGeom>
            <a:solidFill>
              <a:srgbClr val="FBFFD9"/>
            </a:solidFill>
            <a:ln w="9360">
              <a:solidFill>
                <a:srgbClr val="4A7EBB"/>
              </a:solidFill>
              <a:miter/>
            </a:ln>
            <a:effectLst>
              <a:outerShdw blurRad="12700" dist="25400" dir="3600000" algn="ctr" rotWithShape="0">
                <a:srgbClr val="002060"/>
              </a:outerShdw>
            </a:effectLst>
          </p:spPr>
          <p:txBody>
            <a:bodyPr lIns="274320" tIns="91440" rIns="182880" bIns="274320"/>
            <a:lstStyle/>
            <a:p>
              <a:pPr algn="ctr" defTabSz="803275">
                <a:spcBef>
                  <a:spcPts val="600"/>
                </a:spcBef>
                <a:buSzPct val="70000"/>
                <a:defRPr/>
              </a:pPr>
              <a:r>
                <a:rPr lang="en-US" sz="2000" b="1" dirty="0" smtClean="0">
                  <a:solidFill>
                    <a:srgbClr val="002060"/>
                  </a:solidFill>
                  <a:latin typeface="Calisto MT" pitchFamily="18" charset="0"/>
                </a:rPr>
                <a:t>Window</a:t>
              </a:r>
              <a:r>
                <a:rPr lang="en-US" sz="2000" dirty="0" smtClean="0">
                  <a:solidFill>
                    <a:srgbClr val="002060"/>
                  </a:solidFill>
                  <a:latin typeface="Calisto MT" pitchFamily="18" charset="0"/>
                </a:rPr>
                <a:t> </a:t>
              </a:r>
              <a:r>
                <a:rPr lang="en-US" sz="2000" b="1" dirty="0" smtClean="0">
                  <a:solidFill>
                    <a:srgbClr val="FF0000"/>
                  </a:solidFill>
                  <a:latin typeface="Calisto MT" pitchFamily="18" charset="0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6061529" y="2501174"/>
              <a:ext cx="1724296" cy="453935"/>
            </a:xfrm>
            <a:prstGeom prst="rect">
              <a:avLst/>
            </a:prstGeom>
            <a:solidFill>
              <a:srgbClr val="FBFFD9"/>
            </a:solidFill>
            <a:ln w="9360">
              <a:solidFill>
                <a:srgbClr val="4A7EBB"/>
              </a:solidFill>
              <a:miter/>
            </a:ln>
            <a:effectLst>
              <a:outerShdw blurRad="12700" dist="25400" dir="3600000" algn="ctr" rotWithShape="0">
                <a:srgbClr val="002060"/>
              </a:outerShdw>
            </a:effectLst>
          </p:spPr>
          <p:txBody>
            <a:bodyPr lIns="274320" tIns="91440" rIns="182880" bIns="274320"/>
            <a:lstStyle/>
            <a:p>
              <a:pPr algn="ctr" defTabSz="803275">
                <a:spcBef>
                  <a:spcPts val="600"/>
                </a:spcBef>
                <a:buSzPct val="70000"/>
                <a:defRPr/>
              </a:pPr>
              <a:r>
                <a:rPr lang="en-US" sz="2000" b="1" dirty="0" smtClean="0">
                  <a:solidFill>
                    <a:srgbClr val="002060"/>
                  </a:solidFill>
                  <a:latin typeface="Calisto MT" pitchFamily="18" charset="0"/>
                </a:rPr>
                <a:t>Window</a:t>
              </a:r>
              <a:r>
                <a:rPr lang="en-US" sz="2000" dirty="0" smtClean="0">
                  <a:solidFill>
                    <a:srgbClr val="002060"/>
                  </a:solidFill>
                  <a:latin typeface="Calisto MT" pitchFamily="18" charset="0"/>
                </a:rPr>
                <a:t> </a:t>
              </a:r>
              <a:r>
                <a:rPr lang="en-US" sz="2000" b="1" i="1" dirty="0" smtClean="0">
                  <a:solidFill>
                    <a:srgbClr val="FF0000"/>
                  </a:solidFill>
                  <a:latin typeface="Calisto MT" pitchFamily="18" charset="0"/>
                </a:rPr>
                <a:t>n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16758" y="2462920"/>
              <a:ext cx="734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002060"/>
                  </a:solidFill>
                  <a:latin typeface="Calisto MT" pitchFamily="18" charset="0"/>
                </a:rPr>
                <a:t>…</a:t>
              </a:r>
              <a:endParaRPr lang="en-US" sz="2400" b="1" baseline="-25000" dirty="0">
                <a:solidFill>
                  <a:srgbClr val="002060"/>
                </a:solidFill>
                <a:latin typeface="Calisto MT" pitchFamily="18" charset="0"/>
              </a:endParaRPr>
            </a:p>
          </p:txBody>
        </p:sp>
      </p:grpSp>
      <p:sp>
        <p:nvSpPr>
          <p:cNvPr id="46" name="Bent-Up Arrow 45"/>
          <p:cNvSpPr/>
          <p:nvPr/>
        </p:nvSpPr>
        <p:spPr bwMode="auto">
          <a:xfrm rot="5400000">
            <a:off x="2021634" y="3126940"/>
            <a:ext cx="764945" cy="495305"/>
          </a:xfrm>
          <a:prstGeom prst="bentUpArrow">
            <a:avLst>
              <a:gd name="adj1" fmla="val 25947"/>
              <a:gd name="adj2" fmla="val 27780"/>
              <a:gd name="adj3" fmla="val 26404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marL="0" marR="0" indent="0" defTabSz="912813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US" smtClean="0"/>
          </a:p>
        </p:txBody>
      </p:sp>
      <p:sp>
        <p:nvSpPr>
          <p:cNvPr id="47" name="TextBox 46"/>
          <p:cNvSpPr txBox="1"/>
          <p:nvPr/>
        </p:nvSpPr>
        <p:spPr>
          <a:xfrm>
            <a:off x="2778358" y="3362080"/>
            <a:ext cx="3919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Britannic Bold" pitchFamily="34" charset="0"/>
              </a:rPr>
              <a:t>Plan Generation.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Britannic Bold" pitchFamily="34" charset="0"/>
              </a:rPr>
              <a:t>Plan Execution (    ).  </a:t>
            </a:r>
            <a:endParaRPr lang="en-US" sz="2400" baseline="-25000" dirty="0">
              <a:solidFill>
                <a:srgbClr val="002060"/>
              </a:solidFill>
              <a:latin typeface="Britannic Bold" pitchFamily="34" charset="0"/>
            </a:endParaRPr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1594" y="3843253"/>
            <a:ext cx="355521" cy="27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stomShape 3"/>
          <p:cNvSpPr/>
          <p:nvPr/>
        </p:nvSpPr>
        <p:spPr>
          <a:xfrm>
            <a:off x="1283365" y="4501243"/>
            <a:ext cx="6522719" cy="14741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3000000" algn="ctr" rotWithShape="0">
              <a:srgbClr val="002060"/>
            </a:outerShdw>
          </a:effectLst>
        </p:spPr>
        <p:txBody>
          <a:bodyPr vert="horz" wrap="square" lIns="182880" tIns="91440" rIns="182880" bIns="91440" numCol="1" rtlCol="0" anchor="t" anchorCtr="0" compatLnSpc="1">
            <a:prstTxWarp prst="textNoShape">
              <a:avLst/>
            </a:prstTxWarp>
          </a:bodyPr>
          <a:lstStyle/>
          <a:p>
            <a:pPr defTabSz="803275"/>
            <a:r>
              <a:rPr lang="en-US" sz="2400" b="1" dirty="0">
                <a:solidFill>
                  <a:srgbClr val="002060"/>
                </a:solidFill>
                <a:latin typeface="Calisto MT" pitchFamily="18" charset="0"/>
              </a:rPr>
              <a:t>Resolution Plan (    ) </a:t>
            </a:r>
          </a:p>
          <a:p>
            <a:pPr algn="ctr" defTabSz="803275"/>
            <a:endParaRPr lang="en-US" sz="3200" b="1" dirty="0">
              <a:solidFill>
                <a:srgbClr val="002060"/>
              </a:solidFill>
              <a:latin typeface="Calisto MT" pitchFamily="18" charset="0"/>
            </a:endParaRPr>
          </a:p>
        </p:txBody>
      </p:sp>
      <p:sp>
        <p:nvSpPr>
          <p:cNvPr id="17" name="CustomShape 3"/>
          <p:cNvSpPr/>
          <p:nvPr/>
        </p:nvSpPr>
        <p:spPr>
          <a:xfrm>
            <a:off x="1708164" y="4871005"/>
            <a:ext cx="6070775" cy="1227535"/>
          </a:xfrm>
          <a:prstGeom prst="rect">
            <a:avLst/>
          </a:prstGeom>
          <a:noFill/>
          <a:ln w="9360">
            <a:noFill/>
            <a:miter/>
          </a:ln>
          <a:effectLst/>
        </p:spPr>
        <p:txBody>
          <a:bodyPr lIns="274320" tIns="137160" rIns="182880" bIns="91440"/>
          <a:lstStyle/>
          <a:p>
            <a:pPr marL="342900" indent="-342900">
              <a:spcBef>
                <a:spcPts val="600"/>
              </a:spcBef>
              <a:buSzPct val="700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Berlin Sans FB" pitchFamily="34" charset="0"/>
              </a:rPr>
              <a:t> Set of </a:t>
            </a:r>
            <a:r>
              <a:rPr lang="en-US" sz="2400" dirty="0" smtClean="0">
                <a:solidFill>
                  <a:srgbClr val="FF0000"/>
                </a:solidFill>
                <a:latin typeface="Berlin Sans FB" pitchFamily="34" charset="0"/>
              </a:rPr>
              <a:t>blocks</a:t>
            </a:r>
            <a:r>
              <a:rPr lang="en-US" sz="2400" dirty="0" smtClean="0">
                <a:solidFill>
                  <a:srgbClr val="002060"/>
                </a:solidFill>
                <a:latin typeface="Berlin Sans FB" pitchFamily="34" charset="0"/>
              </a:rPr>
              <a:t> (     </a:t>
            </a:r>
            <a:r>
              <a:rPr lang="en-US" sz="1200" dirty="0" smtClean="0">
                <a:solidFill>
                  <a:srgbClr val="002060"/>
                </a:solidFill>
                <a:latin typeface="Berlin Sans FB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Berlin Sans FB" pitchFamily="34" charset="0"/>
              </a:rPr>
              <a:t>) to be </a:t>
            </a:r>
            <a:r>
              <a:rPr lang="en-US" sz="2400" dirty="0" smtClean="0">
                <a:solidFill>
                  <a:srgbClr val="FF0000"/>
                </a:solidFill>
                <a:latin typeface="Berlin Sans FB" pitchFamily="34" charset="0"/>
              </a:rPr>
              <a:t>instantiated</a:t>
            </a:r>
            <a:r>
              <a:rPr lang="en-US" sz="2400" dirty="0" smtClean="0">
                <a:solidFill>
                  <a:srgbClr val="002060"/>
                </a:solidFill>
                <a:latin typeface="Berlin Sans FB" pitchFamily="34" charset="0"/>
              </a:rPr>
              <a:t>. </a:t>
            </a:r>
          </a:p>
          <a:p>
            <a:pPr marL="342900" indent="-342900">
              <a:spcBef>
                <a:spcPts val="600"/>
              </a:spcBef>
              <a:buSzPct val="700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Berlin Sans FB" pitchFamily="34" charset="0"/>
              </a:rPr>
              <a:t> Set of </a:t>
            </a:r>
            <a:r>
              <a:rPr lang="en-US" sz="2400" dirty="0" smtClean="0">
                <a:solidFill>
                  <a:srgbClr val="FF0000"/>
                </a:solidFill>
                <a:latin typeface="Berlin Sans FB" pitchFamily="34" charset="0"/>
              </a:rPr>
              <a:t>nodes</a:t>
            </a:r>
            <a:r>
              <a:rPr lang="en-US" sz="2400" dirty="0" smtClean="0">
                <a:solidFill>
                  <a:srgbClr val="002060"/>
                </a:solidFill>
                <a:latin typeface="Berlin Sans FB" pitchFamily="34" charset="0"/>
              </a:rPr>
              <a:t> (     </a:t>
            </a:r>
            <a:r>
              <a:rPr lang="en-US" sz="1400" dirty="0" smtClean="0">
                <a:solidFill>
                  <a:srgbClr val="002060"/>
                </a:solidFill>
                <a:latin typeface="Berlin Sans FB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Berlin Sans FB" pitchFamily="34" charset="0"/>
              </a:rPr>
              <a:t>) to be </a:t>
            </a:r>
            <a:r>
              <a:rPr lang="en-US" sz="2400" dirty="0" smtClean="0">
                <a:solidFill>
                  <a:srgbClr val="FF0000"/>
                </a:solidFill>
                <a:latin typeface="Berlin Sans FB" pitchFamily="34" charset="0"/>
              </a:rPr>
              <a:t>resolved</a:t>
            </a:r>
            <a:r>
              <a:rPr lang="en-US" sz="2400" dirty="0" smtClean="0">
                <a:solidFill>
                  <a:srgbClr val="002060"/>
                </a:solidFill>
                <a:latin typeface="Berlin Sans FB" pitchFamily="34" charset="0"/>
              </a:rPr>
              <a:t>.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59250" y="1720850"/>
            <a:ext cx="11811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i="1" dirty="0" smtClean="0">
                <a:solidFill>
                  <a:srgbClr val="002060"/>
                </a:solidFill>
                <a:latin typeface="Bell MT" pitchFamily="18" charset="0"/>
              </a:rPr>
              <a:t>BG</a:t>
            </a:r>
            <a:endParaRPr lang="en-US" sz="3400" i="1" dirty="0">
              <a:solidFill>
                <a:srgbClr val="002060"/>
              </a:solidFill>
              <a:latin typeface="Bell MT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1422400" y="2241550"/>
            <a:ext cx="6394450" cy="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diamond"/>
            <a:tailEnd type="diamond"/>
          </a:ln>
          <a:effectLst/>
        </p:spPr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7687" y="4609011"/>
            <a:ext cx="251730" cy="30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4731" y="5029994"/>
            <a:ext cx="40298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6634" y="5463381"/>
            <a:ext cx="402981" cy="33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25963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16" grpId="0" build="allAtOnce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543410" y="2661479"/>
            <a:ext cx="1228725" cy="2000251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E5EFFF"/>
              </a:gs>
            </a:gsLst>
            <a:lin ang="1200000" scaled="0"/>
          </a:gradFill>
          <a:ln w="9525">
            <a:solidFill>
              <a:srgbClr val="002060"/>
            </a:solidFill>
            <a:miter/>
          </a:ln>
          <a:effectLst>
            <a:outerShdw blurRad="50800" dist="25400" dir="3000000" algn="ctr" rotWithShape="0">
              <a:srgbClr val="002060"/>
            </a:outerShdw>
          </a:effectLst>
        </p:spPr>
        <p:txBody>
          <a:bodyPr lIns="274320" tIns="274320" rIns="182880" bIns="274320"/>
          <a:lstStyle/>
          <a:p>
            <a:pPr defTabSz="803275">
              <a:spcBef>
                <a:spcPts val="600"/>
              </a:spcBef>
              <a:buSzPct val="70000"/>
              <a:defRPr/>
            </a:pPr>
            <a:endParaRPr lang="en-US" sz="2200" dirty="0" smtClean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201" y="556802"/>
            <a:ext cx="9139799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lvl="0" algn="ctr" defTabSz="80327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kern="0" dirty="0" smtClean="0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Plan Execution Phase</a:t>
            </a:r>
            <a:endParaRPr lang="en-US" sz="3600" b="1" kern="0" dirty="0">
              <a:solidFill>
                <a:srgbClr val="002060"/>
              </a:solidFill>
              <a:latin typeface="Bookman Old Style" panose="02050604050505020204" pitchFamily="18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709961" y="2762173"/>
            <a:ext cx="879566" cy="478971"/>
          </a:xfrm>
          <a:prstGeom prst="roundRect">
            <a:avLst/>
          </a:prstGeom>
          <a:solidFill>
            <a:srgbClr val="FBFFD9"/>
          </a:solidFill>
          <a:ln w="9360">
            <a:solidFill>
              <a:srgbClr val="002060"/>
            </a:solidFill>
            <a:miter/>
          </a:ln>
          <a:effectLst>
            <a:outerShdw blurRad="50800" dist="12700" dir="3600000" algn="ctr" rotWithShape="0">
              <a:srgbClr val="002060"/>
            </a:outerShdw>
          </a:effectLst>
        </p:spPr>
        <p:txBody>
          <a:bodyPr lIns="182880" tIns="54864" rIns="182880" bIns="91440"/>
          <a:lstStyle/>
          <a:p>
            <a:pPr algn="ctr" defTabSz="803275">
              <a:spcBef>
                <a:spcPts val="60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924660" y="2674179"/>
            <a:ext cx="1228725" cy="2000251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E5EFFF"/>
              </a:gs>
            </a:gsLst>
            <a:lin ang="1200000" scaled="0"/>
          </a:gradFill>
          <a:ln w="9525">
            <a:solidFill>
              <a:srgbClr val="002060"/>
            </a:solidFill>
            <a:miter/>
          </a:ln>
          <a:effectLst>
            <a:outerShdw blurRad="50800" dist="25400" dir="3000000" algn="ctr" rotWithShape="0">
              <a:srgbClr val="002060"/>
            </a:outerShdw>
          </a:effectLst>
        </p:spPr>
        <p:txBody>
          <a:bodyPr lIns="274320" tIns="274320" rIns="182880" bIns="274320"/>
          <a:lstStyle/>
          <a:p>
            <a:pPr marL="0" marR="0" indent="0" defTabSz="803275" eaLnBrk="1" latinLnBrk="0" hangingPunct="1">
              <a:spcBef>
                <a:spcPts val="600"/>
              </a:spcBef>
              <a:buClrTx/>
              <a:buSzPct val="70000"/>
              <a:buFontTx/>
              <a:buNone/>
              <a:tabLst/>
              <a:defRPr/>
            </a:pPr>
            <a:endParaRPr lang="en-US" sz="2200" dirty="0" smtClean="0">
              <a:solidFill>
                <a:srgbClr val="00206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098831" y="2774873"/>
            <a:ext cx="879566" cy="478971"/>
          </a:xfrm>
          <a:prstGeom prst="roundRect">
            <a:avLst/>
          </a:prstGeom>
          <a:solidFill>
            <a:srgbClr val="FBFFD9"/>
          </a:solidFill>
          <a:ln w="9360">
            <a:solidFill>
              <a:srgbClr val="002060"/>
            </a:solidFill>
            <a:miter/>
          </a:ln>
          <a:effectLst>
            <a:outerShdw blurRad="50800" dist="12700" dir="3600000" algn="ctr" rotWithShape="0">
              <a:srgbClr val="002060"/>
            </a:outerShdw>
          </a:effectLst>
        </p:spPr>
        <p:txBody>
          <a:bodyPr lIns="182880" tIns="54864" rIns="182880" bIns="91440"/>
          <a:lstStyle/>
          <a:p>
            <a:pPr algn="ctr" defTabSz="803275">
              <a:spcBef>
                <a:spcPts val="60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089306" y="3410667"/>
            <a:ext cx="879566" cy="478971"/>
          </a:xfrm>
          <a:prstGeom prst="roundRect">
            <a:avLst/>
          </a:prstGeom>
          <a:solidFill>
            <a:srgbClr val="FBFFD9"/>
          </a:solidFill>
          <a:ln w="9360">
            <a:solidFill>
              <a:srgbClr val="002060"/>
            </a:solidFill>
            <a:miter/>
          </a:ln>
          <a:effectLst>
            <a:outerShdw blurRad="50800" dist="12700" dir="3600000" algn="ctr" rotWithShape="0">
              <a:srgbClr val="002060"/>
            </a:outerShdw>
          </a:effectLst>
        </p:spPr>
        <p:txBody>
          <a:bodyPr lIns="182880" tIns="54864" rIns="182880" bIns="91440"/>
          <a:lstStyle/>
          <a:p>
            <a:pPr algn="ctr" defTabSz="803275">
              <a:spcBef>
                <a:spcPts val="60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089306" y="4039317"/>
            <a:ext cx="879566" cy="478971"/>
          </a:xfrm>
          <a:prstGeom prst="roundRect">
            <a:avLst/>
          </a:prstGeom>
          <a:solidFill>
            <a:srgbClr val="FBFFD9"/>
          </a:solidFill>
          <a:ln w="9360">
            <a:solidFill>
              <a:srgbClr val="002060"/>
            </a:solidFill>
            <a:miter/>
          </a:ln>
          <a:effectLst>
            <a:outerShdw blurRad="50800" dist="12700" dir="3600000" algn="ctr" rotWithShape="0">
              <a:srgbClr val="002060"/>
            </a:outerShdw>
          </a:effectLst>
        </p:spPr>
        <p:txBody>
          <a:bodyPr lIns="182880" tIns="54864" rIns="182880" bIns="91440"/>
          <a:lstStyle/>
          <a:p>
            <a:pPr algn="ctr" defTabSz="803275">
              <a:lnSpc>
                <a:spcPct val="100000"/>
              </a:lnSpc>
              <a:spcBef>
                <a:spcPts val="60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2605923" y="2916750"/>
            <a:ext cx="1463040" cy="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002060">
                <a:alpha val="85000"/>
              </a:srgbClr>
            </a:solidFill>
            <a:prstDash val="solid"/>
            <a:round/>
            <a:headEnd type="none" w="med" len="med"/>
            <a:tailEnd type="triangle"/>
          </a:ln>
          <a:effectLst>
            <a:outerShdw dist="12700" dir="3000000" algn="ctr" rotWithShape="0">
              <a:schemeClr val="bg1">
                <a:lumMod val="85000"/>
                <a:alpha val="45000"/>
              </a:schemeClr>
            </a:outerShdw>
          </a:effectLst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2590683" y="3709230"/>
            <a:ext cx="1463040" cy="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002060">
                <a:alpha val="85000"/>
              </a:srgbClr>
            </a:solidFill>
            <a:prstDash val="solid"/>
            <a:round/>
            <a:headEnd type="none" w="med" len="med"/>
            <a:tailEnd type="triangle"/>
          </a:ln>
          <a:effectLst>
            <a:outerShdw dist="12700" dir="3000000" algn="ctr" rotWithShape="0">
              <a:schemeClr val="bg1">
                <a:lumMod val="85000"/>
                <a:alpha val="45000"/>
              </a:schemeClr>
            </a:outerShdw>
          </a:effectLst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2590683" y="4250250"/>
            <a:ext cx="1463040" cy="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002060">
                <a:alpha val="85000"/>
              </a:srgbClr>
            </a:solidFill>
            <a:prstDash val="solid"/>
            <a:round/>
            <a:headEnd type="none" w="med" len="med"/>
            <a:tailEnd type="triangle"/>
          </a:ln>
          <a:effectLst>
            <a:outerShdw dist="12700" dir="3000000" algn="ctr" rotWithShape="0">
              <a:schemeClr val="bg1">
                <a:lumMod val="85000"/>
                <a:alpha val="45000"/>
              </a:schemeClr>
            </a:outerShdw>
          </a:effectLst>
        </p:spPr>
      </p:cxnSp>
      <p:cxnSp>
        <p:nvCxnSpPr>
          <p:cNvPr id="54" name="Straight Arrow Connector 53"/>
          <p:cNvCxnSpPr/>
          <p:nvPr/>
        </p:nvCxnSpPr>
        <p:spPr bwMode="auto">
          <a:xfrm rot="1080000">
            <a:off x="2565585" y="3311878"/>
            <a:ext cx="1554480" cy="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002060">
                <a:alpha val="85000"/>
              </a:srgbClr>
            </a:solidFill>
            <a:prstDash val="solid"/>
            <a:round/>
            <a:headEnd type="none" w="med" len="med"/>
            <a:tailEnd type="triangle"/>
          </a:ln>
          <a:effectLst>
            <a:outerShdw dist="12700" dir="3000000" algn="ctr" rotWithShape="0">
              <a:schemeClr val="bg1">
                <a:lumMod val="85000"/>
                <a:alpha val="45000"/>
              </a:schemeClr>
            </a:outerShdw>
          </a:effectLst>
        </p:spPr>
      </p:cxnSp>
      <p:cxnSp>
        <p:nvCxnSpPr>
          <p:cNvPr id="55" name="Straight Arrow Connector 54"/>
          <p:cNvCxnSpPr/>
          <p:nvPr/>
        </p:nvCxnSpPr>
        <p:spPr bwMode="auto">
          <a:xfrm rot="-1080000">
            <a:off x="2494759" y="3330136"/>
            <a:ext cx="1645920" cy="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002060">
                <a:alpha val="85000"/>
              </a:srgbClr>
            </a:solidFill>
            <a:prstDash val="solid"/>
            <a:round/>
            <a:headEnd type="none" w="med" len="med"/>
            <a:tailEnd type="triangle"/>
          </a:ln>
          <a:effectLst>
            <a:outerShdw dist="12700" dir="3000000" algn="ctr" rotWithShape="0">
              <a:schemeClr val="bg1">
                <a:lumMod val="85000"/>
                <a:alpha val="45000"/>
              </a:schemeClr>
            </a:outerShdw>
          </a:effectLst>
        </p:spPr>
      </p:cxnSp>
      <p:sp>
        <p:nvSpPr>
          <p:cNvPr id="72" name="TextBox 71"/>
          <p:cNvSpPr txBox="1"/>
          <p:nvPr/>
        </p:nvSpPr>
        <p:spPr>
          <a:xfrm>
            <a:off x="1812883" y="4634886"/>
            <a:ext cx="376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Calisto MT" pitchFamily="18" charset="0"/>
              </a:rPr>
              <a:t> R</a:t>
            </a:r>
            <a:r>
              <a:rPr lang="en-US" sz="2400" b="1" baseline="-25000" dirty="0" smtClean="0">
                <a:solidFill>
                  <a:srgbClr val="FF0000"/>
                </a:solidFill>
                <a:latin typeface="Calisto MT" pitchFamily="18" charset="0"/>
              </a:rPr>
              <a:t>1</a:t>
            </a:r>
            <a:r>
              <a:rPr lang="en-US" sz="2400" b="1" i="1" dirty="0" smtClean="0">
                <a:solidFill>
                  <a:srgbClr val="002060"/>
                </a:solidFill>
                <a:latin typeface="Calisto MT" pitchFamily="18" charset="0"/>
              </a:rPr>
              <a:t>	                      S</a:t>
            </a:r>
            <a:r>
              <a:rPr lang="en-US" sz="2400" b="1" baseline="-25000" dirty="0" smtClean="0">
                <a:solidFill>
                  <a:srgbClr val="FF0000"/>
                </a:solidFill>
                <a:latin typeface="Calisto MT" pitchFamily="18" charset="0"/>
              </a:rPr>
              <a:t>1</a:t>
            </a:r>
            <a:endParaRPr lang="en-US" sz="2400" b="1" baseline="-25000" dirty="0">
              <a:solidFill>
                <a:srgbClr val="FF0000"/>
              </a:solidFill>
              <a:latin typeface="Calisto MT" pitchFamily="18" charset="0"/>
            </a:endParaRPr>
          </a:p>
        </p:txBody>
      </p:sp>
      <p:grpSp>
        <p:nvGrpSpPr>
          <p:cNvPr id="2" name="Group 68"/>
          <p:cNvGrpSpPr/>
          <p:nvPr/>
        </p:nvGrpSpPr>
        <p:grpSpPr>
          <a:xfrm>
            <a:off x="6331310" y="2672909"/>
            <a:ext cx="1265615" cy="2424798"/>
            <a:chOff x="6331310" y="2672909"/>
            <a:chExt cx="1265615" cy="2424798"/>
          </a:xfrm>
        </p:grpSpPr>
        <p:sp>
          <p:nvSpPr>
            <p:cNvPr id="28" name="Rectangle 27"/>
            <p:cNvSpPr/>
            <p:nvPr/>
          </p:nvSpPr>
          <p:spPr bwMode="auto">
            <a:xfrm>
              <a:off x="6331310" y="2672909"/>
              <a:ext cx="1228725" cy="2000251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rgbClr val="E5EFFF"/>
                </a:gs>
              </a:gsLst>
              <a:lin ang="1200000" scaled="0"/>
            </a:gradFill>
            <a:ln w="9525">
              <a:solidFill>
                <a:srgbClr val="002060"/>
              </a:solidFill>
              <a:miter/>
            </a:ln>
            <a:effectLst>
              <a:outerShdw blurRad="50800" dist="25400" dir="3000000" algn="ctr" rotWithShape="0">
                <a:srgbClr val="002060"/>
              </a:outerShdw>
            </a:effectLst>
          </p:spPr>
          <p:txBody>
            <a:bodyPr lIns="274320" tIns="274320" rIns="182880" bIns="274320"/>
            <a:lstStyle/>
            <a:p>
              <a:pPr defTabSz="803275">
                <a:spcBef>
                  <a:spcPts val="600"/>
                </a:spcBef>
                <a:buSzPct val="70000"/>
                <a:defRPr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6505481" y="2773603"/>
              <a:ext cx="879566" cy="478971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12700" dir="3600000" algn="ctr" rotWithShape="0">
                <a:srgbClr val="002060"/>
              </a:outerShdw>
            </a:effectLst>
          </p:spPr>
          <p:txBody>
            <a:bodyPr lIns="182880" tIns="54864" rIns="182880" bIns="91440"/>
            <a:lstStyle/>
            <a:p>
              <a:pPr algn="ctr" defTabSz="803275">
                <a:spcBef>
                  <a:spcPts val="600"/>
                </a:spcBef>
                <a:buSzPct val="70000"/>
                <a:defRPr/>
              </a:pPr>
              <a:endParaRPr lang="en-US" sz="2200" b="1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6495956" y="3409397"/>
              <a:ext cx="879566" cy="478971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12700" dir="3600000" algn="ctr" rotWithShape="0">
                <a:srgbClr val="002060"/>
              </a:outerShdw>
            </a:effectLst>
          </p:spPr>
          <p:txBody>
            <a:bodyPr lIns="182880" tIns="54864" rIns="182880" bIns="91440"/>
            <a:lstStyle/>
            <a:p>
              <a:pPr algn="ctr" defTabSz="803275">
                <a:spcBef>
                  <a:spcPts val="600"/>
                </a:spcBef>
                <a:buSzPct val="70000"/>
                <a:defRPr/>
              </a:pPr>
              <a:endParaRPr lang="en-US" sz="2200" b="1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6495956" y="4038047"/>
              <a:ext cx="879566" cy="478971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12700" dir="3600000" algn="ctr" rotWithShape="0">
                <a:srgbClr val="002060"/>
              </a:outerShdw>
            </a:effectLst>
          </p:spPr>
          <p:txBody>
            <a:bodyPr lIns="182880" tIns="54864" rIns="182880" bIns="91440"/>
            <a:lstStyle/>
            <a:p>
              <a:pPr algn="ctr" defTabSz="803275">
                <a:spcBef>
                  <a:spcPts val="600"/>
                </a:spcBef>
                <a:buSzPct val="70000"/>
                <a:defRPr/>
              </a:pPr>
              <a:endParaRPr lang="en-US" sz="2200" b="1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84899" y="4636042"/>
              <a:ext cx="1212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002060"/>
                  </a:solidFill>
                  <a:latin typeface="Calisto MT" pitchFamily="18" charset="0"/>
                </a:rPr>
                <a:t>    T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Calisto MT" pitchFamily="18" charset="0"/>
                </a:rPr>
                <a:t>1</a:t>
              </a:r>
              <a:endParaRPr lang="en-US" sz="2400" b="1" baseline="-25000" dirty="0">
                <a:solidFill>
                  <a:srgbClr val="FF0000"/>
                </a:solidFill>
                <a:latin typeface="Calisto MT" pitchFamily="18" charset="0"/>
              </a:endParaRPr>
            </a:p>
          </p:txBody>
        </p:sp>
      </p:grpSp>
      <p:grpSp>
        <p:nvGrpSpPr>
          <p:cNvPr id="3" name="Group 76"/>
          <p:cNvGrpSpPr/>
          <p:nvPr/>
        </p:nvGrpSpPr>
        <p:grpSpPr>
          <a:xfrm>
            <a:off x="3943347" y="5224521"/>
            <a:ext cx="1228725" cy="1164617"/>
            <a:chOff x="3943347" y="5224521"/>
            <a:chExt cx="1228725" cy="1164617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943347" y="5224521"/>
              <a:ext cx="1228725" cy="74567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rgbClr val="E5EFFF"/>
                </a:gs>
              </a:gsLst>
              <a:lin ang="1200000" scaled="0"/>
            </a:gradFill>
            <a:ln w="9525">
              <a:solidFill>
                <a:srgbClr val="002060"/>
              </a:solidFill>
              <a:miter/>
            </a:ln>
            <a:effectLst>
              <a:outerShdw blurRad="50800" dist="25400" dir="3000000" algn="ctr" rotWithShape="0">
                <a:srgbClr val="002060"/>
              </a:outerShdw>
            </a:effectLst>
          </p:spPr>
          <p:txBody>
            <a:bodyPr lIns="274320" tIns="274320" rIns="182880" bIns="274320"/>
            <a:lstStyle/>
            <a:p>
              <a:pPr defTabSz="803275">
                <a:spcBef>
                  <a:spcPts val="600"/>
                </a:spcBef>
                <a:buSzPct val="70000"/>
                <a:defRPr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4117518" y="5333923"/>
              <a:ext cx="879566" cy="478971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12700" dir="3600000" algn="ctr" rotWithShape="0">
                <a:srgbClr val="002060"/>
              </a:outerShdw>
            </a:effectLst>
          </p:spPr>
          <p:txBody>
            <a:bodyPr lIns="182880" tIns="54864" rIns="182880" bIns="91440"/>
            <a:lstStyle/>
            <a:p>
              <a:pPr algn="ctr" defTabSz="803275">
                <a:spcBef>
                  <a:spcPts val="600"/>
                </a:spcBef>
                <a:buSzPct val="70000"/>
                <a:defRPr/>
              </a:pPr>
              <a:endParaRPr lang="en-US" sz="2200" b="1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76521" y="5927473"/>
              <a:ext cx="6636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002060"/>
                  </a:solidFill>
                  <a:latin typeface="Calisto MT" pitchFamily="18" charset="0"/>
                </a:rPr>
                <a:t>S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Calisto MT" pitchFamily="18" charset="0"/>
                </a:rPr>
                <a:t>2</a:t>
              </a:r>
              <a:endParaRPr lang="en-US" sz="2400" b="1" baseline="-25000" dirty="0">
                <a:solidFill>
                  <a:srgbClr val="FF0000"/>
                </a:solidFill>
                <a:latin typeface="Calisto MT" pitchFamily="18" charset="0"/>
              </a:endParaRPr>
            </a:p>
          </p:txBody>
        </p:sp>
      </p:grpSp>
      <p:grpSp>
        <p:nvGrpSpPr>
          <p:cNvPr id="5" name="Group 75"/>
          <p:cNvGrpSpPr/>
          <p:nvPr/>
        </p:nvGrpSpPr>
        <p:grpSpPr>
          <a:xfrm>
            <a:off x="2563141" y="3770643"/>
            <a:ext cx="1554377" cy="1802766"/>
            <a:chOff x="2563141" y="3770643"/>
            <a:chExt cx="1554377" cy="1802766"/>
          </a:xfrm>
        </p:grpSpPr>
        <p:cxnSp>
          <p:nvCxnSpPr>
            <p:cNvPr id="64" name="Straight Arrow Connector 63"/>
            <p:cNvCxnSpPr>
              <a:endCxn id="27" idx="1"/>
            </p:cNvCxnSpPr>
            <p:nvPr/>
          </p:nvCxnSpPr>
          <p:spPr bwMode="auto">
            <a:xfrm>
              <a:off x="2566276" y="4347518"/>
              <a:ext cx="1551242" cy="1225891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2563141" y="3770643"/>
              <a:ext cx="1538684" cy="1641657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</p:grpSp>
      <p:sp>
        <p:nvSpPr>
          <p:cNvPr id="7" name="Rounded Rectangle 6"/>
          <p:cNvSpPr/>
          <p:nvPr/>
        </p:nvSpPr>
        <p:spPr bwMode="auto">
          <a:xfrm>
            <a:off x="1708056" y="3397967"/>
            <a:ext cx="879566" cy="478971"/>
          </a:xfrm>
          <a:prstGeom prst="roundRect">
            <a:avLst/>
          </a:prstGeom>
          <a:solidFill>
            <a:srgbClr val="FBFFD9"/>
          </a:solidFill>
          <a:ln w="9360">
            <a:solidFill>
              <a:srgbClr val="002060"/>
            </a:solidFill>
            <a:miter/>
          </a:ln>
          <a:effectLst>
            <a:outerShdw blurRad="50800" dist="12700" dir="3600000" algn="ctr" rotWithShape="0">
              <a:srgbClr val="002060"/>
            </a:outerShdw>
          </a:effectLst>
        </p:spPr>
        <p:txBody>
          <a:bodyPr lIns="182880" tIns="54864" rIns="182880" bIns="91440"/>
          <a:lstStyle/>
          <a:p>
            <a:pPr algn="ctr" defTabSz="803275">
              <a:spcBef>
                <a:spcPts val="60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708056" y="4026617"/>
            <a:ext cx="879566" cy="478971"/>
          </a:xfrm>
          <a:prstGeom prst="roundRect">
            <a:avLst/>
          </a:prstGeom>
          <a:solidFill>
            <a:srgbClr val="FBFFD9"/>
          </a:solidFill>
          <a:ln w="9360">
            <a:solidFill>
              <a:srgbClr val="002060"/>
            </a:solidFill>
            <a:miter/>
          </a:ln>
          <a:effectLst>
            <a:outerShdw blurRad="50800" dist="12700" dir="3600000" algn="ctr" rotWithShape="0">
              <a:srgbClr val="002060"/>
            </a:outerShdw>
          </a:effectLst>
        </p:spPr>
        <p:txBody>
          <a:bodyPr lIns="182880" tIns="54864" rIns="182880" bIns="91440"/>
          <a:lstStyle/>
          <a:p>
            <a:pPr algn="ctr" defTabSz="803275">
              <a:spcBef>
                <a:spcPts val="60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9" name="Group 67"/>
          <p:cNvGrpSpPr/>
          <p:nvPr/>
        </p:nvGrpSpPr>
        <p:grpSpPr>
          <a:xfrm>
            <a:off x="4983363" y="3015810"/>
            <a:ext cx="1470660" cy="1264920"/>
            <a:chOff x="4983363" y="3015810"/>
            <a:chExt cx="1470660" cy="1264920"/>
          </a:xfrm>
        </p:grpSpPr>
        <p:cxnSp>
          <p:nvCxnSpPr>
            <p:cNvPr id="56" name="Straight Arrow Connector 55"/>
            <p:cNvCxnSpPr/>
            <p:nvPr/>
          </p:nvCxnSpPr>
          <p:spPr bwMode="auto">
            <a:xfrm>
              <a:off x="4990983" y="3015810"/>
              <a:ext cx="1463040" cy="0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983363" y="3648270"/>
              <a:ext cx="1463040" cy="0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4983363" y="4280730"/>
              <a:ext cx="1463040" cy="0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</p:grpSp>
      <p:sp>
        <p:nvSpPr>
          <p:cNvPr id="45" name="Rounded Rectangle 44"/>
          <p:cNvSpPr/>
          <p:nvPr/>
        </p:nvSpPr>
        <p:spPr bwMode="auto">
          <a:xfrm>
            <a:off x="1707514" y="2756569"/>
            <a:ext cx="864235" cy="467200"/>
          </a:xfrm>
          <a:prstGeom prst="roundRect">
            <a:avLst/>
          </a:prstGeom>
          <a:noFill/>
          <a:ln w="63500">
            <a:solidFill>
              <a:schemeClr val="tx1"/>
            </a:solidFill>
            <a:miter/>
          </a:ln>
          <a:effectLst/>
        </p:spPr>
        <p:txBody>
          <a:bodyPr lIns="274320" tIns="274320" rIns="182880" bIns="274320" rtlCol="0" anchor="ctr"/>
          <a:lstStyle/>
          <a:p>
            <a:pPr marL="0" marR="0" indent="0" algn="ctr" defTabSz="803275" eaLnBrk="1" latinLnBrk="0" hangingPunct="1">
              <a:spcBef>
                <a:spcPts val="600"/>
              </a:spcBef>
              <a:buClrTx/>
              <a:buSzPct val="70000"/>
              <a:buFontTx/>
              <a:buNone/>
              <a:tabLst/>
            </a:pPr>
            <a:endParaRPr lang="en-US" sz="2200" dirty="0" smtClean="0">
              <a:solidFill>
                <a:srgbClr val="00206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1702751" y="3397125"/>
            <a:ext cx="864235" cy="467200"/>
          </a:xfrm>
          <a:prstGeom prst="roundRect">
            <a:avLst/>
          </a:prstGeom>
          <a:noFill/>
          <a:ln w="63500">
            <a:solidFill>
              <a:schemeClr val="tx1"/>
            </a:solidFill>
            <a:miter/>
          </a:ln>
          <a:effectLst/>
        </p:spPr>
        <p:txBody>
          <a:bodyPr lIns="274320" tIns="274320" rIns="182880" bIns="274320" rtlCol="0" anchor="ctr"/>
          <a:lstStyle/>
          <a:p>
            <a:pPr marL="0" marR="0" indent="0" algn="ctr" defTabSz="803275" eaLnBrk="1" latinLnBrk="0" hangingPunct="1">
              <a:spcBef>
                <a:spcPts val="600"/>
              </a:spcBef>
              <a:buClrTx/>
              <a:buSzPct val="70000"/>
              <a:buFontTx/>
              <a:buNone/>
              <a:tabLst/>
            </a:pPr>
            <a:endParaRPr lang="en-US" sz="2200" dirty="0" smtClean="0">
              <a:solidFill>
                <a:srgbClr val="00206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4084001" y="3409032"/>
            <a:ext cx="864235" cy="467200"/>
          </a:xfrm>
          <a:prstGeom prst="roundRect">
            <a:avLst/>
          </a:prstGeom>
          <a:noFill/>
          <a:ln w="63500">
            <a:solidFill>
              <a:schemeClr val="tx1"/>
            </a:solidFill>
            <a:miter/>
          </a:ln>
          <a:effectLst/>
        </p:spPr>
        <p:txBody>
          <a:bodyPr lIns="274320" tIns="274320" rIns="182880" bIns="274320" rtlCol="0" anchor="ctr"/>
          <a:lstStyle/>
          <a:p>
            <a:pPr marL="0" marR="0" indent="0" algn="ctr" defTabSz="803275" eaLnBrk="1" latinLnBrk="0" hangingPunct="1">
              <a:spcBef>
                <a:spcPts val="600"/>
              </a:spcBef>
              <a:buClrTx/>
              <a:buSzPct val="70000"/>
              <a:buFontTx/>
              <a:buNone/>
              <a:tabLst/>
            </a:pPr>
            <a:endParaRPr lang="en-US" sz="2200" dirty="0" smtClean="0">
              <a:solidFill>
                <a:srgbClr val="00206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4093527" y="4032919"/>
            <a:ext cx="864235" cy="467200"/>
          </a:xfrm>
          <a:prstGeom prst="roundRect">
            <a:avLst/>
          </a:prstGeom>
          <a:noFill/>
          <a:ln w="63500">
            <a:solidFill>
              <a:schemeClr val="tx1"/>
            </a:solidFill>
            <a:miter/>
          </a:ln>
          <a:effectLst/>
        </p:spPr>
        <p:txBody>
          <a:bodyPr lIns="274320" tIns="274320" rIns="182880" bIns="274320" rtlCol="0" anchor="ctr"/>
          <a:lstStyle/>
          <a:p>
            <a:pPr marL="0" marR="0" indent="0" algn="ctr" defTabSz="803275" eaLnBrk="1" latinLnBrk="0" hangingPunct="1">
              <a:spcBef>
                <a:spcPts val="600"/>
              </a:spcBef>
              <a:buClrTx/>
              <a:buSzPct val="70000"/>
              <a:buFontTx/>
              <a:buNone/>
              <a:tabLst/>
            </a:pPr>
            <a:endParaRPr lang="en-US" sz="2200" dirty="0" smtClean="0">
              <a:solidFill>
                <a:srgbClr val="002060"/>
              </a:solidFill>
            </a:endParaRPr>
          </a:p>
        </p:txBody>
      </p:sp>
      <p:grpSp>
        <p:nvGrpSpPr>
          <p:cNvPr id="10" name="Group 80"/>
          <p:cNvGrpSpPr/>
          <p:nvPr/>
        </p:nvGrpSpPr>
        <p:grpSpPr>
          <a:xfrm>
            <a:off x="1536697" y="5214180"/>
            <a:ext cx="6578963" cy="1153928"/>
            <a:chOff x="1536697" y="5214180"/>
            <a:chExt cx="6578963" cy="1153928"/>
          </a:xfrm>
        </p:grpSpPr>
        <p:sp>
          <p:nvSpPr>
            <p:cNvPr id="20" name="Rectangle 19"/>
            <p:cNvSpPr/>
            <p:nvPr/>
          </p:nvSpPr>
          <p:spPr bwMode="auto">
            <a:xfrm>
              <a:off x="1536697" y="5214180"/>
              <a:ext cx="1228725" cy="74567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rgbClr val="E5EFFF"/>
                </a:gs>
              </a:gsLst>
              <a:lin ang="1200000" scaled="0"/>
            </a:gradFill>
            <a:ln w="9525">
              <a:solidFill>
                <a:srgbClr val="002060"/>
              </a:solidFill>
              <a:miter/>
            </a:ln>
            <a:effectLst>
              <a:outerShdw blurRad="50800" dist="25400" dir="3000000" algn="ctr" rotWithShape="0">
                <a:srgbClr val="002060"/>
              </a:outerShdw>
            </a:effectLst>
          </p:spPr>
          <p:txBody>
            <a:bodyPr lIns="274320" tIns="274320" rIns="182880" bIns="274320"/>
            <a:lstStyle/>
            <a:p>
              <a:pPr marL="0" marR="0" indent="0" defTabSz="803275" eaLnBrk="1" latinLnBrk="0" hangingPunct="1">
                <a:spcBef>
                  <a:spcPts val="600"/>
                </a:spcBef>
                <a:buClrTx/>
                <a:buSzPct val="70000"/>
                <a:buFontTx/>
                <a:buNone/>
                <a:tabLst/>
                <a:defRPr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349997" y="5226108"/>
              <a:ext cx="1228725" cy="74567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rgbClr val="E5EFFF"/>
                </a:gs>
              </a:gsLst>
              <a:lin ang="1200000" scaled="0"/>
            </a:gradFill>
            <a:ln w="9525">
              <a:solidFill>
                <a:srgbClr val="002060"/>
              </a:solidFill>
              <a:miter/>
            </a:ln>
            <a:effectLst>
              <a:outerShdw blurRad="50800" dist="25400" dir="3000000" algn="ctr" rotWithShape="0">
                <a:srgbClr val="002060"/>
              </a:outerShdw>
            </a:effectLst>
          </p:spPr>
          <p:txBody>
            <a:bodyPr lIns="274320" tIns="274320" rIns="182880" bIns="274320"/>
            <a:lstStyle/>
            <a:p>
              <a:pPr defTabSz="803275">
                <a:spcBef>
                  <a:spcPts val="600"/>
                </a:spcBef>
                <a:buSzPct val="70000"/>
                <a:defRPr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6524168" y="5340273"/>
              <a:ext cx="879566" cy="478971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12700" dir="3600000" algn="ctr" rotWithShape="0">
                <a:srgbClr val="002060"/>
              </a:outerShdw>
            </a:effectLst>
          </p:spPr>
          <p:txBody>
            <a:bodyPr lIns="182880" tIns="54864" rIns="182880" bIns="91440"/>
            <a:lstStyle/>
            <a:p>
              <a:pPr algn="ctr" defTabSz="803275">
                <a:spcBef>
                  <a:spcPts val="600"/>
                </a:spcBef>
                <a:buSzPct val="70000"/>
                <a:defRPr/>
              </a:pPr>
              <a:endParaRPr lang="en-US" sz="2200" b="1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803358" y="5906443"/>
              <a:ext cx="6312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002060"/>
                  </a:solidFill>
                  <a:latin typeface="Calisto MT" pitchFamily="18" charset="0"/>
                </a:rPr>
                <a:t> R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Calisto MT" pitchFamily="18" charset="0"/>
                </a:rPr>
                <a:t>2</a:t>
              </a:r>
              <a:r>
                <a:rPr lang="en-US" sz="2400" b="1" i="1" dirty="0" smtClean="0">
                  <a:solidFill>
                    <a:srgbClr val="002060"/>
                  </a:solidFill>
                  <a:latin typeface="Calisto MT" pitchFamily="18" charset="0"/>
                </a:rPr>
                <a:t>	                      		                 T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Calisto MT" pitchFamily="18" charset="0"/>
                </a:rPr>
                <a:t>2</a:t>
              </a:r>
              <a:endParaRPr lang="en-US" sz="2400" b="1" baseline="-25000" dirty="0">
                <a:solidFill>
                  <a:srgbClr val="FF0000"/>
                </a:solidFill>
                <a:latin typeface="Calisto MT" pitchFamily="18" charset="0"/>
              </a:endParaRPr>
            </a:p>
          </p:txBody>
        </p:sp>
      </p:grpSp>
      <p:grpSp>
        <p:nvGrpSpPr>
          <p:cNvPr id="12" name="Group 70"/>
          <p:cNvGrpSpPr/>
          <p:nvPr/>
        </p:nvGrpSpPr>
        <p:grpSpPr>
          <a:xfrm>
            <a:off x="2606309" y="3822728"/>
            <a:ext cx="3862954" cy="1753402"/>
            <a:chOff x="2606309" y="3822728"/>
            <a:chExt cx="3862954" cy="1753402"/>
          </a:xfrm>
        </p:grpSpPr>
        <p:cxnSp>
          <p:nvCxnSpPr>
            <p:cNvPr id="62" name="Straight Arrow Connector 61"/>
            <p:cNvCxnSpPr>
              <a:stCxn id="66" idx="3"/>
            </p:cNvCxnSpPr>
            <p:nvPr/>
          </p:nvCxnSpPr>
          <p:spPr bwMode="auto">
            <a:xfrm flipV="1">
              <a:off x="2606309" y="3822728"/>
              <a:ext cx="1460727" cy="1750681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  <p:cxnSp>
          <p:nvCxnSpPr>
            <p:cNvPr id="61" name="Straight Arrow Connector 60"/>
            <p:cNvCxnSpPr>
              <a:stCxn id="66" idx="3"/>
            </p:cNvCxnSpPr>
            <p:nvPr/>
          </p:nvCxnSpPr>
          <p:spPr bwMode="auto">
            <a:xfrm flipV="1">
              <a:off x="2606309" y="4349212"/>
              <a:ext cx="1481328" cy="1224197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5006223" y="5576130"/>
              <a:ext cx="1463040" cy="0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</p:grpSp>
      <p:sp>
        <p:nvSpPr>
          <p:cNvPr id="66" name="Rounded Rectangle 65"/>
          <p:cNvSpPr/>
          <p:nvPr/>
        </p:nvSpPr>
        <p:spPr bwMode="auto">
          <a:xfrm>
            <a:off x="1726743" y="5333923"/>
            <a:ext cx="879566" cy="478971"/>
          </a:xfrm>
          <a:prstGeom prst="roundRect">
            <a:avLst/>
          </a:prstGeom>
          <a:solidFill>
            <a:srgbClr val="FBFFD9"/>
          </a:solidFill>
          <a:ln w="9360">
            <a:solidFill>
              <a:srgbClr val="002060"/>
            </a:solidFill>
            <a:miter/>
          </a:ln>
          <a:effectLst>
            <a:outerShdw blurRad="50800" dist="12700" dir="3600000" algn="ctr" rotWithShape="0">
              <a:srgbClr val="002060"/>
            </a:outerShdw>
          </a:effectLst>
        </p:spPr>
        <p:txBody>
          <a:bodyPr lIns="182880" tIns="54864" rIns="182880" bIns="91440"/>
          <a:lstStyle/>
          <a:p>
            <a:pPr algn="ctr" defTabSz="803275">
              <a:spcBef>
                <a:spcPts val="60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</a:endParaRPr>
          </a:p>
        </p:txBody>
      </p:sp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6697" y="1895475"/>
            <a:ext cx="2510953" cy="45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4101825" y="3440945"/>
            <a:ext cx="3270068" cy="2365587"/>
            <a:chOff x="4101825" y="3440945"/>
            <a:chExt cx="3270068" cy="2365587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6479265" y="3440945"/>
              <a:ext cx="889158" cy="458765"/>
            </a:xfrm>
            <a:prstGeom prst="roundRect">
              <a:avLst/>
            </a:prstGeom>
            <a:noFill/>
            <a:ln w="63500">
              <a:solidFill>
                <a:schemeClr val="tx1"/>
              </a:solidFill>
              <a:miter/>
            </a:ln>
            <a:effectLst/>
          </p:spPr>
          <p:txBody>
            <a:bodyPr lIns="274320" tIns="274320" rIns="182880" bIns="274320" rtlCol="0" anchor="ctr"/>
            <a:lstStyle/>
            <a:p>
              <a:pPr marL="0" marR="0" indent="0" algn="ctr" defTabSz="803275" eaLnBrk="1" latinLnBrk="0" hangingPunct="1">
                <a:spcBef>
                  <a:spcPts val="600"/>
                </a:spcBef>
                <a:buClrTx/>
                <a:buSzPct val="70000"/>
                <a:buFontTx/>
                <a:buNone/>
                <a:tabLst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 bwMode="auto">
            <a:xfrm>
              <a:off x="6482735" y="4046981"/>
              <a:ext cx="889158" cy="458765"/>
            </a:xfrm>
            <a:prstGeom prst="roundRect">
              <a:avLst/>
            </a:prstGeom>
            <a:noFill/>
            <a:ln w="63500">
              <a:solidFill>
                <a:schemeClr val="tx1"/>
              </a:solidFill>
              <a:miter/>
            </a:ln>
            <a:effectLst/>
          </p:spPr>
          <p:txBody>
            <a:bodyPr lIns="274320" tIns="274320" rIns="182880" bIns="274320" rtlCol="0" anchor="ctr"/>
            <a:lstStyle/>
            <a:p>
              <a:pPr marL="0" marR="0" indent="0" algn="ctr" defTabSz="803275" eaLnBrk="1" latinLnBrk="0" hangingPunct="1">
                <a:spcBef>
                  <a:spcPts val="600"/>
                </a:spcBef>
                <a:buClrTx/>
                <a:buSzPct val="70000"/>
                <a:buFontTx/>
                <a:buNone/>
                <a:tabLst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 bwMode="auto">
            <a:xfrm>
              <a:off x="4101825" y="5347767"/>
              <a:ext cx="889158" cy="458765"/>
            </a:xfrm>
            <a:prstGeom prst="roundRect">
              <a:avLst/>
            </a:prstGeom>
            <a:noFill/>
            <a:ln w="63500">
              <a:solidFill>
                <a:schemeClr val="tx1"/>
              </a:solidFill>
              <a:miter/>
            </a:ln>
            <a:effectLst/>
          </p:spPr>
          <p:txBody>
            <a:bodyPr lIns="274320" tIns="274320" rIns="182880" bIns="274320" rtlCol="0" anchor="ctr"/>
            <a:lstStyle/>
            <a:p>
              <a:pPr marL="0" marR="0" indent="0" algn="ctr" defTabSz="803275" eaLnBrk="1" latinLnBrk="0" hangingPunct="1">
                <a:spcBef>
                  <a:spcPts val="600"/>
                </a:spcBef>
                <a:buClrTx/>
                <a:buSzPct val="70000"/>
                <a:buFontTx/>
                <a:buNone/>
                <a:tabLst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910171" y="2572708"/>
            <a:ext cx="2887836" cy="2203490"/>
            <a:chOff x="1910171" y="2572708"/>
            <a:chExt cx="2887836" cy="2203490"/>
          </a:xfrm>
        </p:grpSpPr>
        <p:sp>
          <p:nvSpPr>
            <p:cNvPr id="83" name="TextBox 82"/>
            <p:cNvSpPr txBox="1"/>
            <p:nvPr/>
          </p:nvSpPr>
          <p:spPr>
            <a:xfrm>
              <a:off x="1910171" y="257270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910171" y="320516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910171" y="383762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310471" y="385286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310471" y="322040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302851" y="258794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318091" y="2603188"/>
            <a:ext cx="2895456" cy="3468410"/>
            <a:chOff x="4318091" y="2603188"/>
            <a:chExt cx="2895456" cy="3468410"/>
          </a:xfrm>
        </p:grpSpPr>
        <p:sp>
          <p:nvSpPr>
            <p:cNvPr id="87" name="TextBox 86"/>
            <p:cNvSpPr txBox="1"/>
            <p:nvPr/>
          </p:nvSpPr>
          <p:spPr>
            <a:xfrm>
              <a:off x="4318091" y="514826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710771" y="260318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726011" y="323564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726011" y="384524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917791" y="5148268"/>
            <a:ext cx="5326236" cy="923330"/>
            <a:chOff x="1917791" y="5148268"/>
            <a:chExt cx="5326236" cy="923330"/>
          </a:xfrm>
        </p:grpSpPr>
        <p:sp>
          <p:nvSpPr>
            <p:cNvPr id="86" name="TextBox 85"/>
            <p:cNvSpPr txBox="1"/>
            <p:nvPr/>
          </p:nvSpPr>
          <p:spPr>
            <a:xfrm>
              <a:off x="1917791" y="514826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756491" y="514826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9757" y="1896271"/>
            <a:ext cx="3228397" cy="44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29843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6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8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8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84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93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96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4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7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16" grpId="0" animBg="1"/>
      <p:bldP spid="17" grpId="0" animBg="1"/>
      <p:bldP spid="18" grpId="0" animBg="1"/>
      <p:bldP spid="19" grpId="0" animBg="1"/>
      <p:bldP spid="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3"/>
          <p:cNvSpPr/>
          <p:nvPr/>
        </p:nvSpPr>
        <p:spPr>
          <a:xfrm>
            <a:off x="967627" y="4161915"/>
            <a:ext cx="7187753" cy="1337186"/>
          </a:xfrm>
          <a:prstGeom prst="rect">
            <a:avLst/>
          </a:prstGeom>
          <a:solidFill>
            <a:srgbClr val="FBFFD9"/>
          </a:solidFill>
          <a:ln w="9360">
            <a:solidFill>
              <a:srgbClr val="4A7EBB"/>
            </a:solidFill>
            <a:miter/>
          </a:ln>
          <a:effectLst>
            <a:outerShdw blurRad="50800" dist="50800" dir="3600000" algn="ctr" rotWithShape="0">
              <a:srgbClr val="002060"/>
            </a:outerShdw>
          </a:effectLst>
        </p:spPr>
        <p:txBody>
          <a:bodyPr lIns="274320" tIns="182880" rIns="182880" bIns="182880"/>
          <a:lstStyle/>
          <a:p>
            <a:pPr algn="ctr">
              <a:spcBef>
                <a:spcPts val="600"/>
              </a:spcBef>
              <a:buSzPct val="70000"/>
            </a:pPr>
            <a:endParaRPr lang="en-US" sz="2400" dirty="0" smtClean="0">
              <a:solidFill>
                <a:srgbClr val="002060"/>
              </a:solidFill>
            </a:endParaRPr>
          </a:p>
          <a:p>
            <a:pPr algn="ctr">
              <a:spcBef>
                <a:spcPts val="600"/>
              </a:spcBef>
              <a:buSzPct val="70000"/>
            </a:pP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965979" y="2220686"/>
            <a:ext cx="7187753" cy="1330388"/>
          </a:xfrm>
          <a:prstGeom prst="rect">
            <a:avLst/>
          </a:prstGeom>
          <a:solidFill>
            <a:srgbClr val="FBFFD9"/>
          </a:solidFill>
          <a:ln w="9360">
            <a:solidFill>
              <a:srgbClr val="4A7EBB"/>
            </a:solidFill>
            <a:miter/>
          </a:ln>
          <a:effectLst>
            <a:outerShdw blurRad="50800" dist="50800" dir="3600000" algn="ctr" rotWithShape="0">
              <a:srgbClr val="002060"/>
            </a:outerShdw>
          </a:effectLst>
        </p:spPr>
        <p:txBody>
          <a:bodyPr lIns="274320" tIns="182880" rIns="182880" bIns="182880"/>
          <a:lstStyle/>
          <a:p>
            <a:pPr algn="ctr">
              <a:spcBef>
                <a:spcPts val="600"/>
              </a:spcBef>
              <a:buSzPct val="70000"/>
            </a:pPr>
            <a:endParaRPr lang="en-US" sz="2400" dirty="0" smtClean="0">
              <a:solidFill>
                <a:srgbClr val="002060"/>
              </a:solidFill>
            </a:endParaRPr>
          </a:p>
          <a:p>
            <a:pPr algn="ctr">
              <a:spcBef>
                <a:spcPts val="600"/>
              </a:spcBef>
              <a:buSzPct val="70000"/>
            </a:pP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80" y="562778"/>
            <a:ext cx="9151268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Plan Cost and Benefit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70288" y="4397375"/>
            <a:ext cx="4892488" cy="895046"/>
            <a:chOff x="2070288" y="4397375"/>
            <a:chExt cx="4892488" cy="89504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340" y="4990798"/>
              <a:ext cx="1072170" cy="301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770" y="4397375"/>
              <a:ext cx="497255" cy="559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609" y="4613549"/>
              <a:ext cx="277381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288" y="4446292"/>
              <a:ext cx="1830860" cy="446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3766" y="4498777"/>
              <a:ext cx="1869010" cy="41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419543" y="2461274"/>
            <a:ext cx="6263942" cy="960514"/>
            <a:chOff x="1419543" y="2461274"/>
            <a:chExt cx="6263942" cy="960514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9323" y="3075727"/>
              <a:ext cx="1192627" cy="346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636" y="3086482"/>
              <a:ext cx="1241354" cy="289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6208" y="2525810"/>
              <a:ext cx="1247776" cy="419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711" y="2461274"/>
              <a:ext cx="497255" cy="559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3825" y="2466036"/>
              <a:ext cx="497255" cy="559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646" y="2670499"/>
              <a:ext cx="277381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543" y="2472673"/>
              <a:ext cx="1331225" cy="486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5263" y="2544763"/>
              <a:ext cx="1298222" cy="415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7536" y="2602657"/>
              <a:ext cx="280071" cy="275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95628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7774" y="5099191"/>
            <a:ext cx="3388326" cy="45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0" y="5099051"/>
            <a:ext cx="3718560" cy="48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557743"/>
            <a:ext cx="9144000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Node Benefit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127562" y="2139688"/>
            <a:ext cx="879566" cy="478971"/>
          </a:xfrm>
          <a:prstGeom prst="roundRect">
            <a:avLst/>
          </a:prstGeom>
          <a:solidFill>
            <a:srgbClr val="FBFFD9"/>
          </a:solidFill>
          <a:ln w="15875">
            <a:solidFill>
              <a:srgbClr val="002060"/>
            </a:solidFill>
            <a:miter/>
          </a:ln>
          <a:effectLst>
            <a:outerShdw blurRad="50800" dist="25400" dir="3600000" algn="ctr" rotWithShape="0">
              <a:srgbClr val="002060"/>
            </a:outerShdw>
          </a:effectLst>
        </p:spPr>
        <p:txBody>
          <a:bodyPr lIns="91440" tIns="45720" rIns="91440" bIns="91440"/>
          <a:lstStyle/>
          <a:p>
            <a:pPr algn="ctr" defTabSz="803275">
              <a:spcBef>
                <a:spcPts val="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50899" y="2133365"/>
            <a:ext cx="734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…</a:t>
            </a:r>
            <a:endParaRPr lang="en-US" sz="2400" b="1" baseline="-25000" dirty="0">
              <a:solidFill>
                <a:srgbClr val="00206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69949" y="2895365"/>
            <a:ext cx="734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…</a:t>
            </a:r>
            <a:endParaRPr lang="en-US" sz="2400" b="1" baseline="-25000" dirty="0">
              <a:solidFill>
                <a:srgbClr val="00206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83424" y="3900264"/>
            <a:ext cx="734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…</a:t>
            </a:r>
            <a:endParaRPr lang="en-US" sz="2400" b="1" baseline="-25000" dirty="0">
              <a:solidFill>
                <a:srgbClr val="00206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579474" y="3908825"/>
            <a:ext cx="734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…</a:t>
            </a:r>
            <a:endParaRPr lang="en-US" sz="2400" b="1" baseline="-25000" dirty="0">
              <a:solidFill>
                <a:srgbClr val="002060"/>
              </a:solidFill>
            </a:endParaRPr>
          </a:p>
        </p:txBody>
      </p:sp>
      <p:cxnSp>
        <p:nvCxnSpPr>
          <p:cNvPr id="33" name="Straight Arrow Connector 32"/>
          <p:cNvCxnSpPr>
            <a:endCxn id="44" idx="1"/>
          </p:cNvCxnSpPr>
          <p:nvPr/>
        </p:nvCxnSpPr>
        <p:spPr bwMode="auto">
          <a:xfrm>
            <a:off x="1670844" y="2449320"/>
            <a:ext cx="767618" cy="423884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3130550" y="2801745"/>
            <a:ext cx="987487" cy="534694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>
            <a:stCxn id="44" idx="3"/>
            <a:endCxn id="13" idx="1"/>
          </p:cNvCxnSpPr>
          <p:nvPr/>
        </p:nvCxnSpPr>
        <p:spPr bwMode="auto">
          <a:xfrm flipV="1">
            <a:off x="3318028" y="2379174"/>
            <a:ext cx="809534" cy="49403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3168650" y="3400726"/>
            <a:ext cx="949387" cy="494008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5006787" y="2893713"/>
            <a:ext cx="785104" cy="421777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5000464" y="3405850"/>
            <a:ext cx="800009" cy="484664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6662062" y="2439531"/>
            <a:ext cx="785104" cy="421777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6538119" y="2808889"/>
            <a:ext cx="923131" cy="439136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6081885" y="3628740"/>
            <a:ext cx="1411115" cy="567975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Rounded Rectangle 21"/>
          <p:cNvSpPr/>
          <p:nvPr/>
        </p:nvSpPr>
        <p:spPr bwMode="auto">
          <a:xfrm>
            <a:off x="5800787" y="3602887"/>
            <a:ext cx="879566" cy="478971"/>
          </a:xfrm>
          <a:prstGeom prst="roundRect">
            <a:avLst/>
          </a:prstGeom>
          <a:solidFill>
            <a:srgbClr val="FBFFD9"/>
          </a:solidFill>
          <a:ln w="15875">
            <a:solidFill>
              <a:srgbClr val="002060"/>
            </a:solidFill>
            <a:miter/>
          </a:ln>
          <a:effectLst>
            <a:outerShdw blurRad="50800" dist="25400" dir="3600000" algn="ctr" rotWithShape="0">
              <a:srgbClr val="002060"/>
            </a:outerShdw>
          </a:effectLst>
        </p:spPr>
        <p:txBody>
          <a:bodyPr lIns="91440" tIns="45720" rIns="91440" bIns="91440"/>
          <a:lstStyle/>
          <a:p>
            <a:pPr algn="ctr" defTabSz="803275">
              <a:spcBef>
                <a:spcPts val="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  <a:latin typeface="+mn-lt"/>
              <a:cs typeface="Courier New" pitchFamily="49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 bwMode="auto">
          <a:xfrm flipV="1">
            <a:off x="1616075" y="3837986"/>
            <a:ext cx="808233" cy="35679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1625600" y="2929928"/>
            <a:ext cx="807455" cy="38001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1097701" y="3000162"/>
            <a:ext cx="734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…</a:t>
            </a:r>
            <a:endParaRPr lang="en-US" sz="2400" b="1" baseline="-25000" dirty="0">
              <a:solidFill>
                <a:srgbClr val="00206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19132" y="2123870"/>
            <a:ext cx="734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…</a:t>
            </a:r>
            <a:endParaRPr lang="en-US" sz="2400" b="1" baseline="-25000" dirty="0">
              <a:solidFill>
                <a:srgbClr val="00206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2438462" y="2633718"/>
            <a:ext cx="879566" cy="478971"/>
          </a:xfrm>
          <a:prstGeom prst="roundRect">
            <a:avLst/>
          </a:prstGeom>
          <a:solidFill>
            <a:srgbClr val="FBFFD9"/>
          </a:solidFill>
          <a:ln w="15875">
            <a:solidFill>
              <a:srgbClr val="002060"/>
            </a:solidFill>
            <a:miter/>
          </a:ln>
          <a:effectLst>
            <a:outerShdw blurRad="50800" dist="25400" dir="3600000" algn="ctr" rotWithShape="0">
              <a:srgbClr val="002060"/>
            </a:outerShdw>
          </a:effectLst>
        </p:spPr>
        <p:txBody>
          <a:bodyPr lIns="91440" tIns="45720" rIns="91440" bIns="91440"/>
          <a:lstStyle/>
          <a:p>
            <a:pPr algn="ctr" defTabSz="803275">
              <a:spcBef>
                <a:spcPts val="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2428937" y="3602887"/>
            <a:ext cx="879566" cy="478971"/>
          </a:xfrm>
          <a:prstGeom prst="roundRect">
            <a:avLst/>
          </a:prstGeom>
          <a:solidFill>
            <a:srgbClr val="FBFFD9"/>
          </a:solidFill>
          <a:ln w="15875">
            <a:solidFill>
              <a:srgbClr val="002060"/>
            </a:solidFill>
            <a:miter/>
          </a:ln>
          <a:effectLst>
            <a:outerShdw blurRad="50800" dist="25400" dir="3600000" algn="ctr" rotWithShape="0">
              <a:srgbClr val="002060"/>
            </a:outerShdw>
          </a:effectLst>
        </p:spPr>
        <p:txBody>
          <a:bodyPr lIns="91440" tIns="45720" rIns="91440" bIns="91440"/>
          <a:lstStyle/>
          <a:p>
            <a:pPr algn="ctr" defTabSz="803275">
              <a:spcBef>
                <a:spcPts val="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118037" y="3118382"/>
            <a:ext cx="879566" cy="478971"/>
          </a:xfrm>
          <a:prstGeom prst="roundRect">
            <a:avLst/>
          </a:prstGeom>
          <a:solidFill>
            <a:srgbClr val="FBFFD9"/>
          </a:solidFill>
          <a:ln w="15875">
            <a:solidFill>
              <a:srgbClr val="002060"/>
            </a:solidFill>
            <a:miter/>
          </a:ln>
          <a:effectLst>
            <a:outerShdw blurRad="50800" dist="25400" dir="3600000" algn="ctr" rotWithShape="0">
              <a:srgbClr val="002060"/>
            </a:outerShdw>
          </a:effectLst>
        </p:spPr>
        <p:txBody>
          <a:bodyPr lIns="91440" tIns="45720" rIns="91440" bIns="91440"/>
          <a:lstStyle/>
          <a:p>
            <a:pPr algn="ctr" defTabSz="803275">
              <a:spcBef>
                <a:spcPts val="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810312" y="2624193"/>
            <a:ext cx="879566" cy="478971"/>
          </a:xfrm>
          <a:prstGeom prst="roundRect">
            <a:avLst/>
          </a:prstGeom>
          <a:solidFill>
            <a:srgbClr val="FBFFD9"/>
          </a:solidFill>
          <a:ln w="15875">
            <a:solidFill>
              <a:srgbClr val="002060"/>
            </a:solidFill>
            <a:miter/>
          </a:ln>
          <a:effectLst>
            <a:outerShdw blurRad="50800" dist="25400" dir="3600000" algn="ctr" rotWithShape="0">
              <a:srgbClr val="002060"/>
            </a:outerShdw>
          </a:effectLst>
        </p:spPr>
        <p:txBody>
          <a:bodyPr lIns="91440" tIns="45720" rIns="91440" bIns="91440"/>
          <a:lstStyle/>
          <a:p>
            <a:pPr algn="ctr" defTabSz="803275">
              <a:spcBef>
                <a:spcPts val="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34" name="Double Brace 33"/>
          <p:cNvSpPr/>
          <p:nvPr/>
        </p:nvSpPr>
        <p:spPr bwMode="auto">
          <a:xfrm rot="16200000">
            <a:off x="3628551" y="4639153"/>
            <a:ext cx="709612" cy="1375406"/>
          </a:xfrm>
          <a:prstGeom prst="bracePair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uble Brace 34"/>
          <p:cNvSpPr/>
          <p:nvPr/>
        </p:nvSpPr>
        <p:spPr bwMode="auto">
          <a:xfrm rot="16200000">
            <a:off x="6310315" y="3805237"/>
            <a:ext cx="709612" cy="3043234"/>
          </a:xfrm>
          <a:prstGeom prst="bracePair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31117" y="5781675"/>
            <a:ext cx="3062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Berlin Sans FB" pitchFamily="34" charset="0"/>
              </a:rPr>
              <a:t>Indirect</a:t>
            </a:r>
          </a:p>
          <a:p>
            <a:pPr algn="ctr"/>
            <a:r>
              <a:rPr lang="en-US" sz="2200" dirty="0" smtClean="0">
                <a:latin typeface="Berlin Sans FB" pitchFamily="34" charset="0"/>
              </a:rPr>
              <a:t>Benefit</a:t>
            </a:r>
            <a:endParaRPr lang="en-US" sz="2200" dirty="0">
              <a:latin typeface="Berlin Sans FB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76585" y="5758815"/>
            <a:ext cx="1619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Berlin Sans FB" pitchFamily="34" charset="0"/>
              </a:rPr>
              <a:t>Direct Benefit</a:t>
            </a:r>
            <a:endParaRPr lang="en-US" sz="2200" dirty="0">
              <a:latin typeface="Berlin Sans FB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2721955" y="1944820"/>
            <a:ext cx="3863196" cy="2393990"/>
            <a:chOff x="2696555" y="1868620"/>
            <a:chExt cx="3863196" cy="2393990"/>
          </a:xfrm>
        </p:grpSpPr>
        <p:sp>
          <p:nvSpPr>
            <p:cNvPr id="52" name="TextBox 51"/>
            <p:cNvSpPr txBox="1"/>
            <p:nvPr/>
          </p:nvSpPr>
          <p:spPr>
            <a:xfrm>
              <a:off x="2704175" y="2356300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44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696555" y="3324040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44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395815" y="1868620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44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380575" y="2843980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44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072215" y="2348680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44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064595" y="3339280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44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2224372" y="1670500"/>
            <a:ext cx="1134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3275"/>
            <a:r>
              <a:rPr lang="en-US" sz="36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State</a:t>
            </a:r>
            <a:endParaRPr lang="en-US" sz="3600" b="1" dirty="0" smtClean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436602" y="2140606"/>
            <a:ext cx="2564329" cy="1959030"/>
            <a:chOff x="2411202" y="2064406"/>
            <a:chExt cx="2564329" cy="1959030"/>
          </a:xfrm>
        </p:grpSpPr>
        <p:sp>
          <p:nvSpPr>
            <p:cNvPr id="67" name="Rounded Rectangle 66"/>
            <p:cNvSpPr/>
            <p:nvPr/>
          </p:nvSpPr>
          <p:spPr bwMode="auto">
            <a:xfrm>
              <a:off x="2417552" y="2560430"/>
              <a:ext cx="881426" cy="485583"/>
            </a:xfrm>
            <a:prstGeom prst="roundRect">
              <a:avLst/>
            </a:prstGeom>
            <a:noFill/>
            <a:ln w="63500">
              <a:solidFill>
                <a:srgbClr val="FF0000"/>
              </a:solidFill>
              <a:miter/>
            </a:ln>
            <a:effectLst/>
          </p:spPr>
          <p:txBody>
            <a:bodyPr lIns="274320" tIns="274320" rIns="182880" bIns="274320" rtlCol="0" anchor="ctr"/>
            <a:lstStyle/>
            <a:p>
              <a:pPr marL="0" marR="0" indent="0" algn="ctr" defTabSz="803275" eaLnBrk="1" latinLnBrk="0" hangingPunct="1">
                <a:spcBef>
                  <a:spcPts val="600"/>
                </a:spcBef>
                <a:buClrTx/>
                <a:buSzPct val="70000"/>
                <a:buFontTx/>
                <a:buNone/>
                <a:tabLst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69" name="Rounded Rectangle 68"/>
            <p:cNvSpPr/>
            <p:nvPr/>
          </p:nvSpPr>
          <p:spPr bwMode="auto">
            <a:xfrm>
              <a:off x="2411202" y="3537853"/>
              <a:ext cx="881426" cy="485583"/>
            </a:xfrm>
            <a:prstGeom prst="roundRect">
              <a:avLst/>
            </a:prstGeom>
            <a:noFill/>
            <a:ln w="63500">
              <a:solidFill>
                <a:srgbClr val="FF0000"/>
              </a:solidFill>
              <a:miter/>
            </a:ln>
            <a:effectLst/>
          </p:spPr>
          <p:txBody>
            <a:bodyPr lIns="274320" tIns="274320" rIns="182880" bIns="274320" rtlCol="0" anchor="ctr"/>
            <a:lstStyle/>
            <a:p>
              <a:pPr marL="0" marR="0" indent="0" algn="ctr" defTabSz="803275" eaLnBrk="1" latinLnBrk="0" hangingPunct="1">
                <a:spcBef>
                  <a:spcPts val="600"/>
                </a:spcBef>
                <a:buClrTx/>
                <a:buSzPct val="70000"/>
                <a:buFontTx/>
                <a:buNone/>
                <a:tabLst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70" name="Rounded Rectangle 69"/>
            <p:cNvSpPr/>
            <p:nvPr/>
          </p:nvSpPr>
          <p:spPr bwMode="auto">
            <a:xfrm>
              <a:off x="4094105" y="2064406"/>
              <a:ext cx="881426" cy="485583"/>
            </a:xfrm>
            <a:prstGeom prst="roundRect">
              <a:avLst/>
            </a:prstGeom>
            <a:noFill/>
            <a:ln w="63500">
              <a:solidFill>
                <a:srgbClr val="FF0000"/>
              </a:solidFill>
              <a:miter/>
            </a:ln>
            <a:effectLst/>
          </p:spPr>
          <p:txBody>
            <a:bodyPr lIns="274320" tIns="274320" rIns="182880" bIns="274320" rtlCol="0" anchor="ctr"/>
            <a:lstStyle/>
            <a:p>
              <a:pPr marL="0" marR="0" indent="0" algn="ctr" defTabSz="803275" eaLnBrk="1" latinLnBrk="0" hangingPunct="1">
                <a:spcBef>
                  <a:spcPts val="600"/>
                </a:spcBef>
                <a:buClrTx/>
                <a:buSzPct val="70000"/>
                <a:buFontTx/>
                <a:buNone/>
                <a:tabLst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</p:grp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0420" y="1768475"/>
            <a:ext cx="287655" cy="33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8103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/>
      <p:bldP spid="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 bwMode="auto">
          <a:xfrm>
            <a:off x="6356" y="563020"/>
            <a:ext cx="9137643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Data Processing Flow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charset="-128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681919" y="2227046"/>
            <a:ext cx="1913515" cy="1166193"/>
          </a:xfrm>
          <a:prstGeom prst="rect">
            <a:avLst/>
          </a:prstGeom>
          <a:solidFill>
            <a:srgbClr val="FBFFD9"/>
          </a:solidFill>
          <a:ln w="1270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" dir="3300000" algn="ctr" rotWithShape="0">
              <a:srgbClr val="002060"/>
            </a:outerShdw>
          </a:effectLst>
        </p:spPr>
        <p:txBody>
          <a:bodyPr vert="horz" wrap="square" lIns="45720" tIns="365760" rIns="4572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803275"/>
            <a:r>
              <a:rPr lang="en-US" sz="2600" dirty="0">
                <a:solidFill>
                  <a:srgbClr val="002060"/>
                </a:solidFill>
                <a:latin typeface="Calisto MT" pitchFamily="18" charset="0"/>
              </a:rPr>
              <a:t>Analysis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6334573" y="2227046"/>
            <a:ext cx="1913515" cy="1166193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E5EFFF"/>
              </a:gs>
            </a:gsLst>
            <a:lin ang="1200000" scaled="0"/>
          </a:gradFill>
          <a:ln w="9525">
            <a:solidFill>
              <a:srgbClr val="002060"/>
            </a:solidFill>
            <a:miter/>
          </a:ln>
          <a:effectLst>
            <a:outerShdw blurRad="50800" dist="12700" dir="3000000" algn="ctr" rotWithShape="0">
              <a:srgbClr val="002060"/>
            </a:outerShdw>
          </a:effectLst>
        </p:spPr>
        <p:txBody>
          <a:bodyPr lIns="182880" tIns="365760" rIns="182880" bIns="274320"/>
          <a:lstStyle/>
          <a:p>
            <a:pPr algn="ctr" defTabSz="803275">
              <a:spcBef>
                <a:spcPts val="600"/>
              </a:spcBef>
              <a:buSzPct val="70000"/>
              <a:defRPr/>
            </a:pPr>
            <a:r>
              <a:rPr lang="en-US" sz="2600" dirty="0" smtClean="0">
                <a:solidFill>
                  <a:srgbClr val="002060"/>
                </a:solidFill>
                <a:latin typeface="Calisto MT" panose="02040603050505030304" pitchFamily="18" charset="0"/>
              </a:rPr>
              <a:t>Decision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30042" y="2115595"/>
            <a:ext cx="2233335" cy="1416710"/>
            <a:chOff x="730042" y="2402815"/>
            <a:chExt cx="2233335" cy="1416710"/>
          </a:xfrm>
        </p:grpSpPr>
        <p:sp>
          <p:nvSpPr>
            <p:cNvPr id="34" name="Magnetic Disk 23"/>
            <p:cNvSpPr/>
            <p:nvPr/>
          </p:nvSpPr>
          <p:spPr>
            <a:xfrm>
              <a:off x="730042" y="2402815"/>
              <a:ext cx="2226985" cy="1416710"/>
            </a:xfrm>
            <a:prstGeom prst="flowChartMagneticDisk">
              <a:avLst/>
            </a:prstGeom>
            <a:gradFill>
              <a:gsLst>
                <a:gs pos="0">
                  <a:schemeClr val="accent5"/>
                </a:gs>
                <a:gs pos="100000">
                  <a:srgbClr val="E5EFFF"/>
                </a:gs>
              </a:gsLst>
              <a:lin ang="1200000" scaled="0"/>
            </a:gradFill>
            <a:ln w="15875">
              <a:solidFill>
                <a:srgbClr val="002060"/>
              </a:solidFill>
              <a:miter/>
            </a:ln>
            <a:effectLst>
              <a:outerShdw blurRad="25400" dir="3000000" algn="ctr" rotWithShape="0">
                <a:srgbClr val="002060"/>
              </a:outerShdw>
            </a:effectLst>
          </p:spPr>
        </p:sp>
        <p:sp>
          <p:nvSpPr>
            <p:cNvPr id="58" name="TextBox 57"/>
            <p:cNvSpPr txBox="1"/>
            <p:nvPr/>
          </p:nvSpPr>
          <p:spPr>
            <a:xfrm>
              <a:off x="736392" y="2969670"/>
              <a:ext cx="22269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/>
              <a:r>
                <a:rPr lang="en-US" sz="2800" dirty="0" smtClean="0">
                  <a:solidFill>
                    <a:srgbClr val="002060"/>
                  </a:solidFill>
                  <a:latin typeface="Calisto MT" panose="02040603050505030304" pitchFamily="18" charset="0"/>
                </a:rPr>
                <a:t>Data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94482" y="2581555"/>
            <a:ext cx="3282687" cy="476405"/>
            <a:chOff x="2994482" y="2830675"/>
            <a:chExt cx="3282687" cy="476405"/>
          </a:xfrm>
        </p:grpSpPr>
        <p:sp>
          <p:nvSpPr>
            <p:cNvPr id="13" name="Right Arrow 12"/>
            <p:cNvSpPr/>
            <p:nvPr/>
          </p:nvSpPr>
          <p:spPr bwMode="auto">
            <a:xfrm>
              <a:off x="2994482" y="2830675"/>
              <a:ext cx="647445" cy="476405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100012" tIns="49212" rIns="100012" bIns="49212" anchor="ctr"/>
            <a:lstStyle/>
            <a:p>
              <a:pPr defTabSz="912813" eaLnBrk="0" hangingPunct="0">
                <a:defRPr/>
              </a:pPr>
              <a:endParaRPr lang="en-US"/>
            </a:p>
          </p:txBody>
        </p:sp>
        <p:sp>
          <p:nvSpPr>
            <p:cNvPr id="14" name="Right Arrow 13"/>
            <p:cNvSpPr/>
            <p:nvPr/>
          </p:nvSpPr>
          <p:spPr bwMode="auto">
            <a:xfrm>
              <a:off x="5629724" y="2830675"/>
              <a:ext cx="647445" cy="476405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100012" tIns="49212" rIns="100012" bIns="49212" anchor="ctr"/>
            <a:lstStyle/>
            <a:p>
              <a:pPr defTabSz="912813" eaLnBrk="0" hangingPunct="0">
                <a:defRPr/>
              </a:pPr>
              <a:endParaRPr lang="en-US"/>
            </a:p>
          </p:txBody>
        </p:sp>
      </p:grpSp>
      <p:sp>
        <p:nvSpPr>
          <p:cNvPr id="15" name="Rectangle 14"/>
          <p:cNvSpPr/>
          <p:nvPr/>
        </p:nvSpPr>
        <p:spPr bwMode="auto">
          <a:xfrm>
            <a:off x="3681917" y="2231023"/>
            <a:ext cx="1913515" cy="1166193"/>
          </a:xfrm>
          <a:prstGeom prst="rect">
            <a:avLst/>
          </a:prstGeom>
          <a:solidFill>
            <a:srgbClr val="FBFFD9"/>
          </a:solidFill>
          <a:ln w="1270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" dir="3300000" algn="ctr" rotWithShape="0">
              <a:srgbClr val="002060"/>
            </a:outerShdw>
          </a:effectLst>
        </p:spPr>
        <p:txBody>
          <a:bodyPr vert="horz" wrap="square" lIns="45720" tIns="155448" rIns="4572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803275"/>
            <a:r>
              <a:rPr lang="en-US" sz="2600" dirty="0" smtClean="0">
                <a:solidFill>
                  <a:srgbClr val="FF0000"/>
                </a:solidFill>
                <a:latin typeface="Calisto MT" pitchFamily="18" charset="0"/>
              </a:rPr>
              <a:t>Quality</a:t>
            </a:r>
            <a:r>
              <a:rPr lang="en-US" sz="2600" dirty="0" smtClean="0">
                <a:solidFill>
                  <a:srgbClr val="002060"/>
                </a:solidFill>
                <a:latin typeface="Calisto MT" pitchFamily="18" charset="0"/>
              </a:rPr>
              <a:t> of Analysis</a:t>
            </a:r>
            <a:endParaRPr lang="en-US" sz="2600" dirty="0">
              <a:solidFill>
                <a:srgbClr val="002060"/>
              </a:solidFill>
              <a:latin typeface="Calisto MT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336792" y="2227380"/>
            <a:ext cx="1913515" cy="1166193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E5EFFF"/>
              </a:gs>
            </a:gsLst>
            <a:lin ang="1200000" scaled="0"/>
          </a:gradFill>
          <a:ln w="9525">
            <a:solidFill>
              <a:srgbClr val="002060"/>
            </a:solidFill>
            <a:miter/>
          </a:ln>
          <a:effectLst>
            <a:outerShdw blurRad="50800" dist="12700" dir="3000000" algn="ctr" rotWithShape="0">
              <a:srgbClr val="002060"/>
            </a:outerShdw>
          </a:effectLst>
        </p:spPr>
        <p:txBody>
          <a:bodyPr lIns="182880" tIns="155448" rIns="182880" bIns="274320"/>
          <a:lstStyle/>
          <a:p>
            <a:pPr algn="ctr" defTabSz="803275">
              <a:spcBef>
                <a:spcPts val="600"/>
              </a:spcBef>
              <a:buSzPct val="70000"/>
              <a:defRPr/>
            </a:pPr>
            <a:r>
              <a:rPr lang="en-US" sz="2600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Quality</a:t>
            </a:r>
            <a:r>
              <a:rPr lang="en-US" sz="2600" dirty="0" smtClean="0">
                <a:solidFill>
                  <a:srgbClr val="002060"/>
                </a:solidFill>
                <a:latin typeface="Calisto MT" panose="02040603050505030304" pitchFamily="18" charset="0"/>
              </a:rPr>
              <a:t> of Decision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30040" y="2117302"/>
            <a:ext cx="2226986" cy="1399515"/>
            <a:chOff x="730041" y="4126840"/>
            <a:chExt cx="2226986" cy="1399515"/>
          </a:xfrm>
        </p:grpSpPr>
        <p:sp>
          <p:nvSpPr>
            <p:cNvPr id="16" name="Magnetic Disk 23"/>
            <p:cNvSpPr/>
            <p:nvPr/>
          </p:nvSpPr>
          <p:spPr>
            <a:xfrm>
              <a:off x="730041" y="4126840"/>
              <a:ext cx="2226985" cy="1399515"/>
            </a:xfrm>
            <a:prstGeom prst="flowChartMagneticDisk">
              <a:avLst/>
            </a:prstGeom>
            <a:gradFill>
              <a:gsLst>
                <a:gs pos="0">
                  <a:schemeClr val="accent5"/>
                </a:gs>
                <a:gs pos="100000">
                  <a:srgbClr val="E5EFFF"/>
                </a:gs>
              </a:gsLst>
              <a:lin ang="1200000" scaled="0"/>
            </a:gradFill>
            <a:ln w="15875">
              <a:solidFill>
                <a:srgbClr val="002060"/>
              </a:solidFill>
              <a:miter/>
            </a:ln>
            <a:effectLst>
              <a:outerShdw blurRad="25400" dir="3000000" algn="ctr" rotWithShape="0">
                <a:srgbClr val="002060"/>
              </a:outerShdw>
            </a:effectLst>
          </p:spPr>
        </p:sp>
        <p:sp>
          <p:nvSpPr>
            <p:cNvPr id="18" name="TextBox 17"/>
            <p:cNvSpPr txBox="1"/>
            <p:nvPr/>
          </p:nvSpPr>
          <p:spPr>
            <a:xfrm>
              <a:off x="730042" y="4572248"/>
              <a:ext cx="22269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/>
              <a:r>
                <a:rPr lang="en-US" sz="2800" dirty="0" smtClean="0">
                  <a:solidFill>
                    <a:srgbClr val="FF0000"/>
                  </a:solidFill>
                  <a:latin typeface="Calisto MT" panose="02040603050505030304" pitchFamily="18" charset="0"/>
                </a:rPr>
                <a:t>Quality</a:t>
              </a:r>
              <a:r>
                <a:rPr lang="en-US" sz="2800" dirty="0" smtClean="0">
                  <a:solidFill>
                    <a:srgbClr val="002060"/>
                  </a:solidFill>
                  <a:latin typeface="Calisto MT" panose="02040603050505030304" pitchFamily="18" charset="0"/>
                </a:rPr>
                <a:t> of Data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386247" y="3998845"/>
            <a:ext cx="44849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2" defTabSz="803275">
              <a:spcBef>
                <a:spcPts val="600"/>
              </a:spcBef>
            </a:pPr>
            <a:r>
              <a:rPr lang="en-US" sz="2700" dirty="0" smtClean="0">
                <a:latin typeface="Calisto MT" panose="02040603050505030304" pitchFamily="18" charset="0"/>
                <a:cs typeface="Andalus" panose="02020603050405020304" pitchFamily="18" charset="-78"/>
              </a:rPr>
              <a:t>Data Quality Challenges</a:t>
            </a:r>
          </a:p>
          <a:p>
            <a:pPr marL="685800" lvl="2" indent="-342900" defTabSz="6858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2060"/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  <a:t>Erroneous Values.</a:t>
            </a:r>
          </a:p>
          <a:p>
            <a:pPr marL="685800" lvl="2" indent="-342900" defTabSz="6858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2060"/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  <a:t>Missing Values.</a:t>
            </a:r>
          </a:p>
          <a:p>
            <a:pPr marL="685800" lvl="2" indent="-342900" defTabSz="6858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2060"/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  <a:t>Duplication.</a:t>
            </a:r>
          </a:p>
          <a:p>
            <a:pPr marL="685800" lvl="2" indent="-342900" defTabSz="6858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2060"/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  <a:t>…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4785" y="4040573"/>
            <a:ext cx="275874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2" algn="ctr" defTabSz="803275">
              <a:spcBef>
                <a:spcPts val="600"/>
              </a:spcBef>
            </a:pPr>
            <a:r>
              <a:rPr lang="en-US" sz="2700" dirty="0" smtClean="0">
                <a:latin typeface="Calisto MT" panose="02040603050505030304" pitchFamily="18" charset="0"/>
                <a:cs typeface="Andalus" panose="02020603050405020304" pitchFamily="18" charset="-78"/>
              </a:rPr>
              <a:t>Data Cleaning Accounts For:</a:t>
            </a:r>
          </a:p>
          <a:p>
            <a:pPr marL="114300" lvl="2" algn="ctr" defTabSz="803275">
              <a:spcBef>
                <a:spcPts val="600"/>
              </a:spcBef>
            </a:pPr>
            <a:r>
              <a:rPr lang="en-US" sz="6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80</a:t>
            </a:r>
            <a:r>
              <a:rPr lang="en-US" sz="60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%</a:t>
            </a:r>
          </a:p>
        </p:txBody>
      </p:sp>
      <p:pic>
        <p:nvPicPr>
          <p:cNvPr id="19" name="Picture 18" descr="che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9233" y="5452110"/>
            <a:ext cx="391317" cy="3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435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5" grpId="0" animBg="1"/>
      <p:bldP spid="15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00" y="5162133"/>
            <a:ext cx="5458460" cy="100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557743"/>
            <a:ext cx="9144000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Probability Estimation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57225" y="2363777"/>
            <a:ext cx="3819525" cy="1818968"/>
            <a:chOff x="657225" y="2414577"/>
            <a:chExt cx="3819525" cy="1818968"/>
          </a:xfrm>
        </p:grpSpPr>
        <p:sp>
          <p:nvSpPr>
            <p:cNvPr id="69" name="TextBox 68"/>
            <p:cNvSpPr txBox="1"/>
            <p:nvPr/>
          </p:nvSpPr>
          <p:spPr>
            <a:xfrm>
              <a:off x="2907263" y="2414577"/>
              <a:ext cx="734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002060"/>
                  </a:solidFill>
                  <a:latin typeface="Calisto MT" pitchFamily="18" charset="0"/>
                </a:rPr>
                <a:t>…</a:t>
              </a:r>
              <a:endParaRPr lang="en-US" sz="2400" b="1" baseline="-25000" dirty="0">
                <a:solidFill>
                  <a:srgbClr val="002060"/>
                </a:solidFill>
                <a:latin typeface="Calisto MT" pitchFamily="18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2212975" y="3681095"/>
              <a:ext cx="1079500" cy="552450"/>
            </a:xfrm>
            <a:prstGeom prst="ellipse">
              <a:avLst/>
            </a:prstGeom>
            <a:gradFill>
              <a:gsLst>
                <a:gs pos="0">
                  <a:schemeClr val="accent5"/>
                </a:gs>
                <a:gs pos="100000">
                  <a:srgbClr val="E5EFFF"/>
                </a:gs>
              </a:gsLst>
              <a:lin ang="1200000" scaled="0"/>
            </a:gradFill>
            <a:ln w="9525">
              <a:solidFill>
                <a:srgbClr val="002060"/>
              </a:solidFill>
              <a:miter/>
            </a:ln>
            <a:effectLst>
              <a:outerShdw blurRad="50800" dist="25400" dir="3000000" algn="ctr" rotWithShape="0">
                <a:srgbClr val="002060"/>
              </a:outerShdw>
            </a:effectLst>
          </p:spPr>
          <p:txBody>
            <a:bodyPr lIns="0" tIns="36576" rIns="0" bIns="0"/>
            <a:lstStyle/>
            <a:p>
              <a:pPr algn="ctr" defTabSz="803275">
                <a:spcBef>
                  <a:spcPts val="600"/>
                </a:spcBef>
                <a:buSzPct val="70000"/>
                <a:defRPr/>
              </a:pPr>
              <a:r>
                <a:rPr lang="en-US" sz="2000" dirty="0" smtClean="0">
                  <a:solidFill>
                    <a:srgbClr val="002060"/>
                  </a:solidFill>
                </a:rPr>
                <a:t>Effect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  <p:cxnSp>
          <p:nvCxnSpPr>
            <p:cNvPr id="6" name="Straight Arrow Connector 5"/>
            <p:cNvCxnSpPr>
              <a:stCxn id="3" idx="4"/>
              <a:endCxn id="70" idx="1"/>
            </p:cNvCxnSpPr>
            <p:nvPr/>
          </p:nvCxnSpPr>
          <p:spPr bwMode="auto">
            <a:xfrm>
              <a:off x="1196975" y="2980055"/>
              <a:ext cx="1174089" cy="781944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50800" dist="25400" dir="6000000" algn="tl" rotWithShape="0">
                <a:schemeClr val="tx1">
                  <a:alpha val="40000"/>
                </a:schemeClr>
              </a:outerShdw>
            </a:effectLst>
          </p:spPr>
        </p:cxnSp>
        <p:cxnSp>
          <p:nvCxnSpPr>
            <p:cNvPr id="73" name="Straight Arrow Connector 72"/>
            <p:cNvCxnSpPr>
              <a:stCxn id="54" idx="4"/>
              <a:endCxn id="70" idx="0"/>
            </p:cNvCxnSpPr>
            <p:nvPr/>
          </p:nvCxnSpPr>
          <p:spPr bwMode="auto">
            <a:xfrm>
              <a:off x="2390775" y="2980055"/>
              <a:ext cx="361950" cy="70104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50800" dist="25400" dir="6000000" algn="tl" rotWithShape="0">
                <a:schemeClr val="tx1">
                  <a:alpha val="40000"/>
                </a:schemeClr>
              </a:outerShdw>
            </a:effectLst>
          </p:spPr>
        </p:cxnSp>
        <p:cxnSp>
          <p:nvCxnSpPr>
            <p:cNvPr id="74" name="Straight Arrow Connector 73"/>
            <p:cNvCxnSpPr>
              <a:stCxn id="68" idx="4"/>
              <a:endCxn id="70" idx="7"/>
            </p:cNvCxnSpPr>
            <p:nvPr/>
          </p:nvCxnSpPr>
          <p:spPr bwMode="auto">
            <a:xfrm flipH="1">
              <a:off x="3134386" y="2980055"/>
              <a:ext cx="802614" cy="781944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50800" dist="25400" dir="6000000" algn="tl" rotWithShape="0">
                <a:schemeClr val="tx1">
                  <a:alpha val="40000"/>
                </a:schemeClr>
              </a:outerShdw>
            </a:effectLst>
          </p:spPr>
        </p:cxnSp>
        <p:sp>
          <p:nvSpPr>
            <p:cNvPr id="3" name="Oval 2"/>
            <p:cNvSpPr/>
            <p:nvPr/>
          </p:nvSpPr>
          <p:spPr bwMode="auto">
            <a:xfrm>
              <a:off x="657225" y="2427605"/>
              <a:ext cx="1079500" cy="552450"/>
            </a:xfrm>
            <a:prstGeom prst="ellipse">
              <a:avLst/>
            </a:prstGeom>
            <a:solidFill>
              <a:srgbClr val="FBFFD9"/>
            </a:solidFill>
            <a:ln w="12700">
              <a:solidFill>
                <a:srgbClr val="002060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 rtlCol="0" anchor="ctr"/>
            <a:lstStyle/>
            <a:p>
              <a:pPr marL="0" marR="0" indent="0" algn="ctr" defTabSz="803275" eaLnBrk="1" latinLnBrk="0" hangingPunct="1">
                <a:spcBef>
                  <a:spcPts val="600"/>
                </a:spcBef>
                <a:buClrTx/>
                <a:buSzPct val="70000"/>
                <a:buFontTx/>
                <a:buNone/>
                <a:tabLst/>
              </a:pPr>
              <a:r>
                <a:rPr lang="en-US" sz="2000" dirty="0" smtClean="0">
                  <a:solidFill>
                    <a:srgbClr val="002060"/>
                  </a:solidFill>
                </a:rPr>
                <a:t>Cause</a:t>
              </a: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1851025" y="2427605"/>
              <a:ext cx="1079500" cy="552450"/>
            </a:xfrm>
            <a:prstGeom prst="ellipse">
              <a:avLst/>
            </a:prstGeom>
            <a:solidFill>
              <a:srgbClr val="FBFFD9"/>
            </a:solidFill>
            <a:ln w="12700">
              <a:solidFill>
                <a:srgbClr val="002060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 rtlCol="0" anchor="ctr"/>
            <a:lstStyle/>
            <a:p>
              <a:pPr algn="ctr" defTabSz="803275">
                <a:spcBef>
                  <a:spcPts val="600"/>
                </a:spcBef>
                <a:buSzPct val="70000"/>
              </a:pPr>
              <a:r>
                <a:rPr lang="en-US" sz="2000" dirty="0">
                  <a:solidFill>
                    <a:srgbClr val="002060"/>
                  </a:solidFill>
                </a:rPr>
                <a:t>Cause</a:t>
              </a: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3397250" y="2427605"/>
              <a:ext cx="1079500" cy="552450"/>
            </a:xfrm>
            <a:prstGeom prst="ellipse">
              <a:avLst/>
            </a:prstGeom>
            <a:solidFill>
              <a:srgbClr val="FBFFD9"/>
            </a:solidFill>
            <a:ln w="12700">
              <a:solidFill>
                <a:srgbClr val="002060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 rtlCol="0" anchor="ctr"/>
            <a:lstStyle/>
            <a:p>
              <a:pPr algn="ctr" defTabSz="803275">
                <a:spcBef>
                  <a:spcPts val="600"/>
                </a:spcBef>
                <a:buSzPct val="70000"/>
              </a:pPr>
              <a:r>
                <a:rPr lang="en-US" sz="2000" dirty="0">
                  <a:solidFill>
                    <a:srgbClr val="002060"/>
                  </a:solidFill>
                </a:rPr>
                <a:t>Cause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931993" y="1807467"/>
            <a:ext cx="32985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3275"/>
            <a:r>
              <a:rPr lang="en-US" sz="2500" b="1" dirty="0" smtClean="0">
                <a:latin typeface="Rockwell Extra Bold" pitchFamily="18" charset="0"/>
              </a:rPr>
              <a:t>Noisy-OR  Model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2200" y="1839746"/>
            <a:ext cx="3911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Effect:</a:t>
            </a:r>
          </a:p>
          <a:p>
            <a:pPr marL="520700" indent="-2921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Calisto MT" panose="02040603050505030304" pitchFamily="18" charset="0"/>
              </a:rPr>
              <a:t>Node     being duplicate.</a:t>
            </a:r>
          </a:p>
          <a:p>
            <a:pPr marL="228600"/>
            <a:endParaRPr lang="en-US" sz="1200" dirty="0" smtClean="0">
              <a:solidFill>
                <a:srgbClr val="002060"/>
              </a:solidFill>
              <a:latin typeface="Calisto MT" panose="02040603050505030304" pitchFamily="18" charset="0"/>
            </a:endParaRPr>
          </a:p>
          <a:p>
            <a:r>
              <a:rPr lang="en-US" sz="23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Causes:</a:t>
            </a:r>
          </a:p>
          <a:p>
            <a:pPr marL="520700" indent="-2921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Calisto MT" panose="02040603050505030304" pitchFamily="18" charset="0"/>
              </a:rPr>
              <a:t>Influencing duplicate nodes of    . </a:t>
            </a:r>
            <a:endParaRPr lang="en-US" sz="2000" dirty="0">
              <a:solidFill>
                <a:srgbClr val="002060"/>
              </a:solidFill>
              <a:latin typeface="Calisto MT" panose="02040603050505030304" pitchFamily="18" charset="0"/>
            </a:endParaRPr>
          </a:p>
          <a:p>
            <a:pPr marL="520700" indent="-2921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Calisto MT" panose="02040603050505030304" pitchFamily="18" charset="0"/>
              </a:rPr>
              <a:t>Block to </a:t>
            </a:r>
            <a:r>
              <a:rPr lang="en-US" sz="2000" dirty="0" smtClean="0">
                <a:solidFill>
                  <a:srgbClr val="002060"/>
                </a:solidFill>
                <a:latin typeface="Calisto MT" panose="02040603050505030304" pitchFamily="18" charset="0"/>
              </a:rPr>
              <a:t>which     belongs.</a:t>
            </a:r>
            <a:endParaRPr lang="en-US" sz="20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00" y="5686209"/>
            <a:ext cx="276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Fraction of duplicate pairs in the block.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sp>
        <p:nvSpPr>
          <p:cNvPr id="77" name="Bent-Up Arrow 76"/>
          <p:cNvSpPr/>
          <p:nvPr/>
        </p:nvSpPr>
        <p:spPr bwMode="auto">
          <a:xfrm rot="5400000">
            <a:off x="5545377" y="5509432"/>
            <a:ext cx="445599" cy="927423"/>
          </a:xfrm>
          <a:prstGeom prst="bentUpArrow">
            <a:avLst>
              <a:gd name="adj1" fmla="val 25947"/>
              <a:gd name="adj2" fmla="val 27780"/>
              <a:gd name="adj3" fmla="val 26404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marL="0" marR="0" indent="0" defTabSz="912813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US" smtClean="0"/>
          </a:p>
        </p:txBody>
      </p:sp>
      <p:sp>
        <p:nvSpPr>
          <p:cNvPr id="78" name="Bent-Up Arrow 77"/>
          <p:cNvSpPr/>
          <p:nvPr/>
        </p:nvSpPr>
        <p:spPr bwMode="auto">
          <a:xfrm rot="5400000" flipH="1">
            <a:off x="5535818" y="4600833"/>
            <a:ext cx="421208" cy="927423"/>
          </a:xfrm>
          <a:prstGeom prst="bentUpArrow">
            <a:avLst>
              <a:gd name="adj1" fmla="val 25947"/>
              <a:gd name="adj2" fmla="val 27780"/>
              <a:gd name="adj3" fmla="val 26404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marL="0" marR="0" indent="0" defTabSz="912813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US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2095" y="4800813"/>
            <a:ext cx="1048353" cy="36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172226" y="2157676"/>
            <a:ext cx="48753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600" i="1" dirty="0" smtClean="0">
                <a:solidFill>
                  <a:srgbClr val="00206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v</a:t>
            </a:r>
            <a:r>
              <a:rPr lang="en-US" sz="3200" i="1" baseline="-20000" dirty="0" smtClean="0">
                <a:solidFill>
                  <a:srgbClr val="FF000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i</a:t>
            </a:r>
            <a:endParaRPr lang="en-US" sz="3200" b="1" baseline="-20000" dirty="0">
              <a:solidFill>
                <a:srgbClr val="FF0000"/>
              </a:solidFill>
              <a:latin typeface="Goudy Old Style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188543" y="3604036"/>
            <a:ext cx="48753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600" i="1" dirty="0" smtClean="0">
                <a:solidFill>
                  <a:srgbClr val="00206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v</a:t>
            </a:r>
            <a:r>
              <a:rPr lang="en-US" sz="3200" i="1" baseline="-20000" dirty="0" smtClean="0">
                <a:solidFill>
                  <a:srgbClr val="FF000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i</a:t>
            </a:r>
            <a:endParaRPr lang="en-US" sz="3200" b="1" baseline="-20000" dirty="0">
              <a:solidFill>
                <a:srgbClr val="FF0000"/>
              </a:solidFill>
              <a:latin typeface="Goudy Old Style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13135" y="3298759"/>
            <a:ext cx="48753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600" i="1" dirty="0" smtClean="0">
                <a:solidFill>
                  <a:srgbClr val="00206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v</a:t>
            </a:r>
            <a:r>
              <a:rPr lang="en-US" sz="3200" i="1" baseline="-20000" dirty="0" smtClean="0">
                <a:solidFill>
                  <a:srgbClr val="FF000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i</a:t>
            </a:r>
            <a:endParaRPr lang="en-US" sz="3200" b="1" baseline="-20000" dirty="0">
              <a:solidFill>
                <a:srgbClr val="FF0000"/>
              </a:solidFill>
              <a:latin typeface="Goudy Old Style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976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12" grpId="0"/>
      <p:bldP spid="77" grpId="0" animBg="1"/>
      <p:bldP spid="78" grpId="0" animBg="1"/>
      <p:bldP spid="19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/>
          <p:nvPr/>
        </p:nvGrpSpPr>
        <p:grpSpPr>
          <a:xfrm>
            <a:off x="1536697" y="4311497"/>
            <a:ext cx="6588488" cy="1177771"/>
            <a:chOff x="1536697" y="4521680"/>
            <a:chExt cx="6588488" cy="1177771"/>
          </a:xfrm>
        </p:grpSpPr>
        <p:sp>
          <p:nvSpPr>
            <p:cNvPr id="20" name="Rectangle 19"/>
            <p:cNvSpPr/>
            <p:nvPr/>
          </p:nvSpPr>
          <p:spPr bwMode="auto">
            <a:xfrm>
              <a:off x="1536697" y="4521680"/>
              <a:ext cx="1228725" cy="74567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rgbClr val="E5EFFF"/>
                </a:gs>
              </a:gsLst>
              <a:lin ang="1200000" scaled="0"/>
            </a:gradFill>
            <a:ln w="9525">
              <a:solidFill>
                <a:srgbClr val="002060"/>
              </a:solidFill>
              <a:miter/>
            </a:ln>
            <a:effectLst>
              <a:outerShdw blurRad="50800" dist="25400" dir="3000000" algn="ctr" rotWithShape="0">
                <a:srgbClr val="002060"/>
              </a:outerShdw>
            </a:effectLst>
          </p:spPr>
          <p:txBody>
            <a:bodyPr lIns="274320" tIns="274320" rIns="182880" bIns="274320"/>
            <a:lstStyle/>
            <a:p>
              <a:pPr marL="0" marR="0" indent="0" defTabSz="803275" eaLnBrk="1" latinLnBrk="0" hangingPunct="1">
                <a:spcBef>
                  <a:spcPts val="600"/>
                </a:spcBef>
                <a:buClrTx/>
                <a:buSzPct val="70000"/>
                <a:buFontTx/>
                <a:buNone/>
                <a:tabLst/>
                <a:defRPr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943347" y="4532021"/>
              <a:ext cx="1228725" cy="74567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rgbClr val="E5EFFF"/>
                </a:gs>
              </a:gsLst>
              <a:lin ang="1200000" scaled="0"/>
            </a:gradFill>
            <a:ln w="9525">
              <a:solidFill>
                <a:srgbClr val="002060"/>
              </a:solidFill>
              <a:miter/>
            </a:ln>
            <a:effectLst>
              <a:outerShdw blurRad="50800" dist="25400" dir="3000000" algn="ctr" rotWithShape="0">
                <a:srgbClr val="002060"/>
              </a:outerShdw>
            </a:effectLst>
          </p:spPr>
          <p:txBody>
            <a:bodyPr lIns="274320" tIns="274320" rIns="182880" bIns="274320"/>
            <a:lstStyle/>
            <a:p>
              <a:pPr defTabSz="803275">
                <a:spcBef>
                  <a:spcPts val="600"/>
                </a:spcBef>
                <a:buSzPct val="70000"/>
                <a:defRPr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4117518" y="4641423"/>
              <a:ext cx="879566" cy="478971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12700" dir="3600000" algn="ctr" rotWithShape="0">
                <a:srgbClr val="002060"/>
              </a:outerShdw>
            </a:effectLst>
          </p:spPr>
          <p:txBody>
            <a:bodyPr lIns="182880" tIns="54864" rIns="182880" bIns="91440"/>
            <a:lstStyle/>
            <a:p>
              <a:pPr algn="ctr" defTabSz="803275">
                <a:spcBef>
                  <a:spcPts val="600"/>
                </a:spcBef>
                <a:buSzPct val="70000"/>
                <a:defRPr/>
              </a:pPr>
              <a:endParaRPr lang="en-US" sz="2200" b="1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812883" y="5237786"/>
              <a:ext cx="6312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002060"/>
                  </a:solidFill>
                  <a:latin typeface="Calisto MT" pitchFamily="18" charset="0"/>
                </a:rPr>
                <a:t> R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Calisto MT" pitchFamily="18" charset="0"/>
                </a:rPr>
                <a:t>2</a:t>
              </a:r>
              <a:r>
                <a:rPr lang="en-US" sz="2400" b="1" i="1" dirty="0" smtClean="0">
                  <a:solidFill>
                    <a:srgbClr val="002060"/>
                  </a:solidFill>
                  <a:latin typeface="Calisto MT" pitchFamily="18" charset="0"/>
                </a:rPr>
                <a:t>	                      		                 T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Calisto MT" pitchFamily="18" charset="0"/>
                </a:rPr>
                <a:t>2</a:t>
              </a:r>
              <a:endParaRPr lang="en-US" sz="2400" b="1" baseline="-25000" dirty="0">
                <a:solidFill>
                  <a:srgbClr val="FF0000"/>
                </a:solidFill>
                <a:latin typeface="Calisto MT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90810" y="5234973"/>
              <a:ext cx="6636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002060"/>
                  </a:solidFill>
                  <a:latin typeface="Calisto MT" pitchFamily="18" charset="0"/>
                </a:rPr>
                <a:t>S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Calisto MT" pitchFamily="18" charset="0"/>
                </a:rPr>
                <a:t>2</a:t>
              </a:r>
              <a:endParaRPr lang="en-US" sz="2400" b="1" baseline="-25000" dirty="0">
                <a:solidFill>
                  <a:srgbClr val="FF0000"/>
                </a:solidFill>
                <a:latin typeface="Calisto MT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1543410" y="1758796"/>
            <a:ext cx="1228725" cy="2000251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E5EFFF"/>
              </a:gs>
            </a:gsLst>
            <a:lin ang="1200000" scaled="0"/>
          </a:gradFill>
          <a:ln w="9525">
            <a:solidFill>
              <a:srgbClr val="002060"/>
            </a:solidFill>
            <a:miter/>
          </a:ln>
          <a:effectLst>
            <a:outerShdw blurRad="50800" dist="25400" dir="3000000" algn="ctr" rotWithShape="0">
              <a:srgbClr val="002060"/>
            </a:outerShdw>
          </a:effectLst>
        </p:spPr>
        <p:txBody>
          <a:bodyPr lIns="274320" tIns="274320" rIns="182880" bIns="274320"/>
          <a:lstStyle/>
          <a:p>
            <a:pPr defTabSz="803275">
              <a:spcBef>
                <a:spcPts val="600"/>
              </a:spcBef>
              <a:buSzPct val="70000"/>
              <a:defRPr/>
            </a:pPr>
            <a:endParaRPr lang="en-US" sz="2200" dirty="0" smtClean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201" y="556802"/>
            <a:ext cx="9139799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lvl="0" algn="ctr" defTabSz="80327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kern="0" dirty="0" smtClean="0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Example</a:t>
            </a:r>
            <a:endParaRPr lang="en-US" sz="3600" b="1" kern="0" dirty="0">
              <a:solidFill>
                <a:srgbClr val="002060"/>
              </a:solidFill>
              <a:latin typeface="Bookman Old Style" panose="02050604050505020204" pitchFamily="18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709961" y="1859490"/>
            <a:ext cx="879566" cy="478971"/>
          </a:xfrm>
          <a:prstGeom prst="roundRect">
            <a:avLst/>
          </a:prstGeom>
          <a:solidFill>
            <a:srgbClr val="FBFFD9"/>
          </a:solidFill>
          <a:ln w="9360">
            <a:solidFill>
              <a:srgbClr val="002060"/>
            </a:solidFill>
            <a:miter/>
          </a:ln>
          <a:effectLst>
            <a:outerShdw blurRad="50800" dist="12700" dir="3600000" algn="ctr" rotWithShape="0">
              <a:srgbClr val="002060"/>
            </a:outerShdw>
          </a:effectLst>
        </p:spPr>
        <p:txBody>
          <a:bodyPr lIns="182880" tIns="54864" rIns="182880" bIns="91440"/>
          <a:lstStyle/>
          <a:p>
            <a:pPr algn="ctr" defTabSz="803275">
              <a:spcBef>
                <a:spcPts val="60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924660" y="1771496"/>
            <a:ext cx="1228725" cy="2000251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E5EFFF"/>
              </a:gs>
            </a:gsLst>
            <a:lin ang="1200000" scaled="0"/>
          </a:gradFill>
          <a:ln w="9525">
            <a:solidFill>
              <a:srgbClr val="002060"/>
            </a:solidFill>
            <a:miter/>
          </a:ln>
          <a:effectLst>
            <a:outerShdw blurRad="50800" dist="25400" dir="3000000" algn="ctr" rotWithShape="0">
              <a:srgbClr val="002060"/>
            </a:outerShdw>
          </a:effectLst>
        </p:spPr>
        <p:txBody>
          <a:bodyPr lIns="274320" tIns="274320" rIns="182880" bIns="274320"/>
          <a:lstStyle/>
          <a:p>
            <a:pPr marL="0" marR="0" indent="0" defTabSz="803275" eaLnBrk="1" latinLnBrk="0" hangingPunct="1">
              <a:spcBef>
                <a:spcPts val="600"/>
              </a:spcBef>
              <a:buClrTx/>
              <a:buSzPct val="70000"/>
              <a:buFontTx/>
              <a:buNone/>
              <a:tabLst/>
              <a:defRPr/>
            </a:pPr>
            <a:endParaRPr lang="en-US" sz="2200" dirty="0" smtClean="0">
              <a:solidFill>
                <a:srgbClr val="00206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098831" y="1872190"/>
            <a:ext cx="879566" cy="478971"/>
          </a:xfrm>
          <a:prstGeom prst="roundRect">
            <a:avLst/>
          </a:prstGeom>
          <a:solidFill>
            <a:srgbClr val="FBFFD9"/>
          </a:solidFill>
          <a:ln w="9360">
            <a:solidFill>
              <a:srgbClr val="002060"/>
            </a:solidFill>
            <a:miter/>
          </a:ln>
          <a:effectLst>
            <a:outerShdw blurRad="50800" dist="12700" dir="3600000" algn="ctr" rotWithShape="0">
              <a:srgbClr val="002060"/>
            </a:outerShdw>
          </a:effectLst>
        </p:spPr>
        <p:txBody>
          <a:bodyPr lIns="182880" tIns="54864" rIns="182880" bIns="91440"/>
          <a:lstStyle/>
          <a:p>
            <a:pPr algn="ctr" defTabSz="803275">
              <a:spcBef>
                <a:spcPts val="60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089306" y="2507984"/>
            <a:ext cx="879566" cy="478971"/>
          </a:xfrm>
          <a:prstGeom prst="roundRect">
            <a:avLst/>
          </a:prstGeom>
          <a:solidFill>
            <a:srgbClr val="FBFFD9"/>
          </a:solidFill>
          <a:ln w="9360">
            <a:solidFill>
              <a:srgbClr val="002060"/>
            </a:solidFill>
            <a:miter/>
          </a:ln>
          <a:effectLst>
            <a:outerShdw blurRad="50800" dist="12700" dir="3600000" algn="ctr" rotWithShape="0">
              <a:srgbClr val="002060"/>
            </a:outerShdw>
          </a:effectLst>
        </p:spPr>
        <p:txBody>
          <a:bodyPr lIns="182880" tIns="54864" rIns="182880" bIns="91440"/>
          <a:lstStyle/>
          <a:p>
            <a:pPr algn="ctr" defTabSz="803275">
              <a:spcBef>
                <a:spcPts val="60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089306" y="3136634"/>
            <a:ext cx="879566" cy="478971"/>
          </a:xfrm>
          <a:prstGeom prst="roundRect">
            <a:avLst/>
          </a:prstGeom>
          <a:solidFill>
            <a:srgbClr val="FBFFD9"/>
          </a:solidFill>
          <a:ln w="9360">
            <a:solidFill>
              <a:srgbClr val="002060"/>
            </a:solidFill>
            <a:miter/>
          </a:ln>
          <a:effectLst>
            <a:outerShdw blurRad="50800" dist="12700" dir="3600000" algn="ctr" rotWithShape="0">
              <a:srgbClr val="002060"/>
            </a:outerShdw>
          </a:effectLst>
        </p:spPr>
        <p:txBody>
          <a:bodyPr lIns="182880" tIns="54864" rIns="182880" bIns="91440"/>
          <a:lstStyle/>
          <a:p>
            <a:pPr algn="ctr" defTabSz="803275">
              <a:lnSpc>
                <a:spcPct val="100000"/>
              </a:lnSpc>
              <a:spcBef>
                <a:spcPts val="60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2605923" y="2028356"/>
            <a:ext cx="1463040" cy="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002060">
                <a:alpha val="85000"/>
              </a:srgbClr>
            </a:solidFill>
            <a:prstDash val="solid"/>
            <a:round/>
            <a:headEnd type="none" w="med" len="med"/>
            <a:tailEnd type="triangle"/>
          </a:ln>
          <a:effectLst>
            <a:outerShdw dist="12700" dir="3000000" algn="ctr" rotWithShape="0">
              <a:schemeClr val="bg1">
                <a:lumMod val="85000"/>
                <a:alpha val="45000"/>
              </a:schemeClr>
            </a:outerShdw>
          </a:effectLst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2590683" y="2808931"/>
            <a:ext cx="1463040" cy="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002060">
                <a:alpha val="85000"/>
              </a:srgbClr>
            </a:solidFill>
            <a:prstDash val="solid"/>
            <a:round/>
            <a:headEnd type="none" w="med" len="med"/>
            <a:tailEnd type="triangle"/>
          </a:ln>
          <a:effectLst>
            <a:outerShdw dist="12700" dir="3000000" algn="ctr" rotWithShape="0">
              <a:schemeClr val="bg1">
                <a:lumMod val="85000"/>
                <a:alpha val="45000"/>
              </a:schemeClr>
            </a:outerShdw>
          </a:effectLst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2590683" y="3364237"/>
            <a:ext cx="1463040" cy="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002060">
                <a:alpha val="85000"/>
              </a:srgbClr>
            </a:solidFill>
            <a:prstDash val="solid"/>
            <a:round/>
            <a:headEnd type="none" w="med" len="med"/>
            <a:tailEnd type="triangle"/>
          </a:ln>
          <a:effectLst>
            <a:outerShdw dist="12700" dir="3000000" algn="ctr" rotWithShape="0">
              <a:schemeClr val="bg1">
                <a:lumMod val="85000"/>
                <a:alpha val="45000"/>
              </a:schemeClr>
            </a:outerShdw>
          </a:effectLst>
        </p:spPr>
      </p:cxnSp>
      <p:cxnSp>
        <p:nvCxnSpPr>
          <p:cNvPr id="54" name="Straight Arrow Connector 53"/>
          <p:cNvCxnSpPr/>
          <p:nvPr/>
        </p:nvCxnSpPr>
        <p:spPr bwMode="auto">
          <a:xfrm rot="1080000">
            <a:off x="2565585" y="2423484"/>
            <a:ext cx="1554480" cy="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002060">
                <a:alpha val="85000"/>
              </a:srgbClr>
            </a:solidFill>
            <a:prstDash val="solid"/>
            <a:round/>
            <a:headEnd type="none" w="med" len="med"/>
            <a:tailEnd type="triangle"/>
          </a:ln>
          <a:effectLst>
            <a:outerShdw dist="12700" dir="3000000" algn="ctr" rotWithShape="0">
              <a:schemeClr val="bg1">
                <a:lumMod val="85000"/>
                <a:alpha val="45000"/>
              </a:schemeClr>
            </a:outerShdw>
          </a:effectLst>
        </p:spPr>
      </p:cxnSp>
      <p:cxnSp>
        <p:nvCxnSpPr>
          <p:cNvPr id="55" name="Straight Arrow Connector 54"/>
          <p:cNvCxnSpPr/>
          <p:nvPr/>
        </p:nvCxnSpPr>
        <p:spPr bwMode="auto">
          <a:xfrm rot="-1080000">
            <a:off x="2463806" y="2470314"/>
            <a:ext cx="1645920" cy="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002060">
                <a:alpha val="85000"/>
              </a:srgbClr>
            </a:solidFill>
            <a:prstDash val="solid"/>
            <a:round/>
            <a:headEnd type="none" w="med" len="med"/>
            <a:tailEnd type="triangle"/>
          </a:ln>
          <a:effectLst>
            <a:outerShdw dist="12700" dir="3000000" algn="ctr" rotWithShape="0">
              <a:schemeClr val="bg1">
                <a:lumMod val="85000"/>
                <a:alpha val="45000"/>
              </a:schemeClr>
            </a:outerShdw>
          </a:effectLst>
        </p:spPr>
      </p:cxnSp>
      <p:sp>
        <p:nvSpPr>
          <p:cNvPr id="72" name="TextBox 71"/>
          <p:cNvSpPr txBox="1"/>
          <p:nvPr/>
        </p:nvSpPr>
        <p:spPr>
          <a:xfrm>
            <a:off x="1812883" y="3732203"/>
            <a:ext cx="376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Calisto MT" pitchFamily="18" charset="0"/>
              </a:rPr>
              <a:t> R</a:t>
            </a:r>
            <a:r>
              <a:rPr lang="en-US" sz="2400" b="1" baseline="-25000" dirty="0" smtClean="0">
                <a:solidFill>
                  <a:srgbClr val="FF0000"/>
                </a:solidFill>
                <a:latin typeface="Calisto MT" pitchFamily="18" charset="0"/>
              </a:rPr>
              <a:t>1</a:t>
            </a:r>
            <a:r>
              <a:rPr lang="en-US" sz="2400" b="1" i="1" dirty="0" smtClean="0">
                <a:solidFill>
                  <a:srgbClr val="002060"/>
                </a:solidFill>
                <a:latin typeface="Calisto MT" pitchFamily="18" charset="0"/>
              </a:rPr>
              <a:t>	                      S</a:t>
            </a:r>
            <a:r>
              <a:rPr lang="en-US" sz="2400" b="1" baseline="-25000" dirty="0" smtClean="0">
                <a:solidFill>
                  <a:srgbClr val="FF0000"/>
                </a:solidFill>
                <a:latin typeface="Calisto MT" pitchFamily="18" charset="0"/>
              </a:rPr>
              <a:t>1</a:t>
            </a:r>
            <a:endParaRPr lang="en-US" sz="2400" b="1" baseline="-25000" dirty="0">
              <a:solidFill>
                <a:srgbClr val="FF0000"/>
              </a:solidFill>
              <a:latin typeface="Calisto MT" pitchFamily="18" charset="0"/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6331310" y="1770226"/>
            <a:ext cx="1337060" cy="3298871"/>
            <a:chOff x="6331310" y="1980409"/>
            <a:chExt cx="1337060" cy="3298871"/>
          </a:xfrm>
        </p:grpSpPr>
        <p:sp>
          <p:nvSpPr>
            <p:cNvPr id="32" name="Rectangle 31"/>
            <p:cNvSpPr/>
            <p:nvPr/>
          </p:nvSpPr>
          <p:spPr bwMode="auto">
            <a:xfrm>
              <a:off x="6349997" y="4533608"/>
              <a:ext cx="1228725" cy="74567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rgbClr val="E5EFFF"/>
                </a:gs>
              </a:gsLst>
              <a:lin ang="1200000" scaled="0"/>
            </a:gradFill>
            <a:ln w="9525">
              <a:solidFill>
                <a:srgbClr val="002060"/>
              </a:solidFill>
              <a:miter/>
            </a:ln>
            <a:effectLst>
              <a:outerShdw blurRad="50800" dist="25400" dir="3000000" algn="ctr" rotWithShape="0">
                <a:srgbClr val="002060"/>
              </a:outerShdw>
            </a:effectLst>
          </p:spPr>
          <p:txBody>
            <a:bodyPr lIns="274320" tIns="274320" rIns="182880" bIns="274320"/>
            <a:lstStyle/>
            <a:p>
              <a:pPr defTabSz="803275">
                <a:spcBef>
                  <a:spcPts val="600"/>
                </a:spcBef>
                <a:buSzPct val="70000"/>
                <a:defRPr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6331310" y="1980409"/>
              <a:ext cx="1228725" cy="2000251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rgbClr val="E5EFFF"/>
                </a:gs>
              </a:gsLst>
              <a:lin ang="1200000" scaled="0"/>
            </a:gradFill>
            <a:ln w="9525">
              <a:solidFill>
                <a:srgbClr val="002060"/>
              </a:solidFill>
              <a:miter/>
            </a:ln>
            <a:effectLst>
              <a:outerShdw blurRad="50800" dist="25400" dir="3000000" algn="ctr" rotWithShape="0">
                <a:srgbClr val="002060"/>
              </a:outerShdw>
            </a:effectLst>
          </p:spPr>
          <p:txBody>
            <a:bodyPr lIns="274320" tIns="274320" rIns="182880" bIns="274320"/>
            <a:lstStyle/>
            <a:p>
              <a:pPr defTabSz="803275">
                <a:spcBef>
                  <a:spcPts val="600"/>
                </a:spcBef>
                <a:buSzPct val="70000"/>
                <a:defRPr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6505481" y="2081103"/>
              <a:ext cx="879566" cy="478971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12700" dir="3600000" algn="ctr" rotWithShape="0">
                <a:srgbClr val="002060"/>
              </a:outerShdw>
            </a:effectLst>
          </p:spPr>
          <p:txBody>
            <a:bodyPr lIns="182880" tIns="54864" rIns="182880" bIns="91440"/>
            <a:lstStyle/>
            <a:p>
              <a:pPr algn="ctr" defTabSz="803275">
                <a:spcBef>
                  <a:spcPts val="600"/>
                </a:spcBef>
                <a:buSzPct val="70000"/>
                <a:defRPr/>
              </a:pPr>
              <a:endParaRPr lang="en-US" sz="2200" b="1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6495956" y="2716897"/>
              <a:ext cx="879566" cy="478971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12700" dir="3600000" algn="ctr" rotWithShape="0">
                <a:srgbClr val="002060"/>
              </a:outerShdw>
            </a:effectLst>
          </p:spPr>
          <p:txBody>
            <a:bodyPr lIns="182880" tIns="54864" rIns="182880" bIns="91440"/>
            <a:lstStyle/>
            <a:p>
              <a:pPr algn="ctr" defTabSz="803275">
                <a:spcBef>
                  <a:spcPts val="600"/>
                </a:spcBef>
                <a:buSzPct val="70000"/>
                <a:defRPr/>
              </a:pPr>
              <a:endParaRPr lang="en-US" sz="2200" b="1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6495956" y="3345547"/>
              <a:ext cx="879566" cy="478971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12700" dir="3600000" algn="ctr" rotWithShape="0">
                <a:srgbClr val="002060"/>
              </a:outerShdw>
            </a:effectLst>
          </p:spPr>
          <p:txBody>
            <a:bodyPr lIns="182880" tIns="54864" rIns="182880" bIns="91440"/>
            <a:lstStyle/>
            <a:p>
              <a:pPr algn="ctr" defTabSz="803275">
                <a:spcBef>
                  <a:spcPts val="600"/>
                </a:spcBef>
                <a:buSzPct val="70000"/>
                <a:defRPr/>
              </a:pPr>
              <a:endParaRPr lang="en-US" sz="2200" b="1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6524168" y="4647773"/>
              <a:ext cx="879566" cy="478971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12700" dir="3600000" algn="ctr" rotWithShape="0">
                <a:srgbClr val="002060"/>
              </a:outerShdw>
            </a:effectLst>
          </p:spPr>
          <p:txBody>
            <a:bodyPr lIns="182880" tIns="54864" rIns="182880" bIns="91440"/>
            <a:lstStyle/>
            <a:p>
              <a:pPr algn="ctr" defTabSz="803275">
                <a:spcBef>
                  <a:spcPts val="600"/>
                </a:spcBef>
                <a:buSzPct val="70000"/>
                <a:defRPr/>
              </a:pPr>
              <a:endParaRPr lang="en-US" sz="2200" b="1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56344" y="3943542"/>
              <a:ext cx="1212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002060"/>
                  </a:solidFill>
                  <a:latin typeface="Calisto MT" pitchFamily="18" charset="0"/>
                </a:rPr>
                <a:t>    T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Calisto MT" pitchFamily="18" charset="0"/>
                </a:rPr>
                <a:t>1 </a:t>
              </a:r>
              <a:endParaRPr lang="en-US" sz="2400" b="1" baseline="-25000" dirty="0">
                <a:solidFill>
                  <a:srgbClr val="FF0000"/>
                </a:solidFill>
                <a:latin typeface="Calisto MT" pitchFamily="18" charset="0"/>
              </a:endParaRPr>
            </a:p>
          </p:txBody>
        </p:sp>
      </p:grpSp>
      <p:grpSp>
        <p:nvGrpSpPr>
          <p:cNvPr id="5" name="Group 59"/>
          <p:cNvGrpSpPr/>
          <p:nvPr/>
        </p:nvGrpSpPr>
        <p:grpSpPr>
          <a:xfrm>
            <a:off x="2563141" y="2882725"/>
            <a:ext cx="1554377" cy="1825626"/>
            <a:chOff x="2563141" y="3092908"/>
            <a:chExt cx="1554377" cy="1825626"/>
          </a:xfrm>
        </p:grpSpPr>
        <p:cxnSp>
          <p:nvCxnSpPr>
            <p:cNvPr id="62" name="Straight Arrow Connector 61"/>
            <p:cNvCxnSpPr/>
            <p:nvPr/>
          </p:nvCxnSpPr>
          <p:spPr bwMode="auto">
            <a:xfrm flipV="1">
              <a:off x="2606309" y="3105463"/>
              <a:ext cx="1460727" cy="1750681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  <p:cxnSp>
          <p:nvCxnSpPr>
            <p:cNvPr id="61" name="Straight Arrow Connector 60"/>
            <p:cNvCxnSpPr/>
            <p:nvPr/>
          </p:nvCxnSpPr>
          <p:spPr bwMode="auto">
            <a:xfrm flipV="1">
              <a:off x="2606309" y="3687667"/>
              <a:ext cx="1481328" cy="1224197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  <p:cxnSp>
          <p:nvCxnSpPr>
            <p:cNvPr id="64" name="Straight Arrow Connector 63"/>
            <p:cNvCxnSpPr/>
            <p:nvPr/>
          </p:nvCxnSpPr>
          <p:spPr bwMode="auto">
            <a:xfrm>
              <a:off x="2566276" y="3692643"/>
              <a:ext cx="1551242" cy="1225891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2563141" y="3092908"/>
              <a:ext cx="1538684" cy="1641657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</p:grpSp>
      <p:sp>
        <p:nvSpPr>
          <p:cNvPr id="8" name="Rounded Rectangle 7"/>
          <p:cNvSpPr/>
          <p:nvPr/>
        </p:nvSpPr>
        <p:spPr bwMode="auto">
          <a:xfrm>
            <a:off x="1708056" y="3123934"/>
            <a:ext cx="879566" cy="478971"/>
          </a:xfrm>
          <a:prstGeom prst="roundRect">
            <a:avLst/>
          </a:prstGeom>
          <a:solidFill>
            <a:srgbClr val="FBFFD9"/>
          </a:solidFill>
          <a:ln w="9360">
            <a:solidFill>
              <a:srgbClr val="002060"/>
            </a:solidFill>
            <a:miter/>
          </a:ln>
          <a:effectLst>
            <a:outerShdw blurRad="50800" dist="12700" dir="3600000" algn="ctr" rotWithShape="0">
              <a:srgbClr val="002060"/>
            </a:outerShdw>
          </a:effectLst>
        </p:spPr>
        <p:txBody>
          <a:bodyPr lIns="182880" tIns="54864" rIns="182880" bIns="91440"/>
          <a:lstStyle/>
          <a:p>
            <a:pPr algn="ctr" defTabSz="803275">
              <a:spcBef>
                <a:spcPts val="60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9" name="Group 40"/>
          <p:cNvGrpSpPr/>
          <p:nvPr/>
        </p:nvGrpSpPr>
        <p:grpSpPr>
          <a:xfrm>
            <a:off x="4983363" y="2113127"/>
            <a:ext cx="1485900" cy="2560320"/>
            <a:chOff x="5249703" y="2678430"/>
            <a:chExt cx="1485900" cy="2560320"/>
          </a:xfrm>
        </p:grpSpPr>
        <p:cxnSp>
          <p:nvCxnSpPr>
            <p:cNvPr id="56" name="Straight Arrow Connector 55"/>
            <p:cNvCxnSpPr/>
            <p:nvPr/>
          </p:nvCxnSpPr>
          <p:spPr bwMode="auto">
            <a:xfrm>
              <a:off x="5257323" y="2678430"/>
              <a:ext cx="1463040" cy="0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5249703" y="3310890"/>
              <a:ext cx="1463040" cy="0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5249703" y="3943350"/>
              <a:ext cx="1463040" cy="0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5272563" y="5238750"/>
              <a:ext cx="1463040" cy="0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00206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  <a:effectLst>
              <a:outerShdw dist="12700" dir="3000000" algn="ctr" rotWithShape="0">
                <a:schemeClr val="bg1">
                  <a:lumMod val="85000"/>
                  <a:alpha val="45000"/>
                </a:schemeClr>
              </a:outerShdw>
            </a:effectLst>
          </p:spPr>
        </p:cxnSp>
      </p:grpSp>
      <p:sp>
        <p:nvSpPr>
          <p:cNvPr id="45" name="Rounded Rectangle 44"/>
          <p:cNvSpPr/>
          <p:nvPr/>
        </p:nvSpPr>
        <p:spPr bwMode="auto">
          <a:xfrm>
            <a:off x="1707514" y="1869126"/>
            <a:ext cx="864235" cy="467200"/>
          </a:xfrm>
          <a:prstGeom prst="roundRect">
            <a:avLst/>
          </a:prstGeom>
          <a:noFill/>
          <a:ln w="63500">
            <a:solidFill>
              <a:schemeClr val="tx1"/>
            </a:solidFill>
            <a:miter/>
          </a:ln>
          <a:effectLst/>
        </p:spPr>
        <p:txBody>
          <a:bodyPr lIns="274320" tIns="274320" rIns="182880" bIns="274320" rtlCol="0" anchor="ctr"/>
          <a:lstStyle/>
          <a:p>
            <a:pPr marL="0" marR="0" indent="0" algn="ctr" defTabSz="803275" eaLnBrk="1" latinLnBrk="0" hangingPunct="1">
              <a:spcBef>
                <a:spcPts val="600"/>
              </a:spcBef>
              <a:buClrTx/>
              <a:buSzPct val="70000"/>
              <a:buFontTx/>
              <a:buNone/>
              <a:tabLst/>
            </a:pPr>
            <a:endParaRPr lang="en-US" sz="2200" dirty="0" smtClean="0">
              <a:solidFill>
                <a:srgbClr val="00206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4084001" y="2529209"/>
            <a:ext cx="864235" cy="467200"/>
          </a:xfrm>
          <a:prstGeom prst="roundRect">
            <a:avLst/>
          </a:prstGeom>
          <a:noFill/>
          <a:ln w="63500">
            <a:solidFill>
              <a:schemeClr val="tx1"/>
            </a:solidFill>
            <a:miter/>
          </a:ln>
          <a:effectLst/>
        </p:spPr>
        <p:txBody>
          <a:bodyPr lIns="274320" tIns="274320" rIns="182880" bIns="274320" rtlCol="0" anchor="ctr"/>
          <a:lstStyle/>
          <a:p>
            <a:pPr marL="0" marR="0" indent="0" algn="ctr" defTabSz="803275" eaLnBrk="1" latinLnBrk="0" hangingPunct="1">
              <a:spcBef>
                <a:spcPts val="600"/>
              </a:spcBef>
              <a:buClrTx/>
              <a:buSzPct val="70000"/>
              <a:buFontTx/>
              <a:buNone/>
              <a:tabLst/>
            </a:pPr>
            <a:endParaRPr lang="en-US" sz="2200" dirty="0" smtClean="0">
              <a:solidFill>
                <a:srgbClr val="00206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4093527" y="3153096"/>
            <a:ext cx="864235" cy="467200"/>
          </a:xfrm>
          <a:prstGeom prst="roundRect">
            <a:avLst/>
          </a:prstGeom>
          <a:noFill/>
          <a:ln w="63500">
            <a:solidFill>
              <a:schemeClr val="tx1"/>
            </a:solidFill>
            <a:miter/>
          </a:ln>
          <a:effectLst/>
        </p:spPr>
        <p:txBody>
          <a:bodyPr lIns="274320" tIns="274320" rIns="182880" bIns="274320" rtlCol="0" anchor="ctr"/>
          <a:lstStyle/>
          <a:p>
            <a:pPr marL="0" marR="0" indent="0" algn="ctr" defTabSz="803275" eaLnBrk="1" latinLnBrk="0" hangingPunct="1">
              <a:spcBef>
                <a:spcPts val="600"/>
              </a:spcBef>
              <a:buClrTx/>
              <a:buSzPct val="70000"/>
              <a:buFontTx/>
              <a:buNone/>
              <a:tabLst/>
            </a:pPr>
            <a:endParaRPr lang="en-US" sz="2200" dirty="0" smtClean="0">
              <a:solidFill>
                <a:srgbClr val="002060"/>
              </a:solidFill>
            </a:endParaRPr>
          </a:p>
        </p:txBody>
      </p:sp>
      <p:sp>
        <p:nvSpPr>
          <p:cNvPr id="66" name="Rounded Rectangle 65"/>
          <p:cNvSpPr/>
          <p:nvPr/>
        </p:nvSpPr>
        <p:spPr bwMode="auto">
          <a:xfrm>
            <a:off x="1726743" y="4431240"/>
            <a:ext cx="879566" cy="478971"/>
          </a:xfrm>
          <a:prstGeom prst="roundRect">
            <a:avLst/>
          </a:prstGeom>
          <a:solidFill>
            <a:srgbClr val="FBFFD9"/>
          </a:solidFill>
          <a:ln w="9360">
            <a:solidFill>
              <a:srgbClr val="002060"/>
            </a:solidFill>
            <a:miter/>
          </a:ln>
          <a:effectLst>
            <a:outerShdw blurRad="50800" dist="12700" dir="3600000" algn="ctr" rotWithShape="0">
              <a:srgbClr val="002060"/>
            </a:outerShdw>
          </a:effectLst>
        </p:spPr>
        <p:txBody>
          <a:bodyPr lIns="182880" tIns="54864" rIns="182880" bIns="91440"/>
          <a:lstStyle/>
          <a:p>
            <a:pPr algn="ctr" defTabSz="803275">
              <a:spcBef>
                <a:spcPts val="60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708056" y="2495284"/>
            <a:ext cx="879566" cy="478971"/>
          </a:xfrm>
          <a:prstGeom prst="roundRect">
            <a:avLst/>
          </a:prstGeom>
          <a:solidFill>
            <a:srgbClr val="FBFFD9"/>
          </a:solidFill>
          <a:ln w="9360">
            <a:solidFill>
              <a:srgbClr val="002060"/>
            </a:solidFill>
            <a:miter/>
          </a:ln>
          <a:effectLst>
            <a:outerShdw blurRad="50800" dist="12700" dir="3600000" algn="ctr" rotWithShape="0">
              <a:srgbClr val="002060"/>
            </a:outerShdw>
          </a:effectLst>
        </p:spPr>
        <p:txBody>
          <a:bodyPr lIns="182880" tIns="54864" rIns="182880" bIns="91440"/>
          <a:lstStyle/>
          <a:p>
            <a:pPr algn="ctr" defTabSz="803275">
              <a:spcBef>
                <a:spcPts val="60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1702751" y="2509682"/>
            <a:ext cx="864235" cy="467200"/>
          </a:xfrm>
          <a:prstGeom prst="roundRect">
            <a:avLst/>
          </a:prstGeom>
          <a:noFill/>
          <a:ln w="63500">
            <a:solidFill>
              <a:schemeClr val="tx1"/>
            </a:solidFill>
            <a:miter/>
          </a:ln>
          <a:effectLst/>
        </p:spPr>
        <p:txBody>
          <a:bodyPr lIns="274320" tIns="274320" rIns="182880" bIns="274320" rtlCol="0" anchor="ctr"/>
          <a:lstStyle/>
          <a:p>
            <a:pPr marL="0" marR="0" indent="0" algn="ctr" defTabSz="803275" eaLnBrk="1" latinLnBrk="0" hangingPunct="1">
              <a:spcBef>
                <a:spcPts val="600"/>
              </a:spcBef>
              <a:buClrTx/>
              <a:buSzPct val="70000"/>
              <a:buFontTx/>
              <a:buNone/>
              <a:tabLst/>
            </a:pPr>
            <a:endParaRPr lang="en-US" sz="2200" dirty="0" smtClean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10171" y="1691965"/>
            <a:ext cx="48753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200" i="1" dirty="0" smtClean="0">
                <a:solidFill>
                  <a:srgbClr val="00206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v</a:t>
            </a:r>
            <a:r>
              <a:rPr lang="en-US" sz="2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6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910171" y="2324425"/>
            <a:ext cx="48753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200" i="1" dirty="0" smtClean="0">
                <a:solidFill>
                  <a:srgbClr val="00206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v</a:t>
            </a:r>
            <a:r>
              <a:rPr lang="en-US" sz="2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6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910171" y="2956885"/>
            <a:ext cx="48753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200" i="1" dirty="0" smtClean="0">
                <a:solidFill>
                  <a:srgbClr val="00206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v</a:t>
            </a:r>
            <a:r>
              <a:rPr lang="en-US" sz="2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6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4310471" y="2972125"/>
            <a:ext cx="48753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200" i="1" dirty="0" smtClean="0">
                <a:solidFill>
                  <a:srgbClr val="00206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v</a:t>
            </a:r>
            <a:r>
              <a:rPr lang="en-US" sz="2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6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4310471" y="2347285"/>
            <a:ext cx="48753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200" i="1" dirty="0" smtClean="0">
                <a:solidFill>
                  <a:srgbClr val="00206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v</a:t>
            </a:r>
            <a:r>
              <a:rPr lang="en-US" sz="2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6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4302851" y="1707205"/>
            <a:ext cx="48753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200" i="1" dirty="0" smtClean="0">
                <a:solidFill>
                  <a:srgbClr val="00206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v</a:t>
            </a:r>
            <a:r>
              <a:rPr lang="en-US" sz="2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6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pSp>
        <p:nvGrpSpPr>
          <p:cNvPr id="10" name="Group 77"/>
          <p:cNvGrpSpPr/>
          <p:nvPr/>
        </p:nvGrpSpPr>
        <p:grpSpPr>
          <a:xfrm>
            <a:off x="1917791" y="1707205"/>
            <a:ext cx="5326236" cy="3483650"/>
            <a:chOff x="1917791" y="2389828"/>
            <a:chExt cx="5326236" cy="3483650"/>
          </a:xfrm>
        </p:grpSpPr>
        <p:sp>
          <p:nvSpPr>
            <p:cNvPr id="67" name="TextBox 66"/>
            <p:cNvSpPr txBox="1"/>
            <p:nvPr/>
          </p:nvSpPr>
          <p:spPr>
            <a:xfrm>
              <a:off x="1917791" y="495014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318091" y="495014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710771" y="238982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726011" y="302228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726011" y="364712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756491" y="4950148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2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</p:grp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380" y="5144158"/>
            <a:ext cx="2283332" cy="36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Right Arrow 82"/>
          <p:cNvSpPr/>
          <p:nvPr/>
        </p:nvSpPr>
        <p:spPr bwMode="auto">
          <a:xfrm rot="8311228">
            <a:off x="4848704" y="1565426"/>
            <a:ext cx="647024" cy="37692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859" y="5733054"/>
            <a:ext cx="8873413" cy="44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84"/>
          <p:cNvGrpSpPr/>
          <p:nvPr/>
        </p:nvGrpSpPr>
        <p:grpSpPr>
          <a:xfrm>
            <a:off x="2457454" y="5656263"/>
            <a:ext cx="5262589" cy="619122"/>
            <a:chOff x="2457454" y="5634036"/>
            <a:chExt cx="5262589" cy="619122"/>
          </a:xfrm>
        </p:grpSpPr>
        <p:sp>
          <p:nvSpPr>
            <p:cNvPr id="86" name="Double Brace 85"/>
            <p:cNvSpPr/>
            <p:nvPr/>
          </p:nvSpPr>
          <p:spPr bwMode="auto">
            <a:xfrm rot="16200000">
              <a:off x="2869411" y="5222081"/>
              <a:ext cx="619120" cy="1443034"/>
            </a:xfrm>
            <a:prstGeom prst="bracePair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Double Brace 86"/>
            <p:cNvSpPr/>
            <p:nvPr/>
          </p:nvSpPr>
          <p:spPr bwMode="auto">
            <a:xfrm rot="16200000">
              <a:off x="4774414" y="5222079"/>
              <a:ext cx="619120" cy="1443034"/>
            </a:xfrm>
            <a:prstGeom prst="bracePair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Double Brace 87"/>
            <p:cNvSpPr/>
            <p:nvPr/>
          </p:nvSpPr>
          <p:spPr bwMode="auto">
            <a:xfrm rot="16200000">
              <a:off x="6688966" y="5222080"/>
              <a:ext cx="619120" cy="1443034"/>
            </a:xfrm>
            <a:prstGeom prst="bracePair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5" name="Rectangular Callout 84"/>
          <p:cNvSpPr/>
          <p:nvPr/>
        </p:nvSpPr>
        <p:spPr bwMode="auto">
          <a:xfrm>
            <a:off x="129540" y="1887222"/>
            <a:ext cx="1363980" cy="464820"/>
          </a:xfrm>
          <a:prstGeom prst="wedgeRectCallout">
            <a:avLst>
              <a:gd name="adj1" fmla="val 72249"/>
              <a:gd name="adj2" fmla="val -31731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73152" rIns="4572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803275">
              <a:buSzPct val="70000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18" charset="-78"/>
                <a:cs typeface="Andalus" pitchFamily="18" charset="-78"/>
              </a:rPr>
              <a:t>duplicate</a:t>
            </a:r>
          </a:p>
          <a:p>
            <a:pPr marL="0" marR="0" indent="0" algn="ctr" defTabSz="803275" eaLnBrk="1" latinLnBrk="0" hangingPunct="1">
              <a:buClrTx/>
              <a:buSzPct val="70000"/>
              <a:buFontTx/>
              <a:buNone/>
              <a:tabLst/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0" name="Rectangular Callout 89"/>
          <p:cNvSpPr/>
          <p:nvPr/>
        </p:nvSpPr>
        <p:spPr bwMode="auto">
          <a:xfrm>
            <a:off x="129540" y="2519682"/>
            <a:ext cx="1363980" cy="464820"/>
          </a:xfrm>
          <a:prstGeom prst="wedgeRectCallout">
            <a:avLst>
              <a:gd name="adj1" fmla="val 72249"/>
              <a:gd name="adj2" fmla="val -31731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73152" rIns="4572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803275">
              <a:buSzPct val="70000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18" charset="-78"/>
                <a:cs typeface="Andalus" pitchFamily="18" charset="-78"/>
              </a:rPr>
              <a:t>duplicate</a:t>
            </a:r>
          </a:p>
          <a:p>
            <a:pPr marL="0" marR="0" indent="0" algn="ctr" defTabSz="803275" eaLnBrk="1" latinLnBrk="0" hangingPunct="1">
              <a:buClrTx/>
              <a:buSzPct val="70000"/>
              <a:buFontTx/>
              <a:buNone/>
              <a:tabLst/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1" name="Rectangular Callout 90"/>
          <p:cNvSpPr/>
          <p:nvPr/>
        </p:nvSpPr>
        <p:spPr bwMode="auto">
          <a:xfrm>
            <a:off x="5250180" y="2519682"/>
            <a:ext cx="1363980" cy="464820"/>
          </a:xfrm>
          <a:prstGeom prst="wedgeRectCallout">
            <a:avLst>
              <a:gd name="adj1" fmla="val -75796"/>
              <a:gd name="adj2" fmla="val -26813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73152" rIns="4572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803275">
              <a:buSzPct val="70000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18" charset="-78"/>
                <a:cs typeface="Andalus" pitchFamily="18" charset="-78"/>
              </a:rPr>
              <a:t>duplicate</a:t>
            </a:r>
          </a:p>
          <a:p>
            <a:pPr marL="0" marR="0" indent="0" algn="ctr" defTabSz="803275" eaLnBrk="1" latinLnBrk="0" hangingPunct="1">
              <a:buClrTx/>
              <a:buSzPct val="70000"/>
              <a:buFontTx/>
              <a:buNone/>
              <a:tabLst/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2" name="Rectangular Callout 91"/>
          <p:cNvSpPr/>
          <p:nvPr/>
        </p:nvSpPr>
        <p:spPr bwMode="auto">
          <a:xfrm>
            <a:off x="5257800" y="3136902"/>
            <a:ext cx="1363980" cy="464820"/>
          </a:xfrm>
          <a:prstGeom prst="wedgeRectCallout">
            <a:avLst>
              <a:gd name="adj1" fmla="val -75796"/>
              <a:gd name="adj2" fmla="val -26813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73152" rIns="4572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803275">
              <a:buSzPct val="70000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18" charset="-78"/>
                <a:cs typeface="Andalus" pitchFamily="18" charset="-78"/>
              </a:rPr>
              <a:t>distinct</a:t>
            </a:r>
          </a:p>
          <a:p>
            <a:pPr marL="0" marR="0" indent="0" algn="ctr" defTabSz="803275" eaLnBrk="1" latinLnBrk="0" hangingPunct="1">
              <a:buClrTx/>
              <a:buSzPct val="70000"/>
              <a:buFontTx/>
              <a:buNone/>
              <a:tabLst/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948396" y="6051238"/>
            <a:ext cx="48753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800" i="1" dirty="0" smtClean="0">
                <a:solidFill>
                  <a:srgbClr val="00206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v</a:t>
            </a:r>
            <a:r>
              <a:rPr lang="en-US" sz="2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6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862921" y="6045523"/>
            <a:ext cx="48753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800" i="1" dirty="0" smtClean="0">
                <a:solidFill>
                  <a:srgbClr val="00206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v</a:t>
            </a:r>
            <a:r>
              <a:rPr lang="en-US" sz="2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6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6767921" y="6255073"/>
            <a:ext cx="48753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2060"/>
                </a:solidFill>
                <a:latin typeface="Calisto MT" pitchFamily="18" charset="0"/>
              </a:rPr>
              <a:t>S</a:t>
            </a:r>
            <a:r>
              <a:rPr lang="en-US" sz="2400" b="1" baseline="-25000" dirty="0" smtClean="0">
                <a:solidFill>
                  <a:srgbClr val="FF0000"/>
                </a:solidFill>
                <a:latin typeface="Calisto MT" pitchFamily="18" charset="0"/>
              </a:rPr>
              <a:t>1</a:t>
            </a:r>
            <a:endParaRPr lang="en-US" sz="2400" b="1" baseline="-25000" dirty="0">
              <a:solidFill>
                <a:srgbClr val="FF0000"/>
              </a:solidFill>
              <a:latin typeface="Calisto MT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66" grpId="0" animBg="1"/>
      <p:bldP spid="46" grpId="0" animBg="1"/>
      <p:bldP spid="83" grpId="0" animBg="1"/>
      <p:bldP spid="85" grpId="0" animBg="1"/>
      <p:bldP spid="90" grpId="0" animBg="1"/>
      <p:bldP spid="91" grpId="0" animBg="1"/>
      <p:bldP spid="92" grpId="0" animBg="1"/>
      <p:bldP spid="78" grpId="0"/>
      <p:bldP spid="79" grpId="0"/>
      <p:bldP spid="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ne Callout 2 126"/>
          <p:cNvSpPr/>
          <p:nvPr/>
        </p:nvSpPr>
        <p:spPr bwMode="auto">
          <a:xfrm rot="10800000">
            <a:off x="2111437" y="2049409"/>
            <a:ext cx="3868991" cy="2001890"/>
          </a:xfrm>
          <a:prstGeom prst="borderCallout2">
            <a:avLst>
              <a:gd name="adj1" fmla="val 82140"/>
              <a:gd name="adj2" fmla="val -109"/>
              <a:gd name="adj3" fmla="val 82136"/>
              <a:gd name="adj4" fmla="val -12375"/>
              <a:gd name="adj5" fmla="val 72744"/>
              <a:gd name="adj6" fmla="val -16439"/>
            </a:avLst>
          </a:prstGeom>
          <a:solidFill>
            <a:srgbClr val="DEECFF"/>
          </a:solidFill>
          <a:ln w="34925" cap="flat">
            <a:solidFill>
              <a:schemeClr val="tx1"/>
            </a:solidFill>
            <a:bevel/>
          </a:ln>
          <a:effectLst/>
        </p:spPr>
        <p:txBody>
          <a:bodyPr lIns="274320" tIns="274320" rIns="182880" bIns="274320" rtlCol="0" anchor="ctr"/>
          <a:lstStyle/>
          <a:p>
            <a:pPr marL="0" marR="0" indent="0" algn="ctr" defTabSz="803275" eaLnBrk="1" latinLnBrk="0" hangingPunct="1">
              <a:spcBef>
                <a:spcPts val="600"/>
              </a:spcBef>
              <a:buClrTx/>
              <a:buSzPct val="70000"/>
              <a:buFontTx/>
              <a:buNone/>
              <a:tabLst/>
            </a:pPr>
            <a:endParaRPr lang="en-US" sz="2200" dirty="0" smtClean="0">
              <a:solidFill>
                <a:srgbClr val="002060"/>
              </a:solidFill>
            </a:endParaRPr>
          </a:p>
        </p:txBody>
      </p:sp>
      <p:sp>
        <p:nvSpPr>
          <p:cNvPr id="129" name="Line Callout 2 128"/>
          <p:cNvSpPr/>
          <p:nvPr/>
        </p:nvSpPr>
        <p:spPr bwMode="auto">
          <a:xfrm rot="10800000">
            <a:off x="2206688" y="2144657"/>
            <a:ext cx="2211642" cy="1817742"/>
          </a:xfrm>
          <a:prstGeom prst="borderCallout2">
            <a:avLst>
              <a:gd name="adj1" fmla="val -303"/>
              <a:gd name="adj2" fmla="val 75690"/>
              <a:gd name="adj3" fmla="val -24324"/>
              <a:gd name="adj4" fmla="val 82769"/>
              <a:gd name="adj5" fmla="val -24240"/>
              <a:gd name="adj6" fmla="val 68691"/>
            </a:avLst>
          </a:prstGeom>
          <a:solidFill>
            <a:schemeClr val="bg1">
              <a:lumMod val="95000"/>
            </a:schemeClr>
          </a:solidFill>
          <a:ln w="34925" cap="sq">
            <a:solidFill>
              <a:schemeClr val="tx1"/>
            </a:solidFill>
            <a:round/>
          </a:ln>
          <a:effectLst/>
        </p:spPr>
        <p:txBody>
          <a:bodyPr lIns="274320" tIns="274320" rIns="182880" bIns="274320" rtlCol="0" anchor="ctr"/>
          <a:lstStyle/>
          <a:p>
            <a:pPr marL="0" marR="0" indent="0" algn="ctr" defTabSz="803275" eaLnBrk="1" latinLnBrk="0" hangingPunct="1">
              <a:spcBef>
                <a:spcPts val="600"/>
              </a:spcBef>
              <a:buClrTx/>
              <a:buSzPct val="70000"/>
              <a:buFontTx/>
              <a:buNone/>
              <a:tabLst/>
            </a:pPr>
            <a:endParaRPr lang="en-US" sz="2200" dirty="0" smtClean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557743"/>
            <a:ext cx="9144000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Node Impact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446722" y="2476227"/>
            <a:ext cx="594360" cy="320040"/>
          </a:xfrm>
          <a:prstGeom prst="roundRect">
            <a:avLst/>
          </a:prstGeom>
          <a:solidFill>
            <a:srgbClr val="FBFFD9"/>
          </a:solidFill>
          <a:ln w="12700">
            <a:solidFill>
              <a:srgbClr val="002060"/>
            </a:solidFill>
            <a:miter/>
          </a:ln>
          <a:effectLst>
            <a:outerShdw blurRad="50800" dist="12700" dir="3600000" algn="ctr" rotWithShape="0">
              <a:srgbClr val="002060"/>
            </a:outerShdw>
          </a:effectLst>
        </p:spPr>
        <p:txBody>
          <a:bodyPr lIns="91440" tIns="45720" rIns="91440" bIns="91440"/>
          <a:lstStyle/>
          <a:p>
            <a:pPr algn="ctr" defTabSz="803275">
              <a:spcBef>
                <a:spcPts val="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34699" y="2057165"/>
            <a:ext cx="734462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</a:rPr>
              <a:t>…</a:t>
            </a:r>
          </a:p>
          <a:p>
            <a:endParaRPr lang="en-US" sz="800" b="1" dirty="0" smtClean="0">
              <a:solidFill>
                <a:srgbClr val="002060"/>
              </a:solidFill>
            </a:endParaRPr>
          </a:p>
          <a:p>
            <a:r>
              <a:rPr lang="en-US" sz="2200" b="1" dirty="0" smtClean="0">
                <a:solidFill>
                  <a:srgbClr val="002060"/>
                </a:solidFill>
              </a:rPr>
              <a:t>…</a:t>
            </a:r>
          </a:p>
          <a:p>
            <a:endParaRPr lang="en-US" sz="600" b="1" dirty="0" smtClean="0">
              <a:solidFill>
                <a:srgbClr val="002060"/>
              </a:solidFill>
            </a:endParaRPr>
          </a:p>
          <a:p>
            <a:r>
              <a:rPr lang="en-US" sz="2200" b="1" dirty="0" smtClean="0">
                <a:solidFill>
                  <a:srgbClr val="002060"/>
                </a:solidFill>
              </a:rPr>
              <a:t>…</a:t>
            </a:r>
            <a:endParaRPr lang="en-US" sz="2200" b="1" baseline="-25000" dirty="0" smtClean="0">
              <a:solidFill>
                <a:srgbClr val="002060"/>
              </a:solidFill>
            </a:endParaRPr>
          </a:p>
          <a:p>
            <a:endParaRPr lang="en-US" sz="800" b="1" dirty="0" smtClean="0">
              <a:solidFill>
                <a:srgbClr val="002060"/>
              </a:solidFill>
            </a:endParaRPr>
          </a:p>
          <a:p>
            <a:r>
              <a:rPr lang="en-US" sz="2200" b="1" dirty="0" smtClean="0">
                <a:solidFill>
                  <a:srgbClr val="002060"/>
                </a:solidFill>
              </a:rPr>
              <a:t>…</a:t>
            </a:r>
            <a:endParaRPr lang="en-US" sz="2200" b="1" baseline="-25000" dirty="0" smtClean="0">
              <a:solidFill>
                <a:srgbClr val="002060"/>
              </a:solidFill>
            </a:endParaRPr>
          </a:p>
          <a:p>
            <a:endParaRPr lang="en-US" sz="2200" b="1" baseline="-25000" dirty="0">
              <a:solidFill>
                <a:srgbClr val="002060"/>
              </a:solidFill>
            </a:endParaRPr>
          </a:p>
        </p:txBody>
      </p:sp>
      <p:cxnSp>
        <p:nvCxnSpPr>
          <p:cNvPr id="37" name="Straight Arrow Connector 36"/>
          <p:cNvCxnSpPr>
            <a:stCxn id="44" idx="3"/>
            <a:endCxn id="14" idx="1"/>
          </p:cNvCxnSpPr>
          <p:nvPr/>
        </p:nvCxnSpPr>
        <p:spPr bwMode="auto">
          <a:xfrm>
            <a:off x="1844427" y="3031863"/>
            <a:ext cx="580070" cy="43705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>
            <a:stCxn id="44" idx="3"/>
            <a:endCxn id="13" idx="1"/>
          </p:cNvCxnSpPr>
          <p:nvPr/>
        </p:nvCxnSpPr>
        <p:spPr bwMode="auto">
          <a:xfrm flipV="1">
            <a:off x="1844427" y="2636247"/>
            <a:ext cx="602295" cy="395616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ounded Rectangle 13"/>
          <p:cNvSpPr/>
          <p:nvPr/>
        </p:nvSpPr>
        <p:spPr bwMode="auto">
          <a:xfrm>
            <a:off x="2424497" y="3308893"/>
            <a:ext cx="594360" cy="320040"/>
          </a:xfrm>
          <a:prstGeom prst="roundRect">
            <a:avLst/>
          </a:prstGeom>
          <a:solidFill>
            <a:srgbClr val="FBFFD9"/>
          </a:solidFill>
          <a:ln w="12700">
            <a:solidFill>
              <a:srgbClr val="002060"/>
            </a:solidFill>
            <a:miter/>
          </a:ln>
          <a:effectLst>
            <a:outerShdw blurRad="50800" dist="12700" dir="3600000" algn="ctr" rotWithShape="0">
              <a:srgbClr val="002060"/>
            </a:outerShdw>
          </a:effectLst>
        </p:spPr>
        <p:txBody>
          <a:bodyPr lIns="91440" tIns="45720" rIns="91440" bIns="91440"/>
          <a:lstStyle/>
          <a:p>
            <a:pPr algn="ctr" defTabSz="803275">
              <a:spcBef>
                <a:spcPts val="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1250067" y="2871843"/>
            <a:ext cx="594360" cy="320040"/>
          </a:xfrm>
          <a:prstGeom prst="roundRect">
            <a:avLst/>
          </a:prstGeom>
          <a:solidFill>
            <a:srgbClr val="FBFFD9"/>
          </a:solidFill>
          <a:ln w="12700">
            <a:solidFill>
              <a:srgbClr val="002060"/>
            </a:solidFill>
            <a:miter/>
          </a:ln>
          <a:effectLst>
            <a:outerShdw blurRad="50800" dist="12700" dir="3600000" algn="ctr" rotWithShape="0">
              <a:srgbClr val="002060"/>
            </a:outerShdw>
          </a:effectLst>
        </p:spPr>
        <p:txBody>
          <a:bodyPr lIns="91440" tIns="45720" rIns="91440" bIns="91440"/>
          <a:lstStyle/>
          <a:p>
            <a:pPr algn="ctr" defTabSz="803275">
              <a:spcBef>
                <a:spcPts val="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08763" y="2705878"/>
            <a:ext cx="48753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206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v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9" name="Rounded Rectangle 68"/>
          <p:cNvSpPr/>
          <p:nvPr/>
        </p:nvSpPr>
        <p:spPr bwMode="auto">
          <a:xfrm>
            <a:off x="3672268" y="2214137"/>
            <a:ext cx="594360" cy="320040"/>
          </a:xfrm>
          <a:prstGeom prst="roundRect">
            <a:avLst/>
          </a:prstGeom>
          <a:solidFill>
            <a:srgbClr val="FBFFD9"/>
          </a:solidFill>
          <a:ln w="12700">
            <a:solidFill>
              <a:srgbClr val="002060"/>
            </a:solidFill>
            <a:miter/>
          </a:ln>
          <a:effectLst>
            <a:outerShdw blurRad="50800" dist="12700" dir="3600000" algn="ctr" rotWithShape="0">
              <a:srgbClr val="002060"/>
            </a:outerShdw>
          </a:effectLst>
        </p:spPr>
        <p:txBody>
          <a:bodyPr lIns="91440" tIns="45720" rIns="91440" bIns="91440"/>
          <a:lstStyle/>
          <a:p>
            <a:pPr algn="ctr" defTabSz="803275">
              <a:spcBef>
                <a:spcPts val="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  <a:latin typeface="+mn-lt"/>
              <a:cs typeface="Courier New" pitchFamily="49" charset="0"/>
            </a:endParaRPr>
          </a:p>
        </p:txBody>
      </p:sp>
      <p:cxnSp>
        <p:nvCxnSpPr>
          <p:cNvPr id="70" name="Straight Arrow Connector 69"/>
          <p:cNvCxnSpPr>
            <a:stCxn id="13" idx="3"/>
            <a:endCxn id="73" idx="1"/>
          </p:cNvCxnSpPr>
          <p:nvPr/>
        </p:nvCxnSpPr>
        <p:spPr bwMode="auto">
          <a:xfrm>
            <a:off x="3041082" y="2636247"/>
            <a:ext cx="628804" cy="163991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/>
          <p:cNvCxnSpPr>
            <a:stCxn id="13" idx="3"/>
            <a:endCxn id="69" idx="1"/>
          </p:cNvCxnSpPr>
          <p:nvPr/>
        </p:nvCxnSpPr>
        <p:spPr bwMode="auto">
          <a:xfrm flipV="1">
            <a:off x="3041082" y="2374157"/>
            <a:ext cx="631186" cy="26209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3" name="Rounded Rectangle 72"/>
          <p:cNvSpPr/>
          <p:nvPr/>
        </p:nvSpPr>
        <p:spPr bwMode="auto">
          <a:xfrm>
            <a:off x="3669886" y="2640218"/>
            <a:ext cx="594360" cy="320040"/>
          </a:xfrm>
          <a:prstGeom prst="roundRect">
            <a:avLst/>
          </a:prstGeom>
          <a:solidFill>
            <a:srgbClr val="FBFFD9"/>
          </a:solidFill>
          <a:ln w="12700">
            <a:solidFill>
              <a:srgbClr val="002060"/>
            </a:solidFill>
            <a:miter/>
          </a:ln>
          <a:effectLst>
            <a:outerShdw blurRad="50800" dist="12700" dir="3600000" algn="ctr" rotWithShape="0">
              <a:srgbClr val="002060"/>
            </a:outerShdw>
          </a:effectLst>
        </p:spPr>
        <p:txBody>
          <a:bodyPr lIns="91440" tIns="45720" rIns="91440" bIns="91440"/>
          <a:lstStyle/>
          <a:p>
            <a:pPr algn="ctr" defTabSz="803275">
              <a:spcBef>
                <a:spcPts val="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78" name="Rounded Rectangle 77"/>
          <p:cNvSpPr/>
          <p:nvPr/>
        </p:nvSpPr>
        <p:spPr bwMode="auto">
          <a:xfrm>
            <a:off x="3661154" y="3127744"/>
            <a:ext cx="594360" cy="320040"/>
          </a:xfrm>
          <a:prstGeom prst="roundRect">
            <a:avLst/>
          </a:prstGeom>
          <a:solidFill>
            <a:srgbClr val="FBFFD9"/>
          </a:solidFill>
          <a:ln w="12700">
            <a:solidFill>
              <a:srgbClr val="002060"/>
            </a:solidFill>
            <a:miter/>
          </a:ln>
          <a:effectLst>
            <a:outerShdw blurRad="50800" dist="12700" dir="3600000" algn="ctr" rotWithShape="0">
              <a:srgbClr val="002060"/>
            </a:outerShdw>
          </a:effectLst>
        </p:spPr>
        <p:txBody>
          <a:bodyPr lIns="91440" tIns="45720" rIns="91440" bIns="91440"/>
          <a:lstStyle/>
          <a:p>
            <a:pPr algn="ctr" defTabSz="803275">
              <a:spcBef>
                <a:spcPts val="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  <a:latin typeface="+mn-lt"/>
              <a:cs typeface="Courier New" pitchFamily="49" charset="0"/>
            </a:endParaRPr>
          </a:p>
        </p:txBody>
      </p:sp>
      <p:cxnSp>
        <p:nvCxnSpPr>
          <p:cNvPr id="79" name="Straight Arrow Connector 78"/>
          <p:cNvCxnSpPr>
            <a:stCxn id="14" idx="3"/>
            <a:endCxn id="81" idx="1"/>
          </p:cNvCxnSpPr>
          <p:nvPr/>
        </p:nvCxnSpPr>
        <p:spPr bwMode="auto">
          <a:xfrm>
            <a:off x="3018857" y="3468913"/>
            <a:ext cx="642298" cy="245723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0" name="Straight Arrow Connector 79"/>
          <p:cNvCxnSpPr>
            <a:stCxn id="14" idx="3"/>
            <a:endCxn id="78" idx="1"/>
          </p:cNvCxnSpPr>
          <p:nvPr/>
        </p:nvCxnSpPr>
        <p:spPr bwMode="auto">
          <a:xfrm flipV="1">
            <a:off x="3018857" y="3287764"/>
            <a:ext cx="642297" cy="181149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1" name="Rounded Rectangle 80"/>
          <p:cNvSpPr/>
          <p:nvPr/>
        </p:nvSpPr>
        <p:spPr bwMode="auto">
          <a:xfrm>
            <a:off x="3661155" y="3554616"/>
            <a:ext cx="594360" cy="320040"/>
          </a:xfrm>
          <a:prstGeom prst="roundRect">
            <a:avLst/>
          </a:prstGeom>
          <a:solidFill>
            <a:srgbClr val="FBFFD9"/>
          </a:solidFill>
          <a:ln w="12700">
            <a:solidFill>
              <a:srgbClr val="002060"/>
            </a:solidFill>
            <a:miter/>
          </a:ln>
          <a:effectLst>
            <a:outerShdw blurRad="50800" dist="12700" dir="3600000" algn="ctr" rotWithShape="0">
              <a:srgbClr val="002060"/>
            </a:outerShdw>
          </a:effectLst>
        </p:spPr>
        <p:txBody>
          <a:bodyPr lIns="91440" tIns="45720" rIns="91440" bIns="91440"/>
          <a:lstStyle/>
          <a:p>
            <a:pPr algn="ctr" defTabSz="803275">
              <a:spcBef>
                <a:spcPts val="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  <a:latin typeface="+mn-lt"/>
              <a:cs typeface="Courier New" pitchFamily="49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4253610" y="3162300"/>
            <a:ext cx="615108" cy="233363"/>
            <a:chOff x="4113592" y="3162300"/>
            <a:chExt cx="615108" cy="233363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 flipV="1">
              <a:off x="4113592" y="3162300"/>
              <a:ext cx="604458" cy="131173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0" name="Straight Arrow Connector 99"/>
            <p:cNvCxnSpPr/>
            <p:nvPr/>
          </p:nvCxnSpPr>
          <p:spPr bwMode="auto">
            <a:xfrm>
              <a:off x="4124559" y="3287764"/>
              <a:ext cx="604141" cy="107899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2" name="Group 111"/>
          <p:cNvGrpSpPr/>
          <p:nvPr/>
        </p:nvGrpSpPr>
        <p:grpSpPr>
          <a:xfrm>
            <a:off x="4272183" y="2243137"/>
            <a:ext cx="607316" cy="233363"/>
            <a:chOff x="4110734" y="3162300"/>
            <a:chExt cx="607316" cy="233363"/>
          </a:xfrm>
        </p:grpSpPr>
        <p:cxnSp>
          <p:nvCxnSpPr>
            <p:cNvPr id="113" name="Straight Arrow Connector 112"/>
            <p:cNvCxnSpPr/>
            <p:nvPr/>
          </p:nvCxnSpPr>
          <p:spPr bwMode="auto">
            <a:xfrm flipV="1">
              <a:off x="4113592" y="3162300"/>
              <a:ext cx="604458" cy="131173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4" name="Straight Arrow Connector 113"/>
            <p:cNvCxnSpPr/>
            <p:nvPr/>
          </p:nvCxnSpPr>
          <p:spPr bwMode="auto">
            <a:xfrm>
              <a:off x="4110734" y="3287764"/>
              <a:ext cx="604141" cy="107899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5" name="Group 114"/>
          <p:cNvGrpSpPr/>
          <p:nvPr/>
        </p:nvGrpSpPr>
        <p:grpSpPr>
          <a:xfrm>
            <a:off x="4265039" y="2669381"/>
            <a:ext cx="607316" cy="233363"/>
            <a:chOff x="4110734" y="3162300"/>
            <a:chExt cx="607316" cy="233363"/>
          </a:xfrm>
        </p:grpSpPr>
        <p:cxnSp>
          <p:nvCxnSpPr>
            <p:cNvPr id="116" name="Straight Arrow Connector 115"/>
            <p:cNvCxnSpPr/>
            <p:nvPr/>
          </p:nvCxnSpPr>
          <p:spPr bwMode="auto">
            <a:xfrm flipV="1">
              <a:off x="4113592" y="3162300"/>
              <a:ext cx="604458" cy="131173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7" name="Straight Arrow Connector 116"/>
            <p:cNvCxnSpPr/>
            <p:nvPr/>
          </p:nvCxnSpPr>
          <p:spPr bwMode="auto">
            <a:xfrm>
              <a:off x="4110734" y="3287764"/>
              <a:ext cx="604141" cy="107899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8" name="Group 117"/>
          <p:cNvGrpSpPr/>
          <p:nvPr/>
        </p:nvGrpSpPr>
        <p:grpSpPr>
          <a:xfrm>
            <a:off x="4260276" y="3579018"/>
            <a:ext cx="607316" cy="233363"/>
            <a:chOff x="4110734" y="3162300"/>
            <a:chExt cx="607316" cy="233363"/>
          </a:xfrm>
        </p:grpSpPr>
        <p:cxnSp>
          <p:nvCxnSpPr>
            <p:cNvPr id="119" name="Straight Arrow Connector 118"/>
            <p:cNvCxnSpPr/>
            <p:nvPr/>
          </p:nvCxnSpPr>
          <p:spPr bwMode="auto">
            <a:xfrm flipV="1">
              <a:off x="4113592" y="3162300"/>
              <a:ext cx="604458" cy="131173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0" name="Straight Arrow Connector 119"/>
            <p:cNvCxnSpPr/>
            <p:nvPr/>
          </p:nvCxnSpPr>
          <p:spPr bwMode="auto">
            <a:xfrm>
              <a:off x="4110734" y="3287764"/>
              <a:ext cx="604141" cy="107899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21" name="TextBox 120"/>
          <p:cNvSpPr txBox="1"/>
          <p:nvPr/>
        </p:nvSpPr>
        <p:spPr>
          <a:xfrm>
            <a:off x="2499388" y="2315353"/>
            <a:ext cx="48753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206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v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2480338" y="3148792"/>
            <a:ext cx="48753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206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v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3732877" y="2048654"/>
            <a:ext cx="48753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206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v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3728113" y="2475691"/>
            <a:ext cx="48753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206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v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3723351" y="2956709"/>
            <a:ext cx="48753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206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v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3723351" y="3388508"/>
            <a:ext cx="48753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206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v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0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6259831" y="2628900"/>
            <a:ext cx="20097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Berlin Sans FB" pitchFamily="34" charset="0"/>
              </a:rPr>
              <a:t>Dependent Nodes</a:t>
            </a:r>
            <a:endParaRPr lang="en-US" sz="20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980841" y="4245770"/>
            <a:ext cx="22896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Berlin Sans FB" pitchFamily="34" charset="0"/>
              </a:rPr>
              <a:t>Nearest Nodes </a:t>
            </a:r>
            <a:r>
              <a:rPr lang="en-US" sz="2000" dirty="0" smtClean="0">
                <a:solidFill>
                  <a:srgbClr val="002060"/>
                </a:solidFill>
                <a:latin typeface="Calisto MT" pitchFamily="18" charset="0"/>
              </a:rPr>
              <a:t>(</a:t>
            </a:r>
            <a:r>
              <a:rPr lang="en-US" sz="2000" dirty="0" smtClean="0">
                <a:solidFill>
                  <a:srgbClr val="002060"/>
                </a:solidFill>
                <a:latin typeface="Calisto MT" pitchFamily="18" charset="0"/>
                <a:cs typeface="Calibri" pitchFamily="34" charset="0"/>
              </a:rPr>
              <a:t>K=2</a:t>
            </a:r>
            <a:r>
              <a:rPr lang="en-US" sz="2000" dirty="0" smtClean="0">
                <a:solidFill>
                  <a:srgbClr val="002060"/>
                </a:solidFill>
                <a:latin typeface="Calisto MT" pitchFamily="18" charset="0"/>
              </a:rPr>
              <a:t>)</a:t>
            </a:r>
            <a:endParaRPr lang="en-US" sz="2000" dirty="0">
              <a:solidFill>
                <a:srgbClr val="002060"/>
              </a:solidFill>
              <a:latin typeface="Calisto MT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022311" y="5057444"/>
            <a:ext cx="397868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2" indent="342900" defTabSz="803275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Berlin Sans FB" pitchFamily="34" charset="0"/>
              </a:rPr>
              <a:t>Belief Update </a:t>
            </a:r>
            <a:r>
              <a:rPr lang="en-US" sz="2000" dirty="0" smtClean="0">
                <a:solidFill>
                  <a:srgbClr val="002060"/>
                </a:solidFill>
                <a:latin typeface="Berlin Sans FB" pitchFamily="34" charset="0"/>
                <a:sym typeface="Wingdings" pitchFamily="2" charset="2"/>
              </a:rPr>
              <a:t> </a:t>
            </a:r>
            <a:r>
              <a:rPr lang="en-US" sz="2000" dirty="0" smtClean="0">
                <a:solidFill>
                  <a:srgbClr val="FF0000"/>
                </a:solidFill>
                <a:latin typeface="Berlin Sans FB" pitchFamily="34" charset="0"/>
              </a:rPr>
              <a:t>NP-hard</a:t>
            </a:r>
            <a:r>
              <a:rPr lang="en-US" sz="2000" dirty="0" smtClean="0">
                <a:solidFill>
                  <a:srgbClr val="002060"/>
                </a:solidFill>
                <a:latin typeface="Berlin Sans FB" pitchFamily="34" charset="0"/>
              </a:rPr>
              <a:t>.</a:t>
            </a:r>
          </a:p>
          <a:p>
            <a:pPr marL="457200" lvl="2" indent="-342900" defTabSz="803275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Berlin Sans FB" pitchFamily="34" charset="0"/>
              </a:rPr>
              <a:t>The Nearest Nodes are </a:t>
            </a:r>
            <a:r>
              <a:rPr lang="en-US" sz="2000" dirty="0" smtClean="0">
                <a:solidFill>
                  <a:srgbClr val="FF0000"/>
                </a:solidFill>
                <a:latin typeface="Berlin Sans FB" pitchFamily="34" charset="0"/>
              </a:rPr>
              <a:t>not</a:t>
            </a:r>
            <a:r>
              <a:rPr lang="en-US" sz="2000" dirty="0" smtClean="0">
                <a:solidFill>
                  <a:srgbClr val="002060"/>
                </a:solidFill>
                <a:latin typeface="Berlin Sans FB" pitchFamily="34" charset="0"/>
              </a:rPr>
              <a:t> always </a:t>
            </a:r>
            <a:r>
              <a:rPr lang="en-US" sz="2000" dirty="0" smtClean="0">
                <a:solidFill>
                  <a:srgbClr val="FF0000"/>
                </a:solidFill>
                <a:latin typeface="Berlin Sans FB" pitchFamily="34" charset="0"/>
              </a:rPr>
              <a:t>instantiated</a:t>
            </a:r>
            <a:r>
              <a:rPr lang="en-US" sz="2000" dirty="0" smtClean="0">
                <a:solidFill>
                  <a:srgbClr val="002060"/>
                </a:solidFill>
                <a:latin typeface="Berlin Sans FB" pitchFamily="34" charset="0"/>
              </a:rPr>
              <a:t>.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484851" y="5080304"/>
            <a:ext cx="25080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2" indent="342900" defTabSz="803275">
              <a:spcBef>
                <a:spcPts val="600"/>
              </a:spcBef>
            </a:pPr>
            <a:r>
              <a:rPr lang="en-US" sz="5000" dirty="0" smtClean="0">
                <a:latin typeface="Andalus" pitchFamily="18" charset="-78"/>
                <a:cs typeface="Andalus" pitchFamily="18" charset="-78"/>
              </a:rPr>
              <a:t>Why?</a:t>
            </a:r>
          </a:p>
        </p:txBody>
      </p:sp>
      <p:sp>
        <p:nvSpPr>
          <p:cNvPr id="42" name="Right Arrow 41"/>
          <p:cNvSpPr/>
          <p:nvPr/>
        </p:nvSpPr>
        <p:spPr bwMode="auto">
          <a:xfrm rot="5400000">
            <a:off x="1374799" y="2496763"/>
            <a:ext cx="344895" cy="31458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81185" y="5009069"/>
            <a:ext cx="7213600" cy="483546"/>
            <a:chOff x="879585" y="5009069"/>
            <a:chExt cx="7213600" cy="483546"/>
          </a:xfrm>
        </p:grpSpPr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859" y="5009209"/>
              <a:ext cx="3388326" cy="455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585" y="5009069"/>
              <a:ext cx="3718560" cy="483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88103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9" grpId="0" animBg="1"/>
      <p:bldP spid="130" grpId="0"/>
      <p:bldP spid="131" grpId="0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6207225" y="2693765"/>
            <a:ext cx="2837180" cy="1886251"/>
            <a:chOff x="3251200" y="2703291"/>
            <a:chExt cx="2837180" cy="1886251"/>
          </a:xfrm>
        </p:grpSpPr>
        <p:sp>
          <p:nvSpPr>
            <p:cNvPr id="107" name="Rectangle 106"/>
            <p:cNvSpPr/>
            <p:nvPr/>
          </p:nvSpPr>
          <p:spPr bwMode="auto">
            <a:xfrm>
              <a:off x="3251200" y="2703291"/>
              <a:ext cx="2837180" cy="1886251"/>
            </a:xfrm>
            <a:prstGeom prst="rect">
              <a:avLst/>
            </a:prstGeom>
            <a:solidFill>
              <a:srgbClr val="DEECFF"/>
            </a:solidFill>
            <a:ln w="28575">
              <a:solidFill>
                <a:srgbClr val="002060"/>
              </a:solidFill>
              <a:miter/>
            </a:ln>
            <a:effectLst/>
          </p:spPr>
          <p:txBody>
            <a:bodyPr lIns="274320" tIns="274320" rIns="182880" bIns="274320"/>
            <a:lstStyle/>
            <a:p>
              <a:pPr marL="0" marR="0" indent="0" defTabSz="803275" eaLnBrk="1" latinLnBrk="0" hangingPunct="1">
                <a:spcBef>
                  <a:spcPts val="600"/>
                </a:spcBef>
                <a:buClrTx/>
                <a:buSzPct val="70000"/>
                <a:buFontTx/>
                <a:buNone/>
                <a:tabLst/>
                <a:defRPr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4024630" y="2761372"/>
              <a:ext cx="1992095" cy="17634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sq">
              <a:solidFill>
                <a:schemeClr val="tx1"/>
              </a:solidFill>
              <a:round/>
            </a:ln>
            <a:effectLst/>
          </p:spPr>
          <p:txBody>
            <a:bodyPr lIns="274320" tIns="274320" rIns="182880" bIns="274320" rtlCol="0" anchor="ctr"/>
            <a:lstStyle/>
            <a:p>
              <a:pPr algn="ctr" defTabSz="803275">
                <a:spcBef>
                  <a:spcPts val="600"/>
                </a:spcBef>
                <a:buSzPct val="70000"/>
              </a:pPr>
              <a:endParaRPr lang="en-US" sz="2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51200" y="2703291"/>
            <a:ext cx="2837180" cy="1886251"/>
            <a:chOff x="3251200" y="2703291"/>
            <a:chExt cx="2837180" cy="1886251"/>
          </a:xfrm>
        </p:grpSpPr>
        <p:sp>
          <p:nvSpPr>
            <p:cNvPr id="106" name="Rectangle 105"/>
            <p:cNvSpPr/>
            <p:nvPr/>
          </p:nvSpPr>
          <p:spPr bwMode="auto">
            <a:xfrm>
              <a:off x="3251200" y="2703291"/>
              <a:ext cx="2837180" cy="1886251"/>
            </a:xfrm>
            <a:prstGeom prst="rect">
              <a:avLst/>
            </a:prstGeom>
            <a:solidFill>
              <a:srgbClr val="DEECFF"/>
            </a:solidFill>
            <a:ln w="28575">
              <a:solidFill>
                <a:srgbClr val="002060"/>
              </a:solidFill>
              <a:miter/>
            </a:ln>
            <a:effectLst/>
          </p:spPr>
          <p:txBody>
            <a:bodyPr lIns="274320" tIns="274320" rIns="182880" bIns="274320"/>
            <a:lstStyle/>
            <a:p>
              <a:pPr marL="0" marR="0" indent="0" defTabSz="803275" eaLnBrk="1" latinLnBrk="0" hangingPunct="1">
                <a:spcBef>
                  <a:spcPts val="600"/>
                </a:spcBef>
                <a:buClrTx/>
                <a:buSzPct val="70000"/>
                <a:buFontTx/>
                <a:buNone/>
                <a:tabLst/>
                <a:defRPr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4024630" y="2761372"/>
              <a:ext cx="1992095" cy="17634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sq">
              <a:solidFill>
                <a:schemeClr val="tx1"/>
              </a:solidFill>
              <a:round/>
            </a:ln>
            <a:effectLst/>
          </p:spPr>
          <p:txBody>
            <a:bodyPr lIns="274320" tIns="274320" rIns="182880" bIns="274320" rtlCol="0" anchor="ctr"/>
            <a:lstStyle/>
            <a:p>
              <a:pPr algn="ctr" defTabSz="803275">
                <a:spcBef>
                  <a:spcPts val="600"/>
                </a:spcBef>
                <a:buSzPct val="70000"/>
              </a:pPr>
              <a:endParaRPr lang="en-US" sz="2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 bwMode="auto">
          <a:xfrm>
            <a:off x="0" y="557743"/>
            <a:ext cx="9144000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Impact Model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1620" y="2653682"/>
            <a:ext cx="2837180" cy="2049940"/>
            <a:chOff x="261620" y="2653682"/>
            <a:chExt cx="2837180" cy="2049940"/>
          </a:xfrm>
        </p:grpSpPr>
        <p:sp>
          <p:nvSpPr>
            <p:cNvPr id="43" name="Rectangle 42"/>
            <p:cNvSpPr/>
            <p:nvPr/>
          </p:nvSpPr>
          <p:spPr bwMode="auto">
            <a:xfrm>
              <a:off x="261620" y="2706242"/>
              <a:ext cx="2837180" cy="1886251"/>
            </a:xfrm>
            <a:prstGeom prst="rect">
              <a:avLst/>
            </a:prstGeom>
            <a:solidFill>
              <a:srgbClr val="DEECFF"/>
            </a:solidFill>
            <a:ln w="28575">
              <a:solidFill>
                <a:srgbClr val="002060"/>
              </a:solidFill>
              <a:miter/>
            </a:ln>
            <a:effectLst/>
          </p:spPr>
          <p:txBody>
            <a:bodyPr lIns="274320" tIns="274320" rIns="182880" bIns="274320"/>
            <a:lstStyle/>
            <a:p>
              <a:pPr marL="0" marR="0" indent="0" defTabSz="803275" eaLnBrk="1" latinLnBrk="0" hangingPunct="1">
                <a:spcBef>
                  <a:spcPts val="600"/>
                </a:spcBef>
                <a:buClrTx/>
                <a:buSzPct val="70000"/>
                <a:buFontTx/>
                <a:buNone/>
                <a:tabLst/>
                <a:defRPr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1035050" y="2765369"/>
              <a:ext cx="1992095" cy="17563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sq">
              <a:solidFill>
                <a:schemeClr val="tx1"/>
              </a:solidFill>
              <a:round/>
            </a:ln>
            <a:effectLst/>
          </p:spPr>
          <p:txBody>
            <a:bodyPr lIns="274320" tIns="274320" rIns="182880" bIns="274320" rtlCol="0" anchor="ctr"/>
            <a:lstStyle/>
            <a:p>
              <a:pPr algn="ctr" defTabSz="803275">
                <a:spcBef>
                  <a:spcPts val="600"/>
                </a:spcBef>
                <a:buSzPct val="70000"/>
              </a:pPr>
              <a:endParaRPr lang="en-US" sz="2200" dirty="0">
                <a:solidFill>
                  <a:srgbClr val="002060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1297372" y="3081255"/>
              <a:ext cx="594360" cy="320040"/>
            </a:xfrm>
            <a:prstGeom prst="roundRect">
              <a:avLst/>
            </a:prstGeom>
            <a:solidFill>
              <a:srgbClr val="FBFFD9"/>
            </a:solidFill>
            <a:ln w="12700">
              <a:solidFill>
                <a:srgbClr val="002060"/>
              </a:solidFill>
              <a:miter/>
            </a:ln>
            <a:effectLst>
              <a:outerShdw blurRad="50800" dist="12700" dir="3600000" algn="ctr" rotWithShape="0">
                <a:srgbClr val="002060"/>
              </a:outerShdw>
            </a:effectLst>
          </p:spPr>
          <p:txBody>
            <a:bodyPr lIns="91440" tIns="45720" rIns="91440" bIns="9144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2200" b="1" baseline="-25000" dirty="0" smtClean="0">
                <a:solidFill>
                  <a:srgbClr val="FF0000"/>
                </a:solidFill>
                <a:latin typeface="+mn-lt"/>
                <a:cs typeface="Courier New" pitchFamily="49" charset="0"/>
              </a:endParaRPr>
            </a:p>
          </p:txBody>
        </p:sp>
        <p:cxnSp>
          <p:nvCxnSpPr>
            <p:cNvPr id="37" name="Straight Arrow Connector 36"/>
            <p:cNvCxnSpPr>
              <a:stCxn id="44" idx="3"/>
              <a:endCxn id="14" idx="1"/>
            </p:cNvCxnSpPr>
            <p:nvPr/>
          </p:nvCxnSpPr>
          <p:spPr bwMode="auto">
            <a:xfrm>
              <a:off x="923677" y="3636891"/>
              <a:ext cx="351470" cy="408472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9" name="Straight Arrow Connector 38"/>
            <p:cNvCxnSpPr>
              <a:stCxn id="44" idx="3"/>
              <a:endCxn id="13" idx="1"/>
            </p:cNvCxnSpPr>
            <p:nvPr/>
          </p:nvCxnSpPr>
          <p:spPr bwMode="auto">
            <a:xfrm flipV="1">
              <a:off x="923677" y="3241275"/>
              <a:ext cx="373695" cy="395616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Rounded Rectangle 13"/>
            <p:cNvSpPr/>
            <p:nvPr/>
          </p:nvSpPr>
          <p:spPr bwMode="auto">
            <a:xfrm>
              <a:off x="1275147" y="3885343"/>
              <a:ext cx="594360" cy="320040"/>
            </a:xfrm>
            <a:prstGeom prst="roundRect">
              <a:avLst/>
            </a:prstGeom>
            <a:solidFill>
              <a:srgbClr val="FBFFD9"/>
            </a:solidFill>
            <a:ln w="12700">
              <a:solidFill>
                <a:srgbClr val="002060"/>
              </a:solidFill>
              <a:miter/>
            </a:ln>
            <a:effectLst>
              <a:outerShdw blurRad="50800" dist="12700" dir="3600000" algn="ctr" rotWithShape="0">
                <a:srgbClr val="002060"/>
              </a:outerShdw>
            </a:effectLst>
          </p:spPr>
          <p:txBody>
            <a:bodyPr lIns="91440" tIns="45720" rIns="91440" bIns="9144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2200" b="1" baseline="-25000" dirty="0" smtClean="0">
                <a:solidFill>
                  <a:srgbClr val="FF0000"/>
                </a:solidFill>
                <a:latin typeface="+mn-lt"/>
                <a:cs typeface="Courier New" pitchFamily="49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329317" y="3476871"/>
              <a:ext cx="594360" cy="320040"/>
            </a:xfrm>
            <a:prstGeom prst="roundRect">
              <a:avLst/>
            </a:prstGeom>
            <a:solidFill>
              <a:srgbClr val="FBFFD9"/>
            </a:solidFill>
            <a:ln w="12700">
              <a:solidFill>
                <a:srgbClr val="002060"/>
              </a:solidFill>
              <a:miter/>
            </a:ln>
            <a:effectLst>
              <a:outerShdw blurRad="50800" dist="12700" dir="3600000" algn="ctr" rotWithShape="0">
                <a:srgbClr val="002060"/>
              </a:outerShdw>
            </a:effectLst>
          </p:spPr>
          <p:txBody>
            <a:bodyPr lIns="91440" tIns="45720" rIns="91440" bIns="9144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2200" b="1" baseline="-25000" dirty="0" smtClean="0">
                <a:solidFill>
                  <a:srgbClr val="FF0000"/>
                </a:solidFill>
                <a:latin typeface="+mn-lt"/>
                <a:cs typeface="Courier New" pitchFamily="49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8013" y="3310906"/>
              <a:ext cx="48753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69" name="Rounded Rectangle 68"/>
            <p:cNvSpPr/>
            <p:nvPr/>
          </p:nvSpPr>
          <p:spPr bwMode="auto">
            <a:xfrm>
              <a:off x="2364168" y="2819165"/>
              <a:ext cx="594360" cy="320040"/>
            </a:xfrm>
            <a:prstGeom prst="roundRect">
              <a:avLst/>
            </a:prstGeom>
            <a:solidFill>
              <a:srgbClr val="FBFFD9"/>
            </a:solidFill>
            <a:ln w="12700">
              <a:solidFill>
                <a:srgbClr val="002060"/>
              </a:solidFill>
              <a:miter/>
            </a:ln>
            <a:effectLst>
              <a:outerShdw blurRad="50800" dist="12700" dir="3600000" algn="ctr" rotWithShape="0">
                <a:srgbClr val="002060"/>
              </a:outerShdw>
            </a:effectLst>
          </p:spPr>
          <p:txBody>
            <a:bodyPr lIns="91440" tIns="45720" rIns="91440" bIns="9144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2200" b="1" baseline="-25000" dirty="0" smtClean="0">
                <a:solidFill>
                  <a:srgbClr val="FF0000"/>
                </a:solidFill>
                <a:latin typeface="+mn-lt"/>
                <a:cs typeface="Courier New" pitchFamily="49" charset="0"/>
              </a:endParaRPr>
            </a:p>
          </p:txBody>
        </p:sp>
        <p:cxnSp>
          <p:nvCxnSpPr>
            <p:cNvPr id="70" name="Straight Arrow Connector 69"/>
            <p:cNvCxnSpPr>
              <a:stCxn id="13" idx="3"/>
              <a:endCxn id="73" idx="1"/>
            </p:cNvCxnSpPr>
            <p:nvPr/>
          </p:nvCxnSpPr>
          <p:spPr bwMode="auto">
            <a:xfrm>
              <a:off x="1891732" y="3241275"/>
              <a:ext cx="470054" cy="163991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2" name="Straight Arrow Connector 71"/>
            <p:cNvCxnSpPr>
              <a:stCxn id="13" idx="3"/>
              <a:endCxn id="69" idx="1"/>
            </p:cNvCxnSpPr>
            <p:nvPr/>
          </p:nvCxnSpPr>
          <p:spPr bwMode="auto">
            <a:xfrm flipV="1">
              <a:off x="1891732" y="2979185"/>
              <a:ext cx="472436" cy="26209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3" name="Rounded Rectangle 72"/>
            <p:cNvSpPr/>
            <p:nvPr/>
          </p:nvSpPr>
          <p:spPr bwMode="auto">
            <a:xfrm>
              <a:off x="2361786" y="3245246"/>
              <a:ext cx="594360" cy="320040"/>
            </a:xfrm>
            <a:prstGeom prst="roundRect">
              <a:avLst/>
            </a:prstGeom>
            <a:solidFill>
              <a:srgbClr val="FBFFD9"/>
            </a:solidFill>
            <a:ln w="12700">
              <a:solidFill>
                <a:srgbClr val="002060"/>
              </a:solidFill>
              <a:miter/>
            </a:ln>
            <a:effectLst>
              <a:outerShdw blurRad="50800" dist="12700" dir="3600000" algn="ctr" rotWithShape="0">
                <a:srgbClr val="002060"/>
              </a:outerShdw>
            </a:effectLst>
          </p:spPr>
          <p:txBody>
            <a:bodyPr lIns="91440" tIns="45720" rIns="91440" bIns="9144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2200" b="1" baseline="-25000" dirty="0" smtClean="0">
                <a:solidFill>
                  <a:srgbClr val="FF0000"/>
                </a:solidFill>
                <a:latin typeface="+mn-lt"/>
                <a:cs typeface="Courier New" pitchFamily="49" charset="0"/>
              </a:endParaRPr>
            </a:p>
          </p:txBody>
        </p:sp>
        <p:sp>
          <p:nvSpPr>
            <p:cNvPr id="78" name="Rounded Rectangle 77"/>
            <p:cNvSpPr/>
            <p:nvPr/>
          </p:nvSpPr>
          <p:spPr bwMode="auto">
            <a:xfrm>
              <a:off x="2353054" y="3713720"/>
              <a:ext cx="594360" cy="320040"/>
            </a:xfrm>
            <a:prstGeom prst="roundRect">
              <a:avLst/>
            </a:prstGeom>
            <a:solidFill>
              <a:srgbClr val="FBFFD9"/>
            </a:solidFill>
            <a:ln w="12700">
              <a:solidFill>
                <a:srgbClr val="002060"/>
              </a:solidFill>
              <a:miter/>
            </a:ln>
            <a:effectLst>
              <a:outerShdw blurRad="50800" dist="12700" dir="3600000" algn="ctr" rotWithShape="0">
                <a:srgbClr val="002060"/>
              </a:outerShdw>
            </a:effectLst>
          </p:spPr>
          <p:txBody>
            <a:bodyPr lIns="91440" tIns="45720" rIns="91440" bIns="9144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2200" b="1" baseline="-25000" dirty="0" smtClean="0">
                <a:solidFill>
                  <a:srgbClr val="FF0000"/>
                </a:solidFill>
                <a:latin typeface="+mn-lt"/>
                <a:cs typeface="Courier New" pitchFamily="49" charset="0"/>
              </a:endParaRPr>
            </a:p>
          </p:txBody>
        </p:sp>
        <p:cxnSp>
          <p:nvCxnSpPr>
            <p:cNvPr id="79" name="Straight Arrow Connector 78"/>
            <p:cNvCxnSpPr>
              <a:stCxn id="14" idx="3"/>
              <a:endCxn id="81" idx="1"/>
            </p:cNvCxnSpPr>
            <p:nvPr/>
          </p:nvCxnSpPr>
          <p:spPr bwMode="auto">
            <a:xfrm>
              <a:off x="1869507" y="4045363"/>
              <a:ext cx="483548" cy="245723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0" name="Straight Arrow Connector 79"/>
            <p:cNvCxnSpPr>
              <a:stCxn id="14" idx="3"/>
              <a:endCxn id="78" idx="1"/>
            </p:cNvCxnSpPr>
            <p:nvPr/>
          </p:nvCxnSpPr>
          <p:spPr bwMode="auto">
            <a:xfrm flipV="1">
              <a:off x="1869507" y="3873740"/>
              <a:ext cx="483547" cy="171623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1" name="Rounded Rectangle 80"/>
            <p:cNvSpPr/>
            <p:nvPr/>
          </p:nvSpPr>
          <p:spPr bwMode="auto">
            <a:xfrm>
              <a:off x="2353055" y="4131066"/>
              <a:ext cx="594360" cy="320040"/>
            </a:xfrm>
            <a:prstGeom prst="roundRect">
              <a:avLst/>
            </a:prstGeom>
            <a:solidFill>
              <a:srgbClr val="FBFFD9"/>
            </a:solidFill>
            <a:ln w="12700">
              <a:solidFill>
                <a:srgbClr val="002060"/>
              </a:solidFill>
              <a:miter/>
            </a:ln>
            <a:effectLst>
              <a:outerShdw blurRad="50800" dist="12700" dir="3600000" algn="ctr" rotWithShape="0">
                <a:srgbClr val="002060"/>
              </a:outerShdw>
            </a:effectLst>
          </p:spPr>
          <p:txBody>
            <a:bodyPr lIns="91440" tIns="45720" rIns="91440" bIns="9144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2200" b="1" baseline="-25000" dirty="0" smtClean="0">
                <a:solidFill>
                  <a:srgbClr val="FF0000"/>
                </a:solidFill>
                <a:latin typeface="+mn-lt"/>
                <a:cs typeface="Courier New" pitchFamily="49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350038" y="2920381"/>
              <a:ext cx="48753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330988" y="3725242"/>
              <a:ext cx="48753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424777" y="2653682"/>
              <a:ext cx="48753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420013" y="3080719"/>
              <a:ext cx="48753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415251" y="3542685"/>
              <a:ext cx="48753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412069" y="3964958"/>
              <a:ext cx="48753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1" y="471454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2" indent="342900" defTabSz="803275">
              <a:spcBef>
                <a:spcPts val="600"/>
              </a:spcBef>
            </a:pPr>
            <a:r>
              <a:rPr lang="en-US" sz="2000" dirty="0" smtClean="0">
                <a:solidFill>
                  <a:srgbClr val="FF0000"/>
                </a:solidFill>
                <a:latin typeface="Calisto MT" pitchFamily="18" charset="0"/>
                <a:cs typeface="Andalus" pitchFamily="18" charset="-78"/>
              </a:rPr>
              <a:t>         </a:t>
            </a:r>
            <a:r>
              <a:rPr lang="en-US" sz="2000" b="1" dirty="0" smtClean="0">
                <a:solidFill>
                  <a:srgbClr val="FF0000"/>
                </a:solidFill>
                <a:latin typeface="Calisto MT" pitchFamily="18" charset="0"/>
                <a:cs typeface="Andalus" pitchFamily="18" charset="-78"/>
              </a:rPr>
              <a:t>Case</a:t>
            </a:r>
            <a:r>
              <a:rPr lang="en-US" sz="2000" dirty="0" smtClean="0">
                <a:solidFill>
                  <a:srgbClr val="FF0000"/>
                </a:solidFill>
                <a:latin typeface="Calisto MT" pitchFamily="18" charset="0"/>
                <a:cs typeface="Andalus" pitchFamily="18" charset="-78"/>
              </a:rPr>
              <a:t>#</a:t>
            </a:r>
            <a:r>
              <a:rPr lang="en-US" sz="2000" b="1" dirty="0" smtClean="0">
                <a:solidFill>
                  <a:srgbClr val="FF0000"/>
                </a:solidFill>
                <a:latin typeface="Calisto MT" pitchFamily="18" charset="0"/>
                <a:cs typeface="Andalus" pitchFamily="18" charset="-78"/>
              </a:rPr>
              <a:t>1</a:t>
            </a:r>
            <a:r>
              <a:rPr lang="en-US" sz="2000" dirty="0" smtClean="0">
                <a:solidFill>
                  <a:srgbClr val="FF0000"/>
                </a:solidFill>
                <a:latin typeface="Calisto MT" pitchFamily="18" charset="0"/>
                <a:cs typeface="Andalus" pitchFamily="18" charset="-78"/>
              </a:rPr>
              <a:t>			  </a:t>
            </a:r>
            <a:r>
              <a:rPr lang="en-US" sz="2000" b="1" dirty="0" smtClean="0">
                <a:solidFill>
                  <a:srgbClr val="FF0000"/>
                </a:solidFill>
                <a:latin typeface="Calisto MT" pitchFamily="18" charset="0"/>
                <a:cs typeface="Andalus" pitchFamily="18" charset="-78"/>
              </a:rPr>
              <a:t>Case</a:t>
            </a:r>
            <a:r>
              <a:rPr lang="en-US" sz="2000" dirty="0" smtClean="0">
                <a:solidFill>
                  <a:srgbClr val="FF0000"/>
                </a:solidFill>
                <a:latin typeface="Calisto MT" pitchFamily="18" charset="0"/>
                <a:cs typeface="Andalus" pitchFamily="18" charset="-78"/>
              </a:rPr>
              <a:t>#</a:t>
            </a:r>
            <a:r>
              <a:rPr lang="en-US" sz="2000" b="1" dirty="0" smtClean="0">
                <a:solidFill>
                  <a:srgbClr val="FF0000"/>
                </a:solidFill>
                <a:latin typeface="Calisto MT" pitchFamily="18" charset="0"/>
                <a:cs typeface="Andalus" pitchFamily="18" charset="-78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Calisto MT" pitchFamily="18" charset="0"/>
                <a:cs typeface="Andalus" pitchFamily="18" charset="-78"/>
              </a:rPr>
              <a:t>		           </a:t>
            </a:r>
            <a:r>
              <a:rPr lang="en-US" sz="2000" b="1" dirty="0" smtClean="0">
                <a:solidFill>
                  <a:srgbClr val="FF0000"/>
                </a:solidFill>
                <a:latin typeface="Calisto MT" pitchFamily="18" charset="0"/>
                <a:cs typeface="Andalus" pitchFamily="18" charset="-78"/>
              </a:rPr>
              <a:t>Case</a:t>
            </a:r>
            <a:r>
              <a:rPr lang="en-US" sz="2000" dirty="0" smtClean="0">
                <a:solidFill>
                  <a:srgbClr val="FF0000"/>
                </a:solidFill>
                <a:latin typeface="Calisto MT" pitchFamily="18" charset="0"/>
                <a:cs typeface="Andalus" pitchFamily="18" charset="-78"/>
              </a:rPr>
              <a:t>#</a:t>
            </a:r>
            <a:r>
              <a:rPr lang="en-US" sz="2000" b="1" dirty="0" smtClean="0">
                <a:solidFill>
                  <a:srgbClr val="FF0000"/>
                </a:solidFill>
                <a:latin typeface="Calisto MT" pitchFamily="18" charset="0"/>
                <a:cs typeface="Andalus" pitchFamily="18" charset="-78"/>
              </a:rPr>
              <a:t>3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3293497" y="2653682"/>
            <a:ext cx="2652071" cy="2049940"/>
            <a:chOff x="3293497" y="2653682"/>
            <a:chExt cx="2652071" cy="2049940"/>
          </a:xfrm>
        </p:grpSpPr>
        <p:sp>
          <p:nvSpPr>
            <p:cNvPr id="56" name="Rounded Rectangle 55"/>
            <p:cNvSpPr/>
            <p:nvPr/>
          </p:nvSpPr>
          <p:spPr bwMode="auto">
            <a:xfrm>
              <a:off x="3293497" y="3476871"/>
              <a:ext cx="594360" cy="320040"/>
            </a:xfrm>
            <a:prstGeom prst="roundRect">
              <a:avLst/>
            </a:prstGeom>
            <a:solidFill>
              <a:srgbClr val="FBFFD9"/>
            </a:solidFill>
            <a:ln w="12700">
              <a:solidFill>
                <a:srgbClr val="002060"/>
              </a:solidFill>
              <a:miter/>
            </a:ln>
            <a:effectLst>
              <a:outerShdw blurRad="50800" dist="12700" dir="3600000" algn="ctr" rotWithShape="0">
                <a:srgbClr val="002060"/>
              </a:outerShdw>
            </a:effectLst>
          </p:spPr>
          <p:txBody>
            <a:bodyPr lIns="91440" tIns="45720" rIns="91440" bIns="9144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2200" b="1" baseline="-25000" dirty="0" smtClean="0">
                <a:solidFill>
                  <a:srgbClr val="FF0000"/>
                </a:solidFill>
                <a:latin typeface="+mn-lt"/>
                <a:cs typeface="Courier New" pitchFamily="49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352193" y="3310906"/>
              <a:ext cx="48753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grpSp>
          <p:nvGrpSpPr>
            <p:cNvPr id="2" name="Group 81"/>
            <p:cNvGrpSpPr/>
            <p:nvPr/>
          </p:nvGrpSpPr>
          <p:grpSpPr>
            <a:xfrm>
              <a:off x="3887857" y="2653682"/>
              <a:ext cx="2057711" cy="2049940"/>
              <a:chOff x="3941197" y="2295542"/>
              <a:chExt cx="2057711" cy="2049940"/>
            </a:xfrm>
          </p:grpSpPr>
          <p:sp>
            <p:nvSpPr>
              <p:cNvPr id="52" name="Rounded Rectangle 51"/>
              <p:cNvSpPr/>
              <p:nvPr/>
            </p:nvSpPr>
            <p:spPr bwMode="auto">
              <a:xfrm>
                <a:off x="4337752" y="2723115"/>
                <a:ext cx="594360" cy="320040"/>
              </a:xfrm>
              <a:prstGeom prst="roundRect">
                <a:avLst/>
              </a:prstGeom>
              <a:solidFill>
                <a:srgbClr val="FBFFD9"/>
              </a:solidFill>
              <a:ln w="12700">
                <a:solidFill>
                  <a:srgbClr val="002060"/>
                </a:solidFill>
                <a:miter/>
              </a:ln>
              <a:effectLst>
                <a:outerShdw blurRad="50800" dist="12700" dir="3600000" algn="ctr" rotWithShape="0">
                  <a:srgbClr val="002060"/>
                </a:outerShdw>
              </a:effectLst>
            </p:spPr>
            <p:txBody>
              <a:bodyPr lIns="91440" tIns="45720" rIns="91440" bIns="91440"/>
              <a:lstStyle/>
              <a:p>
                <a:pPr algn="ctr" defTabSz="803275">
                  <a:spcBef>
                    <a:spcPts val="0"/>
                  </a:spcBef>
                  <a:buSzPct val="70000"/>
                  <a:defRPr/>
                </a:pPr>
                <a:endParaRPr lang="en-US" sz="2200" b="1" baseline="-25000" dirty="0" smtClean="0">
                  <a:solidFill>
                    <a:srgbClr val="FF0000"/>
                  </a:solidFill>
                  <a:latin typeface="+mn-lt"/>
                  <a:cs typeface="Courier New" pitchFamily="49" charset="0"/>
                </a:endParaRPr>
              </a:p>
            </p:txBody>
          </p:sp>
          <p:cxnSp>
            <p:nvCxnSpPr>
              <p:cNvPr id="53" name="Straight Arrow Connector 52"/>
              <p:cNvCxnSpPr>
                <a:stCxn id="56" idx="3"/>
                <a:endCxn id="55" idx="1"/>
              </p:cNvCxnSpPr>
              <p:nvPr/>
            </p:nvCxnSpPr>
            <p:spPr bwMode="auto">
              <a:xfrm>
                <a:off x="3941197" y="3278751"/>
                <a:ext cx="374330" cy="408472"/>
              </a:xfrm>
              <a:prstGeom prst="straightConnector1">
                <a:avLst/>
              </a:prstGeom>
              <a:solidFill>
                <a:schemeClr val="accent1"/>
              </a:solidFill>
              <a:ln w="444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4" name="Straight Arrow Connector 53"/>
              <p:cNvCxnSpPr>
                <a:stCxn id="56" idx="3"/>
                <a:endCxn id="52" idx="1"/>
              </p:cNvCxnSpPr>
              <p:nvPr/>
            </p:nvCxnSpPr>
            <p:spPr bwMode="auto">
              <a:xfrm flipV="1">
                <a:off x="3941197" y="2883135"/>
                <a:ext cx="396555" cy="395616"/>
              </a:xfrm>
              <a:prstGeom prst="straightConnector1">
                <a:avLst/>
              </a:prstGeom>
              <a:solidFill>
                <a:schemeClr val="accent1"/>
              </a:solidFill>
              <a:ln w="444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55" name="Rounded Rectangle 54"/>
              <p:cNvSpPr/>
              <p:nvPr/>
            </p:nvSpPr>
            <p:spPr bwMode="auto">
              <a:xfrm>
                <a:off x="4315527" y="3527203"/>
                <a:ext cx="594360" cy="320040"/>
              </a:xfrm>
              <a:prstGeom prst="roundRect">
                <a:avLst/>
              </a:prstGeom>
              <a:solidFill>
                <a:srgbClr val="FBFFD9"/>
              </a:solidFill>
              <a:ln w="12700">
                <a:solidFill>
                  <a:srgbClr val="002060"/>
                </a:solidFill>
                <a:miter/>
              </a:ln>
              <a:effectLst>
                <a:outerShdw blurRad="50800" dist="12700" dir="3600000" algn="ctr" rotWithShape="0">
                  <a:srgbClr val="002060"/>
                </a:outerShdw>
              </a:effectLst>
            </p:spPr>
            <p:txBody>
              <a:bodyPr lIns="91440" tIns="45720" rIns="91440" bIns="91440"/>
              <a:lstStyle/>
              <a:p>
                <a:pPr algn="ctr" defTabSz="803275">
                  <a:spcBef>
                    <a:spcPts val="0"/>
                  </a:spcBef>
                  <a:buSzPct val="70000"/>
                  <a:defRPr/>
                </a:pPr>
                <a:endParaRPr lang="en-US" sz="2200" b="1" baseline="-25000" dirty="0" smtClean="0">
                  <a:solidFill>
                    <a:srgbClr val="FF0000"/>
                  </a:solidFill>
                  <a:latin typeface="+mn-lt"/>
                  <a:cs typeface="Courier New" pitchFamily="49" charset="0"/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 bwMode="auto">
              <a:xfrm>
                <a:off x="5404548" y="2461025"/>
                <a:ext cx="594360" cy="320040"/>
              </a:xfrm>
              <a:prstGeom prst="roundRect">
                <a:avLst/>
              </a:prstGeom>
              <a:solidFill>
                <a:srgbClr val="FBFFD9"/>
              </a:solidFill>
              <a:ln w="12700">
                <a:solidFill>
                  <a:srgbClr val="002060"/>
                </a:solidFill>
                <a:miter/>
              </a:ln>
              <a:effectLst>
                <a:outerShdw blurRad="50800" dist="12700" dir="3600000" algn="ctr" rotWithShape="0">
                  <a:srgbClr val="002060"/>
                </a:outerShdw>
              </a:effectLst>
            </p:spPr>
            <p:txBody>
              <a:bodyPr lIns="91440" tIns="45720" rIns="91440" bIns="91440"/>
              <a:lstStyle/>
              <a:p>
                <a:pPr algn="ctr" defTabSz="803275">
                  <a:spcBef>
                    <a:spcPts val="0"/>
                  </a:spcBef>
                  <a:buSzPct val="70000"/>
                  <a:defRPr/>
                </a:pPr>
                <a:endParaRPr lang="en-US" sz="2200" b="1" baseline="-25000" dirty="0" smtClean="0">
                  <a:solidFill>
                    <a:srgbClr val="FF0000"/>
                  </a:solidFill>
                  <a:latin typeface="+mn-lt"/>
                  <a:cs typeface="Courier New" pitchFamily="49" charset="0"/>
                </a:endParaRPr>
              </a:p>
            </p:txBody>
          </p:sp>
          <p:cxnSp>
            <p:nvCxnSpPr>
              <p:cNvPr id="60" name="Straight Arrow Connector 59"/>
              <p:cNvCxnSpPr>
                <a:stCxn id="52" idx="3"/>
                <a:endCxn id="62" idx="1"/>
              </p:cNvCxnSpPr>
              <p:nvPr/>
            </p:nvCxnSpPr>
            <p:spPr bwMode="auto">
              <a:xfrm>
                <a:off x="4932112" y="2883135"/>
                <a:ext cx="470054" cy="163991"/>
              </a:xfrm>
              <a:prstGeom prst="straightConnector1">
                <a:avLst/>
              </a:prstGeom>
              <a:solidFill>
                <a:schemeClr val="accent1"/>
              </a:solidFill>
              <a:ln w="444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1" name="Straight Arrow Connector 60"/>
              <p:cNvCxnSpPr>
                <a:stCxn id="52" idx="3"/>
                <a:endCxn id="59" idx="1"/>
              </p:cNvCxnSpPr>
              <p:nvPr/>
            </p:nvCxnSpPr>
            <p:spPr bwMode="auto">
              <a:xfrm flipV="1">
                <a:off x="4932112" y="2621045"/>
                <a:ext cx="472436" cy="262090"/>
              </a:xfrm>
              <a:prstGeom prst="straightConnector1">
                <a:avLst/>
              </a:prstGeom>
              <a:solidFill>
                <a:schemeClr val="accent1"/>
              </a:solidFill>
              <a:ln w="444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2" name="Rounded Rectangle 61"/>
              <p:cNvSpPr/>
              <p:nvPr/>
            </p:nvSpPr>
            <p:spPr bwMode="auto">
              <a:xfrm>
                <a:off x="5402166" y="2887106"/>
                <a:ext cx="594360" cy="320040"/>
              </a:xfrm>
              <a:prstGeom prst="roundRect">
                <a:avLst/>
              </a:prstGeom>
              <a:solidFill>
                <a:srgbClr val="FBFFD9"/>
              </a:solidFill>
              <a:ln w="12700">
                <a:solidFill>
                  <a:srgbClr val="002060"/>
                </a:solidFill>
                <a:miter/>
              </a:ln>
              <a:effectLst>
                <a:outerShdw blurRad="50800" dist="12700" dir="3600000" algn="ctr" rotWithShape="0">
                  <a:srgbClr val="002060"/>
                </a:outerShdw>
              </a:effectLst>
            </p:spPr>
            <p:txBody>
              <a:bodyPr lIns="91440" tIns="45720" rIns="91440" bIns="91440"/>
              <a:lstStyle/>
              <a:p>
                <a:pPr algn="ctr" defTabSz="803275">
                  <a:spcBef>
                    <a:spcPts val="0"/>
                  </a:spcBef>
                  <a:buSzPct val="70000"/>
                  <a:defRPr/>
                </a:pPr>
                <a:endParaRPr lang="en-US" sz="2200" b="1" baseline="-25000" dirty="0" smtClean="0">
                  <a:solidFill>
                    <a:srgbClr val="FF0000"/>
                  </a:solidFill>
                  <a:latin typeface="+mn-lt"/>
                  <a:cs typeface="Courier New" pitchFamily="49" charset="0"/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 bwMode="auto">
              <a:xfrm>
                <a:off x="5393434" y="3355580"/>
                <a:ext cx="594360" cy="320040"/>
              </a:xfrm>
              <a:prstGeom prst="roundRect">
                <a:avLst/>
              </a:prstGeom>
              <a:solidFill>
                <a:srgbClr val="FBFFD9"/>
              </a:solidFill>
              <a:ln w="12700">
                <a:solidFill>
                  <a:srgbClr val="002060"/>
                </a:solidFill>
                <a:miter/>
              </a:ln>
              <a:effectLst>
                <a:outerShdw blurRad="50800" dist="12700" dir="3600000" algn="ctr" rotWithShape="0">
                  <a:srgbClr val="002060"/>
                </a:outerShdw>
              </a:effectLst>
            </p:spPr>
            <p:txBody>
              <a:bodyPr lIns="91440" tIns="45720" rIns="91440" bIns="91440"/>
              <a:lstStyle/>
              <a:p>
                <a:pPr algn="ctr" defTabSz="803275">
                  <a:spcBef>
                    <a:spcPts val="0"/>
                  </a:spcBef>
                  <a:buSzPct val="70000"/>
                  <a:defRPr/>
                </a:pPr>
                <a:endParaRPr lang="en-US" sz="2200" b="1" baseline="-25000" dirty="0" smtClean="0">
                  <a:solidFill>
                    <a:srgbClr val="FF0000"/>
                  </a:solidFill>
                  <a:latin typeface="+mn-lt"/>
                  <a:cs typeface="Courier New" pitchFamily="49" charset="0"/>
                </a:endParaRPr>
              </a:p>
            </p:txBody>
          </p:sp>
          <p:cxnSp>
            <p:nvCxnSpPr>
              <p:cNvPr id="65" name="Straight Arrow Connector 64"/>
              <p:cNvCxnSpPr>
                <a:stCxn id="55" idx="3"/>
                <a:endCxn id="67" idx="1"/>
              </p:cNvCxnSpPr>
              <p:nvPr/>
            </p:nvCxnSpPr>
            <p:spPr bwMode="auto">
              <a:xfrm>
                <a:off x="4909887" y="3687223"/>
                <a:ext cx="483548" cy="245723"/>
              </a:xfrm>
              <a:prstGeom prst="straightConnector1">
                <a:avLst/>
              </a:prstGeom>
              <a:solidFill>
                <a:schemeClr val="accent1"/>
              </a:solidFill>
              <a:ln w="444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6" name="Straight Arrow Connector 65"/>
              <p:cNvCxnSpPr>
                <a:stCxn id="55" idx="3"/>
                <a:endCxn id="64" idx="1"/>
              </p:cNvCxnSpPr>
              <p:nvPr/>
            </p:nvCxnSpPr>
            <p:spPr bwMode="auto">
              <a:xfrm flipV="1">
                <a:off x="4909887" y="3515600"/>
                <a:ext cx="483547" cy="171623"/>
              </a:xfrm>
              <a:prstGeom prst="straightConnector1">
                <a:avLst/>
              </a:prstGeom>
              <a:solidFill>
                <a:schemeClr val="accent1"/>
              </a:solidFill>
              <a:ln w="444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7" name="Rounded Rectangle 66"/>
              <p:cNvSpPr/>
              <p:nvPr/>
            </p:nvSpPr>
            <p:spPr bwMode="auto">
              <a:xfrm>
                <a:off x="5393435" y="3772926"/>
                <a:ext cx="594360" cy="320040"/>
              </a:xfrm>
              <a:prstGeom prst="roundRect">
                <a:avLst/>
              </a:prstGeom>
              <a:solidFill>
                <a:srgbClr val="FBFFD9"/>
              </a:solidFill>
              <a:ln w="12700">
                <a:solidFill>
                  <a:srgbClr val="002060"/>
                </a:solidFill>
                <a:miter/>
              </a:ln>
              <a:effectLst>
                <a:outerShdw blurRad="50800" dist="12700" dir="3600000" algn="ctr" rotWithShape="0">
                  <a:srgbClr val="002060"/>
                </a:outerShdw>
              </a:effectLst>
            </p:spPr>
            <p:txBody>
              <a:bodyPr lIns="91440" tIns="45720" rIns="91440" bIns="91440"/>
              <a:lstStyle/>
              <a:p>
                <a:pPr algn="ctr" defTabSz="803275">
                  <a:spcBef>
                    <a:spcPts val="0"/>
                  </a:spcBef>
                  <a:buSzPct val="70000"/>
                  <a:defRPr/>
                </a:pPr>
                <a:endParaRPr lang="en-US" sz="2200" b="1" baseline="-25000" dirty="0" smtClean="0">
                  <a:solidFill>
                    <a:srgbClr val="FF0000"/>
                  </a:solidFill>
                  <a:latin typeface="+mn-lt"/>
                  <a:cs typeface="Courier New" pitchFamily="49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390418" y="2562241"/>
                <a:ext cx="487536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200" i="1" dirty="0" smtClean="0">
                    <a:solidFill>
                      <a:srgbClr val="002060"/>
                    </a:solidFill>
                    <a:latin typeface="Goudy Old Style" panose="02020502050305020303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sz="20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000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371368" y="3367102"/>
                <a:ext cx="487536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200" i="1" dirty="0" smtClean="0">
                    <a:solidFill>
                      <a:srgbClr val="002060"/>
                    </a:solidFill>
                    <a:latin typeface="Goudy Old Style" panose="02020502050305020303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sz="20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2000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465157" y="2295542"/>
                <a:ext cx="487536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200" i="1" dirty="0" smtClean="0">
                    <a:solidFill>
                      <a:srgbClr val="002060"/>
                    </a:solidFill>
                    <a:latin typeface="Goudy Old Style" panose="02020502050305020303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sz="20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2000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460393" y="2722579"/>
                <a:ext cx="487536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200" i="1" dirty="0" smtClean="0">
                    <a:solidFill>
                      <a:srgbClr val="002060"/>
                    </a:solidFill>
                    <a:latin typeface="Goudy Old Style" panose="02020502050305020303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sz="20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en-US" sz="2000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455631" y="3184545"/>
                <a:ext cx="487536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200" i="1" dirty="0" smtClean="0">
                    <a:solidFill>
                      <a:srgbClr val="002060"/>
                    </a:solidFill>
                    <a:latin typeface="Goudy Old Style" panose="02020502050305020303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sz="20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en-US" sz="2000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452449" y="3606818"/>
                <a:ext cx="487536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200" i="1" dirty="0" smtClean="0">
                    <a:solidFill>
                      <a:srgbClr val="002060"/>
                    </a:solidFill>
                    <a:latin typeface="Goudy Old Style" panose="02020502050305020303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sz="20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en-US" sz="2000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p:grpSp>
      </p:grpSp>
      <p:cxnSp>
        <p:nvCxnSpPr>
          <p:cNvPr id="85" name="Straight Arrow Connector 84"/>
          <p:cNvCxnSpPr>
            <a:stCxn id="89" idx="3"/>
            <a:endCxn id="87" idx="1"/>
          </p:cNvCxnSpPr>
          <p:nvPr/>
        </p:nvCxnSpPr>
        <p:spPr bwMode="auto">
          <a:xfrm>
            <a:off x="6852037" y="3636891"/>
            <a:ext cx="351470" cy="408472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7" name="Rounded Rectangle 86"/>
          <p:cNvSpPr/>
          <p:nvPr/>
        </p:nvSpPr>
        <p:spPr bwMode="auto">
          <a:xfrm>
            <a:off x="7203507" y="3885343"/>
            <a:ext cx="594360" cy="320040"/>
          </a:xfrm>
          <a:prstGeom prst="roundRect">
            <a:avLst/>
          </a:prstGeom>
          <a:solidFill>
            <a:srgbClr val="FBFFD9"/>
          </a:solidFill>
          <a:ln w="12700">
            <a:solidFill>
              <a:srgbClr val="002060"/>
            </a:solidFill>
            <a:miter/>
          </a:ln>
          <a:effectLst>
            <a:outerShdw blurRad="50800" dist="12700" dir="3600000" algn="ctr" rotWithShape="0">
              <a:srgbClr val="002060"/>
            </a:outerShdw>
          </a:effectLst>
        </p:spPr>
        <p:txBody>
          <a:bodyPr lIns="91440" tIns="45720" rIns="91440" bIns="91440"/>
          <a:lstStyle/>
          <a:p>
            <a:pPr algn="ctr" defTabSz="803275">
              <a:spcBef>
                <a:spcPts val="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89" name="Rounded Rectangle 88"/>
          <p:cNvSpPr/>
          <p:nvPr/>
        </p:nvSpPr>
        <p:spPr bwMode="auto">
          <a:xfrm>
            <a:off x="6257677" y="3476871"/>
            <a:ext cx="594360" cy="320040"/>
          </a:xfrm>
          <a:prstGeom prst="roundRect">
            <a:avLst/>
          </a:prstGeom>
          <a:solidFill>
            <a:srgbClr val="FBFFD9"/>
          </a:solidFill>
          <a:ln w="12700">
            <a:solidFill>
              <a:srgbClr val="002060"/>
            </a:solidFill>
            <a:miter/>
          </a:ln>
          <a:effectLst>
            <a:outerShdw blurRad="50800" dist="12700" dir="3600000" algn="ctr" rotWithShape="0">
              <a:srgbClr val="002060"/>
            </a:outerShdw>
          </a:effectLst>
        </p:spPr>
        <p:txBody>
          <a:bodyPr lIns="91440" tIns="45720" rIns="91440" bIns="91440"/>
          <a:lstStyle/>
          <a:p>
            <a:pPr algn="ctr" defTabSz="803275">
              <a:spcBef>
                <a:spcPts val="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316373" y="3310906"/>
            <a:ext cx="48753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206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v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95" name="Rounded Rectangle 94"/>
          <p:cNvSpPr/>
          <p:nvPr/>
        </p:nvSpPr>
        <p:spPr bwMode="auto">
          <a:xfrm>
            <a:off x="8281414" y="3713720"/>
            <a:ext cx="594360" cy="320040"/>
          </a:xfrm>
          <a:prstGeom prst="roundRect">
            <a:avLst/>
          </a:prstGeom>
          <a:solidFill>
            <a:srgbClr val="FBFFD9"/>
          </a:solidFill>
          <a:ln w="12700">
            <a:solidFill>
              <a:srgbClr val="002060"/>
            </a:solidFill>
            <a:miter/>
          </a:ln>
          <a:effectLst>
            <a:outerShdw blurRad="50800" dist="12700" dir="3600000" algn="ctr" rotWithShape="0">
              <a:srgbClr val="002060"/>
            </a:outerShdw>
          </a:effectLst>
        </p:spPr>
        <p:txBody>
          <a:bodyPr lIns="91440" tIns="45720" rIns="91440" bIns="91440"/>
          <a:lstStyle/>
          <a:p>
            <a:pPr algn="ctr" defTabSz="803275">
              <a:spcBef>
                <a:spcPts val="0"/>
              </a:spcBef>
              <a:buSzPct val="70000"/>
              <a:defRPr/>
            </a:pPr>
            <a:endParaRPr lang="en-US" sz="2200" b="1" baseline="-25000" dirty="0" smtClean="0">
              <a:solidFill>
                <a:srgbClr val="FF0000"/>
              </a:solidFill>
              <a:latin typeface="+mn-lt"/>
              <a:cs typeface="Courier New" pitchFamily="49" charset="0"/>
            </a:endParaRPr>
          </a:p>
        </p:txBody>
      </p:sp>
      <p:cxnSp>
        <p:nvCxnSpPr>
          <p:cNvPr id="97" name="Straight Arrow Connector 96"/>
          <p:cNvCxnSpPr>
            <a:stCxn id="87" idx="3"/>
            <a:endCxn id="95" idx="1"/>
          </p:cNvCxnSpPr>
          <p:nvPr/>
        </p:nvCxnSpPr>
        <p:spPr bwMode="auto">
          <a:xfrm flipV="1">
            <a:off x="7797867" y="3873740"/>
            <a:ext cx="483547" cy="171623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1" name="TextBox 100"/>
          <p:cNvSpPr txBox="1"/>
          <p:nvPr/>
        </p:nvSpPr>
        <p:spPr>
          <a:xfrm>
            <a:off x="7259348" y="3725242"/>
            <a:ext cx="48753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206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v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8343611" y="3542685"/>
            <a:ext cx="48753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206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v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pSp>
        <p:nvGrpSpPr>
          <p:cNvPr id="3" name="Group 105"/>
          <p:cNvGrpSpPr/>
          <p:nvPr/>
        </p:nvGrpSpPr>
        <p:grpSpPr>
          <a:xfrm>
            <a:off x="6852037" y="2653682"/>
            <a:ext cx="2057711" cy="2049940"/>
            <a:chOff x="6852037" y="2295542"/>
            <a:chExt cx="2057711" cy="2049940"/>
          </a:xfrm>
        </p:grpSpPr>
        <p:sp>
          <p:nvSpPr>
            <p:cNvPr id="84" name="Rounded Rectangle 83"/>
            <p:cNvSpPr/>
            <p:nvPr/>
          </p:nvSpPr>
          <p:spPr bwMode="auto">
            <a:xfrm>
              <a:off x="7248592" y="2723115"/>
              <a:ext cx="594360" cy="320040"/>
            </a:xfrm>
            <a:prstGeom prst="roundRect">
              <a:avLst/>
            </a:prstGeom>
            <a:solidFill>
              <a:srgbClr val="FBFFD9"/>
            </a:solidFill>
            <a:ln w="12700">
              <a:solidFill>
                <a:srgbClr val="002060"/>
              </a:solidFill>
              <a:miter/>
            </a:ln>
            <a:effectLst>
              <a:outerShdw blurRad="50800" dist="12700" dir="3600000" algn="ctr" rotWithShape="0">
                <a:srgbClr val="002060"/>
              </a:outerShdw>
            </a:effectLst>
          </p:spPr>
          <p:txBody>
            <a:bodyPr lIns="91440" tIns="45720" rIns="91440" bIns="9144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2200" b="1" baseline="-25000" dirty="0" smtClean="0">
                <a:solidFill>
                  <a:srgbClr val="FF0000"/>
                </a:solidFill>
                <a:latin typeface="+mn-lt"/>
                <a:cs typeface="Courier New" pitchFamily="49" charset="0"/>
              </a:endParaRPr>
            </a:p>
          </p:txBody>
        </p:sp>
        <p:cxnSp>
          <p:nvCxnSpPr>
            <p:cNvPr id="86" name="Straight Arrow Connector 85"/>
            <p:cNvCxnSpPr>
              <a:stCxn id="89" idx="3"/>
              <a:endCxn id="84" idx="1"/>
            </p:cNvCxnSpPr>
            <p:nvPr/>
          </p:nvCxnSpPr>
          <p:spPr bwMode="auto">
            <a:xfrm flipV="1">
              <a:off x="6852037" y="2883135"/>
              <a:ext cx="396555" cy="395616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1" name="Rounded Rectangle 90"/>
            <p:cNvSpPr/>
            <p:nvPr/>
          </p:nvSpPr>
          <p:spPr bwMode="auto">
            <a:xfrm>
              <a:off x="8315388" y="2461025"/>
              <a:ext cx="594360" cy="320040"/>
            </a:xfrm>
            <a:prstGeom prst="roundRect">
              <a:avLst/>
            </a:prstGeom>
            <a:solidFill>
              <a:srgbClr val="FBFFD9"/>
            </a:solidFill>
            <a:ln w="12700">
              <a:solidFill>
                <a:srgbClr val="002060"/>
              </a:solidFill>
              <a:miter/>
            </a:ln>
            <a:effectLst>
              <a:outerShdw blurRad="50800" dist="12700" dir="3600000" algn="ctr" rotWithShape="0">
                <a:srgbClr val="002060"/>
              </a:outerShdw>
            </a:effectLst>
          </p:spPr>
          <p:txBody>
            <a:bodyPr lIns="91440" tIns="45720" rIns="91440" bIns="9144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2200" b="1" baseline="-25000" dirty="0" smtClean="0">
                <a:solidFill>
                  <a:srgbClr val="FF0000"/>
                </a:solidFill>
                <a:latin typeface="+mn-lt"/>
                <a:cs typeface="Courier New" pitchFamily="49" charset="0"/>
              </a:endParaRPr>
            </a:p>
          </p:txBody>
        </p:sp>
        <p:cxnSp>
          <p:nvCxnSpPr>
            <p:cNvPr id="92" name="Straight Arrow Connector 91"/>
            <p:cNvCxnSpPr>
              <a:stCxn id="84" idx="3"/>
              <a:endCxn id="94" idx="1"/>
            </p:cNvCxnSpPr>
            <p:nvPr/>
          </p:nvCxnSpPr>
          <p:spPr bwMode="auto">
            <a:xfrm>
              <a:off x="7842952" y="2883135"/>
              <a:ext cx="470054" cy="163991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3" name="Straight Arrow Connector 92"/>
            <p:cNvCxnSpPr>
              <a:stCxn id="84" idx="3"/>
              <a:endCxn id="91" idx="1"/>
            </p:cNvCxnSpPr>
            <p:nvPr/>
          </p:nvCxnSpPr>
          <p:spPr bwMode="auto">
            <a:xfrm flipV="1">
              <a:off x="7842952" y="2621045"/>
              <a:ext cx="472436" cy="26209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4" name="Rounded Rectangle 93"/>
            <p:cNvSpPr/>
            <p:nvPr/>
          </p:nvSpPr>
          <p:spPr bwMode="auto">
            <a:xfrm>
              <a:off x="8313006" y="2887106"/>
              <a:ext cx="594360" cy="320040"/>
            </a:xfrm>
            <a:prstGeom prst="roundRect">
              <a:avLst/>
            </a:prstGeom>
            <a:solidFill>
              <a:srgbClr val="FBFFD9"/>
            </a:solidFill>
            <a:ln w="12700">
              <a:solidFill>
                <a:srgbClr val="002060"/>
              </a:solidFill>
              <a:miter/>
            </a:ln>
            <a:effectLst>
              <a:outerShdw blurRad="50800" dist="12700" dir="3600000" algn="ctr" rotWithShape="0">
                <a:srgbClr val="002060"/>
              </a:outerShdw>
            </a:effectLst>
          </p:spPr>
          <p:txBody>
            <a:bodyPr lIns="91440" tIns="45720" rIns="91440" bIns="9144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2200" b="1" baseline="-25000" dirty="0" smtClean="0">
                <a:solidFill>
                  <a:srgbClr val="FF0000"/>
                </a:solidFill>
                <a:latin typeface="+mn-lt"/>
                <a:cs typeface="Courier New" pitchFamily="49" charset="0"/>
              </a:endParaRPr>
            </a:p>
          </p:txBody>
        </p:sp>
        <p:cxnSp>
          <p:nvCxnSpPr>
            <p:cNvPr id="96" name="Straight Arrow Connector 95"/>
            <p:cNvCxnSpPr>
              <a:stCxn id="87" idx="3"/>
              <a:endCxn id="98" idx="1"/>
            </p:cNvCxnSpPr>
            <p:nvPr/>
          </p:nvCxnSpPr>
          <p:spPr bwMode="auto">
            <a:xfrm>
              <a:off x="7797867" y="3687223"/>
              <a:ext cx="506408" cy="245723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8" name="Rounded Rectangle 97"/>
            <p:cNvSpPr/>
            <p:nvPr/>
          </p:nvSpPr>
          <p:spPr bwMode="auto">
            <a:xfrm>
              <a:off x="8304275" y="3772926"/>
              <a:ext cx="594360" cy="320040"/>
            </a:xfrm>
            <a:prstGeom prst="roundRect">
              <a:avLst/>
            </a:prstGeom>
            <a:solidFill>
              <a:srgbClr val="FBFFD9"/>
            </a:solidFill>
            <a:ln w="12700">
              <a:solidFill>
                <a:srgbClr val="002060"/>
              </a:solidFill>
              <a:miter/>
            </a:ln>
            <a:effectLst>
              <a:outerShdw blurRad="50800" dist="12700" dir="3600000" algn="ctr" rotWithShape="0">
                <a:srgbClr val="002060"/>
              </a:outerShdw>
            </a:effectLst>
          </p:spPr>
          <p:txBody>
            <a:bodyPr lIns="91440" tIns="45720" rIns="91440" bIns="9144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2200" b="1" baseline="-25000" dirty="0" smtClean="0">
                <a:solidFill>
                  <a:srgbClr val="FF0000"/>
                </a:solidFill>
                <a:latin typeface="+mn-lt"/>
                <a:cs typeface="Courier New" pitchFamily="49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301258" y="2562241"/>
              <a:ext cx="48753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375997" y="2295542"/>
              <a:ext cx="48753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371233" y="2722579"/>
              <a:ext cx="48753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363289" y="3606818"/>
              <a:ext cx="48753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88103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9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87" grpId="0" animBg="1"/>
      <p:bldP spid="89" grpId="0" animBg="1"/>
      <p:bldP spid="90" grpId="0"/>
      <p:bldP spid="95" grpId="0" animBg="1"/>
      <p:bldP spid="101" grpId="0"/>
      <p:bldP spid="10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3"/>
          <p:cNvSpPr/>
          <p:nvPr/>
        </p:nvSpPr>
        <p:spPr>
          <a:xfrm>
            <a:off x="1266826" y="3948029"/>
            <a:ext cx="6610350" cy="1660291"/>
          </a:xfrm>
          <a:prstGeom prst="rect">
            <a:avLst/>
          </a:prstGeom>
          <a:solidFill>
            <a:srgbClr val="FBFFD9"/>
          </a:solidFill>
          <a:ln w="12700">
            <a:solidFill>
              <a:srgbClr val="002060"/>
            </a:solidFill>
            <a:miter/>
          </a:ln>
          <a:effectLst>
            <a:outerShdw blurRad="50800" dist="50800" dir="3600000" algn="ctr" rotWithShape="0">
              <a:srgbClr val="002060"/>
            </a:outerShdw>
          </a:effectLst>
        </p:spPr>
        <p:txBody>
          <a:bodyPr lIns="274320" tIns="182880" rIns="182880" bIns="182880"/>
          <a:lstStyle/>
          <a:p>
            <a:pPr marL="457200" indent="-457200">
              <a:spcBef>
                <a:spcPts val="600"/>
              </a:spcBef>
              <a:buSzPct val="70000"/>
              <a:buFont typeface="+mj-lt"/>
              <a:buAutoNum type="arabicPeriod" startAt="2"/>
            </a:pP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Generate a plan such that:</a:t>
            </a:r>
          </a:p>
          <a:p>
            <a:pPr marL="914400" lvl="1" indent="-457200">
              <a:spcBef>
                <a:spcPts val="600"/>
              </a:spcBef>
              <a:buSzPct val="70000"/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002060"/>
                </a:solidFill>
              </a:rPr>
              <a:t>                  h </a:t>
            </a:r>
            <a:r>
              <a:rPr lang="en-US" sz="2200" dirty="0" smtClean="0">
                <a:solidFill>
                  <a:srgbClr val="002060"/>
                </a:solidFill>
                <a:latin typeface="Calisto MT" panose="02040603050505030304" pitchFamily="18" charset="0"/>
              </a:rPr>
              <a:t>.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SzPct val="70000"/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002060"/>
                </a:solidFill>
                <a:latin typeface="Calisto MT" panose="02040603050505030304" pitchFamily="18" charset="0"/>
              </a:rPr>
              <a:t>                    </a:t>
            </a:r>
            <a:r>
              <a:rPr lang="en-US" sz="200" dirty="0" smtClean="0">
                <a:solidFill>
                  <a:srgbClr val="002060"/>
                </a:solidFill>
                <a:latin typeface="Calisto MT" pitchFamily="18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Calisto MT" pitchFamily="18" charset="0"/>
              </a:rPr>
              <a:t>is maximized.</a:t>
            </a:r>
          </a:p>
          <a:p>
            <a:pPr>
              <a:spcBef>
                <a:spcPts val="600"/>
              </a:spcBef>
              <a:buSzPct val="70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buSzPct val="70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buSzPct val="70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buSzPct val="70000"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1266826" y="2043029"/>
            <a:ext cx="6610350" cy="1454551"/>
          </a:xfrm>
          <a:prstGeom prst="rect">
            <a:avLst/>
          </a:prstGeom>
          <a:solidFill>
            <a:srgbClr val="FBFFD9"/>
          </a:solidFill>
          <a:ln w="12700">
            <a:solidFill>
              <a:srgbClr val="002060"/>
            </a:solidFill>
            <a:miter/>
          </a:ln>
          <a:effectLst>
            <a:outerShdw blurRad="50800" dist="50800" dir="3600000" algn="ctr" rotWithShape="0">
              <a:srgbClr val="002060"/>
            </a:outerShdw>
          </a:effectLst>
        </p:spPr>
        <p:txBody>
          <a:bodyPr lIns="274320" tIns="182880" rIns="182880" bIns="182880"/>
          <a:lstStyle/>
          <a:p>
            <a:pPr marL="457200" indent="-457200">
              <a:spcBef>
                <a:spcPts val="600"/>
              </a:spcBef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Benefit-</a:t>
            </a:r>
            <a:r>
              <a:rPr lang="en-US" sz="2400" b="1" dirty="0" err="1" smtClean="0">
                <a:solidFill>
                  <a:srgbClr val="FF0000"/>
                </a:solidFill>
                <a:latin typeface="Book Antiqua" pitchFamily="18" charset="0"/>
              </a:rPr>
              <a:t>vs</a:t>
            </a: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-Cost Analysis:</a:t>
            </a:r>
          </a:p>
          <a:p>
            <a:pPr marL="914400" lvl="1" indent="-457200">
              <a:spcBef>
                <a:spcPts val="600"/>
              </a:spcBef>
              <a:buSzPct val="70000"/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002060"/>
                </a:solidFill>
                <a:latin typeface="Calisto MT" pitchFamily="18" charset="0"/>
              </a:rPr>
              <a:t>Each node and block has an updated cost and benefit. </a:t>
            </a:r>
          </a:p>
          <a:p>
            <a:pPr>
              <a:spcBef>
                <a:spcPts val="600"/>
              </a:spcBef>
              <a:buSzPct val="70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buSzPct val="70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buSzPct val="70000"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521" y="565252"/>
            <a:ext cx="9134484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Plan Generation Phase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Cloud Callout 4"/>
          <p:cNvSpPr/>
          <p:nvPr/>
        </p:nvSpPr>
        <p:spPr bwMode="auto">
          <a:xfrm>
            <a:off x="6132401" y="4337995"/>
            <a:ext cx="2518113" cy="1580206"/>
          </a:xfrm>
          <a:prstGeom prst="cloudCallout">
            <a:avLst>
              <a:gd name="adj1" fmla="val -60628"/>
              <a:gd name="adj2" fmla="val -48486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" dist="38100" dir="3600000" algn="ctr" rotWithShape="0">
              <a:schemeClr val="bg1">
                <a:lumMod val="50000"/>
              </a:schemeClr>
            </a:outerShdw>
          </a:effec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803275"/>
            <a:r>
              <a:rPr lang="en-US" sz="2000" b="1" u="sng" dirty="0" smtClean="0">
                <a:solidFill>
                  <a:srgbClr val="FF0000"/>
                </a:solidFill>
              </a:rPr>
              <a:t>NP-hard</a:t>
            </a:r>
          </a:p>
          <a:p>
            <a:pPr algn="ctr" defTabSz="803275"/>
            <a:r>
              <a:rPr lang="en-US" sz="2000" dirty="0" smtClean="0"/>
              <a:t>Oregon-Trail Knapsack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79494" y="4584697"/>
            <a:ext cx="1606731" cy="860070"/>
            <a:chOff x="2479494" y="4646616"/>
            <a:chExt cx="1744844" cy="86007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9494" y="5145888"/>
              <a:ext cx="1444805" cy="360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0287" y="4646616"/>
              <a:ext cx="1744051" cy="334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24255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2" grpId="0" build="allAtOnce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1209757" y="1742104"/>
            <a:ext cx="4175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3275"/>
            <a:r>
              <a:rPr lang="en-US" sz="2200" dirty="0" smtClean="0">
                <a:solidFill>
                  <a:srgbClr val="002060"/>
                </a:solidFill>
                <a:latin typeface="Berlin Sans FB" pitchFamily="34" charset="0"/>
              </a:rPr>
              <a:t>Instantiated </a:t>
            </a:r>
          </a:p>
          <a:p>
            <a:pPr algn="ctr" defTabSz="803275"/>
            <a:r>
              <a:rPr lang="en-US" sz="2200" dirty="0" smtClean="0">
                <a:solidFill>
                  <a:srgbClr val="002060"/>
                </a:solidFill>
                <a:latin typeface="Berlin Sans FB" pitchFamily="34" charset="0"/>
              </a:rPr>
              <a:t>Unresolved Nodes</a:t>
            </a:r>
          </a:p>
        </p:txBody>
      </p:sp>
      <p:sp>
        <p:nvSpPr>
          <p:cNvPr id="35" name="Right Arrow 34"/>
          <p:cNvSpPr/>
          <p:nvPr/>
        </p:nvSpPr>
        <p:spPr bwMode="auto">
          <a:xfrm>
            <a:off x="5007181" y="2939796"/>
            <a:ext cx="647024" cy="37692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53909" y="2386416"/>
            <a:ext cx="148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3275"/>
            <a:r>
              <a:rPr lang="en-US" sz="2400" dirty="0" smtClean="0">
                <a:latin typeface="Rockwell Extra Bold" pitchFamily="18" charset="0"/>
              </a:rPr>
              <a:t>Step#1</a:t>
            </a:r>
            <a:endParaRPr lang="en-US" sz="2400" dirty="0" smtClean="0">
              <a:latin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2398" y="4890740"/>
            <a:ext cx="148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3275"/>
            <a:r>
              <a:rPr lang="en-US" sz="2400" dirty="0" smtClean="0">
                <a:latin typeface="Rockwell Extra Bold" pitchFamily="18" charset="0"/>
              </a:rPr>
              <a:t>Step#2</a:t>
            </a:r>
            <a:endParaRPr lang="en-US" sz="2400" dirty="0" smtClean="0">
              <a:latin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729207" y="4481825"/>
            <a:ext cx="33709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3275"/>
            <a:r>
              <a:rPr lang="en-US" sz="2200" dirty="0" err="1" smtClean="0">
                <a:solidFill>
                  <a:srgbClr val="002060"/>
                </a:solidFill>
                <a:latin typeface="Berlin Sans FB" pitchFamily="34" charset="0"/>
              </a:rPr>
              <a:t>Uninstantiated</a:t>
            </a:r>
            <a:r>
              <a:rPr lang="en-US" sz="2200" dirty="0" smtClean="0">
                <a:solidFill>
                  <a:srgbClr val="002060"/>
                </a:solidFill>
                <a:latin typeface="Berlin Sans FB" pitchFamily="34" charset="0"/>
              </a:rPr>
              <a:t> Blocks</a:t>
            </a:r>
          </a:p>
        </p:txBody>
      </p:sp>
      <p:grpSp>
        <p:nvGrpSpPr>
          <p:cNvPr id="2" name="Group 85"/>
          <p:cNvGrpSpPr/>
          <p:nvPr/>
        </p:nvGrpSpPr>
        <p:grpSpPr>
          <a:xfrm>
            <a:off x="2121701" y="2545804"/>
            <a:ext cx="2202388" cy="1272929"/>
            <a:chOff x="6204631" y="4877524"/>
            <a:chExt cx="2202388" cy="1272929"/>
          </a:xfrm>
        </p:grpSpPr>
        <p:sp>
          <p:nvSpPr>
            <p:cNvPr id="73" name="Rounded Rectangle 72"/>
            <p:cNvSpPr/>
            <p:nvPr/>
          </p:nvSpPr>
          <p:spPr bwMode="auto">
            <a:xfrm>
              <a:off x="6423706" y="4878478"/>
              <a:ext cx="461256" cy="348842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1800" b="1" baseline="-25000" dirty="0" smtClean="0">
                <a:solidFill>
                  <a:srgbClr val="C00000"/>
                </a:solidFill>
                <a:latin typeface="+mn-lt"/>
                <a:cs typeface="Courier New" pitchFamily="49" charset="0"/>
              </a:endParaRPr>
            </a:p>
          </p:txBody>
        </p:sp>
        <p:sp>
          <p:nvSpPr>
            <p:cNvPr id="74" name="Rounded Rectangle 73"/>
            <p:cNvSpPr/>
            <p:nvPr/>
          </p:nvSpPr>
          <p:spPr bwMode="auto">
            <a:xfrm>
              <a:off x="7018066" y="4877524"/>
              <a:ext cx="461256" cy="348842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1800" b="1" baseline="-25000" dirty="0" smtClean="0">
                <a:solidFill>
                  <a:srgbClr val="C00000"/>
                </a:solidFill>
                <a:latin typeface="+mn-lt"/>
                <a:cs typeface="Courier New" pitchFamily="49" charset="0"/>
              </a:endParaRPr>
            </a:p>
          </p:txBody>
        </p:sp>
        <p:sp>
          <p:nvSpPr>
            <p:cNvPr id="75" name="Rounded Rectangle 74"/>
            <p:cNvSpPr/>
            <p:nvPr/>
          </p:nvSpPr>
          <p:spPr bwMode="auto">
            <a:xfrm>
              <a:off x="7602906" y="4882454"/>
              <a:ext cx="461256" cy="348842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1800" b="1" baseline="-25000" dirty="0" smtClean="0">
                <a:solidFill>
                  <a:srgbClr val="C00000"/>
                </a:solidFill>
                <a:latin typeface="+mn-lt"/>
                <a:cs typeface="Courier New" pitchFamily="49" charset="0"/>
              </a:endParaRPr>
            </a:p>
          </p:txBody>
        </p:sp>
        <p:sp>
          <p:nvSpPr>
            <p:cNvPr id="76" name="Rounded Rectangle 75"/>
            <p:cNvSpPr/>
            <p:nvPr/>
          </p:nvSpPr>
          <p:spPr bwMode="auto">
            <a:xfrm>
              <a:off x="6204631" y="5335678"/>
              <a:ext cx="461256" cy="348842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1800" b="1" baseline="-25000" dirty="0" smtClean="0">
                <a:solidFill>
                  <a:srgbClr val="C00000"/>
                </a:solidFill>
                <a:latin typeface="+mn-lt"/>
                <a:cs typeface="Courier New" pitchFamily="49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 bwMode="auto">
            <a:xfrm>
              <a:off x="6798991" y="5334724"/>
              <a:ext cx="461256" cy="348842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1800" b="1" baseline="-25000" dirty="0" smtClean="0">
                <a:solidFill>
                  <a:srgbClr val="C00000"/>
                </a:solidFill>
                <a:latin typeface="+mn-lt"/>
                <a:cs typeface="Courier New" pitchFamily="49" charset="0"/>
              </a:endParaRPr>
            </a:p>
          </p:txBody>
        </p:sp>
        <p:sp>
          <p:nvSpPr>
            <p:cNvPr id="78" name="Rounded Rectangle 77"/>
            <p:cNvSpPr/>
            <p:nvPr/>
          </p:nvSpPr>
          <p:spPr bwMode="auto">
            <a:xfrm>
              <a:off x="7383831" y="5339654"/>
              <a:ext cx="461256" cy="348842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1800" b="1" baseline="-25000" dirty="0" smtClean="0">
                <a:solidFill>
                  <a:srgbClr val="C00000"/>
                </a:solidFill>
                <a:latin typeface="+mn-lt"/>
                <a:cs typeface="Courier New" pitchFamily="49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 bwMode="auto">
            <a:xfrm>
              <a:off x="6433230" y="5797635"/>
              <a:ext cx="461256" cy="348842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1800" b="1" baseline="-25000" dirty="0" smtClean="0">
                <a:solidFill>
                  <a:srgbClr val="C00000"/>
                </a:solidFill>
                <a:latin typeface="+mn-lt"/>
                <a:cs typeface="Courier New" pitchFamily="49" charset="0"/>
              </a:endParaRPr>
            </a:p>
          </p:txBody>
        </p:sp>
        <p:sp>
          <p:nvSpPr>
            <p:cNvPr id="83" name="Rounded Rectangle 82"/>
            <p:cNvSpPr/>
            <p:nvPr/>
          </p:nvSpPr>
          <p:spPr bwMode="auto">
            <a:xfrm>
              <a:off x="7027590" y="5796681"/>
              <a:ext cx="461256" cy="348842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1800" b="1" baseline="-25000" dirty="0" smtClean="0">
                <a:solidFill>
                  <a:srgbClr val="C00000"/>
                </a:solidFill>
                <a:latin typeface="+mn-lt"/>
                <a:cs typeface="Courier New" pitchFamily="49" charset="0"/>
              </a:endParaRPr>
            </a:p>
          </p:txBody>
        </p:sp>
        <p:sp>
          <p:nvSpPr>
            <p:cNvPr id="84" name="Rounded Rectangle 83"/>
            <p:cNvSpPr/>
            <p:nvPr/>
          </p:nvSpPr>
          <p:spPr bwMode="auto">
            <a:xfrm>
              <a:off x="7612430" y="5801611"/>
              <a:ext cx="461256" cy="348842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1800" b="1" baseline="-25000" dirty="0" smtClean="0">
                <a:solidFill>
                  <a:srgbClr val="C00000"/>
                </a:solidFill>
                <a:latin typeface="+mn-lt"/>
                <a:cs typeface="Courier New" pitchFamily="49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 bwMode="auto">
            <a:xfrm>
              <a:off x="7945763" y="5337289"/>
              <a:ext cx="461256" cy="348842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1800" b="1" baseline="-25000" dirty="0" smtClean="0">
                <a:solidFill>
                  <a:srgbClr val="C00000"/>
                </a:solidFill>
                <a:latin typeface="+mn-lt"/>
                <a:cs typeface="Courier New" pitchFamily="49" charset="0"/>
              </a:endParaRPr>
            </a:p>
          </p:txBody>
        </p:sp>
      </p:grpSp>
      <p:grpSp>
        <p:nvGrpSpPr>
          <p:cNvPr id="3" name="Group 86"/>
          <p:cNvGrpSpPr/>
          <p:nvPr/>
        </p:nvGrpSpPr>
        <p:grpSpPr>
          <a:xfrm>
            <a:off x="6213641" y="2599144"/>
            <a:ext cx="1640456" cy="811753"/>
            <a:chOff x="6204631" y="5334724"/>
            <a:chExt cx="1640456" cy="811753"/>
          </a:xfrm>
        </p:grpSpPr>
        <p:sp>
          <p:nvSpPr>
            <p:cNvPr id="93" name="Rounded Rectangle 92"/>
            <p:cNvSpPr/>
            <p:nvPr/>
          </p:nvSpPr>
          <p:spPr bwMode="auto">
            <a:xfrm>
              <a:off x="6204631" y="5335678"/>
              <a:ext cx="461256" cy="348842"/>
            </a:xfrm>
            <a:prstGeom prst="roundRect">
              <a:avLst/>
            </a:prstGeom>
            <a:gradFill>
              <a:gsLst>
                <a:gs pos="0">
                  <a:schemeClr val="accent5"/>
                </a:gs>
                <a:gs pos="100000">
                  <a:srgbClr val="E5EFFF"/>
                </a:gs>
              </a:gsLst>
              <a:lin ang="1200000" scaled="0"/>
            </a:gradFill>
            <a:ln w="9360">
              <a:solidFill>
                <a:srgbClr val="4A7EBB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1800" b="1" baseline="-25000" dirty="0" smtClean="0">
                <a:solidFill>
                  <a:srgbClr val="C00000"/>
                </a:solidFill>
                <a:latin typeface="+mn-lt"/>
                <a:cs typeface="Courier New" pitchFamily="49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 bwMode="auto">
            <a:xfrm>
              <a:off x="6798991" y="5334724"/>
              <a:ext cx="461256" cy="348842"/>
            </a:xfrm>
            <a:prstGeom prst="roundRect">
              <a:avLst/>
            </a:prstGeom>
            <a:gradFill>
              <a:gsLst>
                <a:gs pos="0">
                  <a:schemeClr val="accent5"/>
                </a:gs>
                <a:gs pos="100000">
                  <a:srgbClr val="E5EFFF"/>
                </a:gs>
              </a:gsLst>
              <a:lin ang="1200000" scaled="0"/>
            </a:gradFill>
            <a:ln w="9360">
              <a:solidFill>
                <a:srgbClr val="4A7EBB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1800" b="1" baseline="-25000" dirty="0" smtClean="0">
                <a:solidFill>
                  <a:srgbClr val="C00000"/>
                </a:solidFill>
                <a:latin typeface="+mn-lt"/>
                <a:cs typeface="Courier New" pitchFamily="49" charset="0"/>
              </a:endParaRPr>
            </a:p>
          </p:txBody>
        </p:sp>
        <p:sp>
          <p:nvSpPr>
            <p:cNvPr id="95" name="Rounded Rectangle 94"/>
            <p:cNvSpPr/>
            <p:nvPr/>
          </p:nvSpPr>
          <p:spPr bwMode="auto">
            <a:xfrm>
              <a:off x="7383831" y="5339654"/>
              <a:ext cx="461256" cy="348842"/>
            </a:xfrm>
            <a:prstGeom prst="roundRect">
              <a:avLst/>
            </a:prstGeom>
            <a:gradFill>
              <a:gsLst>
                <a:gs pos="0">
                  <a:schemeClr val="accent5"/>
                </a:gs>
                <a:gs pos="100000">
                  <a:srgbClr val="E5EFFF"/>
                </a:gs>
              </a:gsLst>
              <a:lin ang="1200000" scaled="0"/>
            </a:gradFill>
            <a:ln w="9360">
              <a:solidFill>
                <a:srgbClr val="4A7EBB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1800" b="1" baseline="-25000" dirty="0" smtClean="0">
                <a:solidFill>
                  <a:srgbClr val="C00000"/>
                </a:solidFill>
                <a:latin typeface="+mn-lt"/>
                <a:cs typeface="Courier New" pitchFamily="49" charset="0"/>
              </a:endParaRPr>
            </a:p>
          </p:txBody>
        </p:sp>
        <p:sp>
          <p:nvSpPr>
            <p:cNvPr id="96" name="Rounded Rectangle 95"/>
            <p:cNvSpPr/>
            <p:nvPr/>
          </p:nvSpPr>
          <p:spPr bwMode="auto">
            <a:xfrm>
              <a:off x="6433230" y="5797635"/>
              <a:ext cx="461256" cy="348842"/>
            </a:xfrm>
            <a:prstGeom prst="roundRect">
              <a:avLst/>
            </a:prstGeom>
            <a:gradFill>
              <a:gsLst>
                <a:gs pos="0">
                  <a:schemeClr val="accent5"/>
                </a:gs>
                <a:gs pos="100000">
                  <a:srgbClr val="E5EFFF"/>
                </a:gs>
              </a:gsLst>
              <a:lin ang="1200000" scaled="0"/>
            </a:gradFill>
            <a:ln w="9360">
              <a:solidFill>
                <a:srgbClr val="4A7EBB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1800" b="1" baseline="-25000" dirty="0" smtClean="0">
                <a:solidFill>
                  <a:srgbClr val="C00000"/>
                </a:solidFill>
                <a:latin typeface="+mn-lt"/>
                <a:cs typeface="Courier New" pitchFamily="49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 bwMode="auto">
            <a:xfrm>
              <a:off x="7027590" y="5796681"/>
              <a:ext cx="461256" cy="348842"/>
            </a:xfrm>
            <a:prstGeom prst="roundRect">
              <a:avLst/>
            </a:prstGeom>
            <a:gradFill>
              <a:gsLst>
                <a:gs pos="0">
                  <a:schemeClr val="accent5"/>
                </a:gs>
                <a:gs pos="100000">
                  <a:srgbClr val="E5EFFF"/>
                </a:gs>
              </a:gsLst>
              <a:lin ang="1200000" scaled="0"/>
            </a:gradFill>
            <a:ln w="9360">
              <a:solidFill>
                <a:srgbClr val="4A7EBB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1800" b="1" baseline="-25000" dirty="0" smtClean="0">
                <a:solidFill>
                  <a:srgbClr val="C00000"/>
                </a:solidFill>
                <a:latin typeface="+mn-lt"/>
                <a:cs typeface="Courier New" pitchFamily="49" charset="0"/>
              </a:endParaRPr>
            </a:p>
          </p:txBody>
        </p:sp>
      </p:grpSp>
      <p:grpSp>
        <p:nvGrpSpPr>
          <p:cNvPr id="4" name="Group 117"/>
          <p:cNvGrpSpPr/>
          <p:nvPr/>
        </p:nvGrpSpPr>
        <p:grpSpPr>
          <a:xfrm>
            <a:off x="2260316" y="4960125"/>
            <a:ext cx="2274006" cy="1215250"/>
            <a:chOff x="2426566" y="4817250"/>
            <a:chExt cx="2274006" cy="1215250"/>
          </a:xfrm>
        </p:grpSpPr>
        <p:sp>
          <p:nvSpPr>
            <p:cNvPr id="21" name="Snip Single Corner Rectangle 20"/>
            <p:cNvSpPr/>
            <p:nvPr/>
          </p:nvSpPr>
          <p:spPr bwMode="auto">
            <a:xfrm>
              <a:off x="2426566" y="4817250"/>
              <a:ext cx="462683" cy="529450"/>
            </a:xfrm>
            <a:prstGeom prst="snip1Rect">
              <a:avLst>
                <a:gd name="adj" fmla="val 26935"/>
              </a:avLst>
            </a:prstGeom>
            <a:solidFill>
              <a:srgbClr val="002060">
                <a:alpha val="8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49212" anchor="ctr"/>
            <a:lstStyle/>
            <a:p>
              <a:pPr algn="r" defTabSz="912813" eaLnBrk="0" hangingPunct="0">
                <a:defRPr/>
              </a:pPr>
              <a:r>
                <a:rPr lang="en-US" sz="2200" dirty="0" smtClean="0">
                  <a:solidFill>
                    <a:schemeClr val="bg1"/>
                  </a:solidFill>
                </a:rPr>
                <a:t>R</a:t>
              </a:r>
              <a:r>
                <a:rPr lang="en-US" sz="2200" baseline="-25000" dirty="0" smtClean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07" name="Snip Single Corner Rectangle 106"/>
            <p:cNvSpPr/>
            <p:nvPr/>
          </p:nvSpPr>
          <p:spPr bwMode="auto">
            <a:xfrm>
              <a:off x="3031389" y="4818839"/>
              <a:ext cx="462683" cy="529450"/>
            </a:xfrm>
            <a:prstGeom prst="snip1Rect">
              <a:avLst>
                <a:gd name="adj" fmla="val 26935"/>
              </a:avLst>
            </a:prstGeom>
            <a:solidFill>
              <a:srgbClr val="002060">
                <a:alpha val="8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49212" anchor="ctr"/>
            <a:lstStyle/>
            <a:p>
              <a:pPr algn="r" defTabSz="912813" eaLnBrk="0" hangingPunct="0">
                <a:defRPr/>
              </a:pPr>
              <a:r>
                <a:rPr lang="en-US" sz="2200" dirty="0" smtClean="0">
                  <a:solidFill>
                    <a:schemeClr val="bg1"/>
                  </a:solidFill>
                </a:rPr>
                <a:t>R</a:t>
              </a:r>
              <a:r>
                <a:rPr lang="en-US" sz="2200" baseline="-25000" dirty="0" smtClean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08" name="Snip Single Corner Rectangle 107"/>
            <p:cNvSpPr/>
            <p:nvPr/>
          </p:nvSpPr>
          <p:spPr bwMode="auto">
            <a:xfrm>
              <a:off x="3633066" y="4820425"/>
              <a:ext cx="462683" cy="529450"/>
            </a:xfrm>
            <a:prstGeom prst="snip1Rect">
              <a:avLst>
                <a:gd name="adj" fmla="val 26935"/>
              </a:avLst>
            </a:prstGeom>
            <a:solidFill>
              <a:srgbClr val="002060">
                <a:alpha val="8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49212" anchor="ctr"/>
            <a:lstStyle/>
            <a:p>
              <a:pPr algn="r" defTabSz="912813" eaLnBrk="0" hangingPunct="0">
                <a:defRPr/>
              </a:pPr>
              <a:r>
                <a:rPr lang="en-US" sz="2200" dirty="0" smtClean="0">
                  <a:solidFill>
                    <a:schemeClr val="bg1"/>
                  </a:solidFill>
                </a:rPr>
                <a:t>R</a:t>
              </a:r>
              <a:r>
                <a:rPr lang="en-US" sz="2200" baseline="-25000" dirty="0" smtClean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09" name="Snip Single Corner Rectangle 108"/>
            <p:cNvSpPr/>
            <p:nvPr/>
          </p:nvSpPr>
          <p:spPr bwMode="auto">
            <a:xfrm>
              <a:off x="4237889" y="4822014"/>
              <a:ext cx="462683" cy="529450"/>
            </a:xfrm>
            <a:prstGeom prst="snip1Rect">
              <a:avLst>
                <a:gd name="adj" fmla="val 26935"/>
              </a:avLst>
            </a:prstGeom>
            <a:solidFill>
              <a:srgbClr val="002060">
                <a:alpha val="8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49212" anchor="ctr"/>
            <a:lstStyle/>
            <a:p>
              <a:pPr algn="r" defTabSz="912813" eaLnBrk="0" hangingPunct="0">
                <a:defRPr/>
              </a:pPr>
              <a:r>
                <a:rPr lang="en-US" sz="2200" dirty="0" smtClean="0">
                  <a:solidFill>
                    <a:schemeClr val="bg1"/>
                  </a:solidFill>
                </a:rPr>
                <a:t>R</a:t>
              </a:r>
              <a:r>
                <a:rPr lang="en-US" sz="2200" baseline="-25000" dirty="0" smtClean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10" name="Snip Single Corner Rectangle 109"/>
            <p:cNvSpPr/>
            <p:nvPr/>
          </p:nvSpPr>
          <p:spPr bwMode="auto">
            <a:xfrm>
              <a:off x="2699616" y="5499875"/>
              <a:ext cx="462683" cy="529450"/>
            </a:xfrm>
            <a:prstGeom prst="snip1Rect">
              <a:avLst>
                <a:gd name="adj" fmla="val 26935"/>
              </a:avLst>
            </a:prstGeom>
            <a:solidFill>
              <a:srgbClr val="002060">
                <a:alpha val="8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49212" anchor="ctr"/>
            <a:lstStyle/>
            <a:p>
              <a:pPr algn="r" defTabSz="912813" eaLnBrk="0" hangingPunct="0">
                <a:defRPr/>
              </a:pPr>
              <a:r>
                <a:rPr lang="en-US" sz="2200" dirty="0" smtClean="0">
                  <a:solidFill>
                    <a:schemeClr val="bg1"/>
                  </a:solidFill>
                </a:rPr>
                <a:t>R</a:t>
              </a:r>
              <a:r>
                <a:rPr lang="en-US" sz="2200" baseline="-25000" dirty="0" smtClean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11" name="Snip Single Corner Rectangle 110"/>
            <p:cNvSpPr/>
            <p:nvPr/>
          </p:nvSpPr>
          <p:spPr bwMode="auto">
            <a:xfrm>
              <a:off x="3304439" y="5501464"/>
              <a:ext cx="462683" cy="529450"/>
            </a:xfrm>
            <a:prstGeom prst="snip1Rect">
              <a:avLst>
                <a:gd name="adj" fmla="val 26935"/>
              </a:avLst>
            </a:prstGeom>
            <a:solidFill>
              <a:srgbClr val="002060">
                <a:alpha val="8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49212" anchor="ctr"/>
            <a:lstStyle/>
            <a:p>
              <a:pPr algn="r" defTabSz="912813" eaLnBrk="0" hangingPunct="0">
                <a:defRPr/>
              </a:pPr>
              <a:r>
                <a:rPr lang="en-US" sz="2200" dirty="0" smtClean="0">
                  <a:solidFill>
                    <a:schemeClr val="bg1"/>
                  </a:solidFill>
                </a:rPr>
                <a:t>R</a:t>
              </a:r>
              <a:r>
                <a:rPr lang="en-US" sz="2200" baseline="-25000" dirty="0" smtClean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12" name="Snip Single Corner Rectangle 111"/>
            <p:cNvSpPr/>
            <p:nvPr/>
          </p:nvSpPr>
          <p:spPr bwMode="auto">
            <a:xfrm>
              <a:off x="3906116" y="5503050"/>
              <a:ext cx="462683" cy="529450"/>
            </a:xfrm>
            <a:prstGeom prst="snip1Rect">
              <a:avLst>
                <a:gd name="adj" fmla="val 26935"/>
              </a:avLst>
            </a:prstGeom>
            <a:solidFill>
              <a:srgbClr val="002060">
                <a:alpha val="8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49212" anchor="ctr"/>
            <a:lstStyle/>
            <a:p>
              <a:pPr algn="r" defTabSz="912813" eaLnBrk="0" hangingPunct="0">
                <a:defRPr/>
              </a:pPr>
              <a:r>
                <a:rPr lang="en-US" sz="2200" dirty="0" smtClean="0">
                  <a:solidFill>
                    <a:schemeClr val="bg1"/>
                  </a:solidFill>
                </a:rPr>
                <a:t>R</a:t>
              </a:r>
              <a:r>
                <a:rPr lang="en-US" sz="2200" baseline="-25000" dirty="0" smtClean="0">
                  <a:solidFill>
                    <a:schemeClr val="bg1"/>
                  </a:solidFill>
                </a:rPr>
                <a:t>9</a:t>
              </a:r>
            </a:p>
          </p:txBody>
        </p:sp>
      </p:grpSp>
      <p:sp>
        <p:nvSpPr>
          <p:cNvPr id="114" name="Line Callout 2 113"/>
          <p:cNvSpPr/>
          <p:nvPr/>
        </p:nvSpPr>
        <p:spPr bwMode="auto">
          <a:xfrm rot="10800000">
            <a:off x="6125909" y="2500261"/>
            <a:ext cx="1865014" cy="1032096"/>
          </a:xfrm>
          <a:prstGeom prst="borderCallout2">
            <a:avLst>
              <a:gd name="adj1" fmla="val -1503"/>
              <a:gd name="adj2" fmla="val 67182"/>
              <a:gd name="adj3" fmla="val -29496"/>
              <a:gd name="adj4" fmla="val 61974"/>
              <a:gd name="adj5" fmla="val -29451"/>
              <a:gd name="adj6" fmla="val 47241"/>
            </a:avLst>
          </a:prstGeom>
          <a:noFill/>
          <a:ln w="34925" cap="sq">
            <a:solidFill>
              <a:schemeClr val="tx1"/>
            </a:solidFill>
            <a:round/>
          </a:ln>
          <a:effectLst/>
        </p:spPr>
        <p:txBody>
          <a:bodyPr lIns="274320" tIns="274320" rIns="182880" bIns="274320" rtlCol="0" anchor="ctr"/>
          <a:lstStyle/>
          <a:p>
            <a:pPr marL="0" marR="0" indent="0" algn="ctr" defTabSz="803275" eaLnBrk="1" latinLnBrk="0" hangingPunct="1">
              <a:spcBef>
                <a:spcPts val="600"/>
              </a:spcBef>
              <a:buClrTx/>
              <a:buSzPct val="70000"/>
              <a:buFontTx/>
              <a:buNone/>
              <a:tabLst/>
            </a:pPr>
            <a:endParaRPr lang="en-US" sz="2200" dirty="0" smtClean="0">
              <a:solidFill>
                <a:srgbClr val="002060"/>
              </a:solidFill>
            </a:endParaRPr>
          </a:p>
        </p:txBody>
      </p:sp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1118" y="3584373"/>
            <a:ext cx="586522" cy="47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itle 1"/>
          <p:cNvSpPr txBox="1">
            <a:spLocks/>
          </p:cNvSpPr>
          <p:nvPr/>
        </p:nvSpPr>
        <p:spPr bwMode="auto">
          <a:xfrm>
            <a:off x="9521" y="565252"/>
            <a:ext cx="9134484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Plan Generation Algorithm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5650" y="4651570"/>
            <a:ext cx="3385957" cy="155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9345" y="2127394"/>
            <a:ext cx="1764506" cy="28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Group 47"/>
          <p:cNvGrpSpPr/>
          <p:nvPr/>
        </p:nvGrpSpPr>
        <p:grpSpPr>
          <a:xfrm>
            <a:off x="2110196" y="2466663"/>
            <a:ext cx="2230611" cy="1555178"/>
            <a:chOff x="2110196" y="2466663"/>
            <a:chExt cx="2230611" cy="1555178"/>
          </a:xfrm>
        </p:grpSpPr>
        <p:sp>
          <p:nvSpPr>
            <p:cNvPr id="37" name="TextBox 36"/>
            <p:cNvSpPr txBox="1"/>
            <p:nvPr/>
          </p:nvSpPr>
          <p:spPr>
            <a:xfrm>
              <a:off x="2332446" y="2466663"/>
              <a:ext cx="48753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29346" y="2466663"/>
              <a:ext cx="48753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07196" y="2468251"/>
              <a:ext cx="48753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10196" y="2917513"/>
              <a:ext cx="48753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10271" y="2921482"/>
              <a:ext cx="48753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91296" y="2920689"/>
              <a:ext cx="48753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853271" y="2920690"/>
              <a:ext cx="48753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38796" y="3373129"/>
              <a:ext cx="48753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29347" y="3375510"/>
              <a:ext cx="48753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endPara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15134" y="3370744"/>
              <a:ext cx="48753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21</a:t>
              </a:r>
              <a:endPara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205946" y="2523813"/>
            <a:ext cx="1662286" cy="1101150"/>
            <a:chOff x="2332446" y="2466663"/>
            <a:chExt cx="1662286" cy="1101150"/>
          </a:xfrm>
        </p:grpSpPr>
        <p:sp>
          <p:nvSpPr>
            <p:cNvPr id="50" name="TextBox 49"/>
            <p:cNvSpPr txBox="1"/>
            <p:nvPr/>
          </p:nvSpPr>
          <p:spPr>
            <a:xfrm>
              <a:off x="2332446" y="2466663"/>
              <a:ext cx="48753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922996" y="2466663"/>
              <a:ext cx="48753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507196" y="2466663"/>
              <a:ext cx="48753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576921" y="2921482"/>
              <a:ext cx="48753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157946" y="2920689"/>
              <a:ext cx="48753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endPara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5" grpId="0" animBg="1"/>
      <p:bldP spid="61" grpId="0"/>
      <p:bldP spid="63" grpId="0"/>
      <p:bldP spid="64" grpId="0"/>
      <p:bldP spid="1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Arrow 34"/>
          <p:cNvSpPr/>
          <p:nvPr/>
        </p:nvSpPr>
        <p:spPr bwMode="auto">
          <a:xfrm>
            <a:off x="4381500" y="3194664"/>
            <a:ext cx="876300" cy="37692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08643" y="2513163"/>
            <a:ext cx="148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3275"/>
            <a:r>
              <a:rPr lang="en-US" sz="2400" dirty="0" smtClean="0">
                <a:latin typeface="Rockwell Extra Bold" pitchFamily="18" charset="0"/>
              </a:rPr>
              <a:t>Step#3</a:t>
            </a:r>
            <a:endParaRPr lang="en-US" sz="2400" dirty="0" smtClean="0">
              <a:latin typeface="Times New Roman" pitchFamily="18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868559" y="3934050"/>
            <a:ext cx="1640456" cy="811753"/>
            <a:chOff x="6204631" y="5334724"/>
            <a:chExt cx="1640456" cy="811753"/>
          </a:xfrm>
        </p:grpSpPr>
        <p:sp>
          <p:nvSpPr>
            <p:cNvPr id="78" name="Rounded Rectangle 77"/>
            <p:cNvSpPr/>
            <p:nvPr/>
          </p:nvSpPr>
          <p:spPr bwMode="auto">
            <a:xfrm>
              <a:off x="6204631" y="5335678"/>
              <a:ext cx="461256" cy="348842"/>
            </a:xfrm>
            <a:prstGeom prst="roundRect">
              <a:avLst/>
            </a:prstGeom>
            <a:gradFill>
              <a:gsLst>
                <a:gs pos="0">
                  <a:schemeClr val="accent5"/>
                </a:gs>
                <a:gs pos="100000">
                  <a:srgbClr val="E5EFFF"/>
                </a:gs>
              </a:gsLst>
              <a:lin ang="1200000" scaled="0"/>
            </a:gradFill>
            <a:ln w="9360">
              <a:solidFill>
                <a:srgbClr val="4A7EBB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1800" b="1" baseline="-25000" dirty="0" smtClean="0">
                <a:solidFill>
                  <a:srgbClr val="C00000"/>
                </a:solidFill>
                <a:latin typeface="+mn-lt"/>
                <a:cs typeface="Courier New" pitchFamily="49" charset="0"/>
              </a:endParaRPr>
            </a:p>
          </p:txBody>
        </p:sp>
        <p:sp>
          <p:nvSpPr>
            <p:cNvPr id="79" name="Rounded Rectangle 78"/>
            <p:cNvSpPr/>
            <p:nvPr/>
          </p:nvSpPr>
          <p:spPr bwMode="auto">
            <a:xfrm>
              <a:off x="6798991" y="5334724"/>
              <a:ext cx="461256" cy="348842"/>
            </a:xfrm>
            <a:prstGeom prst="roundRect">
              <a:avLst/>
            </a:prstGeom>
            <a:gradFill>
              <a:gsLst>
                <a:gs pos="0">
                  <a:schemeClr val="accent5"/>
                </a:gs>
                <a:gs pos="100000">
                  <a:srgbClr val="E5EFFF"/>
                </a:gs>
              </a:gsLst>
              <a:lin ang="1200000" scaled="0"/>
            </a:gradFill>
            <a:ln w="9360">
              <a:solidFill>
                <a:srgbClr val="4A7EBB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1800" b="1" baseline="-25000" dirty="0" smtClean="0">
                <a:solidFill>
                  <a:srgbClr val="C00000"/>
                </a:solidFill>
                <a:latin typeface="+mn-lt"/>
                <a:cs typeface="Courier New" pitchFamily="49" charset="0"/>
              </a:endParaRPr>
            </a:p>
          </p:txBody>
        </p:sp>
        <p:sp>
          <p:nvSpPr>
            <p:cNvPr id="80" name="Rounded Rectangle 79"/>
            <p:cNvSpPr/>
            <p:nvPr/>
          </p:nvSpPr>
          <p:spPr bwMode="auto">
            <a:xfrm>
              <a:off x="7383831" y="5339654"/>
              <a:ext cx="461256" cy="348842"/>
            </a:xfrm>
            <a:prstGeom prst="roundRect">
              <a:avLst/>
            </a:prstGeom>
            <a:gradFill>
              <a:gsLst>
                <a:gs pos="0">
                  <a:schemeClr val="accent5"/>
                </a:gs>
                <a:gs pos="100000">
                  <a:srgbClr val="E5EFFF"/>
                </a:gs>
              </a:gsLst>
              <a:lin ang="1200000" scaled="0"/>
            </a:gradFill>
            <a:ln w="9360">
              <a:solidFill>
                <a:srgbClr val="4A7EBB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1800" b="1" baseline="-25000" dirty="0" smtClean="0">
                <a:solidFill>
                  <a:srgbClr val="C00000"/>
                </a:solidFill>
                <a:latin typeface="+mn-lt"/>
                <a:cs typeface="Courier New" pitchFamily="49" charset="0"/>
              </a:endParaRPr>
            </a:p>
          </p:txBody>
        </p:sp>
        <p:sp>
          <p:nvSpPr>
            <p:cNvPr id="81" name="Rounded Rectangle 80"/>
            <p:cNvSpPr/>
            <p:nvPr/>
          </p:nvSpPr>
          <p:spPr bwMode="auto">
            <a:xfrm>
              <a:off x="6433230" y="5797635"/>
              <a:ext cx="461256" cy="348842"/>
            </a:xfrm>
            <a:prstGeom prst="roundRect">
              <a:avLst/>
            </a:prstGeom>
            <a:gradFill>
              <a:gsLst>
                <a:gs pos="0">
                  <a:schemeClr val="accent5"/>
                </a:gs>
                <a:gs pos="100000">
                  <a:srgbClr val="E5EFFF"/>
                </a:gs>
              </a:gsLst>
              <a:lin ang="1200000" scaled="0"/>
            </a:gradFill>
            <a:ln w="9360">
              <a:solidFill>
                <a:srgbClr val="4A7EBB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1800" b="1" baseline="-25000" dirty="0" smtClean="0">
                <a:solidFill>
                  <a:srgbClr val="C00000"/>
                </a:solidFill>
                <a:latin typeface="+mn-lt"/>
                <a:cs typeface="Courier New" pitchFamily="49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 bwMode="auto">
            <a:xfrm>
              <a:off x="7027590" y="5796681"/>
              <a:ext cx="461256" cy="348842"/>
            </a:xfrm>
            <a:prstGeom prst="roundRect">
              <a:avLst/>
            </a:prstGeom>
            <a:gradFill>
              <a:gsLst>
                <a:gs pos="0">
                  <a:schemeClr val="accent5"/>
                </a:gs>
                <a:gs pos="100000">
                  <a:srgbClr val="E5EFFF"/>
                </a:gs>
              </a:gsLst>
              <a:lin ang="1200000" scaled="0"/>
            </a:gradFill>
            <a:ln w="9360">
              <a:solidFill>
                <a:srgbClr val="4A7EBB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1800" b="1" baseline="-25000" dirty="0" smtClean="0">
                <a:solidFill>
                  <a:srgbClr val="C00000"/>
                </a:solidFill>
                <a:latin typeface="+mn-lt"/>
                <a:cs typeface="Courier New" pitchFamily="49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870577" y="2947425"/>
            <a:ext cx="1640456" cy="806996"/>
            <a:chOff x="6423706" y="4877524"/>
            <a:chExt cx="1640456" cy="806996"/>
          </a:xfrm>
        </p:grpSpPr>
        <p:sp>
          <p:nvSpPr>
            <p:cNvPr id="84" name="Rounded Rectangle 83"/>
            <p:cNvSpPr/>
            <p:nvPr/>
          </p:nvSpPr>
          <p:spPr bwMode="auto">
            <a:xfrm>
              <a:off x="6423706" y="4878478"/>
              <a:ext cx="461256" cy="348842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1800" b="1" baseline="-25000" dirty="0" smtClean="0">
                <a:solidFill>
                  <a:srgbClr val="C00000"/>
                </a:solidFill>
                <a:latin typeface="+mn-lt"/>
                <a:cs typeface="Courier New" pitchFamily="49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 bwMode="auto">
            <a:xfrm>
              <a:off x="7018066" y="4877524"/>
              <a:ext cx="461256" cy="348842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1800" b="1" baseline="-25000" dirty="0" smtClean="0">
                <a:solidFill>
                  <a:srgbClr val="C00000"/>
                </a:solidFill>
                <a:latin typeface="+mn-lt"/>
                <a:cs typeface="Courier New" pitchFamily="49" charset="0"/>
              </a:endParaRPr>
            </a:p>
          </p:txBody>
        </p:sp>
        <p:sp>
          <p:nvSpPr>
            <p:cNvPr id="86" name="Rounded Rectangle 85"/>
            <p:cNvSpPr/>
            <p:nvPr/>
          </p:nvSpPr>
          <p:spPr bwMode="auto">
            <a:xfrm>
              <a:off x="7602906" y="4882454"/>
              <a:ext cx="461256" cy="348842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1800" b="1" baseline="-25000" dirty="0" smtClean="0">
                <a:solidFill>
                  <a:srgbClr val="C00000"/>
                </a:solidFill>
                <a:latin typeface="+mn-lt"/>
                <a:cs typeface="Courier New" pitchFamily="49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6729705" y="5335678"/>
              <a:ext cx="461256" cy="348842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1800" b="1" baseline="-25000" dirty="0" smtClean="0">
                <a:solidFill>
                  <a:srgbClr val="C00000"/>
                </a:solidFill>
                <a:latin typeface="+mn-lt"/>
                <a:cs typeface="Courier New" pitchFamily="49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 bwMode="auto">
            <a:xfrm>
              <a:off x="7324065" y="5334724"/>
              <a:ext cx="461256" cy="348842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1800" b="1" baseline="-25000" dirty="0" smtClean="0">
                <a:solidFill>
                  <a:srgbClr val="C00000"/>
                </a:solidFill>
                <a:latin typeface="+mn-lt"/>
                <a:cs typeface="Courier New" pitchFamily="49" charset="0"/>
              </a:endParaRPr>
            </a:p>
          </p:txBody>
        </p:sp>
      </p:grpSp>
      <p:sp>
        <p:nvSpPr>
          <p:cNvPr id="101" name="Content Placeholder 2"/>
          <p:cNvSpPr>
            <a:spLocks noGrp="1"/>
          </p:cNvSpPr>
          <p:nvPr>
            <p:ph idx="1"/>
          </p:nvPr>
        </p:nvSpPr>
        <p:spPr>
          <a:xfrm>
            <a:off x="3915411" y="4029546"/>
            <a:ext cx="4675140" cy="3149851"/>
          </a:xfrm>
        </p:spPr>
        <p:txBody>
          <a:bodyPr/>
          <a:lstStyle/>
          <a:p>
            <a:pPr marL="36576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w Cen MT" pitchFamily="34" charset="0"/>
              </a:rPr>
              <a:t>If  </a:t>
            </a:r>
            <a:r>
              <a:rPr lang="en-US" sz="1000" dirty="0" smtClean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w Cen MT" pitchFamily="34" charset="0"/>
              </a:rPr>
              <a:t>                   &gt;	</a:t>
            </a:r>
          </a:p>
          <a:p>
            <a:pPr marL="36576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 smtClean="0">
              <a:solidFill>
                <a:srgbClr val="002060"/>
              </a:solidFill>
              <a:latin typeface="Tw Cen MT" pitchFamily="34" charset="0"/>
            </a:endParaRPr>
          </a:p>
          <a:p>
            <a:pPr marL="36576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 smtClean="0">
              <a:solidFill>
                <a:srgbClr val="002060"/>
              </a:solidFill>
              <a:latin typeface="Tw Cen MT" pitchFamily="34" charset="0"/>
            </a:endParaRPr>
          </a:p>
          <a:p>
            <a:pPr marL="36576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 smtClean="0">
              <a:solidFill>
                <a:srgbClr val="002060"/>
              </a:solidFill>
              <a:latin typeface="Tw Cen MT" pitchFamily="34" charset="0"/>
            </a:endParaRPr>
          </a:p>
          <a:p>
            <a:pPr marL="36576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w Cen MT" pitchFamily="34" charset="0"/>
              </a:rPr>
              <a:t>else</a:t>
            </a:r>
          </a:p>
          <a:p>
            <a:pPr marL="36576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w Cen MT" pitchFamily="34" charset="0"/>
              </a:rPr>
              <a:t>	  return       and 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1869153" y="2968824"/>
            <a:ext cx="1640456" cy="806996"/>
            <a:chOff x="6423706" y="4877524"/>
            <a:chExt cx="1640456" cy="806996"/>
          </a:xfrm>
        </p:grpSpPr>
        <p:sp>
          <p:nvSpPr>
            <p:cNvPr id="103" name="Rounded Rectangle 102"/>
            <p:cNvSpPr/>
            <p:nvPr/>
          </p:nvSpPr>
          <p:spPr bwMode="auto">
            <a:xfrm>
              <a:off x="6423706" y="4878478"/>
              <a:ext cx="461256" cy="348842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1800" b="1" baseline="-25000" dirty="0" smtClean="0">
                <a:solidFill>
                  <a:srgbClr val="C00000"/>
                </a:solidFill>
                <a:latin typeface="+mn-lt"/>
                <a:cs typeface="Courier New" pitchFamily="49" charset="0"/>
              </a:endParaRPr>
            </a:p>
          </p:txBody>
        </p:sp>
        <p:sp>
          <p:nvSpPr>
            <p:cNvPr id="104" name="Rounded Rectangle 103"/>
            <p:cNvSpPr/>
            <p:nvPr/>
          </p:nvSpPr>
          <p:spPr bwMode="auto">
            <a:xfrm>
              <a:off x="7018066" y="4877524"/>
              <a:ext cx="461256" cy="348842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1800" b="1" baseline="-25000" dirty="0" smtClean="0">
                <a:solidFill>
                  <a:srgbClr val="C00000"/>
                </a:solidFill>
                <a:latin typeface="+mn-lt"/>
                <a:cs typeface="Courier New" pitchFamily="49" charset="0"/>
              </a:endParaRPr>
            </a:p>
          </p:txBody>
        </p:sp>
        <p:sp>
          <p:nvSpPr>
            <p:cNvPr id="105" name="Rounded Rectangle 104"/>
            <p:cNvSpPr/>
            <p:nvPr/>
          </p:nvSpPr>
          <p:spPr bwMode="auto">
            <a:xfrm>
              <a:off x="7602906" y="4882454"/>
              <a:ext cx="461256" cy="348842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1800" b="1" baseline="-25000" dirty="0" smtClean="0">
                <a:solidFill>
                  <a:srgbClr val="C00000"/>
                </a:solidFill>
                <a:latin typeface="+mn-lt"/>
                <a:cs typeface="Courier New" pitchFamily="49" charset="0"/>
              </a:endParaRPr>
            </a:p>
          </p:txBody>
        </p:sp>
        <p:sp>
          <p:nvSpPr>
            <p:cNvPr id="106" name="Rounded Rectangle 105"/>
            <p:cNvSpPr/>
            <p:nvPr/>
          </p:nvSpPr>
          <p:spPr bwMode="auto">
            <a:xfrm>
              <a:off x="6729705" y="5335678"/>
              <a:ext cx="461256" cy="348842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1800" b="1" baseline="-25000" dirty="0" smtClean="0">
                <a:solidFill>
                  <a:srgbClr val="C00000"/>
                </a:solidFill>
                <a:latin typeface="+mn-lt"/>
                <a:cs typeface="Courier New" pitchFamily="49" charset="0"/>
              </a:endParaRPr>
            </a:p>
          </p:txBody>
        </p:sp>
        <p:sp>
          <p:nvSpPr>
            <p:cNvPr id="107" name="Rounded Rectangle 106"/>
            <p:cNvSpPr/>
            <p:nvPr/>
          </p:nvSpPr>
          <p:spPr bwMode="auto">
            <a:xfrm>
              <a:off x="7324065" y="5334724"/>
              <a:ext cx="461256" cy="348842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0" tIns="0" rIns="0" bIns="0"/>
            <a:lstStyle/>
            <a:p>
              <a:pPr algn="ctr" defTabSz="803275">
                <a:spcBef>
                  <a:spcPts val="0"/>
                </a:spcBef>
                <a:buSzPct val="70000"/>
                <a:defRPr/>
              </a:pPr>
              <a:endParaRPr lang="en-US" sz="1800" b="1" baseline="-25000" dirty="0" smtClean="0">
                <a:solidFill>
                  <a:srgbClr val="C00000"/>
                </a:solidFill>
                <a:latin typeface="+mn-lt"/>
                <a:cs typeface="Courier New" pitchFamily="49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693251" y="1983515"/>
            <a:ext cx="2608967" cy="534214"/>
            <a:chOff x="1693251" y="1983515"/>
            <a:chExt cx="2608967" cy="534214"/>
          </a:xfrm>
        </p:grpSpPr>
        <p:sp>
          <p:nvSpPr>
            <p:cNvPr id="73" name="Snip Single Corner Rectangle 72"/>
            <p:cNvSpPr/>
            <p:nvPr/>
          </p:nvSpPr>
          <p:spPr bwMode="auto">
            <a:xfrm>
              <a:off x="1693251" y="1983515"/>
              <a:ext cx="462683" cy="529450"/>
            </a:xfrm>
            <a:prstGeom prst="snip1Rect">
              <a:avLst>
                <a:gd name="adj" fmla="val 26935"/>
              </a:avLst>
            </a:prstGeom>
            <a:solidFill>
              <a:srgbClr val="002060">
                <a:alpha val="8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49212" anchor="ctr"/>
            <a:lstStyle/>
            <a:p>
              <a:pPr algn="r" defTabSz="912813" eaLnBrk="0" hangingPunct="0">
                <a:defRPr/>
              </a:pPr>
              <a:r>
                <a:rPr lang="en-US" sz="2200" dirty="0" smtClean="0">
                  <a:solidFill>
                    <a:schemeClr val="bg1"/>
                  </a:solidFill>
                </a:rPr>
                <a:t>R</a:t>
              </a:r>
              <a:r>
                <a:rPr lang="en-US" sz="2200" baseline="-25000" dirty="0" smtClean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74" name="Snip Single Corner Rectangle 73"/>
            <p:cNvSpPr/>
            <p:nvPr/>
          </p:nvSpPr>
          <p:spPr bwMode="auto">
            <a:xfrm>
              <a:off x="2633035" y="1985104"/>
              <a:ext cx="462683" cy="529450"/>
            </a:xfrm>
            <a:prstGeom prst="snip1Rect">
              <a:avLst>
                <a:gd name="adj" fmla="val 26935"/>
              </a:avLst>
            </a:prstGeom>
            <a:solidFill>
              <a:srgbClr val="002060">
                <a:alpha val="8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49212" anchor="ctr"/>
            <a:lstStyle/>
            <a:p>
              <a:pPr algn="r" defTabSz="912813" eaLnBrk="0" hangingPunct="0">
                <a:defRPr/>
              </a:pPr>
              <a:r>
                <a:rPr lang="en-US" sz="2200" dirty="0" smtClean="0">
                  <a:solidFill>
                    <a:schemeClr val="bg1"/>
                  </a:solidFill>
                </a:rPr>
                <a:t>R</a:t>
              </a:r>
              <a:r>
                <a:rPr lang="en-US" sz="2200" baseline="-25000" dirty="0" smtClean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75" name="Snip Single Corner Rectangle 74"/>
            <p:cNvSpPr/>
            <p:nvPr/>
          </p:nvSpPr>
          <p:spPr bwMode="auto">
            <a:xfrm>
              <a:off x="3234712" y="1986690"/>
              <a:ext cx="462683" cy="529450"/>
            </a:xfrm>
            <a:prstGeom prst="snip1Rect">
              <a:avLst>
                <a:gd name="adj" fmla="val 26935"/>
              </a:avLst>
            </a:prstGeom>
            <a:solidFill>
              <a:srgbClr val="002060">
                <a:alpha val="8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49212" anchor="ctr"/>
            <a:lstStyle/>
            <a:p>
              <a:pPr algn="r" defTabSz="912813" eaLnBrk="0" hangingPunct="0">
                <a:defRPr/>
              </a:pPr>
              <a:r>
                <a:rPr lang="en-US" sz="2200" dirty="0" smtClean="0">
                  <a:solidFill>
                    <a:schemeClr val="bg1"/>
                  </a:solidFill>
                </a:rPr>
                <a:t>R</a:t>
              </a:r>
              <a:r>
                <a:rPr lang="en-US" sz="2200" baseline="-25000" dirty="0" smtClean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76" name="Snip Single Corner Rectangle 75"/>
            <p:cNvSpPr/>
            <p:nvPr/>
          </p:nvSpPr>
          <p:spPr bwMode="auto">
            <a:xfrm>
              <a:off x="3839535" y="1988279"/>
              <a:ext cx="462683" cy="529450"/>
            </a:xfrm>
            <a:prstGeom prst="snip1Rect">
              <a:avLst>
                <a:gd name="adj" fmla="val 26935"/>
              </a:avLst>
            </a:prstGeom>
            <a:solidFill>
              <a:srgbClr val="002060">
                <a:alpha val="8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49212" anchor="ctr"/>
            <a:lstStyle/>
            <a:p>
              <a:pPr algn="r" defTabSz="912813" eaLnBrk="0" hangingPunct="0">
                <a:defRPr/>
              </a:pPr>
              <a:r>
                <a:rPr lang="en-US" sz="2200" dirty="0" smtClean="0">
                  <a:solidFill>
                    <a:schemeClr val="bg1"/>
                  </a:solidFill>
                </a:rPr>
                <a:t>R</a:t>
              </a:r>
              <a:r>
                <a:rPr lang="en-US" sz="2200" baseline="-25000" dirty="0" smtClean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051509" y="2024287"/>
              <a:ext cx="6901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2060"/>
                  </a:solidFill>
                  <a:latin typeface="+mj-lt"/>
                </a:rPr>
                <a:t>…</a:t>
              </a:r>
              <a:endParaRPr lang="en-US" sz="2400" b="1" baseline="-25000" dirty="0" smtClean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109" name="Line Callout 2 108"/>
          <p:cNvSpPr/>
          <p:nvPr/>
        </p:nvSpPr>
        <p:spPr bwMode="auto">
          <a:xfrm rot="10800000">
            <a:off x="5744195" y="2732256"/>
            <a:ext cx="1566249" cy="1032096"/>
          </a:xfrm>
          <a:prstGeom prst="borderCallout2">
            <a:avLst>
              <a:gd name="adj1" fmla="val 87093"/>
              <a:gd name="adj2" fmla="val -1026"/>
              <a:gd name="adj3" fmla="val 87125"/>
              <a:gd name="adj4" fmla="val -25309"/>
              <a:gd name="adj5" fmla="val 65286"/>
              <a:gd name="adj6" fmla="val -25591"/>
            </a:avLst>
          </a:prstGeom>
          <a:noFill/>
          <a:ln w="34925" cap="sq">
            <a:solidFill>
              <a:schemeClr val="tx1"/>
            </a:solidFill>
            <a:round/>
          </a:ln>
          <a:effectLst/>
        </p:spPr>
        <p:txBody>
          <a:bodyPr lIns="274320" tIns="274320" rIns="182880" bIns="274320" rtlCol="0" anchor="ctr"/>
          <a:lstStyle/>
          <a:p>
            <a:pPr marL="0" marR="0" indent="0" algn="ctr" defTabSz="803275" eaLnBrk="1" latinLnBrk="0" hangingPunct="1">
              <a:spcBef>
                <a:spcPts val="600"/>
              </a:spcBef>
              <a:buClrTx/>
              <a:buSzPct val="70000"/>
              <a:buFontTx/>
              <a:buNone/>
              <a:tabLst/>
            </a:pPr>
            <a:endParaRPr lang="en-US" sz="2200" dirty="0" smtClean="0">
              <a:solidFill>
                <a:srgbClr val="002060"/>
              </a:solidFill>
            </a:endParaRPr>
          </a:p>
        </p:txBody>
      </p:sp>
      <p:sp>
        <p:nvSpPr>
          <p:cNvPr id="110" name="Rounded Rectangle 109"/>
          <p:cNvSpPr/>
          <p:nvPr/>
        </p:nvSpPr>
        <p:spPr bwMode="auto">
          <a:xfrm>
            <a:off x="1721612" y="2814574"/>
            <a:ext cx="1936750" cy="2031568"/>
          </a:xfrm>
          <a:prstGeom prst="roundRect">
            <a:avLst/>
          </a:prstGeom>
          <a:noFill/>
          <a:ln w="34925">
            <a:solidFill>
              <a:schemeClr val="tx1"/>
            </a:solidFill>
            <a:miter/>
          </a:ln>
          <a:effectLst/>
        </p:spPr>
        <p:txBody>
          <a:bodyPr lIns="274320" tIns="274320" rIns="182880" bIns="274320" rtlCol="0" anchor="ctr"/>
          <a:lstStyle/>
          <a:p>
            <a:pPr marL="0" marR="0" indent="0" algn="ctr" defTabSz="803275" eaLnBrk="1" latinLnBrk="0" hangingPunct="1">
              <a:spcBef>
                <a:spcPts val="600"/>
              </a:spcBef>
              <a:buClrTx/>
              <a:buSzPct val="70000"/>
              <a:buFontTx/>
              <a:buNone/>
              <a:tabLst/>
            </a:pPr>
            <a:endParaRPr lang="en-US" sz="2200" dirty="0" smtClean="0">
              <a:solidFill>
                <a:srgbClr val="002060"/>
              </a:solidFill>
            </a:endParaRPr>
          </a:p>
        </p:txBody>
      </p:sp>
      <p:pic>
        <p:nvPicPr>
          <p:cNvPr id="2109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7121" y="6223000"/>
            <a:ext cx="5230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0771" y="6234112"/>
            <a:ext cx="476724" cy="35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3068" y="4105073"/>
            <a:ext cx="627780" cy="5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0126" y="3192744"/>
            <a:ext cx="461010" cy="40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" name="Bent-Up Arrow 115"/>
          <p:cNvSpPr/>
          <p:nvPr/>
        </p:nvSpPr>
        <p:spPr bwMode="auto">
          <a:xfrm rot="5400000" flipV="1">
            <a:off x="3380856" y="2810393"/>
            <a:ext cx="1000125" cy="465689"/>
          </a:xfrm>
          <a:prstGeom prst="bentUpArrow">
            <a:avLst>
              <a:gd name="adj1" fmla="val 25947"/>
              <a:gd name="adj2" fmla="val 28421"/>
              <a:gd name="adj3" fmla="val 26404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" dist="25400" dir="3000000" algn="ctr" rotWithShape="0">
              <a:schemeClr val="accent5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03275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US" b="1" u="sng" smtClean="0"/>
          </a:p>
        </p:txBody>
      </p:sp>
      <p:sp>
        <p:nvSpPr>
          <p:cNvPr id="118" name="Right Arrow 117"/>
          <p:cNvSpPr/>
          <p:nvPr/>
        </p:nvSpPr>
        <p:spPr bwMode="auto">
          <a:xfrm rot="5400000">
            <a:off x="3202451" y="2686310"/>
            <a:ext cx="574516" cy="273819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" dist="25400" dir="3000000" algn="ctr" rotWithShape="0">
              <a:schemeClr val="accent5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803275" eaLnBrk="0" hangingPunct="0">
              <a:defRPr/>
            </a:pPr>
            <a:endParaRPr lang="en-US" b="1" u="sng"/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9521" y="565252"/>
            <a:ext cx="9134484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Plan Generation Algorithm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1796" y="2284804"/>
            <a:ext cx="2539685" cy="36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17610" y="4611164"/>
            <a:ext cx="2397760" cy="36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11110" y="5470637"/>
            <a:ext cx="2489833" cy="32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16501" y="5057747"/>
            <a:ext cx="1189502" cy="32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" name="Group 54"/>
          <p:cNvGrpSpPr/>
          <p:nvPr/>
        </p:nvGrpSpPr>
        <p:grpSpPr>
          <a:xfrm>
            <a:off x="4695031" y="4129335"/>
            <a:ext cx="4347369" cy="376145"/>
            <a:chOff x="4695031" y="4129335"/>
            <a:chExt cx="4347369" cy="37614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951028" y="4129335"/>
              <a:ext cx="2091372" cy="376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695031" y="4153534"/>
              <a:ext cx="1921669" cy="335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" name="Group 49"/>
          <p:cNvGrpSpPr/>
          <p:nvPr/>
        </p:nvGrpSpPr>
        <p:grpSpPr>
          <a:xfrm>
            <a:off x="1868896" y="3857313"/>
            <a:ext cx="1662286" cy="1101150"/>
            <a:chOff x="2332446" y="2466663"/>
            <a:chExt cx="1662286" cy="1101150"/>
          </a:xfrm>
        </p:grpSpPr>
        <p:sp>
          <p:nvSpPr>
            <p:cNvPr id="52" name="TextBox 51"/>
            <p:cNvSpPr txBox="1"/>
            <p:nvPr/>
          </p:nvSpPr>
          <p:spPr>
            <a:xfrm>
              <a:off x="2332446" y="2466663"/>
              <a:ext cx="48753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922996" y="2466663"/>
              <a:ext cx="48753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07196" y="2466663"/>
              <a:ext cx="48753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576921" y="2921482"/>
              <a:ext cx="48753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157946" y="2920689"/>
              <a:ext cx="48753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endPara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843996" y="2771463"/>
            <a:ext cx="1313036" cy="1101150"/>
            <a:chOff x="5843996" y="2765113"/>
            <a:chExt cx="1313036" cy="1101150"/>
          </a:xfrm>
        </p:grpSpPr>
        <p:grpSp>
          <p:nvGrpSpPr>
            <p:cNvPr id="95" name="Group 94"/>
            <p:cNvGrpSpPr/>
            <p:nvPr/>
          </p:nvGrpSpPr>
          <p:grpSpPr>
            <a:xfrm>
              <a:off x="5853282" y="2840576"/>
              <a:ext cx="1284215" cy="811753"/>
              <a:chOff x="6204631" y="5334724"/>
              <a:chExt cx="1284215" cy="811753"/>
            </a:xfrm>
          </p:grpSpPr>
          <p:sp>
            <p:nvSpPr>
              <p:cNvPr id="96" name="Rounded Rectangle 95"/>
              <p:cNvSpPr/>
              <p:nvPr/>
            </p:nvSpPr>
            <p:spPr bwMode="auto">
              <a:xfrm>
                <a:off x="6204631" y="5335678"/>
                <a:ext cx="461256" cy="348842"/>
              </a:xfrm>
              <a:prstGeom prst="round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rgbClr val="E5EFFF"/>
                  </a:gs>
                </a:gsLst>
                <a:lin ang="1200000" scaled="0"/>
              </a:gradFill>
              <a:ln w="9360">
                <a:solidFill>
                  <a:srgbClr val="4A7EBB"/>
                </a:solidFill>
                <a:miter/>
              </a:ln>
              <a:effectLst>
                <a:outerShdw blurRad="50800" dist="25400" dir="3600000" algn="ctr" rotWithShape="0">
                  <a:srgbClr val="002060"/>
                </a:outerShdw>
              </a:effectLst>
            </p:spPr>
            <p:txBody>
              <a:bodyPr lIns="0" tIns="0" rIns="0" bIns="0"/>
              <a:lstStyle/>
              <a:p>
                <a:pPr algn="ctr" defTabSz="803275">
                  <a:spcBef>
                    <a:spcPts val="0"/>
                  </a:spcBef>
                  <a:buSzPct val="70000"/>
                  <a:defRPr/>
                </a:pPr>
                <a:endParaRPr lang="en-US" sz="1800" b="1" baseline="-25000" dirty="0" smtClean="0">
                  <a:solidFill>
                    <a:srgbClr val="C00000"/>
                  </a:solidFill>
                  <a:latin typeface="+mn-lt"/>
                  <a:cs typeface="Courier New" pitchFamily="49" charset="0"/>
                </a:endParaRPr>
              </a:p>
            </p:txBody>
          </p:sp>
          <p:sp>
            <p:nvSpPr>
              <p:cNvPr id="97" name="Rounded Rectangle 96"/>
              <p:cNvSpPr/>
              <p:nvPr/>
            </p:nvSpPr>
            <p:spPr bwMode="auto">
              <a:xfrm>
                <a:off x="6798991" y="5334724"/>
                <a:ext cx="461256" cy="348842"/>
              </a:xfrm>
              <a:prstGeom prst="round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rgbClr val="E5EFFF"/>
                  </a:gs>
                </a:gsLst>
                <a:lin ang="1200000" scaled="0"/>
              </a:gradFill>
              <a:ln w="9360">
                <a:solidFill>
                  <a:srgbClr val="4A7EBB"/>
                </a:solidFill>
                <a:miter/>
              </a:ln>
              <a:effectLst>
                <a:outerShdw blurRad="50800" dist="25400" dir="3600000" algn="ctr" rotWithShape="0">
                  <a:srgbClr val="002060"/>
                </a:outerShdw>
              </a:effectLst>
            </p:spPr>
            <p:txBody>
              <a:bodyPr lIns="0" tIns="0" rIns="0" bIns="0"/>
              <a:lstStyle/>
              <a:p>
                <a:pPr algn="ctr" defTabSz="803275">
                  <a:spcBef>
                    <a:spcPts val="0"/>
                  </a:spcBef>
                  <a:buSzPct val="70000"/>
                  <a:defRPr/>
                </a:pPr>
                <a:endParaRPr lang="en-US" sz="1800" b="1" baseline="-25000" dirty="0" smtClean="0">
                  <a:solidFill>
                    <a:srgbClr val="C00000"/>
                  </a:solidFill>
                  <a:latin typeface="+mn-lt"/>
                  <a:cs typeface="Courier New" pitchFamily="49" charset="0"/>
                </a:endParaRPr>
              </a:p>
            </p:txBody>
          </p:sp>
          <p:sp>
            <p:nvSpPr>
              <p:cNvPr id="99" name="Rounded Rectangle 98"/>
              <p:cNvSpPr/>
              <p:nvPr/>
            </p:nvSpPr>
            <p:spPr bwMode="auto">
              <a:xfrm>
                <a:off x="6433230" y="5797635"/>
                <a:ext cx="461256" cy="348842"/>
              </a:xfrm>
              <a:prstGeom prst="round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rgbClr val="E5EFFF"/>
                  </a:gs>
                </a:gsLst>
                <a:lin ang="1200000" scaled="0"/>
              </a:gradFill>
              <a:ln w="9360">
                <a:solidFill>
                  <a:srgbClr val="4A7EBB"/>
                </a:solidFill>
                <a:miter/>
              </a:ln>
              <a:effectLst>
                <a:outerShdw blurRad="50800" dist="25400" dir="3600000" algn="ctr" rotWithShape="0">
                  <a:srgbClr val="002060"/>
                </a:outerShdw>
              </a:effectLst>
            </p:spPr>
            <p:txBody>
              <a:bodyPr lIns="0" tIns="0" rIns="0" bIns="0"/>
              <a:lstStyle/>
              <a:p>
                <a:pPr algn="ctr" defTabSz="803275">
                  <a:spcBef>
                    <a:spcPts val="0"/>
                  </a:spcBef>
                  <a:buSzPct val="70000"/>
                  <a:defRPr/>
                </a:pPr>
                <a:endParaRPr lang="en-US" sz="1800" b="1" baseline="-25000" dirty="0" smtClean="0">
                  <a:solidFill>
                    <a:srgbClr val="C00000"/>
                  </a:solidFill>
                  <a:latin typeface="+mn-lt"/>
                  <a:cs typeface="Courier New" pitchFamily="49" charset="0"/>
                </a:endParaRPr>
              </a:p>
            </p:txBody>
          </p:sp>
          <p:sp>
            <p:nvSpPr>
              <p:cNvPr id="100" name="Rounded Rectangle 99"/>
              <p:cNvSpPr/>
              <p:nvPr/>
            </p:nvSpPr>
            <p:spPr bwMode="auto">
              <a:xfrm>
                <a:off x="7027590" y="5796681"/>
                <a:ext cx="461256" cy="348842"/>
              </a:xfrm>
              <a:prstGeom prst="round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rgbClr val="E5EFFF"/>
                  </a:gs>
                </a:gsLst>
                <a:lin ang="1200000" scaled="0"/>
              </a:gradFill>
              <a:ln w="9360">
                <a:solidFill>
                  <a:srgbClr val="4A7EBB"/>
                </a:solidFill>
                <a:miter/>
              </a:ln>
              <a:effectLst>
                <a:outerShdw blurRad="50800" dist="25400" dir="3600000" algn="ctr" rotWithShape="0">
                  <a:srgbClr val="002060"/>
                </a:outerShdw>
              </a:effectLst>
            </p:spPr>
            <p:txBody>
              <a:bodyPr lIns="0" tIns="0" rIns="0" bIns="0"/>
              <a:lstStyle/>
              <a:p>
                <a:pPr algn="ctr" defTabSz="803275">
                  <a:spcBef>
                    <a:spcPts val="0"/>
                  </a:spcBef>
                  <a:buSzPct val="70000"/>
                  <a:defRPr/>
                </a:pPr>
                <a:endParaRPr lang="en-US" sz="1800" b="1" baseline="-25000" dirty="0" smtClean="0">
                  <a:solidFill>
                    <a:srgbClr val="C00000"/>
                  </a:solidFill>
                  <a:latin typeface="+mn-lt"/>
                  <a:cs typeface="Courier New" pitchFamily="49" charset="0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843996" y="2765113"/>
              <a:ext cx="1313036" cy="1101150"/>
              <a:chOff x="2262596" y="3971613"/>
              <a:chExt cx="1313036" cy="1101150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2262596" y="3971613"/>
                <a:ext cx="487536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600" i="1" dirty="0" smtClean="0">
                    <a:solidFill>
                      <a:srgbClr val="002060"/>
                    </a:solidFill>
                    <a:latin typeface="Goudy Old Style" panose="02020502050305020303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853146" y="3971613"/>
                <a:ext cx="487536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600" i="1" dirty="0" smtClean="0">
                    <a:solidFill>
                      <a:srgbClr val="002060"/>
                    </a:solidFill>
                    <a:latin typeface="Goudy Old Style" panose="02020502050305020303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507071" y="4426432"/>
                <a:ext cx="487536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600" i="1" dirty="0" smtClean="0">
                    <a:solidFill>
                      <a:srgbClr val="002060"/>
                    </a:solidFill>
                    <a:latin typeface="Goudy Old Style" panose="02020502050305020303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lang="en-US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088096" y="4425639"/>
                <a:ext cx="487536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600" i="1" dirty="0" smtClean="0">
                    <a:solidFill>
                      <a:srgbClr val="002060"/>
                    </a:solidFill>
                    <a:latin typeface="Goudy Old Style" panose="02020502050305020303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30</a:t>
                </a:r>
                <a:endParaRPr lang="en-US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1856323" y="2861125"/>
            <a:ext cx="1668636" cy="1104325"/>
            <a:chOff x="2313396" y="2463488"/>
            <a:chExt cx="1668636" cy="1104325"/>
          </a:xfrm>
        </p:grpSpPr>
        <p:sp>
          <p:nvSpPr>
            <p:cNvPr id="67" name="TextBox 66"/>
            <p:cNvSpPr txBox="1"/>
            <p:nvPr/>
          </p:nvSpPr>
          <p:spPr>
            <a:xfrm>
              <a:off x="2313396" y="2463488"/>
              <a:ext cx="48753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  <a:endPara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910296" y="2463488"/>
              <a:ext cx="48753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32</a:t>
              </a:r>
              <a:endPara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494496" y="2463488"/>
              <a:ext cx="48753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34</a:t>
              </a:r>
              <a:endPara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626134" y="2921482"/>
              <a:ext cx="48753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  <a:endPara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218271" y="2920689"/>
              <a:ext cx="48753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38</a:t>
              </a:r>
              <a:endPara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851360" y="2881701"/>
            <a:ext cx="1668636" cy="1104325"/>
            <a:chOff x="2313396" y="2463488"/>
            <a:chExt cx="1668636" cy="1104325"/>
          </a:xfrm>
        </p:grpSpPr>
        <p:sp>
          <p:nvSpPr>
            <p:cNvPr id="98" name="TextBox 97"/>
            <p:cNvSpPr txBox="1"/>
            <p:nvPr/>
          </p:nvSpPr>
          <p:spPr>
            <a:xfrm>
              <a:off x="2313396" y="2463488"/>
              <a:ext cx="48753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endPara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910296" y="2463488"/>
              <a:ext cx="48753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42</a:t>
              </a:r>
              <a:endPara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494496" y="2463488"/>
              <a:ext cx="48753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endPara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626134" y="2921482"/>
              <a:ext cx="48753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47</a:t>
              </a:r>
              <a:endPara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218271" y="2920689"/>
              <a:ext cx="48753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48</a:t>
              </a:r>
              <a:endPara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-0.41423 0.15741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0" y="79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61" grpId="0"/>
      <p:bldP spid="109" grpId="0" animBg="1"/>
      <p:bldP spid="109" grpId="1" animBg="1"/>
      <p:bldP spid="110" grpId="0" animBg="1"/>
      <p:bldP spid="116" grpId="0" animBg="1"/>
      <p:bldP spid="116" grpId="1" animBg="1"/>
      <p:bldP spid="1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981" y="571336"/>
            <a:ext cx="9142019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Lazy Resolution with Workflow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CustomShape 3"/>
          <p:cNvSpPr/>
          <p:nvPr/>
        </p:nvSpPr>
        <p:spPr>
          <a:xfrm>
            <a:off x="2801010" y="3833553"/>
            <a:ext cx="993131" cy="521129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E5EFFF"/>
              </a:gs>
            </a:gsLst>
            <a:lin ang="1200000" scaled="0"/>
          </a:gradFill>
          <a:ln w="9360">
            <a:solidFill>
              <a:srgbClr val="4A7EBB"/>
            </a:solidFill>
            <a:miter/>
          </a:ln>
          <a:effectLst>
            <a:outerShdw blurRad="50800" dist="25400" dir="3600000" algn="ctr" rotWithShape="0">
              <a:srgbClr val="002060"/>
            </a:outerShdw>
          </a:effectLst>
        </p:spPr>
        <p:txBody>
          <a:bodyPr lIns="91440" tIns="146304" rIns="91440" bIns="91440"/>
          <a:lstStyle/>
          <a:p>
            <a:pPr algn="ctr">
              <a:spcBef>
                <a:spcPts val="600"/>
              </a:spcBef>
              <a:buSzPct val="70000"/>
            </a:pPr>
            <a:r>
              <a:rPr lang="en-US" sz="1500" dirty="0" smtClean="0">
                <a:solidFill>
                  <a:srgbClr val="002060"/>
                </a:solidFill>
                <a:latin typeface="Algerian" pitchFamily="82" charset="0"/>
              </a:rPr>
              <a:t>Resolve</a:t>
            </a:r>
          </a:p>
        </p:txBody>
      </p:sp>
      <p:sp>
        <p:nvSpPr>
          <p:cNvPr id="43" name="CustomShape 3"/>
          <p:cNvSpPr/>
          <p:nvPr/>
        </p:nvSpPr>
        <p:spPr>
          <a:xfrm>
            <a:off x="6031060" y="3832518"/>
            <a:ext cx="993131" cy="521129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E5EFFF"/>
              </a:gs>
            </a:gsLst>
            <a:lin ang="1200000" scaled="0"/>
          </a:gradFill>
          <a:ln w="9360">
            <a:solidFill>
              <a:srgbClr val="4A7EBB"/>
            </a:solidFill>
            <a:miter/>
          </a:ln>
          <a:effectLst>
            <a:outerShdw blurRad="50800" dist="25400" dir="3600000" algn="ctr" rotWithShape="0">
              <a:srgbClr val="002060"/>
            </a:outerShdw>
          </a:effectLst>
        </p:spPr>
        <p:txBody>
          <a:bodyPr lIns="91440" tIns="146304" rIns="91440" bIns="91440"/>
          <a:lstStyle/>
          <a:p>
            <a:pPr algn="ctr">
              <a:spcBef>
                <a:spcPts val="600"/>
              </a:spcBef>
              <a:buSzPct val="70000"/>
            </a:pPr>
            <a:r>
              <a:rPr lang="en-US" sz="1500" dirty="0" smtClean="0">
                <a:solidFill>
                  <a:srgbClr val="002060"/>
                </a:solidFill>
                <a:latin typeface="Algerian" pitchFamily="82" charset="0"/>
              </a:rPr>
              <a:t>Resolve</a:t>
            </a:r>
            <a:endParaRPr lang="en-US" sz="1500" dirty="0" smtClean="0">
              <a:solidFill>
                <a:srgbClr val="002060"/>
              </a:solidFill>
            </a:endParaRPr>
          </a:p>
        </p:txBody>
      </p:sp>
      <p:sp>
        <p:nvSpPr>
          <p:cNvPr id="48" name="Right Arrow 47"/>
          <p:cNvSpPr/>
          <p:nvPr/>
        </p:nvSpPr>
        <p:spPr bwMode="auto">
          <a:xfrm>
            <a:off x="2203451" y="3959804"/>
            <a:ext cx="563720" cy="28065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sp>
        <p:nvSpPr>
          <p:cNvPr id="50" name="Right Arrow 49"/>
          <p:cNvSpPr/>
          <p:nvPr/>
        </p:nvSpPr>
        <p:spPr bwMode="auto">
          <a:xfrm>
            <a:off x="3840957" y="3953533"/>
            <a:ext cx="547658" cy="28065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sp>
        <p:nvSpPr>
          <p:cNvPr id="51" name="Right Arrow 50"/>
          <p:cNvSpPr/>
          <p:nvPr/>
        </p:nvSpPr>
        <p:spPr bwMode="auto">
          <a:xfrm>
            <a:off x="5436395" y="3952024"/>
            <a:ext cx="579198" cy="28065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sp>
        <p:nvSpPr>
          <p:cNvPr id="60" name="Right Arrow 59"/>
          <p:cNvSpPr/>
          <p:nvPr/>
        </p:nvSpPr>
        <p:spPr bwMode="auto">
          <a:xfrm rot="5400000">
            <a:off x="3113798" y="4488130"/>
            <a:ext cx="460524" cy="280658"/>
          </a:xfrm>
          <a:prstGeom prst="rightArrow">
            <a:avLst/>
          </a:prstGeom>
          <a:solidFill>
            <a:srgbClr val="002060">
              <a:alpha val="9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7634044" y="3772310"/>
            <a:ext cx="734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</a:rPr>
              <a:t>…</a:t>
            </a:r>
            <a:endParaRPr lang="en-US" sz="2400" b="1" baseline="-25000" dirty="0">
              <a:solidFill>
                <a:srgbClr val="002060"/>
              </a:solidFill>
            </a:endParaRPr>
          </a:p>
        </p:txBody>
      </p:sp>
      <p:sp>
        <p:nvSpPr>
          <p:cNvPr id="68" name="Right Arrow 67"/>
          <p:cNvSpPr/>
          <p:nvPr/>
        </p:nvSpPr>
        <p:spPr bwMode="auto">
          <a:xfrm>
            <a:off x="7075279" y="3954805"/>
            <a:ext cx="534785" cy="28065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508735" y="4869227"/>
            <a:ext cx="1755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duplicate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</a:p>
          <a:p>
            <a:pPr marL="457200" indent="-457200"/>
            <a:r>
              <a:rPr lang="en-US" sz="1800" dirty="0" smtClean="0">
                <a:solidFill>
                  <a:srgbClr val="002060"/>
                </a:solidFill>
              </a:rPr>
              <a:t>or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distinct</a:t>
            </a:r>
          </a:p>
        </p:txBody>
      </p:sp>
      <p:sp>
        <p:nvSpPr>
          <p:cNvPr id="71" name="Rounded Rectangle 70"/>
          <p:cNvSpPr/>
          <p:nvPr/>
        </p:nvSpPr>
        <p:spPr bwMode="auto">
          <a:xfrm>
            <a:off x="2361227" y="2139567"/>
            <a:ext cx="879566" cy="47897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3600000" algn="ctr" rotWithShape="0">
              <a:schemeClr val="accent5">
                <a:lumMod val="25000"/>
              </a:schemeClr>
            </a:outerShdw>
          </a:effectLst>
        </p:spPr>
        <p:txBody>
          <a:bodyPr vert="horz" wrap="square" lIns="91440" tIns="73152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803275">
              <a:defRPr/>
            </a:pPr>
            <a:endParaRPr lang="en-US" sz="22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81" name="Cloud 80"/>
          <p:cNvSpPr/>
          <p:nvPr/>
        </p:nvSpPr>
        <p:spPr bwMode="auto">
          <a:xfrm>
            <a:off x="4948475" y="1877289"/>
            <a:ext cx="2498754" cy="1263792"/>
          </a:xfrm>
          <a:prstGeom prst="cloud">
            <a:avLst/>
          </a:prstGeom>
          <a:solidFill>
            <a:srgbClr val="FBFFD9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ctr"/>
            <a:r>
              <a:rPr lang="en-US" sz="2200" dirty="0" smtClean="0">
                <a:solidFill>
                  <a:srgbClr val="002060"/>
                </a:solidFill>
              </a:rPr>
              <a:t>How to </a:t>
            </a:r>
          </a:p>
          <a:p>
            <a:pPr marL="457200" indent="-457200" algn="ctr"/>
            <a:r>
              <a:rPr lang="en-US" sz="2200" dirty="0" smtClean="0">
                <a:solidFill>
                  <a:srgbClr val="002060"/>
                </a:solidFill>
              </a:rPr>
              <a:t>resolve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   ?</a:t>
            </a:r>
            <a:endParaRPr lang="en-US" sz="2200" baseline="-25000" dirty="0">
              <a:solidFill>
                <a:srgbClr val="002060"/>
              </a:solidFill>
            </a:endParaRPr>
          </a:p>
        </p:txBody>
      </p:sp>
      <p:sp>
        <p:nvSpPr>
          <p:cNvPr id="85" name="Right Arrow 84"/>
          <p:cNvSpPr/>
          <p:nvPr/>
        </p:nvSpPr>
        <p:spPr bwMode="auto">
          <a:xfrm rot="5400000">
            <a:off x="6321818" y="4482416"/>
            <a:ext cx="460524" cy="280658"/>
          </a:xfrm>
          <a:prstGeom prst="rightArrow">
            <a:avLst/>
          </a:prstGeom>
          <a:solidFill>
            <a:srgbClr val="002060">
              <a:alpha val="9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5697706" y="4868274"/>
            <a:ext cx="1693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duplicate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</a:p>
          <a:p>
            <a:pPr marL="457200" indent="-457200"/>
            <a:r>
              <a:rPr lang="en-US" sz="1800" dirty="0" smtClean="0">
                <a:solidFill>
                  <a:srgbClr val="002060"/>
                </a:solidFill>
              </a:rPr>
              <a:t>or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distinct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69595" y="3832223"/>
            <a:ext cx="990600" cy="520701"/>
            <a:chOff x="1169595" y="3832223"/>
            <a:chExt cx="990600" cy="520701"/>
          </a:xfrm>
        </p:grpSpPr>
        <p:sp>
          <p:nvSpPr>
            <p:cNvPr id="39" name="Rectangle 38"/>
            <p:cNvSpPr/>
            <p:nvPr/>
          </p:nvSpPr>
          <p:spPr bwMode="auto">
            <a:xfrm>
              <a:off x="1169595" y="3832223"/>
              <a:ext cx="990600" cy="520701"/>
            </a:xfrm>
            <a:prstGeom prst="rect">
              <a:avLst/>
            </a:prstGeom>
            <a:solidFill>
              <a:srgbClr val="FBFFD9"/>
            </a:solidFill>
            <a:ln w="9360">
              <a:solidFill>
                <a:srgbClr val="4A7EBB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137160" tIns="54864" rIns="182880" bIns="182880"/>
            <a:lstStyle/>
            <a:p>
              <a:pPr marL="0" marR="0" indent="0" algn="ctr" defTabSz="803275" eaLnBrk="1" latinLnBrk="0" hangingPunct="1">
                <a:spcBef>
                  <a:spcPts val="600"/>
                </a:spcBef>
                <a:buClrTx/>
                <a:buSzPct val="70000"/>
                <a:buFontTx/>
                <a:buNone/>
                <a:tabLst/>
                <a:defRPr/>
              </a:pPr>
              <a:endParaRPr lang="en-US" sz="2400" i="1" baseline="-25000" dirty="0" smtClean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009" y="3902155"/>
              <a:ext cx="343772" cy="40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408746" y="3830242"/>
            <a:ext cx="990600" cy="520701"/>
            <a:chOff x="4408746" y="3830242"/>
            <a:chExt cx="990600" cy="520701"/>
          </a:xfrm>
        </p:grpSpPr>
        <p:sp>
          <p:nvSpPr>
            <p:cNvPr id="42" name="Rectangle 41"/>
            <p:cNvSpPr/>
            <p:nvPr/>
          </p:nvSpPr>
          <p:spPr bwMode="auto">
            <a:xfrm>
              <a:off x="4408746" y="3830242"/>
              <a:ext cx="990600" cy="520701"/>
            </a:xfrm>
            <a:prstGeom prst="rect">
              <a:avLst/>
            </a:prstGeom>
            <a:solidFill>
              <a:srgbClr val="FBFFD9"/>
            </a:solidFill>
            <a:ln w="9360">
              <a:solidFill>
                <a:srgbClr val="4A7EBB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137160" tIns="54864" rIns="182880" bIns="182880"/>
            <a:lstStyle/>
            <a:p>
              <a:pPr algn="ctr" defTabSz="803275">
                <a:spcBef>
                  <a:spcPts val="600"/>
                </a:spcBef>
                <a:buSzPct val="70000"/>
                <a:defRPr/>
              </a:pPr>
              <a:endParaRPr lang="en-US" sz="2400" i="1" dirty="0" smtClean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010" y="3901085"/>
              <a:ext cx="349312" cy="390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2653298" y="1930360"/>
            <a:ext cx="48753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i="1" dirty="0" smtClean="0">
                <a:solidFill>
                  <a:srgbClr val="00206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v</a:t>
            </a:r>
            <a:r>
              <a:rPr lang="en-US" sz="2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6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401272" y="2373826"/>
            <a:ext cx="48753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v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4942512" y="5605087"/>
            <a:ext cx="3325188" cy="800219"/>
            <a:chOff x="4942512" y="5605087"/>
            <a:chExt cx="3325188" cy="800219"/>
          </a:xfrm>
        </p:grpSpPr>
        <p:sp>
          <p:nvSpPr>
            <p:cNvPr id="88" name="TextBox 87"/>
            <p:cNvSpPr txBox="1"/>
            <p:nvPr/>
          </p:nvSpPr>
          <p:spPr>
            <a:xfrm>
              <a:off x="4942512" y="5690926"/>
              <a:ext cx="332518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3275"/>
              <a:r>
                <a:rPr lang="en-US" sz="2600" dirty="0" smtClean="0">
                  <a:solidFill>
                    <a:srgbClr val="002060"/>
                  </a:solidFill>
                  <a:latin typeface="Rockwell Extra Bold" pitchFamily="18" charset="0"/>
                </a:rPr>
                <a:t>Workflow</a:t>
              </a:r>
              <a:r>
                <a:rPr lang="en-US" sz="26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dirty="0" smtClean="0">
                  <a:solidFill>
                    <a:srgbClr val="002060"/>
                  </a:solidFill>
                  <a:latin typeface="Rockwell Extra Bold" pitchFamily="18" charset="0"/>
                </a:rPr>
                <a:t>of</a:t>
              </a:r>
              <a:endParaRPr lang="en-US" sz="3000" dirty="0" smtClean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474422" y="5605087"/>
              <a:ext cx="487536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2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47245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8" grpId="0" animBg="1"/>
      <p:bldP spid="50" grpId="0" animBg="1"/>
      <p:bldP spid="51" grpId="0" animBg="1"/>
      <p:bldP spid="60" grpId="0" animBg="1"/>
      <p:bldP spid="67" grpId="0"/>
      <p:bldP spid="68" grpId="0" animBg="1"/>
      <p:bldP spid="69" grpId="0"/>
      <p:bldP spid="85" grpId="0" animBg="1"/>
      <p:bldP spid="86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 bwMode="auto">
          <a:xfrm>
            <a:off x="-44303" y="565741"/>
            <a:ext cx="9197828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Contribution</a:t>
            </a:r>
            <a:r>
              <a:rPr lang="en-US" sz="3600" kern="0" noProof="0" dirty="0" smtClean="0">
                <a:solidFill>
                  <a:srgbClr val="002060"/>
                </a:solidFill>
                <a:latin typeface="Cooper Black" pitchFamily="18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3600" b="1" kern="0" dirty="0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of</a:t>
            </a:r>
            <a:r>
              <a:rPr lang="en-US" sz="3600" kern="0" noProof="0" dirty="0" smtClean="0">
                <a:solidFill>
                  <a:srgbClr val="002060"/>
                </a:solidFill>
                <a:latin typeface="Cooper Black" pitchFamily="18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3600" b="1" kern="0" dirty="0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Functions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852390" y="2113584"/>
                <a:ext cx="7580410" cy="4258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92100" lvl="2" indent="393700" defTabSz="803275">
                  <a:spcBef>
                    <a:spcPts val="600"/>
                  </a:spcBef>
                  <a:buFont typeface="Wingdings" pitchFamily="2" charset="2"/>
                  <a:buChar char="v"/>
                </a:pPr>
                <a:r>
                  <a:rPr lang="en-US" sz="2400" dirty="0" smtClean="0">
                    <a:latin typeface="Berlin Sans FB" pitchFamily="34" charset="0"/>
                  </a:rPr>
                  <a:t>For each function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Berlin Sans FB" pitchFamily="34" charset="0"/>
                  </a:rPr>
                  <a:t>:</a:t>
                </a:r>
                <a:endParaRPr lang="en-US" sz="2400" dirty="0" smtClean="0"/>
              </a:p>
              <a:p>
                <a:pPr marL="640080" lvl="2" defTabSz="803275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US" sz="2000" dirty="0" smtClean="0">
                    <a:solidFill>
                      <a:srgbClr val="002060"/>
                    </a:solidFill>
                  </a:rPr>
                  <a:t>  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Berlin Sans FB" panose="020E0602020502020306" pitchFamily="34" charset="0"/>
                  </a:rPr>
                  <a:t>Positive Contribution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US" sz="260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∈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200" dirty="0" smtClean="0"/>
                  <a:t>[0,1]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pPr marL="977900" lvl="3" defTabSz="803275">
                  <a:spcBef>
                    <a:spcPts val="600"/>
                  </a:spcBef>
                </a:pPr>
                <a:r>
                  <a:rPr lang="en-US" sz="2200" dirty="0" smtClean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The amount of </a:t>
                </a:r>
                <a:r>
                  <a:rPr lang="en-US" sz="2200" b="1" i="1" u="sng" dirty="0" smtClean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positive</a:t>
                </a:r>
                <a:r>
                  <a:rPr lang="en-US" sz="2200" dirty="0" smtClean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 evidence that the function is expected to provide when applied on a </a:t>
                </a:r>
                <a:r>
                  <a:rPr lang="en-US" sz="2200" b="1" i="1" u="sng" dirty="0" smtClean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duplicate</a:t>
                </a:r>
                <a:r>
                  <a:rPr lang="en-US" sz="2200" dirty="0" smtClean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 pair of entities. </a:t>
                </a:r>
              </a:p>
              <a:p>
                <a:pPr marL="640080" lvl="2" defTabSz="803275">
                  <a:lnSpc>
                    <a:spcPct val="150000"/>
                  </a:lnSpc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US" sz="2000" dirty="0" smtClean="0">
                    <a:solidFill>
                      <a:srgbClr val="002060"/>
                    </a:solidFill>
                  </a:rPr>
                  <a:t>  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Berlin Sans FB" panose="020E0602020502020306" pitchFamily="34" charset="0"/>
                  </a:rPr>
                  <a:t>Negative Contribution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p>
                    </m:sSubSup>
                    <m:r>
                      <a:rPr lang="en-US" sz="260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∈</a:t>
                </a:r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 smtClean="0"/>
                  <a:t>[</a:t>
                </a:r>
                <a:r>
                  <a:rPr lang="en-US" sz="2200" dirty="0"/>
                  <a:t>0,1]</a:t>
                </a:r>
                <a:r>
                  <a:rPr lang="en-US" sz="2200" dirty="0">
                    <a:solidFill>
                      <a:srgbClr val="FF0000"/>
                    </a:solidFill>
                  </a:rPr>
                  <a:t>:</a:t>
                </a:r>
                <a:endParaRPr lang="en-US" sz="2200" dirty="0" smtClean="0">
                  <a:solidFill>
                    <a:srgbClr val="FF0000"/>
                  </a:solidFill>
                </a:endParaRPr>
              </a:p>
              <a:p>
                <a:pPr marL="977900" lvl="3" defTabSz="803275">
                  <a:spcBef>
                    <a:spcPts val="600"/>
                  </a:spcBef>
                </a:pPr>
                <a:r>
                  <a:rPr lang="en-US" sz="2200" dirty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The amount of </a:t>
                </a:r>
                <a:r>
                  <a:rPr lang="en-US" sz="2200" b="1" i="1" u="sng" dirty="0" smtClean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negative</a:t>
                </a:r>
                <a:r>
                  <a:rPr lang="en-US" sz="2200" dirty="0" smtClean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 evidence </a:t>
                </a:r>
                <a:r>
                  <a:rPr lang="en-US" sz="2200" dirty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that the function is expected to provide when applied on a </a:t>
                </a:r>
                <a:r>
                  <a:rPr lang="en-US" sz="2200" b="1" i="1" u="sng" dirty="0" smtClean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distinct</a:t>
                </a:r>
                <a:r>
                  <a:rPr lang="en-US" sz="2200" dirty="0" smtClean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 </a:t>
                </a:r>
                <a:r>
                  <a:rPr lang="en-US" sz="2200" dirty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pair of entities.</a:t>
                </a:r>
              </a:p>
              <a:p>
                <a:pPr marL="1097280" lvl="3" defTabSz="803275">
                  <a:spcBef>
                    <a:spcPts val="600"/>
                  </a:spcBef>
                </a:pPr>
                <a:endParaRPr lang="en-US" sz="2000" dirty="0" smtClean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90" y="2113584"/>
                <a:ext cx="7580410" cy="425898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8124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 bwMode="auto">
          <a:xfrm>
            <a:off x="-44303" y="565741"/>
            <a:ext cx="9197828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Workflow</a:t>
            </a:r>
            <a:r>
              <a:rPr lang="en-US" sz="3600" kern="0" noProof="0" dirty="0" smtClean="0">
                <a:solidFill>
                  <a:srgbClr val="002060"/>
                </a:solidFill>
                <a:latin typeface="Cooper Black" pitchFamily="18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3600" b="1" kern="0" dirty="0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Generation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1309590" y="3256584"/>
                <a:ext cx="7078759" cy="2981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lvl="2" indent="-457200" defTabSz="803275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200" b="1" dirty="0" smtClean="0">
                    <a:latin typeface="Book Antiqua" panose="02040602050305030304" pitchFamily="18" charset="0"/>
                  </a:rPr>
                  <a:t>Compute a </a:t>
                </a:r>
                <a:r>
                  <a:rPr lang="en-US" sz="2200" b="1" dirty="0" smtClean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utility value </a:t>
                </a:r>
                <a:r>
                  <a:rPr lang="en-US" sz="2200" b="1" dirty="0" smtClean="0">
                    <a:latin typeface="Book Antiqua" panose="02040602050305030304" pitchFamily="18" charset="0"/>
                  </a:rPr>
                  <a:t>for each function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r>
                  <a:rPr lang="en-US" sz="2200" b="1" dirty="0" smtClean="0">
                    <a:latin typeface="Book Antiqua" panose="02040602050305030304" pitchFamily="18" charset="0"/>
                  </a:rPr>
                  <a:t> :</a:t>
                </a:r>
              </a:p>
              <a:p>
                <a:pPr marL="640080" lvl="2" defTabSz="803275">
                  <a:spcBef>
                    <a:spcPts val="600"/>
                  </a:spcBef>
                </a:pPr>
                <a:endParaRPr lang="en-US" sz="2600" dirty="0" smtClean="0"/>
              </a:p>
              <a:p>
                <a:pPr marL="640080" lvl="2" defTabSz="803275">
                  <a:spcBef>
                    <a:spcPts val="600"/>
                  </a:spcBef>
                </a:pPr>
                <a:endParaRPr lang="en-US" sz="2600" dirty="0" smtClean="0"/>
              </a:p>
              <a:p>
                <a:pPr marL="640080" lvl="2" defTabSz="803275">
                  <a:spcBef>
                    <a:spcPts val="600"/>
                  </a:spcBef>
                </a:pPr>
                <a:endParaRPr lang="en-US" sz="2000" dirty="0" smtClean="0"/>
              </a:p>
              <a:p>
                <a:pPr marL="640080" lvl="1" indent="-457200" defTabSz="803275">
                  <a:spcBef>
                    <a:spcPts val="600"/>
                  </a:spcBef>
                  <a:buFont typeface="+mj-lt"/>
                  <a:buAutoNum type="arabicPeriod" startAt="2"/>
                </a:pPr>
                <a:r>
                  <a:rPr lang="en-US" sz="2200" b="1" dirty="0" smtClean="0">
                    <a:latin typeface="Book Antiqua" panose="02040602050305030304" pitchFamily="18" charset="0"/>
                  </a:rPr>
                  <a:t>Sort functions in a </a:t>
                </a:r>
                <a:r>
                  <a:rPr lang="en-US" sz="2200" b="1" dirty="0" smtClean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decreasing</a:t>
                </a:r>
                <a:r>
                  <a:rPr lang="en-US" sz="2200" b="1" dirty="0" smtClean="0">
                    <a:latin typeface="Book Antiqua" panose="02040602050305030304" pitchFamily="18" charset="0"/>
                  </a:rPr>
                  <a:t> </a:t>
                </a:r>
                <a:r>
                  <a:rPr lang="en-US" sz="2200" b="1" dirty="0" smtClean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order</a:t>
                </a:r>
                <a:r>
                  <a:rPr lang="en-US" sz="2200" b="1" dirty="0" smtClean="0">
                    <a:latin typeface="Book Antiqua" panose="02040602050305030304" pitchFamily="18" charset="0"/>
                  </a:rPr>
                  <a:t> based on their utility values.</a:t>
                </a:r>
              </a:p>
              <a:p>
                <a:pPr marL="1097280" lvl="3" defTabSz="803275">
                  <a:spcBef>
                    <a:spcPts val="600"/>
                  </a:spcBef>
                </a:pPr>
                <a:endParaRPr lang="en-US" sz="2000" dirty="0" smtClean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590" y="3256584"/>
                <a:ext cx="7078759" cy="298139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 bwMode="auto">
          <a:xfrm>
            <a:off x="3455608" y="2054025"/>
            <a:ext cx="879566" cy="478971"/>
          </a:xfrm>
          <a:prstGeom prst="roundRect">
            <a:avLst/>
          </a:prstGeom>
          <a:solidFill>
            <a:srgbClr val="FBFFD9"/>
          </a:solidFill>
          <a:ln w="9360">
            <a:solidFill>
              <a:srgbClr val="002060"/>
            </a:solidFill>
            <a:miter/>
          </a:ln>
          <a:effectLst>
            <a:outerShdw blurRad="50800" dist="25400" dir="3600000" algn="ctr" rotWithShape="0">
              <a:srgbClr val="002060"/>
            </a:outerShdw>
          </a:effectLst>
        </p:spPr>
        <p:txBody>
          <a:bodyPr lIns="274320" tIns="182880" rIns="182880" bIns="182880"/>
          <a:lstStyle/>
          <a:p>
            <a:pPr algn="ctr">
              <a:spcBef>
                <a:spcPts val="600"/>
              </a:spcBef>
              <a:buSzPct val="70000"/>
            </a:pPr>
            <a:endParaRPr lang="en-US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000" y="3931196"/>
            <a:ext cx="3541860" cy="90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64644" y="1872757"/>
            <a:ext cx="48753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i="1" dirty="0" smtClean="0">
                <a:solidFill>
                  <a:srgbClr val="00206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v</a:t>
            </a:r>
            <a:r>
              <a:rPr lang="en-US" sz="4000" i="1" baseline="-16000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i</a:t>
            </a:r>
            <a:endParaRPr lang="en-US" sz="4000" i="1" baseline="-16000" dirty="0">
              <a:solidFill>
                <a:srgbClr val="FF0000"/>
              </a:solidFill>
              <a:latin typeface="Goudy Old Style" panose="02020502050305020303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414588" y="3931196"/>
            <a:ext cx="2235925" cy="728279"/>
            <a:chOff x="6414588" y="3931196"/>
            <a:chExt cx="2235925" cy="728279"/>
          </a:xfrm>
        </p:grpSpPr>
        <p:sp>
          <p:nvSpPr>
            <p:cNvPr id="14" name="Rectangle 13"/>
            <p:cNvSpPr/>
            <p:nvPr/>
          </p:nvSpPr>
          <p:spPr bwMode="auto">
            <a:xfrm>
              <a:off x="6414588" y="3931196"/>
              <a:ext cx="2235925" cy="728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3000000" algn="ctr" rotWithShape="0">
                <a:srgbClr val="002060"/>
              </a:outerShdw>
            </a:effectLst>
          </p:spPr>
          <p:txBody>
            <a:bodyPr vert="horz" wrap="square" lIns="182880" tIns="91440" rIns="182880" bIns="9144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03275"/>
              <a:endParaRPr lang="en-US" sz="3200" b="1" dirty="0">
                <a:solidFill>
                  <a:srgbClr val="002060"/>
                </a:solidFill>
                <a:latin typeface="Calisto MT" pitchFamily="18" charset="0"/>
              </a:endParaRPr>
            </a:p>
          </p:txBody>
        </p:sp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15100" y="4065992"/>
              <a:ext cx="2087788" cy="517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67197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 flipH="1">
            <a:off x="0" y="3794609"/>
            <a:ext cx="9144000" cy="63500"/>
          </a:xfrm>
          <a:prstGeom prst="line">
            <a:avLst/>
          </a:prstGeom>
          <a:ln w="63500">
            <a:solidFill>
              <a:srgbClr val="00206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0" y="4261532"/>
            <a:ext cx="1180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Digital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World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Entities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2757303"/>
            <a:ext cx="1114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Real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World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Objects</a:t>
            </a:r>
          </a:p>
        </p:txBody>
      </p:sp>
      <p:sp>
        <p:nvSpPr>
          <p:cNvPr id="84" name="Title 1"/>
          <p:cNvSpPr txBox="1">
            <a:spLocks/>
          </p:cNvSpPr>
          <p:nvPr/>
        </p:nvSpPr>
        <p:spPr bwMode="auto">
          <a:xfrm>
            <a:off x="6356" y="563020"/>
            <a:ext cx="9137643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Entity Resolution </a:t>
            </a:r>
            <a:r>
              <a:rPr kumimoji="0" lang="en-US" sz="3600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charset="-128"/>
                <a:cs typeface="Times New Roman" pitchFamily="18" charset="0"/>
              </a:rPr>
              <a:t>(</a:t>
            </a:r>
            <a:r>
              <a:rPr kumimoji="0" lang="en-US" sz="36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ER</a:t>
            </a:r>
            <a:r>
              <a:rPr kumimoji="0" lang="en-US" sz="3600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charset="-128"/>
                <a:cs typeface="Times New Roman" pitchFamily="18" charset="0"/>
              </a:rPr>
              <a:t>)</a:t>
            </a:r>
            <a:endParaRPr kumimoji="0" lang="en-US" sz="3600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ＭＳ Ｐゴシック" charset="-128"/>
              <a:cs typeface="Times New Roman" pitchFamily="18" charset="0"/>
            </a:endParaRPr>
          </a:p>
        </p:txBody>
      </p:sp>
      <p:pic>
        <p:nvPicPr>
          <p:cNvPr id="21" name="Picture 20" descr="42520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261" y="5377180"/>
            <a:ext cx="1181100" cy="1119194"/>
          </a:xfrm>
          <a:prstGeom prst="rect">
            <a:avLst/>
          </a:prstGeom>
        </p:spPr>
      </p:pic>
      <p:pic>
        <p:nvPicPr>
          <p:cNvPr id="22" name="Picture 21" descr="jordan_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7880" y="4173220"/>
            <a:ext cx="1181100" cy="107430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 bwMode="auto">
          <a:xfrm>
            <a:off x="1729740" y="2042160"/>
            <a:ext cx="2743200" cy="914400"/>
          </a:xfrm>
          <a:prstGeom prst="roundRect">
            <a:avLst>
              <a:gd name="adj" fmla="val 6393"/>
            </a:avLst>
          </a:prstGeom>
          <a:solidFill>
            <a:srgbClr val="FBFFD9"/>
          </a:solidFill>
          <a:ln w="9525">
            <a:solidFill>
              <a:srgbClr val="002060"/>
            </a:solidFill>
            <a:miter/>
          </a:ln>
          <a:effectLst>
            <a:outerShdw blurRad="25400" dir="3600000" algn="ctr" rotWithShape="0">
              <a:srgbClr val="002060"/>
            </a:outerShdw>
          </a:effectLst>
        </p:spPr>
        <p:txBody>
          <a:bodyPr lIns="91440" tIns="91440" rIns="0" bIns="91440" rtlCol="0" anchor="ctr"/>
          <a:lstStyle/>
          <a:p>
            <a:pPr marL="0" marR="0" indent="0" algn="ctr" defTabSz="803275" eaLnBrk="1" latinLnBrk="0" hangingPunct="1">
              <a:spcBef>
                <a:spcPts val="600"/>
              </a:spcBef>
              <a:buClrTx/>
              <a:buSzPct val="70000"/>
              <a:buFontTx/>
              <a:buNone/>
              <a:tabLst/>
            </a:pPr>
            <a:r>
              <a:rPr lang="en-US" sz="2000" b="1" dirty="0" smtClean="0">
                <a:solidFill>
                  <a:srgbClr val="00B0F0"/>
                </a:solidFill>
              </a:rPr>
              <a:t>Michael Jordan </a:t>
            </a:r>
            <a:r>
              <a:rPr lang="en-US" sz="2000" dirty="0" smtClean="0">
                <a:solidFill>
                  <a:srgbClr val="00B0F0"/>
                </a:solidFill>
              </a:rPr>
              <a:t>Basketball Player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4998720" y="2048740"/>
            <a:ext cx="2743200" cy="914400"/>
          </a:xfrm>
          <a:prstGeom prst="roundRect">
            <a:avLst>
              <a:gd name="adj" fmla="val 3653"/>
            </a:avLst>
          </a:prstGeom>
          <a:solidFill>
            <a:srgbClr val="FBFFD9"/>
          </a:solidFill>
          <a:ln w="9525">
            <a:solidFill>
              <a:srgbClr val="002060"/>
            </a:solidFill>
            <a:miter/>
          </a:ln>
          <a:effectLst>
            <a:outerShdw blurRad="25400" dir="3600000" algn="ctr" rotWithShape="0">
              <a:srgbClr val="002060"/>
            </a:outerShdw>
          </a:effectLst>
        </p:spPr>
        <p:txBody>
          <a:bodyPr lIns="91440" tIns="91440" rIns="0" bIns="91440" rtlCol="0" anchor="ctr"/>
          <a:lstStyle/>
          <a:p>
            <a:pPr marL="0" marR="0" indent="0" algn="ctr" defTabSz="803275" eaLnBrk="1" latinLnBrk="0" hangingPunct="1">
              <a:spcBef>
                <a:spcPts val="600"/>
              </a:spcBef>
              <a:buClrTx/>
              <a:buSzPct val="70000"/>
              <a:buFontTx/>
              <a:buNone/>
              <a:tabLst/>
            </a:pPr>
            <a:r>
              <a:rPr lang="en-US" sz="2000" b="1" dirty="0" smtClean="0">
                <a:solidFill>
                  <a:srgbClr val="FF0000"/>
                </a:solidFill>
              </a:rPr>
              <a:t>Michael Jordan </a:t>
            </a:r>
            <a:r>
              <a:rPr lang="en-US" sz="2000" dirty="0" smtClean="0">
                <a:solidFill>
                  <a:srgbClr val="FF0000"/>
                </a:solidFill>
              </a:rPr>
              <a:t>Professor @ UCB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4315" y="5666742"/>
            <a:ext cx="5020653" cy="70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81463" y="4107499"/>
            <a:ext cx="4971097" cy="73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9080" y="4849494"/>
            <a:ext cx="428275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4039008" y="4020313"/>
            <a:ext cx="4989740" cy="2476061"/>
            <a:chOff x="4039008" y="4020313"/>
            <a:chExt cx="4989740" cy="2476061"/>
          </a:xfrm>
        </p:grpSpPr>
        <p:sp>
          <p:nvSpPr>
            <p:cNvPr id="38" name="Rounded Rectangle 37"/>
            <p:cNvSpPr/>
            <p:nvPr/>
          </p:nvSpPr>
          <p:spPr bwMode="auto">
            <a:xfrm>
              <a:off x="4039008" y="4020313"/>
              <a:ext cx="4989740" cy="1592133"/>
            </a:xfrm>
            <a:prstGeom prst="roundRect">
              <a:avLst>
                <a:gd name="adj" fmla="val 5127"/>
              </a:avLst>
            </a:prstGeom>
            <a:noFill/>
            <a:ln w="41275">
              <a:solidFill>
                <a:schemeClr val="accent1">
                  <a:lumMod val="75000"/>
                </a:schemeClr>
              </a:solidFill>
              <a:miter/>
            </a:ln>
            <a:effectLst/>
          </p:spPr>
          <p:txBody>
            <a:bodyPr lIns="274320" tIns="274320" rIns="182880" bIns="274320" rtlCol="0" anchor="ctr"/>
            <a:lstStyle/>
            <a:p>
              <a:pPr algn="ctr" defTabSz="803275">
                <a:spcBef>
                  <a:spcPts val="600"/>
                </a:spcBef>
                <a:buSzPct val="70000"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4039008" y="5658613"/>
              <a:ext cx="4989740" cy="837761"/>
            </a:xfrm>
            <a:prstGeom prst="roundRect">
              <a:avLst>
                <a:gd name="adj" fmla="val 5127"/>
              </a:avLst>
            </a:prstGeom>
            <a:noFill/>
            <a:ln w="41275">
              <a:solidFill>
                <a:srgbClr val="FF0000"/>
              </a:solidFill>
              <a:miter/>
            </a:ln>
            <a:effectLst/>
          </p:spPr>
          <p:txBody>
            <a:bodyPr lIns="274320" tIns="274320" rIns="182880" bIns="274320" rtlCol="0" anchor="ctr"/>
            <a:lstStyle/>
            <a:p>
              <a:pPr algn="ctr" defTabSz="803275">
                <a:spcBef>
                  <a:spcPts val="600"/>
                </a:spcBef>
                <a:buSzPct val="70000"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98199" y="2925040"/>
            <a:ext cx="3672121" cy="1296047"/>
            <a:chOff x="2698199" y="2925040"/>
            <a:chExt cx="3672121" cy="1296047"/>
          </a:xfrm>
        </p:grpSpPr>
        <p:cxnSp>
          <p:nvCxnSpPr>
            <p:cNvPr id="71" name="Curved Connector 70"/>
            <p:cNvCxnSpPr/>
            <p:nvPr/>
          </p:nvCxnSpPr>
          <p:spPr>
            <a:xfrm flipV="1">
              <a:off x="2698199" y="3466040"/>
              <a:ext cx="1952331" cy="755047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prstDash val="sysDash"/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4650530" y="3237865"/>
              <a:ext cx="457200" cy="43095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  <a:effectLst>
              <a:outerShdw dir="5400000" algn="ctr" rotWithShape="0">
                <a:srgbClr val="000000">
                  <a:alpha val="8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Curved Connector 25"/>
            <p:cNvCxnSpPr>
              <a:stCxn id="47" idx="6"/>
            </p:cNvCxnSpPr>
            <p:nvPr/>
          </p:nvCxnSpPr>
          <p:spPr>
            <a:xfrm flipV="1">
              <a:off x="5107730" y="2925040"/>
              <a:ext cx="1262590" cy="528300"/>
            </a:xfrm>
            <a:prstGeom prst="curvedConnector2">
              <a:avLst/>
            </a:prstGeom>
            <a:ln w="25400">
              <a:solidFill>
                <a:srgbClr val="FF0000"/>
              </a:solidFill>
              <a:prstDash val="sysDash"/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1229150" y="2931160"/>
            <a:ext cx="1872191" cy="3005617"/>
            <a:chOff x="1229150" y="2931160"/>
            <a:chExt cx="1872191" cy="3005617"/>
          </a:xfrm>
        </p:grpSpPr>
        <p:cxnSp>
          <p:nvCxnSpPr>
            <p:cNvPr id="68" name="Curved Connector 67"/>
            <p:cNvCxnSpPr>
              <a:stCxn id="21" idx="1"/>
              <a:endCxn id="29" idx="4"/>
            </p:cNvCxnSpPr>
            <p:nvPr/>
          </p:nvCxnSpPr>
          <p:spPr>
            <a:xfrm rot="10800000">
              <a:off x="1457751" y="4839755"/>
              <a:ext cx="622511" cy="1097022"/>
            </a:xfrm>
            <a:prstGeom prst="curvedConnector2">
              <a:avLst/>
            </a:prstGeom>
            <a:ln w="25400">
              <a:solidFill>
                <a:schemeClr val="accent1">
                  <a:lumMod val="75000"/>
                </a:schemeClr>
              </a:solidFill>
              <a:prstDash val="sysDash"/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1229150" y="4408805"/>
              <a:ext cx="457200" cy="4309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>
              <a:outerShdw dir="5400000" algn="ctr" rotWithShape="0">
                <a:srgbClr val="000000">
                  <a:alpha val="8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Curved Connector 67"/>
            <p:cNvCxnSpPr>
              <a:stCxn id="29" idx="0"/>
            </p:cNvCxnSpPr>
            <p:nvPr/>
          </p:nvCxnSpPr>
          <p:spPr>
            <a:xfrm rot="5400000" flipH="1" flipV="1">
              <a:off x="1540723" y="2848188"/>
              <a:ext cx="1477645" cy="1643590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accent1">
                  <a:lumMod val="75000"/>
                </a:schemeClr>
              </a:solidFill>
              <a:prstDash val="sysDash"/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Curved Connector 40"/>
          <p:cNvCxnSpPr>
            <a:endCxn id="40" idx="4"/>
          </p:cNvCxnSpPr>
          <p:nvPr/>
        </p:nvCxnSpPr>
        <p:spPr>
          <a:xfrm rot="5400000" flipH="1" flipV="1">
            <a:off x="7816340" y="5023508"/>
            <a:ext cx="1009502" cy="411582"/>
          </a:xfrm>
          <a:prstGeom prst="curvedConnector3">
            <a:avLst>
              <a:gd name="adj1" fmla="val 11315"/>
            </a:avLst>
          </a:prstGeom>
          <a:ln w="25400">
            <a:solidFill>
              <a:srgbClr val="FF0000"/>
            </a:solidFill>
            <a:prstDash val="sysDash"/>
            <a:headEnd type="none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Freeform 13"/>
          <p:cNvSpPr>
            <a:spLocks/>
          </p:cNvSpPr>
          <p:nvPr/>
        </p:nvSpPr>
        <p:spPr bwMode="auto">
          <a:xfrm>
            <a:off x="2053009" y="4046894"/>
            <a:ext cx="1268689" cy="1309890"/>
          </a:xfrm>
          <a:custGeom>
            <a:avLst/>
            <a:gdLst>
              <a:gd name="T0" fmla="*/ 2147483647 w 415"/>
              <a:gd name="T1" fmla="*/ 2147483647 h 236"/>
              <a:gd name="T2" fmla="*/ 2147483647 w 415"/>
              <a:gd name="T3" fmla="*/ 2147483647 h 236"/>
              <a:gd name="T4" fmla="*/ 2147483647 w 415"/>
              <a:gd name="T5" fmla="*/ 2147483647 h 236"/>
              <a:gd name="T6" fmla="*/ 2147483647 w 415"/>
              <a:gd name="T7" fmla="*/ 2147483647 h 236"/>
              <a:gd name="T8" fmla="*/ 2147483647 w 415"/>
              <a:gd name="T9" fmla="*/ 2147483647 h 236"/>
              <a:gd name="T10" fmla="*/ 2147483647 w 415"/>
              <a:gd name="T11" fmla="*/ 2147483647 h 236"/>
              <a:gd name="T12" fmla="*/ 2147483647 w 415"/>
              <a:gd name="T13" fmla="*/ 2147483647 h 236"/>
              <a:gd name="T14" fmla="*/ 2147483647 w 415"/>
              <a:gd name="T15" fmla="*/ 2147483647 h 236"/>
              <a:gd name="T16" fmla="*/ 2147483647 w 415"/>
              <a:gd name="T17" fmla="*/ 2147483647 h 2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5"/>
              <a:gd name="T28" fmla="*/ 0 h 236"/>
              <a:gd name="T29" fmla="*/ 415 w 415"/>
              <a:gd name="T30" fmla="*/ 236 h 2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5" h="236">
                <a:moveTo>
                  <a:pt x="355" y="62"/>
                </a:moveTo>
                <a:cubicBezTo>
                  <a:pt x="340" y="54"/>
                  <a:pt x="331" y="29"/>
                  <a:pt x="305" y="19"/>
                </a:cubicBezTo>
                <a:cubicBezTo>
                  <a:pt x="279" y="9"/>
                  <a:pt x="238" y="0"/>
                  <a:pt x="201" y="3"/>
                </a:cubicBezTo>
                <a:cubicBezTo>
                  <a:pt x="164" y="6"/>
                  <a:pt x="117" y="15"/>
                  <a:pt x="85" y="35"/>
                </a:cubicBezTo>
                <a:cubicBezTo>
                  <a:pt x="53" y="55"/>
                  <a:pt x="5" y="92"/>
                  <a:pt x="9" y="123"/>
                </a:cubicBezTo>
                <a:cubicBezTo>
                  <a:pt x="0" y="187"/>
                  <a:pt x="52" y="194"/>
                  <a:pt x="112" y="221"/>
                </a:cubicBezTo>
                <a:cubicBezTo>
                  <a:pt x="175" y="236"/>
                  <a:pt x="248" y="221"/>
                  <a:pt x="289" y="212"/>
                </a:cubicBezTo>
                <a:cubicBezTo>
                  <a:pt x="332" y="200"/>
                  <a:pt x="349" y="179"/>
                  <a:pt x="370" y="149"/>
                </a:cubicBezTo>
                <a:cubicBezTo>
                  <a:pt x="391" y="119"/>
                  <a:pt x="406" y="54"/>
                  <a:pt x="415" y="29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" name="Freeform 13"/>
          <p:cNvSpPr>
            <a:spLocks/>
          </p:cNvSpPr>
          <p:nvPr/>
        </p:nvSpPr>
        <p:spPr bwMode="auto">
          <a:xfrm>
            <a:off x="2093441" y="5346959"/>
            <a:ext cx="1268689" cy="1309890"/>
          </a:xfrm>
          <a:custGeom>
            <a:avLst/>
            <a:gdLst>
              <a:gd name="T0" fmla="*/ 2147483647 w 415"/>
              <a:gd name="T1" fmla="*/ 2147483647 h 236"/>
              <a:gd name="T2" fmla="*/ 2147483647 w 415"/>
              <a:gd name="T3" fmla="*/ 2147483647 h 236"/>
              <a:gd name="T4" fmla="*/ 2147483647 w 415"/>
              <a:gd name="T5" fmla="*/ 2147483647 h 236"/>
              <a:gd name="T6" fmla="*/ 2147483647 w 415"/>
              <a:gd name="T7" fmla="*/ 2147483647 h 236"/>
              <a:gd name="T8" fmla="*/ 2147483647 w 415"/>
              <a:gd name="T9" fmla="*/ 2147483647 h 236"/>
              <a:gd name="T10" fmla="*/ 2147483647 w 415"/>
              <a:gd name="T11" fmla="*/ 2147483647 h 236"/>
              <a:gd name="T12" fmla="*/ 2147483647 w 415"/>
              <a:gd name="T13" fmla="*/ 2147483647 h 236"/>
              <a:gd name="T14" fmla="*/ 2147483647 w 415"/>
              <a:gd name="T15" fmla="*/ 2147483647 h 236"/>
              <a:gd name="T16" fmla="*/ 2147483647 w 415"/>
              <a:gd name="T17" fmla="*/ 2147483647 h 2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5"/>
              <a:gd name="T28" fmla="*/ 0 h 236"/>
              <a:gd name="T29" fmla="*/ 415 w 415"/>
              <a:gd name="T30" fmla="*/ 236 h 2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5" h="236">
                <a:moveTo>
                  <a:pt x="355" y="62"/>
                </a:moveTo>
                <a:cubicBezTo>
                  <a:pt x="340" y="54"/>
                  <a:pt x="331" y="29"/>
                  <a:pt x="305" y="19"/>
                </a:cubicBezTo>
                <a:cubicBezTo>
                  <a:pt x="279" y="9"/>
                  <a:pt x="238" y="0"/>
                  <a:pt x="201" y="3"/>
                </a:cubicBezTo>
                <a:cubicBezTo>
                  <a:pt x="164" y="6"/>
                  <a:pt x="117" y="15"/>
                  <a:pt x="85" y="35"/>
                </a:cubicBezTo>
                <a:cubicBezTo>
                  <a:pt x="53" y="55"/>
                  <a:pt x="5" y="92"/>
                  <a:pt x="9" y="123"/>
                </a:cubicBezTo>
                <a:cubicBezTo>
                  <a:pt x="0" y="187"/>
                  <a:pt x="52" y="194"/>
                  <a:pt x="112" y="221"/>
                </a:cubicBezTo>
                <a:cubicBezTo>
                  <a:pt x="175" y="236"/>
                  <a:pt x="248" y="221"/>
                  <a:pt x="289" y="212"/>
                </a:cubicBezTo>
                <a:cubicBezTo>
                  <a:pt x="332" y="200"/>
                  <a:pt x="349" y="179"/>
                  <a:pt x="370" y="149"/>
                </a:cubicBezTo>
                <a:cubicBezTo>
                  <a:pt x="391" y="119"/>
                  <a:pt x="406" y="54"/>
                  <a:pt x="415" y="29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261363" y="2956561"/>
            <a:ext cx="820102" cy="2042159"/>
            <a:chOff x="3261363" y="2956561"/>
            <a:chExt cx="820102" cy="2042159"/>
          </a:xfrm>
        </p:grpSpPr>
        <p:cxnSp>
          <p:nvCxnSpPr>
            <p:cNvPr id="74" name="Curved Connector 73"/>
            <p:cNvCxnSpPr>
              <a:endCxn id="30" idx="5"/>
            </p:cNvCxnSpPr>
            <p:nvPr/>
          </p:nvCxnSpPr>
          <p:spPr>
            <a:xfrm rot="10800000">
              <a:off x="3752376" y="3946974"/>
              <a:ext cx="329089" cy="314559"/>
            </a:xfrm>
            <a:prstGeom prst="curvedConnector2">
              <a:avLst/>
            </a:prstGeom>
            <a:ln w="25400">
              <a:solidFill>
                <a:schemeClr val="accent1">
                  <a:lumMod val="75000"/>
                </a:schemeClr>
              </a:solidFill>
              <a:prstDash val="sysDash"/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3261363" y="2956561"/>
              <a:ext cx="820102" cy="2042159"/>
              <a:chOff x="3261363" y="2956561"/>
              <a:chExt cx="820102" cy="2042159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3362130" y="3579134"/>
                <a:ext cx="457200" cy="43095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outerShdw dir="5400000" algn="ctr" rotWithShape="0">
                  <a:srgbClr val="000000">
                    <a:alpha val="8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Curved Connector 35"/>
              <p:cNvCxnSpPr>
                <a:endCxn id="30" idx="4"/>
              </p:cNvCxnSpPr>
              <p:nvPr/>
            </p:nvCxnSpPr>
            <p:spPr>
              <a:xfrm rot="16200000" flipV="1">
                <a:off x="3341780" y="4259034"/>
                <a:ext cx="988636" cy="490735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chemeClr val="accent1">
                    <a:lumMod val="75000"/>
                  </a:schemeClr>
                </a:solidFill>
                <a:prstDash val="sysDash"/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urved Connector 36"/>
              <p:cNvCxnSpPr>
                <a:stCxn id="30" idx="0"/>
              </p:cNvCxnSpPr>
              <p:nvPr/>
            </p:nvCxnSpPr>
            <p:spPr>
              <a:xfrm rot="16200000" flipV="1">
                <a:off x="3114760" y="3103164"/>
                <a:ext cx="622573" cy="329368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chemeClr val="accent1">
                    <a:lumMod val="75000"/>
                  </a:schemeClr>
                </a:solidFill>
                <a:prstDash val="sysDash"/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Oval 39"/>
          <p:cNvSpPr/>
          <p:nvPr/>
        </p:nvSpPr>
        <p:spPr>
          <a:xfrm>
            <a:off x="8298282" y="4293598"/>
            <a:ext cx="457200" cy="43095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  <a:effectLst>
            <a:outerShdw dir="5400000" algn="ctr" rotWithShape="0">
              <a:srgbClr val="000000">
                <a:alpha val="8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Curved Connector 41"/>
          <p:cNvCxnSpPr>
            <a:stCxn id="40" idx="0"/>
            <a:endCxn id="24" idx="2"/>
          </p:cNvCxnSpPr>
          <p:nvPr/>
        </p:nvCxnSpPr>
        <p:spPr>
          <a:xfrm rot="16200000" flipV="1">
            <a:off x="6783372" y="2550088"/>
            <a:ext cx="1330458" cy="2156562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prstDash val="sysDash"/>
            <a:headEnd type="none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005713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2" grpId="0" animBg="1"/>
      <p:bldP spid="52" grpId="1" animBg="1"/>
      <p:bldP spid="4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 bwMode="auto">
          <a:xfrm>
            <a:off x="-44303" y="565741"/>
            <a:ext cx="9197828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Workflow</a:t>
            </a:r>
            <a:r>
              <a:rPr lang="en-US" sz="3600" kern="0" noProof="0" dirty="0" smtClean="0">
                <a:solidFill>
                  <a:srgbClr val="002060"/>
                </a:solidFill>
                <a:latin typeface="Cooper Black" pitchFamily="18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3600" b="1" kern="0" dirty="0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Generation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1640914" y="3142392"/>
                <a:ext cx="7078759" cy="1306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96963" lvl="3" indent="-1038225" defTabSz="803275">
                  <a:spcBef>
                    <a:spcPts val="600"/>
                  </a:spcBef>
                </a:pPr>
                <a:r>
                  <a:rPr lang="en-US" sz="2600" dirty="0" smtClean="0">
                    <a:solidFill>
                      <a:srgbClr val="FF0000"/>
                    </a:solidFill>
                    <a:latin typeface="Berlin Sans FB" panose="020E0602020502020306" pitchFamily="34" charset="0"/>
                  </a:rPr>
                  <a:t>Workflows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: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𝑊𝐹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i="1" dirty="0" smtClean="0">
                    <a:solidFill>
                      <a:srgbClr val="002060"/>
                    </a:solidFill>
                  </a:rPr>
                  <a:t> …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𝑊𝐹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  </a:t>
                </a:r>
                <a:r>
                  <a:rPr lang="en-US" sz="2800" b="1" i="1" dirty="0" smtClean="0">
                    <a:solidFill>
                      <a:srgbClr val="002060"/>
                    </a:solidFill>
                  </a:rPr>
                  <a:t>…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𝑊𝐹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endParaRPr lang="en-US" sz="2800" dirty="0" smtClean="0">
                  <a:solidFill>
                    <a:srgbClr val="002060"/>
                  </a:solidFill>
                </a:endParaRPr>
              </a:p>
              <a:p>
                <a:pPr marL="1096963" lvl="3" indent="-1038225" defTabSz="803275">
                  <a:spcBef>
                    <a:spcPts val="600"/>
                  </a:spcBef>
                </a:pPr>
                <a:r>
                  <a:rPr lang="en-US" sz="2600" dirty="0" smtClean="0">
                    <a:solidFill>
                      <a:srgbClr val="FF0000"/>
                    </a:solidFill>
                    <a:latin typeface="Berlin Sans FB" panose="020E0602020502020306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l-GR" sz="2800" b="0" i="1">
                        <a:solidFill>
                          <a:srgbClr val="FF0000"/>
                        </a:solidFill>
                        <a:latin typeface="Cambria Math"/>
                      </a:rPr>
                      <m:t>𝜃</m:t>
                    </m:r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000" dirty="0" smtClean="0">
                    <a:solidFill>
                      <a:srgbClr val="FF000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3000" b="0" i="1" smtClean="0">
                        <a:solidFill>
                          <a:srgbClr val="00206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3000" dirty="0" smtClean="0">
                    <a:solidFill>
                      <a:srgbClr val="002060"/>
                    </a:solidFill>
                  </a:rPr>
                  <a:t>    </a:t>
                </a:r>
                <a:r>
                  <a:rPr lang="en-US" sz="2800" b="1" i="1" dirty="0" smtClean="0">
                    <a:solidFill>
                      <a:srgbClr val="002060"/>
                    </a:solidFill>
                  </a:rPr>
                  <a:t>…</a:t>
                </a:r>
                <a:r>
                  <a:rPr lang="en-US" sz="3000" dirty="0" smtClean="0">
                    <a:solidFill>
                      <a:srgbClr val="002060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30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0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0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a:rPr lang="en-US" sz="30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   </m:t>
                    </m:r>
                  </m:oMath>
                </a14:m>
                <a:r>
                  <a:rPr lang="en-US" sz="2800" b="1" i="1" dirty="0" smtClean="0">
                    <a:solidFill>
                      <a:srgbClr val="002060"/>
                    </a:solidFill>
                  </a:rPr>
                  <a:t>…</a:t>
                </a:r>
                <a:r>
                  <a:rPr lang="en-US" sz="300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30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0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0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US" sz="3000" dirty="0" smtClean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914" y="3142392"/>
                <a:ext cx="7078759" cy="130651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603" t="-5116" b="-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1015230" y="2404850"/>
                <a:ext cx="7078759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lvl="2" indent="-457200" defTabSz="803275">
                  <a:spcBef>
                    <a:spcPts val="600"/>
                  </a:spcBef>
                  <a:buFont typeface="Wingdings" panose="05000000000000000000" pitchFamily="2" charset="2"/>
                  <a:buChar char="v"/>
                </a:pPr>
                <a:r>
                  <a:rPr lang="en-US" sz="2600" b="1" dirty="0" smtClean="0">
                    <a:latin typeface="Book Antiqua" panose="02040602050305030304" pitchFamily="18" charset="0"/>
                  </a:rPr>
                  <a:t>Pre-generate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600" b="1" dirty="0" smtClean="0">
                    <a:latin typeface="Book Antiqua" panose="02040602050305030304" pitchFamily="18" charset="0"/>
                  </a:rPr>
                  <a:t> workflows:</a:t>
                </a:r>
                <a:endParaRPr lang="en-US" sz="2600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230" y="2404850"/>
                <a:ext cx="7078759" cy="51328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7059" b="-2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272728" y="5164597"/>
            <a:ext cx="879566" cy="923330"/>
            <a:chOff x="3272728" y="5164597"/>
            <a:chExt cx="879566" cy="92333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3272728" y="5345865"/>
              <a:ext cx="879566" cy="478971"/>
            </a:xfrm>
            <a:prstGeom prst="roundRect">
              <a:avLst/>
            </a:prstGeom>
            <a:solidFill>
              <a:srgbClr val="FBFFD9"/>
            </a:solidFill>
            <a:ln w="9360">
              <a:solidFill>
                <a:srgbClr val="002060"/>
              </a:solidFill>
              <a:miter/>
            </a:ln>
            <a:effectLst>
              <a:outerShdw blurRad="50800" dist="25400" dir="3600000" algn="ctr" rotWithShape="0">
                <a:srgbClr val="002060"/>
              </a:outerShdw>
            </a:effectLst>
          </p:spPr>
          <p:txBody>
            <a:bodyPr lIns="274320" tIns="182880" rIns="182880" bIns="182880"/>
            <a:lstStyle/>
            <a:p>
              <a:pPr algn="ctr">
                <a:spcBef>
                  <a:spcPts val="600"/>
                </a:spcBef>
                <a:buSzPct val="70000"/>
              </a:pPr>
              <a:endParaRPr lang="en-US" sz="2400" b="1" dirty="0">
                <a:solidFill>
                  <a:srgbClr val="002060"/>
                </a:solidFill>
                <a:latin typeface="Book Antiqua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81764" y="5164597"/>
              <a:ext cx="48753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4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4000" i="1" baseline="-16000" dirty="0" smtClean="0">
                  <a:solidFill>
                    <a:srgbClr val="FF0000"/>
                  </a:solidFill>
                  <a:latin typeface="Goudy Old Style" panose="02020502050305020303" pitchFamily="18" charset="0"/>
                  <a:cs typeface="Times New Roman" pitchFamily="18" charset="0"/>
                </a:rPr>
                <a:t>i</a:t>
              </a:r>
              <a:endParaRPr lang="en-US" sz="4000" i="1" baseline="-16000" dirty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</p:grpSp>
      <p:sp>
        <p:nvSpPr>
          <p:cNvPr id="2" name="Rounded Rectangle 1"/>
          <p:cNvSpPr/>
          <p:nvPr/>
        </p:nvSpPr>
        <p:spPr bwMode="auto">
          <a:xfrm>
            <a:off x="5226050" y="3214689"/>
            <a:ext cx="829205" cy="487362"/>
          </a:xfrm>
          <a:prstGeom prst="roundRect">
            <a:avLst>
              <a:gd name="adj" fmla="val 10237"/>
            </a:avLst>
          </a:prstGeom>
          <a:ln w="44450">
            <a:solidFill>
              <a:srgbClr val="36BBFF"/>
            </a:solidFill>
            <a:prstDash val="sysDot"/>
            <a:headEnd type="none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274320" tIns="274320" rIns="182880" bIns="274320" rtlCol="0" anchor="ctr"/>
          <a:lstStyle/>
          <a:p>
            <a:pPr marL="0" marR="0" indent="0" algn="ctr" defTabSz="803275" eaLnBrk="1" latinLnBrk="0" hangingPunct="1">
              <a:spcBef>
                <a:spcPts val="600"/>
              </a:spcBef>
              <a:buClrTx/>
              <a:buSzPct val="70000"/>
              <a:buFontTx/>
              <a:buNone/>
              <a:tabLst/>
            </a:pPr>
            <a:endParaRPr lang="en-US" sz="2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696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 bwMode="auto">
          <a:xfrm>
            <a:off x="-44303" y="565741"/>
            <a:ext cx="9197828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Resolution</a:t>
            </a:r>
            <a:r>
              <a:rPr lang="en-US" sz="3600" kern="0" noProof="0" dirty="0" smtClean="0">
                <a:solidFill>
                  <a:srgbClr val="002060"/>
                </a:solidFill>
                <a:latin typeface="Cooper Black" pitchFamily="18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3600" b="1" kern="0" dirty="0" smtClean="0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Cost</a:t>
            </a:r>
            <a:endParaRPr lang="en-US" sz="3600" b="1" kern="0" dirty="0">
              <a:solidFill>
                <a:srgbClr val="002060"/>
              </a:solidFill>
              <a:latin typeface="Bookman Old Style" panose="02050604050505020204" pitchFamily="18" charset="0"/>
              <a:ea typeface="ＭＳ Ｐゴシック" charset="-128"/>
              <a:cs typeface="ＭＳ Ｐゴシック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0" y="2442950"/>
                <a:ext cx="915352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300" lvl="2" algn="ctr" defTabSz="803275">
                  <a:spcBef>
                    <a:spcPts val="600"/>
                  </a:spcBef>
                </a:pPr>
                <a:r>
                  <a:rPr lang="en-US" sz="3000" dirty="0" smtClean="0">
                    <a:latin typeface="Book Antiqua" panose="02040602050305030304" pitchFamily="18" charset="0"/>
                  </a:rPr>
                  <a:t>Given a node      and workflow</a:t>
                </a:r>
                <a:r>
                  <a:rPr lang="en-US" sz="2600" dirty="0" smtClean="0">
                    <a:latin typeface="Book Antiqua" panose="0204060205030503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𝑊𝐹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800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42950"/>
                <a:ext cx="9153525" cy="55399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16484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2"/>
          <p:cNvGrpSpPr/>
          <p:nvPr/>
        </p:nvGrpSpPr>
        <p:grpSpPr>
          <a:xfrm>
            <a:off x="995728" y="3383279"/>
            <a:ext cx="7262039" cy="516391"/>
            <a:chOff x="995728" y="3383279"/>
            <a:chExt cx="7262039" cy="51639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728" y="3383279"/>
              <a:ext cx="3546791" cy="490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1056" y="3397248"/>
              <a:ext cx="3986711" cy="502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3948620" y="2336307"/>
            <a:ext cx="48753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002060"/>
                </a:solidFill>
                <a:latin typeface="Goudy Old Style" panose="02020502050305020303" pitchFamily="18" charset="0"/>
                <a:ea typeface="Cambria Math" panose="02040503050406030204" pitchFamily="18" charset="0"/>
              </a:rPr>
              <a:t>v</a:t>
            </a:r>
            <a:r>
              <a:rPr lang="en-US" sz="4000" i="1" baseline="-16000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i</a:t>
            </a:r>
            <a:endParaRPr lang="en-US" sz="4000" i="1" baseline="-16000" dirty="0">
              <a:solidFill>
                <a:srgbClr val="FF0000"/>
              </a:solidFill>
              <a:latin typeface="Goudy Old Style" panose="02020502050305020303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2048500" y="2962346"/>
            <a:ext cx="2222555" cy="1523356"/>
            <a:chOff x="2048500" y="2962346"/>
            <a:chExt cx="2222555" cy="1523356"/>
          </a:xfrm>
        </p:grpSpPr>
        <p:sp>
          <p:nvSpPr>
            <p:cNvPr id="8" name="Right Arrow 7"/>
            <p:cNvSpPr/>
            <p:nvPr/>
          </p:nvSpPr>
          <p:spPr bwMode="auto">
            <a:xfrm rot="5400000">
              <a:off x="2996371" y="4153646"/>
              <a:ext cx="383455" cy="280658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100012" tIns="49212" rIns="100012" bIns="49212" anchor="ctr"/>
            <a:lstStyle/>
            <a:p>
              <a:pPr defTabSz="912813" eaLnBrk="0" hangingPunct="0">
                <a:defRPr/>
              </a:pPr>
              <a:endParaRPr lang="en-US"/>
            </a:p>
          </p:txBody>
        </p:sp>
        <p:grpSp>
          <p:nvGrpSpPr>
            <p:cNvPr id="4" name="Group 1"/>
            <p:cNvGrpSpPr/>
            <p:nvPr/>
          </p:nvGrpSpPr>
          <p:grpSpPr>
            <a:xfrm>
              <a:off x="2048500" y="2962346"/>
              <a:ext cx="2222555" cy="1071806"/>
              <a:chOff x="2048500" y="2962346"/>
              <a:chExt cx="2222555" cy="1071806"/>
            </a:xfrm>
          </p:grpSpPr>
          <p:sp>
            <p:nvSpPr>
              <p:cNvPr id="9" name="Double Brace 8"/>
              <p:cNvSpPr/>
              <p:nvPr/>
            </p:nvSpPr>
            <p:spPr bwMode="auto">
              <a:xfrm rot="16200000">
                <a:off x="2685704" y="2569672"/>
                <a:ext cx="1004790" cy="1924169"/>
              </a:xfrm>
              <a:prstGeom prst="bracePair">
                <a:avLst/>
              </a:prstGeom>
              <a:noFill/>
              <a:ln w="444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8500" y="2962346"/>
                <a:ext cx="2222555" cy="420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" name="Group 5"/>
          <p:cNvGrpSpPr/>
          <p:nvPr/>
        </p:nvGrpSpPr>
        <p:grpSpPr>
          <a:xfrm>
            <a:off x="6315414" y="2982770"/>
            <a:ext cx="2045041" cy="1502933"/>
            <a:chOff x="6315414" y="2982770"/>
            <a:chExt cx="2045041" cy="1502933"/>
          </a:xfrm>
        </p:grpSpPr>
        <p:grpSp>
          <p:nvGrpSpPr>
            <p:cNvPr id="6" name="Group 11"/>
            <p:cNvGrpSpPr/>
            <p:nvPr/>
          </p:nvGrpSpPr>
          <p:grpSpPr>
            <a:xfrm>
              <a:off x="6315414" y="2982770"/>
              <a:ext cx="2045041" cy="1071806"/>
              <a:chOff x="2048500" y="2962346"/>
              <a:chExt cx="2222555" cy="1071806"/>
            </a:xfrm>
          </p:grpSpPr>
          <p:sp>
            <p:nvSpPr>
              <p:cNvPr id="13" name="Double Brace 12"/>
              <p:cNvSpPr/>
              <p:nvPr/>
            </p:nvSpPr>
            <p:spPr bwMode="auto">
              <a:xfrm rot="16200000">
                <a:off x="2685704" y="2569672"/>
                <a:ext cx="1004790" cy="1924169"/>
              </a:xfrm>
              <a:prstGeom prst="bracePair">
                <a:avLst/>
              </a:prstGeom>
              <a:noFill/>
              <a:ln w="444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8500" y="2962346"/>
                <a:ext cx="2222555" cy="420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Right Arrow 15"/>
            <p:cNvSpPr/>
            <p:nvPr/>
          </p:nvSpPr>
          <p:spPr bwMode="auto">
            <a:xfrm rot="5400000">
              <a:off x="7172267" y="4153647"/>
              <a:ext cx="383455" cy="280658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100012" tIns="49212" rIns="100012" bIns="49212" anchor="ctr"/>
            <a:lstStyle/>
            <a:p>
              <a:pPr defTabSz="912813" eaLnBrk="0" hangingPunct="0">
                <a:defRPr/>
              </a:pPr>
              <a:endParaRPr lang="en-US"/>
            </a:p>
          </p:txBody>
        </p:sp>
      </p:grpSp>
      <p:grpSp>
        <p:nvGrpSpPr>
          <p:cNvPr id="10" name="Group 3"/>
          <p:cNvGrpSpPr/>
          <p:nvPr/>
        </p:nvGrpSpPr>
        <p:grpSpPr>
          <a:xfrm>
            <a:off x="1617160" y="4574876"/>
            <a:ext cx="3158039" cy="1072311"/>
            <a:chOff x="2036260" y="4574876"/>
            <a:chExt cx="3158039" cy="1072311"/>
          </a:xfrm>
        </p:grpSpPr>
        <p:sp>
          <p:nvSpPr>
            <p:cNvPr id="17" name="TextBox 16"/>
            <p:cNvSpPr txBox="1"/>
            <p:nvPr/>
          </p:nvSpPr>
          <p:spPr>
            <a:xfrm>
              <a:off x="2036260" y="4574876"/>
              <a:ext cx="31580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lvl="2" defTabSz="803275">
                <a:spcBef>
                  <a:spcPts val="600"/>
                </a:spcBef>
              </a:pPr>
              <a:r>
                <a:rPr lang="en-US" sz="2400" dirty="0" smtClean="0">
                  <a:solidFill>
                    <a:srgbClr val="002060"/>
                  </a:solidFill>
                  <a:latin typeface="Calisto MT" panose="02040603050505030304" pitchFamily="18" charset="0"/>
                </a:rPr>
                <a:t>Resolution Cost when                        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64101" y="4785413"/>
              <a:ext cx="487536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4000" i="1" baseline="-16000" dirty="0" smtClean="0">
                  <a:solidFill>
                    <a:srgbClr val="FF0000"/>
                  </a:solidFill>
                  <a:latin typeface="Goudy Old Style" panose="02020502050305020303" pitchFamily="18" charset="0"/>
                  <a:cs typeface="Times New Roman" pitchFamily="18" charset="0"/>
                </a:rPr>
                <a:t>i</a:t>
              </a:r>
              <a:endParaRPr lang="en-US" sz="4000" i="1" baseline="-16000" dirty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45771" y="4953717"/>
              <a:ext cx="2130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lvl="2" defTabSz="803275">
                <a:spcBef>
                  <a:spcPts val="600"/>
                </a:spcBef>
              </a:pPr>
              <a:r>
                <a:rPr lang="en-US" sz="2400" dirty="0" smtClean="0">
                  <a:solidFill>
                    <a:srgbClr val="002060"/>
                  </a:solidFill>
                  <a:latin typeface="Calisto MT" panose="02040603050505030304" pitchFamily="18" charset="0"/>
                </a:rPr>
                <a:t>is duplicate</a:t>
              </a:r>
              <a:r>
                <a:rPr lang="en-US" sz="2400" dirty="0" smtClean="0">
                  <a:solidFill>
                    <a:srgbClr val="FF0000"/>
                  </a:solidFill>
                  <a:latin typeface="Calisto MT" panose="02040603050505030304" pitchFamily="18" charset="0"/>
                </a:rPr>
                <a:t>.</a:t>
              </a:r>
              <a:endParaRPr lang="en-US" sz="2400" dirty="0" smtClean="0">
                <a:solidFill>
                  <a:srgbClr val="002060"/>
                </a:solidFill>
                <a:latin typeface="Calisto MT" panose="02040603050505030304" pitchFamily="18" charset="0"/>
              </a:endParaRPr>
            </a:p>
          </p:txBody>
        </p:sp>
      </p:grpSp>
      <p:grpSp>
        <p:nvGrpSpPr>
          <p:cNvPr id="11" name="Group 19"/>
          <p:cNvGrpSpPr/>
          <p:nvPr/>
        </p:nvGrpSpPr>
        <p:grpSpPr>
          <a:xfrm>
            <a:off x="5772149" y="4574733"/>
            <a:ext cx="3158039" cy="1072311"/>
            <a:chOff x="2036260" y="4574876"/>
            <a:chExt cx="3158039" cy="1072311"/>
          </a:xfrm>
        </p:grpSpPr>
        <p:sp>
          <p:nvSpPr>
            <p:cNvPr id="21" name="TextBox 20"/>
            <p:cNvSpPr txBox="1"/>
            <p:nvPr/>
          </p:nvSpPr>
          <p:spPr>
            <a:xfrm>
              <a:off x="2036260" y="4574876"/>
              <a:ext cx="31580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lvl="2" defTabSz="803275">
                <a:spcBef>
                  <a:spcPts val="600"/>
                </a:spcBef>
              </a:pPr>
              <a:r>
                <a:rPr lang="en-US" sz="2400" dirty="0" smtClean="0">
                  <a:solidFill>
                    <a:srgbClr val="002060"/>
                  </a:solidFill>
                  <a:latin typeface="Calisto MT" panose="02040603050505030304" pitchFamily="18" charset="0"/>
                </a:rPr>
                <a:t>Resolution Cost when                         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64101" y="4785413"/>
              <a:ext cx="487536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i="1" dirty="0" smtClean="0">
                  <a:solidFill>
                    <a:srgbClr val="002060"/>
                  </a:solidFill>
                  <a:latin typeface="Goudy Old Style" panose="02020502050305020303" pitchFamily="18" charset="0"/>
                  <a:ea typeface="Cambria Math" panose="02040503050406030204" pitchFamily="18" charset="0"/>
                </a:rPr>
                <a:t>v</a:t>
              </a:r>
              <a:r>
                <a:rPr lang="en-US" sz="4000" i="1" baseline="-16000" dirty="0" smtClean="0">
                  <a:solidFill>
                    <a:srgbClr val="FF0000"/>
                  </a:solidFill>
                  <a:latin typeface="Goudy Old Style" panose="02020502050305020303" pitchFamily="18" charset="0"/>
                  <a:cs typeface="Times New Roman" pitchFamily="18" charset="0"/>
                </a:rPr>
                <a:t>i</a:t>
              </a:r>
              <a:endParaRPr lang="en-US" sz="4000" i="1" baseline="-16000" dirty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45771" y="4953717"/>
              <a:ext cx="2130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lvl="2" defTabSz="803275">
                <a:spcBef>
                  <a:spcPts val="600"/>
                </a:spcBef>
              </a:pPr>
              <a:r>
                <a:rPr lang="en-US" sz="2400" dirty="0" smtClean="0">
                  <a:solidFill>
                    <a:srgbClr val="002060"/>
                  </a:solidFill>
                  <a:latin typeface="Calisto MT" panose="02040603050505030304" pitchFamily="18" charset="0"/>
                </a:rPr>
                <a:t>is distinct</a:t>
              </a:r>
              <a:r>
                <a:rPr lang="en-US" sz="2400" dirty="0" smtClean="0">
                  <a:solidFill>
                    <a:srgbClr val="FF0000"/>
                  </a:solidFill>
                  <a:latin typeface="Calisto MT" panose="02040603050505030304" pitchFamily="18" charset="0"/>
                </a:rPr>
                <a:t>.</a:t>
              </a:r>
              <a:endParaRPr lang="en-US" sz="2400" dirty="0" smtClean="0">
                <a:solidFill>
                  <a:srgbClr val="002060"/>
                </a:solidFill>
                <a:latin typeface="Calisto MT" panose="02040603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130948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 bwMode="auto">
          <a:xfrm>
            <a:off x="-44303" y="565741"/>
            <a:ext cx="9197828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lvl="0" algn="ctr" defTabSz="80327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Experimental</a:t>
            </a:r>
            <a:r>
              <a:rPr lang="en-US" sz="3600" kern="0" dirty="0">
                <a:solidFill>
                  <a:srgbClr val="002060"/>
                </a:solidFill>
                <a:latin typeface="Cooper Black" pitchFamily="18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3600" b="1" kern="0" dirty="0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Evaluation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6201" y="2517775"/>
            <a:ext cx="66770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2" indent="-342900" defTabSz="803275"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>
                <a:solidFill>
                  <a:srgbClr val="002060"/>
                </a:solidFill>
                <a:latin typeface="Berlin Sans FB" pitchFamily="34" charset="0"/>
              </a:rPr>
              <a:t>Papers</a:t>
            </a:r>
            <a:r>
              <a:rPr lang="en-US" sz="2200" dirty="0" smtClean="0">
                <a:solidFill>
                  <a:srgbClr val="002060"/>
                </a:solidFill>
              </a:rPr>
              <a:t> (P)</a:t>
            </a:r>
          </a:p>
          <a:p>
            <a:pPr marL="571500" lvl="2" indent="-342900" defTabSz="803275"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>
                <a:solidFill>
                  <a:srgbClr val="002060"/>
                </a:solidFill>
                <a:latin typeface="Berlin Sans FB" pitchFamily="34" charset="0"/>
              </a:rPr>
              <a:t>Authors</a:t>
            </a:r>
            <a:r>
              <a:rPr lang="en-US" sz="2200" dirty="0" smtClean="0">
                <a:solidFill>
                  <a:srgbClr val="002060"/>
                </a:solidFill>
              </a:rPr>
              <a:t> (A)</a:t>
            </a:r>
          </a:p>
          <a:p>
            <a:pPr marL="571500" lvl="2" indent="-342900" defTabSz="803275"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>
                <a:solidFill>
                  <a:srgbClr val="002060"/>
                </a:solidFill>
                <a:latin typeface="Berlin Sans FB" pitchFamily="34" charset="0"/>
              </a:rPr>
              <a:t>Venues</a:t>
            </a:r>
            <a:r>
              <a:rPr lang="en-US" sz="2200" dirty="0" smtClean="0">
                <a:solidFill>
                  <a:srgbClr val="002060"/>
                </a:solidFill>
              </a:rPr>
              <a:t> (U)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31176" y="2533907"/>
            <a:ext cx="61509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2" defTabSz="803275">
              <a:spcBef>
                <a:spcPts val="600"/>
              </a:spcBef>
            </a:pPr>
            <a:r>
              <a:rPr lang="en-US" sz="2200" dirty="0" smtClean="0">
                <a:solidFill>
                  <a:srgbClr val="002060"/>
                </a:solidFill>
                <a:latin typeface="Calisto MT" panose="02040603050505030304" pitchFamily="18" charset="0"/>
              </a:rPr>
              <a:t>  = </a:t>
            </a:r>
            <a:r>
              <a:rPr lang="en-US" sz="2200" dirty="0" smtClean="0">
                <a:solidFill>
                  <a:srgbClr val="002060"/>
                </a:solidFill>
              </a:rPr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Title</a:t>
            </a:r>
            <a:r>
              <a:rPr lang="en-US" sz="2200" dirty="0" smtClean="0">
                <a:solidFill>
                  <a:srgbClr val="00206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Abstract</a:t>
            </a:r>
            <a:r>
              <a:rPr lang="en-US" sz="2200" dirty="0" smtClean="0">
                <a:solidFill>
                  <a:srgbClr val="00206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Keywords</a:t>
            </a:r>
            <a:r>
              <a:rPr lang="en-US" sz="2200" dirty="0" smtClean="0">
                <a:solidFill>
                  <a:srgbClr val="00206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Authors</a:t>
            </a:r>
            <a:r>
              <a:rPr lang="en-US" sz="2200" dirty="0" smtClean="0">
                <a:solidFill>
                  <a:srgbClr val="00206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Venue</a:t>
            </a:r>
            <a:r>
              <a:rPr lang="en-US" sz="2200" dirty="0" smtClean="0">
                <a:solidFill>
                  <a:srgbClr val="002060"/>
                </a:solidFill>
              </a:rPr>
              <a:t>). </a:t>
            </a:r>
            <a:endParaRPr lang="en-US" sz="2200" dirty="0">
              <a:solidFill>
                <a:srgbClr val="002060"/>
              </a:solidFill>
            </a:endParaRPr>
          </a:p>
          <a:p>
            <a:pPr marL="114300" lvl="2" defTabSz="803275">
              <a:spcBef>
                <a:spcPts val="600"/>
              </a:spcBef>
            </a:pPr>
            <a:r>
              <a:rPr lang="en-US" sz="2200" dirty="0" smtClean="0">
                <a:solidFill>
                  <a:srgbClr val="002060"/>
                </a:solidFill>
              </a:rPr>
              <a:t>   </a:t>
            </a:r>
            <a:r>
              <a:rPr lang="en-US" sz="2200" dirty="0" smtClean="0">
                <a:solidFill>
                  <a:srgbClr val="002060"/>
                </a:solidFill>
                <a:latin typeface="Calisto MT" panose="02040603050505030304" pitchFamily="18" charset="0"/>
              </a:rPr>
              <a:t>=</a:t>
            </a:r>
            <a:r>
              <a:rPr lang="en-US" sz="2200" dirty="0" smtClean="0">
                <a:solidFill>
                  <a:srgbClr val="002060"/>
                </a:solidFill>
              </a:rPr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Name</a:t>
            </a:r>
            <a:r>
              <a:rPr lang="en-US" sz="2200" dirty="0" smtClean="0">
                <a:solidFill>
                  <a:srgbClr val="00206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Email</a:t>
            </a:r>
            <a:r>
              <a:rPr lang="en-US" sz="2200" dirty="0" smtClean="0">
                <a:solidFill>
                  <a:srgbClr val="00206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Affiliation</a:t>
            </a:r>
            <a:r>
              <a:rPr lang="en-US" sz="2200" dirty="0" smtClean="0">
                <a:solidFill>
                  <a:srgbClr val="00206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Address</a:t>
            </a:r>
            <a:r>
              <a:rPr lang="en-US" sz="2200" dirty="0" smtClean="0">
                <a:solidFill>
                  <a:srgbClr val="00206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Paper</a:t>
            </a:r>
            <a:r>
              <a:rPr lang="en-US" sz="2200" dirty="0" smtClean="0">
                <a:solidFill>
                  <a:srgbClr val="002060"/>
                </a:solidFill>
              </a:rPr>
              <a:t>). </a:t>
            </a:r>
          </a:p>
          <a:p>
            <a:pPr marL="114300" lvl="2" defTabSz="803275">
              <a:spcBef>
                <a:spcPts val="600"/>
              </a:spcBef>
            </a:pPr>
            <a:r>
              <a:rPr lang="en-US" sz="2200" dirty="0" smtClean="0">
                <a:solidFill>
                  <a:srgbClr val="002060"/>
                </a:solidFill>
              </a:rPr>
              <a:t>  </a:t>
            </a:r>
            <a:r>
              <a:rPr lang="en-US" sz="1000" dirty="0" smtClean="0">
                <a:solidFill>
                  <a:srgbClr val="002060"/>
                </a:solidFill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Calisto MT" panose="02040603050505030304" pitchFamily="18" charset="0"/>
              </a:rPr>
              <a:t>=</a:t>
            </a:r>
            <a:r>
              <a:rPr lang="en-US" sz="2200" dirty="0" smtClean="0">
                <a:solidFill>
                  <a:srgbClr val="002060"/>
                </a:solidFill>
              </a:rPr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Name</a:t>
            </a:r>
            <a:r>
              <a:rPr lang="en-US" sz="2200" dirty="0" smtClean="0">
                <a:solidFill>
                  <a:srgbClr val="00206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Year</a:t>
            </a:r>
            <a:r>
              <a:rPr lang="en-US" sz="2200" dirty="0" smtClean="0">
                <a:solidFill>
                  <a:srgbClr val="00206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Pages</a:t>
            </a:r>
            <a:r>
              <a:rPr lang="en-US" sz="2200" dirty="0" smtClean="0">
                <a:solidFill>
                  <a:srgbClr val="00206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Papers</a:t>
            </a:r>
            <a:r>
              <a:rPr lang="en-US" sz="2200" dirty="0" smtClean="0">
                <a:solidFill>
                  <a:srgbClr val="002060"/>
                </a:solidFill>
              </a:rPr>
              <a:t>).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2784311"/>
              </p:ext>
            </p:extLst>
          </p:nvPr>
        </p:nvGraphicFramePr>
        <p:xfrm>
          <a:off x="977900" y="4254500"/>
          <a:ext cx="7261859" cy="1932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392"/>
                <a:gridCol w="1461141"/>
                <a:gridCol w="1388687"/>
                <a:gridCol w="1436989"/>
                <a:gridCol w="17026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T="164592"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Number     of</a:t>
                      </a:r>
                      <a:r>
                        <a:rPr lang="en-US" sz="1900" baseline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 Entities</a:t>
                      </a:r>
                      <a:endParaRPr lang="en-US" sz="19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Blocking Functions</a:t>
                      </a:r>
                      <a:endParaRPr lang="en-US" sz="19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Similarity Functions</a:t>
                      </a:r>
                      <a:endParaRPr lang="en-US" sz="19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Resolve Function</a:t>
                      </a:r>
                      <a:endParaRPr lang="en-US" sz="19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DE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T="54864"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anose="02040603050505030304" pitchFamily="18" charset="0"/>
                        </a:rPr>
                        <a:t>30,000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T="54864"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anose="02040603050505030304" pitchFamily="18" charset="0"/>
                        </a:rPr>
                        <a:t>2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T="54864"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anose="02040603050505030304" pitchFamily="18" charset="0"/>
                        </a:rPr>
                        <a:t>3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T="54864"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002060"/>
                          </a:solidFill>
                          <a:latin typeface="Calisto MT" panose="02040603050505030304" pitchFamily="18" charset="0"/>
                        </a:rPr>
                        <a:t>Naïve Bayes</a:t>
                      </a:r>
                      <a:endParaRPr lang="en-US" sz="1900" dirty="0">
                        <a:solidFill>
                          <a:srgbClr val="002060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T="54864">
                    <a:solidFill>
                      <a:srgbClr val="EFF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T="54864"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anose="02040603050505030304" pitchFamily="18" charset="0"/>
                        </a:rPr>
                        <a:t>83,152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T="54864"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anose="02040603050505030304" pitchFamily="18" charset="0"/>
                        </a:rPr>
                        <a:t>1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T="54864"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anose="02040603050505030304" pitchFamily="18" charset="0"/>
                        </a:rPr>
                        <a:t>4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T="54864"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002060"/>
                          </a:solidFill>
                          <a:latin typeface="Calisto MT" panose="02040603050505030304" pitchFamily="18" charset="0"/>
                        </a:rPr>
                        <a:t>Naïve Bayes</a:t>
                      </a:r>
                    </a:p>
                  </a:txBody>
                  <a:tcPr marT="54864">
                    <a:solidFill>
                      <a:srgbClr val="EFF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T="54864"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anose="02040603050505030304" pitchFamily="18" charset="0"/>
                        </a:rPr>
                        <a:t>30,000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T="54864"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anose="02040603050505030304" pitchFamily="18" charset="0"/>
                        </a:rPr>
                        <a:t>1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T="54864"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anose="02040603050505030304" pitchFamily="18" charset="0"/>
                        </a:rPr>
                        <a:t>3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T="54864"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002060"/>
                          </a:solidFill>
                          <a:latin typeface="Calisto MT" panose="02040603050505030304" pitchFamily="18" charset="0"/>
                        </a:rPr>
                        <a:t>Naïve Bayes</a:t>
                      </a:r>
                    </a:p>
                  </a:txBody>
                  <a:tcPr marT="54864">
                    <a:solidFill>
                      <a:srgbClr val="EFF6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892969" y="4112414"/>
            <a:ext cx="1350169" cy="816769"/>
          </a:xfrm>
          <a:prstGeom prst="rect">
            <a:avLst/>
          </a:prstGeom>
          <a:solidFill>
            <a:schemeClr val="bg1"/>
          </a:solidFill>
          <a:ln w="9360">
            <a:noFill/>
            <a:miter/>
          </a:ln>
          <a:effectLst/>
        </p:spPr>
        <p:txBody>
          <a:bodyPr lIns="274320" tIns="274320" rIns="182880" bIns="274320" rtlCol="0" anchor="ctr"/>
          <a:lstStyle/>
          <a:p>
            <a:pPr marL="0" marR="0" indent="0" algn="ctr" defTabSz="803275" eaLnBrk="1" latinLnBrk="0" hangingPunct="1">
              <a:spcBef>
                <a:spcPts val="600"/>
              </a:spcBef>
              <a:buClrTx/>
              <a:buSzPct val="70000"/>
              <a:buFontTx/>
              <a:buNone/>
              <a:tabLst/>
            </a:pPr>
            <a:endParaRPr lang="en-US" sz="2200" dirty="0" smtClean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193057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68263" defTabSz="803275">
              <a:spcBef>
                <a:spcPts val="600"/>
              </a:spcBef>
            </a:pPr>
            <a:r>
              <a:rPr lang="en-US" sz="2800" b="1" dirty="0" smtClean="0">
                <a:latin typeface="Calisto MT" panose="02040603050505030304" pitchFamily="18" charset="0"/>
                <a:cs typeface="Andalus" panose="02020603050405020304" pitchFamily="18" charset="-78"/>
              </a:rPr>
              <a:t>		     </a:t>
            </a:r>
            <a:r>
              <a:rPr lang="en-US" sz="2800" b="1" dirty="0" err="1" smtClean="0">
                <a:latin typeface="Calisto MT" panose="02040603050505030304" pitchFamily="18" charset="0"/>
                <a:cs typeface="Andalus" panose="02020603050405020304" pitchFamily="18" charset="-78"/>
              </a:rPr>
              <a:t>CiteSeerX</a:t>
            </a:r>
            <a:r>
              <a:rPr lang="en-US" sz="2800" b="1" dirty="0" smtClean="0">
                <a:latin typeface="Calisto MT" panose="02040603050505030304" pitchFamily="18" charset="0"/>
                <a:cs typeface="Andalus" panose="02020603050405020304" pitchFamily="18" charset="-78"/>
              </a:rPr>
              <a:t> Dataset</a:t>
            </a:r>
            <a:endParaRPr lang="en-US" sz="2800" b="1" dirty="0">
              <a:latin typeface="Calisto MT" panose="02040603050505030304" pitchFamily="18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28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 bwMode="auto">
          <a:xfrm>
            <a:off x="-44303" y="565741"/>
            <a:ext cx="9197828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CiteSeerX</a:t>
            </a:r>
            <a:r>
              <a:rPr lang="en-US" sz="3600" b="1" kern="0" dirty="0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 - Blocking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3951" y="2133600"/>
            <a:ext cx="70961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2" indent="342900" defTabSz="803275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400" dirty="0" smtClean="0">
                <a:latin typeface="Berlin Sans FB" pitchFamily="34" charset="0"/>
              </a:rPr>
              <a:t>Papers</a:t>
            </a:r>
            <a:r>
              <a:rPr lang="en-US" sz="2000" dirty="0" smtClean="0"/>
              <a:t> </a:t>
            </a:r>
            <a:r>
              <a:rPr lang="en-US" sz="2400" dirty="0" smtClean="0"/>
              <a:t>(P)</a:t>
            </a:r>
          </a:p>
          <a:p>
            <a:pPr marL="640080" lvl="2" defTabSz="803275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  First </a:t>
            </a:r>
            <a:r>
              <a:rPr lang="en-US" sz="2000" dirty="0" smtClean="0">
                <a:solidFill>
                  <a:srgbClr val="FF0000"/>
                </a:solidFill>
              </a:rPr>
              <a:t>three</a:t>
            </a:r>
            <a:r>
              <a:rPr lang="en-US" sz="2000" dirty="0" smtClean="0">
                <a:solidFill>
                  <a:srgbClr val="002060"/>
                </a:solidFill>
              </a:rPr>
              <a:t> characters of </a:t>
            </a:r>
            <a:r>
              <a:rPr lang="en-US" sz="2000" dirty="0" smtClean="0">
                <a:solidFill>
                  <a:srgbClr val="FF0000"/>
                </a:solidFill>
              </a:rPr>
              <a:t>title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pPr marL="640080" lvl="2" defTabSz="803275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  Last </a:t>
            </a:r>
            <a:r>
              <a:rPr lang="en-US" sz="2000" dirty="0" smtClean="0">
                <a:solidFill>
                  <a:srgbClr val="FF0000"/>
                </a:solidFill>
              </a:rPr>
              <a:t>three</a:t>
            </a:r>
            <a:r>
              <a:rPr lang="en-US" sz="2000" dirty="0" smtClean="0">
                <a:solidFill>
                  <a:srgbClr val="002060"/>
                </a:solidFill>
              </a:rPr>
              <a:t> characters of </a:t>
            </a:r>
            <a:r>
              <a:rPr lang="en-US" sz="2000" dirty="0" smtClean="0">
                <a:solidFill>
                  <a:srgbClr val="FF0000"/>
                </a:solidFill>
              </a:rPr>
              <a:t>title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pPr marL="182880" lvl="1" defTabSz="803275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latin typeface="Berlin Sans FB" pitchFamily="34" charset="0"/>
              </a:rPr>
              <a:t>Authors</a:t>
            </a:r>
            <a:r>
              <a:rPr lang="en-US" sz="2400" dirty="0" smtClean="0"/>
              <a:t> (A)</a:t>
            </a:r>
          </a:p>
          <a:p>
            <a:pPr marL="640080" lvl="2" defTabSz="803275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  First </a:t>
            </a:r>
            <a:r>
              <a:rPr lang="en-US" sz="2000" dirty="0" smtClean="0">
                <a:solidFill>
                  <a:srgbClr val="FF0000"/>
                </a:solidFill>
              </a:rPr>
              <a:t>one</a:t>
            </a:r>
            <a:r>
              <a:rPr lang="en-US" sz="2000" dirty="0" smtClean="0">
                <a:solidFill>
                  <a:srgbClr val="002060"/>
                </a:solidFill>
              </a:rPr>
              <a:t> character of </a:t>
            </a:r>
            <a:r>
              <a:rPr lang="en-US" sz="2000" dirty="0" smtClean="0">
                <a:solidFill>
                  <a:srgbClr val="FF0000"/>
                </a:solidFill>
              </a:rPr>
              <a:t>first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name</a:t>
            </a:r>
            <a:r>
              <a:rPr lang="en-US" sz="2000" dirty="0" smtClean="0">
                <a:solidFill>
                  <a:srgbClr val="002060"/>
                </a:solidFill>
              </a:rPr>
              <a:t> appended with the first </a:t>
            </a:r>
            <a:r>
              <a:rPr lang="en-US" sz="2000" dirty="0" smtClean="0">
                <a:solidFill>
                  <a:srgbClr val="FF0000"/>
                </a:solidFill>
              </a:rPr>
              <a:t>two</a:t>
            </a:r>
            <a:r>
              <a:rPr lang="en-US" sz="2000" dirty="0" smtClean="0">
                <a:solidFill>
                  <a:srgbClr val="002060"/>
                </a:solidFill>
              </a:rPr>
              <a:t> characters of </a:t>
            </a:r>
            <a:r>
              <a:rPr lang="en-US" sz="2000" dirty="0" smtClean="0">
                <a:solidFill>
                  <a:srgbClr val="FF0000"/>
                </a:solidFill>
              </a:rPr>
              <a:t>last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name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pPr marL="182880" lvl="1" defTabSz="803275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smtClean="0">
                <a:latin typeface="Berlin Sans FB" pitchFamily="34" charset="0"/>
              </a:rPr>
              <a:t>Venues</a:t>
            </a:r>
            <a:r>
              <a:rPr lang="en-US" sz="2400" dirty="0" smtClean="0"/>
              <a:t> (U)</a:t>
            </a:r>
          </a:p>
          <a:p>
            <a:pPr marL="640080" lvl="2" defTabSz="803275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  First </a:t>
            </a:r>
            <a:r>
              <a:rPr lang="en-US" sz="2000" dirty="0" smtClean="0">
                <a:solidFill>
                  <a:srgbClr val="FF0000"/>
                </a:solidFill>
              </a:rPr>
              <a:t>two</a:t>
            </a:r>
            <a:r>
              <a:rPr lang="en-US" sz="2000" dirty="0" smtClean="0">
                <a:solidFill>
                  <a:srgbClr val="002060"/>
                </a:solidFill>
              </a:rPr>
              <a:t> characters of </a:t>
            </a:r>
            <a:r>
              <a:rPr lang="en-US" sz="2000" dirty="0" smtClean="0">
                <a:solidFill>
                  <a:srgbClr val="FF0000"/>
                </a:solidFill>
              </a:rPr>
              <a:t>name</a:t>
            </a:r>
            <a:r>
              <a:rPr lang="en-US" sz="2000" dirty="0" smtClean="0">
                <a:solidFill>
                  <a:srgbClr val="002060"/>
                </a:solidFill>
              </a:rPr>
              <a:t> appended with the first </a:t>
            </a:r>
            <a:r>
              <a:rPr lang="en-US" sz="2000" dirty="0" smtClean="0">
                <a:solidFill>
                  <a:srgbClr val="FF0000"/>
                </a:solidFill>
              </a:rPr>
              <a:t>two</a:t>
            </a:r>
            <a:r>
              <a:rPr lang="en-US" sz="2000" dirty="0" smtClean="0">
                <a:solidFill>
                  <a:srgbClr val="002060"/>
                </a:solidFill>
              </a:rPr>
              <a:t> digits of </a:t>
            </a:r>
            <a:r>
              <a:rPr lang="en-US" sz="2000" dirty="0" smtClean="0">
                <a:solidFill>
                  <a:srgbClr val="FF0000"/>
                </a:solidFill>
              </a:rPr>
              <a:t>year</a:t>
            </a:r>
            <a:r>
              <a:rPr lang="en-US" sz="2000" dirty="0" smtClean="0">
                <a:solidFill>
                  <a:srgbClr val="002060"/>
                </a:solidFill>
              </a:rPr>
              <a:t>.  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197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85825" y="1664334"/>
            <a:ext cx="7235825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68263" defTabSz="803275">
              <a:spcBef>
                <a:spcPts val="600"/>
              </a:spcBef>
            </a:pPr>
            <a:r>
              <a:rPr lang="en-US" sz="2400" b="1" dirty="0" smtClean="0">
                <a:latin typeface="Book Antiqua" panose="02040602050305030304" pitchFamily="18" charset="0"/>
              </a:rPr>
              <a:t>Algorithms:</a:t>
            </a:r>
          </a:p>
          <a:p>
            <a:pPr marL="1028700" lvl="1" indent="-388938" defTabSz="803275">
              <a:spcBef>
                <a:spcPts val="600"/>
              </a:spcBef>
              <a:buFont typeface="+mj-lt"/>
              <a:buAutoNum type="arabicPeriod"/>
            </a:pPr>
            <a:r>
              <a:rPr lang="en-US" sz="2200" dirty="0" err="1" smtClean="0">
                <a:solidFill>
                  <a:srgbClr val="FF0000"/>
                </a:solidFill>
                <a:latin typeface="Berlin Sans FB" pitchFamily="34" charset="0"/>
              </a:rPr>
              <a:t>DepGraph</a:t>
            </a:r>
            <a:r>
              <a:rPr lang="en-US" sz="2200" dirty="0" smtClean="0">
                <a:solidFill>
                  <a:srgbClr val="FF0000"/>
                </a:solidFill>
                <a:latin typeface="Berlin Sans FB" pitchFamily="34" charset="0"/>
              </a:rPr>
              <a:t>.</a:t>
            </a:r>
          </a:p>
          <a:p>
            <a:pPr marL="1428750" lvl="2" indent="-285750" defTabSz="803275"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2060"/>
                </a:solidFill>
              </a:rPr>
              <a:t>X. Dong et al. Reference reconciliation in complex information spaces. SIGMOD.</a:t>
            </a:r>
          </a:p>
          <a:p>
            <a:pPr marL="1028700" lvl="1" indent="-388938" defTabSz="803275"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  <a:latin typeface="Berlin Sans FB" pitchFamily="34" charset="0"/>
              </a:rPr>
              <a:t>Static.</a:t>
            </a:r>
          </a:p>
          <a:p>
            <a:pPr marL="1143000" lvl="1" indent="285750" defTabSz="803275"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2060"/>
                </a:solidFill>
              </a:rPr>
              <a:t>S. E. </a:t>
            </a:r>
            <a:r>
              <a:rPr lang="en-US" sz="1800" dirty="0" err="1" smtClean="0">
                <a:solidFill>
                  <a:srgbClr val="002060"/>
                </a:solidFill>
              </a:rPr>
              <a:t>Whang</a:t>
            </a:r>
            <a:r>
              <a:rPr lang="en-US" sz="1800" dirty="0" smtClean="0">
                <a:solidFill>
                  <a:srgbClr val="002060"/>
                </a:solidFill>
              </a:rPr>
              <a:t> et al. Joint entity resolution. ICDE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marL="1143000" lvl="1" indent="285750" defTabSz="803275">
              <a:spcBef>
                <a:spcPts val="0"/>
              </a:spcBef>
              <a:buFont typeface="Wingdings" pitchFamily="2" charset="2"/>
              <a:buChar char="Ø"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1143000" lvl="1" indent="285750" defTabSz="803275">
              <a:spcBef>
                <a:spcPts val="0"/>
              </a:spcBef>
              <a:buFont typeface="Wingdings" pitchFamily="2" charset="2"/>
              <a:buChar char="Ø"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1143000" lvl="1" indent="285750" defTabSz="803275">
              <a:spcBef>
                <a:spcPts val="0"/>
              </a:spcBef>
              <a:buFont typeface="Wingdings" pitchFamily="2" charset="2"/>
              <a:buChar char="Ø"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1143000" lvl="1" indent="285750" defTabSz="803275">
              <a:spcBef>
                <a:spcPts val="0"/>
              </a:spcBef>
              <a:buFont typeface="Wingdings" pitchFamily="2" charset="2"/>
              <a:buChar char="Ø"/>
            </a:pPr>
            <a:endParaRPr lang="en-US" sz="600" dirty="0" smtClean="0">
              <a:solidFill>
                <a:srgbClr val="002060"/>
              </a:solidFill>
            </a:endParaRPr>
          </a:p>
          <a:p>
            <a:pPr marL="1096962" lvl="1" indent="-457200" defTabSz="803275">
              <a:spcBef>
                <a:spcPts val="600"/>
              </a:spcBef>
              <a:buFont typeface="+mj-lt"/>
              <a:buAutoNum type="arabicPeriod" startAt="3"/>
            </a:pPr>
            <a:r>
              <a:rPr lang="en-US" sz="2200" dirty="0" smtClean="0">
                <a:solidFill>
                  <a:srgbClr val="FF0000"/>
                </a:solidFill>
                <a:latin typeface="Berlin Sans FB" pitchFamily="34" charset="0"/>
              </a:rPr>
              <a:t>Full:</a:t>
            </a:r>
          </a:p>
          <a:p>
            <a:pPr marL="1143000" lvl="1" indent="285750" defTabSz="803275"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2060"/>
                </a:solidFill>
              </a:rPr>
              <a:t>No lazy resolution strategy.</a:t>
            </a:r>
          </a:p>
          <a:p>
            <a:pPr marL="1143000" lvl="1" indent="285750" defTabSz="803275">
              <a:spcBef>
                <a:spcPts val="0"/>
              </a:spcBef>
              <a:buFont typeface="Wingdings" pitchFamily="2" charset="2"/>
              <a:buChar char="Ø"/>
            </a:pPr>
            <a:endParaRPr lang="en-US" sz="300" dirty="0" smtClean="0">
              <a:solidFill>
                <a:srgbClr val="002060"/>
              </a:solidFill>
            </a:endParaRPr>
          </a:p>
          <a:p>
            <a:pPr marL="1096962" lvl="1" indent="-457200" defTabSz="803275">
              <a:spcBef>
                <a:spcPts val="600"/>
              </a:spcBef>
              <a:buFont typeface="+mj-lt"/>
              <a:buAutoNum type="arabicPeriod" startAt="4"/>
            </a:pPr>
            <a:r>
              <a:rPr lang="en-US" sz="2200" dirty="0" smtClean="0">
                <a:solidFill>
                  <a:srgbClr val="FF0000"/>
                </a:solidFill>
                <a:latin typeface="Berlin Sans FB" pitchFamily="34" charset="0"/>
              </a:rPr>
              <a:t>Random:</a:t>
            </a:r>
          </a:p>
          <a:p>
            <a:pPr marL="1143000" lvl="1" indent="285750" defTabSz="803275"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2060"/>
                </a:solidFill>
              </a:rPr>
              <a:t>Lazy resolution strategy but with random order.</a:t>
            </a:r>
            <a:endParaRPr lang="en-US" dirty="0"/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0" y="562024"/>
            <a:ext cx="9144000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Experimental</a:t>
            </a:r>
            <a:r>
              <a:rPr lang="en-US" sz="3600" kern="0" noProof="0" dirty="0" smtClean="0">
                <a:solidFill>
                  <a:srgbClr val="002060"/>
                </a:solidFill>
                <a:latin typeface="Cooper Black" pitchFamily="18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3600" b="1" kern="0" dirty="0" smtClean="0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Evaluation</a:t>
            </a:r>
            <a:endParaRPr lang="en-US" sz="3600" b="1" kern="0" dirty="0">
              <a:solidFill>
                <a:srgbClr val="002060"/>
              </a:solidFill>
              <a:latin typeface="Bookman Old Style" panose="02050604050505020204" pitchFamily="18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2631" y="3861880"/>
            <a:ext cx="4825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>
                <a:solidFill>
                  <a:srgbClr val="002060"/>
                </a:solidFill>
              </a:rPr>
              <a:t>R</a:t>
            </a:r>
            <a:endParaRPr lang="en-US" sz="2600" b="1" i="1" dirty="0">
              <a:solidFill>
                <a:srgbClr val="00206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044504" y="4121626"/>
            <a:ext cx="1399385" cy="79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878066" y="4112101"/>
            <a:ext cx="1399385" cy="79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" name="Group 23"/>
          <p:cNvGrpSpPr/>
          <p:nvPr/>
        </p:nvGrpSpPr>
        <p:grpSpPr>
          <a:xfrm>
            <a:off x="6026498" y="4389120"/>
            <a:ext cx="1805942" cy="492443"/>
            <a:chOff x="4956271" y="5429250"/>
            <a:chExt cx="1986368" cy="668751"/>
          </a:xfrm>
        </p:grpSpPr>
        <p:grpSp>
          <p:nvGrpSpPr>
            <p:cNvPr id="3" name="Group 14"/>
            <p:cNvGrpSpPr/>
            <p:nvPr/>
          </p:nvGrpSpPr>
          <p:grpSpPr>
            <a:xfrm>
              <a:off x="4956271" y="5520690"/>
              <a:ext cx="1986368" cy="529450"/>
              <a:chOff x="2655546" y="4882515"/>
              <a:chExt cx="1986368" cy="529450"/>
            </a:xfrm>
          </p:grpSpPr>
          <p:sp>
            <p:nvSpPr>
              <p:cNvPr id="16" name="Snip Single Corner Rectangle 15"/>
              <p:cNvSpPr/>
              <p:nvPr/>
            </p:nvSpPr>
            <p:spPr bwMode="auto">
              <a:xfrm>
                <a:off x="2655546" y="4882515"/>
                <a:ext cx="462683" cy="529450"/>
              </a:xfrm>
              <a:prstGeom prst="snip1Rect">
                <a:avLst>
                  <a:gd name="adj" fmla="val 26935"/>
                </a:avLst>
              </a:prstGeom>
              <a:solidFill>
                <a:srgbClr val="002060">
                  <a:alpha val="8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0" tIns="0" rIns="0" bIns="49212" anchor="ctr"/>
              <a:lstStyle/>
              <a:p>
                <a:pPr algn="r" defTabSz="912813" eaLnBrk="0" hangingPunct="0">
                  <a:defRPr/>
                </a:pPr>
                <a:r>
                  <a:rPr lang="en-US" sz="2200" dirty="0" smtClean="0">
                    <a:solidFill>
                      <a:schemeClr val="bg1"/>
                    </a:solidFill>
                  </a:rPr>
                  <a:t>R</a:t>
                </a:r>
                <a:r>
                  <a:rPr lang="en-US" sz="2200" baseline="-25000" dirty="0" smtClean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18" name="Snip Single Corner Rectangle 17"/>
              <p:cNvSpPr/>
              <p:nvPr/>
            </p:nvSpPr>
            <p:spPr bwMode="auto">
              <a:xfrm>
                <a:off x="3607932" y="4882515"/>
                <a:ext cx="462684" cy="529450"/>
              </a:xfrm>
              <a:prstGeom prst="snip1Rect">
                <a:avLst>
                  <a:gd name="adj" fmla="val 26935"/>
                </a:avLst>
              </a:prstGeom>
              <a:solidFill>
                <a:srgbClr val="002060">
                  <a:alpha val="8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0" tIns="0" rIns="0" bIns="49212" anchor="ctr"/>
              <a:lstStyle/>
              <a:p>
                <a:pPr algn="r" defTabSz="912813" eaLnBrk="0" hangingPunct="0">
                  <a:defRPr/>
                </a:pPr>
                <a:r>
                  <a:rPr lang="en-US" sz="2200" dirty="0" smtClean="0">
                    <a:solidFill>
                      <a:schemeClr val="bg1"/>
                    </a:solidFill>
                  </a:rPr>
                  <a:t>R</a:t>
                </a:r>
                <a:r>
                  <a:rPr lang="en-US" sz="2200" baseline="-25000" dirty="0" smtClean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19" name="Snip Single Corner Rectangle 18"/>
              <p:cNvSpPr/>
              <p:nvPr/>
            </p:nvSpPr>
            <p:spPr bwMode="auto">
              <a:xfrm>
                <a:off x="4179231" y="4882515"/>
                <a:ext cx="462683" cy="529450"/>
              </a:xfrm>
              <a:prstGeom prst="snip1Rect">
                <a:avLst>
                  <a:gd name="adj" fmla="val 26935"/>
                </a:avLst>
              </a:prstGeom>
              <a:solidFill>
                <a:srgbClr val="002060">
                  <a:alpha val="8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0" tIns="0" rIns="0" bIns="49212" anchor="ctr"/>
              <a:lstStyle/>
              <a:p>
                <a:pPr algn="r" defTabSz="912813" eaLnBrk="0" hangingPunct="0">
                  <a:defRPr/>
                </a:pPr>
                <a:r>
                  <a:rPr lang="en-US" sz="2200" dirty="0" smtClean="0">
                    <a:solidFill>
                      <a:schemeClr val="bg1"/>
                    </a:solidFill>
                  </a:rPr>
                  <a:t>R</a:t>
                </a:r>
                <a:r>
                  <a:rPr lang="en-US" sz="2200" baseline="-25000" dirty="0" smtClean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5386965" y="5429250"/>
              <a:ext cx="619125" cy="668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i="1" dirty="0" smtClean="0">
                  <a:solidFill>
                    <a:srgbClr val="002060"/>
                  </a:solidFill>
                </a:rPr>
                <a:t>…</a:t>
              </a:r>
              <a:endParaRPr lang="en-US" sz="2600" b="1" i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4117688" y="4389120"/>
            <a:ext cx="1805934" cy="492443"/>
            <a:chOff x="4956273" y="5429250"/>
            <a:chExt cx="1986360" cy="668751"/>
          </a:xfrm>
        </p:grpSpPr>
        <p:grpSp>
          <p:nvGrpSpPr>
            <p:cNvPr id="5" name="Group 14"/>
            <p:cNvGrpSpPr/>
            <p:nvPr/>
          </p:nvGrpSpPr>
          <p:grpSpPr>
            <a:xfrm>
              <a:off x="4956273" y="5520690"/>
              <a:ext cx="1986360" cy="529450"/>
              <a:chOff x="2655548" y="4882515"/>
              <a:chExt cx="1986360" cy="529450"/>
            </a:xfrm>
          </p:grpSpPr>
          <p:sp>
            <p:nvSpPr>
              <p:cNvPr id="28" name="Snip Single Corner Rectangle 27"/>
              <p:cNvSpPr/>
              <p:nvPr/>
            </p:nvSpPr>
            <p:spPr bwMode="auto">
              <a:xfrm>
                <a:off x="2655548" y="4882515"/>
                <a:ext cx="462683" cy="529450"/>
              </a:xfrm>
              <a:prstGeom prst="snip1Rect">
                <a:avLst>
                  <a:gd name="adj" fmla="val 26935"/>
                </a:avLst>
              </a:prstGeom>
              <a:solidFill>
                <a:srgbClr val="002060">
                  <a:alpha val="8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0" tIns="0" rIns="0" bIns="49212" anchor="ctr"/>
              <a:lstStyle/>
              <a:p>
                <a:pPr algn="r" defTabSz="912813" eaLnBrk="0" hangingPunct="0">
                  <a:defRPr/>
                </a:pPr>
                <a:r>
                  <a:rPr lang="en-US" sz="2200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sz="2200" baseline="-25000" dirty="0" smtClean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29" name="Snip Single Corner Rectangle 28"/>
              <p:cNvSpPr/>
              <p:nvPr/>
            </p:nvSpPr>
            <p:spPr bwMode="auto">
              <a:xfrm>
                <a:off x="3607923" y="4882515"/>
                <a:ext cx="462684" cy="529450"/>
              </a:xfrm>
              <a:prstGeom prst="snip1Rect">
                <a:avLst>
                  <a:gd name="adj" fmla="val 26935"/>
                </a:avLst>
              </a:prstGeom>
              <a:solidFill>
                <a:srgbClr val="002060">
                  <a:alpha val="8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0" tIns="0" rIns="0" bIns="49212" anchor="ctr"/>
              <a:lstStyle/>
              <a:p>
                <a:pPr algn="r" defTabSz="912813" eaLnBrk="0" hangingPunct="0">
                  <a:defRPr/>
                </a:pPr>
                <a:r>
                  <a:rPr lang="en-US" sz="2200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sz="2200" baseline="-25000" dirty="0" smtClean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30" name="Snip Single Corner Rectangle 29"/>
              <p:cNvSpPr/>
              <p:nvPr/>
            </p:nvSpPr>
            <p:spPr bwMode="auto">
              <a:xfrm>
                <a:off x="4179224" y="4882515"/>
                <a:ext cx="462684" cy="529450"/>
              </a:xfrm>
              <a:prstGeom prst="snip1Rect">
                <a:avLst>
                  <a:gd name="adj" fmla="val 26935"/>
                </a:avLst>
              </a:prstGeom>
              <a:solidFill>
                <a:srgbClr val="002060">
                  <a:alpha val="8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0" tIns="0" rIns="0" bIns="49212" anchor="ctr"/>
              <a:lstStyle/>
              <a:p>
                <a:pPr algn="r" defTabSz="912813" eaLnBrk="0" hangingPunct="0">
                  <a:defRPr/>
                </a:pPr>
                <a:r>
                  <a:rPr lang="en-US" sz="2200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sz="2200" baseline="-25000" dirty="0" smtClean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5362585" y="5429250"/>
              <a:ext cx="619125" cy="668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i="1" dirty="0" smtClean="0">
                  <a:solidFill>
                    <a:srgbClr val="002060"/>
                  </a:solidFill>
                </a:rPr>
                <a:t>…</a:t>
              </a:r>
              <a:endParaRPr lang="en-US" sz="2600" b="1" i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7" name="Group 30"/>
          <p:cNvGrpSpPr/>
          <p:nvPr/>
        </p:nvGrpSpPr>
        <p:grpSpPr>
          <a:xfrm>
            <a:off x="2182208" y="4389120"/>
            <a:ext cx="1805934" cy="492443"/>
            <a:chOff x="4956273" y="5429250"/>
            <a:chExt cx="1986360" cy="668751"/>
          </a:xfrm>
        </p:grpSpPr>
        <p:grpSp>
          <p:nvGrpSpPr>
            <p:cNvPr id="8" name="Group 14"/>
            <p:cNvGrpSpPr/>
            <p:nvPr/>
          </p:nvGrpSpPr>
          <p:grpSpPr>
            <a:xfrm>
              <a:off x="4956273" y="5520690"/>
              <a:ext cx="1986360" cy="529450"/>
              <a:chOff x="2655548" y="4882515"/>
              <a:chExt cx="1986360" cy="529450"/>
            </a:xfrm>
          </p:grpSpPr>
          <p:sp>
            <p:nvSpPr>
              <p:cNvPr id="34" name="Snip Single Corner Rectangle 33"/>
              <p:cNvSpPr/>
              <p:nvPr/>
            </p:nvSpPr>
            <p:spPr bwMode="auto">
              <a:xfrm>
                <a:off x="2655548" y="4882515"/>
                <a:ext cx="462683" cy="529450"/>
              </a:xfrm>
              <a:prstGeom prst="snip1Rect">
                <a:avLst>
                  <a:gd name="adj" fmla="val 26935"/>
                </a:avLst>
              </a:prstGeom>
              <a:solidFill>
                <a:srgbClr val="002060">
                  <a:alpha val="8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0" tIns="0" rIns="0" bIns="49212" anchor="ctr"/>
              <a:lstStyle/>
              <a:p>
                <a:pPr algn="r" defTabSz="912813" eaLnBrk="0" hangingPunct="0">
                  <a:defRPr/>
                </a:pPr>
                <a:r>
                  <a:rPr lang="en-US" sz="2200" dirty="0" smtClean="0">
                    <a:solidFill>
                      <a:schemeClr val="bg1"/>
                    </a:solidFill>
                  </a:rPr>
                  <a:t>S</a:t>
                </a:r>
                <a:r>
                  <a:rPr lang="en-US" sz="2200" baseline="-25000" dirty="0" smtClean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35" name="Snip Single Corner Rectangle 34"/>
              <p:cNvSpPr/>
              <p:nvPr/>
            </p:nvSpPr>
            <p:spPr bwMode="auto">
              <a:xfrm>
                <a:off x="3607925" y="4882515"/>
                <a:ext cx="462684" cy="529450"/>
              </a:xfrm>
              <a:prstGeom prst="snip1Rect">
                <a:avLst>
                  <a:gd name="adj" fmla="val 26935"/>
                </a:avLst>
              </a:prstGeom>
              <a:solidFill>
                <a:srgbClr val="002060">
                  <a:alpha val="8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0" tIns="0" rIns="0" bIns="49212" anchor="ctr"/>
              <a:lstStyle/>
              <a:p>
                <a:pPr algn="r" defTabSz="912813" eaLnBrk="0" hangingPunct="0">
                  <a:defRPr/>
                </a:pPr>
                <a:r>
                  <a:rPr lang="en-US" sz="2200" dirty="0" smtClean="0">
                    <a:solidFill>
                      <a:schemeClr val="bg1"/>
                    </a:solidFill>
                  </a:rPr>
                  <a:t>S</a:t>
                </a:r>
                <a:r>
                  <a:rPr lang="en-US" sz="2200" baseline="-25000" dirty="0" smtClean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37" name="Snip Single Corner Rectangle 36"/>
              <p:cNvSpPr/>
              <p:nvPr/>
            </p:nvSpPr>
            <p:spPr bwMode="auto">
              <a:xfrm>
                <a:off x="4179224" y="4882515"/>
                <a:ext cx="462684" cy="529450"/>
              </a:xfrm>
              <a:prstGeom prst="snip1Rect">
                <a:avLst>
                  <a:gd name="adj" fmla="val 26935"/>
                </a:avLst>
              </a:prstGeom>
              <a:solidFill>
                <a:srgbClr val="002060">
                  <a:alpha val="8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0" tIns="0" rIns="0" bIns="49212" anchor="ctr"/>
              <a:lstStyle/>
              <a:p>
                <a:pPr algn="r" defTabSz="912813" eaLnBrk="0" hangingPunct="0">
                  <a:defRPr/>
                </a:pPr>
                <a:r>
                  <a:rPr lang="en-US" sz="2200" dirty="0" smtClean="0">
                    <a:solidFill>
                      <a:schemeClr val="bg1"/>
                    </a:solidFill>
                  </a:rPr>
                  <a:t>S</a:t>
                </a:r>
                <a:r>
                  <a:rPr lang="en-US" sz="2200" baseline="-25000" dirty="0" smtClean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5370204" y="5429250"/>
              <a:ext cx="619125" cy="668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i="1" dirty="0" smtClean="0">
                  <a:solidFill>
                    <a:srgbClr val="002060"/>
                  </a:solidFill>
                </a:rPr>
                <a:t>…</a:t>
              </a:r>
              <a:endParaRPr lang="en-US" sz="2600" b="1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422858" y="3860293"/>
            <a:ext cx="3885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>
                <a:solidFill>
                  <a:srgbClr val="002060"/>
                </a:solidFill>
              </a:rPr>
              <a:t>T</a:t>
            </a:r>
            <a:endParaRPr lang="en-US" sz="2600" b="1" i="1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53876" y="3861879"/>
            <a:ext cx="4393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>
                <a:solidFill>
                  <a:srgbClr val="002060"/>
                </a:solidFill>
              </a:rPr>
              <a:t>S</a:t>
            </a:r>
            <a:endParaRPr lang="en-US" sz="2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  <p:bldP spid="3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 bwMode="auto">
          <a:xfrm>
            <a:off x="3322" y="556216"/>
            <a:ext cx="9150203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Time vs. Recall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708" y="1570007"/>
            <a:ext cx="7175323" cy="490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8938729"/>
              </p:ext>
            </p:extLst>
          </p:nvPr>
        </p:nvGraphicFramePr>
        <p:xfrm>
          <a:off x="537206" y="2061845"/>
          <a:ext cx="8103873" cy="2167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598"/>
                <a:gridCol w="2048656"/>
                <a:gridCol w="1684020"/>
                <a:gridCol w="1371599"/>
              </a:tblGrid>
              <a:tr h="61277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Our Approach</a:t>
                      </a:r>
                      <a:endParaRPr lang="en-US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marT="164592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Random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T="164592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Full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T="164592" marB="137160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baseline="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Execution Time (sec)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300.33</a:t>
                      </a:r>
                    </a:p>
                  </a:txBody>
                  <a:tcPr marT="128016" marB="9144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396.55</a:t>
                      </a:r>
                    </a:p>
                  </a:txBody>
                  <a:tcPr marT="128016" marB="9144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542.43</a:t>
                      </a:r>
                    </a:p>
                  </a:txBody>
                  <a:tcPr marT="128016" marB="91440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baseline="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Plan Generation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4.76%</a:t>
                      </a:r>
                    </a:p>
                  </a:txBody>
                  <a:tcPr marT="128016" marB="9144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3.81%</a:t>
                      </a:r>
                    </a:p>
                  </a:txBody>
                  <a:tcPr marT="128016" marB="9144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2.58%</a:t>
                      </a:r>
                    </a:p>
                  </a:txBody>
                  <a:tcPr marT="128016" marB="91440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baseline="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Plan Execution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95.11%</a:t>
                      </a:r>
                    </a:p>
                  </a:txBody>
                  <a:tcPr marT="128016" marB="9144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96.17%</a:t>
                      </a:r>
                    </a:p>
                  </a:txBody>
                  <a:tcPr marT="128016" marB="9144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97.40</a:t>
                      </a:r>
                    </a:p>
                  </a:txBody>
                  <a:tcPr marT="128016" marB="91440"/>
                </a:tc>
              </a:tr>
            </a:tbl>
          </a:graphicData>
        </a:graphic>
      </p:graphicFrame>
      <p:sp>
        <p:nvSpPr>
          <p:cNvPr id="36" name="Title 1"/>
          <p:cNvSpPr txBox="1">
            <a:spLocks/>
          </p:cNvSpPr>
          <p:nvPr/>
        </p:nvSpPr>
        <p:spPr bwMode="auto">
          <a:xfrm>
            <a:off x="0" y="565741"/>
            <a:ext cx="9144000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Lazy Resolution with </a:t>
            </a:r>
            <a:r>
              <a:rPr lang="en-US" sz="3600" b="1" kern="0" dirty="0" smtClean="0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Workflow</a:t>
            </a:r>
            <a:endParaRPr lang="en-US" sz="3600" b="1" kern="0" dirty="0">
              <a:solidFill>
                <a:srgbClr val="002060"/>
              </a:solidFill>
              <a:latin typeface="Bookman Old Style" panose="02050604050505020204" pitchFamily="18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" y="3195634"/>
            <a:ext cx="821309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1029041"/>
              </p:ext>
            </p:extLst>
          </p:nvPr>
        </p:nvGraphicFramePr>
        <p:xfrm>
          <a:off x="537206" y="2061952"/>
          <a:ext cx="8103873" cy="3203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598"/>
                <a:gridCol w="2048656"/>
                <a:gridCol w="1684020"/>
                <a:gridCol w="1371599"/>
              </a:tblGrid>
              <a:tr h="61277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Our Approach</a:t>
                      </a:r>
                      <a:endParaRPr lang="en-US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marT="164592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Random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T="164592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Full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T="164592" marB="137160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baseline="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Execution Time (sec)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300.33</a:t>
                      </a:r>
                    </a:p>
                  </a:txBody>
                  <a:tcPr marT="128016" marB="9144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396.55</a:t>
                      </a:r>
                    </a:p>
                  </a:txBody>
                  <a:tcPr marT="128016" marB="9144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542.43</a:t>
                      </a:r>
                    </a:p>
                  </a:txBody>
                  <a:tcPr marT="128016" marB="91440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baseline="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Plan Generation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4.76%</a:t>
                      </a:r>
                    </a:p>
                  </a:txBody>
                  <a:tcPr marT="128016" marB="9144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3.81%</a:t>
                      </a:r>
                    </a:p>
                  </a:txBody>
                  <a:tcPr marT="128016" marB="9144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2.58%</a:t>
                      </a:r>
                    </a:p>
                  </a:txBody>
                  <a:tcPr marT="128016" marB="91440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baseline="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Reading Blocks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4.70%</a:t>
                      </a:r>
                    </a:p>
                  </a:txBody>
                  <a:tcPr marT="128016" marB="9144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3.75%</a:t>
                      </a:r>
                    </a:p>
                  </a:txBody>
                  <a:tcPr marT="128016" marB="9144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2.90%</a:t>
                      </a:r>
                    </a:p>
                  </a:txBody>
                  <a:tcPr marT="128016" marB="91440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baseline="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Graph Creation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8.40%</a:t>
                      </a:r>
                    </a:p>
                  </a:txBody>
                  <a:tcPr marT="128016" marB="9144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6.25%</a:t>
                      </a:r>
                    </a:p>
                  </a:txBody>
                  <a:tcPr marT="128016" marB="9144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4.72%</a:t>
                      </a:r>
                    </a:p>
                  </a:txBody>
                  <a:tcPr marT="128016" marB="91440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baseline="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Node Resolution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82.01%</a:t>
                      </a:r>
                    </a:p>
                  </a:txBody>
                  <a:tcPr marT="128016" marB="9144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86.17%</a:t>
                      </a:r>
                    </a:p>
                  </a:txBody>
                  <a:tcPr marT="128016" marB="9144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89.78%</a:t>
                      </a:r>
                    </a:p>
                  </a:txBody>
                  <a:tcPr marT="128016" marB="91440"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 bwMode="auto">
          <a:xfrm>
            <a:off x="3567430" y="2705100"/>
            <a:ext cx="5030470" cy="444500"/>
          </a:xfrm>
          <a:prstGeom prst="roundRect">
            <a:avLst/>
          </a:prstGeom>
          <a:noFill/>
          <a:ln w="31750">
            <a:solidFill>
              <a:schemeClr val="tx1"/>
            </a:solidFill>
            <a:miter/>
          </a:ln>
          <a:effectLst/>
        </p:spPr>
        <p:txBody>
          <a:bodyPr lIns="274320" tIns="274320" rIns="182880" bIns="274320" rtlCol="0" anchor="ctr"/>
          <a:lstStyle/>
          <a:p>
            <a:pPr marL="0" marR="0" indent="0" algn="ctr" defTabSz="803275" eaLnBrk="1" latinLnBrk="0" hangingPunct="1">
              <a:spcBef>
                <a:spcPts val="600"/>
              </a:spcBef>
              <a:buClrTx/>
              <a:buSzPct val="70000"/>
              <a:buFontTx/>
              <a:buNone/>
              <a:tabLst/>
            </a:pPr>
            <a:endParaRPr lang="en-US" sz="2200" dirty="0" smtClean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564255" y="3219450"/>
            <a:ext cx="5030470" cy="444500"/>
          </a:xfrm>
          <a:prstGeom prst="roundRect">
            <a:avLst/>
          </a:prstGeom>
          <a:noFill/>
          <a:ln w="31750">
            <a:solidFill>
              <a:schemeClr val="tx1"/>
            </a:solidFill>
            <a:miter/>
          </a:ln>
          <a:effectLst/>
        </p:spPr>
        <p:txBody>
          <a:bodyPr lIns="274320" tIns="274320" rIns="182880" bIns="274320" rtlCol="0" anchor="ctr"/>
          <a:lstStyle/>
          <a:p>
            <a:pPr marL="0" marR="0" indent="0" algn="ctr" defTabSz="803275" eaLnBrk="1" latinLnBrk="0" hangingPunct="1">
              <a:spcBef>
                <a:spcPts val="600"/>
              </a:spcBef>
              <a:buClrTx/>
              <a:buSzPct val="70000"/>
              <a:buFontTx/>
              <a:buNone/>
              <a:tabLst/>
            </a:pPr>
            <a:endParaRPr lang="en-US" sz="2200" dirty="0" smtClean="0">
              <a:solidFill>
                <a:srgbClr val="00206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1228955" y="4308654"/>
            <a:ext cx="2758845" cy="1292045"/>
          </a:xfrm>
          <a:prstGeom prst="wedgeRoundRectCallout">
            <a:avLst>
              <a:gd name="adj1" fmla="val -20931"/>
              <a:gd name="adj2" fmla="val -64531"/>
              <a:gd name="adj3" fmla="val 16667"/>
            </a:avLst>
          </a:prstGeom>
          <a:solidFill>
            <a:srgbClr val="FBFFD9"/>
          </a:solidFill>
          <a:ln w="9525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3600000" algn="ctr" rotWithShape="0">
              <a:srgbClr val="00206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7800" marR="0" indent="114300" defTabSz="803275" eaLnBrk="1" latinLnBrk="0" hangingPunct="1"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Wingdings" pitchFamily="2" charset="2"/>
              <a:buChar char="Ø"/>
              <a:tabLst/>
            </a:pPr>
            <a:r>
              <a:rPr lang="en-US" sz="1800" dirty="0" smtClean="0">
                <a:solidFill>
                  <a:srgbClr val="002060"/>
                </a:solidFill>
              </a:rPr>
              <a:t>  </a:t>
            </a:r>
            <a:r>
              <a:rPr lang="en-US" sz="2000" dirty="0" smtClean="0">
                <a:solidFill>
                  <a:srgbClr val="002060"/>
                </a:solidFill>
                <a:latin typeface="Calisto MT" panose="02040603050505030304" pitchFamily="18" charset="0"/>
                <a:cs typeface="Andalus" panose="02020603050405020304" pitchFamily="18" charset="-78"/>
              </a:rPr>
              <a:t>Reading Blocks.</a:t>
            </a:r>
          </a:p>
          <a:p>
            <a:pPr marL="177800" marR="0" indent="114300" defTabSz="803275" eaLnBrk="1" latinLnBrk="0" hangingPunct="1"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rgbClr val="002060"/>
                </a:solidFill>
                <a:latin typeface="Calisto MT" panose="02040603050505030304" pitchFamily="18" charset="0"/>
                <a:cs typeface="Andalus" panose="02020603050405020304" pitchFamily="18" charset="-78"/>
              </a:rPr>
              <a:t>  Creating Nodes.</a:t>
            </a:r>
          </a:p>
          <a:p>
            <a:pPr marL="177800" marR="0" indent="114300" defTabSz="803275" eaLnBrk="1" latinLnBrk="0" hangingPunct="1"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rgbClr val="002060"/>
                </a:solidFill>
                <a:latin typeface="Calisto MT" panose="02040603050505030304" pitchFamily="18" charset="0"/>
                <a:cs typeface="Andalus" panose="02020603050405020304" pitchFamily="18" charset="-78"/>
              </a:rPr>
              <a:t>  Resolving Nodes</a:t>
            </a:r>
            <a:r>
              <a:rPr lang="en-US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5190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9" grpId="0" animBg="1"/>
      <p:bldP spid="9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 bwMode="auto">
          <a:xfrm>
            <a:off x="0" y="565741"/>
            <a:ext cx="9144000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Lazy Resolution with Workflow #2</a:t>
            </a:r>
          </a:p>
        </p:txBody>
      </p:sp>
      <p:pic>
        <p:nvPicPr>
          <p:cNvPr id="23859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840" y="1689811"/>
            <a:ext cx="694944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952391" y="2757627"/>
          <a:ext cx="397215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038"/>
                <a:gridCol w="993038"/>
                <a:gridCol w="993038"/>
                <a:gridCol w="99303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Berlin Sans FB" pitchFamily="34" charset="0"/>
                        </a:rPr>
                        <a:t>Number of Sim Functions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Berlin Sans FB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>
                          <a:solidFill>
                            <a:srgbClr val="002060"/>
                          </a:solidFill>
                          <a:latin typeface="Berlin Sans FB" pitchFamily="34" charset="0"/>
                        </a:rPr>
                        <a:t>P</a:t>
                      </a:r>
                      <a:endParaRPr lang="en-US" b="0" i="1" dirty="0">
                        <a:solidFill>
                          <a:srgbClr val="002060"/>
                        </a:solidFill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>
                          <a:solidFill>
                            <a:srgbClr val="002060"/>
                          </a:solidFill>
                          <a:latin typeface="Berlin Sans FB" pitchFamily="34" charset="0"/>
                        </a:rPr>
                        <a:t>A</a:t>
                      </a:r>
                      <a:endParaRPr lang="en-US" b="0" i="1" dirty="0">
                        <a:solidFill>
                          <a:srgbClr val="002060"/>
                        </a:solidFill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>
                          <a:solidFill>
                            <a:srgbClr val="002060"/>
                          </a:solidFill>
                          <a:latin typeface="Berlin Sans FB" pitchFamily="34" charset="0"/>
                        </a:rPr>
                        <a:t>U</a:t>
                      </a:r>
                      <a:endParaRPr lang="en-US" b="0" i="1" dirty="0">
                        <a:solidFill>
                          <a:srgbClr val="002060"/>
                        </a:solidFill>
                        <a:latin typeface="Berlin Sans FB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Set_1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Set_2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Set_3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042035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 bwMode="auto">
          <a:xfrm>
            <a:off x="0" y="565741"/>
            <a:ext cx="9144000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Correlation Among Sim Functions</a:t>
            </a: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840" y="1691640"/>
            <a:ext cx="6949440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14095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 bwMode="auto">
          <a:xfrm>
            <a:off x="3322" y="565741"/>
            <a:ext cx="9140678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Synthetic Dataset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0409400"/>
              </p:ext>
            </p:extLst>
          </p:nvPr>
        </p:nvGraphicFramePr>
        <p:xfrm>
          <a:off x="722040" y="2002077"/>
          <a:ext cx="786316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308"/>
                <a:gridCol w="5162452"/>
                <a:gridCol w="1168400"/>
              </a:tblGrid>
              <a:tr h="447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Parameter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Description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Value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marT="91440" marB="91440"/>
                </a:tc>
              </a:tr>
              <a:tr h="426798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Calisto MT" panose="02040603050505030304" pitchFamily="18" charset="0"/>
                        </a:rPr>
                        <a:t>n</a:t>
                      </a:r>
                      <a:endParaRPr lang="en-US" sz="2000" b="0" i="1" dirty="0">
                        <a:solidFill>
                          <a:srgbClr val="002060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anose="02040603050505030304" pitchFamily="18" charset="0"/>
                        </a:rPr>
                        <a:t>Number of entity-sets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anose="02040603050505030304" pitchFamily="18" charset="0"/>
                        </a:rPr>
                        <a:t>4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T="91440" marB="91440"/>
                </a:tc>
              </a:tr>
              <a:tr h="369863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Calisto MT" panose="02040603050505030304" pitchFamily="18" charset="0"/>
                        </a:rPr>
                        <a:t>s</a:t>
                      </a:r>
                      <a:endParaRPr lang="en-US" sz="2000" b="0" i="1" dirty="0">
                        <a:solidFill>
                          <a:srgbClr val="002060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anose="02040603050505030304" pitchFamily="18" charset="0"/>
                        </a:rPr>
                        <a:t>Number of entities per entity-set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anose="02040603050505030304" pitchFamily="18" charset="0"/>
                        </a:rPr>
                        <a:t>20,000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T="91440" marB="91440"/>
                </a:tc>
              </a:tr>
              <a:tr h="47815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Calisto MT" panose="02040603050505030304" pitchFamily="18" charset="0"/>
                        </a:rPr>
                        <a:t>b</a:t>
                      </a:r>
                      <a:endParaRPr lang="en-US" sz="2000" b="0" i="1" dirty="0">
                        <a:solidFill>
                          <a:srgbClr val="002060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anose="02040603050505030304" pitchFamily="18" charset="0"/>
                        </a:rPr>
                        <a:t>Number of blocks per entity-set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anose="02040603050505030304" pitchFamily="18" charset="0"/>
                        </a:rPr>
                        <a:t>100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T="91440" marB="91440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Calisto MT" panose="02040603050505030304" pitchFamily="18" charset="0"/>
                        </a:rPr>
                        <a:t>d</a:t>
                      </a:r>
                      <a:endParaRPr lang="en-US" sz="2000" b="0" i="1" dirty="0">
                        <a:solidFill>
                          <a:srgbClr val="002060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anose="02040603050505030304" pitchFamily="18" charset="0"/>
                        </a:rPr>
                        <a:t>Fraction of duplicate pairs in each entity-set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anose="02040603050505030304" pitchFamily="18" charset="0"/>
                        </a:rPr>
                        <a:t>0.2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T="91440" marB="91440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Calisto MT" panose="02040603050505030304" pitchFamily="18" charset="0"/>
                        </a:rPr>
                        <a:t>z</a:t>
                      </a:r>
                      <a:endParaRPr lang="en-US" sz="2000" b="0" i="1" dirty="0">
                        <a:solidFill>
                          <a:srgbClr val="002060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Calisto MT" panose="02040603050505030304" pitchFamily="18" charset="0"/>
                        </a:rPr>
                        <a:t>Zipfian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anose="02040603050505030304" pitchFamily="18" charset="0"/>
                        </a:rPr>
                        <a:t> distributio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Calisto MT" panose="02040603050505030304" pitchFamily="18" charset="0"/>
                        </a:rPr>
                        <a:t>n exponent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anose="02040603050505030304" pitchFamily="18" charset="0"/>
                        </a:rPr>
                        <a:t>0.15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T="91440" marB="9144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Calisto MT" panose="02040603050505030304" pitchFamily="18" charset="0"/>
                        </a:rPr>
                        <a:t>l</a:t>
                      </a:r>
                      <a:endParaRPr lang="en-US" sz="2000" b="0" i="1" dirty="0">
                        <a:solidFill>
                          <a:srgbClr val="002060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anose="02040603050505030304" pitchFamily="18" charset="0"/>
                        </a:rPr>
                        <a:t>Probability of generating an influence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anose="02040603050505030304" pitchFamily="18" charset="0"/>
                        </a:rPr>
                        <a:t>0.3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T="91440" marB="9144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730250" y="3908426"/>
            <a:ext cx="7835900" cy="1492250"/>
          </a:xfrm>
          <a:prstGeom prst="rect">
            <a:avLst/>
          </a:prstGeom>
          <a:noFill/>
          <a:ln w="50800">
            <a:solidFill>
              <a:srgbClr val="FF0000"/>
            </a:solidFill>
            <a:miter/>
          </a:ln>
          <a:effectLst/>
        </p:spPr>
        <p:txBody>
          <a:bodyPr lIns="274320" tIns="274320" rIns="182880" bIns="274320" rtlCol="0" anchor="ctr"/>
          <a:lstStyle/>
          <a:p>
            <a:pPr algn="ctr" defTabSz="803275">
              <a:spcBef>
                <a:spcPts val="600"/>
              </a:spcBef>
              <a:buSzPct val="70000"/>
            </a:pPr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6258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5205620"/>
              </p:ext>
            </p:extLst>
          </p:nvPr>
        </p:nvGraphicFramePr>
        <p:xfrm>
          <a:off x="1509921" y="1834654"/>
          <a:ext cx="6045958" cy="251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892"/>
                <a:gridCol w="4075967"/>
                <a:gridCol w="1400099"/>
              </a:tblGrid>
              <a:tr h="4245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Id</a:t>
                      </a:r>
                      <a:endParaRPr lang="en-US" sz="20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Product Name</a:t>
                      </a:r>
                      <a:endParaRPr lang="en-US" sz="20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Price</a:t>
                      </a:r>
                      <a:endParaRPr lang="en-US" sz="20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2459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p</a:t>
                      </a:r>
                      <a:r>
                        <a:rPr lang="en-US" sz="2000" b="1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</a:rPr>
                        <a:t>1</a:t>
                      </a:r>
                      <a:endParaRPr lang="en-US" sz="2000" b="1" baseline="-25000" dirty="0">
                        <a:solidFill>
                          <a:srgbClr val="FF000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IPad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 Two 16GB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WiFi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$490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</a:tr>
              <a:tr h="373685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p</a:t>
                      </a:r>
                      <a:r>
                        <a:rPr lang="en-US" sz="2000" b="1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</a:rPr>
                        <a:t>2</a:t>
                      </a:r>
                      <a:endParaRPr lang="en-US" sz="2000" b="1" baseline="-25000" dirty="0">
                        <a:solidFill>
                          <a:srgbClr val="FF000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IPad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 2</a:t>
                      </a:r>
                      <a:r>
                        <a:rPr lang="en-US" sz="2000" baseline="300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nd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Generatation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 16GB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WiFi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$469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</a:tr>
              <a:tr h="42459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p</a:t>
                      </a:r>
                      <a:r>
                        <a:rPr lang="en-US" sz="2000" b="1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</a:rPr>
                        <a:t>3</a:t>
                      </a:r>
                      <a:endParaRPr lang="en-US" sz="2000" b="1" baseline="-25000" dirty="0">
                        <a:solidFill>
                          <a:srgbClr val="FF000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Apple Phone 4 32 GB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$545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</a:tr>
              <a:tr h="42459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p</a:t>
                      </a:r>
                      <a:r>
                        <a:rPr lang="en-US" sz="2000" b="1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</a:rPr>
                        <a:t>4</a:t>
                      </a:r>
                      <a:endParaRPr lang="en-US" sz="2000" b="1" baseline="-25000" dirty="0">
                        <a:solidFill>
                          <a:srgbClr val="FF000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Apple iPod Shuffle 2GB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$49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</a:tr>
              <a:tr h="42459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p</a:t>
                      </a:r>
                      <a:r>
                        <a:rPr lang="en-US" sz="2000" b="1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</a:rPr>
                        <a:t>5</a:t>
                      </a:r>
                      <a:endParaRPr lang="en-US" sz="2000" b="1" baseline="-25000" dirty="0">
                        <a:solidFill>
                          <a:srgbClr val="FF000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IPhone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 4</a:t>
                      </a:r>
                      <a:r>
                        <a:rPr lang="en-US" sz="2000" baseline="300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th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 Generation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 32GB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$520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Title 1"/>
          <p:cNvSpPr txBox="1">
            <a:spLocks/>
          </p:cNvSpPr>
          <p:nvPr/>
        </p:nvSpPr>
        <p:spPr bwMode="auto">
          <a:xfrm>
            <a:off x="6356" y="563020"/>
            <a:ext cx="9137643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Entity Resolution </a:t>
            </a:r>
            <a:r>
              <a:rPr kumimoji="0" lang="en-US" sz="3600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charset="-128"/>
                <a:cs typeface="Times New Roman" pitchFamily="18" charset="0"/>
              </a:rPr>
              <a:t>(</a:t>
            </a:r>
            <a:r>
              <a:rPr kumimoji="0" lang="en-US" sz="36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ER</a:t>
            </a:r>
            <a:r>
              <a:rPr kumimoji="0" lang="en-US" sz="3600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charset="-128"/>
                <a:cs typeface="Times New Roman" pitchFamily="18" charset="0"/>
              </a:rPr>
              <a:t>)</a:t>
            </a:r>
            <a:endParaRPr kumimoji="0" lang="en-US" sz="3600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ＭＳ Ｐゴシック" charset="-128"/>
              <a:cs typeface="Times New Roman" pitchFamily="18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1533832" y="2298431"/>
            <a:ext cx="5995048" cy="781226"/>
            <a:chOff x="1560184" y="2360294"/>
            <a:chExt cx="5995048" cy="78122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1560184" y="2360294"/>
              <a:ext cx="5995048" cy="354506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  <a:miter/>
            </a:ln>
            <a:effectLst/>
          </p:spPr>
          <p:txBody>
            <a:bodyPr lIns="274320" tIns="274320" rIns="182880" bIns="274320" rtlCol="0" anchor="ctr"/>
            <a:lstStyle/>
            <a:p>
              <a:pPr marL="0" marR="0" indent="0" algn="ctr" defTabSz="803275" eaLnBrk="1" latinLnBrk="0" hangingPunct="1">
                <a:spcBef>
                  <a:spcPts val="600"/>
                </a:spcBef>
                <a:buClrTx/>
                <a:buSzPct val="70000"/>
                <a:buFontTx/>
                <a:buNone/>
                <a:tabLst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62" name="Rounded Rectangle 61"/>
            <p:cNvSpPr/>
            <p:nvPr/>
          </p:nvSpPr>
          <p:spPr bwMode="auto">
            <a:xfrm>
              <a:off x="1560185" y="2791000"/>
              <a:ext cx="5992993" cy="350520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  <a:miter/>
            </a:ln>
            <a:effectLst/>
          </p:spPr>
          <p:txBody>
            <a:bodyPr lIns="274320" tIns="274320" rIns="182880" bIns="274320" rtlCol="0" anchor="ctr"/>
            <a:lstStyle/>
            <a:p>
              <a:pPr marL="0" marR="0" indent="0" algn="ctr" defTabSz="803275" eaLnBrk="1" latinLnBrk="0" hangingPunct="1">
                <a:spcBef>
                  <a:spcPts val="600"/>
                </a:spcBef>
                <a:buClrTx/>
                <a:buSzPct val="70000"/>
                <a:buFontTx/>
                <a:buNone/>
                <a:tabLst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Group 65"/>
          <p:cNvGrpSpPr/>
          <p:nvPr/>
        </p:nvGrpSpPr>
        <p:grpSpPr>
          <a:xfrm>
            <a:off x="1533832" y="3149268"/>
            <a:ext cx="6014122" cy="1181276"/>
            <a:chOff x="1558267" y="2360294"/>
            <a:chExt cx="6014122" cy="1181276"/>
          </a:xfrm>
        </p:grpSpPr>
        <p:sp>
          <p:nvSpPr>
            <p:cNvPr id="67" name="Rounded Rectangle 66"/>
            <p:cNvSpPr/>
            <p:nvPr/>
          </p:nvSpPr>
          <p:spPr bwMode="auto">
            <a:xfrm>
              <a:off x="1558267" y="2360294"/>
              <a:ext cx="6014122" cy="354506"/>
            </a:xfrm>
            <a:prstGeom prst="roundRect">
              <a:avLst/>
            </a:prstGeom>
            <a:noFill/>
            <a:ln w="44450">
              <a:solidFill>
                <a:schemeClr val="accent1">
                  <a:lumMod val="50000"/>
                </a:schemeClr>
              </a:solidFill>
              <a:miter/>
            </a:ln>
            <a:effectLst/>
          </p:spPr>
          <p:txBody>
            <a:bodyPr lIns="274320" tIns="274320" rIns="182880" bIns="274320" rtlCol="0" anchor="ctr"/>
            <a:lstStyle/>
            <a:p>
              <a:pPr marL="0" marR="0" indent="0" algn="ctr" defTabSz="803275" eaLnBrk="1" latinLnBrk="0" hangingPunct="1">
                <a:spcBef>
                  <a:spcPts val="600"/>
                </a:spcBef>
                <a:buClrTx/>
                <a:buSzPct val="70000"/>
                <a:buFontTx/>
                <a:buNone/>
                <a:tabLst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1560185" y="3191050"/>
              <a:ext cx="5992993" cy="350520"/>
            </a:xfrm>
            <a:prstGeom prst="roundRect">
              <a:avLst/>
            </a:prstGeom>
            <a:noFill/>
            <a:ln w="44450">
              <a:solidFill>
                <a:schemeClr val="accent1">
                  <a:lumMod val="50000"/>
                </a:schemeClr>
              </a:solidFill>
              <a:miter/>
            </a:ln>
            <a:effectLst/>
          </p:spPr>
          <p:txBody>
            <a:bodyPr lIns="274320" tIns="274320" rIns="182880" bIns="274320" rtlCol="0" anchor="ctr"/>
            <a:lstStyle/>
            <a:p>
              <a:pPr marL="0" marR="0" indent="0" algn="ctr" defTabSz="803275" eaLnBrk="1" latinLnBrk="0" hangingPunct="1">
                <a:spcBef>
                  <a:spcPts val="600"/>
                </a:spcBef>
                <a:buClrTx/>
                <a:buSzPct val="70000"/>
                <a:buFontTx/>
                <a:buNone/>
                <a:tabLst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05949" y="4994824"/>
            <a:ext cx="3538456" cy="734886"/>
            <a:chOff x="2311217" y="5317299"/>
            <a:chExt cx="3538456" cy="734886"/>
          </a:xfrm>
        </p:grpSpPr>
        <p:sp>
          <p:nvSpPr>
            <p:cNvPr id="13" name="Rounded Rectangle 12"/>
            <p:cNvSpPr/>
            <p:nvPr/>
          </p:nvSpPr>
          <p:spPr bwMode="auto">
            <a:xfrm rot="1149497">
              <a:off x="4645318" y="5437867"/>
              <a:ext cx="1204355" cy="605858"/>
            </a:xfrm>
            <a:prstGeom prst="roundRect">
              <a:avLst/>
            </a:prstGeom>
            <a:solidFill>
              <a:srgbClr val="FBFFD9"/>
            </a:solidFill>
            <a:ln w="9525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54864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03275"/>
              <a:endParaRPr lang="en-US" sz="1800" b="1" smtClean="0">
                <a:solidFill>
                  <a:srgbClr val="002060"/>
                </a:solidFill>
                <a:latin typeface="Calisto MT" pitchFamily="1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 rot="1149497">
              <a:off x="3759912" y="5317299"/>
              <a:ext cx="654874" cy="603156"/>
            </a:xfrm>
            <a:prstGeom prst="roundRect">
              <a:avLst/>
            </a:prstGeom>
            <a:solidFill>
              <a:srgbClr val="FBFFD9"/>
            </a:solidFill>
            <a:ln w="9525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54864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03275"/>
              <a:endParaRPr lang="en-US" sz="1800" b="1" smtClean="0">
                <a:solidFill>
                  <a:srgbClr val="002060"/>
                </a:solidFill>
                <a:latin typeface="Calisto MT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 rot="1149497">
              <a:off x="2311217" y="5390468"/>
              <a:ext cx="1206009" cy="596871"/>
            </a:xfrm>
            <a:prstGeom prst="roundRect">
              <a:avLst/>
            </a:prstGeom>
            <a:solidFill>
              <a:srgbClr val="FBFFD9"/>
            </a:solidFill>
            <a:ln w="9525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54864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03275"/>
              <a:endParaRPr lang="en-US" sz="1800" b="1" smtClean="0">
                <a:solidFill>
                  <a:srgbClr val="002060"/>
                </a:solidFill>
                <a:latin typeface="Calisto MT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412886" y="5341326"/>
              <a:ext cx="548640" cy="457200"/>
            </a:xfrm>
            <a:prstGeom prst="ellipse">
              <a:avLst/>
            </a:prstGeom>
            <a:gradFill>
              <a:gsLst>
                <a:gs pos="0">
                  <a:srgbClr val="A4C1FF"/>
                </a:gs>
                <a:gs pos="100000">
                  <a:srgbClr val="E5EFFF"/>
                </a:gs>
              </a:gsLst>
              <a:lin ang="1200000"/>
            </a:gradFill>
            <a:ln w="9360">
              <a:solidFill>
                <a:srgbClr val="4A7EBB"/>
              </a:solidFill>
              <a:miter/>
            </a:ln>
            <a:effectLst>
              <a:outerShdw blurRad="25400" dist="12700" dir="4200000" algn="ctr" rotWithShape="0">
                <a:srgbClr val="002060"/>
              </a:outerShdw>
            </a:effectLst>
          </p:spPr>
          <p:txBody>
            <a:bodyPr lIns="45720" tIns="18288" rIns="45720" bIns="91440"/>
            <a:lstStyle/>
            <a:p>
              <a:pPr algn="ctr" defTabSz="803275"/>
              <a:r>
                <a:rPr lang="en-US" sz="1800" b="1" dirty="0" smtClean="0">
                  <a:solidFill>
                    <a:srgbClr val="002060"/>
                  </a:solidFill>
                  <a:latin typeface="Calisto MT" pitchFamily="18" charset="0"/>
                </a:rPr>
                <a:t>P</a:t>
              </a:r>
              <a:r>
                <a:rPr lang="en-US" sz="1800" b="1" baseline="-25000" dirty="0" smtClean="0">
                  <a:solidFill>
                    <a:srgbClr val="FF0000"/>
                  </a:solidFill>
                  <a:latin typeface="Calisto MT" pitchFamily="18" charset="0"/>
                </a:rPr>
                <a:t>1</a:t>
              </a: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831986" y="5539446"/>
              <a:ext cx="548640" cy="457200"/>
            </a:xfrm>
            <a:prstGeom prst="ellipse">
              <a:avLst/>
            </a:prstGeom>
            <a:gradFill>
              <a:gsLst>
                <a:gs pos="0">
                  <a:srgbClr val="A4C1FF"/>
                </a:gs>
                <a:gs pos="100000">
                  <a:srgbClr val="E5EFFF"/>
                </a:gs>
              </a:gsLst>
              <a:lin ang="1200000"/>
            </a:gradFill>
            <a:ln w="9360">
              <a:solidFill>
                <a:srgbClr val="4A7EBB"/>
              </a:solidFill>
              <a:miter/>
            </a:ln>
            <a:effectLst>
              <a:outerShdw blurRad="25400" dist="12700" dir="4200000" algn="ctr" rotWithShape="0">
                <a:srgbClr val="002060"/>
              </a:outerShdw>
            </a:effectLst>
          </p:spPr>
          <p:txBody>
            <a:bodyPr lIns="45720" tIns="18288" rIns="45720" bIns="91440"/>
            <a:lstStyle/>
            <a:p>
              <a:pPr algn="ctr" defTabSz="803275"/>
              <a:r>
                <a:rPr lang="en-US" sz="1800" b="1" dirty="0" smtClean="0">
                  <a:solidFill>
                    <a:srgbClr val="002060"/>
                  </a:solidFill>
                  <a:latin typeface="Calisto MT" pitchFamily="18" charset="0"/>
                </a:rPr>
                <a:t>P</a:t>
              </a:r>
              <a:r>
                <a:rPr lang="en-US" sz="1800" b="1" baseline="-25000" dirty="0" smtClean="0">
                  <a:solidFill>
                    <a:srgbClr val="FF0000"/>
                  </a:solidFill>
                  <a:latin typeface="Calisto MT" pitchFamily="18" charset="0"/>
                </a:rPr>
                <a:t>2</a:t>
              </a: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3809251" y="5374006"/>
              <a:ext cx="548640" cy="457200"/>
            </a:xfrm>
            <a:prstGeom prst="ellipse">
              <a:avLst/>
            </a:prstGeom>
            <a:gradFill>
              <a:gsLst>
                <a:gs pos="0">
                  <a:srgbClr val="A4C1FF"/>
                </a:gs>
                <a:gs pos="100000">
                  <a:srgbClr val="E5EFFF"/>
                </a:gs>
              </a:gsLst>
              <a:lin ang="1200000"/>
            </a:gradFill>
            <a:ln w="9360">
              <a:solidFill>
                <a:srgbClr val="4A7EBB"/>
              </a:solidFill>
              <a:miter/>
            </a:ln>
            <a:effectLst>
              <a:outerShdw blurRad="25400" dist="12700" dir="4200000" algn="ctr" rotWithShape="0">
                <a:srgbClr val="002060"/>
              </a:outerShdw>
            </a:effectLst>
          </p:spPr>
          <p:txBody>
            <a:bodyPr lIns="45720" tIns="18288" rIns="45720" bIns="91440"/>
            <a:lstStyle/>
            <a:p>
              <a:pPr algn="ctr" defTabSz="803275"/>
              <a:r>
                <a:rPr lang="en-US" sz="1800" b="1" dirty="0" smtClean="0">
                  <a:solidFill>
                    <a:srgbClr val="002060"/>
                  </a:solidFill>
                  <a:latin typeface="Calisto MT" pitchFamily="18" charset="0"/>
                </a:rPr>
                <a:t>P</a:t>
              </a:r>
              <a:r>
                <a:rPr lang="en-US" sz="1800" b="1" baseline="-25000" dirty="0" smtClean="0">
                  <a:solidFill>
                    <a:srgbClr val="FF0000"/>
                  </a:solidFill>
                  <a:latin typeface="Calisto MT" pitchFamily="18" charset="0"/>
                </a:rPr>
                <a:t>4</a:t>
              </a: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4725557" y="5396865"/>
              <a:ext cx="548640" cy="457200"/>
            </a:xfrm>
            <a:prstGeom prst="ellipse">
              <a:avLst/>
            </a:prstGeom>
            <a:gradFill>
              <a:gsLst>
                <a:gs pos="0">
                  <a:srgbClr val="A4C1FF"/>
                </a:gs>
                <a:gs pos="100000">
                  <a:srgbClr val="E5EFFF"/>
                </a:gs>
              </a:gsLst>
              <a:lin ang="1200000"/>
            </a:gradFill>
            <a:ln w="9360">
              <a:solidFill>
                <a:srgbClr val="4A7EBB"/>
              </a:solidFill>
              <a:miter/>
            </a:ln>
            <a:effectLst>
              <a:outerShdw blurRad="25400" dist="12700" dir="4200000" algn="ctr" rotWithShape="0">
                <a:srgbClr val="002060"/>
              </a:outerShdw>
            </a:effectLst>
          </p:spPr>
          <p:txBody>
            <a:bodyPr lIns="45720" tIns="18288" rIns="45720" bIns="91440"/>
            <a:lstStyle/>
            <a:p>
              <a:pPr algn="ctr" defTabSz="803275"/>
              <a:r>
                <a:rPr lang="en-US" sz="1800" b="1" dirty="0" smtClean="0">
                  <a:solidFill>
                    <a:srgbClr val="002060"/>
                  </a:solidFill>
                  <a:latin typeface="Calisto MT" pitchFamily="18" charset="0"/>
                </a:rPr>
                <a:t>P</a:t>
              </a:r>
              <a:r>
                <a:rPr lang="en-US" sz="1800" b="1" baseline="-25000" dirty="0" smtClean="0">
                  <a:solidFill>
                    <a:srgbClr val="FF0000"/>
                  </a:solidFill>
                  <a:latin typeface="Calisto MT" pitchFamily="18" charset="0"/>
                </a:rPr>
                <a:t>3</a:t>
              </a: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5182757" y="5594985"/>
              <a:ext cx="548640" cy="457200"/>
            </a:xfrm>
            <a:prstGeom prst="ellipse">
              <a:avLst/>
            </a:prstGeom>
            <a:gradFill>
              <a:gsLst>
                <a:gs pos="0">
                  <a:srgbClr val="A4C1FF"/>
                </a:gs>
                <a:gs pos="100000">
                  <a:srgbClr val="E5EFFF"/>
                </a:gs>
              </a:gsLst>
              <a:lin ang="1200000"/>
            </a:gradFill>
            <a:ln w="9360">
              <a:solidFill>
                <a:srgbClr val="4A7EBB"/>
              </a:solidFill>
              <a:miter/>
            </a:ln>
            <a:effectLst>
              <a:outerShdw blurRad="25400" dist="12700" dir="4200000" algn="ctr" rotWithShape="0">
                <a:srgbClr val="002060"/>
              </a:outerShdw>
            </a:effectLst>
          </p:spPr>
          <p:txBody>
            <a:bodyPr lIns="45720" tIns="18288" rIns="45720" bIns="91440"/>
            <a:lstStyle/>
            <a:p>
              <a:pPr algn="ctr" defTabSz="803275"/>
              <a:r>
                <a:rPr lang="en-US" sz="1800" b="1" dirty="0" smtClean="0">
                  <a:solidFill>
                    <a:srgbClr val="002060"/>
                  </a:solidFill>
                  <a:latin typeface="Calisto MT" pitchFamily="18" charset="0"/>
                </a:rPr>
                <a:t>P</a:t>
              </a:r>
              <a:r>
                <a:rPr lang="en-US" sz="1800" b="1" baseline="-25000" dirty="0" smtClean="0">
                  <a:solidFill>
                    <a:srgbClr val="FF0000"/>
                  </a:solidFill>
                  <a:latin typeface="Calisto MT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6899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 bwMode="auto">
          <a:xfrm>
            <a:off x="0" y="565741"/>
            <a:ext cx="9144000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Duplicate Distribution</a:t>
            </a:r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45920"/>
            <a:ext cx="6949440" cy="495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3" name="Picture 3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9777" y="1683154"/>
            <a:ext cx="6830568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3716" y="1700092"/>
            <a:ext cx="6877272" cy="483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loud 8"/>
          <p:cNvSpPr/>
          <p:nvPr/>
        </p:nvSpPr>
        <p:spPr bwMode="auto">
          <a:xfrm>
            <a:off x="2402351" y="1911350"/>
            <a:ext cx="1645773" cy="679449"/>
          </a:xfrm>
          <a:prstGeom prst="cloud">
            <a:avLst/>
          </a:prstGeom>
          <a:solidFill>
            <a:srgbClr val="FBFFD9"/>
          </a:solidFill>
          <a:ln w="9525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3600000" algn="ctr" rotWithShape="0">
              <a:srgbClr val="00206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03275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8729" y="2016760"/>
            <a:ext cx="12212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Z = 0.00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9526" y="2016641"/>
            <a:ext cx="12593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</a:rPr>
              <a:t>Z = </a:t>
            </a:r>
            <a:r>
              <a:rPr lang="en-US" sz="2200" dirty="0" smtClean="0">
                <a:solidFill>
                  <a:srgbClr val="002060"/>
                </a:solidFill>
              </a:rPr>
              <a:t>0.15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0154" y="2016999"/>
            <a:ext cx="1270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Z = 0.30</a:t>
            </a:r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9117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957" y="1676621"/>
            <a:ext cx="6963586" cy="484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840" y="1681481"/>
            <a:ext cx="6894196" cy="481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7745" y="1686555"/>
            <a:ext cx="6936104" cy="48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 txBox="1">
            <a:spLocks/>
          </p:cNvSpPr>
          <p:nvPr/>
        </p:nvSpPr>
        <p:spPr bwMode="auto">
          <a:xfrm>
            <a:off x="0" y="565741"/>
            <a:ext cx="9144000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Number Of Influences</a:t>
            </a:r>
          </a:p>
        </p:txBody>
      </p:sp>
      <p:sp>
        <p:nvSpPr>
          <p:cNvPr id="9" name="Cloud 8"/>
          <p:cNvSpPr/>
          <p:nvPr/>
        </p:nvSpPr>
        <p:spPr bwMode="auto">
          <a:xfrm>
            <a:off x="2289325" y="1977577"/>
            <a:ext cx="1311603" cy="522260"/>
          </a:xfrm>
          <a:prstGeom prst="cloud">
            <a:avLst/>
          </a:prstGeom>
          <a:solidFill>
            <a:srgbClr val="FBFFD9"/>
          </a:solidFill>
          <a:ln w="9525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3600000" algn="ctr" rotWithShape="0">
              <a:srgbClr val="00206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03275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3325" y="2004377"/>
            <a:ext cx="1143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2060"/>
                </a:solidFill>
                <a:latin typeface="Brush Script MT" panose="03060802040406070304" pitchFamily="66" charset="0"/>
              </a:rPr>
              <a:t>l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= </a:t>
            </a:r>
            <a:r>
              <a:rPr lang="en-US" sz="2000" dirty="0" smtClean="0">
                <a:solidFill>
                  <a:srgbClr val="002060"/>
                </a:solidFill>
              </a:rPr>
              <a:t>0.0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3325" y="2004877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2060"/>
                </a:solidFill>
                <a:latin typeface="Brush Script MT" panose="03060802040406070304" pitchFamily="66" charset="0"/>
              </a:rPr>
              <a:t>l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= 0.3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73321" y="200544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2060"/>
                </a:solidFill>
                <a:latin typeface="Brush Script MT" panose="03060802040406070304" pitchFamily="66" charset="0"/>
              </a:rPr>
              <a:t>l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= 0.6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8795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 bwMode="auto">
          <a:xfrm>
            <a:off x="-44303" y="565741"/>
            <a:ext cx="9197828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rgbClr val="002060"/>
                </a:solidFill>
                <a:latin typeface="Cooper Black" pitchFamily="18" charset="0"/>
                <a:ea typeface="ＭＳ Ｐゴシック" charset="-128"/>
                <a:cs typeface="ＭＳ Ｐゴシック" charset="-128"/>
              </a:rPr>
              <a:t>Conclusion</a:t>
            </a:r>
            <a:endParaRPr kumimoji="0" lang="en-US" sz="3600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oper Black" pitchFamily="18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58468" y="2043029"/>
            <a:ext cx="7366825" cy="3358311"/>
            <a:chOff x="1266825" y="2043029"/>
            <a:chExt cx="7122263" cy="3358311"/>
          </a:xfrm>
        </p:grpSpPr>
        <p:sp>
          <p:nvSpPr>
            <p:cNvPr id="5" name="CustomShape 3"/>
            <p:cNvSpPr/>
            <p:nvPr/>
          </p:nvSpPr>
          <p:spPr>
            <a:xfrm>
              <a:off x="1266825" y="2043029"/>
              <a:ext cx="7122263" cy="3358311"/>
            </a:xfrm>
            <a:prstGeom prst="rect">
              <a:avLst/>
            </a:prstGeom>
            <a:solidFill>
              <a:srgbClr val="FBFFD9"/>
            </a:solidFill>
            <a:ln w="9360">
              <a:solidFill>
                <a:srgbClr val="4A7EBB"/>
              </a:solidFill>
              <a:miter/>
            </a:ln>
            <a:effectLst>
              <a:outerShdw blurRad="50800" dist="50800" dir="3600000" algn="ctr" rotWithShape="0">
                <a:srgbClr val="002060"/>
              </a:outerShdw>
            </a:effectLst>
          </p:spPr>
          <p:txBody>
            <a:bodyPr lIns="274320" tIns="182880" rIns="182880" bIns="182880"/>
            <a:lstStyle/>
            <a:p>
              <a:pPr>
                <a:spcBef>
                  <a:spcPts val="600"/>
                </a:spcBef>
                <a:buSzPct val="70000"/>
              </a:pPr>
              <a:endParaRPr lang="en-US" sz="2000" dirty="0">
                <a:solidFill>
                  <a:srgbClr val="00206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84273" y="2215184"/>
              <a:ext cx="6955959" cy="2908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2" indent="-342900" defTabSz="803275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en-US" sz="2400" dirty="0" smtClean="0">
                  <a:solidFill>
                    <a:srgbClr val="002060"/>
                  </a:solidFill>
                  <a:latin typeface="Calisto MT" panose="02040603050505030304" pitchFamily="18" charset="0"/>
                </a:rPr>
                <a:t>Progressive Approach to Relational ER.</a:t>
              </a:r>
            </a:p>
            <a:p>
              <a:pPr marL="457200" lvl="2" indent="-342900" defTabSz="803275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en-US" sz="2400" dirty="0" smtClean="0">
                  <a:solidFill>
                    <a:srgbClr val="FF0000"/>
                  </a:solidFill>
                  <a:latin typeface="Calisto MT" panose="02040603050505030304" pitchFamily="18" charset="0"/>
                </a:rPr>
                <a:t>Cost and benefit model for generating a resolution plan.</a:t>
              </a:r>
            </a:p>
            <a:p>
              <a:pPr marL="457200" lvl="2" indent="-342900" defTabSz="803275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en-US" sz="2400" dirty="0" smtClean="0">
                  <a:solidFill>
                    <a:srgbClr val="002060"/>
                  </a:solidFill>
                  <a:latin typeface="Calisto MT" panose="02040603050505030304" pitchFamily="18" charset="0"/>
                </a:rPr>
                <a:t>Lazy resolution strategy to resolve nodes with the least amount of cost.</a:t>
              </a:r>
            </a:p>
            <a:p>
              <a:pPr marL="457200" lvl="2" indent="-342900" defTabSz="803275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en-US" sz="2400" dirty="0" smtClean="0">
                  <a:solidFill>
                    <a:srgbClr val="FF0000"/>
                  </a:solidFill>
                  <a:latin typeface="Calisto MT" panose="02040603050505030304" pitchFamily="18" charset="0"/>
                </a:rPr>
                <a:t>Experiments on publication and synthetic datasets to demonstrate the efficiency of our approach.</a:t>
              </a:r>
              <a:endParaRPr lang="en-US" sz="2000" dirty="0" smtClean="0">
                <a:solidFill>
                  <a:srgbClr val="FF0000"/>
                </a:solidFill>
                <a:latin typeface="Calisto MT" panose="02040603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919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 bwMode="auto">
          <a:xfrm>
            <a:off x="0" y="557210"/>
            <a:ext cx="9144000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noProof="0" dirty="0" smtClean="0">
                <a:solidFill>
                  <a:srgbClr val="002060"/>
                </a:solidFill>
                <a:latin typeface="Cooper Black" pitchFamily="18" charset="0"/>
                <a:ea typeface="ＭＳ Ｐゴシック" charset="-128"/>
                <a:cs typeface="ＭＳ Ｐゴシック" charset="-128"/>
              </a:rPr>
              <a:t>Questions</a:t>
            </a:r>
            <a:endParaRPr kumimoji="0" lang="en-US" sz="3600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oper Black" pitchFamily="18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/>
          </p:nvPr>
        </p:nvSpPr>
        <p:spPr>
          <a:xfrm>
            <a:off x="0" y="2171700"/>
            <a:ext cx="9144000" cy="4284663"/>
          </a:xfrm>
        </p:spPr>
        <p:txBody>
          <a:bodyPr/>
          <a:lstStyle/>
          <a:p>
            <a:pPr algn="ctr">
              <a:buNone/>
            </a:pPr>
            <a:r>
              <a:rPr lang="en-US" sz="30000" dirty="0" smtClean="0">
                <a:solidFill>
                  <a:srgbClr val="002060"/>
                </a:solidFill>
                <a:sym typeface="Wingdings" pitchFamily="2" charset="2"/>
              </a:rPr>
              <a:t></a:t>
            </a:r>
            <a:endParaRPr lang="en-US" sz="30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 bwMode="auto">
          <a:xfrm>
            <a:off x="6356" y="563020"/>
            <a:ext cx="9137643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Blocking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charset="-128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280159" y="2129552"/>
            <a:ext cx="1696161" cy="715248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E5EFFF"/>
              </a:gs>
            </a:gsLst>
            <a:lin ang="1200000" scaled="0"/>
          </a:gradFill>
          <a:ln w="9525">
            <a:solidFill>
              <a:srgbClr val="002060"/>
            </a:solidFill>
            <a:miter/>
          </a:ln>
          <a:effectLst>
            <a:outerShdw blurRad="50800" dist="12700" dir="3000000" algn="ctr" rotWithShape="0">
              <a:srgbClr val="002060"/>
            </a:outerShdw>
          </a:effectLst>
        </p:spPr>
        <p:txBody>
          <a:bodyPr lIns="182880" tIns="137160" rIns="182880" bIns="274320"/>
          <a:lstStyle/>
          <a:p>
            <a:pPr algn="ctr" defTabSz="803275">
              <a:spcBef>
                <a:spcPts val="600"/>
              </a:spcBef>
              <a:buSzPct val="70000"/>
              <a:defRPr/>
            </a:pPr>
            <a:r>
              <a:rPr lang="en-US" sz="2800" dirty="0" smtClean="0">
                <a:solidFill>
                  <a:srgbClr val="002060"/>
                </a:solidFill>
                <a:latin typeface="Calisto MT" panose="02040603050505030304" pitchFamily="18" charset="0"/>
              </a:rPr>
              <a:t>Dataset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6274653"/>
              </p:ext>
            </p:extLst>
          </p:nvPr>
        </p:nvGraphicFramePr>
        <p:xfrm>
          <a:off x="4206990" y="1896849"/>
          <a:ext cx="4524331" cy="2162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631"/>
                <a:gridCol w="3213100"/>
                <a:gridCol w="863600"/>
              </a:tblGrid>
              <a:tr h="3873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Id</a:t>
                      </a:r>
                      <a:endParaRPr lang="en-US" sz="18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Product Name</a:t>
                      </a:r>
                      <a:endParaRPr lang="en-US" sz="18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Price</a:t>
                      </a:r>
                      <a:endParaRPr lang="en-US" sz="18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355054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p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</a:rPr>
                        <a:t>1</a:t>
                      </a:r>
                      <a:endParaRPr lang="en-US" sz="1600" b="1" baseline="-25000" dirty="0">
                        <a:solidFill>
                          <a:srgbClr val="FF000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IPad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 Two 16GB 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WiFi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$490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</a:tr>
              <a:tr h="355054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p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</a:rPr>
                        <a:t>2</a:t>
                      </a:r>
                      <a:endParaRPr lang="en-US" sz="1600" b="1" baseline="-25000" dirty="0">
                        <a:solidFill>
                          <a:srgbClr val="FF000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IPad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 2</a:t>
                      </a:r>
                      <a:r>
                        <a:rPr lang="en-US" sz="1600" baseline="300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nd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Generatation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 16GB 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WiFi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$469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</a:tr>
              <a:tr h="355054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p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</a:rPr>
                        <a:t>3</a:t>
                      </a:r>
                      <a:endParaRPr lang="en-US" sz="1600" b="1" baseline="-25000" dirty="0">
                        <a:solidFill>
                          <a:srgbClr val="FF000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Apple Phone 4 32 GB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$545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</a:tr>
              <a:tr h="355054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p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</a:rPr>
                        <a:t>4</a:t>
                      </a:r>
                      <a:endParaRPr lang="en-US" sz="1600" b="1" baseline="-25000" dirty="0">
                        <a:solidFill>
                          <a:srgbClr val="FF000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Apple iPod Shuffle 2GB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$49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</a:tr>
              <a:tr h="355054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p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</a:rPr>
                        <a:t>5</a:t>
                      </a:r>
                      <a:endParaRPr lang="en-US" sz="1600" b="1" baseline="-25000" dirty="0">
                        <a:solidFill>
                          <a:srgbClr val="FF000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IPhone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 4</a:t>
                      </a:r>
                      <a:r>
                        <a:rPr lang="en-US" sz="1600" baseline="300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th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 Generation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 32GB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$520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3"/>
          <p:cNvGrpSpPr/>
          <p:nvPr/>
        </p:nvGrpSpPr>
        <p:grpSpPr>
          <a:xfrm>
            <a:off x="4993744" y="4923550"/>
            <a:ext cx="3086567" cy="1152130"/>
            <a:chOff x="4993744" y="5164850"/>
            <a:chExt cx="3086567" cy="1152130"/>
          </a:xfrm>
        </p:grpSpPr>
        <p:sp>
          <p:nvSpPr>
            <p:cNvPr id="65" name="Snip Single Corner Rectangle 64"/>
            <p:cNvSpPr/>
            <p:nvPr/>
          </p:nvSpPr>
          <p:spPr bwMode="auto">
            <a:xfrm>
              <a:off x="6807487" y="5279853"/>
              <a:ext cx="1272824" cy="1029387"/>
            </a:xfrm>
            <a:prstGeom prst="snip1Rect">
              <a:avLst>
                <a:gd name="adj" fmla="val 26935"/>
              </a:avLst>
            </a:prstGeom>
            <a:solidFill>
              <a:srgbClr val="FBFFD9"/>
            </a:solidFill>
            <a:ln w="12700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3300000" algn="ctr" rotWithShape="0">
                <a:srgbClr val="002060"/>
              </a:outerShdw>
            </a:effectLst>
          </p:spPr>
          <p:txBody>
            <a:bodyPr vert="horz" wrap="square" lIns="45720" tIns="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03275"/>
              <a:endParaRPr lang="en-US" sz="2300" dirty="0">
                <a:solidFill>
                  <a:srgbClr val="002060"/>
                </a:solidFill>
                <a:latin typeface="Calisto MT" pitchFamily="18" charset="0"/>
              </a:endParaRPr>
            </a:p>
          </p:txBody>
        </p:sp>
        <p:sp>
          <p:nvSpPr>
            <p:cNvPr id="61" name="Snip Single Corner Rectangle 60"/>
            <p:cNvSpPr/>
            <p:nvPr/>
          </p:nvSpPr>
          <p:spPr bwMode="auto">
            <a:xfrm>
              <a:off x="4993744" y="5265420"/>
              <a:ext cx="1332412" cy="1051560"/>
            </a:xfrm>
            <a:prstGeom prst="snip1Rect">
              <a:avLst>
                <a:gd name="adj" fmla="val 23550"/>
              </a:avLst>
            </a:prstGeom>
            <a:solidFill>
              <a:srgbClr val="FBFFD9"/>
            </a:solidFill>
            <a:ln w="12700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3300000" algn="ctr" rotWithShape="0">
                <a:srgbClr val="002060"/>
              </a:outerShdw>
            </a:effectLst>
          </p:spPr>
          <p:txBody>
            <a:bodyPr vert="horz" wrap="square" lIns="45720" tIns="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03275"/>
              <a:endParaRPr lang="en-US" sz="2300" dirty="0">
                <a:solidFill>
                  <a:srgbClr val="002060"/>
                </a:solidFill>
                <a:latin typeface="Calisto MT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5099285" y="5164850"/>
              <a:ext cx="640080" cy="548640"/>
            </a:xfrm>
            <a:prstGeom prst="ellipse">
              <a:avLst/>
            </a:prstGeom>
            <a:noFill/>
            <a:ln w="9360">
              <a:noFill/>
              <a:miter/>
            </a:ln>
            <a:effectLst/>
          </p:spPr>
          <p:txBody>
            <a:bodyPr lIns="45720" tIns="18288" rIns="45720" bIns="91440"/>
            <a:lstStyle/>
            <a:p>
              <a:pPr algn="ctr" defTabSz="803275"/>
              <a:r>
                <a:rPr lang="en-US" sz="2200" b="1" dirty="0" smtClean="0">
                  <a:solidFill>
                    <a:srgbClr val="002060"/>
                  </a:solidFill>
                  <a:latin typeface="Calisto MT" pitchFamily="18" charset="0"/>
                </a:rPr>
                <a:t>p</a:t>
              </a:r>
              <a:r>
                <a:rPr lang="en-US" sz="2200" b="1" baseline="-25000" dirty="0" smtClean="0">
                  <a:solidFill>
                    <a:srgbClr val="FF0000"/>
                  </a:solidFill>
                  <a:latin typeface="Calisto MT" pitchFamily="18" charset="0"/>
                </a:rPr>
                <a:t>1</a:t>
              </a: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5642845" y="5314710"/>
              <a:ext cx="640080" cy="548640"/>
            </a:xfrm>
            <a:prstGeom prst="ellipse">
              <a:avLst/>
            </a:prstGeom>
            <a:noFill/>
            <a:ln w="9360">
              <a:noFill/>
              <a:miter/>
            </a:ln>
            <a:effectLst/>
          </p:spPr>
          <p:txBody>
            <a:bodyPr lIns="45720" tIns="18288" rIns="45720" bIns="91440"/>
            <a:lstStyle/>
            <a:p>
              <a:pPr algn="ctr" defTabSz="803275"/>
              <a:r>
                <a:rPr lang="en-US" sz="2200" b="1" dirty="0" smtClean="0">
                  <a:solidFill>
                    <a:srgbClr val="002060"/>
                  </a:solidFill>
                  <a:latin typeface="Calisto MT" pitchFamily="18" charset="0"/>
                </a:rPr>
                <a:t>p</a:t>
              </a:r>
              <a:r>
                <a:rPr lang="en-US" sz="2200" b="1" baseline="-25000" dirty="0" smtClean="0">
                  <a:solidFill>
                    <a:srgbClr val="FF0000"/>
                  </a:solidFill>
                  <a:latin typeface="Calisto MT" pitchFamily="18" charset="0"/>
                </a:rPr>
                <a:t>2</a:t>
              </a: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5250321" y="5623418"/>
              <a:ext cx="640080" cy="548640"/>
            </a:xfrm>
            <a:prstGeom prst="ellipse">
              <a:avLst/>
            </a:prstGeom>
            <a:noFill/>
            <a:ln w="9360">
              <a:noFill/>
              <a:miter/>
            </a:ln>
            <a:effectLst/>
          </p:spPr>
          <p:txBody>
            <a:bodyPr lIns="45720" tIns="18288" rIns="45720" bIns="91440"/>
            <a:lstStyle/>
            <a:p>
              <a:pPr algn="ctr" defTabSz="803275"/>
              <a:r>
                <a:rPr lang="en-US" sz="2200" b="1" dirty="0" smtClean="0">
                  <a:solidFill>
                    <a:srgbClr val="002060"/>
                  </a:solidFill>
                  <a:latin typeface="Calisto MT" pitchFamily="18" charset="0"/>
                </a:rPr>
                <a:t>p</a:t>
              </a:r>
              <a:r>
                <a:rPr lang="en-US" sz="2200" b="1" baseline="-25000" dirty="0" smtClean="0">
                  <a:solidFill>
                    <a:srgbClr val="FF0000"/>
                  </a:solidFill>
                  <a:latin typeface="Calisto MT" pitchFamily="18" charset="0"/>
                </a:rPr>
                <a:t>5</a:t>
              </a: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6902685" y="5410510"/>
              <a:ext cx="640080" cy="548640"/>
            </a:xfrm>
            <a:prstGeom prst="ellipse">
              <a:avLst/>
            </a:prstGeom>
            <a:noFill/>
            <a:ln w="9360">
              <a:noFill/>
              <a:miter/>
            </a:ln>
            <a:effectLst/>
          </p:spPr>
          <p:txBody>
            <a:bodyPr lIns="45720" tIns="18288" rIns="45720" bIns="91440"/>
            <a:lstStyle/>
            <a:p>
              <a:pPr algn="ctr" defTabSz="803275"/>
              <a:r>
                <a:rPr lang="en-US" sz="2200" b="1" dirty="0" smtClean="0">
                  <a:solidFill>
                    <a:srgbClr val="002060"/>
                  </a:solidFill>
                  <a:latin typeface="Calisto MT" pitchFamily="18" charset="0"/>
                </a:rPr>
                <a:t>p</a:t>
              </a:r>
              <a:r>
                <a:rPr lang="en-US" sz="2200" b="1" baseline="-25000" dirty="0" smtClean="0">
                  <a:solidFill>
                    <a:srgbClr val="FF0000"/>
                  </a:solidFill>
                  <a:latin typeface="Calisto MT" pitchFamily="18" charset="0"/>
                </a:rPr>
                <a:t>3</a:t>
              </a: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7420845" y="5620063"/>
              <a:ext cx="640080" cy="548640"/>
            </a:xfrm>
            <a:prstGeom prst="ellipse">
              <a:avLst/>
            </a:prstGeom>
            <a:noFill/>
            <a:ln w="9360">
              <a:noFill/>
              <a:miter/>
            </a:ln>
            <a:effectLst/>
          </p:spPr>
          <p:txBody>
            <a:bodyPr lIns="45720" tIns="18288" rIns="45720" bIns="91440"/>
            <a:lstStyle/>
            <a:p>
              <a:pPr algn="ctr" defTabSz="803275"/>
              <a:r>
                <a:rPr lang="en-US" sz="2200" b="1" dirty="0" smtClean="0">
                  <a:solidFill>
                    <a:srgbClr val="002060"/>
                  </a:solidFill>
                  <a:latin typeface="Calisto MT" pitchFamily="18" charset="0"/>
                </a:rPr>
                <a:t>p</a:t>
              </a:r>
              <a:r>
                <a:rPr lang="en-US" sz="2200" b="1" baseline="-25000" dirty="0" smtClean="0">
                  <a:solidFill>
                    <a:srgbClr val="FF0000"/>
                  </a:solidFill>
                  <a:latin typeface="Calisto MT" pitchFamily="18" charset="0"/>
                </a:rPr>
                <a:t>4</a:t>
              </a:r>
            </a:p>
          </p:txBody>
        </p:sp>
      </p:grpSp>
      <p:grpSp>
        <p:nvGrpSpPr>
          <p:cNvPr id="3" name="Group 1"/>
          <p:cNvGrpSpPr/>
          <p:nvPr/>
        </p:nvGrpSpPr>
        <p:grpSpPr>
          <a:xfrm>
            <a:off x="1146902" y="3942080"/>
            <a:ext cx="2060837" cy="514884"/>
            <a:chOff x="1146902" y="3942080"/>
            <a:chExt cx="2060837" cy="514884"/>
          </a:xfrm>
        </p:grpSpPr>
        <p:sp>
          <p:nvSpPr>
            <p:cNvPr id="54" name="Snip Single Corner Rectangle 53"/>
            <p:cNvSpPr/>
            <p:nvPr/>
          </p:nvSpPr>
          <p:spPr bwMode="auto">
            <a:xfrm>
              <a:off x="1146902" y="3942080"/>
              <a:ext cx="513366" cy="514884"/>
            </a:xfrm>
            <a:prstGeom prst="snip1Rect">
              <a:avLst>
                <a:gd name="adj" fmla="val 28415"/>
              </a:avLst>
            </a:prstGeom>
            <a:solidFill>
              <a:srgbClr val="FBFFD9"/>
            </a:solidFill>
            <a:ln w="12700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3300000" algn="ctr" rotWithShape="0">
                <a:srgbClr val="002060"/>
              </a:outerShdw>
            </a:effectLst>
          </p:spPr>
          <p:txBody>
            <a:bodyPr vert="horz" wrap="square" lIns="45720" tIns="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03275"/>
              <a:endParaRPr lang="en-US" sz="2300" dirty="0">
                <a:solidFill>
                  <a:srgbClr val="002060"/>
                </a:solidFill>
                <a:latin typeface="Calisto MT" pitchFamily="18" charset="0"/>
              </a:endParaRPr>
            </a:p>
          </p:txBody>
        </p:sp>
        <p:sp>
          <p:nvSpPr>
            <p:cNvPr id="66" name="Snip Single Corner Rectangle 65"/>
            <p:cNvSpPr/>
            <p:nvPr/>
          </p:nvSpPr>
          <p:spPr bwMode="auto">
            <a:xfrm>
              <a:off x="1768773" y="3942080"/>
              <a:ext cx="513366" cy="514884"/>
            </a:xfrm>
            <a:prstGeom prst="snip1Rect">
              <a:avLst>
                <a:gd name="adj" fmla="val 28415"/>
              </a:avLst>
            </a:prstGeom>
            <a:solidFill>
              <a:srgbClr val="FBFFD9"/>
            </a:solidFill>
            <a:ln w="12700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3300000" algn="ctr" rotWithShape="0">
                <a:srgbClr val="002060"/>
              </a:outerShdw>
            </a:effectLst>
          </p:spPr>
          <p:txBody>
            <a:bodyPr vert="horz" wrap="square" lIns="45720" tIns="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03275"/>
              <a:endParaRPr lang="en-US" sz="2300" dirty="0">
                <a:solidFill>
                  <a:srgbClr val="002060"/>
                </a:solidFill>
                <a:latin typeface="Calisto MT" pitchFamily="18" charset="0"/>
              </a:endParaRPr>
            </a:p>
          </p:txBody>
        </p:sp>
        <p:sp>
          <p:nvSpPr>
            <p:cNvPr id="67" name="Snip Single Corner Rectangle 66"/>
            <p:cNvSpPr/>
            <p:nvPr/>
          </p:nvSpPr>
          <p:spPr bwMode="auto">
            <a:xfrm>
              <a:off x="2694373" y="3942080"/>
              <a:ext cx="513366" cy="514884"/>
            </a:xfrm>
            <a:prstGeom prst="snip1Rect">
              <a:avLst>
                <a:gd name="adj" fmla="val 28415"/>
              </a:avLst>
            </a:prstGeom>
            <a:solidFill>
              <a:srgbClr val="FBFFD9"/>
            </a:solidFill>
            <a:ln w="12700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3300000" algn="ctr" rotWithShape="0">
                <a:srgbClr val="002060"/>
              </a:outerShdw>
            </a:effectLst>
          </p:spPr>
          <p:txBody>
            <a:bodyPr vert="horz" wrap="square" lIns="45720" tIns="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03275"/>
              <a:endParaRPr lang="en-US" sz="2300" dirty="0">
                <a:solidFill>
                  <a:srgbClr val="002060"/>
                </a:solidFill>
                <a:latin typeface="Calisto MT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264645" y="3969384"/>
              <a:ext cx="6191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i="1" dirty="0" smtClean="0">
                  <a:solidFill>
                    <a:srgbClr val="002060"/>
                  </a:solidFill>
                </a:rPr>
                <a:t>…</a:t>
              </a:r>
              <a:endParaRPr lang="en-US" sz="2200" b="1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9" name="Text Box 5"/>
          <p:cNvSpPr txBox="1">
            <a:spLocks noChangeArrowheads="1"/>
          </p:cNvSpPr>
          <p:nvPr/>
        </p:nvSpPr>
        <p:spPr bwMode="auto">
          <a:xfrm>
            <a:off x="4248683" y="4210545"/>
            <a:ext cx="4527017" cy="59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012" tIns="49212" rIns="100012" bIns="49212">
            <a:spAutoFit/>
          </a:bodyPr>
          <a:lstStyle/>
          <a:p>
            <a:pPr defTabSz="912813" eaLnBrk="0" hangingPunct="0">
              <a:lnSpc>
                <a:spcPct val="15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Calisto MT" panose="02040603050505030304" pitchFamily="18" charset="0"/>
                <a:cs typeface="Courier New" pitchFamily="49" charset="0"/>
              </a:rPr>
              <a:t>BF = </a:t>
            </a:r>
            <a:r>
              <a:rPr lang="en-US" sz="2400" dirty="0" smtClean="0">
                <a:solidFill>
                  <a:srgbClr val="FF0000"/>
                </a:solidFill>
                <a:latin typeface="Calisto MT" panose="02040603050505030304" pitchFamily="18" charset="0"/>
                <a:cs typeface="Courier New" pitchFamily="49" charset="0"/>
              </a:rPr>
              <a:t>1</a:t>
            </a:r>
            <a:r>
              <a:rPr lang="en-US" sz="2400" b="1" baseline="30000" dirty="0" smtClean="0">
                <a:solidFill>
                  <a:srgbClr val="FF0000"/>
                </a:solidFill>
                <a:latin typeface="Calisto MT" panose="02040603050505030304" pitchFamily="18" charset="0"/>
                <a:cs typeface="Courier New" pitchFamily="49" charset="0"/>
              </a:rPr>
              <a:t>st</a:t>
            </a:r>
            <a:r>
              <a:rPr lang="en-US" sz="2400" dirty="0" smtClean="0">
                <a:solidFill>
                  <a:srgbClr val="FF0000"/>
                </a:solidFill>
                <a:latin typeface="Calisto MT" panose="02040603050505030304" pitchFamily="18" charset="0"/>
                <a:cs typeface="Courier New" pitchFamily="49" charset="0"/>
              </a:rPr>
              <a:t> char of </a:t>
            </a:r>
            <a:r>
              <a:rPr lang="en-US" sz="2400" i="1" dirty="0" smtClean="0">
                <a:solidFill>
                  <a:srgbClr val="FF0000"/>
                </a:solidFill>
                <a:latin typeface="Calisto MT" panose="02040603050505030304" pitchFamily="18" charset="0"/>
                <a:cs typeface="Courier New" pitchFamily="49" charset="0"/>
              </a:rPr>
              <a:t>product name</a:t>
            </a:r>
          </a:p>
        </p:txBody>
      </p:sp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916255" y="3245949"/>
            <a:ext cx="785546" cy="58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012" tIns="49212" rIns="100012" bIns="49212">
            <a:spAutoFit/>
          </a:bodyPr>
          <a:lstStyle/>
          <a:p>
            <a:pPr defTabSz="912813" eaLnBrk="0" hangingPunct="0">
              <a:lnSpc>
                <a:spcPct val="15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Calisto MT" panose="02040603050505030304" pitchFamily="18" charset="0"/>
                <a:cs typeface="Courier New" pitchFamily="49" charset="0"/>
              </a:rPr>
              <a:t>BF</a:t>
            </a:r>
            <a:endParaRPr lang="en-US" sz="2400" b="1" dirty="0" smtClean="0">
              <a:solidFill>
                <a:srgbClr val="FF0000"/>
              </a:solidFill>
              <a:latin typeface="Calisto MT" panose="02040603050505030304" pitchFamily="18" charset="0"/>
              <a:cs typeface="Courier New" pitchFamily="49" charset="0"/>
            </a:endParaRPr>
          </a:p>
        </p:txBody>
      </p:sp>
      <p:grpSp>
        <p:nvGrpSpPr>
          <p:cNvPr id="4" name="Group 2"/>
          <p:cNvGrpSpPr/>
          <p:nvPr/>
        </p:nvGrpSpPr>
        <p:grpSpPr>
          <a:xfrm>
            <a:off x="1146902" y="5486304"/>
            <a:ext cx="2060837" cy="514884"/>
            <a:chOff x="1146902" y="5486304"/>
            <a:chExt cx="2060837" cy="514884"/>
          </a:xfrm>
        </p:grpSpPr>
        <p:sp>
          <p:nvSpPr>
            <p:cNvPr id="72" name="Snip Single Corner Rectangle 71"/>
            <p:cNvSpPr/>
            <p:nvPr/>
          </p:nvSpPr>
          <p:spPr bwMode="auto">
            <a:xfrm>
              <a:off x="1146902" y="5486304"/>
              <a:ext cx="513366" cy="514884"/>
            </a:xfrm>
            <a:prstGeom prst="snip1Rect">
              <a:avLst>
                <a:gd name="adj" fmla="val 28415"/>
              </a:avLst>
            </a:prstGeom>
            <a:solidFill>
              <a:srgbClr val="FBFFD9"/>
            </a:solidFill>
            <a:ln w="12700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3300000" algn="ctr" rotWithShape="0">
                <a:srgbClr val="002060"/>
              </a:outerShdw>
            </a:effectLst>
          </p:spPr>
          <p:txBody>
            <a:bodyPr vert="horz" wrap="square" lIns="45720" tIns="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03275"/>
              <a:endParaRPr lang="en-US" sz="2300" dirty="0">
                <a:solidFill>
                  <a:srgbClr val="002060"/>
                </a:solidFill>
                <a:latin typeface="Calisto MT" pitchFamily="18" charset="0"/>
              </a:endParaRPr>
            </a:p>
          </p:txBody>
        </p:sp>
        <p:sp>
          <p:nvSpPr>
            <p:cNvPr id="73" name="Snip Single Corner Rectangle 72"/>
            <p:cNvSpPr/>
            <p:nvPr/>
          </p:nvSpPr>
          <p:spPr bwMode="auto">
            <a:xfrm>
              <a:off x="1768773" y="5486304"/>
              <a:ext cx="513366" cy="514884"/>
            </a:xfrm>
            <a:prstGeom prst="snip1Rect">
              <a:avLst>
                <a:gd name="adj" fmla="val 28415"/>
              </a:avLst>
            </a:prstGeom>
            <a:solidFill>
              <a:srgbClr val="FBFFD9"/>
            </a:solidFill>
            <a:ln w="12700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3300000" algn="ctr" rotWithShape="0">
                <a:srgbClr val="002060"/>
              </a:outerShdw>
            </a:effectLst>
          </p:spPr>
          <p:txBody>
            <a:bodyPr vert="horz" wrap="square" lIns="45720" tIns="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03275"/>
              <a:endParaRPr lang="en-US" sz="2300" dirty="0">
                <a:solidFill>
                  <a:srgbClr val="002060"/>
                </a:solidFill>
                <a:latin typeface="Calisto MT" pitchFamily="18" charset="0"/>
              </a:endParaRPr>
            </a:p>
          </p:txBody>
        </p:sp>
        <p:sp>
          <p:nvSpPr>
            <p:cNvPr id="74" name="Snip Single Corner Rectangle 73"/>
            <p:cNvSpPr/>
            <p:nvPr/>
          </p:nvSpPr>
          <p:spPr bwMode="auto">
            <a:xfrm>
              <a:off x="2694373" y="5486304"/>
              <a:ext cx="513366" cy="514884"/>
            </a:xfrm>
            <a:prstGeom prst="snip1Rect">
              <a:avLst>
                <a:gd name="adj" fmla="val 28415"/>
              </a:avLst>
            </a:prstGeom>
            <a:solidFill>
              <a:srgbClr val="FBFFD9"/>
            </a:solidFill>
            <a:ln w="12700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3300000" algn="ctr" rotWithShape="0">
                <a:srgbClr val="002060"/>
              </a:outerShdw>
            </a:effectLst>
          </p:spPr>
          <p:txBody>
            <a:bodyPr vert="horz" wrap="square" lIns="45720" tIns="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03275"/>
              <a:endParaRPr lang="en-US" sz="2300" dirty="0">
                <a:solidFill>
                  <a:srgbClr val="002060"/>
                </a:solidFill>
                <a:latin typeface="Calisto MT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264645" y="5513608"/>
              <a:ext cx="6191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i="1" dirty="0" smtClean="0">
                  <a:solidFill>
                    <a:srgbClr val="002060"/>
                  </a:solidFill>
                </a:rPr>
                <a:t>…</a:t>
              </a:r>
              <a:endParaRPr lang="en-US" sz="2200" b="1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916255" y="4790173"/>
            <a:ext cx="785546" cy="58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012" tIns="49212" rIns="100012" bIns="49212">
            <a:spAutoFit/>
          </a:bodyPr>
          <a:lstStyle/>
          <a:p>
            <a:pPr defTabSz="912813" eaLnBrk="0" hangingPunct="0">
              <a:lnSpc>
                <a:spcPct val="15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Calisto MT" panose="02040603050505030304" pitchFamily="18" charset="0"/>
                <a:cs typeface="Courier New" pitchFamily="49" charset="0"/>
              </a:rPr>
              <a:t>BF</a:t>
            </a:r>
            <a:r>
              <a:rPr lang="en-US" sz="2800" b="1" baseline="-25000" dirty="0" smtClean="0">
                <a:solidFill>
                  <a:srgbClr val="FF0000"/>
                </a:solidFill>
                <a:latin typeface="Calisto MT" panose="02040603050505030304" pitchFamily="18" charset="0"/>
                <a:cs typeface="Courier New" pitchFamily="49" charset="0"/>
              </a:rPr>
              <a:t>2</a:t>
            </a:r>
          </a:p>
        </p:txBody>
      </p:sp>
      <p:sp>
        <p:nvSpPr>
          <p:cNvPr id="77" name="Text Box 5"/>
          <p:cNvSpPr txBox="1">
            <a:spLocks noChangeArrowheads="1"/>
          </p:cNvSpPr>
          <p:nvPr/>
        </p:nvSpPr>
        <p:spPr bwMode="auto">
          <a:xfrm>
            <a:off x="917257" y="3246632"/>
            <a:ext cx="785546" cy="58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012" tIns="49212" rIns="100012" bIns="49212">
            <a:spAutoFit/>
          </a:bodyPr>
          <a:lstStyle/>
          <a:p>
            <a:pPr defTabSz="912813" eaLnBrk="0" hangingPunct="0">
              <a:lnSpc>
                <a:spcPct val="15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Calisto MT" panose="02040603050505030304" pitchFamily="18" charset="0"/>
                <a:cs typeface="Courier New" pitchFamily="49" charset="0"/>
              </a:rPr>
              <a:t>BF</a:t>
            </a:r>
            <a:r>
              <a:rPr lang="en-US" sz="2800" b="1" baseline="-25000" dirty="0" smtClean="0">
                <a:solidFill>
                  <a:srgbClr val="FF0000"/>
                </a:solidFill>
                <a:latin typeface="Calisto MT" panose="02040603050505030304" pitchFamily="18" charset="0"/>
                <a:cs typeface="Courier New" pitchFamily="49" charset="0"/>
              </a:rPr>
              <a:t>1</a:t>
            </a:r>
          </a:p>
        </p:txBody>
      </p:sp>
      <p:grpSp>
        <p:nvGrpSpPr>
          <p:cNvPr id="5" name="Group 77"/>
          <p:cNvGrpSpPr/>
          <p:nvPr/>
        </p:nvGrpSpPr>
        <p:grpSpPr>
          <a:xfrm>
            <a:off x="4204663" y="3042906"/>
            <a:ext cx="4527017" cy="980440"/>
            <a:chOff x="1663064" y="2945130"/>
            <a:chExt cx="5876926" cy="980440"/>
          </a:xfrm>
        </p:grpSpPr>
        <p:sp>
          <p:nvSpPr>
            <p:cNvPr id="79" name="Rounded Rectangle 78"/>
            <p:cNvSpPr/>
            <p:nvPr/>
          </p:nvSpPr>
          <p:spPr bwMode="auto">
            <a:xfrm>
              <a:off x="1663065" y="2945130"/>
              <a:ext cx="5876925" cy="266700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  <a:miter/>
            </a:ln>
            <a:effectLst/>
          </p:spPr>
          <p:txBody>
            <a:bodyPr lIns="274320" tIns="274320" rIns="182880" bIns="274320" rtlCol="0" anchor="ctr"/>
            <a:lstStyle/>
            <a:p>
              <a:pPr marL="0" marR="0" indent="0" algn="ctr" defTabSz="803275" eaLnBrk="1" latinLnBrk="0" hangingPunct="1">
                <a:spcBef>
                  <a:spcPts val="600"/>
                </a:spcBef>
                <a:buClrTx/>
                <a:buSzPct val="70000"/>
                <a:buFontTx/>
                <a:buNone/>
                <a:tabLst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80" name="Rounded Rectangle 79"/>
            <p:cNvSpPr/>
            <p:nvPr/>
          </p:nvSpPr>
          <p:spPr bwMode="auto">
            <a:xfrm>
              <a:off x="1663064" y="3658870"/>
              <a:ext cx="5876925" cy="266700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  <a:miter/>
            </a:ln>
            <a:effectLst/>
          </p:spPr>
          <p:txBody>
            <a:bodyPr lIns="274320" tIns="274320" rIns="182880" bIns="274320" rtlCol="0" anchor="ctr"/>
            <a:lstStyle/>
            <a:p>
              <a:pPr marL="0" marR="0" indent="0" algn="ctr" defTabSz="803275" eaLnBrk="1" latinLnBrk="0" hangingPunct="1">
                <a:spcBef>
                  <a:spcPts val="600"/>
                </a:spcBef>
                <a:buClrTx/>
                <a:buSzPct val="70000"/>
                <a:buFontTx/>
                <a:buNone/>
                <a:tabLst/>
              </a:pPr>
              <a:endParaRPr lang="en-US" sz="2200" dirty="0" smtClean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Group 7"/>
          <p:cNvGrpSpPr/>
          <p:nvPr/>
        </p:nvGrpSpPr>
        <p:grpSpPr>
          <a:xfrm>
            <a:off x="5241247" y="5204166"/>
            <a:ext cx="2301518" cy="768725"/>
            <a:chOff x="5241247" y="5445466"/>
            <a:chExt cx="2301518" cy="768725"/>
          </a:xfrm>
        </p:grpSpPr>
        <p:sp>
          <p:nvSpPr>
            <p:cNvPr id="81" name="Oval 80"/>
            <p:cNvSpPr/>
            <p:nvPr/>
          </p:nvSpPr>
          <p:spPr bwMode="auto">
            <a:xfrm>
              <a:off x="5241247" y="5665551"/>
              <a:ext cx="640080" cy="548640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  <a:miter/>
            </a:ln>
            <a:effectLst/>
          </p:spPr>
          <p:txBody>
            <a:bodyPr lIns="45720" tIns="18288" rIns="45720" bIns="91440"/>
            <a:lstStyle/>
            <a:p>
              <a:pPr algn="ctr" defTabSz="803275"/>
              <a:endParaRPr lang="en-US" sz="2200" b="1" baseline="-25000" dirty="0" smtClean="0">
                <a:solidFill>
                  <a:srgbClr val="FF0000"/>
                </a:solidFill>
                <a:latin typeface="Calisto MT" pitchFamily="18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6902685" y="5445466"/>
              <a:ext cx="640080" cy="548640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  <a:miter/>
            </a:ln>
            <a:effectLst/>
          </p:spPr>
          <p:txBody>
            <a:bodyPr lIns="45720" tIns="18288" rIns="45720" bIns="91440"/>
            <a:lstStyle/>
            <a:p>
              <a:pPr algn="ctr" defTabSz="803275"/>
              <a:endParaRPr lang="en-US" sz="2200" b="1" baseline="-25000" dirty="0" smtClean="0">
                <a:solidFill>
                  <a:srgbClr val="FF0000"/>
                </a:solidFill>
                <a:latin typeface="Calisto MT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46902" y="4454346"/>
            <a:ext cx="2060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Book Antiqua" panose="02040602050305030304" pitchFamily="18" charset="0"/>
              </a:rPr>
              <a:t>Blocks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46902" y="6001188"/>
            <a:ext cx="2060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Book Antiqua" panose="02040602050305030304" pitchFamily="18" charset="0"/>
              </a:rPr>
              <a:t>Blocks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93744" y="6101080"/>
            <a:ext cx="3086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ook Antiqua" panose="02040602050305030304" pitchFamily="18" charset="0"/>
              </a:rPr>
              <a:t>Blocks</a:t>
            </a:r>
            <a:endParaRPr lang="en-US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6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0" grpId="1"/>
      <p:bldP spid="76" grpId="0"/>
      <p:bldP spid="77" grpId="0"/>
      <p:bldP spid="7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1641475" y="5258158"/>
            <a:ext cx="5959235" cy="102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012" tIns="49212" rIns="100012" bIns="49212">
            <a:spAutoFit/>
          </a:bodyPr>
          <a:lstStyle/>
          <a:p>
            <a:pPr defTabSz="912813" eaLnBrk="0" hangingPunct="0">
              <a:spcBef>
                <a:spcPts val="0"/>
              </a:spcBef>
            </a:pPr>
            <a:r>
              <a:rPr lang="en-US" sz="2800" dirty="0" smtClean="0">
                <a:solidFill>
                  <a:srgbClr val="002060"/>
                </a:solidFill>
                <a:latin typeface="Algerian" pitchFamily="82" charset="0"/>
              </a:rPr>
              <a:t>Resolve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(                                      )</a:t>
            </a:r>
          </a:p>
          <a:p>
            <a:pPr algn="ctr" defTabSz="912813" eaLnBrk="0" hangingPunct="0">
              <a:spcBef>
                <a:spcPts val="0"/>
              </a:spcBef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=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duplicate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distinct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</a:rPr>
              <a:t>,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or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uncertain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 bwMode="auto">
          <a:xfrm>
            <a:off x="6356" y="563020"/>
            <a:ext cx="9137643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Similarity Computation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2020430"/>
              </p:ext>
            </p:extLst>
          </p:nvPr>
        </p:nvGraphicFramePr>
        <p:xfrm>
          <a:off x="1616640" y="1958340"/>
          <a:ext cx="5898471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792"/>
                <a:gridCol w="3751633"/>
                <a:gridCol w="1672046"/>
              </a:tblGrid>
              <a:tr h="3484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Id</a:t>
                      </a:r>
                      <a:endParaRPr lang="en-US" sz="20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Product Name</a:t>
                      </a:r>
                      <a:endParaRPr lang="en-US" sz="20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Price</a:t>
                      </a:r>
                      <a:endParaRPr lang="en-US" sz="20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DEECFF"/>
                    </a:solidFill>
                  </a:tcPr>
                </a:tc>
              </a:tr>
              <a:tr h="309055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p</a:t>
                      </a:r>
                      <a:r>
                        <a:rPr lang="en-US" sz="2000" b="1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</a:rPr>
                        <a:t>3</a:t>
                      </a:r>
                      <a:endParaRPr lang="en-US" sz="2000" b="1" baseline="-25000" dirty="0">
                        <a:solidFill>
                          <a:srgbClr val="FF0000"/>
                        </a:solidFill>
                        <a:latin typeface="Calisto MT" pitchFamily="18" charset="0"/>
                      </a:endParaRPr>
                    </a:p>
                  </a:txBody>
                  <a:tcP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Apple Phone 4 32 GB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$545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>
                    <a:solidFill>
                      <a:srgbClr val="EFF6FF"/>
                    </a:solidFill>
                  </a:tcPr>
                </a:tc>
              </a:tr>
              <a:tr h="309055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p</a:t>
                      </a:r>
                      <a:r>
                        <a:rPr lang="en-US" sz="2000" b="1" baseline="-25000" dirty="0" smtClean="0">
                          <a:solidFill>
                            <a:srgbClr val="FF0000"/>
                          </a:solidFill>
                          <a:latin typeface="Calisto MT" pitchFamily="18" charset="0"/>
                        </a:rPr>
                        <a:t>4</a:t>
                      </a:r>
                      <a:endParaRPr lang="en-US" sz="2000" b="1" baseline="-25000" dirty="0">
                        <a:solidFill>
                          <a:srgbClr val="FF000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Apple iPod Shuffle 2GB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alisto MT" pitchFamily="18" charset="0"/>
                        </a:rPr>
                        <a:t>$49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8" name="Text Box 5"/>
          <p:cNvSpPr txBox="1">
            <a:spLocks noChangeArrowheads="1"/>
          </p:cNvSpPr>
          <p:nvPr/>
        </p:nvSpPr>
        <p:spPr bwMode="auto">
          <a:xfrm>
            <a:off x="812798" y="3170275"/>
            <a:ext cx="3429002" cy="58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012" tIns="49212" rIns="100012" bIns="49212">
            <a:spAutoFit/>
          </a:bodyPr>
          <a:lstStyle/>
          <a:p>
            <a:pPr defTabSz="912813" eaLnBrk="0" hangingPunct="0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latin typeface="Berlin Sans FB" panose="020E0602020502020306" pitchFamily="34" charset="0"/>
                <a:cs typeface="Courier New" pitchFamily="49" charset="0"/>
              </a:rPr>
              <a:t>Similarity Functions: </a:t>
            </a:r>
            <a:endParaRPr lang="en-US" sz="2400" baseline="-25000" dirty="0" smtClean="0">
              <a:latin typeface="Berlin Sans FB" panose="020E0602020502020306" pitchFamily="34" charset="0"/>
              <a:cs typeface="Courier New" pitchFamily="49" charset="0"/>
            </a:endParaRPr>
          </a:p>
        </p:txBody>
      </p:sp>
      <p:sp>
        <p:nvSpPr>
          <p:cNvPr id="79" name="Text Box 5"/>
          <p:cNvSpPr txBox="1">
            <a:spLocks noChangeArrowheads="1"/>
          </p:cNvSpPr>
          <p:nvPr/>
        </p:nvSpPr>
        <p:spPr bwMode="auto">
          <a:xfrm>
            <a:off x="812799" y="4514623"/>
            <a:ext cx="2800352" cy="58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012" tIns="49212" rIns="100012" bIns="49212">
            <a:spAutoFit/>
          </a:bodyPr>
          <a:lstStyle/>
          <a:p>
            <a:pPr defTabSz="912813" eaLnBrk="0" hangingPunct="0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latin typeface="Berlin Sans FB" panose="020E0602020502020306" pitchFamily="34" charset="0"/>
                <a:cs typeface="Courier New" pitchFamily="49" charset="0"/>
              </a:rPr>
              <a:t>Resolve Function: </a:t>
            </a:r>
            <a:endParaRPr lang="en-US" sz="2400" baseline="-25000" dirty="0" smtClean="0">
              <a:latin typeface="Berlin Sans FB" panose="020E0602020502020306" pitchFamily="34" charset="0"/>
              <a:cs typeface="Courier New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3466195" y="3695752"/>
                <a:ext cx="19208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…,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195" y="3695752"/>
                <a:ext cx="1920870" cy="52322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11903" y="4198275"/>
            <a:ext cx="8079648" cy="523220"/>
            <a:chOff x="711903" y="4198275"/>
            <a:chExt cx="8079648" cy="523220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082622" y="4261495"/>
                  <a:ext cx="6492482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200" dirty="0" smtClean="0">
                            <a:solidFill>
                              <a:srgbClr val="002060"/>
                            </a:solidFill>
                          </a:rPr>
                          <m:t>“</m:t>
                        </m:r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FF0000"/>
                            </a:solidFill>
                          </a:rPr>
                          <m:t>Apple</m:t>
                        </m:r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FF0000"/>
                            </a:solidFill>
                          </a:rPr>
                          <m:t>Phone</m:t>
                        </m:r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FF0000"/>
                            </a:solidFill>
                          </a:rPr>
                          <m:t>4 32 </m:t>
                        </m:r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FF0000"/>
                            </a:solidFill>
                          </a:rPr>
                          <m:t>GB</m:t>
                        </m:r>
                        <m:r>
                          <m:rPr>
                            <m:nor/>
                          </m:rPr>
                          <a:rPr lang="en-US" sz="2200" dirty="0"/>
                          <m:t>”, “</m:t>
                        </m:r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FF0000"/>
                            </a:solidFill>
                          </a:rPr>
                          <m:t>Apple</m:t>
                        </m:r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FF0000"/>
                            </a:solidFill>
                          </a:rPr>
                          <m:t>iPod</m:t>
                        </m:r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FF0000"/>
                            </a:solidFill>
                          </a:rPr>
                          <m:t>Shuffle</m:t>
                        </m:r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FF000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FF0000"/>
                            </a:solidFill>
                          </a:rPr>
                          <m:t>GB</m:t>
                        </m:r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002060"/>
                            </a:solidFill>
                          </a:rPr>
                          <m:t>”</m:t>
                        </m:r>
                      </m:oMath>
                    </m:oMathPara>
                  </a14:m>
                  <a:endParaRPr lang="en-US" sz="2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622" y="4261495"/>
                  <a:ext cx="6492482" cy="430887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b="-16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11903" y="4198275"/>
                  <a:ext cx="80796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002060"/>
                          </a:solidFill>
                        </a:rPr>
                        <m:t>                                                               </m:t>
                      </m:r>
                    </m:oMath>
                  </a14:m>
                  <a:r>
                    <a:rPr lang="en-US" sz="2800" dirty="0" smtClean="0">
                      <a:solidFill>
                        <a:srgbClr val="002060"/>
                      </a:solidFill>
                    </a:rPr>
                    <a:t>) </a:t>
                  </a:r>
                  <a:r>
                    <a:rPr lang="en-US" sz="2400" dirty="0" smtClean="0">
                      <a:solidFill>
                        <a:srgbClr val="002060"/>
                      </a:solidFill>
                    </a:rPr>
                    <a:t>=</a:t>
                  </a:r>
                  <a:r>
                    <a:rPr lang="en-US" sz="2200" dirty="0" smtClean="0"/>
                    <a:t> </a:t>
                  </a:r>
                  <a:r>
                    <a:rPr lang="en-US" sz="2200" dirty="0" smtClean="0">
                      <a:solidFill>
                        <a:srgbClr val="FF0000"/>
                      </a:solidFill>
                    </a:rPr>
                    <a:t>0.125</a:t>
                  </a:r>
                  <a:endParaRPr lang="en-US" sz="2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903" y="4198275"/>
                  <a:ext cx="8079648" cy="523220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t="-11628" r="-226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3196333" y="5282170"/>
            <a:ext cx="4196790" cy="528378"/>
            <a:chOff x="3357797" y="4815830"/>
            <a:chExt cx="4196790" cy="528378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357797" y="4851765"/>
                  <a:ext cx="4196790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𝑜𝑢𝑡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  </m:t>
                            </m:r>
                          </m:e>
                        </m:d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𝑜𝑢𝑡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  </m:t>
                            </m:r>
                          </m:e>
                        </m:d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…, 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𝑜𝑢𝑡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  </m:t>
                            </m:r>
                          </m:e>
                        </m:d>
                      </m:oMath>
                    </m:oMathPara>
                  </a14:m>
                  <a:endParaRPr lang="en-US" sz="2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7797" y="4851765"/>
                  <a:ext cx="4196790" cy="492443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027335" y="4815830"/>
                  <a:ext cx="58400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7335" y="4815830"/>
                  <a:ext cx="584006" cy="523220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217203" y="4815830"/>
                  <a:ext cx="5922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7203" y="4815830"/>
                  <a:ext cx="592278" cy="523220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822932" y="4815830"/>
                  <a:ext cx="60035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2932" y="4815830"/>
                  <a:ext cx="600356" cy="523220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345279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6356" y="563020"/>
            <a:ext cx="9137643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Progressive</a:t>
            </a:r>
            <a:r>
              <a:rPr kumimoji="0" lang="en-US" sz="3600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oper Black" pitchFamily="18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3600" b="1" kern="0" dirty="0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ER</a:t>
            </a:r>
          </a:p>
        </p:txBody>
      </p:sp>
      <p:pic>
        <p:nvPicPr>
          <p:cNvPr id="2457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2410" y="2097741"/>
            <a:ext cx="523875" cy="404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3475" y="1850091"/>
            <a:ext cx="65722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4306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3040" y="2103120"/>
            <a:ext cx="6217920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8691" name="Picture 3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3040" y="2103120"/>
            <a:ext cx="6217920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8692" name="Picture 4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63040" y="2103120"/>
            <a:ext cx="6217920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8693" name="Picture 5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63040" y="2103120"/>
            <a:ext cx="6217920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1926291"/>
            <a:ext cx="65722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350" y="2250141"/>
            <a:ext cx="523875" cy="404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Cloud Callout 35"/>
          <p:cNvSpPr/>
          <p:nvPr/>
        </p:nvSpPr>
        <p:spPr bwMode="auto">
          <a:xfrm>
            <a:off x="609600" y="2646250"/>
            <a:ext cx="2895600" cy="662100"/>
          </a:xfrm>
          <a:prstGeom prst="cloudCallout">
            <a:avLst>
              <a:gd name="adj1" fmla="val 34808"/>
              <a:gd name="adj2" fmla="val 70038"/>
            </a:avLst>
          </a:prstGeom>
          <a:solidFill>
            <a:srgbClr val="FBFFD9"/>
          </a:solidFill>
          <a:ln w="9525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" dist="25400" dir="3600000" algn="ctr" rotWithShape="0">
              <a:srgbClr val="002060"/>
            </a:outerShdw>
          </a:effec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803275"/>
            <a:r>
              <a:rPr 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Progressive ER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4347" y="5915025"/>
            <a:ext cx="65722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0450" y="2192991"/>
            <a:ext cx="523875" cy="404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3354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6356" y="563020"/>
            <a:ext cx="9137643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Real-time Analysis of Big Data</a:t>
            </a:r>
            <a:endParaRPr lang="en-US" sz="3600" b="1" kern="0" dirty="0">
              <a:solidFill>
                <a:srgbClr val="002060"/>
              </a:solidFill>
              <a:latin typeface="Bookman Old Style" panose="02050604050505020204" pitchFamily="18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" name="Right Arrow 66"/>
          <p:cNvSpPr/>
          <p:nvPr/>
        </p:nvSpPr>
        <p:spPr bwMode="auto">
          <a:xfrm rot="16200000">
            <a:off x="3986214" y="3205164"/>
            <a:ext cx="1243011" cy="1147762"/>
          </a:xfrm>
          <a:prstGeom prst="rightArrow">
            <a:avLst>
              <a:gd name="adj1" fmla="val 50000"/>
              <a:gd name="adj2" fmla="val 33805"/>
            </a:avLst>
          </a:prstGeom>
          <a:solidFill>
            <a:schemeClr val="accent2"/>
          </a:solidFill>
          <a:ln w="9360">
            <a:solidFill>
              <a:srgbClr val="002060"/>
            </a:solidFill>
            <a:miter/>
          </a:ln>
          <a:effectLst>
            <a:outerShdw blurRad="25400" dist="12700" dir="3600000" algn="ctr" rotWithShape="0">
              <a:srgbClr val="002060"/>
            </a:outerShdw>
          </a:effectLst>
        </p:spPr>
        <p:txBody>
          <a:bodyPr lIns="274320" tIns="274320" rIns="182880" bIns="274320" rtlCol="0" anchor="ctr"/>
          <a:lstStyle/>
          <a:p>
            <a:pPr marL="0" marR="0" indent="0" algn="ctr" defTabSz="803275" eaLnBrk="1" latinLnBrk="0" hangingPunct="1">
              <a:spcBef>
                <a:spcPts val="600"/>
              </a:spcBef>
              <a:buClrTx/>
              <a:buSzPct val="70000"/>
              <a:buFontTx/>
              <a:buNone/>
              <a:tabLst/>
            </a:pPr>
            <a:endParaRPr lang="en-US" sz="2200" dirty="0" smtClean="0">
              <a:solidFill>
                <a:srgbClr val="002060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0" y="1714500"/>
            <a:ext cx="9144000" cy="1169491"/>
            <a:chOff x="0" y="1714500"/>
            <a:chExt cx="9144000" cy="1169491"/>
          </a:xfrm>
        </p:grpSpPr>
        <p:sp>
          <p:nvSpPr>
            <p:cNvPr id="55" name="TextBox 54"/>
            <p:cNvSpPr txBox="1"/>
            <p:nvPr/>
          </p:nvSpPr>
          <p:spPr>
            <a:xfrm>
              <a:off x="0" y="2114550"/>
              <a:ext cx="9144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FF0000"/>
                  </a:solidFill>
                  <a:latin typeface="Berlin Sans FB" pitchFamily="34" charset="0"/>
                </a:rPr>
                <a:t>Event Monitoring 	Situational Awareness      </a:t>
              </a:r>
            </a:p>
            <a:p>
              <a:pPr algn="ctr"/>
              <a:r>
                <a:rPr lang="en-US" sz="2200" dirty="0" smtClean="0">
                  <a:solidFill>
                    <a:srgbClr val="FF0000"/>
                  </a:solidFill>
                  <a:latin typeface="Berlin Sans FB" pitchFamily="34" charset="0"/>
                </a:rPr>
                <a:t>Real-time Alerts          Semantic Search          Anti-terrorism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0" y="1714500"/>
              <a:ext cx="18954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2060"/>
                  </a:solidFill>
                  <a:latin typeface="Book Antiqua" pitchFamily="18" charset="0"/>
                </a:rPr>
                <a:t>Applications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5553075" y="3238501"/>
            <a:ext cx="2009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Data Cleaning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33176" y="4721900"/>
            <a:ext cx="7546191" cy="1799291"/>
            <a:chOff x="833176" y="4721900"/>
            <a:chExt cx="7546191" cy="17992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4650" y="4721900"/>
              <a:ext cx="1878460" cy="103315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72557" y="4815785"/>
              <a:ext cx="1534342" cy="85923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06403" y="5607365"/>
              <a:ext cx="872964" cy="872964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176" y="5934630"/>
              <a:ext cx="1610703" cy="586561"/>
            </a:xfrm>
            <a:prstGeom prst="rect">
              <a:avLst/>
            </a:prstGeom>
          </p:spPr>
        </p:pic>
        <p:pic>
          <p:nvPicPr>
            <p:cNvPr id="70" name="Picture 69" descr="Cnn.svg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24301" y="5008513"/>
              <a:ext cx="1276350" cy="613203"/>
            </a:xfrm>
            <a:prstGeom prst="rect">
              <a:avLst/>
            </a:prstGeom>
          </p:spPr>
        </p:pic>
        <p:pic>
          <p:nvPicPr>
            <p:cNvPr id="71" name="Picture 70" descr="200px-Fox_logo.svg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45397" y="5804819"/>
              <a:ext cx="1485900" cy="64636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228646" y="4853749"/>
            <a:ext cx="6074854" cy="1650300"/>
            <a:chOff x="1228646" y="4853749"/>
            <a:chExt cx="6074854" cy="165030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56150" y="4907227"/>
              <a:ext cx="900851" cy="729689"/>
            </a:xfrm>
            <a:prstGeom prst="rect">
              <a:avLst/>
            </a:prstGeom>
          </p:spPr>
        </p:pic>
        <p:pic>
          <p:nvPicPr>
            <p:cNvPr id="75" name="Picture 74" descr="fb_icon_325x325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51676" y="5703152"/>
              <a:ext cx="749041" cy="74904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28646" y="4853749"/>
              <a:ext cx="876034" cy="8760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66505" y="5804819"/>
              <a:ext cx="2036995" cy="699230"/>
            </a:xfrm>
            <a:prstGeom prst="rect">
              <a:avLst/>
            </a:prstGeom>
          </p:spPr>
        </p:pic>
      </p:grpSp>
      <p:sp>
        <p:nvSpPr>
          <p:cNvPr id="11" name="Oval 10"/>
          <p:cNvSpPr/>
          <p:nvPr/>
        </p:nvSpPr>
        <p:spPr bwMode="auto">
          <a:xfrm>
            <a:off x="3520539" y="2344741"/>
            <a:ext cx="2341937" cy="696910"/>
          </a:xfrm>
          <a:prstGeom prst="ellipse">
            <a:avLst/>
          </a:prstGeom>
          <a:noFill/>
          <a:ln w="31750">
            <a:solidFill>
              <a:srgbClr val="002060"/>
            </a:solidFill>
            <a:miter/>
          </a:ln>
          <a:effectLst/>
        </p:spPr>
        <p:txBody>
          <a:bodyPr lIns="274320" tIns="274320" rIns="182880" bIns="274320" rtlCol="0" anchor="ctr"/>
          <a:lstStyle/>
          <a:p>
            <a:pPr marL="0" marR="0" indent="0" algn="ctr" defTabSz="803275" eaLnBrk="1" latinLnBrk="0" hangingPunct="1">
              <a:spcBef>
                <a:spcPts val="600"/>
              </a:spcBef>
              <a:buClrTx/>
              <a:buSzPct val="70000"/>
              <a:buFontTx/>
              <a:buNone/>
              <a:tabLst/>
            </a:pPr>
            <a:endParaRPr lang="en-US" sz="2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4755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2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4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2556275" y="4131113"/>
            <a:ext cx="3762015" cy="548640"/>
          </a:xfrm>
          <a:prstGeom prst="rect">
            <a:avLst/>
          </a:prstGeom>
          <a:solidFill>
            <a:srgbClr val="FBFFD9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" dist="12700" dir="3600000" algn="ctr" rotWithShape="0">
              <a:srgbClr val="002060"/>
            </a:outerShdw>
          </a:effectLst>
        </p:spPr>
        <p:txBody>
          <a:bodyPr vert="horz" wrap="square" lIns="0" tIns="91440" rIns="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803275"/>
            <a:r>
              <a:rPr lang="en-US" sz="2000" dirty="0">
                <a:solidFill>
                  <a:srgbClr val="FF0000"/>
                </a:solidFill>
                <a:latin typeface="Calisto MT" panose="02040603050505030304" pitchFamily="18" charset="0"/>
              </a:rPr>
              <a:t>Progressive</a:t>
            </a:r>
            <a:r>
              <a:rPr lang="en-US" sz="2000" dirty="0">
                <a:solidFill>
                  <a:srgbClr val="002060"/>
                </a:solidFill>
                <a:latin typeface="Calisto MT" panose="0204060305050503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listo MT" panose="02040603050505030304" pitchFamily="18" charset="0"/>
              </a:rPr>
              <a:t>Data Cleaning</a:t>
            </a:r>
            <a:endParaRPr lang="en-US" sz="20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356" y="563020"/>
            <a:ext cx="9137643" cy="9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032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rgbClr val="002060"/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How Progressive ER Helps</a:t>
            </a:r>
            <a:endParaRPr lang="en-US" sz="3600" b="1" kern="0" dirty="0">
              <a:solidFill>
                <a:srgbClr val="002060"/>
              </a:solidFill>
              <a:latin typeface="Bookman Old Style" panose="02050604050505020204" pitchFamily="18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16200000">
            <a:off x="4256628" y="3775130"/>
            <a:ext cx="365760" cy="30175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31750"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 bwMode="auto">
          <a:xfrm>
            <a:off x="2556275" y="3151661"/>
            <a:ext cx="3762015" cy="548640"/>
          </a:xfrm>
          <a:prstGeom prst="rect">
            <a:avLst/>
          </a:prstGeom>
          <a:solidFill>
            <a:srgbClr val="FBFFD9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" dist="12700" dir="3600000" algn="ctr" rotWithShape="0">
              <a:srgbClr val="002060"/>
            </a:outerShdw>
          </a:effectLst>
        </p:spPr>
        <p:txBody>
          <a:bodyPr vert="horz" wrap="square" lIns="0" tIns="91440" rIns="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803275"/>
            <a:r>
              <a:rPr lang="en-US" sz="2000" dirty="0">
                <a:solidFill>
                  <a:srgbClr val="FF0000"/>
                </a:solidFill>
                <a:latin typeface="Calisto MT" panose="02040603050505030304" pitchFamily="18" charset="0"/>
              </a:rPr>
              <a:t>Progressive</a:t>
            </a:r>
            <a:r>
              <a:rPr lang="en-US" sz="2000" dirty="0">
                <a:solidFill>
                  <a:srgbClr val="002060"/>
                </a:solidFill>
                <a:latin typeface="Calisto MT" panose="0204060305050503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listo MT" panose="02040603050505030304" pitchFamily="18" charset="0"/>
              </a:rPr>
              <a:t>Analysis</a:t>
            </a:r>
            <a:endParaRPr lang="en-US" sz="20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55" name="Right Arrow 54"/>
          <p:cNvSpPr/>
          <p:nvPr/>
        </p:nvSpPr>
        <p:spPr bwMode="auto">
          <a:xfrm rot="16200000">
            <a:off x="4255735" y="2796118"/>
            <a:ext cx="365760" cy="30175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31750"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pic>
        <p:nvPicPr>
          <p:cNvPr id="25" name="Picture 24" descr="fb_icon_325x3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2538" y="5467350"/>
            <a:ext cx="749041" cy="74904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9109" y="5459677"/>
            <a:ext cx="900851" cy="729689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1311663" y="5097682"/>
            <a:ext cx="6524039" cy="1478746"/>
          </a:xfrm>
          <a:prstGeom prst="ellipse">
            <a:avLst/>
          </a:prstGeom>
          <a:noFill/>
          <a:ln w="1905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 bwMode="auto">
          <a:xfrm rot="16200000">
            <a:off x="4266153" y="4743505"/>
            <a:ext cx="365760" cy="30175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31750"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5927" y="5418361"/>
            <a:ext cx="826166" cy="8261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19815" y="1767164"/>
            <a:ext cx="996950" cy="9969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9116" y="5489257"/>
            <a:ext cx="1956311" cy="67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660" y="1930178"/>
            <a:ext cx="2474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Book Antiqua" panose="02040602050305030304" pitchFamily="18" charset="0"/>
              </a:rPr>
              <a:t>Continually Refined Results</a:t>
            </a:r>
            <a:endParaRPr lang="en-US" sz="2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299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54" grpId="0" animBg="1"/>
      <p:bldP spid="55" grpId="0" animBg="1"/>
      <p:bldP spid="31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ART"/>
  <p:tag name="FORCE_OPTION" val="0"/>
  <p:tag name="ARTICULATE_REFERENCE_TYPE_2" val="0"/>
  <p:tag name="ARTICULATE_REFERENCE_TITLE_2" val="UCI Student Counseling Center"/>
  <p:tag name="ARTICULATE_REFERENCE_2" val="http://www.counseling.uci.edu/"/>
  <p:tag name="ARTICULATE_REFERENCE_TYPE_3" val="0"/>
  <p:tag name="ARTICULATE_REFERENCE_TITLE_3" val="UCI Faculty and Staff Counseling Center"/>
  <p:tag name="ARTICULATE_REFERENCE_3" val="http://snap.uci.edu/viewXmlFile.jsp?resourceID=224"/>
  <p:tag name="ARTICULATE_REFERENCE_TYPE_4" val="0"/>
  <p:tag name="ARTICULATE_REFERENCE_TITLE_4" val="Schedule a Workplace Violence Workshop for Your Department"/>
  <p:tag name="ARTICULATE_REFERENCE_4" val="http://snap.uci.edu/viewXmlFile.jsp?resourceID=1566"/>
  <p:tag name="ARTICULATE_REFERENCE_TYPE_5" val="0"/>
  <p:tag name="LOGO_PIC_2" val="C:\Documents and Settings\Bonni Frazee\Desktop\Articulate UCI Template\Articulate Template\Articulate logo.jpg"/>
  <p:tag name="PRESENTER_PIC_MODE" val="0"/>
  <p:tag name="LOGO_PIC_MODE" val="1"/>
  <p:tag name="PRESENTATION_TITLE" val="Workplace Violence"/>
  <p:tag name="PRESENTATION_DESC" val="version 4"/>
  <p:tag name="LMS_QUIZ_INSERT" val="1"/>
  <p:tag name="LMS_COMPLETION_TITLE" val="Change Title"/>
  <p:tag name="LMS_COMPLETION_ID" val="Change_Title"/>
  <p:tag name="LMS_COMPLETION_VERSION" val="1.0"/>
  <p:tag name="LMS_COMPLETION_DURATION" val="01:00:00"/>
  <p:tag name="LMS_COMPLETION_SCO_TITLE" val="Change Title"/>
  <p:tag name="LMS_COMPLETION_SCO_ID" val="Change_Title"/>
  <p:tag name="LMS_COMPLETION_THRESHOLD" val="3"/>
  <p:tag name="LMS_COMPLETION_METHOD" val="VIEW"/>
  <p:tag name="LMS_REPORTING" val="0"/>
  <p:tag name="LMS_DATA_SCORM" val="Yes"/>
  <p:tag name="PUBLISH_TITLE" val="Change Title"/>
  <p:tag name="ARTICULATE_PUBLISH_PATH" val="X:\eLearning_Sources\eLearning_other\UCI_eLearning\elearning Creation\Published"/>
  <p:tag name="ARTICULATE_LOGO" val="UCI_logo.jpg"/>
  <p:tag name="ARTICULATE_PRESENTER" val="(None selected)"/>
  <p:tag name="ARTICULATE_LMS" val="0"/>
  <p:tag name="LMS_PUBLISH" val="Yes"/>
  <p:tag name="LMS_PROTOCOL_METHOD" val="SCORM"/>
  <p:tag name="LMS_PROTOCOL_VERSION" val="1.2"/>
  <p:tag name="ARTICULATE_TEMPLATE" val="UCI White"/>
  <p:tag name="PLAYERLOGOHEIGHT" val="41"/>
  <p:tag name="PLAYERLOGOWIDTH" val="244"/>
  <p:tag name="LASTPUBLISHED" val="X:\eLearning_Sources\eLearning_other\UCI_eLearning\elearning Creation\CoursePrep\Published\Course Preparation\player.html"/>
  <p:tag name="ARTICULATE_REFERENCE_COUNT" val="1"/>
  <p:tag name="ARTICULATE_REFERENCE_TYPE_1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3.968"/>
</p:tagLst>
</file>

<file path=ppt/theme/theme1.xml><?xml version="1.0" encoding="utf-8"?>
<a:theme xmlns:a="http://schemas.openxmlformats.org/drawingml/2006/main" name="UCI Master">
  <a:themeElements>
    <a:clrScheme name="UCI Mast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UCI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BFFD9"/>
        </a:solidFill>
        <a:ln w="9360">
          <a:solidFill>
            <a:srgbClr val="4A7EBB"/>
          </a:solidFill>
          <a:miter/>
        </a:ln>
        <a:effectLst>
          <a:outerShdw blurRad="50800" dist="25400" dir="3600000" algn="ctr" rotWithShape="0">
            <a:srgbClr val="002060"/>
          </a:outerShdw>
        </a:effectLst>
      </a:spPr>
      <a:bodyPr lIns="274320" tIns="274320" rIns="182880" bIns="274320"/>
      <a:lstStyle>
        <a:defPPr marL="0" marR="0" indent="0" defTabSz="803275" eaLnBrk="1" latinLnBrk="0" hangingPunct="1">
          <a:spcBef>
            <a:spcPts val="600"/>
          </a:spcBef>
          <a:buClrTx/>
          <a:buSzPct val="70000"/>
          <a:buFontTx/>
          <a:buNone/>
          <a:tabLst/>
          <a:defRPr sz="2200" dirty="0" smtClean="0">
            <a:solidFill>
              <a:srgbClr val="00206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CI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122436</TotalTime>
  <Words>1380</Words>
  <Application>Microsoft Office PowerPoint</Application>
  <PresentationFormat>On-screen Show (4:3)</PresentationFormat>
  <Paragraphs>665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UCI Master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University California Irvine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RinderHack</dc:creator>
  <cp:lastModifiedBy>Yasser</cp:lastModifiedBy>
  <cp:revision>3661</cp:revision>
  <dcterms:created xsi:type="dcterms:W3CDTF">2010-12-02T07:35:27Z</dcterms:created>
  <dcterms:modified xsi:type="dcterms:W3CDTF">2014-12-01T00:05:17Z</dcterms:modified>
</cp:coreProperties>
</file>