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77" r:id="rId3"/>
    <p:sldId id="380" r:id="rId4"/>
    <p:sldId id="382" r:id="rId5"/>
    <p:sldId id="386" r:id="rId6"/>
    <p:sldId id="383" r:id="rId7"/>
    <p:sldId id="387" r:id="rId8"/>
    <p:sldId id="385" r:id="rId9"/>
    <p:sldId id="384" r:id="rId10"/>
    <p:sldId id="388" r:id="rId11"/>
    <p:sldId id="413" r:id="rId12"/>
    <p:sldId id="393" r:id="rId13"/>
    <p:sldId id="392" r:id="rId14"/>
    <p:sldId id="390" r:id="rId15"/>
    <p:sldId id="400" r:id="rId16"/>
    <p:sldId id="391" r:id="rId17"/>
    <p:sldId id="394" r:id="rId18"/>
    <p:sldId id="401" r:id="rId19"/>
    <p:sldId id="395" r:id="rId20"/>
    <p:sldId id="396" r:id="rId21"/>
    <p:sldId id="402" r:id="rId22"/>
    <p:sldId id="415" r:id="rId23"/>
    <p:sldId id="397" r:id="rId24"/>
    <p:sldId id="399" r:id="rId25"/>
    <p:sldId id="403" r:id="rId26"/>
    <p:sldId id="404" r:id="rId27"/>
    <p:sldId id="405" r:id="rId28"/>
    <p:sldId id="419" r:id="rId29"/>
    <p:sldId id="411" r:id="rId30"/>
    <p:sldId id="412" r:id="rId31"/>
    <p:sldId id="408" r:id="rId32"/>
    <p:sldId id="418" r:id="rId33"/>
    <p:sldId id="398" r:id="rId34"/>
    <p:sldId id="417" r:id="rId35"/>
    <p:sldId id="379" r:id="rId36"/>
    <p:sldId id="3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-Woo Jun" initials="SJ" lastIdx="1" clrIdx="0">
    <p:extLst>
      <p:ext uri="{19B8F6BF-5375-455C-9EA6-DF929625EA0E}">
        <p15:presenceInfo xmlns:p15="http://schemas.microsoft.com/office/powerpoint/2012/main" userId="f2d4f305031f13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3" autoAdjust="0"/>
    <p:restoredTop sz="93063" autoAdjust="0"/>
  </p:normalViewPr>
  <p:slideViewPr>
    <p:cSldViewPr snapToGrid="0">
      <p:cViewPr varScale="1">
        <p:scale>
          <a:sx n="64" d="100"/>
          <a:sy n="64" d="100"/>
        </p:scale>
        <p:origin x="7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86B0-C90B-4D94-A690-92B2BB1D022F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EA7F-D1C9-4817-A737-8B3508AF9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EA7F-D1C9-4817-A737-8B3508AF94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42353"/>
            <a:ext cx="10515600" cy="2387600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1270"/>
            <a:ext cx="9144000" cy="1655762"/>
          </a:xfr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rgbClr val="0000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0"/>
          <p:cNvSpPr>
            <a:spLocks noChangeShapeType="1"/>
          </p:cNvSpPr>
          <p:nvPr userDrawn="1"/>
        </p:nvSpPr>
        <p:spPr bwMode="ltGray">
          <a:xfrm flipH="1">
            <a:off x="4886946" y="3658741"/>
            <a:ext cx="237701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2000">
              <a:solidFill>
                <a:srgbClr val="40458C"/>
              </a:solidFill>
            </a:endParaRPr>
          </a:p>
        </p:txBody>
      </p:sp>
      <p:sp>
        <p:nvSpPr>
          <p:cNvPr id="9" name="Line 61"/>
          <p:cNvSpPr>
            <a:spLocks noChangeShapeType="1"/>
          </p:cNvSpPr>
          <p:nvPr userDrawn="1"/>
        </p:nvSpPr>
        <p:spPr bwMode="ltGray">
          <a:xfrm>
            <a:off x="6077267" y="3536821"/>
            <a:ext cx="0" cy="24384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  <a:defRPr/>
            </a:pPr>
            <a:endParaRPr lang="en-US" sz="2000">
              <a:solidFill>
                <a:srgbClr val="40458C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959011" y="3534081"/>
            <a:ext cx="246580" cy="24658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Char char="•"/>
            </a:pPr>
            <a:endParaRPr lang="en-US" sz="20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15" y="365125"/>
            <a:ext cx="11223171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415" y="6355442"/>
            <a:ext cx="2743200" cy="365125"/>
          </a:xfrm>
        </p:spPr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355441"/>
            <a:ext cx="2743200" cy="365125"/>
          </a:xfrm>
        </p:spPr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5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E384-935C-44CA-AE03-23C8513BF185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B0C5-7383-482A-BA2C-FE7E324349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715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.godbolt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.intel.com/sites/landingpage/IntrinsicsGui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l.com/content/dam/www/public/us/en/documents/manuals/64-ia-32-architectures-optimization-manual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95130"/>
            <a:ext cx="10515600" cy="27928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CS 295: Moder</a:t>
            </a:r>
            <a:r>
              <a:rPr lang="en-US" sz="4000" dirty="0" smtClean="0"/>
              <a:t>n Systems</a:t>
            </a:r>
            <a:br>
              <a:rPr lang="en-US" sz="4000" dirty="0" smtClean="0"/>
            </a:br>
            <a:r>
              <a:rPr lang="en-US" sz="4000" smtClean="0"/>
              <a:t>Modern Processors </a:t>
            </a:r>
            <a:r>
              <a:rPr lang="en-US" sz="4000" dirty="0" smtClean="0"/>
              <a:t>– SIMD Extensions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472"/>
            <a:ext cx="9144000" cy="1973750"/>
          </a:xfrm>
        </p:spPr>
        <p:txBody>
          <a:bodyPr>
            <a:normAutofit/>
          </a:bodyPr>
          <a:lstStyle/>
          <a:p>
            <a:r>
              <a:rPr lang="en-US" dirty="0" smtClean="0"/>
              <a:t>Sang-Woo Jun</a:t>
            </a:r>
          </a:p>
          <a:p>
            <a:r>
              <a:rPr lang="en-US" dirty="0" smtClean="0"/>
              <a:t>Spring, 2019</a:t>
            </a:r>
          </a:p>
        </p:txBody>
      </p:sp>
      <p:pic>
        <p:nvPicPr>
          <p:cNvPr id="1028" name="Picture 4" descr="University of California, Irvine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" y="6117737"/>
            <a:ext cx="1509592" cy="6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Do I Have SIMD Capabilities?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cpuinfo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8" y="2628942"/>
            <a:ext cx="11000847" cy="2665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1200" y="2912533"/>
            <a:ext cx="1143000" cy="34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21157" y="3496733"/>
            <a:ext cx="561709" cy="34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02011" y="3806561"/>
            <a:ext cx="561709" cy="34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1824" y="3772164"/>
            <a:ext cx="1721642" cy="34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94335" y="4385733"/>
            <a:ext cx="567266" cy="347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</a:t>
            </a:r>
            <a:r>
              <a:rPr lang="en-US" dirty="0" err="1" smtClean="0"/>
              <a:t>Microarchitectural</a:t>
            </a:r>
            <a:r>
              <a:rPr lang="en-US" dirty="0" smtClean="0"/>
              <a:t> Effects on</a:t>
            </a:r>
            <a:br>
              <a:rPr lang="en-US" dirty="0" smtClean="0"/>
            </a:br>
            <a:r>
              <a:rPr lang="en-US" dirty="0" smtClean="0"/>
              <a:t>Power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power consumption of a CPU is not from the ALU</a:t>
            </a:r>
          </a:p>
          <a:p>
            <a:pPr lvl="1"/>
            <a:r>
              <a:rPr lang="en-US" dirty="0" smtClean="0"/>
              <a:t>Cache management, data movement, decoding, and other infrastructure</a:t>
            </a:r>
          </a:p>
          <a:p>
            <a:pPr lvl="1"/>
            <a:r>
              <a:rPr lang="en-US" dirty="0" smtClean="0"/>
              <a:t>Adding a few more ALUs should not impact power consumption</a:t>
            </a:r>
          </a:p>
          <a:p>
            <a:r>
              <a:rPr lang="en-US" dirty="0" smtClean="0"/>
              <a:t>Indeed, 4X performance via AVX does not add 4X power consumption</a:t>
            </a:r>
          </a:p>
          <a:p>
            <a:pPr lvl="1"/>
            <a:r>
              <a:rPr lang="en-US" dirty="0" smtClean="0"/>
              <a:t>FromiI7 4770K measurements: </a:t>
            </a:r>
          </a:p>
          <a:p>
            <a:pPr lvl="1"/>
            <a:r>
              <a:rPr lang="en-US" dirty="0" smtClean="0"/>
              <a:t>Idle: 40 W</a:t>
            </a:r>
          </a:p>
          <a:p>
            <a:pPr lvl="1"/>
            <a:r>
              <a:rPr lang="en-US" dirty="0" smtClean="0"/>
              <a:t>Under load : 117 W</a:t>
            </a:r>
          </a:p>
          <a:p>
            <a:pPr lvl="1"/>
            <a:r>
              <a:rPr lang="en-US" dirty="0" smtClean="0"/>
              <a:t>Under AVX load : 128 W</a:t>
            </a:r>
          </a:p>
          <a:p>
            <a:r>
              <a:rPr lang="en-US" dirty="0" smtClean="0"/>
              <a:t>Aside: Not all AVX operations are active at the same time – “</a:t>
            </a:r>
            <a:r>
              <a:rPr lang="en-US" smtClean="0"/>
              <a:t>Specialization horseman”?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3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Automatic Vectorization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gcc</a:t>
            </a:r>
            <a:r>
              <a:rPr lang="en-US" dirty="0" smtClean="0"/>
              <a:t>, flags “-O3 –</a:t>
            </a:r>
            <a:r>
              <a:rPr lang="en-US" dirty="0" err="1" smtClean="0"/>
              <a:t>mavx</a:t>
            </a:r>
            <a:r>
              <a:rPr lang="en-US" dirty="0" smtClean="0"/>
              <a:t> –mavx2” attempts automatic vectorization</a:t>
            </a:r>
          </a:p>
          <a:p>
            <a:r>
              <a:rPr lang="en-US" dirty="0" smtClean="0"/>
              <a:t>Works pretty well for simple loops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not for anything complex</a:t>
            </a:r>
          </a:p>
          <a:p>
            <a:pPr lvl="1"/>
            <a:r>
              <a:rPr lang="en-US" dirty="0" smtClean="0"/>
              <a:t>E.g., naïve </a:t>
            </a:r>
            <a:r>
              <a:rPr lang="en-US" dirty="0" err="1" smtClean="0"/>
              <a:t>bubblesort</a:t>
            </a:r>
            <a:r>
              <a:rPr lang="en-US" dirty="0" smtClean="0"/>
              <a:t> code not parallelized at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63"/>
          <a:stretch/>
        </p:blipFill>
        <p:spPr>
          <a:xfrm>
            <a:off x="204637" y="3215216"/>
            <a:ext cx="5428192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94"/>
          <a:stretch/>
        </p:blipFill>
        <p:spPr>
          <a:xfrm>
            <a:off x="6417733" y="2810404"/>
            <a:ext cx="5670551" cy="19145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693644" y="3357032"/>
            <a:ext cx="584200" cy="8212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00075" y="4744269"/>
            <a:ext cx="539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Generated using GCC explorer: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://gcc.godbolt.org/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9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 functions instead of inline assembly to call AVX instructions</a:t>
            </a:r>
          </a:p>
          <a:p>
            <a:r>
              <a:rPr lang="en-US" dirty="0" smtClean="0"/>
              <a:t>Compiler manages registers,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Intel </a:t>
            </a:r>
            <a:r>
              <a:rPr lang="en-US" dirty="0" err="1" smtClean="0"/>
              <a:t>Intrinsics</a:t>
            </a:r>
            <a:r>
              <a:rPr lang="en-US" dirty="0" smtClean="0"/>
              <a:t> Guide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software.intel.com/sites/landingpage/IntrinsicsGuide</a:t>
            </a:r>
            <a:endParaRPr lang="en-US" dirty="0" smtClean="0"/>
          </a:p>
          <a:p>
            <a:pPr lvl="1"/>
            <a:r>
              <a:rPr lang="en-US" dirty="0" smtClean="0"/>
              <a:t>One of my most-visited pages…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729921"/>
            <a:ext cx="9369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e.g.,</a:t>
            </a:r>
          </a:p>
          <a:p>
            <a:r>
              <a:rPr lang="pt-BR" sz="2400" dirty="0" smtClean="0"/>
              <a:t>__</a:t>
            </a:r>
            <a:r>
              <a:rPr lang="pt-BR" sz="2400" dirty="0"/>
              <a:t>m256 a</a:t>
            </a:r>
            <a:r>
              <a:rPr lang="pt-BR" sz="2400" dirty="0" smtClean="0"/>
              <a:t>, </a:t>
            </a:r>
            <a:r>
              <a:rPr lang="pt-BR" sz="2400" dirty="0"/>
              <a:t>b, </a:t>
            </a:r>
            <a:r>
              <a:rPr lang="pt-BR" sz="2400" dirty="0" smtClean="0"/>
              <a:t>c;</a:t>
            </a:r>
          </a:p>
          <a:p>
            <a:r>
              <a:rPr lang="en-US" sz="2400" dirty="0" smtClean="0"/>
              <a:t>__m256 d </a:t>
            </a:r>
            <a:r>
              <a:rPr lang="en-US" sz="2400" dirty="0"/>
              <a:t>= _mm256_fmadd_ps(a, b, c</a:t>
            </a:r>
            <a:r>
              <a:rPr lang="en-US" sz="2400" dirty="0" smtClean="0"/>
              <a:t>);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// d[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 = a[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]*b[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]+c[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] for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= 0 …7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4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 in AVX/AVX2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277180"/>
              </p:ext>
            </p:extLst>
          </p:nvPr>
        </p:nvGraphicFramePr>
        <p:xfrm>
          <a:off x="568855" y="1978025"/>
          <a:ext cx="7482416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1208">
                  <a:extLst>
                    <a:ext uri="{9D8B030D-6E8A-4147-A177-3AD203B41FA5}">
                      <a16:colId xmlns:a16="http://schemas.microsoft.com/office/drawing/2014/main" val="773038311"/>
                    </a:ext>
                  </a:extLst>
                </a:gridCol>
                <a:gridCol w="3741208">
                  <a:extLst>
                    <a:ext uri="{9D8B030D-6E8A-4147-A177-3AD203B41FA5}">
                      <a16:colId xmlns:a16="http://schemas.microsoft.com/office/drawing/2014/main" val="388202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68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__m128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128-bit vector containing 4 floats</a:t>
                      </a:r>
                      <a:endParaRPr lang="en-US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8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__m128d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128-bit vector containing 2 doubles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6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__m128i</a:t>
                      </a:r>
                      <a:endParaRPr lang="en-US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128-bit vector containing integers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3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__m256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256-bit vector containing 8 floats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0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__m256d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256-bit vector containing 4 doubles​</a:t>
                      </a:r>
                      <a:endParaRPr lang="en-US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1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__m256i</a:t>
                      </a:r>
                      <a:endParaRPr lang="en-US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256-bit vector containing integers</a:t>
                      </a:r>
                      <a:endParaRPr lang="en-US" dirty="0">
                        <a:solidFill>
                          <a:srgbClr val="11111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635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303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867" y="3091299"/>
            <a:ext cx="306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1~16 signed/unsigned integers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61867" y="4204573"/>
            <a:ext cx="306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1~32 signed/unsigned integers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0812" y="5512851"/>
            <a:ext cx="5454507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__m512 variants in the future for AVX-512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08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_mm</a:t>
            </a:r>
            <a:r>
              <a:rPr lang="en-US" b="1" dirty="0" smtClean="0">
                <a:solidFill>
                  <a:srgbClr val="00B050"/>
                </a:solidFill>
              </a:rPr>
              <a:t>&lt;width&gt;</a:t>
            </a:r>
            <a:r>
              <a:rPr lang="en-US" dirty="0" smtClean="0"/>
              <a:t>_</a:t>
            </a:r>
            <a:r>
              <a:rPr lang="en-US" b="1" dirty="0" smtClean="0">
                <a:solidFill>
                  <a:srgbClr val="FF0000"/>
                </a:solidFill>
              </a:rPr>
              <a:t>[function]</a:t>
            </a:r>
            <a:r>
              <a:rPr lang="en-US" dirty="0" smtClean="0"/>
              <a:t>_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[type]</a:t>
            </a:r>
          </a:p>
          <a:p>
            <a:pPr lvl="1"/>
            <a:r>
              <a:rPr lang="en-US" dirty="0"/>
              <a:t>E.g., _</a:t>
            </a:r>
            <a:r>
              <a:rPr lang="en-US" dirty="0" smtClean="0"/>
              <a:t>mm</a:t>
            </a:r>
            <a:r>
              <a:rPr lang="en-US" dirty="0" smtClean="0">
                <a:solidFill>
                  <a:srgbClr val="00B050"/>
                </a:solidFill>
              </a:rPr>
              <a:t>256</a:t>
            </a:r>
            <a:r>
              <a:rPr lang="en-US" dirty="0" smtClean="0"/>
              <a:t>_</a:t>
            </a:r>
            <a:r>
              <a:rPr lang="en-US" dirty="0" smtClean="0">
                <a:solidFill>
                  <a:srgbClr val="FF0000"/>
                </a:solidFill>
              </a:rPr>
              <a:t>fmadd</a:t>
            </a:r>
            <a:r>
              <a:rPr lang="en-US" dirty="0" smtClean="0"/>
              <a:t>_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	perform </a:t>
            </a:r>
            <a:r>
              <a:rPr lang="en-US" dirty="0" err="1" smtClean="0"/>
              <a:t>fmadd</a:t>
            </a:r>
            <a:r>
              <a:rPr lang="en-US" dirty="0" smtClean="0"/>
              <a:t> (floating point multiply-add) on </a:t>
            </a:r>
            <a:br>
              <a:rPr lang="en-US" dirty="0" smtClean="0"/>
            </a:br>
            <a:r>
              <a:rPr lang="en-US" dirty="0" smtClean="0"/>
              <a:t>	256 bits of </a:t>
            </a:r>
            <a:br>
              <a:rPr lang="en-US" dirty="0" smtClean="0"/>
            </a:br>
            <a:r>
              <a:rPr lang="en-US" dirty="0" smtClean="0"/>
              <a:t>	packed single-precision floating point values (8 of them)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81785"/>
              </p:ext>
            </p:extLst>
          </p:nvPr>
        </p:nvGraphicFramePr>
        <p:xfrm>
          <a:off x="829366" y="3830613"/>
          <a:ext cx="4478130" cy="188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065">
                  <a:extLst>
                    <a:ext uri="{9D8B030D-6E8A-4147-A177-3AD203B41FA5}">
                      <a16:colId xmlns:a16="http://schemas.microsoft.com/office/drawing/2014/main" val="1962730305"/>
                    </a:ext>
                  </a:extLst>
                </a:gridCol>
                <a:gridCol w="2239065">
                  <a:extLst>
                    <a:ext uri="{9D8B030D-6E8A-4147-A177-3AD203B41FA5}">
                      <a16:colId xmlns:a16="http://schemas.microsoft.com/office/drawing/2014/main" val="3682821710"/>
                    </a:ext>
                  </a:extLst>
                </a:gridCol>
              </a:tblGrid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4971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_mm_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76733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_mm256_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6554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_mm512_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805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0404"/>
              </p:ext>
            </p:extLst>
          </p:nvPr>
        </p:nvGraphicFramePr>
        <p:xfrm>
          <a:off x="6242166" y="3830613"/>
          <a:ext cx="5346150" cy="282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075">
                  <a:extLst>
                    <a:ext uri="{9D8B030D-6E8A-4147-A177-3AD203B41FA5}">
                      <a16:colId xmlns:a16="http://schemas.microsoft.com/office/drawing/2014/main" val="1962730305"/>
                    </a:ext>
                  </a:extLst>
                </a:gridCol>
                <a:gridCol w="2673075">
                  <a:extLst>
                    <a:ext uri="{9D8B030D-6E8A-4147-A177-3AD203B41FA5}">
                      <a16:colId xmlns:a16="http://schemas.microsoft.com/office/drawing/2014/main" val="3682821710"/>
                    </a:ext>
                  </a:extLst>
                </a:gridCol>
              </a:tblGrid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Postfix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74971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76733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dirty="0" err="1" smtClean="0"/>
                        <a:t>pd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6554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Packed signed</a:t>
                      </a:r>
                      <a:r>
                        <a:rPr lang="en-US" baseline="0" dirty="0" smtClean="0"/>
                        <a:t>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dirty="0" err="1" smtClean="0"/>
                        <a:t>epiNNN</a:t>
                      </a:r>
                      <a:r>
                        <a:rPr lang="en-US" baseline="0" dirty="0" smtClean="0"/>
                        <a:t> (e.g., epi256)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80577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Packed unsigned</a:t>
                      </a:r>
                      <a:r>
                        <a:rPr lang="en-US" baseline="0" dirty="0" smtClean="0"/>
                        <a:t>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dirty="0" err="1" smtClean="0"/>
                        <a:t>epuNNN</a:t>
                      </a:r>
                      <a:r>
                        <a:rPr lang="en-US" dirty="0" smtClean="0"/>
                        <a:t> (e.g., epu256)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6555"/>
                  </a:ext>
                </a:extLst>
              </a:tr>
              <a:tr h="471097">
                <a:tc>
                  <a:txBody>
                    <a:bodyPr/>
                    <a:lstStyle/>
                    <a:p>
                      <a:r>
                        <a:rPr lang="en-US" dirty="0" smtClean="0"/>
                        <a:t>Scalar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dirty="0" err="1" smtClean="0"/>
                        <a:t>siNNN</a:t>
                      </a:r>
                      <a:r>
                        <a:rPr lang="en-US" dirty="0" smtClean="0"/>
                        <a:t> (e.g., si256)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930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299" y="6081067"/>
            <a:ext cx="5086264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all permutations exist! Check guide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565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Load/Store/Initialization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_mm256_setzero_ps/</a:t>
            </a:r>
            <a:r>
              <a:rPr lang="en-US" dirty="0" err="1" smtClean="0"/>
              <a:t>pd</a:t>
            </a:r>
            <a:r>
              <a:rPr lang="en-US" dirty="0" smtClean="0"/>
              <a:t>/epi32/…</a:t>
            </a:r>
          </a:p>
          <a:p>
            <a:pPr lvl="1"/>
            <a:r>
              <a:rPr lang="en-US" dirty="0" smtClean="0"/>
              <a:t>_mm256_set_...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Load/Store : Address MUST be aligned by 256-bit</a:t>
            </a:r>
          </a:p>
          <a:p>
            <a:pPr lvl="1"/>
            <a:r>
              <a:rPr lang="en-US" dirty="0" smtClean="0"/>
              <a:t>_mm256_load_...</a:t>
            </a:r>
          </a:p>
          <a:p>
            <a:pPr lvl="1"/>
            <a:r>
              <a:rPr lang="en-US" dirty="0" smtClean="0"/>
              <a:t>_mm256_store_...</a:t>
            </a:r>
          </a:p>
          <a:p>
            <a:r>
              <a:rPr lang="en-US" dirty="0" smtClean="0"/>
              <a:t>And many more! (Masked read/write, </a:t>
            </a:r>
            <a:r>
              <a:rPr lang="en-US" dirty="0" err="1" smtClean="0"/>
              <a:t>strided</a:t>
            </a:r>
            <a:r>
              <a:rPr lang="en-US" dirty="0" smtClean="0"/>
              <a:t> reads, etc…)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01" y="5576798"/>
            <a:ext cx="121229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e.g.,</a:t>
            </a:r>
          </a:p>
          <a:p>
            <a:r>
              <a:rPr lang="en-US" sz="2400" dirty="0" smtClean="0"/>
              <a:t>__mm256d t = _mm256_load_pd(double </a:t>
            </a:r>
            <a:r>
              <a:rPr lang="en-US" sz="2400" dirty="0" err="1" smtClean="0"/>
              <a:t>const</a:t>
            </a:r>
            <a:r>
              <a:rPr lang="en-US" sz="2400" dirty="0" smtClean="0"/>
              <a:t> * mem);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// loads 4 double values from mem to t</a:t>
            </a:r>
          </a:p>
          <a:p>
            <a:r>
              <a:rPr lang="en-US" sz="2400" dirty="0" smtClean="0"/>
              <a:t>__mm256i v = _mm256_set_epi32(</a:t>
            </a:r>
            <a:r>
              <a:rPr lang="en-US" sz="2400" dirty="0" err="1" smtClean="0"/>
              <a:t>h,g,f,e,d,c,b,a</a:t>
            </a:r>
            <a:r>
              <a:rPr lang="en-US" sz="2400" dirty="0" smtClean="0"/>
              <a:t>);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// loads 8 integer values to v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Vector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6" y="1825625"/>
            <a:ext cx="8073176" cy="5111888"/>
          </a:xfrm>
        </p:spPr>
        <p:txBody>
          <a:bodyPr>
            <a:normAutofit/>
          </a:bodyPr>
          <a:lstStyle/>
          <a:p>
            <a:r>
              <a:rPr lang="en-US" dirty="0" smtClean="0"/>
              <a:t>Add/Subtract/Multiply</a:t>
            </a:r>
          </a:p>
          <a:p>
            <a:pPr lvl="1"/>
            <a:r>
              <a:rPr lang="en-US" dirty="0"/>
              <a:t>_</a:t>
            </a:r>
            <a:r>
              <a:rPr lang="en-US" dirty="0" smtClean="0"/>
              <a:t>mm256_add/sub/</a:t>
            </a:r>
            <a:r>
              <a:rPr lang="en-US" dirty="0" err="1" smtClean="0"/>
              <a:t>mul</a:t>
            </a:r>
            <a:r>
              <a:rPr lang="en-US" dirty="0" smtClean="0"/>
              <a:t>/</a:t>
            </a:r>
            <a:r>
              <a:rPr lang="en-US" dirty="0" err="1" smtClean="0"/>
              <a:t>div_ps</a:t>
            </a:r>
            <a:r>
              <a:rPr lang="en-US" dirty="0" smtClean="0"/>
              <a:t>/</a:t>
            </a:r>
            <a:r>
              <a:rPr lang="en-US" dirty="0" err="1" smtClean="0"/>
              <a:t>pd</a:t>
            </a:r>
            <a:r>
              <a:rPr lang="en-US" dirty="0" smtClean="0"/>
              <a:t>/epi</a:t>
            </a:r>
          </a:p>
          <a:p>
            <a:pPr lvl="2"/>
            <a:r>
              <a:rPr lang="en-US" dirty="0" err="1" smtClean="0"/>
              <a:t>Mul</a:t>
            </a:r>
            <a:r>
              <a:rPr lang="en-US" dirty="0" smtClean="0"/>
              <a:t> only supported for epi32/epu32/</a:t>
            </a:r>
            <a:r>
              <a:rPr lang="en-US" dirty="0" err="1" smtClean="0"/>
              <a:t>ps</a:t>
            </a:r>
            <a:r>
              <a:rPr lang="en-US" dirty="0" smtClean="0"/>
              <a:t>/</a:t>
            </a:r>
            <a:r>
              <a:rPr lang="en-US" dirty="0" err="1" smtClean="0"/>
              <a:t>pd</a:t>
            </a:r>
            <a:endParaRPr lang="en-US" dirty="0" smtClean="0"/>
          </a:p>
          <a:p>
            <a:pPr lvl="2"/>
            <a:r>
              <a:rPr lang="en-US" dirty="0" err="1" smtClean="0"/>
              <a:t>Div</a:t>
            </a:r>
            <a:r>
              <a:rPr lang="en-US" dirty="0" smtClean="0"/>
              <a:t> only supported for </a:t>
            </a:r>
            <a:r>
              <a:rPr lang="en-US" dirty="0" err="1" smtClean="0"/>
              <a:t>ps</a:t>
            </a:r>
            <a:r>
              <a:rPr lang="en-US" dirty="0" smtClean="0"/>
              <a:t>/</a:t>
            </a:r>
            <a:r>
              <a:rPr lang="en-US" dirty="0" err="1" smtClean="0"/>
              <a:t>pd</a:t>
            </a:r>
            <a:endParaRPr lang="en-US" dirty="0" smtClean="0"/>
          </a:p>
          <a:p>
            <a:pPr lvl="2"/>
            <a:r>
              <a:rPr lang="en-US" dirty="0" smtClean="0"/>
              <a:t>Consult the guide!</a:t>
            </a:r>
          </a:p>
          <a:p>
            <a:r>
              <a:rPr lang="en-US" dirty="0" smtClean="0"/>
              <a:t>Max/Min/</a:t>
            </a:r>
            <a:r>
              <a:rPr lang="en-US" dirty="0" err="1" smtClean="0"/>
              <a:t>GreaterThan</a:t>
            </a:r>
            <a:r>
              <a:rPr lang="en-US" dirty="0" smtClean="0"/>
              <a:t>/Equals</a:t>
            </a:r>
          </a:p>
          <a:p>
            <a:r>
              <a:rPr lang="en-US" dirty="0" err="1" smtClean="0"/>
              <a:t>Sqrt</a:t>
            </a:r>
            <a:r>
              <a:rPr lang="en-US" dirty="0" smtClean="0"/>
              <a:t>, Reciprocal, Shift, etc…</a:t>
            </a:r>
          </a:p>
          <a:p>
            <a:r>
              <a:rPr lang="en-US" dirty="0" smtClean="0"/>
              <a:t>FMA (Fused Multiply-Add)</a:t>
            </a:r>
          </a:p>
          <a:p>
            <a:pPr lvl="1"/>
            <a:r>
              <a:rPr lang="en-US" dirty="0" smtClean="0"/>
              <a:t>(a*b)+c, -(a*b)-c, -(a*b)+c, and other permutations!</a:t>
            </a:r>
          </a:p>
          <a:p>
            <a:pPr lvl="1"/>
            <a:r>
              <a:rPr lang="en-US" dirty="0" smtClean="0"/>
              <a:t>Consult the guide!</a:t>
            </a:r>
          </a:p>
          <a:p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24630" y="16906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24630" y="272304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4630" y="3755401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24630" y="4787754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4" idx="2"/>
            <a:endCxn id="8" idx="0"/>
          </p:cNvCxnSpPr>
          <p:nvPr/>
        </p:nvCxnSpPr>
        <p:spPr>
          <a:xfrm>
            <a:off x="9272500" y="2277098"/>
            <a:ext cx="0" cy="445948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12" idx="0"/>
          </p:cNvCxnSpPr>
          <p:nvPr/>
        </p:nvCxnSpPr>
        <p:spPr>
          <a:xfrm>
            <a:off x="9272500" y="3309455"/>
            <a:ext cx="0" cy="44594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6" idx="0"/>
          </p:cNvCxnSpPr>
          <p:nvPr/>
        </p:nvCxnSpPr>
        <p:spPr>
          <a:xfrm>
            <a:off x="9272500" y="4341810"/>
            <a:ext cx="0" cy="44594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620369" y="16906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620369" y="272304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620369" y="3755401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620369" y="4787754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>
            <a:off x="9968239" y="2277098"/>
            <a:ext cx="0" cy="445948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0" idx="0"/>
          </p:cNvCxnSpPr>
          <p:nvPr/>
        </p:nvCxnSpPr>
        <p:spPr>
          <a:xfrm>
            <a:off x="9968239" y="3309455"/>
            <a:ext cx="0" cy="44594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>
            <a:off x="9968239" y="4341810"/>
            <a:ext cx="0" cy="44594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316106" y="16906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316106" y="272304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16106" y="3755401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316106" y="4787754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5" idx="2"/>
            <a:endCxn id="36" idx="0"/>
          </p:cNvCxnSpPr>
          <p:nvPr/>
        </p:nvCxnSpPr>
        <p:spPr>
          <a:xfrm>
            <a:off x="10663976" y="2277098"/>
            <a:ext cx="0" cy="445948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7" idx="0"/>
          </p:cNvCxnSpPr>
          <p:nvPr/>
        </p:nvCxnSpPr>
        <p:spPr>
          <a:xfrm>
            <a:off x="10663976" y="3309455"/>
            <a:ext cx="0" cy="44594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2"/>
            <a:endCxn id="38" idx="0"/>
          </p:cNvCxnSpPr>
          <p:nvPr/>
        </p:nvCxnSpPr>
        <p:spPr>
          <a:xfrm>
            <a:off x="10663976" y="4341810"/>
            <a:ext cx="0" cy="44594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011845" y="16906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011845" y="272304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011845" y="3755401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011845" y="4787754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2" idx="2"/>
            <a:endCxn id="43" idx="0"/>
          </p:cNvCxnSpPr>
          <p:nvPr/>
        </p:nvCxnSpPr>
        <p:spPr>
          <a:xfrm>
            <a:off x="11359715" y="2277098"/>
            <a:ext cx="0" cy="445948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4" idx="0"/>
          </p:cNvCxnSpPr>
          <p:nvPr/>
        </p:nvCxnSpPr>
        <p:spPr>
          <a:xfrm>
            <a:off x="11359715" y="3309455"/>
            <a:ext cx="0" cy="44594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  <a:endCxn id="45" idx="0"/>
          </p:cNvCxnSpPr>
          <p:nvPr/>
        </p:nvCxnSpPr>
        <p:spPr>
          <a:xfrm>
            <a:off x="11359715" y="4341810"/>
            <a:ext cx="0" cy="445944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18554" y="175306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421094" y="272304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8421094" y="376455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428308" y="480607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9227049" y="22613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9968235" y="22770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0654655" y="22931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331756" y="23010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×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9252619" y="33158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9938949" y="33094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0625279" y="33387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1332194" y="33545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9252619" y="43339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03967" y="5882316"/>
            <a:ext cx="5235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__m256 a, b, c;</a:t>
            </a:r>
          </a:p>
          <a:p>
            <a:r>
              <a:rPr lang="en-US" sz="2400" dirty="0"/>
              <a:t>__m256 d = _</a:t>
            </a:r>
            <a:r>
              <a:rPr lang="en-US" sz="2400" dirty="0" smtClean="0"/>
              <a:t>mm256_fmadd_pd(a</a:t>
            </a:r>
            <a:r>
              <a:rPr lang="en-US" sz="2400" dirty="0"/>
              <a:t>, b, c);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73290" y="43382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11383625" y="43486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9946308" y="4357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73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Multiplication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Integer multiplication of two N bit values require 2N bits</a:t>
            </a:r>
          </a:p>
          <a:p>
            <a:r>
              <a:rPr lang="en-US" dirty="0" smtClean="0"/>
              <a:t>E.g., __mm256_mul_epi32 and __mm256_mul_epu32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use the lower 4 32 bit values</a:t>
            </a:r>
          </a:p>
          <a:p>
            <a:pPr lvl="1"/>
            <a:r>
              <a:rPr lang="en-US" dirty="0" smtClean="0"/>
              <a:t>Result has 4 64 bit values</a:t>
            </a:r>
          </a:p>
          <a:p>
            <a:r>
              <a:rPr lang="en-US" dirty="0" smtClean="0"/>
              <a:t>E.g., __mm256_mullo_epi32 and </a:t>
            </a:r>
            <a:r>
              <a:rPr lang="en-US" dirty="0"/>
              <a:t>__</a:t>
            </a:r>
            <a:r>
              <a:rPr lang="en-US" dirty="0" smtClean="0"/>
              <a:t>mm256_mullo_epu32 </a:t>
            </a:r>
          </a:p>
          <a:p>
            <a:pPr lvl="1"/>
            <a:r>
              <a:rPr lang="en-US" dirty="0" smtClean="0"/>
              <a:t>Uses all 8 32 bit values</a:t>
            </a:r>
          </a:p>
          <a:p>
            <a:pPr lvl="1"/>
            <a:r>
              <a:rPr lang="en-US" dirty="0" smtClean="0"/>
              <a:t>Result has 8 truncated  32 bit values</a:t>
            </a:r>
          </a:p>
          <a:p>
            <a:r>
              <a:rPr lang="en-US" dirty="0" smtClean="0"/>
              <a:t>And more options!</a:t>
            </a:r>
          </a:p>
          <a:p>
            <a:pPr lvl="1"/>
            <a:r>
              <a:rPr lang="en-US" dirty="0" smtClean="0"/>
              <a:t>Consult the guide…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Vector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6" y="1825625"/>
            <a:ext cx="10876010" cy="2241595"/>
          </a:xfrm>
        </p:spPr>
        <p:txBody>
          <a:bodyPr/>
          <a:lstStyle/>
          <a:p>
            <a:r>
              <a:rPr lang="en-US" dirty="0" smtClean="0"/>
              <a:t>Horizontal add/subtraction</a:t>
            </a:r>
          </a:p>
          <a:p>
            <a:pPr lvl="1"/>
            <a:r>
              <a:rPr lang="en-US" dirty="0" smtClean="0"/>
              <a:t>Adds adjacent pairs of values</a:t>
            </a:r>
          </a:p>
          <a:p>
            <a:pPr lvl="1"/>
            <a:r>
              <a:rPr lang="en-US" dirty="0" smtClean="0"/>
              <a:t>E.g., __</a:t>
            </a:r>
            <a:r>
              <a:rPr lang="en-US" dirty="0"/>
              <a:t>m256d _mm256_hadd_pd (__m256d a, __m256d b)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752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2491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8228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33967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0676" y="440680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30010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25749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1486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7225" y="4344436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23934" y="440680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91171" y="595788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86910" y="595788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82647" y="595788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78386" y="595788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85095" y="602025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20" name="Elbow Connector 19"/>
          <p:cNvCxnSpPr>
            <a:stCxn id="4" idx="2"/>
            <a:endCxn id="14" idx="0"/>
          </p:cNvCxnSpPr>
          <p:nvPr/>
        </p:nvCxnSpPr>
        <p:spPr>
          <a:xfrm rot="16200000" flipH="1">
            <a:off x="3153310" y="4172156"/>
            <a:ext cx="1027043" cy="2544419"/>
          </a:xfrm>
          <a:prstGeom prst="bentConnector3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2"/>
            <a:endCxn id="14" idx="0"/>
          </p:cNvCxnSpPr>
          <p:nvPr/>
        </p:nvCxnSpPr>
        <p:spPr>
          <a:xfrm rot="16200000" flipH="1">
            <a:off x="3501180" y="4520026"/>
            <a:ext cx="1027043" cy="184868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2"/>
            <a:endCxn id="15" idx="0"/>
          </p:cNvCxnSpPr>
          <p:nvPr/>
        </p:nvCxnSpPr>
        <p:spPr>
          <a:xfrm rot="16200000" flipH="1">
            <a:off x="4196918" y="4520025"/>
            <a:ext cx="1027043" cy="1848682"/>
          </a:xfrm>
          <a:prstGeom prst="bentConnector3">
            <a:avLst>
              <a:gd name="adj1" fmla="val 33548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7" idx="2"/>
            <a:endCxn id="15" idx="0"/>
          </p:cNvCxnSpPr>
          <p:nvPr/>
        </p:nvCxnSpPr>
        <p:spPr>
          <a:xfrm rot="16200000" flipH="1">
            <a:off x="4544787" y="4867894"/>
            <a:ext cx="1027043" cy="1152943"/>
          </a:xfrm>
          <a:prstGeom prst="bentConnector3">
            <a:avLst>
              <a:gd name="adj1" fmla="val 33548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9" idx="2"/>
            <a:endCxn id="16" idx="0"/>
          </p:cNvCxnSpPr>
          <p:nvPr/>
        </p:nvCxnSpPr>
        <p:spPr>
          <a:xfrm rot="5400000">
            <a:off x="6090678" y="5170685"/>
            <a:ext cx="1027043" cy="547363"/>
          </a:xfrm>
          <a:prstGeom prst="bentConnector3">
            <a:avLst>
              <a:gd name="adj1" fmla="val 31613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  <a:endCxn id="16" idx="0"/>
          </p:cNvCxnSpPr>
          <p:nvPr/>
        </p:nvCxnSpPr>
        <p:spPr>
          <a:xfrm rot="5400000">
            <a:off x="6438547" y="4822815"/>
            <a:ext cx="1027043" cy="1243102"/>
          </a:xfrm>
          <a:prstGeom prst="bentConnector3">
            <a:avLst>
              <a:gd name="adj1" fmla="val 30645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7" idx="0"/>
          </p:cNvCxnSpPr>
          <p:nvPr/>
        </p:nvCxnSpPr>
        <p:spPr>
          <a:xfrm rot="5400000">
            <a:off x="7134285" y="4822816"/>
            <a:ext cx="1027043" cy="1243100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2" idx="2"/>
            <a:endCxn id="17" idx="0"/>
          </p:cNvCxnSpPr>
          <p:nvPr/>
        </p:nvCxnSpPr>
        <p:spPr>
          <a:xfrm rot="5400000">
            <a:off x="7482155" y="4474947"/>
            <a:ext cx="1027043" cy="1938839"/>
          </a:xfrm>
          <a:prstGeom prst="bentConnector3">
            <a:avLst>
              <a:gd name="adj1" fmla="val 50000"/>
            </a:avLst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941981" y="5270430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366828" y="5065782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713879" y="5065782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8069866" y="5273121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6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Processor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Performance Improvements</a:t>
            </a:r>
          </a:p>
          <a:p>
            <a:pPr lvl="1"/>
            <a:r>
              <a:rPr lang="en-US" dirty="0" smtClean="0"/>
              <a:t>Pipelining, Caches</a:t>
            </a:r>
          </a:p>
          <a:p>
            <a:pPr lvl="1"/>
            <a:r>
              <a:rPr lang="en-US" dirty="0" smtClean="0"/>
              <a:t>Superscalar, Out-of-Order, Branch Prediction, Speculation, …</a:t>
            </a:r>
          </a:p>
          <a:p>
            <a:pPr lvl="1"/>
            <a:r>
              <a:rPr lang="en-US" dirty="0" smtClean="0"/>
              <a:t>Covered in CS250A and others</a:t>
            </a:r>
          </a:p>
          <a:p>
            <a:r>
              <a:rPr lang="en-US" dirty="0" smtClean="0"/>
              <a:t>Explicit Performance Improvements</a:t>
            </a:r>
          </a:p>
          <a:p>
            <a:pPr lvl="1"/>
            <a:r>
              <a:rPr lang="en-US" dirty="0" smtClean="0"/>
              <a:t>SIMD extensions, AES extensions, …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Non-Performance Topics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Virtualization extensions, secure enclaves, transactional memory, …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5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Shuffling/Permutation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128-bit lanes</a:t>
            </a:r>
          </a:p>
          <a:p>
            <a:pPr lvl="1"/>
            <a:r>
              <a:rPr lang="en-US" dirty="0" smtClean="0"/>
              <a:t>_mm256_shuffle_ps/</a:t>
            </a:r>
            <a:r>
              <a:rPr lang="en-US" dirty="0" err="1" smtClean="0"/>
              <a:t>pd</a:t>
            </a:r>
            <a:r>
              <a:rPr lang="en-US" dirty="0" smtClean="0"/>
              <a:t>/… (</a:t>
            </a:r>
            <a:r>
              <a:rPr lang="en-US" dirty="0" err="1" smtClean="0"/>
              <a:t>a,b</a:t>
            </a:r>
            <a:r>
              <a:rPr lang="en-US" dirty="0" smtClean="0"/>
              <a:t>, imm8)</a:t>
            </a:r>
          </a:p>
          <a:p>
            <a:pPr lvl="1"/>
            <a:r>
              <a:rPr lang="en-US" dirty="0" smtClean="0"/>
              <a:t>_mm256_permute_ps/</a:t>
            </a:r>
            <a:r>
              <a:rPr lang="en-US" dirty="0" err="1" smtClean="0"/>
              <a:t>pd</a:t>
            </a:r>
            <a:endParaRPr lang="en-US" dirty="0" smtClean="0"/>
          </a:p>
          <a:p>
            <a:pPr lvl="1"/>
            <a:r>
              <a:rPr lang="en-US" dirty="0" smtClean="0"/>
              <a:t>_mm256_permutevar_ps/…</a:t>
            </a:r>
          </a:p>
          <a:p>
            <a:r>
              <a:rPr lang="en-US" dirty="0" smtClean="0"/>
              <a:t>Across 128-bit lanes</a:t>
            </a:r>
          </a:p>
          <a:p>
            <a:pPr lvl="1"/>
            <a:r>
              <a:rPr lang="en-US" dirty="0" smtClean="0"/>
              <a:t>_mm256_permute2x128/4x64 : Uses 8 bit control</a:t>
            </a:r>
          </a:p>
          <a:p>
            <a:pPr lvl="1"/>
            <a:r>
              <a:rPr lang="en-US" dirty="0" smtClean="0"/>
              <a:t>_mm256_permutevar8x32/… : Uses 256 bit control</a:t>
            </a:r>
          </a:p>
          <a:p>
            <a:r>
              <a:rPr lang="en-US" dirty="0" smtClean="0"/>
              <a:t>Not all type permutations exist, but variables can be cast back and forth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21" y="561784"/>
            <a:ext cx="5040652" cy="3056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1426" y="3693517"/>
            <a:ext cx="5140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Matt </a:t>
            </a:r>
            <a:r>
              <a:rPr lang="en-US" sz="1400" dirty="0" err="1" smtClean="0">
                <a:solidFill>
                  <a:srgbClr val="333333"/>
                </a:solidFill>
                <a:latin typeface="Segoe UI" panose="020B0502040204020203" pitchFamily="34" charset="0"/>
              </a:rPr>
              <a:t>Scarpino</a:t>
            </a:r>
            <a:r>
              <a:rPr lang="en-US" sz="14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, “Crunching </a:t>
            </a:r>
            <a:r>
              <a:rPr lang="en-US" sz="1400" dirty="0">
                <a:solidFill>
                  <a:srgbClr val="333333"/>
                </a:solidFill>
                <a:latin typeface="Segoe UI" panose="020B0502040204020203" pitchFamily="34" charset="0"/>
              </a:rPr>
              <a:t>Numbers with AVX and </a:t>
            </a:r>
            <a:r>
              <a:rPr lang="en-US" sz="1400" dirty="0" smtClean="0">
                <a:solidFill>
                  <a:srgbClr val="333333"/>
                </a:solidFill>
                <a:latin typeface="Segoe UI" panose="020B0502040204020203" pitchFamily="34" charset="0"/>
              </a:rPr>
              <a:t>AVX2,” 2016</a:t>
            </a:r>
            <a:endParaRPr lang="en-US" sz="1400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2210410"/>
          </a:xfrm>
        </p:spPr>
        <p:txBody>
          <a:bodyPr/>
          <a:lstStyle/>
          <a:p>
            <a:r>
              <a:rPr lang="en-US" dirty="0" smtClean="0"/>
              <a:t>Merges two vectors using a control</a:t>
            </a:r>
          </a:p>
          <a:p>
            <a:pPr lvl="1"/>
            <a:r>
              <a:rPr lang="en-US" dirty="0"/>
              <a:t>_</a:t>
            </a:r>
            <a:r>
              <a:rPr lang="en-US" dirty="0" smtClean="0"/>
              <a:t>mm256_blend_... : Uses 8 bit control</a:t>
            </a:r>
          </a:p>
          <a:p>
            <a:pPr lvl="2"/>
            <a:r>
              <a:rPr lang="en-US" dirty="0" smtClean="0"/>
              <a:t>e.g., _mm256_blend_epi32</a:t>
            </a:r>
          </a:p>
          <a:p>
            <a:pPr lvl="1"/>
            <a:r>
              <a:rPr lang="en-US" dirty="0" smtClean="0"/>
              <a:t>_mm256_blendv_... : Uses 256 bit control</a:t>
            </a:r>
          </a:p>
          <a:p>
            <a:pPr lvl="2"/>
            <a:r>
              <a:rPr lang="en-US" dirty="0" smtClean="0"/>
              <a:t>e.g., _mm256_blendv_epi8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61058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6797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2534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8273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4982" y="461552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18853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4592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10329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06068" y="4553158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12777" y="461552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780014" y="6166610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75753" y="6166610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1490" y="6166610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67229" y="6166610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73938" y="622898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4953948" y="5510339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4" idx="2"/>
            <a:endCxn id="31" idx="2"/>
          </p:cNvCxnSpPr>
          <p:nvPr/>
        </p:nvCxnSpPr>
        <p:spPr>
          <a:xfrm>
            <a:off x="3508928" y="5139567"/>
            <a:ext cx="1445020" cy="54470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31" idx="7"/>
          </p:cNvCxnSpPr>
          <p:nvPr/>
        </p:nvCxnSpPr>
        <p:spPr>
          <a:xfrm flipH="1">
            <a:off x="5250874" y="5139567"/>
            <a:ext cx="1815849" cy="42171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4"/>
            <a:endCxn id="14" idx="0"/>
          </p:cNvCxnSpPr>
          <p:nvPr/>
        </p:nvCxnSpPr>
        <p:spPr>
          <a:xfrm>
            <a:off x="5127883" y="5858209"/>
            <a:ext cx="1" cy="30840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649685" y="5510339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6" idx="4"/>
          </p:cNvCxnSpPr>
          <p:nvPr/>
        </p:nvCxnSpPr>
        <p:spPr>
          <a:xfrm>
            <a:off x="5823620" y="5858209"/>
            <a:ext cx="1" cy="30840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44713" y="5510339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48" idx="4"/>
          </p:cNvCxnSpPr>
          <p:nvPr/>
        </p:nvCxnSpPr>
        <p:spPr>
          <a:xfrm>
            <a:off x="6518648" y="5858209"/>
            <a:ext cx="1" cy="30840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040450" y="5510339"/>
            <a:ext cx="347870" cy="3478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50" idx="4"/>
          </p:cNvCxnSpPr>
          <p:nvPr/>
        </p:nvCxnSpPr>
        <p:spPr>
          <a:xfrm>
            <a:off x="7214385" y="5858209"/>
            <a:ext cx="1" cy="30840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2"/>
            <a:endCxn id="46" idx="2"/>
          </p:cNvCxnSpPr>
          <p:nvPr/>
        </p:nvCxnSpPr>
        <p:spPr>
          <a:xfrm>
            <a:off x="4204667" y="5139567"/>
            <a:ext cx="1445018" cy="54470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2"/>
            <a:endCxn id="48" idx="2"/>
          </p:cNvCxnSpPr>
          <p:nvPr/>
        </p:nvCxnSpPr>
        <p:spPr>
          <a:xfrm>
            <a:off x="4900404" y="5139567"/>
            <a:ext cx="1444309" cy="54470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2"/>
            <a:endCxn id="50" idx="1"/>
          </p:cNvCxnSpPr>
          <p:nvPr/>
        </p:nvCxnSpPr>
        <p:spPr>
          <a:xfrm>
            <a:off x="5596143" y="5139567"/>
            <a:ext cx="1495251" cy="42171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0" idx="2"/>
            <a:endCxn id="46" idx="7"/>
          </p:cNvCxnSpPr>
          <p:nvPr/>
        </p:nvCxnSpPr>
        <p:spPr>
          <a:xfrm flipH="1">
            <a:off x="5946611" y="5139567"/>
            <a:ext cx="1815851" cy="42171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1" idx="2"/>
            <a:endCxn id="48" idx="7"/>
          </p:cNvCxnSpPr>
          <p:nvPr/>
        </p:nvCxnSpPr>
        <p:spPr>
          <a:xfrm flipH="1">
            <a:off x="6641639" y="5139567"/>
            <a:ext cx="1816560" cy="421716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2" idx="2"/>
            <a:endCxn id="50" idx="6"/>
          </p:cNvCxnSpPr>
          <p:nvPr/>
        </p:nvCxnSpPr>
        <p:spPr>
          <a:xfrm flipH="1">
            <a:off x="7388320" y="5139567"/>
            <a:ext cx="1765618" cy="54470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9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Alignr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1802158"/>
          </a:xfrm>
        </p:spPr>
        <p:txBody>
          <a:bodyPr/>
          <a:lstStyle/>
          <a:p>
            <a:r>
              <a:rPr lang="en-US" dirty="0" smtClean="0"/>
              <a:t>Right-shifts concatenated value of two registers, by byte</a:t>
            </a:r>
          </a:p>
          <a:p>
            <a:pPr lvl="1"/>
            <a:r>
              <a:rPr lang="en-US" dirty="0" smtClean="0"/>
              <a:t>Often used to implement circular shift by using two same register inputs</a:t>
            </a:r>
          </a:p>
          <a:p>
            <a:pPr lvl="1"/>
            <a:r>
              <a:rPr lang="en-US" dirty="0" smtClean="0"/>
              <a:t>_</a:t>
            </a:r>
            <a:r>
              <a:rPr lang="en-US" dirty="0"/>
              <a:t>mm256_alignr_epi8 </a:t>
            </a:r>
            <a:r>
              <a:rPr lang="en-US" dirty="0" smtClean="0"/>
              <a:t>(a, b</a:t>
            </a:r>
            <a:r>
              <a:rPr lang="en-US" dirty="0"/>
              <a:t>, </a:t>
            </a:r>
            <a:r>
              <a:rPr lang="en-US" dirty="0" smtClean="0"/>
              <a:t>count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1058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6797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2534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8273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4982" y="449626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18853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4592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10329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06068" y="4433889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12777" y="44962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718853" y="6007585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14592" y="6007585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10329" y="6007585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06068" y="6007585"/>
            <a:ext cx="695739" cy="58640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12777" y="606995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35" name="Straight Arrow Connector 34"/>
          <p:cNvCxnSpPr>
            <a:stCxn id="7" idx="2"/>
            <a:endCxn id="14" idx="0"/>
          </p:cNvCxnSpPr>
          <p:nvPr/>
        </p:nvCxnSpPr>
        <p:spPr>
          <a:xfrm>
            <a:off x="5596143" y="5020298"/>
            <a:ext cx="1470580" cy="98728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  <a:endCxn id="15" idx="0"/>
          </p:cNvCxnSpPr>
          <p:nvPr/>
        </p:nvCxnSpPr>
        <p:spPr>
          <a:xfrm>
            <a:off x="7066723" y="5020298"/>
            <a:ext cx="695739" cy="98728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2"/>
            <a:endCxn id="16" idx="0"/>
          </p:cNvCxnSpPr>
          <p:nvPr/>
        </p:nvCxnSpPr>
        <p:spPr>
          <a:xfrm>
            <a:off x="7762462" y="5020298"/>
            <a:ext cx="695737" cy="98728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1" idx="2"/>
            <a:endCxn id="17" idx="0"/>
          </p:cNvCxnSpPr>
          <p:nvPr/>
        </p:nvCxnSpPr>
        <p:spPr>
          <a:xfrm>
            <a:off x="8458199" y="5020298"/>
            <a:ext cx="695739" cy="98728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8927" y="3679018"/>
            <a:ext cx="552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64-bit values being shifted by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88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Helper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4724262"/>
          </a:xfrm>
        </p:spPr>
        <p:txBody>
          <a:bodyPr>
            <a:normAutofit/>
          </a:bodyPr>
          <a:lstStyle/>
          <a:p>
            <a:r>
              <a:rPr lang="en-US" dirty="0" smtClean="0"/>
              <a:t>Cast</a:t>
            </a:r>
          </a:p>
          <a:p>
            <a:pPr lvl="1"/>
            <a:r>
              <a:rPr lang="en-US" dirty="0" smtClean="0"/>
              <a:t>__mm256i &lt;-&gt; __mm256, etc…</a:t>
            </a:r>
          </a:p>
          <a:p>
            <a:pPr lvl="1"/>
            <a:r>
              <a:rPr lang="en-US" dirty="0" smtClean="0"/>
              <a:t>Syntactic sugar -- does not spend cycles</a:t>
            </a:r>
          </a:p>
          <a:p>
            <a:r>
              <a:rPr lang="en-US" dirty="0" smtClean="0"/>
              <a:t>Convert</a:t>
            </a:r>
          </a:p>
          <a:p>
            <a:pPr lvl="1"/>
            <a:r>
              <a:rPr lang="en-US" dirty="0" smtClean="0"/>
              <a:t>4 floats &lt;-&gt; 4 doubles, etc…</a:t>
            </a:r>
          </a:p>
          <a:p>
            <a:r>
              <a:rPr lang="en-US" dirty="0" err="1" smtClean="0"/>
              <a:t>Movemask</a:t>
            </a:r>
            <a:endParaRPr lang="en-US" dirty="0" smtClean="0"/>
          </a:p>
          <a:p>
            <a:pPr lvl="1"/>
            <a:r>
              <a:rPr lang="en-US" dirty="0" smtClean="0"/>
              <a:t>__mm256 mask to -&gt; </a:t>
            </a:r>
            <a:r>
              <a:rPr lang="en-US" dirty="0" err="1" smtClean="0"/>
              <a:t>int</a:t>
            </a:r>
            <a:r>
              <a:rPr lang="en-US" dirty="0" smtClean="0"/>
              <a:t> imm8</a:t>
            </a:r>
          </a:p>
          <a:p>
            <a:r>
              <a:rPr lang="en-US" dirty="0" smtClean="0"/>
              <a:t>And many more…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5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Important, fundamental application!</a:t>
            </a:r>
          </a:p>
          <a:p>
            <a:r>
              <a:rPr lang="en-US" dirty="0" smtClean="0"/>
              <a:t>Can be parallelized via divide-and-conquer</a:t>
            </a:r>
          </a:p>
          <a:p>
            <a:r>
              <a:rPr lang="en-US" dirty="0" smtClean="0"/>
              <a:t>How can SIMD help?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0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Sorting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2458140"/>
          </a:xfrm>
        </p:spPr>
        <p:txBody>
          <a:bodyPr>
            <a:normAutofit/>
          </a:bodyPr>
          <a:lstStyle/>
          <a:p>
            <a:r>
              <a:rPr lang="en-US" dirty="0" smtClean="0"/>
              <a:t>Network structure for sorting fixed number of values</a:t>
            </a:r>
          </a:p>
          <a:p>
            <a:r>
              <a:rPr lang="en-US" dirty="0" smtClean="0"/>
              <a:t>Type of a “comparator network” </a:t>
            </a:r>
          </a:p>
          <a:p>
            <a:pPr lvl="1"/>
            <a:r>
              <a:rPr lang="en-US" dirty="0" smtClean="0"/>
              <a:t>comparators perform compare-and-swap</a:t>
            </a:r>
          </a:p>
          <a:p>
            <a:r>
              <a:rPr lang="en-US" dirty="0" smtClean="0"/>
              <a:t>Easily pipelined and parallelized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58329" y="4110589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58329" y="4606441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58329" y="5102293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58329" y="5598146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6320" y="4110589"/>
            <a:ext cx="0" cy="991704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8050" y="4606442"/>
            <a:ext cx="0" cy="991704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63059" y="4110589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63059" y="5102294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72050" y="4606441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381" y="5792247"/>
            <a:ext cx="464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4-element sorting network</a:t>
            </a:r>
          </a:p>
          <a:p>
            <a:r>
              <a:rPr lang="en-US" sz="2400" dirty="0" smtClean="0"/>
              <a:t>5 comparators, 3 cycle pipelined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96339" y="3846443"/>
            <a:ext cx="0" cy="194580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4113" y="3846443"/>
            <a:ext cx="0" cy="194580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0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Remind: Sorting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223171" cy="1046784"/>
          </a:xfrm>
        </p:spPr>
        <p:txBody>
          <a:bodyPr/>
          <a:lstStyle/>
          <a:p>
            <a:r>
              <a:rPr lang="en-US" dirty="0" smtClean="0"/>
              <a:t>Simple to generate correct sorting networks, but optimal structures are not well-known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" y="3288161"/>
            <a:ext cx="6640581" cy="254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66" y="3309107"/>
            <a:ext cx="4833824" cy="2183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43" y="5492808"/>
            <a:ext cx="3221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Wikipedia (Sorting Network)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98710" y="5431252"/>
            <a:ext cx="499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known optimal sorting 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29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And Sorting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AVX compare/max/min instructions do not work internally to a register</a:t>
            </a:r>
          </a:p>
          <a:p>
            <a:pPr lvl="1"/>
            <a:r>
              <a:rPr lang="en-US" dirty="0" smtClean="0"/>
              <a:t>Typically same values copied to two different registers, permuted, compared</a:t>
            </a:r>
          </a:p>
          <a:p>
            <a:pPr lvl="1"/>
            <a:r>
              <a:rPr lang="en-US" dirty="0" smtClean="0"/>
              <a:t>Or, “two register trick”, and many more optimizations</a:t>
            </a:r>
          </a:p>
          <a:p>
            <a:r>
              <a:rPr lang="en-US" dirty="0" smtClean="0"/>
              <a:t>In this case, optimal sorting networks are typically not very helpful</a:t>
            </a:r>
          </a:p>
          <a:p>
            <a:pPr lvl="1"/>
            <a:r>
              <a:rPr lang="en-US" dirty="0" smtClean="0"/>
              <a:t>Irregular computation means bubbles in the compute structure</a:t>
            </a:r>
          </a:p>
          <a:p>
            <a:pPr lvl="1"/>
            <a:r>
              <a:rPr lang="en-US" dirty="0" smtClean="0"/>
              <a:t>Simple, odd-even sorting network works well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3661" y="6266664"/>
            <a:ext cx="4015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8-element odd-even sorting network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71343" y="6176963"/>
            <a:ext cx="54345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I want to sort more than 8 values?</a:t>
            </a:r>
            <a:endParaRPr lang="en-US" sz="2400" dirty="0"/>
          </a:p>
        </p:txBody>
      </p:sp>
      <p:pic>
        <p:nvPicPr>
          <p:cNvPr id="1026" name="Picture 2" descr="Figure 1: Sorting network odd-even transposition sort for nÂ =Â 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54" y="4812114"/>
            <a:ext cx="1828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86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And Sorting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11442542" cy="2748348"/>
          </a:xfrm>
        </p:spPr>
        <p:txBody>
          <a:bodyPr>
            <a:normAutofit/>
          </a:bodyPr>
          <a:lstStyle/>
          <a:p>
            <a:r>
              <a:rPr lang="en-US" dirty="0" smtClean="0"/>
              <a:t>Typically, we are sorting more than one set of tuples</a:t>
            </a:r>
          </a:p>
          <a:p>
            <a:pPr lvl="1"/>
            <a:r>
              <a:rPr lang="en-US" dirty="0" smtClean="0"/>
              <a:t>If we have multiple tasks, we can have task-level parallelism – Optimized networks!</a:t>
            </a:r>
          </a:p>
          <a:p>
            <a:pPr lvl="1"/>
            <a:r>
              <a:rPr lang="en-US" dirty="0" smtClean="0"/>
              <a:t>Sort multiple tuples at the same time</a:t>
            </a:r>
          </a:p>
          <a:p>
            <a:r>
              <a:rPr lang="en-US" dirty="0" smtClean="0"/>
              <a:t>Then we need to transpose the 8 8-element variables</a:t>
            </a:r>
          </a:p>
          <a:p>
            <a:pPr lvl="1"/>
            <a:r>
              <a:rPr lang="en-US" dirty="0" smtClean="0"/>
              <a:t>Each variable has a value for each sorting network instance</a:t>
            </a:r>
          </a:p>
          <a:p>
            <a:pPr lvl="1"/>
            <a:r>
              <a:rPr lang="en-US" dirty="0" smtClean="0"/>
              <a:t>Non-SIMD works, or a string of </a:t>
            </a:r>
            <a:r>
              <a:rPr lang="en-US" dirty="0" err="1" smtClean="0"/>
              <a:t>unpackhi</a:t>
            </a:r>
            <a:r>
              <a:rPr lang="en-US" dirty="0" smtClean="0"/>
              <a:t>/</a:t>
            </a:r>
            <a:r>
              <a:rPr lang="en-US" dirty="0" err="1" smtClean="0"/>
              <a:t>unpacklo</a:t>
            </a:r>
            <a:r>
              <a:rPr lang="en-US" dirty="0" smtClean="0"/>
              <a:t>/blend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09250" y="4573973"/>
            <a:ext cx="9404524" cy="2252568"/>
            <a:chOff x="842719" y="4114800"/>
            <a:chExt cx="10988951" cy="2756594"/>
          </a:xfrm>
        </p:grpSpPr>
        <p:pic>
          <p:nvPicPr>
            <p:cNvPr id="4" name="Picture 2" descr="Bitonic sorter - Wikipe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19" y="4642098"/>
              <a:ext cx="29051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itonic sorter - Wikipe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484" y="4642098"/>
              <a:ext cx="29051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itonic sorter - Wikipe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545" y="4642097"/>
              <a:ext cx="2905125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881511" y="5242499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74035" y="4552645"/>
              <a:ext cx="427383" cy="4467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15775" y="4552645"/>
              <a:ext cx="427383" cy="4467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029937" y="4552645"/>
              <a:ext cx="427383" cy="44673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74035" y="5029200"/>
              <a:ext cx="427383" cy="44673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15775" y="5029200"/>
              <a:ext cx="427383" cy="44673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029937" y="5029200"/>
              <a:ext cx="427383" cy="446738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0383" y="4114800"/>
              <a:ext cx="2775065" cy="50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Instruction 1, 2 (min, max)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5176" y="6366122"/>
              <a:ext cx="2775065" cy="505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Instruction 3, 4 (min, max)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>
              <a:stCxn id="14" idx="1"/>
              <a:endCxn id="8" idx="7"/>
            </p:cNvCxnSpPr>
            <p:nvPr/>
          </p:nvCxnSpPr>
          <p:spPr>
            <a:xfrm flipH="1">
              <a:off x="1338829" y="4367436"/>
              <a:ext cx="231554" cy="2506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  <a:endCxn id="9" idx="1"/>
            </p:cNvCxnSpPr>
            <p:nvPr/>
          </p:nvCxnSpPr>
          <p:spPr>
            <a:xfrm>
              <a:off x="4345448" y="4367436"/>
              <a:ext cx="232914" cy="2506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3"/>
              <a:endCxn id="10" idx="1"/>
            </p:cNvCxnSpPr>
            <p:nvPr/>
          </p:nvCxnSpPr>
          <p:spPr>
            <a:xfrm>
              <a:off x="4345448" y="4367436"/>
              <a:ext cx="4747077" cy="2506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1"/>
            </p:cNvCxnSpPr>
            <p:nvPr/>
          </p:nvCxnSpPr>
          <p:spPr>
            <a:xfrm flipH="1" flipV="1">
              <a:off x="1324963" y="5398533"/>
              <a:ext cx="250214" cy="122022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3"/>
              <a:endCxn id="12" idx="4"/>
            </p:cNvCxnSpPr>
            <p:nvPr/>
          </p:nvCxnSpPr>
          <p:spPr>
            <a:xfrm flipV="1">
              <a:off x="4350241" y="5475938"/>
              <a:ext cx="379225" cy="114282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3"/>
              <a:endCxn id="13" idx="3"/>
            </p:cNvCxnSpPr>
            <p:nvPr/>
          </p:nvCxnSpPr>
          <p:spPr>
            <a:xfrm flipV="1">
              <a:off x="4350241" y="5410516"/>
              <a:ext cx="4742284" cy="120824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0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And Sorting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SIMD instructions have high throughput, but high latency</a:t>
            </a:r>
          </a:p>
          <a:p>
            <a:pPr lvl="1"/>
            <a:r>
              <a:rPr lang="en-US" dirty="0" smtClean="0"/>
              <a:t>Data dependency between two consecutive max instructions can take 8 cycles on </a:t>
            </a:r>
            <a:r>
              <a:rPr lang="en-US" dirty="0" err="1" smtClean="0"/>
              <a:t>Skylake</a:t>
            </a:r>
            <a:endParaRPr lang="en-US" dirty="0" smtClean="0"/>
          </a:p>
          <a:p>
            <a:pPr lvl="1"/>
            <a:r>
              <a:rPr lang="en-US" dirty="0" smtClean="0"/>
              <a:t>If each parallel stage has less than 4 operations, pipeline may stall</a:t>
            </a:r>
          </a:p>
          <a:p>
            <a:pPr lvl="2"/>
            <a:r>
              <a:rPr lang="en-US" dirty="0" smtClean="0"/>
              <a:t>Solution: Interleave two sets of parallel 8-tuple sorting</a:t>
            </a:r>
          </a:p>
          <a:p>
            <a:pPr lvl="1"/>
            <a:r>
              <a:rPr lang="en-US" dirty="0" smtClean="0"/>
              <a:t>In reality, min/max means even for 4-tuples, pipeline is still filled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33"/>
          <a:stretch/>
        </p:blipFill>
        <p:spPr>
          <a:xfrm>
            <a:off x="6788426" y="4564416"/>
            <a:ext cx="4919160" cy="2280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5443" y="4789525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Instrinsics</a:t>
            </a:r>
            <a:r>
              <a:rPr lang="en-US" dirty="0" smtClean="0"/>
              <a:t> guide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301" y="5060570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0301" y="5556422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0301" y="6052274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0301" y="6548127"/>
            <a:ext cx="2743200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18292" y="5060570"/>
            <a:ext cx="0" cy="991704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80022" y="5556423"/>
            <a:ext cx="0" cy="991704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5031" y="5060570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5031" y="6052275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04022" y="5556422"/>
            <a:ext cx="0" cy="495852"/>
          </a:xfrm>
          <a:prstGeom prst="line">
            <a:avLst/>
          </a:prstGeom>
          <a:ln w="381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28311" y="4796424"/>
            <a:ext cx="0" cy="194580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36085" y="4796424"/>
            <a:ext cx="0" cy="194580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3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 Taxonomy (1966) Recap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449"/>
              </p:ext>
            </p:extLst>
          </p:nvPr>
        </p:nvGraphicFramePr>
        <p:xfrm>
          <a:off x="1141746" y="2753032"/>
          <a:ext cx="9908508" cy="2296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068">
                  <a:extLst>
                    <a:ext uri="{9D8B030D-6E8A-4147-A177-3AD203B41FA5}">
                      <a16:colId xmlns:a16="http://schemas.microsoft.com/office/drawing/2014/main" val="3228331666"/>
                    </a:ext>
                  </a:extLst>
                </a:gridCol>
                <a:gridCol w="1415897">
                  <a:extLst>
                    <a:ext uri="{9D8B030D-6E8A-4147-A177-3AD203B41FA5}">
                      <a16:colId xmlns:a16="http://schemas.microsoft.com/office/drawing/2014/main" val="2795446960"/>
                    </a:ext>
                  </a:extLst>
                </a:gridCol>
                <a:gridCol w="3341518">
                  <a:extLst>
                    <a:ext uri="{9D8B030D-6E8A-4147-A177-3AD203B41FA5}">
                      <a16:colId xmlns:a16="http://schemas.microsoft.com/office/drawing/2014/main" val="3311679756"/>
                    </a:ext>
                  </a:extLst>
                </a:gridCol>
                <a:gridCol w="3636025">
                  <a:extLst>
                    <a:ext uri="{9D8B030D-6E8A-4147-A177-3AD203B41FA5}">
                      <a16:colId xmlns:a16="http://schemas.microsoft.com/office/drawing/2014/main" val="1472912368"/>
                    </a:ext>
                  </a:extLst>
                </a:gridCol>
              </a:tblGrid>
              <a:tr h="25563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Stream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16098"/>
                  </a:ext>
                </a:extLst>
              </a:tr>
              <a:tr h="28513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586874"/>
                  </a:ext>
                </a:extLst>
              </a:tr>
              <a:tr h="78245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Stream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SISD</a:t>
                      </a:r>
                    </a:p>
                    <a:p>
                      <a:pPr algn="ctr"/>
                      <a:r>
                        <a:rPr lang="en-US" dirty="0" smtClean="0"/>
                        <a:t>(Single-Core Processors)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SIMD </a:t>
                      </a:r>
                    </a:p>
                    <a:p>
                      <a:pPr algn="ctr"/>
                      <a:r>
                        <a:rPr lang="en-US" dirty="0" smtClean="0"/>
                        <a:t>(GPUs, Intel SSE/AVX</a:t>
                      </a:r>
                      <a:r>
                        <a:rPr lang="en-US" baseline="0" dirty="0" smtClean="0"/>
                        <a:t> extensions, …)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25103208"/>
                  </a:ext>
                </a:extLst>
              </a:tr>
              <a:tr h="7824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MISD</a:t>
                      </a:r>
                    </a:p>
                    <a:p>
                      <a:pPr algn="ctr"/>
                      <a:r>
                        <a:rPr lang="en-US" dirty="0" smtClean="0"/>
                        <a:t>(Systolic</a:t>
                      </a:r>
                      <a:r>
                        <a:rPr lang="en-US" baseline="0" dirty="0" smtClean="0"/>
                        <a:t> Arrays, 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MIMD</a:t>
                      </a:r>
                    </a:p>
                    <a:p>
                      <a:pPr algn="ctr"/>
                      <a:r>
                        <a:rPr lang="en-US" dirty="0" smtClean="0"/>
                        <a:t>(VLIW, Parallel Computers)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9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0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</a:t>
            </a:r>
            <a:r>
              <a:rPr lang="en-US" smtClean="0"/>
              <a:t>Register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4"/>
            <a:ext cx="11223171" cy="3432175"/>
          </a:xfrm>
        </p:spPr>
        <p:txBody>
          <a:bodyPr>
            <a:normAutofit/>
          </a:bodyPr>
          <a:lstStyle/>
          <a:p>
            <a:r>
              <a:rPr lang="en-US" dirty="0" smtClean="0"/>
              <a:t>Sort units of two pre-sorted registers, K elements</a:t>
            </a:r>
          </a:p>
          <a:p>
            <a:pPr lvl="1"/>
            <a:r>
              <a:rPr lang="en-US" dirty="0" err="1" smtClean="0"/>
              <a:t>minv</a:t>
            </a:r>
            <a:r>
              <a:rPr lang="en-US" dirty="0"/>
              <a:t> </a:t>
            </a:r>
            <a:r>
              <a:rPr lang="en-US" dirty="0" smtClean="0"/>
              <a:t>= A, </a:t>
            </a:r>
            <a:r>
              <a:rPr lang="en-US" dirty="0" err="1" smtClean="0"/>
              <a:t>maxv</a:t>
            </a:r>
            <a:r>
              <a:rPr lang="en-US" dirty="0" smtClean="0"/>
              <a:t> = 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// </a:t>
            </a:r>
            <a:r>
              <a:rPr lang="en-US" dirty="0"/>
              <a:t>Repeat K times</a:t>
            </a:r>
          </a:p>
          <a:p>
            <a:pPr lvl="2"/>
            <a:r>
              <a:rPr lang="en-US" dirty="0" err="1" smtClean="0"/>
              <a:t>minv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min(</a:t>
            </a:r>
            <a:r>
              <a:rPr lang="en-US" dirty="0" err="1" smtClean="0"/>
              <a:t>minv,maxv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err="1" smtClean="0"/>
              <a:t>maxv</a:t>
            </a:r>
            <a:r>
              <a:rPr lang="en-US" dirty="0" smtClean="0"/>
              <a:t> = </a:t>
            </a:r>
            <a:r>
              <a:rPr lang="en-US" dirty="0" smtClean="0"/>
              <a:t>max(</a:t>
            </a:r>
            <a:r>
              <a:rPr lang="en-US" dirty="0" err="1" smtClean="0"/>
              <a:t>minv,maxv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// circular shift one value down</a:t>
            </a:r>
          </a:p>
          <a:p>
            <a:pPr lvl="2"/>
            <a:r>
              <a:rPr lang="en-US" dirty="0" err="1" smtClean="0"/>
              <a:t>minv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alignr</a:t>
            </a:r>
            <a:r>
              <a:rPr lang="en-US" dirty="0" smtClean="0"/>
              <a:t>(</a:t>
            </a:r>
            <a:r>
              <a:rPr lang="en-US" dirty="0" err="1" smtClean="0"/>
              <a:t>minv,minv,imm</a:t>
            </a:r>
            <a:r>
              <a:rPr lang="en-US" dirty="0" smtClean="0"/>
              <a:t>)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90" y="3449681"/>
            <a:ext cx="5179114" cy="287264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11164" y="6519446"/>
            <a:ext cx="8280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Inoue et.al., “SIMD- and Cache-Friendly </a:t>
            </a:r>
            <a:r>
              <a:rPr lang="en-US" sz="1600" dirty="0" smtClean="0"/>
              <a:t>Algorithm for </a:t>
            </a:r>
            <a:r>
              <a:rPr lang="en-US" sz="1600" dirty="0"/>
              <a:t>Sorting </a:t>
            </a:r>
            <a:r>
              <a:rPr lang="en-US" sz="1600" dirty="0" smtClean="0"/>
              <a:t>an Array </a:t>
            </a:r>
            <a:r>
              <a:rPr lang="en-US" sz="1600" dirty="0"/>
              <a:t>of </a:t>
            </a:r>
            <a:r>
              <a:rPr lang="en-US" sz="1600" dirty="0" smtClean="0"/>
              <a:t>Structures,” VLDB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523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And 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5" y="1825625"/>
            <a:ext cx="6095289" cy="4351338"/>
          </a:xfrm>
        </p:spPr>
        <p:txBody>
          <a:bodyPr/>
          <a:lstStyle/>
          <a:p>
            <a:r>
              <a:rPr lang="en-US" dirty="0" smtClean="0"/>
              <a:t>Hierarchically merged </a:t>
            </a:r>
            <a:r>
              <a:rPr lang="en-US" dirty="0"/>
              <a:t>sorted subsections</a:t>
            </a:r>
          </a:p>
          <a:p>
            <a:r>
              <a:rPr lang="en-US" dirty="0" smtClean="0"/>
              <a:t>Using the SIMD merger for sorting</a:t>
            </a:r>
          </a:p>
          <a:p>
            <a:pPr lvl="1"/>
            <a:r>
              <a:rPr lang="en-US" dirty="0" err="1" smtClean="0"/>
              <a:t>vector_merge</a:t>
            </a:r>
            <a:r>
              <a:rPr lang="en-US" dirty="0" smtClean="0"/>
              <a:t> is the two-register sorter from before</a:t>
            </a:r>
          </a:p>
          <a:p>
            <a:r>
              <a:rPr lang="en-US" dirty="0" smtClean="0"/>
              <a:t>What if we want to sort </a:t>
            </a:r>
            <a:r>
              <a:rPr lang="en-US" dirty="0" err="1" smtClean="0"/>
              <a:t>structs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Instead of min/max, use </a:t>
            </a:r>
            <a:r>
              <a:rPr lang="en-US" dirty="0" err="1" smtClean="0"/>
              <a:t>cmpgt</a:t>
            </a:r>
            <a:r>
              <a:rPr lang="en-US" dirty="0" smtClean="0"/>
              <a:t>, followed by permute for both key and values</a:t>
            </a:r>
          </a:p>
          <a:p>
            <a:pPr lvl="1"/>
            <a:r>
              <a:rPr lang="en-US" dirty="0" smtClean="0"/>
              <a:t>For large values, use &lt;key, index&gt;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85" y="1825625"/>
            <a:ext cx="5566191" cy="374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702" y="5602167"/>
            <a:ext cx="578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Inoue et.al., “SIMD- and Cache-Friendly </a:t>
            </a:r>
            <a:r>
              <a:rPr lang="en-US" sz="1600" dirty="0" smtClean="0"/>
              <a:t>Algorithm for </a:t>
            </a:r>
            <a:r>
              <a:rPr lang="en-US" sz="1600" dirty="0"/>
              <a:t>Sorting an Array of </a:t>
            </a:r>
            <a:r>
              <a:rPr lang="en-US" sz="1600" dirty="0" smtClean="0"/>
              <a:t>Structures,” VLDB 2015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33096" y="5729679"/>
            <a:ext cx="459792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Typically reports 2x +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10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Under Active Research!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Papers being written about…</a:t>
            </a:r>
          </a:p>
          <a:p>
            <a:pPr lvl="1"/>
            <a:r>
              <a:rPr lang="en-US" dirty="0" smtClean="0"/>
              <a:t>Architecture-optimized matrix transposition</a:t>
            </a:r>
          </a:p>
          <a:p>
            <a:pPr lvl="1"/>
            <a:r>
              <a:rPr lang="en-US" dirty="0" smtClean="0"/>
              <a:t>Register-level sorting algorithm</a:t>
            </a:r>
          </a:p>
          <a:p>
            <a:pPr lvl="1"/>
            <a:r>
              <a:rPr lang="en-US" dirty="0" smtClean="0"/>
              <a:t>Merge-sort</a:t>
            </a:r>
          </a:p>
          <a:p>
            <a:pPr lvl="1"/>
            <a:r>
              <a:rPr lang="en-US" dirty="0" smtClean="0"/>
              <a:t>… and more!</a:t>
            </a:r>
          </a:p>
          <a:p>
            <a:r>
              <a:rPr lang="en-US" dirty="0" smtClean="0"/>
              <a:t>Good find can accelerate your application kernel 2x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51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: </a:t>
            </a:r>
            <a:br>
              <a:rPr lang="en-US" dirty="0" smtClean="0"/>
            </a:br>
            <a:r>
              <a:rPr lang="en-US" dirty="0" err="1" smtClean="0"/>
              <a:t>Boser</a:t>
            </a:r>
            <a:r>
              <a:rPr lang="en-US" dirty="0" smtClean="0"/>
              <a:t> &amp; Katz, </a:t>
            </a:r>
            <a:br>
              <a:rPr lang="en-US" dirty="0" smtClean="0"/>
            </a:br>
            <a:r>
              <a:rPr lang="en-US" dirty="0" smtClean="0"/>
              <a:t>“CS61C: Great Ideas In Computer Architecture”</a:t>
            </a:r>
            <a:br>
              <a:rPr lang="en-US" dirty="0" smtClean="0"/>
            </a:br>
            <a:r>
              <a:rPr lang="en-US" dirty="0" smtClean="0"/>
              <a:t> Lecture 18 – Parallel Processing – SIMD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7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https://www.intel.com/content/dam/www/public/us/en/documents/manuals/64-ia-32-architectures-optimization-manual.pdf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7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Recap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3017" y="3905634"/>
            <a:ext cx="3126658" cy="540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771" y="1690688"/>
            <a:ext cx="1863213" cy="540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9505" y="3723736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3978377" y="2231463"/>
            <a:ext cx="1" cy="1492273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 flipV="1">
            <a:off x="1876734" y="4176021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6002593" y="3905634"/>
            <a:ext cx="3126658" cy="540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6347" y="1690688"/>
            <a:ext cx="1863213" cy="540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9081" y="4834781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 flipH="1">
            <a:off x="9937953" y="2231463"/>
            <a:ext cx="1" cy="2603318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7836310" y="5287066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39081" y="3704068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7836310" y="4156353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39081" y="2573356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 flipV="1">
            <a:off x="7836310" y="3025641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Recap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95435" y="3817143"/>
            <a:ext cx="3126658" cy="540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9387" y="1602197"/>
            <a:ext cx="3720279" cy="540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121" y="3635245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3000993" y="2142972"/>
            <a:ext cx="1" cy="1492273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1"/>
          </p:cNvCxnSpPr>
          <p:nvPr/>
        </p:nvCxnSpPr>
        <p:spPr>
          <a:xfrm flipV="1">
            <a:off x="1438282" y="4087530"/>
            <a:ext cx="763839" cy="1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6002593" y="3905634"/>
            <a:ext cx="3126658" cy="540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06347" y="1690688"/>
            <a:ext cx="3018505" cy="540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9081" y="4834781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7836310" y="5287066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39081" y="3704068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7836310" y="4156353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39081" y="2573356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 flipV="1">
            <a:off x="7836310" y="3025641"/>
            <a:ext cx="1302771" cy="1"/>
          </a:xfrm>
          <a:prstGeom prst="straightConnector1">
            <a:avLst/>
          </a:prstGeom>
          <a:ln w="28575">
            <a:solidFill>
              <a:srgbClr val="00006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91922" y="3635245"/>
            <a:ext cx="1597744" cy="904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Processing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Unit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90793" y="2142972"/>
            <a:ext cx="1" cy="1492273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7" idx="1"/>
          </p:cNvCxnSpPr>
          <p:nvPr/>
        </p:nvCxnSpPr>
        <p:spPr>
          <a:xfrm>
            <a:off x="3799865" y="4087530"/>
            <a:ext cx="392057" cy="0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9937953" y="2231463"/>
            <a:ext cx="0" cy="341893"/>
          </a:xfrm>
          <a:prstGeom prst="straightConnector1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9" idx="3"/>
          </p:cNvCxnSpPr>
          <p:nvPr/>
        </p:nvCxnSpPr>
        <p:spPr>
          <a:xfrm rot="5400000">
            <a:off x="9862871" y="3105418"/>
            <a:ext cx="1924890" cy="176981"/>
          </a:xfrm>
          <a:prstGeom prst="bentConnector2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13" idx="3"/>
          </p:cNvCxnSpPr>
          <p:nvPr/>
        </p:nvCxnSpPr>
        <p:spPr>
          <a:xfrm rot="5400000">
            <a:off x="9573583" y="3394707"/>
            <a:ext cx="3055602" cy="729117"/>
          </a:xfrm>
          <a:prstGeom prst="bentConnector2">
            <a:avLst/>
          </a:prstGeom>
          <a:ln w="28575">
            <a:solidFill>
              <a:srgbClr val="00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 Taxonomy Recap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3" y="1690688"/>
            <a:ext cx="2083612" cy="2360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05" y="1690688"/>
            <a:ext cx="2034729" cy="23600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43" y="4615457"/>
            <a:ext cx="2409568" cy="198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805" y="4497887"/>
            <a:ext cx="2261031" cy="19820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72483" y="2526078"/>
            <a:ext cx="2442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Single-Instruction</a:t>
            </a:r>
          </a:p>
          <a:p>
            <a:r>
              <a:rPr lang="en-US" dirty="0" smtClean="0"/>
              <a:t>Single-Data</a:t>
            </a:r>
          </a:p>
          <a:p>
            <a:r>
              <a:rPr lang="en-US" dirty="0" smtClean="0"/>
              <a:t>(Single-Core Processors)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72483" y="5144392"/>
            <a:ext cx="1888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Multi-Instruction</a:t>
            </a:r>
          </a:p>
          <a:p>
            <a:r>
              <a:rPr lang="en-US" dirty="0" smtClean="0"/>
              <a:t>Single-Data</a:t>
            </a:r>
          </a:p>
          <a:p>
            <a:r>
              <a:rPr lang="en-US" dirty="0" smtClean="0"/>
              <a:t>(Systolic Arrays,…)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71679" y="2547527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Single-Instruction</a:t>
            </a:r>
          </a:p>
          <a:p>
            <a:r>
              <a:rPr lang="en-US" dirty="0" smtClean="0"/>
              <a:t>Multi-Data</a:t>
            </a:r>
          </a:p>
          <a:p>
            <a:r>
              <a:rPr lang="en-US" dirty="0" smtClean="0"/>
              <a:t>(GPUs, Intel SIMD Extensions)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71679" y="5144392"/>
            <a:ext cx="2092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Multi-Instruction</a:t>
            </a:r>
          </a:p>
          <a:p>
            <a:r>
              <a:rPr lang="en-US" dirty="0" smtClean="0"/>
              <a:t>Multi-Data</a:t>
            </a:r>
          </a:p>
          <a:p>
            <a:r>
              <a:rPr lang="en-US" dirty="0" smtClean="0"/>
              <a:t>(Parallel Computers)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4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instructions, new registers</a:t>
            </a:r>
          </a:p>
          <a:p>
            <a:r>
              <a:rPr lang="en-US" dirty="0" smtClean="0"/>
              <a:t>Introduced in phases/groups of functionality</a:t>
            </a:r>
          </a:p>
          <a:p>
            <a:pPr lvl="1"/>
            <a:r>
              <a:rPr lang="en-US" dirty="0" smtClean="0"/>
              <a:t>SSE – SSE4 (1999 –2006)</a:t>
            </a:r>
          </a:p>
          <a:p>
            <a:pPr lvl="2"/>
            <a:r>
              <a:rPr lang="en-US" dirty="0" smtClean="0"/>
              <a:t> 128 bit width operations</a:t>
            </a:r>
          </a:p>
          <a:p>
            <a:pPr lvl="1"/>
            <a:r>
              <a:rPr lang="en-US" dirty="0" smtClean="0"/>
              <a:t>AVX, FMA, AVX2, AVX-512 (2008 – 2015)</a:t>
            </a:r>
          </a:p>
          <a:p>
            <a:pPr lvl="2"/>
            <a:r>
              <a:rPr lang="en-US" dirty="0" smtClean="0"/>
              <a:t>256 – 512 bit width operations</a:t>
            </a:r>
          </a:p>
          <a:p>
            <a:pPr lvl="2"/>
            <a:r>
              <a:rPr lang="en-US" dirty="0" smtClean="0"/>
              <a:t>AVX-512 chips not available yet (as of Spring, 2019), but soon!</a:t>
            </a:r>
          </a:p>
          <a:p>
            <a:r>
              <a:rPr lang="en-US" dirty="0" smtClean="0"/>
              <a:t>F16C, and more to come?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870" y="2621863"/>
            <a:ext cx="7205870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ZMM0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9731" y="2434571"/>
            <a:ext cx="4244010" cy="4770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YMM0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Registers (AVX-512)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6887" y="2266123"/>
            <a:ext cx="2146853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XMM0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869" y="3655531"/>
            <a:ext cx="7205870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ZMM1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9730" y="3468239"/>
            <a:ext cx="4244010" cy="4770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YMM1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6886" y="3299791"/>
            <a:ext cx="2146853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XMM1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868" y="5835514"/>
            <a:ext cx="7205870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ZMM31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9729" y="5648222"/>
            <a:ext cx="4244010" cy="4770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   YMM31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6885" y="5479774"/>
            <a:ext cx="2146853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XMM31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58094" y="4483620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…</a:t>
            </a:r>
            <a:endParaRPr lang="en-US" sz="4400" b="1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712765" y="1825625"/>
            <a:ext cx="3994821" cy="4351338"/>
          </a:xfrm>
        </p:spPr>
        <p:txBody>
          <a:bodyPr/>
          <a:lstStyle/>
          <a:p>
            <a:r>
              <a:rPr lang="en-US" dirty="0" smtClean="0"/>
              <a:t>XMM0 – XMM15 </a:t>
            </a:r>
          </a:p>
          <a:p>
            <a:pPr lvl="1"/>
            <a:r>
              <a:rPr lang="en-US" dirty="0" smtClean="0"/>
              <a:t>128-bit registers</a:t>
            </a:r>
          </a:p>
          <a:p>
            <a:pPr lvl="1"/>
            <a:r>
              <a:rPr lang="en-US" dirty="0" smtClean="0"/>
              <a:t>SSE</a:t>
            </a:r>
          </a:p>
          <a:p>
            <a:r>
              <a:rPr lang="en-US" dirty="0" smtClean="0"/>
              <a:t>YMM0 – YMM15</a:t>
            </a:r>
          </a:p>
          <a:p>
            <a:pPr lvl="1"/>
            <a:r>
              <a:rPr lang="en-US" dirty="0" smtClean="0"/>
              <a:t>256-bit registers</a:t>
            </a:r>
          </a:p>
          <a:p>
            <a:pPr lvl="1"/>
            <a:r>
              <a:rPr lang="en-US" dirty="0" smtClean="0"/>
              <a:t>AVX, AVX2</a:t>
            </a:r>
          </a:p>
          <a:p>
            <a:r>
              <a:rPr lang="en-US" dirty="0" smtClean="0"/>
              <a:t>ZMM0 – ZMM31</a:t>
            </a:r>
          </a:p>
          <a:p>
            <a:pPr lvl="1"/>
            <a:r>
              <a:rPr lang="en-US" dirty="0" smtClean="0"/>
              <a:t>512-bit registers</a:t>
            </a:r>
          </a:p>
          <a:p>
            <a:pPr lvl="1"/>
            <a:r>
              <a:rPr lang="en-US" dirty="0" smtClean="0"/>
              <a:t>AVX-512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4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SSE/AVX Data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415" y="2063878"/>
            <a:ext cx="8189848" cy="4770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YMM0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415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float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8146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1877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5608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415" y="3472129"/>
            <a:ext cx="2047462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double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1877" y="3472129"/>
            <a:ext cx="2047462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double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415" y="4056986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8145" y="4056985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1878" y="4056986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5608" y="4056985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9339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float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03070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6801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50532" y="2887273"/>
            <a:ext cx="1023731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float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9339" y="3472129"/>
            <a:ext cx="2047462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double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6801" y="3472129"/>
            <a:ext cx="2047462" cy="47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double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9339" y="4056983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3069" y="4056982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6802" y="4056983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50532" y="4056982"/>
            <a:ext cx="1023731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int32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416" y="4603086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7721" y="4603085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415" y="5149184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4489" y="5149183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08145" y="4603085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11450" y="4603084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7721" y="5149184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47795" y="5149183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08144" y="5149182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68218" y="5149181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11450" y="5149182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71524" y="5149181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31599" y="4603084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34904" y="4603083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31598" y="5149182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91672" y="5149181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55328" y="4603083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58633" y="4603082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34904" y="5149182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94978" y="5149181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55327" y="5149180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815401" y="5149179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58633" y="5149180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18707" y="5149179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87202" y="4603081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90507" y="4603080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87201" y="5149179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47275" y="5149178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10931" y="4603080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114236" y="4603079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90507" y="5149179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50581" y="5149178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10930" y="5149177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71004" y="5149176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14236" y="5149177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74310" y="5149176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34385" y="4603079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37690" y="4603078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634384" y="5149177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94458" y="5149176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58114" y="4603078"/>
            <a:ext cx="50330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61419" y="4603077"/>
            <a:ext cx="520424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37690" y="5149177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97764" y="5149176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58113" y="5149175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918187" y="5149174"/>
            <a:ext cx="243232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161419" y="5149175"/>
            <a:ext cx="260075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421493" y="5149174"/>
            <a:ext cx="260350" cy="477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717517" y="5080154"/>
            <a:ext cx="2539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Operation on </a:t>
            </a:r>
            <a:br>
              <a:rPr lang="en-US" sz="2400" dirty="0" smtClean="0"/>
            </a:br>
            <a:r>
              <a:rPr lang="en-US" sz="2400" dirty="0" smtClean="0"/>
              <a:t>32 8-bit values</a:t>
            </a:r>
            <a:br>
              <a:rPr lang="en-US" sz="2400" dirty="0" smtClean="0"/>
            </a:br>
            <a:r>
              <a:rPr lang="en-US" sz="2400" dirty="0" smtClean="0"/>
              <a:t>in one instruction!</a:t>
            </a:r>
            <a:endParaRPr lang="en-US" sz="2400" dirty="0"/>
          </a:p>
        </p:txBody>
      </p:sp>
      <p:sp>
        <p:nvSpPr>
          <p:cNvPr id="87" name="Rectangle 86"/>
          <p:cNvSpPr/>
          <p:nvPr/>
        </p:nvSpPr>
        <p:spPr>
          <a:xfrm>
            <a:off x="200344" y="169454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255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8489229" y="172475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5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Bridge Microarchitecture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63" y="2015331"/>
            <a:ext cx="6924675" cy="397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304" y="6231917"/>
            <a:ext cx="84127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/>
              <a:t>e.g., “Port 5 pressure” when code uses too much shuffle operations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4918680" y="4866640"/>
            <a:ext cx="679480" cy="1365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Skylake</a:t>
            </a:r>
            <a:r>
              <a:rPr lang="en-US" dirty="0" smtClean="0"/>
              <a:t> Die Layout</a:t>
            </a:r>
            <a:endParaRPr lang="en-US" dirty="0"/>
          </a:p>
        </p:txBody>
      </p:sp>
      <p:pic>
        <p:nvPicPr>
          <p:cNvPr id="1026" name="Picture 2" descr="https://www.hardware.fr/medias/photos_news/00/48/IMG0048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54" y="1591297"/>
            <a:ext cx="7147891" cy="48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8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keArvind">
      <a:dk1>
        <a:srgbClr val="002060"/>
      </a:dk1>
      <a:lt1>
        <a:srgbClr val="FFFFFF"/>
      </a:lt1>
      <a:dk2>
        <a:srgbClr val="002060"/>
      </a:dk2>
      <a:lt2>
        <a:srgbClr val="E7E6E6"/>
      </a:lt2>
      <a:accent1>
        <a:srgbClr val="E0BF00"/>
      </a:accent1>
      <a:accent2>
        <a:srgbClr val="ED7D31"/>
      </a:accent2>
      <a:accent3>
        <a:srgbClr val="A5A5A5"/>
      </a:accent3>
      <a:accent4>
        <a:srgbClr val="353A7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12575</TotalTime>
  <Words>1630</Words>
  <Application>Microsoft Office PowerPoint</Application>
  <PresentationFormat>Widescreen</PresentationFormat>
  <Paragraphs>422</Paragraphs>
  <Slides>36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Segoe UI</vt:lpstr>
      <vt:lpstr>Wingdings</vt:lpstr>
      <vt:lpstr>Office Theme</vt:lpstr>
      <vt:lpstr>CS 295: Modern Systems Modern Processors – SIMD Extensions</vt:lpstr>
      <vt:lpstr>Modern Processor Topics</vt:lpstr>
      <vt:lpstr>Flynn Taxonomy (1966) Recap</vt:lpstr>
      <vt:lpstr>Flynn Taxonomy Recap</vt:lpstr>
      <vt:lpstr>Intel SIMD Extensions</vt:lpstr>
      <vt:lpstr>Intel SIMD Registers (AVX-512)</vt:lpstr>
      <vt:lpstr>SSE/AVX Data Types</vt:lpstr>
      <vt:lpstr>Sandy Bridge Microarchitecture</vt:lpstr>
      <vt:lpstr>Skylake Die Layout</vt:lpstr>
      <vt:lpstr>Aside: Do I Have SIMD Capabilities?</vt:lpstr>
      <vt:lpstr>Processor Microarchitectural Effects on Power Efficiency</vt:lpstr>
      <vt:lpstr>Compiler Automatic Vectorization </vt:lpstr>
      <vt:lpstr>Intel SIMD Intrinsics</vt:lpstr>
      <vt:lpstr>Data Types in AVX/AVX2</vt:lpstr>
      <vt:lpstr>Intrinsic Naming Convention</vt:lpstr>
      <vt:lpstr>Load/Store/Initialization Operations</vt:lpstr>
      <vt:lpstr>Vertical Vector Instructions</vt:lpstr>
      <vt:lpstr>Integer Multiplication Caveat</vt:lpstr>
      <vt:lpstr>Horizontal Vector Instructions</vt:lpstr>
      <vt:lpstr>Shuffling/Permutation</vt:lpstr>
      <vt:lpstr>Blend</vt:lpstr>
      <vt:lpstr>Alignr</vt:lpstr>
      <vt:lpstr>Helper Instructions</vt:lpstr>
      <vt:lpstr>Case Study: Sorting</vt:lpstr>
      <vt:lpstr>Reminder: Sorting Network</vt:lpstr>
      <vt:lpstr>Remind: Sorting Network</vt:lpstr>
      <vt:lpstr>SIMD And Sorting Networks</vt:lpstr>
      <vt:lpstr>SIMD And Sorting Networks</vt:lpstr>
      <vt:lpstr>SIMD And Sorting Networks</vt:lpstr>
      <vt:lpstr>The Two Register Merge</vt:lpstr>
      <vt:lpstr>SIMD And Merge Sort</vt:lpstr>
      <vt:lpstr>Topic Under Active Research!</vt:lpstr>
      <vt:lpstr>Case Study: Matrix Multiply</vt:lpstr>
      <vt:lpstr>PowerPoint Presentation</vt:lpstr>
      <vt:lpstr>SIMD Recap</vt:lpstr>
      <vt:lpstr>SIMD Recap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wjun</dc:creator>
  <cp:lastModifiedBy>Sang-Woo Jun</cp:lastModifiedBy>
  <cp:revision>461</cp:revision>
  <dcterms:created xsi:type="dcterms:W3CDTF">2018-08-05T16:26:32Z</dcterms:created>
  <dcterms:modified xsi:type="dcterms:W3CDTF">2019-04-07T18:20:52Z</dcterms:modified>
</cp:coreProperties>
</file>