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8" r:id="rId3"/>
    <p:sldId id="289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9" r:id="rId22"/>
    <p:sldId id="268" r:id="rId23"/>
    <p:sldId id="277" r:id="rId24"/>
    <p:sldId id="278" r:id="rId25"/>
    <p:sldId id="280" r:id="rId26"/>
    <p:sldId id="279" r:id="rId27"/>
    <p:sldId id="281" r:id="rId28"/>
    <p:sldId id="286" r:id="rId29"/>
    <p:sldId id="282" r:id="rId30"/>
    <p:sldId id="283" r:id="rId31"/>
    <p:sldId id="284" r:id="rId32"/>
    <p:sldId id="285" r:id="rId33"/>
    <p:sldId id="287" r:id="rId34"/>
    <p:sldId id="291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34"/>
  </p:normalViewPr>
  <p:slideViewPr>
    <p:cSldViewPr snapToGrid="0" snapToObjects="1">
      <p:cViewPr>
        <p:scale>
          <a:sx n="100" d="100"/>
          <a:sy n="100" d="100"/>
        </p:scale>
        <p:origin x="1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A1662-25F1-C648-A6E4-001DD8EB648B}" type="datetimeFigureOut">
              <a:rPr lang="en-US" smtClean="0"/>
              <a:t>10/9/20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A3CE-B28A-374C-852A-3DDA1492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the memory but peripherals such as graphics card, hard drive, USB thumb drive,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10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1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75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76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www.geeksforgeeks.org</a:t>
            </a:r>
            <a:r>
              <a:rPr lang="en-US" dirty="0"/>
              <a:t>/void-pointer-c-</a:t>
            </a:r>
            <a:r>
              <a:rPr lang="en-US" dirty="0" err="1"/>
              <a:t>cpp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3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6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3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9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69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"Inferior" is a general term to mean "something that you are using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gdb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debug"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CA3CE-B28A-374C-852A-3DDA149287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4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F44B-6F51-124D-8B45-073A172F4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089E-F5E4-2B4E-A46A-FF7DD7C7E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36392-6BE3-FF47-BCCB-35EE29E22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0448-B38C-6B4A-BE60-F05C8C50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C810-7EBA-7B4A-B0F7-E01A7084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9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4C4B-DBE7-A644-B5CB-28C5672B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9D1E8-49B8-8346-8560-BBF49B41C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E4326-899B-114B-AF17-19182BC5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7F7EF-6569-8F40-9DD2-AB912A9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7F3B8-6346-A749-91D0-2822ABC4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79CD-08F8-C24B-A49E-F9D321663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A00C3-673D-5A4D-A4DF-D86BB9471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5F2B8-4D6F-FF43-A389-15B77DD2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5E846-2E9D-ED47-8404-83821C20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A4083-7C9B-9145-B798-4B81ECEA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C59B-7319-9541-8525-9492E009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15820-A382-A64D-98D4-2FDC8CED0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5DE78-C7CD-974B-AF2C-2DD95D0B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3EAC-1948-854E-8CD2-5E87B6DA6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6C582-4FB6-4447-8915-ED400790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9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AF7E-11EF-BF4E-AF39-9FB8EDDA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8A148-E595-1F41-A495-CE36BC94D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237FA-41CC-CD49-BFC5-C3D01B9DA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BD6C4-C10E-0D4E-9364-E77A9D24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0AD66-607B-0D40-9CA3-78298C6E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4EBC-A21B-6447-B7D0-1686562F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D9AEC-C81D-AD46-AA60-CA57D106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E07DA-1433-BC4A-96CF-639710261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F01C3-3B72-234D-8A5D-33F916C7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3F418-694D-9A46-AB8A-7582A28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234A-4C57-3D43-BE81-90820DB5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6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0D6D1-2EBC-564C-989F-08CE7432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9AF29-879C-B04B-960F-0F858F030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4CB87-0A7B-D74B-A129-F67610D42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E303A-6CEC-024F-B448-910738107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4E88D-C27F-4648-BEDC-6EFF5C1C7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7119D8-502A-A04E-87BA-E91AEA965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1993B-08EC-1D49-9F3E-1DC32C26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05CF8-9A2E-C94D-AB21-E464D57B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1C08-97A3-A244-85DC-DBCC9F2B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2C48A-0FF8-BC40-9B55-345408FA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83719-71F2-414E-9DFE-92350DFB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559AE-0F3B-F24A-A4A3-64B243CE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23E04-DF87-924D-807F-706A6A3A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F89F0-8255-8B4B-98BB-C02639F3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80D33-8A07-9E41-9F18-90966D42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7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36E4-7C02-8D4E-BAFE-5845BD8A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6A87-8858-CE42-9E5C-8A1AAD260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7952E-0508-744B-A39A-39CA43443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8E395-C9B1-4347-A787-F0752684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7110E-2D0D-E747-BCC6-19F7EDB87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451D0-22C4-AE49-8554-0A50C3BC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1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087B-0202-8B45-9DBA-1516DDC8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4BD33-3D8A-9340-96FC-F3C2FB265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E287F-94EE-4746-80A6-725234792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AC364-74EB-6B4D-9EB7-00DFAF6F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0FE81-66F2-E443-B9DC-7F8E06A9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E9389-8754-B145-8931-144E1330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99107-35FC-434A-A319-6490E230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68FDB-E4AE-1E4F-A78B-8B6E907CA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9932D-C479-BC42-BD85-B42726D2A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3A37B-5426-814A-B6DC-20B4DEC93877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D1D0-9617-8646-B1E5-238F2CA59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5AAF9-3B4E-4D40-8CB0-77DAB551D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E9C52-04DD-C845-AD70-B81130A0C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jw/9ljpsgy13txfbqznvmgzgwhm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vim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ci.zoom.us/j/9336920681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cs.uci.edu/~lab/studen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880E-48C3-E54E-9C1B-B577A2AADC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CS143A</a:t>
            </a:r>
            <a:br>
              <a:rPr lang="en-US" b="1" dirty="0"/>
            </a:br>
            <a:r>
              <a:rPr lang="en-US" b="1" dirty="0"/>
              <a:t>Principles on Operating Systems</a:t>
            </a:r>
            <a:br>
              <a:rPr lang="en-US" b="1" dirty="0"/>
            </a:br>
            <a:r>
              <a:rPr lang="en-US" b="1" dirty="0"/>
              <a:t>Discussion 01: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A97F4-B759-C64D-BD60-01D9808360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Instructor: Prof. Anton </a:t>
            </a:r>
            <a:r>
              <a:rPr lang="en-US" dirty="0" err="1"/>
              <a:t>Burtsev</a:t>
            </a:r>
            <a:endParaRPr lang="en-US" dirty="0"/>
          </a:p>
          <a:p>
            <a:r>
              <a:rPr lang="en-US" dirty="0"/>
              <a:t>TA: Biswadip Maity (Deep)</a:t>
            </a:r>
          </a:p>
          <a:p>
            <a:r>
              <a:rPr lang="en-US" dirty="0"/>
              <a:t>Oct 10,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A536D-1046-4249-9BD9-66C9B88F094F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55187-C291-5C44-8D05-05FDE1D68807}"/>
              </a:ext>
            </a:extLst>
          </p:cNvPr>
          <p:cNvSpPr txBox="1"/>
          <p:nvPr/>
        </p:nvSpPr>
        <p:spPr>
          <a:xfrm>
            <a:off x="7216346" y="6252519"/>
            <a:ext cx="327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by TA </a:t>
            </a:r>
            <a:r>
              <a:rPr lang="en-US" dirty="0" err="1"/>
              <a:t>Saehanseul</a:t>
            </a:r>
            <a:r>
              <a:rPr lang="en-US" dirty="0"/>
              <a:t> Yi (Hans)</a:t>
            </a:r>
          </a:p>
        </p:txBody>
      </p:sp>
    </p:spTree>
    <p:extLst>
      <p:ext uri="{BB962C8B-B14F-4D97-AF65-F5344CB8AC3E}">
        <p14:creationId xmlns:p14="http://schemas.microsoft.com/office/powerpoint/2010/main" val="167459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D343-9670-1D42-A46A-C0A00B27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Linux commands: File read &amp; write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6831E2-32D9-2D48-AA8B-2F305401E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231705"/>
              </p:ext>
            </p:extLst>
          </p:nvPr>
        </p:nvGraphicFramePr>
        <p:xfrm>
          <a:off x="1619404" y="1690688"/>
          <a:ext cx="8517054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5396">
                  <a:extLst>
                    <a:ext uri="{9D8B030D-6E8A-4147-A177-3AD203B41FA5}">
                      <a16:colId xmlns:a16="http://schemas.microsoft.com/office/drawing/2014/main" val="3157313920"/>
                    </a:ext>
                  </a:extLst>
                </a:gridCol>
                <a:gridCol w="2843561">
                  <a:extLst>
                    <a:ext uri="{9D8B030D-6E8A-4147-A177-3AD203B41FA5}">
                      <a16:colId xmlns:a16="http://schemas.microsoft.com/office/drawing/2014/main" val="779177975"/>
                    </a:ext>
                  </a:extLst>
                </a:gridCol>
                <a:gridCol w="3178097">
                  <a:extLst>
                    <a:ext uri="{9D8B030D-6E8A-4147-A177-3AD203B41FA5}">
                      <a16:colId xmlns:a16="http://schemas.microsoft.com/office/drawing/2014/main" val="2040293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for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37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concatenate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prints the file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9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opens a text editor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2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emacs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C-x C-c to quit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677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nano</a:t>
                      </a:r>
                      <a:r>
                        <a:rPr lang="en-US" dirty="0"/>
                        <a:t>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C-x to quit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8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8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5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08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9AEA-0FC2-CD4D-A8BE-6D9E7238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editor: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A127-560D-D541-ACF0-6230ECFB5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 modes: </a:t>
            </a:r>
            <a:r>
              <a:rPr lang="en-US" b="1" dirty="0"/>
              <a:t>insert</a:t>
            </a:r>
            <a:r>
              <a:rPr lang="en-US" dirty="0"/>
              <a:t> and </a:t>
            </a:r>
            <a:r>
              <a:rPr lang="en-US" b="1" dirty="0"/>
              <a:t>normal</a:t>
            </a:r>
            <a:r>
              <a:rPr lang="en-US" dirty="0"/>
              <a:t>(read only &amp; navigation)</a:t>
            </a:r>
            <a:endParaRPr lang="en-US" b="1" dirty="0"/>
          </a:p>
          <a:p>
            <a:r>
              <a:rPr lang="en-US" dirty="0"/>
              <a:t>When you first launch </a:t>
            </a:r>
            <a:r>
              <a:rPr lang="en-US" i="1" dirty="0"/>
              <a:t>vi</a:t>
            </a:r>
            <a:r>
              <a:rPr lang="en-US" dirty="0"/>
              <a:t>, it’s in </a:t>
            </a:r>
            <a:r>
              <a:rPr lang="en-US" b="1" dirty="0"/>
              <a:t>normal </a:t>
            </a:r>
            <a:r>
              <a:rPr lang="en-US" dirty="0"/>
              <a:t>mode where you can press many hot keys</a:t>
            </a:r>
          </a:p>
          <a:p>
            <a:r>
              <a:rPr lang="en-US" dirty="0"/>
              <a:t>if you press ‘</a:t>
            </a:r>
            <a:r>
              <a:rPr lang="en-US" dirty="0" err="1"/>
              <a:t>i</a:t>
            </a:r>
            <a:r>
              <a:rPr lang="en-US" dirty="0"/>
              <a:t>’ in normal mode, it goes into </a:t>
            </a:r>
            <a:r>
              <a:rPr lang="en-US" b="1" dirty="0"/>
              <a:t>insert</a:t>
            </a:r>
            <a:r>
              <a:rPr lang="en-US" dirty="0"/>
              <a:t> mode where you can type any text</a:t>
            </a:r>
          </a:p>
          <a:p>
            <a:r>
              <a:rPr lang="en-US" dirty="0"/>
              <a:t>Press ESC will make it go back to </a:t>
            </a:r>
            <a:r>
              <a:rPr lang="en-US" b="1" dirty="0"/>
              <a:t>normal</a:t>
            </a:r>
            <a:r>
              <a:rPr lang="en-US" dirty="0"/>
              <a:t> mode</a:t>
            </a:r>
          </a:p>
          <a:p>
            <a:r>
              <a:rPr lang="en-US" dirty="0"/>
              <a:t>For now, use ‘</a:t>
            </a:r>
            <a:r>
              <a:rPr lang="en-US" dirty="0" err="1"/>
              <a:t>i</a:t>
            </a:r>
            <a:r>
              <a:rPr lang="en-US" dirty="0"/>
              <a:t>’, ESC, and arrow keys to edit a file</a:t>
            </a:r>
          </a:p>
          <a:p>
            <a:r>
              <a:rPr lang="en-US" dirty="0"/>
              <a:t>To quit type ‘</a:t>
            </a:r>
            <a:r>
              <a:rPr lang="en-US" b="1" dirty="0"/>
              <a:t>:</a:t>
            </a:r>
            <a:r>
              <a:rPr lang="en-US" dirty="0"/>
              <a:t>’ and then ‘</a:t>
            </a:r>
            <a:r>
              <a:rPr lang="en-US" b="1" dirty="0"/>
              <a:t>q!</a:t>
            </a:r>
            <a:r>
              <a:rPr lang="en-US" dirty="0"/>
              <a:t>’(quit w/o saving) or ‘</a:t>
            </a:r>
            <a:r>
              <a:rPr lang="en-US" b="1" dirty="0" err="1"/>
              <a:t>wq</a:t>
            </a:r>
            <a:r>
              <a:rPr lang="en-US" dirty="0"/>
              <a:t>’(write-and-quit) in </a:t>
            </a:r>
            <a:r>
              <a:rPr lang="en-US" b="1" dirty="0"/>
              <a:t>normal </a:t>
            </a:r>
            <a:r>
              <a:rPr lang="en-US" dirty="0"/>
              <a:t>mode</a:t>
            </a:r>
          </a:p>
          <a:p>
            <a:r>
              <a:rPr lang="en-US" dirty="0"/>
              <a:t>For more info, </a:t>
            </a:r>
            <a:r>
              <a:rPr lang="en-US" dirty="0">
                <a:hlinkClick r:id="rId2"/>
              </a:rPr>
              <a:t>https://openvim.com/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55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9AEA-0FC2-CD4D-A8BE-6D9E7238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editor: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1A127-560D-D541-ACF0-6230ECFB5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</a:t>
            </a:r>
          </a:p>
          <a:p>
            <a:pPr lvl="1"/>
            <a:r>
              <a:rPr lang="en-US" dirty="0"/>
              <a:t>Open a file </a:t>
            </a:r>
            <a:r>
              <a:rPr lang="en-US" dirty="0" err="1"/>
              <a:t>vi_practice.txt</a:t>
            </a:r>
            <a:endParaRPr lang="en-US" dirty="0"/>
          </a:p>
          <a:p>
            <a:pPr lvl="1"/>
            <a:r>
              <a:rPr lang="en-US" dirty="0"/>
              <a:t>Type your name and </a:t>
            </a:r>
            <a:r>
              <a:rPr lang="en-US" dirty="0" err="1"/>
              <a:t>UCINetID</a:t>
            </a:r>
            <a:endParaRPr lang="en-US" dirty="0"/>
          </a:p>
          <a:p>
            <a:pPr lvl="1"/>
            <a:r>
              <a:rPr lang="en-US" dirty="0"/>
              <a:t>Save and quit (:w and then :q or :</a:t>
            </a:r>
            <a:r>
              <a:rPr lang="en-US" dirty="0" err="1"/>
              <a:t>wq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View the file contents</a:t>
            </a:r>
          </a:p>
          <a:p>
            <a:pPr lvl="1"/>
            <a:r>
              <a:rPr lang="en-US" dirty="0"/>
              <a:t>Delete the file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Alternative editor option: </a:t>
            </a:r>
            <a:r>
              <a:rPr lang="en-US" dirty="0" err="1"/>
              <a:t>VSCode</a:t>
            </a:r>
            <a:r>
              <a:rPr lang="en-US" dirty="0"/>
              <a:t> with remote extension</a:t>
            </a:r>
          </a:p>
        </p:txBody>
      </p:sp>
    </p:spTree>
    <p:extLst>
      <p:ext uri="{BB962C8B-B14F-4D97-AF65-F5344CB8AC3E}">
        <p14:creationId xmlns:p14="http://schemas.microsoft.com/office/powerpoint/2010/main" val="260926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A2A6-832E-DA40-8EB5-7E29D9E4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C8AF-47F0-AA44-8A3D-A758D0C0B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data move(</a:t>
            </a:r>
            <a:r>
              <a:rPr lang="en-US" dirty="0" err="1"/>
              <a:t>read,write</a:t>
            </a:r>
            <a:r>
              <a:rPr lang="en-US" dirty="0"/>
              <a:t>) between memory and processors?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C166E-0E73-4946-B5A6-49353545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20" y="2335523"/>
            <a:ext cx="5475145" cy="436186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75AF742-69D0-C84A-A2B5-2A101D8D64DB}"/>
              </a:ext>
            </a:extLst>
          </p:cNvPr>
          <p:cNvSpPr/>
          <p:nvPr/>
        </p:nvSpPr>
        <p:spPr>
          <a:xfrm>
            <a:off x="2634556" y="3856776"/>
            <a:ext cx="760491" cy="2516864"/>
          </a:xfrm>
          <a:custGeom>
            <a:avLst/>
            <a:gdLst>
              <a:gd name="connsiteX0" fmla="*/ 516048 w 760491"/>
              <a:gd name="connsiteY0" fmla="*/ 0 h 2516864"/>
              <a:gd name="connsiteX1" fmla="*/ 479834 w 760491"/>
              <a:gd name="connsiteY1" fmla="*/ 117695 h 2516864"/>
              <a:gd name="connsiteX2" fmla="*/ 470781 w 760491"/>
              <a:gd name="connsiteY2" fmla="*/ 144856 h 2516864"/>
              <a:gd name="connsiteX3" fmla="*/ 461727 w 760491"/>
              <a:gd name="connsiteY3" fmla="*/ 172016 h 2516864"/>
              <a:gd name="connsiteX4" fmla="*/ 452674 w 760491"/>
              <a:gd name="connsiteY4" fmla="*/ 217283 h 2516864"/>
              <a:gd name="connsiteX5" fmla="*/ 434567 w 760491"/>
              <a:gd name="connsiteY5" fmla="*/ 271604 h 2516864"/>
              <a:gd name="connsiteX6" fmla="*/ 416460 w 760491"/>
              <a:gd name="connsiteY6" fmla="*/ 344032 h 2516864"/>
              <a:gd name="connsiteX7" fmla="*/ 407406 w 760491"/>
              <a:gd name="connsiteY7" fmla="*/ 380246 h 2516864"/>
              <a:gd name="connsiteX8" fmla="*/ 389299 w 760491"/>
              <a:gd name="connsiteY8" fmla="*/ 434567 h 2516864"/>
              <a:gd name="connsiteX9" fmla="*/ 380246 w 760491"/>
              <a:gd name="connsiteY9" fmla="*/ 479834 h 2516864"/>
              <a:gd name="connsiteX10" fmla="*/ 371192 w 760491"/>
              <a:gd name="connsiteY10" fmla="*/ 506994 h 2516864"/>
              <a:gd name="connsiteX11" fmla="*/ 353086 w 760491"/>
              <a:gd name="connsiteY11" fmla="*/ 579422 h 2516864"/>
              <a:gd name="connsiteX12" fmla="*/ 344032 w 760491"/>
              <a:gd name="connsiteY12" fmla="*/ 642796 h 2516864"/>
              <a:gd name="connsiteX13" fmla="*/ 362139 w 760491"/>
              <a:gd name="connsiteY13" fmla="*/ 805759 h 2516864"/>
              <a:gd name="connsiteX14" fmla="*/ 380246 w 760491"/>
              <a:gd name="connsiteY14" fmla="*/ 869133 h 2516864"/>
              <a:gd name="connsiteX15" fmla="*/ 398353 w 760491"/>
              <a:gd name="connsiteY15" fmla="*/ 896293 h 2516864"/>
              <a:gd name="connsiteX16" fmla="*/ 425513 w 760491"/>
              <a:gd name="connsiteY16" fmla="*/ 950614 h 2516864"/>
              <a:gd name="connsiteX17" fmla="*/ 452674 w 760491"/>
              <a:gd name="connsiteY17" fmla="*/ 968721 h 2516864"/>
              <a:gd name="connsiteX18" fmla="*/ 516048 w 760491"/>
              <a:gd name="connsiteY18" fmla="*/ 1050202 h 2516864"/>
              <a:gd name="connsiteX19" fmla="*/ 534155 w 760491"/>
              <a:gd name="connsiteY19" fmla="*/ 1077363 h 2516864"/>
              <a:gd name="connsiteX20" fmla="*/ 597529 w 760491"/>
              <a:gd name="connsiteY20" fmla="*/ 1131683 h 2516864"/>
              <a:gd name="connsiteX21" fmla="*/ 642796 w 760491"/>
              <a:gd name="connsiteY21" fmla="*/ 1176951 h 2516864"/>
              <a:gd name="connsiteX22" fmla="*/ 688064 w 760491"/>
              <a:gd name="connsiteY22" fmla="*/ 1231272 h 2516864"/>
              <a:gd name="connsiteX23" fmla="*/ 715224 w 760491"/>
              <a:gd name="connsiteY23" fmla="*/ 1312753 h 2516864"/>
              <a:gd name="connsiteX24" fmla="*/ 733331 w 760491"/>
              <a:gd name="connsiteY24" fmla="*/ 1367074 h 2516864"/>
              <a:gd name="connsiteX25" fmla="*/ 742385 w 760491"/>
              <a:gd name="connsiteY25" fmla="*/ 1403287 h 2516864"/>
              <a:gd name="connsiteX26" fmla="*/ 760491 w 760491"/>
              <a:gd name="connsiteY26" fmla="*/ 1493822 h 2516864"/>
              <a:gd name="connsiteX27" fmla="*/ 751438 w 760491"/>
              <a:gd name="connsiteY27" fmla="*/ 1855961 h 2516864"/>
              <a:gd name="connsiteX28" fmla="*/ 724278 w 760491"/>
              <a:gd name="connsiteY28" fmla="*/ 1946495 h 2516864"/>
              <a:gd name="connsiteX29" fmla="*/ 706171 w 760491"/>
              <a:gd name="connsiteY29" fmla="*/ 1973656 h 2516864"/>
              <a:gd name="connsiteX30" fmla="*/ 697117 w 760491"/>
              <a:gd name="connsiteY30" fmla="*/ 2000816 h 2516864"/>
              <a:gd name="connsiteX31" fmla="*/ 615636 w 760491"/>
              <a:gd name="connsiteY31" fmla="*/ 2073244 h 2516864"/>
              <a:gd name="connsiteX32" fmla="*/ 588476 w 760491"/>
              <a:gd name="connsiteY32" fmla="*/ 2082297 h 2516864"/>
              <a:gd name="connsiteX33" fmla="*/ 525101 w 760491"/>
              <a:gd name="connsiteY33" fmla="*/ 2109458 h 2516864"/>
              <a:gd name="connsiteX34" fmla="*/ 470781 w 760491"/>
              <a:gd name="connsiteY34" fmla="*/ 2127565 h 2516864"/>
              <a:gd name="connsiteX35" fmla="*/ 443620 w 760491"/>
              <a:gd name="connsiteY35" fmla="*/ 2136618 h 2516864"/>
              <a:gd name="connsiteX36" fmla="*/ 398353 w 760491"/>
              <a:gd name="connsiteY36" fmla="*/ 2145672 h 2516864"/>
              <a:gd name="connsiteX37" fmla="*/ 371192 w 760491"/>
              <a:gd name="connsiteY37" fmla="*/ 2154725 h 2516864"/>
              <a:gd name="connsiteX38" fmla="*/ 316872 w 760491"/>
              <a:gd name="connsiteY38" fmla="*/ 2163778 h 2516864"/>
              <a:gd name="connsiteX39" fmla="*/ 289711 w 760491"/>
              <a:gd name="connsiteY39" fmla="*/ 2172832 h 2516864"/>
              <a:gd name="connsiteX40" fmla="*/ 199177 w 760491"/>
              <a:gd name="connsiteY40" fmla="*/ 2190939 h 2516864"/>
              <a:gd name="connsiteX41" fmla="*/ 144856 w 760491"/>
              <a:gd name="connsiteY41" fmla="*/ 2227153 h 2516864"/>
              <a:gd name="connsiteX42" fmla="*/ 90535 w 760491"/>
              <a:gd name="connsiteY42" fmla="*/ 2317687 h 2516864"/>
              <a:gd name="connsiteX43" fmla="*/ 81482 w 760491"/>
              <a:gd name="connsiteY43" fmla="*/ 2344848 h 2516864"/>
              <a:gd name="connsiteX44" fmla="*/ 63375 w 760491"/>
              <a:gd name="connsiteY44" fmla="*/ 2372008 h 2516864"/>
              <a:gd name="connsiteX45" fmla="*/ 45268 w 760491"/>
              <a:gd name="connsiteY45" fmla="*/ 2426329 h 2516864"/>
              <a:gd name="connsiteX46" fmla="*/ 27161 w 760491"/>
              <a:gd name="connsiteY46" fmla="*/ 2453489 h 2516864"/>
              <a:gd name="connsiteX47" fmla="*/ 0 w 760491"/>
              <a:gd name="connsiteY47" fmla="*/ 2516864 h 25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60491" h="2516864">
                <a:moveTo>
                  <a:pt x="516048" y="0"/>
                </a:moveTo>
                <a:cubicBezTo>
                  <a:pt x="492693" y="81741"/>
                  <a:pt x="504892" y="42519"/>
                  <a:pt x="479834" y="117695"/>
                </a:cubicBezTo>
                <a:lnTo>
                  <a:pt x="470781" y="144856"/>
                </a:lnTo>
                <a:cubicBezTo>
                  <a:pt x="467763" y="153909"/>
                  <a:pt x="463598" y="162658"/>
                  <a:pt x="461727" y="172016"/>
                </a:cubicBezTo>
                <a:cubicBezTo>
                  <a:pt x="458709" y="187105"/>
                  <a:pt x="456723" y="202437"/>
                  <a:pt x="452674" y="217283"/>
                </a:cubicBezTo>
                <a:cubicBezTo>
                  <a:pt x="447652" y="235697"/>
                  <a:pt x="439196" y="253087"/>
                  <a:pt x="434567" y="271604"/>
                </a:cubicBezTo>
                <a:lnTo>
                  <a:pt x="416460" y="344032"/>
                </a:lnTo>
                <a:cubicBezTo>
                  <a:pt x="413442" y="356103"/>
                  <a:pt x="411341" y="368442"/>
                  <a:pt x="407406" y="380246"/>
                </a:cubicBezTo>
                <a:cubicBezTo>
                  <a:pt x="401370" y="398353"/>
                  <a:pt x="393042" y="415851"/>
                  <a:pt x="389299" y="434567"/>
                </a:cubicBezTo>
                <a:cubicBezTo>
                  <a:pt x="386281" y="449656"/>
                  <a:pt x="383978" y="464906"/>
                  <a:pt x="380246" y="479834"/>
                </a:cubicBezTo>
                <a:cubicBezTo>
                  <a:pt x="377931" y="489092"/>
                  <a:pt x="373507" y="497736"/>
                  <a:pt x="371192" y="506994"/>
                </a:cubicBezTo>
                <a:cubicBezTo>
                  <a:pt x="349338" y="594409"/>
                  <a:pt x="373783" y="517329"/>
                  <a:pt x="353086" y="579422"/>
                </a:cubicBezTo>
                <a:cubicBezTo>
                  <a:pt x="350068" y="600547"/>
                  <a:pt x="344032" y="621457"/>
                  <a:pt x="344032" y="642796"/>
                </a:cubicBezTo>
                <a:cubicBezTo>
                  <a:pt x="344032" y="809824"/>
                  <a:pt x="340778" y="730992"/>
                  <a:pt x="362139" y="805759"/>
                </a:cubicBezTo>
                <a:cubicBezTo>
                  <a:pt x="366008" y="819302"/>
                  <a:pt x="373008" y="854657"/>
                  <a:pt x="380246" y="869133"/>
                </a:cubicBezTo>
                <a:cubicBezTo>
                  <a:pt x="385112" y="878865"/>
                  <a:pt x="392317" y="887240"/>
                  <a:pt x="398353" y="896293"/>
                </a:cubicBezTo>
                <a:cubicBezTo>
                  <a:pt x="405716" y="918384"/>
                  <a:pt x="407962" y="933063"/>
                  <a:pt x="425513" y="950614"/>
                </a:cubicBezTo>
                <a:cubicBezTo>
                  <a:pt x="433207" y="958308"/>
                  <a:pt x="443620" y="962685"/>
                  <a:pt x="452674" y="968721"/>
                </a:cubicBezTo>
                <a:cubicBezTo>
                  <a:pt x="544199" y="1106012"/>
                  <a:pt x="445135" y="965107"/>
                  <a:pt x="516048" y="1050202"/>
                </a:cubicBezTo>
                <a:cubicBezTo>
                  <a:pt x="523014" y="1058561"/>
                  <a:pt x="527189" y="1069004"/>
                  <a:pt x="534155" y="1077363"/>
                </a:cubicBezTo>
                <a:cubicBezTo>
                  <a:pt x="555171" y="1102583"/>
                  <a:pt x="570887" y="1111702"/>
                  <a:pt x="597529" y="1131683"/>
                </a:cubicBezTo>
                <a:cubicBezTo>
                  <a:pt x="630723" y="1181476"/>
                  <a:pt x="597531" y="1139230"/>
                  <a:pt x="642796" y="1176951"/>
                </a:cubicBezTo>
                <a:cubicBezTo>
                  <a:pt x="668939" y="1198737"/>
                  <a:pt x="670259" y="1204564"/>
                  <a:pt x="688064" y="1231272"/>
                </a:cubicBezTo>
                <a:lnTo>
                  <a:pt x="715224" y="1312753"/>
                </a:lnTo>
                <a:lnTo>
                  <a:pt x="733331" y="1367074"/>
                </a:lnTo>
                <a:cubicBezTo>
                  <a:pt x="736349" y="1379145"/>
                  <a:pt x="739778" y="1391121"/>
                  <a:pt x="742385" y="1403287"/>
                </a:cubicBezTo>
                <a:cubicBezTo>
                  <a:pt x="748833" y="1433380"/>
                  <a:pt x="760491" y="1493822"/>
                  <a:pt x="760491" y="1493822"/>
                </a:cubicBezTo>
                <a:cubicBezTo>
                  <a:pt x="757473" y="1614535"/>
                  <a:pt x="756921" y="1735335"/>
                  <a:pt x="751438" y="1855961"/>
                </a:cubicBezTo>
                <a:cubicBezTo>
                  <a:pt x="750821" y="1869540"/>
                  <a:pt x="726279" y="1943494"/>
                  <a:pt x="724278" y="1946495"/>
                </a:cubicBezTo>
                <a:cubicBezTo>
                  <a:pt x="718242" y="1955549"/>
                  <a:pt x="711037" y="1963924"/>
                  <a:pt x="706171" y="1973656"/>
                </a:cubicBezTo>
                <a:cubicBezTo>
                  <a:pt x="701903" y="1982192"/>
                  <a:pt x="702976" y="1993283"/>
                  <a:pt x="697117" y="2000816"/>
                </a:cubicBezTo>
                <a:cubicBezTo>
                  <a:pt x="681849" y="2020446"/>
                  <a:pt x="644239" y="2058943"/>
                  <a:pt x="615636" y="2073244"/>
                </a:cubicBezTo>
                <a:cubicBezTo>
                  <a:pt x="607100" y="2077512"/>
                  <a:pt x="597529" y="2079279"/>
                  <a:pt x="588476" y="2082297"/>
                </a:cubicBezTo>
                <a:cubicBezTo>
                  <a:pt x="545385" y="2111024"/>
                  <a:pt x="578249" y="2093513"/>
                  <a:pt x="525101" y="2109458"/>
                </a:cubicBezTo>
                <a:cubicBezTo>
                  <a:pt x="506820" y="2114943"/>
                  <a:pt x="488888" y="2121529"/>
                  <a:pt x="470781" y="2127565"/>
                </a:cubicBezTo>
                <a:cubicBezTo>
                  <a:pt x="461727" y="2130583"/>
                  <a:pt x="452978" y="2134746"/>
                  <a:pt x="443620" y="2136618"/>
                </a:cubicBezTo>
                <a:cubicBezTo>
                  <a:pt x="428531" y="2139636"/>
                  <a:pt x="413281" y="2141940"/>
                  <a:pt x="398353" y="2145672"/>
                </a:cubicBezTo>
                <a:cubicBezTo>
                  <a:pt x="389095" y="2147987"/>
                  <a:pt x="380508" y="2152655"/>
                  <a:pt x="371192" y="2154725"/>
                </a:cubicBezTo>
                <a:cubicBezTo>
                  <a:pt x="353273" y="2158707"/>
                  <a:pt x="334979" y="2160760"/>
                  <a:pt x="316872" y="2163778"/>
                </a:cubicBezTo>
                <a:cubicBezTo>
                  <a:pt x="307818" y="2166796"/>
                  <a:pt x="299069" y="2170960"/>
                  <a:pt x="289711" y="2172832"/>
                </a:cubicBezTo>
                <a:cubicBezTo>
                  <a:pt x="271428" y="2176489"/>
                  <a:pt x="222191" y="2178153"/>
                  <a:pt x="199177" y="2190939"/>
                </a:cubicBezTo>
                <a:cubicBezTo>
                  <a:pt x="180154" y="2201508"/>
                  <a:pt x="144856" y="2227153"/>
                  <a:pt x="144856" y="2227153"/>
                </a:cubicBezTo>
                <a:cubicBezTo>
                  <a:pt x="119116" y="2265763"/>
                  <a:pt x="107236" y="2278717"/>
                  <a:pt x="90535" y="2317687"/>
                </a:cubicBezTo>
                <a:cubicBezTo>
                  <a:pt x="86776" y="2326459"/>
                  <a:pt x="85750" y="2336312"/>
                  <a:pt x="81482" y="2344848"/>
                </a:cubicBezTo>
                <a:cubicBezTo>
                  <a:pt x="76616" y="2354580"/>
                  <a:pt x="67794" y="2362065"/>
                  <a:pt x="63375" y="2372008"/>
                </a:cubicBezTo>
                <a:cubicBezTo>
                  <a:pt x="55623" y="2389449"/>
                  <a:pt x="55855" y="2410448"/>
                  <a:pt x="45268" y="2426329"/>
                </a:cubicBezTo>
                <a:cubicBezTo>
                  <a:pt x="39232" y="2435382"/>
                  <a:pt x="31580" y="2443546"/>
                  <a:pt x="27161" y="2453489"/>
                </a:cubicBezTo>
                <a:cubicBezTo>
                  <a:pt x="-3970" y="2523533"/>
                  <a:pt x="25161" y="2491703"/>
                  <a:pt x="0" y="251686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B69F7-D478-2547-A494-A26ADCF85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230" y="2380836"/>
            <a:ext cx="3984825" cy="3894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78F200-F1DC-5543-B1CB-9AB22295F500}"/>
              </a:ext>
            </a:extLst>
          </p:cNvPr>
          <p:cNvSpPr txBox="1"/>
          <p:nvPr/>
        </p:nvSpPr>
        <p:spPr>
          <a:xfrm>
            <a:off x="8424268" y="6188974"/>
            <a:ext cx="266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&lt;Dynamic RAM Structure&gt;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63B6B-27B4-804F-ABE3-EF52D5C176D4}"/>
              </a:ext>
            </a:extLst>
          </p:cNvPr>
          <p:cNvSpPr/>
          <p:nvPr/>
        </p:nvSpPr>
        <p:spPr>
          <a:xfrm>
            <a:off x="1458410" y="2235868"/>
            <a:ext cx="10359342" cy="4461521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AD1C5F-259A-9D42-A8C3-08F81833B49A}"/>
              </a:ext>
            </a:extLst>
          </p:cNvPr>
          <p:cNvSpPr/>
          <p:nvPr/>
        </p:nvSpPr>
        <p:spPr>
          <a:xfrm>
            <a:off x="2417272" y="2235868"/>
            <a:ext cx="2688881" cy="185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int main()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int </a:t>
            </a:r>
            <a:r>
              <a:rPr lang="en-US" dirty="0" err="1">
                <a:solidFill>
                  <a:srgbClr val="FF0000"/>
                </a:solidFill>
              </a:rPr>
              <a:t>asdf</a:t>
            </a:r>
            <a:r>
              <a:rPr lang="en-US" dirty="0">
                <a:solidFill>
                  <a:srgbClr val="FF0000"/>
                </a:solidFill>
              </a:rPr>
              <a:t> = 1234;</a:t>
            </a:r>
          </a:p>
          <a:p>
            <a:r>
              <a:rPr lang="en-US" dirty="0"/>
              <a:t>    return 0;</a:t>
            </a:r>
          </a:p>
          <a:p>
            <a:r>
              <a:rPr lang="en-US" dirty="0"/>
              <a:t>}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1A6CA902-5C45-9042-A2E0-E7704668B69A}"/>
              </a:ext>
            </a:extLst>
          </p:cNvPr>
          <p:cNvSpPr/>
          <p:nvPr/>
        </p:nvSpPr>
        <p:spPr>
          <a:xfrm>
            <a:off x="9079582" y="2331855"/>
            <a:ext cx="955723" cy="371803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179AC5-0387-5346-A22E-38A103DC37F4}"/>
              </a:ext>
            </a:extLst>
          </p:cNvPr>
          <p:cNvSpPr/>
          <p:nvPr/>
        </p:nvSpPr>
        <p:spPr>
          <a:xfrm>
            <a:off x="9079583" y="3993266"/>
            <a:ext cx="695146" cy="215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1234</a:t>
            </a:r>
          </a:p>
        </p:txBody>
      </p:sp>
    </p:spTree>
    <p:extLst>
      <p:ext uri="{BB962C8B-B14F-4D97-AF65-F5344CB8AC3E}">
        <p14:creationId xmlns:p14="http://schemas.microsoft.com/office/powerpoint/2010/main" val="337548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31460-2C61-D344-A462-C9FBA548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ACB27-9A92-5C41-9BAA-579BFC91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Pointer: a way to access memory(?) programmatically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A full control of your computer</a:t>
            </a:r>
          </a:p>
          <a:p>
            <a:pPr lvl="1"/>
            <a:r>
              <a:rPr lang="en-US" dirty="0"/>
              <a:t>Optimize program to run faster or use less memory</a:t>
            </a:r>
          </a:p>
          <a:p>
            <a:pPr lvl="1"/>
            <a:endParaRPr lang="en-US" dirty="0"/>
          </a:p>
          <a:p>
            <a:r>
              <a:rPr lang="en-US" dirty="0"/>
              <a:t>Computers these days are becoming more powerful</a:t>
            </a:r>
          </a:p>
          <a:p>
            <a:pPr lvl="1"/>
            <a:r>
              <a:rPr lang="en-US" dirty="0"/>
              <a:t>Modern programmers do not need such fine control</a:t>
            </a:r>
          </a:p>
          <a:p>
            <a:pPr lvl="1"/>
            <a:r>
              <a:rPr lang="en-US" dirty="0"/>
              <a:t>Only few languages provide pointers: C, C++, and C#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Operating Systems need such fine control </a:t>
            </a:r>
          </a:p>
          <a:p>
            <a:pPr lvl="1"/>
            <a:r>
              <a:rPr lang="en-US" dirty="0"/>
              <a:t>Every program on a computer shares the functionality defined in OS</a:t>
            </a:r>
          </a:p>
          <a:p>
            <a:pPr lvl="1"/>
            <a:r>
              <a:rPr lang="en-US" dirty="0"/>
              <a:t>OS bridges the hardware and software (uses memory addresses)</a:t>
            </a:r>
          </a:p>
        </p:txBody>
      </p:sp>
    </p:spTree>
    <p:extLst>
      <p:ext uri="{BB962C8B-B14F-4D97-AF65-F5344CB8AC3E}">
        <p14:creationId xmlns:p14="http://schemas.microsoft.com/office/powerpoint/2010/main" val="56662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D215-C601-3C4D-ADE9-173DA121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B6C83-92E5-7741-A58B-65A1F2867EEF}"/>
              </a:ext>
            </a:extLst>
          </p:cNvPr>
          <p:cNvSpPr txBox="1"/>
          <p:nvPr/>
        </p:nvSpPr>
        <p:spPr>
          <a:xfrm>
            <a:off x="826479" y="2552838"/>
            <a:ext cx="2386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/>
              <a:t>int main()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int </a:t>
            </a:r>
            <a:r>
              <a:rPr lang="en-US" b="1" dirty="0">
                <a:solidFill>
                  <a:srgbClr val="FF0000"/>
                </a:solidFill>
              </a:rPr>
              <a:t>temp</a:t>
            </a:r>
            <a:r>
              <a:rPr lang="en-US" dirty="0"/>
              <a:t> = 5;</a:t>
            </a:r>
          </a:p>
          <a:p>
            <a:r>
              <a:rPr lang="en-US" dirty="0"/>
              <a:t>    int </a:t>
            </a:r>
            <a:r>
              <a:rPr lang="en-US" b="1" dirty="0">
                <a:solidFill>
                  <a:srgbClr val="0070C0"/>
                </a:solidFill>
              </a:rPr>
              <a:t>*</a:t>
            </a:r>
            <a:r>
              <a:rPr lang="en-US" dirty="0" err="1">
                <a:solidFill>
                  <a:srgbClr val="0070C0"/>
                </a:solidFill>
              </a:rPr>
              <a:t>pTemp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= &amp;temp;</a:t>
            </a:r>
            <a:br>
              <a:rPr lang="en-US" dirty="0"/>
            </a:br>
            <a:r>
              <a:rPr lang="en-US" dirty="0"/>
              <a:t>}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FF06E8B7-FCC1-A543-8EE6-2C7353154018}"/>
              </a:ext>
            </a:extLst>
          </p:cNvPr>
          <p:cNvSpPr/>
          <p:nvPr/>
        </p:nvSpPr>
        <p:spPr>
          <a:xfrm>
            <a:off x="3458438" y="1892174"/>
            <a:ext cx="1638665" cy="3648547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F04C3-7F84-B34A-8EBE-BF13D3FE9B2A}"/>
              </a:ext>
            </a:extLst>
          </p:cNvPr>
          <p:cNvSpPr/>
          <p:nvPr/>
        </p:nvSpPr>
        <p:spPr>
          <a:xfrm>
            <a:off x="3453099" y="4083110"/>
            <a:ext cx="1227543" cy="21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86729-7C38-3742-9CDB-97766C25B8FF}"/>
              </a:ext>
            </a:extLst>
          </p:cNvPr>
          <p:cNvSpPr txBox="1"/>
          <p:nvPr/>
        </p:nvSpPr>
        <p:spPr>
          <a:xfrm>
            <a:off x="4666728" y="4023833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0x12345678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667D09-434C-1B42-A92E-031EB47BCD1B}"/>
              </a:ext>
            </a:extLst>
          </p:cNvPr>
          <p:cNvSpPr txBox="1"/>
          <p:nvPr/>
        </p:nvSpPr>
        <p:spPr>
          <a:xfrm>
            <a:off x="4737285" y="525286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0x00000000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CC901-45D9-9447-B6F1-79418B2894D8}"/>
              </a:ext>
            </a:extLst>
          </p:cNvPr>
          <p:cNvSpPr txBox="1"/>
          <p:nvPr/>
        </p:nvSpPr>
        <p:spPr>
          <a:xfrm>
            <a:off x="4737285" y="227437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0xFFFFFFFF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465356-05E7-1741-95E7-D03F27FB2924}"/>
              </a:ext>
            </a:extLst>
          </p:cNvPr>
          <p:cNvSpPr/>
          <p:nvPr/>
        </p:nvSpPr>
        <p:spPr>
          <a:xfrm>
            <a:off x="3453099" y="2295933"/>
            <a:ext cx="1227543" cy="21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F4068C-3970-124D-83EA-386981460047}"/>
              </a:ext>
            </a:extLst>
          </p:cNvPr>
          <p:cNvSpPr/>
          <p:nvPr/>
        </p:nvSpPr>
        <p:spPr>
          <a:xfrm>
            <a:off x="3456117" y="5327965"/>
            <a:ext cx="1227543" cy="21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40478-E0E9-704C-A830-9885A5739D94}"/>
              </a:ext>
            </a:extLst>
          </p:cNvPr>
          <p:cNvSpPr txBox="1"/>
          <p:nvPr/>
        </p:nvSpPr>
        <p:spPr>
          <a:xfrm>
            <a:off x="3717130" y="268802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A35445-8EFB-8049-A2B2-44613DD02705}"/>
              </a:ext>
            </a:extLst>
          </p:cNvPr>
          <p:cNvSpPr txBox="1"/>
          <p:nvPr/>
        </p:nvSpPr>
        <p:spPr>
          <a:xfrm>
            <a:off x="3712603" y="440073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5B5DA-4176-DD4C-BFE4-A8D2D7A3BA68}"/>
              </a:ext>
            </a:extLst>
          </p:cNvPr>
          <p:cNvSpPr txBox="1"/>
          <p:nvPr/>
        </p:nvSpPr>
        <p:spPr>
          <a:xfrm>
            <a:off x="6162904" y="2646445"/>
            <a:ext cx="5917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The program sees memory as </a:t>
            </a:r>
            <a:r>
              <a:rPr lang="en-US" sz="2000" b="1" dirty="0">
                <a:solidFill>
                  <a:srgbClr val="FF0000"/>
                </a:solidFill>
              </a:rPr>
              <a:t>1D array!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system is 32-bit because the address is 4 bytes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hex digits = 1 byte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 64-bit system, memory address is 8 bytes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01FA0-E8DF-8048-9BB4-F52CCC83EA20}"/>
              </a:ext>
            </a:extLst>
          </p:cNvPr>
          <p:cNvSpPr/>
          <p:nvPr/>
        </p:nvSpPr>
        <p:spPr>
          <a:xfrm>
            <a:off x="3453099" y="3415461"/>
            <a:ext cx="1227543" cy="2193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0x12345678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C7BBE-7AAC-054C-9A63-4159248C3931}"/>
              </a:ext>
            </a:extLst>
          </p:cNvPr>
          <p:cNvSpPr txBox="1"/>
          <p:nvPr/>
        </p:nvSpPr>
        <p:spPr>
          <a:xfrm>
            <a:off x="4647516" y="3349632"/>
            <a:ext cx="132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0xBEEFCAFE</a:t>
            </a:r>
          </a:p>
        </p:txBody>
      </p:sp>
    </p:spTree>
    <p:extLst>
      <p:ext uri="{BB962C8B-B14F-4D97-AF65-F5344CB8AC3E}">
        <p14:creationId xmlns:p14="http://schemas.microsoft.com/office/powerpoint/2010/main" val="274303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D215-C601-3C4D-ADE9-173DA121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0ED1-891A-6048-A36A-88DB631A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Declaration</a:t>
            </a:r>
            <a:r>
              <a:rPr lang="en-US" dirty="0"/>
              <a:t> (* after the type)</a:t>
            </a:r>
          </a:p>
          <a:p>
            <a:pPr lvl="1"/>
            <a:r>
              <a:rPr lang="en-US" sz="2000" dirty="0"/>
              <a:t>TYPE *VAR_NAME = INIT_VAL;</a:t>
            </a:r>
          </a:p>
          <a:p>
            <a:pPr lvl="1"/>
            <a:r>
              <a:rPr lang="en-US" sz="2000" dirty="0"/>
              <a:t>int * </a:t>
            </a:r>
            <a:r>
              <a:rPr lang="en-US" sz="2000" dirty="0" err="1"/>
              <a:t>pTemp</a:t>
            </a:r>
            <a:r>
              <a:rPr lang="en-US" sz="2000" dirty="0"/>
              <a:t> = NULL;</a:t>
            </a:r>
          </a:p>
          <a:p>
            <a:pPr lvl="1"/>
            <a:r>
              <a:rPr lang="en-US" sz="2000" dirty="0"/>
              <a:t>int* </a:t>
            </a:r>
            <a:r>
              <a:rPr lang="en-US" sz="2000" dirty="0" err="1"/>
              <a:t>pTemp</a:t>
            </a:r>
            <a:r>
              <a:rPr lang="en-US" sz="2000" dirty="0"/>
              <a:t> = NULL;</a:t>
            </a:r>
          </a:p>
          <a:p>
            <a:pPr lvl="1"/>
            <a:r>
              <a:rPr lang="en-US" sz="2000" b="1" dirty="0"/>
              <a:t>int *</a:t>
            </a:r>
            <a:r>
              <a:rPr lang="en-US" sz="2000" b="1" dirty="0" err="1"/>
              <a:t>pTemp</a:t>
            </a:r>
            <a:r>
              <a:rPr lang="en-US" sz="2000" b="1" dirty="0"/>
              <a:t> = NULL;</a:t>
            </a:r>
          </a:p>
          <a:p>
            <a:r>
              <a:rPr lang="en-US" b="1" dirty="0"/>
              <a:t>Reference operator (&amp;): </a:t>
            </a:r>
            <a:r>
              <a:rPr lang="en-US" dirty="0"/>
              <a:t>returns the address of the operand(variable)</a:t>
            </a:r>
          </a:p>
          <a:p>
            <a:pPr lvl="1"/>
            <a:r>
              <a:rPr lang="en-US" sz="2000" dirty="0" err="1"/>
              <a:t>pTemp</a:t>
            </a:r>
            <a:r>
              <a:rPr lang="en-US" sz="2000" dirty="0"/>
              <a:t> = &amp;temp;</a:t>
            </a:r>
          </a:p>
          <a:p>
            <a:r>
              <a:rPr lang="en-US" b="1" dirty="0"/>
              <a:t>Dereference operator (* before the variable name): </a:t>
            </a:r>
            <a:r>
              <a:rPr lang="en-US" dirty="0"/>
              <a:t>returns the value</a:t>
            </a:r>
          </a:p>
          <a:p>
            <a:pPr lvl="1"/>
            <a:r>
              <a:rPr lang="en-US" sz="2000" dirty="0"/>
              <a:t>int </a:t>
            </a:r>
            <a:r>
              <a:rPr lang="en-US" sz="2000" dirty="0" err="1"/>
              <a:t>new_val</a:t>
            </a:r>
            <a:r>
              <a:rPr lang="en-US" sz="2000" dirty="0"/>
              <a:t> = *</a:t>
            </a:r>
            <a:r>
              <a:rPr lang="en-US" sz="2000" dirty="0" err="1"/>
              <a:t>pTemp</a:t>
            </a:r>
            <a:endParaRPr lang="en-US" sz="2000" dirty="0"/>
          </a:p>
          <a:p>
            <a:pPr lvl="1"/>
            <a:r>
              <a:rPr lang="en-US" sz="2000" dirty="0" err="1"/>
              <a:t>printf</a:t>
            </a:r>
            <a:r>
              <a:rPr lang="en-US" sz="2000" dirty="0"/>
              <a:t> (“%d”, *</a:t>
            </a:r>
            <a:r>
              <a:rPr lang="en-US" sz="2000" dirty="0" err="1"/>
              <a:t>pTemp</a:t>
            </a:r>
            <a:r>
              <a:rPr lang="en-US" sz="2000" dirty="0"/>
              <a:t>)  </a:t>
            </a:r>
            <a:r>
              <a:rPr lang="en-US" sz="2000" dirty="0">
                <a:sym typeface="Wingdings" pitchFamily="2" charset="2"/>
              </a:rPr>
              <a:t> 5</a:t>
            </a:r>
            <a:endParaRPr lang="en-US" sz="2000" dirty="0"/>
          </a:p>
          <a:p>
            <a:pPr lvl="1"/>
            <a:r>
              <a:rPr lang="en-US" sz="2000" dirty="0" err="1"/>
              <a:t>printf</a:t>
            </a:r>
            <a:r>
              <a:rPr lang="en-US" sz="2000" dirty="0"/>
              <a:t> (“%d”, </a:t>
            </a:r>
            <a:r>
              <a:rPr lang="en-US" sz="2000" dirty="0" err="1"/>
              <a:t>new_val</a:t>
            </a:r>
            <a:r>
              <a:rPr lang="en-US" sz="2000" dirty="0"/>
              <a:t>) </a:t>
            </a:r>
            <a:r>
              <a:rPr lang="en-US" sz="2000" dirty="0">
                <a:sym typeface="Wingdings" pitchFamily="2" charset="2"/>
              </a:rPr>
              <a:t> 5</a:t>
            </a:r>
            <a:endParaRPr lang="en-US" sz="2000" dirty="0"/>
          </a:p>
          <a:p>
            <a:pPr lvl="1"/>
            <a:r>
              <a:rPr lang="en-US" sz="2000" dirty="0" err="1"/>
              <a:t>printf</a:t>
            </a:r>
            <a:r>
              <a:rPr lang="en-US" sz="2000" dirty="0"/>
              <a:t> (“%p”, </a:t>
            </a:r>
            <a:r>
              <a:rPr lang="en-US" sz="2000" dirty="0" err="1"/>
              <a:t>pTemp</a:t>
            </a:r>
            <a:r>
              <a:rPr lang="en-US" sz="2000" dirty="0"/>
              <a:t>)    </a:t>
            </a:r>
            <a:r>
              <a:rPr lang="en-US" sz="2000" dirty="0">
                <a:sym typeface="Wingdings" pitchFamily="2" charset="2"/>
              </a:rPr>
              <a:t> 0x12345678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1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D215-C601-3C4D-ADE9-173DA121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0ED1-891A-6048-A36A-88DB631A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 has a type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Increment &amp; decrement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4A7DD-9AEB-934D-89D7-0858F14632DC}"/>
              </a:ext>
            </a:extLst>
          </p:cNvPr>
          <p:cNvSpPr txBox="1"/>
          <p:nvPr/>
        </p:nvSpPr>
        <p:spPr>
          <a:xfrm>
            <a:off x="4439168" y="2234549"/>
            <a:ext cx="3549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 temp = 5;</a:t>
            </a:r>
          </a:p>
          <a:p>
            <a:r>
              <a:rPr lang="en-US" dirty="0"/>
              <a:t>float *</a:t>
            </a:r>
            <a:r>
              <a:rPr lang="en-US" dirty="0" err="1"/>
              <a:t>fp_temp</a:t>
            </a:r>
            <a:r>
              <a:rPr lang="en-US" dirty="0"/>
              <a:t> = &amp;temp; </a:t>
            </a:r>
            <a:r>
              <a:rPr lang="en-US" dirty="0">
                <a:solidFill>
                  <a:srgbClr val="FF0000"/>
                </a:solidFill>
              </a:rPr>
              <a:t>(error)</a:t>
            </a:r>
          </a:p>
          <a:p>
            <a:r>
              <a:rPr lang="en-US" dirty="0"/>
              <a:t>void *</a:t>
            </a:r>
            <a:r>
              <a:rPr lang="en-US" dirty="0" err="1"/>
              <a:t>vp_temp</a:t>
            </a:r>
            <a:r>
              <a:rPr lang="en-US" dirty="0"/>
              <a:t> = (void *) temp; </a:t>
            </a:r>
            <a:r>
              <a:rPr lang="en-US" dirty="0">
                <a:solidFill>
                  <a:srgbClr val="FF0000"/>
                </a:solidFill>
              </a:rPr>
              <a:t>(ok)</a:t>
            </a:r>
          </a:p>
          <a:p>
            <a:r>
              <a:rPr lang="en-US" dirty="0"/>
              <a:t>char *</a:t>
            </a:r>
            <a:r>
              <a:rPr lang="en-US" dirty="0" err="1"/>
              <a:t>cp_temp</a:t>
            </a:r>
            <a:r>
              <a:rPr lang="en-US" dirty="0"/>
              <a:t> = ’a’;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43779-8479-0D49-9294-C4971CC33E86}"/>
              </a:ext>
            </a:extLst>
          </p:cNvPr>
          <p:cNvSpPr txBox="1"/>
          <p:nvPr/>
        </p:nvSpPr>
        <p:spPr>
          <a:xfrm>
            <a:off x="3341944" y="4145638"/>
            <a:ext cx="57442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 *</a:t>
            </a:r>
            <a:r>
              <a:rPr lang="en-US" dirty="0" err="1"/>
              <a:t>ip_temp</a:t>
            </a:r>
            <a:r>
              <a:rPr lang="en-US" dirty="0"/>
              <a:t> = 0x10001000;</a:t>
            </a:r>
          </a:p>
          <a:p>
            <a:r>
              <a:rPr lang="en-US" dirty="0"/>
              <a:t>ip_temp+1 ?</a:t>
            </a:r>
          </a:p>
          <a:p>
            <a:r>
              <a:rPr lang="en-US" dirty="0" err="1"/>
              <a:t>printf</a:t>
            </a:r>
            <a:r>
              <a:rPr lang="en-US" dirty="0"/>
              <a:t>(“%p”, </a:t>
            </a:r>
            <a:r>
              <a:rPr lang="en-US" dirty="0" err="1"/>
              <a:t>ip_temp</a:t>
            </a:r>
            <a:r>
              <a:rPr lang="en-US" dirty="0"/>
              <a:t> + 1) </a:t>
            </a:r>
            <a:r>
              <a:rPr lang="en-US" dirty="0">
                <a:sym typeface="Wingdings" pitchFamily="2" charset="2"/>
              </a:rPr>
              <a:t> 0x1000100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 (not 0x1000100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char *</a:t>
            </a:r>
            <a:r>
              <a:rPr lang="en-US" dirty="0" err="1">
                <a:sym typeface="Wingdings" pitchFamily="2" charset="2"/>
              </a:rPr>
              <a:t>cp_temp</a:t>
            </a:r>
            <a:r>
              <a:rPr lang="en-US" dirty="0">
                <a:sym typeface="Wingdings" pitchFamily="2" charset="2"/>
              </a:rPr>
              <a:t> = 0x10001000;</a:t>
            </a:r>
          </a:p>
          <a:p>
            <a:r>
              <a:rPr lang="en-US" dirty="0">
                <a:sym typeface="Wingdings" pitchFamily="2" charset="2"/>
              </a:rPr>
              <a:t>cp_temp+1 ?</a:t>
            </a:r>
          </a:p>
          <a:p>
            <a:r>
              <a:rPr lang="en-US" dirty="0" err="1"/>
              <a:t>printf</a:t>
            </a:r>
            <a:r>
              <a:rPr lang="en-US" dirty="0"/>
              <a:t>(“%p”, </a:t>
            </a:r>
            <a:r>
              <a:rPr lang="en-US" dirty="0" err="1"/>
              <a:t>ip_temp</a:t>
            </a:r>
            <a:r>
              <a:rPr lang="en-US" dirty="0"/>
              <a:t> + 1) </a:t>
            </a:r>
            <a:r>
              <a:rPr lang="en-US" dirty="0">
                <a:sym typeface="Wingdings" pitchFamily="2" charset="2"/>
              </a:rPr>
              <a:t> 0x1000100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en-US" dirty="0">
                <a:sym typeface="Wingdings" pitchFamily="2" charset="2"/>
              </a:rPr>
              <a:t> (not 0x1000100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64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D215-C601-3C4D-ADE9-173DA121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0ED1-891A-6048-A36A-88DB631A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 == array?</a:t>
            </a:r>
          </a:p>
          <a:p>
            <a:pPr marL="0" indent="0">
              <a:buNone/>
            </a:pPr>
            <a:r>
              <a:rPr lang="en-US" dirty="0"/>
              <a:t>                                         char str[4];</a:t>
            </a:r>
          </a:p>
          <a:p>
            <a:r>
              <a:rPr lang="en-US" dirty="0"/>
              <a:t>The variable ‘str’ points to the start of the array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const</a:t>
            </a:r>
            <a:r>
              <a:rPr lang="en-US" dirty="0"/>
              <a:t> means it cannot point anywhere else; it’s fixed)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str[0] == *(str)</a:t>
            </a:r>
            <a:br>
              <a:rPr lang="en-US" dirty="0"/>
            </a:br>
            <a:r>
              <a:rPr lang="en-US" dirty="0"/>
              <a:t>str[1] == *(str + 1)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AD2DD5-676A-654A-915D-DD51AAE1F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936285"/>
              </p:ext>
            </p:extLst>
          </p:nvPr>
        </p:nvGraphicFramePr>
        <p:xfrm>
          <a:off x="6109923" y="2403471"/>
          <a:ext cx="4187732" cy="3711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933">
                  <a:extLst>
                    <a:ext uri="{9D8B030D-6E8A-4147-A177-3AD203B41FA5}">
                      <a16:colId xmlns:a16="http://schemas.microsoft.com/office/drawing/2014/main" val="1397458690"/>
                    </a:ext>
                  </a:extLst>
                </a:gridCol>
                <a:gridCol w="1046933">
                  <a:extLst>
                    <a:ext uri="{9D8B030D-6E8A-4147-A177-3AD203B41FA5}">
                      <a16:colId xmlns:a16="http://schemas.microsoft.com/office/drawing/2014/main" val="3035857487"/>
                    </a:ext>
                  </a:extLst>
                </a:gridCol>
                <a:gridCol w="1046933">
                  <a:extLst>
                    <a:ext uri="{9D8B030D-6E8A-4147-A177-3AD203B41FA5}">
                      <a16:colId xmlns:a16="http://schemas.microsoft.com/office/drawing/2014/main" val="3569490385"/>
                    </a:ext>
                  </a:extLst>
                </a:gridCol>
                <a:gridCol w="1046933">
                  <a:extLst>
                    <a:ext uri="{9D8B030D-6E8A-4147-A177-3AD203B41FA5}">
                      <a16:colId xmlns:a16="http://schemas.microsoft.com/office/drawing/2014/main" val="2476881889"/>
                    </a:ext>
                  </a:extLst>
                </a:gridCol>
              </a:tblGrid>
              <a:tr h="3711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str[0]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str[3]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6483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83FD2C-C8BF-3E4A-B182-202A8DB6FE60}"/>
              </a:ext>
            </a:extLst>
          </p:cNvPr>
          <p:cNvSpPr txBox="1"/>
          <p:nvPr/>
        </p:nvSpPr>
        <p:spPr>
          <a:xfrm>
            <a:off x="6241703" y="1661088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const</a:t>
            </a:r>
            <a:r>
              <a:rPr lang="en-US" b="1" dirty="0">
                <a:solidFill>
                  <a:srgbClr val="FF0000"/>
                </a:solidFill>
              </a:rPr>
              <a:t> char *str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830EEF-5590-614C-851A-50D8367E2950}"/>
              </a:ext>
            </a:extLst>
          </p:cNvPr>
          <p:cNvCxnSpPr/>
          <p:nvPr/>
        </p:nvCxnSpPr>
        <p:spPr>
          <a:xfrm flipH="1">
            <a:off x="6621949" y="2013515"/>
            <a:ext cx="452673" cy="389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E906E9-3120-5740-B9FF-65D2500D3D72}"/>
              </a:ext>
            </a:extLst>
          </p:cNvPr>
          <p:cNvSpPr txBox="1"/>
          <p:nvPr/>
        </p:nvSpPr>
        <p:spPr>
          <a:xfrm>
            <a:off x="4252421" y="3788940"/>
            <a:ext cx="2401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 str[4] = {0,};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&amp;str[0]);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str);</a:t>
            </a:r>
          </a:p>
        </p:txBody>
      </p:sp>
    </p:spTree>
    <p:extLst>
      <p:ext uri="{BB962C8B-B14F-4D97-AF65-F5344CB8AC3E}">
        <p14:creationId xmlns:p14="http://schemas.microsoft.com/office/powerpoint/2010/main" val="57612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D215-C601-3C4D-ADE9-173DA121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0ED1-891A-6048-A36A-88DB631A4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pointer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pointer?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E9A0-B5D5-024B-B875-D9079BC68412}"/>
              </a:ext>
            </a:extLst>
          </p:cNvPr>
          <p:cNvSpPr txBox="1"/>
          <p:nvPr/>
        </p:nvSpPr>
        <p:spPr>
          <a:xfrm>
            <a:off x="2496049" y="2394706"/>
            <a:ext cx="3080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 str[2][3] = {0,};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&amp;str[0]);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&amp;str[1]);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&amp;str[1][0]);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&amp;str[2]);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&amp;str[2][0]);</a:t>
            </a:r>
          </a:p>
          <a:p>
            <a:r>
              <a:rPr lang="en-US" dirty="0" err="1"/>
              <a:t>printf</a:t>
            </a:r>
            <a:r>
              <a:rPr lang="en-US" dirty="0"/>
              <a:t> (“%p\n”, &amp;str[2][1]);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F4A-A171-984D-834C-64CF4DF92C9A}"/>
              </a:ext>
            </a:extLst>
          </p:cNvPr>
          <p:cNvSpPr/>
          <p:nvPr/>
        </p:nvSpPr>
        <p:spPr>
          <a:xfrm>
            <a:off x="5133227" y="2413337"/>
            <a:ext cx="22214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b="1" dirty="0">
                <a:solidFill>
                  <a:srgbClr val="FF0000"/>
                </a:solidFill>
                <a:latin typeface="Monaco" pitchFamily="2" charset="77"/>
              </a:rPr>
              <a:t>6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6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9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9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c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c</a:t>
            </a:r>
          </a:p>
          <a:p>
            <a:r>
              <a:rPr lang="en-US" dirty="0">
                <a:latin typeface="Monaco" pitchFamily="2" charset="77"/>
              </a:rPr>
              <a:t>0xef21 e8e</a:t>
            </a:r>
            <a:r>
              <a:rPr lang="en-US" dirty="0">
                <a:solidFill>
                  <a:srgbClr val="FF0000"/>
                </a:solidFill>
                <a:latin typeface="Monaco" pitchFamily="2" charset="77"/>
              </a:rPr>
              <a:t>d</a:t>
            </a:r>
            <a:endParaRPr lang="en-US" dirty="0">
              <a:solidFill>
                <a:srgbClr val="FF0000"/>
              </a:solidFill>
              <a:effectLst/>
              <a:latin typeface="Monaco" pitchFamily="2" charset="77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66CDA34-783B-8946-B5D7-A0657B7D9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17923"/>
              </p:ext>
            </p:extLst>
          </p:nvPr>
        </p:nvGraphicFramePr>
        <p:xfrm>
          <a:off x="8333637" y="2542457"/>
          <a:ext cx="3020163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721">
                  <a:extLst>
                    <a:ext uri="{9D8B030D-6E8A-4147-A177-3AD203B41FA5}">
                      <a16:colId xmlns:a16="http://schemas.microsoft.com/office/drawing/2014/main" val="3569554475"/>
                    </a:ext>
                  </a:extLst>
                </a:gridCol>
                <a:gridCol w="1006721">
                  <a:extLst>
                    <a:ext uri="{9D8B030D-6E8A-4147-A177-3AD203B41FA5}">
                      <a16:colId xmlns:a16="http://schemas.microsoft.com/office/drawing/2014/main" val="2491627173"/>
                    </a:ext>
                  </a:extLst>
                </a:gridCol>
                <a:gridCol w="1006721">
                  <a:extLst>
                    <a:ext uri="{9D8B030D-6E8A-4147-A177-3AD203B41FA5}">
                      <a16:colId xmlns:a16="http://schemas.microsoft.com/office/drawing/2014/main" val="3001924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1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ea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642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25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9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E15-B3AC-B44B-A873-1E7FBE69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73E2-582B-6540-BBD1-2A4C0B432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 for all office hours/discussion:</a:t>
            </a:r>
            <a:br>
              <a:rPr lang="en-US" dirty="0"/>
            </a:br>
            <a:r>
              <a:rPr lang="en-US" u="sng" dirty="0">
                <a:hlinkClick r:id="rId2"/>
              </a:rPr>
              <a:t>https://uci.zoom.us/j/93369206818</a:t>
            </a:r>
            <a:br>
              <a:rPr lang="en-US" u="sng" dirty="0"/>
            </a:br>
            <a:endParaRPr lang="en-US" u="sng" dirty="0"/>
          </a:p>
          <a:p>
            <a:r>
              <a:rPr lang="en-US" dirty="0"/>
              <a:t>Teaching staff office hours: </a:t>
            </a:r>
            <a:br>
              <a:rPr lang="en-US" dirty="0"/>
            </a:br>
            <a:br>
              <a:rPr lang="en-US" dirty="0"/>
            </a:br>
            <a:r>
              <a:rPr lang="en-US" sz="2400" dirty="0" err="1"/>
              <a:t>Zhaofeng</a:t>
            </a:r>
            <a:r>
              <a:rPr lang="en-US" sz="2400" dirty="0"/>
              <a:t> Li: TBA</a:t>
            </a:r>
            <a:br>
              <a:rPr lang="en-US" sz="2400" dirty="0"/>
            </a:br>
            <a:r>
              <a:rPr lang="en-US" sz="2400" dirty="0"/>
              <a:t>Hari: Monday 12:00PT</a:t>
            </a:r>
            <a:br>
              <a:rPr lang="en-US" sz="2400" dirty="0"/>
            </a:br>
            <a:r>
              <a:rPr lang="en-US" b="1" dirty="0"/>
              <a:t>Deep: Wed 9:00 AM PST</a:t>
            </a:r>
            <a:br>
              <a:rPr lang="en-US" sz="2400" dirty="0"/>
            </a:br>
            <a:r>
              <a:rPr lang="en-US" sz="2400" dirty="0"/>
              <a:t>Hans: Thu 12:00PT</a:t>
            </a:r>
            <a:br>
              <a:rPr lang="en-US" sz="2400" dirty="0"/>
            </a:br>
            <a:r>
              <a:rPr lang="en-US" sz="2400" dirty="0"/>
              <a:t>Se-Min Lim: Fri 9:00PT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11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A400-B222-1B4F-A408-EE3E2295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pointers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58B1A-6813-224A-97D8-F4E72FE94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Pointers are dangerous…</a:t>
            </a:r>
          </a:p>
          <a:p>
            <a:r>
              <a:rPr lang="en-US" dirty="0" err="1"/>
              <a:t>BSoD</a:t>
            </a:r>
            <a:r>
              <a:rPr lang="en-US" dirty="0"/>
              <a:t>(Blue screen of death) == Kernel panic </a:t>
            </a:r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Segmentation Fault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to debug? </a:t>
            </a:r>
            <a:r>
              <a:rPr lang="en-US" b="1" dirty="0">
                <a:solidFill>
                  <a:srgbClr val="FF0000"/>
                </a:solidFill>
              </a:rPr>
              <a:t>GDB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4BFAC-BB5F-B346-AA6E-4C603A4CC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72" y="2873571"/>
            <a:ext cx="3702867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78037-7A13-A842-AF6C-3934C37C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42"/>
          <a:stretch/>
        </p:blipFill>
        <p:spPr>
          <a:xfrm>
            <a:off x="5752061" y="5035758"/>
            <a:ext cx="4891072" cy="1614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7B0DD-33EC-8B43-8734-EEEAB3D13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333" y="2873571"/>
            <a:ext cx="4876800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02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CF27A-258E-C342-8A84-00AAC559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EE020-A77B-4144-B547-2D79A6F77FC1}"/>
              </a:ext>
            </a:extLst>
          </p:cNvPr>
          <p:cNvSpPr txBox="1"/>
          <p:nvPr/>
        </p:nvSpPr>
        <p:spPr>
          <a:xfrm>
            <a:off x="914399" y="1819746"/>
            <a:ext cx="48617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/>
              <a:t>int main()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    char str[2][3] = {0,};</a:t>
            </a:r>
          </a:p>
          <a:p>
            <a:endParaRPr lang="en-US" dirty="0"/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str);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&amp;str[0]);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&amp;str[1]);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&amp;str[1][0]);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&amp;str[2]);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&amp;str[2][0]);</a:t>
            </a:r>
          </a:p>
          <a:p>
            <a:r>
              <a:rPr lang="en-US" dirty="0"/>
              <a:t>    </a:t>
            </a:r>
            <a:r>
              <a:rPr lang="en-US" dirty="0" err="1"/>
              <a:t>printf</a:t>
            </a:r>
            <a:r>
              <a:rPr lang="en-US" dirty="0"/>
              <a:t> ("%p\n", &amp;str[2][1]);</a:t>
            </a:r>
          </a:p>
          <a:p>
            <a:endParaRPr lang="en-US" dirty="0"/>
          </a:p>
          <a:p>
            <a:r>
              <a:rPr lang="en-US" dirty="0"/>
              <a:t>    return 0;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C741-0B86-C441-A46C-D965A4182094}"/>
              </a:ext>
            </a:extLst>
          </p:cNvPr>
          <p:cNvSpPr txBox="1"/>
          <p:nvPr/>
        </p:nvSpPr>
        <p:spPr>
          <a:xfrm>
            <a:off x="5477346" y="2758997"/>
            <a:ext cx="2358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gcc</a:t>
            </a:r>
            <a:r>
              <a:rPr lang="en-US" dirty="0"/>
              <a:t> –g </a:t>
            </a:r>
            <a:r>
              <a:rPr lang="en-US" dirty="0" err="1"/>
              <a:t>test.c</a:t>
            </a:r>
            <a:r>
              <a:rPr lang="en-US" dirty="0"/>
              <a:t> -o </a:t>
            </a:r>
            <a:r>
              <a:rPr lang="en-US" dirty="0" err="1"/>
              <a:t>test.exe</a:t>
            </a:r>
            <a:endParaRPr lang="en-US" dirty="0"/>
          </a:p>
          <a:p>
            <a:r>
              <a:rPr lang="en-US" dirty="0"/>
              <a:t>./</a:t>
            </a:r>
            <a:r>
              <a:rPr lang="en-US" dirty="0" err="1"/>
              <a:t>test.exe</a:t>
            </a:r>
            <a:endParaRPr lang="en-US" dirty="0"/>
          </a:p>
          <a:p>
            <a:r>
              <a:rPr lang="en-US" dirty="0" err="1"/>
              <a:t>gdb</a:t>
            </a:r>
            <a:r>
              <a:rPr lang="en-US" dirty="0"/>
              <a:t> </a:t>
            </a:r>
            <a:r>
              <a:rPr lang="en-US" dirty="0" err="1"/>
              <a:t>test.exe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9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the execution flow of the program (stop/resume)</a:t>
            </a:r>
          </a:p>
          <a:p>
            <a:r>
              <a:rPr lang="en-US" dirty="0"/>
              <a:t>View/modify the system status (register, memory contents, …)</a:t>
            </a:r>
          </a:p>
          <a:p>
            <a:r>
              <a:rPr lang="en-US" dirty="0"/>
              <a:t>Run the target(inferior) inside </a:t>
            </a:r>
            <a:r>
              <a:rPr lang="en-US" dirty="0" err="1"/>
              <a:t>gdb</a:t>
            </a:r>
            <a:r>
              <a:rPr lang="en-US" dirty="0"/>
              <a:t> or </a:t>
            </a:r>
            <a:r>
              <a:rPr lang="en-US" i="1" dirty="0"/>
              <a:t>attach</a:t>
            </a:r>
            <a:r>
              <a:rPr lang="en-US" dirty="0"/>
              <a:t> to the running process</a:t>
            </a:r>
          </a:p>
          <a:p>
            <a:r>
              <a:rPr lang="en-US" dirty="0"/>
              <a:t>Even remote debugging is possible (through network)</a:t>
            </a:r>
          </a:p>
        </p:txBody>
      </p:sp>
    </p:spTree>
    <p:extLst>
      <p:ext uri="{BB962C8B-B14F-4D97-AF65-F5344CB8AC3E}">
        <p14:creationId xmlns:p14="http://schemas.microsoft.com/office/powerpoint/2010/main" val="239618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print lines from a source file</a:t>
            </a:r>
          </a:p>
          <a:p>
            <a:pPr lvl="1"/>
            <a:r>
              <a:rPr lang="en-US" dirty="0"/>
              <a:t>l (or list)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6CF7-0297-0242-9E4D-5761318D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91" y="2695575"/>
            <a:ext cx="4787900" cy="379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3D33B-4638-0442-9D36-45BA7827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190" y="1674996"/>
            <a:ext cx="3648610" cy="70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20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breakpoint: stop the program at certain point</a:t>
            </a:r>
          </a:p>
          <a:p>
            <a:pPr lvl="1"/>
            <a:r>
              <a:rPr lang="en-US" dirty="0"/>
              <a:t>where? </a:t>
            </a:r>
          </a:p>
          <a:p>
            <a:pPr lvl="2"/>
            <a:r>
              <a:rPr lang="en-US" dirty="0"/>
              <a:t>a line of the source code</a:t>
            </a:r>
          </a:p>
          <a:p>
            <a:pPr lvl="2"/>
            <a:r>
              <a:rPr lang="en-US" dirty="0"/>
              <a:t>or at specific memory address</a:t>
            </a:r>
          </a:p>
          <a:p>
            <a:r>
              <a:rPr lang="en-US" dirty="0"/>
              <a:t>info b: list breakpoints</a:t>
            </a:r>
          </a:p>
          <a:p>
            <a:r>
              <a:rPr lang="en-US" dirty="0"/>
              <a:t>delete &lt;num&gt;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54C63-3CF5-3346-A2B7-D75D0464D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96"/>
          <a:stretch/>
        </p:blipFill>
        <p:spPr>
          <a:xfrm>
            <a:off x="4545154" y="3429000"/>
            <a:ext cx="7302500" cy="32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run &amp; continue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run</a:t>
            </a:r>
            <a:r>
              <a:rPr lang="en-US" dirty="0"/>
              <a:t>: run the program. If there’s no breakpoint, the program will run until the end as if there is no </a:t>
            </a:r>
            <a:r>
              <a:rPr lang="en-US" dirty="0" err="1"/>
              <a:t>gdb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b="1" dirty="0"/>
              <a:t>continue</a:t>
            </a:r>
            <a:r>
              <a:rPr lang="en-US" dirty="0"/>
              <a:t>: when program stopped at some breakpoint, </a:t>
            </a:r>
            <a:r>
              <a:rPr lang="en-US" i="1" dirty="0"/>
              <a:t>continue</a:t>
            </a:r>
            <a:r>
              <a:rPr lang="en-US" dirty="0"/>
              <a:t> will make the program run until the next breakpoint; otherwise, no further breakpoint, it run until the end</a:t>
            </a:r>
          </a:p>
        </p:txBody>
      </p:sp>
    </p:spTree>
    <p:extLst>
      <p:ext uri="{BB962C8B-B14F-4D97-AF65-F5344CB8AC3E}">
        <p14:creationId xmlns:p14="http://schemas.microsoft.com/office/powerpoint/2010/main" val="993699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0854"/>
          </a:xfrm>
        </p:spPr>
        <p:txBody>
          <a:bodyPr>
            <a:normAutofit/>
          </a:bodyPr>
          <a:lstStyle/>
          <a:p>
            <a:r>
              <a:rPr lang="en-US" dirty="0"/>
              <a:t>next, step in &amp; out</a:t>
            </a:r>
          </a:p>
          <a:p>
            <a:pPr lvl="1"/>
            <a:r>
              <a:rPr lang="en-US" dirty="0"/>
              <a:t>step over: execute one line (</a:t>
            </a:r>
            <a:r>
              <a:rPr lang="en-US" dirty="0" err="1"/>
              <a:t>gdb</a:t>
            </a:r>
            <a:r>
              <a:rPr lang="en-US" dirty="0"/>
              <a:t> command: next)</a:t>
            </a:r>
          </a:p>
          <a:p>
            <a:pPr lvl="1"/>
            <a:r>
              <a:rPr lang="en-US" dirty="0"/>
              <a:t>step in: execute one line &amp; go inside the function (</a:t>
            </a:r>
            <a:r>
              <a:rPr lang="en-US" dirty="0" err="1"/>
              <a:t>gdb</a:t>
            </a:r>
            <a:r>
              <a:rPr lang="en-US" dirty="0"/>
              <a:t> command: step)</a:t>
            </a:r>
          </a:p>
          <a:p>
            <a:pPr lvl="1"/>
            <a:r>
              <a:rPr lang="en-US" dirty="0"/>
              <a:t>step out: skip the rest of the current function (</a:t>
            </a:r>
            <a:r>
              <a:rPr lang="en-US" dirty="0" err="1"/>
              <a:t>gdb</a:t>
            </a:r>
            <a:r>
              <a:rPr lang="en-US" dirty="0"/>
              <a:t> command: finish)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execute one instruction: </a:t>
            </a:r>
            <a:r>
              <a:rPr lang="en-US" dirty="0" err="1"/>
              <a:t>step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dirty="0"/>
              <a:t>, </a:t>
            </a:r>
            <a:r>
              <a:rPr lang="en-US" dirty="0" err="1"/>
              <a:t>next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B57E7-6E5A-9E4B-AAAD-0536F36B5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539567"/>
            <a:ext cx="5041900" cy="215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8D80A9-83BB-F643-9A9D-EF01BF2F2291}"/>
              </a:ext>
            </a:extLst>
          </p:cNvPr>
          <p:cNvSpPr/>
          <p:nvPr/>
        </p:nvSpPr>
        <p:spPr>
          <a:xfrm>
            <a:off x="7604911" y="3829616"/>
            <a:ext cx="3532989" cy="2372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E4A5D-DA6E-054C-9C98-EFA1A17E9A67}"/>
              </a:ext>
            </a:extLst>
          </p:cNvPr>
          <p:cNvSpPr txBox="1"/>
          <p:nvPr/>
        </p:nvSpPr>
        <p:spPr>
          <a:xfrm>
            <a:off x="7604911" y="382961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B5B93A-2185-2541-92B4-8C7177E8D36F}"/>
              </a:ext>
            </a:extLst>
          </p:cNvPr>
          <p:cNvSpPr/>
          <p:nvPr/>
        </p:nvSpPr>
        <p:spPr>
          <a:xfrm>
            <a:off x="8400322" y="4418091"/>
            <a:ext cx="2129073" cy="14108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D337F-33A9-2741-B4EB-6ABFC9A004B6}"/>
              </a:ext>
            </a:extLst>
          </p:cNvPr>
          <p:cNvSpPr txBox="1"/>
          <p:nvPr/>
        </p:nvSpPr>
        <p:spPr>
          <a:xfrm>
            <a:off x="8400322" y="441809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func</a:t>
            </a:r>
            <a:r>
              <a:rPr lang="en-US" dirty="0"/>
              <a:t>()</a:t>
            </a: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84517755-DF12-EA49-8774-607366140FC5}"/>
              </a:ext>
            </a:extLst>
          </p:cNvPr>
          <p:cNvSpPr/>
          <p:nvPr/>
        </p:nvSpPr>
        <p:spPr>
          <a:xfrm>
            <a:off x="7740713" y="4300396"/>
            <a:ext cx="534154" cy="1765426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684E5-6F0A-7D4A-AFE8-6D92ACF47C44}"/>
              </a:ext>
            </a:extLst>
          </p:cNvPr>
          <p:cNvSpPr txBox="1"/>
          <p:nvPr/>
        </p:nvSpPr>
        <p:spPr>
          <a:xfrm>
            <a:off x="7145229" y="4938841"/>
            <a:ext cx="59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next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9DB7AFE-D5F4-1C47-81FE-60C82D8B5D66}"/>
              </a:ext>
            </a:extLst>
          </p:cNvPr>
          <p:cNvSpPr/>
          <p:nvPr/>
        </p:nvSpPr>
        <p:spPr>
          <a:xfrm>
            <a:off x="9252642" y="4300396"/>
            <a:ext cx="212216" cy="48702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CBEC2-14E1-2447-9283-D62F2BEA3B6E}"/>
              </a:ext>
            </a:extLst>
          </p:cNvPr>
          <p:cNvSpPr txBox="1"/>
          <p:nvPr/>
        </p:nvSpPr>
        <p:spPr>
          <a:xfrm>
            <a:off x="9061008" y="3939363"/>
            <a:ext cx="58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step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E970DB5-BEC3-ED45-A2F4-61B99B618310}"/>
              </a:ext>
            </a:extLst>
          </p:cNvPr>
          <p:cNvSpPr/>
          <p:nvPr/>
        </p:nvSpPr>
        <p:spPr>
          <a:xfrm>
            <a:off x="9249624" y="4868904"/>
            <a:ext cx="212216" cy="117916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F5741-EDE6-E942-B2FF-CD0FABB20731}"/>
              </a:ext>
            </a:extLst>
          </p:cNvPr>
          <p:cNvSpPr txBox="1"/>
          <p:nvPr/>
        </p:nvSpPr>
        <p:spPr>
          <a:xfrm>
            <a:off x="9371405" y="519935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finish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D1C928-2BF0-4D4F-B4BE-B66B20D1F2F3}"/>
              </a:ext>
            </a:extLst>
          </p:cNvPr>
          <p:cNvCxnSpPr/>
          <p:nvPr/>
        </p:nvCxnSpPr>
        <p:spPr>
          <a:xfrm>
            <a:off x="7145229" y="4787423"/>
            <a:ext cx="444320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B2A2FC-0B79-D041-84A2-ED14D97921FF}"/>
              </a:ext>
            </a:extLst>
          </p:cNvPr>
          <p:cNvCxnSpPr/>
          <p:nvPr/>
        </p:nvCxnSpPr>
        <p:spPr>
          <a:xfrm>
            <a:off x="7145229" y="4278165"/>
            <a:ext cx="444320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B5BDF3-A4EE-6E47-A1DF-9B74052A276E}"/>
              </a:ext>
            </a:extLst>
          </p:cNvPr>
          <p:cNvCxnSpPr/>
          <p:nvPr/>
        </p:nvCxnSpPr>
        <p:spPr>
          <a:xfrm>
            <a:off x="7240236" y="6043942"/>
            <a:ext cx="444320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86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err="1"/>
              <a:t>bt</a:t>
            </a:r>
            <a:r>
              <a:rPr lang="en-US" dirty="0"/>
              <a:t> (or </a:t>
            </a:r>
            <a:r>
              <a:rPr lang="en-US" dirty="0" err="1"/>
              <a:t>backtrace</a:t>
            </a:r>
            <a:r>
              <a:rPr lang="en-US" dirty="0"/>
              <a:t>): shows the </a:t>
            </a:r>
            <a:r>
              <a:rPr lang="en-US" i="1" dirty="0"/>
              <a:t>call stack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3E51E-A378-7442-A4D0-6ABC0417D9EE}"/>
              </a:ext>
            </a:extLst>
          </p:cNvPr>
          <p:cNvSpPr/>
          <p:nvPr/>
        </p:nvSpPr>
        <p:spPr>
          <a:xfrm>
            <a:off x="1101505" y="321063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gdb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)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bt</a:t>
            </a:r>
            <a:endParaRPr lang="en-US" dirty="0"/>
          </a:p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#0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zzz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 () at zzz.c:96</a:t>
            </a:r>
            <a:endParaRPr lang="en-US" dirty="0"/>
          </a:p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#1 0xf7d39cba in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yyy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arg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=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arg@entry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=0x0) at yyy.c:542</a:t>
            </a:r>
            <a:endParaRPr lang="en-US" dirty="0"/>
          </a:p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#2 0xf7d3a4f6 in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yyyinit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 () at yyy.c:590</a:t>
            </a:r>
            <a:endParaRPr lang="en-US" dirty="0"/>
          </a:p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#3 0x0804ac0c in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gnninit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 () at gnn.c:374</a:t>
            </a:r>
            <a:endParaRPr lang="en-US" dirty="0"/>
          </a:p>
          <a:p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#4 main (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=1, </a:t>
            </a:r>
            <a:r>
              <a:rPr lang="en-US" dirty="0" err="1">
                <a:solidFill>
                  <a:srgbClr val="242729"/>
                </a:solidFill>
                <a:latin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242729"/>
                </a:solidFill>
                <a:latin typeface="Consolas" panose="020B0609020204030204" pitchFamily="49" charset="0"/>
              </a:rPr>
              <a:t>=0xffffd5e4) at gnn.c:389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497F3E-6B5E-F149-895D-E801618D39BA}"/>
              </a:ext>
            </a:extLst>
          </p:cNvPr>
          <p:cNvSpPr/>
          <p:nvPr/>
        </p:nvSpPr>
        <p:spPr>
          <a:xfrm>
            <a:off x="7557506" y="2281473"/>
            <a:ext cx="3532989" cy="40304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3AA31-8A6A-A34C-9509-9A6903D86D22}"/>
              </a:ext>
            </a:extLst>
          </p:cNvPr>
          <p:cNvSpPr txBox="1"/>
          <p:nvPr/>
        </p:nvSpPr>
        <p:spPr>
          <a:xfrm>
            <a:off x="7557506" y="22814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10180-8014-4E4E-9586-2F6D53E8BB77}"/>
              </a:ext>
            </a:extLst>
          </p:cNvPr>
          <p:cNvSpPr/>
          <p:nvPr/>
        </p:nvSpPr>
        <p:spPr>
          <a:xfrm>
            <a:off x="7822194" y="2785741"/>
            <a:ext cx="3023857" cy="32167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DA45D-C61A-5E4B-901A-EC3780E23A30}"/>
              </a:ext>
            </a:extLst>
          </p:cNvPr>
          <p:cNvSpPr txBox="1"/>
          <p:nvPr/>
        </p:nvSpPr>
        <p:spPr>
          <a:xfrm>
            <a:off x="7822194" y="2785741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gnninit</a:t>
            </a:r>
            <a:r>
              <a:rPr lang="en-US" dirty="0"/>
              <a:t>()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E291D-8F05-A349-BEAE-51CBB769B90D}"/>
              </a:ext>
            </a:extLst>
          </p:cNvPr>
          <p:cNvSpPr/>
          <p:nvPr/>
        </p:nvSpPr>
        <p:spPr>
          <a:xfrm>
            <a:off x="8057584" y="3210637"/>
            <a:ext cx="2562131" cy="25111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8B397-D10C-B443-8E05-4B7F8CB74079}"/>
              </a:ext>
            </a:extLst>
          </p:cNvPr>
          <p:cNvSpPr txBox="1"/>
          <p:nvPr/>
        </p:nvSpPr>
        <p:spPr>
          <a:xfrm>
            <a:off x="8057584" y="3186435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yyyinit</a:t>
            </a:r>
            <a:r>
              <a:rPr lang="en-US" dirty="0"/>
              <a:t>()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EDEEDF-649D-4247-81AD-911454C02813}"/>
              </a:ext>
            </a:extLst>
          </p:cNvPr>
          <p:cNvSpPr/>
          <p:nvPr/>
        </p:nvSpPr>
        <p:spPr>
          <a:xfrm>
            <a:off x="8352917" y="3555768"/>
            <a:ext cx="1995194" cy="1903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AE88E-453E-F744-A1D6-82E0CDC09C84}"/>
              </a:ext>
            </a:extLst>
          </p:cNvPr>
          <p:cNvSpPr txBox="1"/>
          <p:nvPr/>
        </p:nvSpPr>
        <p:spPr>
          <a:xfrm>
            <a:off x="8322272" y="3531566"/>
            <a:ext cx="64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yyy</a:t>
            </a:r>
            <a:r>
              <a:rPr lang="en-US" dirty="0"/>
              <a:t>()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BEDC84-6CA4-7D4B-8FAB-976DFE579E2B}"/>
              </a:ext>
            </a:extLst>
          </p:cNvPr>
          <p:cNvSpPr/>
          <p:nvPr/>
        </p:nvSpPr>
        <p:spPr>
          <a:xfrm>
            <a:off x="8552874" y="3905576"/>
            <a:ext cx="1568900" cy="13363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DE78D-5539-DE48-9FDC-1F7490E7E9B8}"/>
              </a:ext>
            </a:extLst>
          </p:cNvPr>
          <p:cNvSpPr txBox="1"/>
          <p:nvPr/>
        </p:nvSpPr>
        <p:spPr>
          <a:xfrm>
            <a:off x="8552874" y="390089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zzz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85266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info &amp; help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info reg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info frame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E6C4D-3450-7A48-B436-B990A046B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89" y="2297088"/>
            <a:ext cx="366374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FDA4D-7679-0B46-A01F-5D8007E6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688" y="2297088"/>
            <a:ext cx="5051834" cy="1817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D73C76-9DEC-3B48-BC36-456BDE962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688" y="4167031"/>
            <a:ext cx="5016612" cy="110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7C8AD9-5F36-8849-BF5B-B33F64A8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688" y="5330283"/>
            <a:ext cx="4507494" cy="13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4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Debugging assembly</a:t>
            </a:r>
          </a:p>
          <a:p>
            <a:pPr lvl="1">
              <a:lnSpc>
                <a:spcPct val="120000"/>
              </a:lnSpc>
            </a:pPr>
            <a:r>
              <a:rPr lang="en-US" b="1" dirty="0" err="1"/>
              <a:t>objdump</a:t>
            </a:r>
            <a:r>
              <a:rPr lang="en-US" b="1" dirty="0"/>
              <a:t> –D &lt;exec&gt;: </a:t>
            </a:r>
            <a:r>
              <a:rPr lang="en-US" dirty="0"/>
              <a:t>human-readable dump of instructions of a program</a:t>
            </a:r>
          </a:p>
          <a:p>
            <a:pPr lvl="1">
              <a:lnSpc>
                <a:spcPct val="120000"/>
              </a:lnSpc>
            </a:pPr>
            <a:r>
              <a:rPr lang="en-US" b="1" dirty="0" err="1"/>
              <a:t>objdump</a:t>
            </a:r>
            <a:r>
              <a:rPr lang="en-US" b="1" dirty="0"/>
              <a:t> –D </a:t>
            </a:r>
            <a:r>
              <a:rPr lang="en-US" b="1" dirty="0" err="1"/>
              <a:t>exec_file</a:t>
            </a:r>
            <a:r>
              <a:rPr lang="en-US" b="1" dirty="0"/>
              <a:t> &gt; </a:t>
            </a:r>
            <a:r>
              <a:rPr lang="en-US" b="1" dirty="0" err="1"/>
              <a:t>result.dasm</a:t>
            </a:r>
            <a:r>
              <a:rPr lang="en-US" b="1" dirty="0"/>
              <a:t>; vi </a:t>
            </a:r>
            <a:r>
              <a:rPr lang="en-US" b="1" dirty="0" err="1"/>
              <a:t>result.dasm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Text User Interface (TUI) additional windows (helpful)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 some systems,</a:t>
            </a:r>
            <a:r>
              <a:rPr lang="en-US" b="1" dirty="0"/>
              <a:t> </a:t>
            </a:r>
            <a:r>
              <a:rPr lang="en-US" b="1" dirty="0" err="1"/>
              <a:t>tui</a:t>
            </a:r>
            <a:r>
              <a:rPr lang="en-US" b="1" dirty="0"/>
              <a:t> enable </a:t>
            </a:r>
            <a:r>
              <a:rPr lang="en-US" dirty="0"/>
              <a:t>– </a:t>
            </a:r>
            <a:r>
              <a:rPr lang="en-US" b="1" dirty="0"/>
              <a:t>layout </a:t>
            </a:r>
            <a:r>
              <a:rPr lang="en-US" b="1" dirty="0" err="1"/>
              <a:t>asm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b="1" dirty="0" err="1"/>
              <a:t>tui</a:t>
            </a:r>
            <a:r>
              <a:rPr lang="en-US" b="1" dirty="0"/>
              <a:t> disable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or </a:t>
            </a:r>
            <a:r>
              <a:rPr lang="en-US" b="1" dirty="0" err="1"/>
              <a:t>tui</a:t>
            </a:r>
            <a:r>
              <a:rPr lang="en-US" b="1" dirty="0"/>
              <a:t> reg general </a:t>
            </a:r>
            <a:r>
              <a:rPr lang="en-US" dirty="0"/>
              <a:t>– </a:t>
            </a:r>
            <a:r>
              <a:rPr lang="en-US" b="1" dirty="0"/>
              <a:t>layout </a:t>
            </a:r>
            <a:r>
              <a:rPr lang="en-US" b="1" dirty="0" err="1"/>
              <a:t>asm</a:t>
            </a:r>
            <a:endParaRPr lang="en-US" b="1" dirty="0"/>
          </a:p>
          <a:p>
            <a:pPr lvl="1">
              <a:lnSpc>
                <a:spcPct val="120000"/>
              </a:lnSpc>
            </a:pPr>
            <a:r>
              <a:rPr lang="en-US" dirty="0"/>
              <a:t>To turn it off, C-x a(or C-x C-a, no need to lift the control key up)</a:t>
            </a:r>
          </a:p>
        </p:txBody>
      </p:sp>
    </p:spTree>
    <p:extLst>
      <p:ext uri="{BB962C8B-B14F-4D97-AF65-F5344CB8AC3E}">
        <p14:creationId xmlns:p14="http://schemas.microsoft.com/office/powerpoint/2010/main" val="134386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E15-B3AC-B44B-A873-1E7FBE69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73E2-582B-6540-BBD1-2A4C0B432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err="1"/>
              <a:t>Openlab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Navigating Linux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Source code editor: vi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C pointers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GDB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/>
              <a:t>Makefiles</a:t>
            </a:r>
            <a:r>
              <a:rPr lang="en-US" sz="3200" dirty="0"/>
              <a:t> (intro only)</a:t>
            </a:r>
          </a:p>
        </p:txBody>
      </p:sp>
    </p:spTree>
    <p:extLst>
      <p:ext uri="{BB962C8B-B14F-4D97-AF65-F5344CB8AC3E}">
        <p14:creationId xmlns:p14="http://schemas.microsoft.com/office/powerpoint/2010/main" val="3927910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Debugging assembly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objdump</a:t>
            </a:r>
            <a:r>
              <a:rPr lang="en-US" dirty="0"/>
              <a:t> –D: human-readable dump of instructions of a program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tui</a:t>
            </a:r>
            <a:r>
              <a:rPr lang="en-US" dirty="0"/>
              <a:t> enable – layout </a:t>
            </a:r>
            <a:r>
              <a:rPr lang="en-US" dirty="0" err="1"/>
              <a:t>asm</a:t>
            </a:r>
            <a:r>
              <a:rPr lang="en-US" dirty="0"/>
              <a:t> – </a:t>
            </a:r>
            <a:r>
              <a:rPr lang="en-US" dirty="0" err="1"/>
              <a:t>tui</a:t>
            </a:r>
            <a:r>
              <a:rPr lang="en-US" dirty="0"/>
              <a:t> disable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or </a:t>
            </a:r>
            <a:r>
              <a:rPr lang="en-US" dirty="0" err="1"/>
              <a:t>tui</a:t>
            </a:r>
            <a:r>
              <a:rPr lang="en-US" dirty="0"/>
              <a:t> reg general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7AFAD-400A-BD46-B25D-7593DE7D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777"/>
            <a:ext cx="12192000" cy="5632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3375A-2FAC-1849-8410-C53FE221F413}"/>
              </a:ext>
            </a:extLst>
          </p:cNvPr>
          <p:cNvSpPr txBox="1"/>
          <p:nvPr/>
        </p:nvSpPr>
        <p:spPr>
          <a:xfrm>
            <a:off x="4520504" y="6257163"/>
            <a:ext cx="3150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arrow keys to move around</a:t>
            </a:r>
          </a:p>
        </p:txBody>
      </p:sp>
    </p:spTree>
    <p:extLst>
      <p:ext uri="{BB962C8B-B14F-4D97-AF65-F5344CB8AC3E}">
        <p14:creationId xmlns:p14="http://schemas.microsoft.com/office/powerpoint/2010/main" val="101159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Debugging assembly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objdump</a:t>
            </a:r>
            <a:r>
              <a:rPr lang="en-US" dirty="0"/>
              <a:t> –D: human-readable dump of instructions of a program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tui</a:t>
            </a:r>
            <a:r>
              <a:rPr lang="en-US" dirty="0"/>
              <a:t> enable – layout </a:t>
            </a:r>
            <a:r>
              <a:rPr lang="en-US" dirty="0" err="1"/>
              <a:t>asm</a:t>
            </a:r>
            <a:r>
              <a:rPr lang="en-US" dirty="0"/>
              <a:t> – </a:t>
            </a:r>
            <a:r>
              <a:rPr lang="en-US" dirty="0" err="1"/>
              <a:t>tui</a:t>
            </a:r>
            <a:r>
              <a:rPr lang="en-US" dirty="0"/>
              <a:t> disable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or </a:t>
            </a:r>
            <a:r>
              <a:rPr lang="en-US" dirty="0" err="1"/>
              <a:t>tui</a:t>
            </a:r>
            <a:r>
              <a:rPr lang="en-US" dirty="0"/>
              <a:t> reg general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7AFAD-400A-BD46-B25D-7593DE7D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777"/>
            <a:ext cx="12192000" cy="5632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E5E64-7DB4-6E45-8BE3-C96F88A77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7634"/>
            <a:ext cx="12192000" cy="56627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A06371-FDDE-D147-AECC-5BA26CB00F8F}"/>
              </a:ext>
            </a:extLst>
          </p:cNvPr>
          <p:cNvSpPr/>
          <p:nvPr/>
        </p:nvSpPr>
        <p:spPr>
          <a:xfrm>
            <a:off x="3032661" y="6308208"/>
            <a:ext cx="6126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 turn it off, C-x a(or C-x C-a, no need to lift the control key up)</a:t>
            </a:r>
          </a:p>
        </p:txBody>
      </p:sp>
    </p:spTree>
    <p:extLst>
      <p:ext uri="{BB962C8B-B14F-4D97-AF65-F5344CB8AC3E}">
        <p14:creationId xmlns:p14="http://schemas.microsoft.com/office/powerpoint/2010/main" val="2822256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breakpoints using address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 </a:t>
            </a: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dirty="0"/>
              <a:t>0x4005b4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For addresses, use * in front of it</a:t>
            </a:r>
          </a:p>
          <a:p>
            <a:pPr>
              <a:lnSpc>
                <a:spcPct val="120000"/>
              </a:lnSpc>
            </a:pPr>
            <a:r>
              <a:rPr lang="en-US" dirty="0"/>
              <a:t>Useful print command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p (or print) </a:t>
            </a:r>
            <a:r>
              <a:rPr lang="en-US" dirty="0"/>
              <a:t>&lt;</a:t>
            </a:r>
            <a:r>
              <a:rPr lang="en-US" dirty="0" err="1"/>
              <a:t>var_name</a:t>
            </a:r>
            <a:r>
              <a:rPr lang="en-US" dirty="0"/>
              <a:t>&gt; or *&lt;address&gt; or $registers</a:t>
            </a:r>
          </a:p>
          <a:p>
            <a:pPr lvl="1">
              <a:lnSpc>
                <a:spcPct val="120000"/>
              </a:lnSpc>
            </a:pPr>
            <a:r>
              <a:rPr lang="en-US" b="1" dirty="0"/>
              <a:t>x/[NUM][FMT] $</a:t>
            </a:r>
            <a:r>
              <a:rPr lang="en-US" b="1" dirty="0" err="1"/>
              <a:t>sp</a:t>
            </a:r>
            <a:r>
              <a:rPr lang="en-US" dirty="0"/>
              <a:t>: show stack memory; FMT can be x(hex) f(float), …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5FA4E6-613C-1F4A-BE75-B49B43EFBA45}"/>
              </a:ext>
            </a:extLst>
          </p:cNvPr>
          <p:cNvSpPr/>
          <p:nvPr/>
        </p:nvSpPr>
        <p:spPr>
          <a:xfrm>
            <a:off x="1427429" y="53577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242729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242729"/>
                </a:solidFill>
                <a:latin typeface="Consolas" panose="020B0609020204030204" pitchFamily="49" charset="0"/>
              </a:rPr>
              <a:t>gdb</a:t>
            </a:r>
            <a:r>
              <a:rPr lang="en-US" sz="1400" dirty="0">
                <a:solidFill>
                  <a:srgbClr val="242729"/>
                </a:solidFill>
                <a:latin typeface="Consolas" panose="020B0609020204030204" pitchFamily="49" charset="0"/>
              </a:rPr>
              <a:t>) x/10x $</a:t>
            </a:r>
            <a:r>
              <a:rPr lang="en-US" sz="1400" dirty="0" err="1">
                <a:solidFill>
                  <a:srgbClr val="242729"/>
                </a:solidFill>
                <a:latin typeface="Consolas" panose="020B0609020204030204" pitchFamily="49" charset="0"/>
              </a:rPr>
              <a:t>sp</a:t>
            </a:r>
            <a:endParaRPr lang="en-US" sz="1400" dirty="0"/>
          </a:p>
          <a:p>
            <a:r>
              <a:rPr lang="en-US" sz="1400" dirty="0">
                <a:solidFill>
                  <a:srgbClr val="242729"/>
                </a:solidFill>
                <a:latin typeface="Consolas" panose="020B0609020204030204" pitchFamily="49" charset="0"/>
              </a:rPr>
              <a:t>0xffeac63c: 0xf7d39cba 0xf7d3c0d8 0xf7d3c21b 0x00000001</a:t>
            </a:r>
            <a:endParaRPr lang="en-US" sz="1400" dirty="0"/>
          </a:p>
          <a:p>
            <a:r>
              <a:rPr lang="en-US" sz="1400" dirty="0">
                <a:solidFill>
                  <a:srgbClr val="242729"/>
                </a:solidFill>
                <a:latin typeface="Consolas" panose="020B0609020204030204" pitchFamily="49" charset="0"/>
              </a:rPr>
              <a:t>0xffeac64c: 0xf78d133f 0xffeac6f4 0xf7a14450 0xffeac678</a:t>
            </a:r>
            <a:endParaRPr lang="en-US" sz="1400" dirty="0"/>
          </a:p>
          <a:p>
            <a:r>
              <a:rPr lang="en-US" sz="1400" dirty="0">
                <a:solidFill>
                  <a:srgbClr val="242729"/>
                </a:solidFill>
                <a:latin typeface="Consolas" panose="020B0609020204030204" pitchFamily="49" charset="0"/>
              </a:rPr>
              <a:t>0xffeac65c: 0x00000000 0xf7d3790e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AB973-5B51-B840-B78A-126C5B423C48}"/>
              </a:ext>
            </a:extLst>
          </p:cNvPr>
          <p:cNvSpPr txBox="1"/>
          <p:nvPr/>
        </p:nvSpPr>
        <p:spPr>
          <a:xfrm>
            <a:off x="3096286" y="5222856"/>
            <a:ext cx="582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prints 10 words in hexadecimal above the stack pointer($</a:t>
            </a:r>
            <a:r>
              <a:rPr lang="en-US" dirty="0" err="1">
                <a:solidFill>
                  <a:srgbClr val="FF0000"/>
                </a:solidFill>
              </a:rPr>
              <a:t>sp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3451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AB54-B524-1841-8AEC-ECA6A8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GNU Debugger(GDB)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D2F2F-F45D-CE46-8DE0-6CF5ECB1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For more information, search for “GDB </a:t>
            </a:r>
            <a:r>
              <a:rPr lang="en-US" dirty="0" err="1"/>
              <a:t>cheatsheet</a:t>
            </a:r>
            <a:r>
              <a:rPr lang="en-US" dirty="0"/>
              <a:t>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https://</a:t>
            </a:r>
            <a:r>
              <a:rPr lang="en-US" dirty="0" err="1"/>
              <a:t>darkdust.net</a:t>
            </a:r>
            <a:r>
              <a:rPr lang="en-US" dirty="0"/>
              <a:t>/files/GDB%20Cheat%20Sheet.pdf</a:t>
            </a:r>
          </a:p>
        </p:txBody>
      </p:sp>
    </p:spTree>
    <p:extLst>
      <p:ext uri="{BB962C8B-B14F-4D97-AF65-F5344CB8AC3E}">
        <p14:creationId xmlns:p14="http://schemas.microsoft.com/office/powerpoint/2010/main" val="3375070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276D-0E6A-C34F-9593-F937EE71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Makefiles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B18A2-550C-2C46-AB64-E64833666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simple way to organize code compilation.”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Instead of issuing a long command with multiple flags, the details of the compilation are specified in a specific format.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Users only need to execute “make”</a:t>
            </a:r>
          </a:p>
        </p:txBody>
      </p:sp>
    </p:spTree>
    <p:extLst>
      <p:ext uri="{BB962C8B-B14F-4D97-AF65-F5344CB8AC3E}">
        <p14:creationId xmlns:p14="http://schemas.microsoft.com/office/powerpoint/2010/main" val="2589381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D0EE-98D8-A54C-B21E-EC54673A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30F08-5193-1845-90EA-BFD593FFE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1 will be released soon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Write simple </a:t>
            </a:r>
            <a:r>
              <a:rPr lang="en-US" dirty="0" err="1"/>
              <a:t>Makefiles</a:t>
            </a:r>
            <a:r>
              <a:rPr lang="en-US" dirty="0"/>
              <a:t> (guided)</a:t>
            </a:r>
          </a:p>
          <a:p>
            <a:r>
              <a:rPr lang="en-US" dirty="0"/>
              <a:t>Use GDB to explore crashes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Will be extremely useful for the next assignments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3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E3F5-A8A2-D148-BE78-8FD910C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Openlab</a:t>
            </a:r>
            <a:r>
              <a:rPr lang="en-US" b="1" dirty="0"/>
              <a:t> (Circinus)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87AF-8C81-6E44-B04A-666B3E8E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48 machines (circinus-1.ics.uci.edu ~ circinus-48.ics.uci.edu)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Find out your student ID</a:t>
            </a:r>
            <a:br>
              <a:rPr lang="en-US" dirty="0"/>
            </a:br>
            <a:r>
              <a:rPr lang="en-US" dirty="0"/>
              <a:t>(Let's say: 66541280)</a:t>
            </a:r>
          </a:p>
          <a:p>
            <a:r>
              <a:rPr lang="en-US" dirty="0">
                <a:solidFill>
                  <a:srgbClr val="0070C0"/>
                </a:solidFill>
              </a:rPr>
              <a:t>Evaluate </a:t>
            </a:r>
            <a:r>
              <a:rPr lang="en-US" dirty="0" err="1">
                <a:solidFill>
                  <a:srgbClr val="0070C0"/>
                </a:solidFill>
              </a:rPr>
              <a:t>serverNumber</a:t>
            </a:r>
            <a:r>
              <a:rPr lang="en-US" dirty="0">
                <a:solidFill>
                  <a:srgbClr val="0070C0"/>
                </a:solidFill>
              </a:rPr>
              <a:t> = (</a:t>
            </a:r>
            <a:r>
              <a:rPr lang="en-US" dirty="0" err="1">
                <a:solidFill>
                  <a:srgbClr val="0070C0"/>
                </a:solidFill>
              </a:rPr>
              <a:t>studentIDNumber</a:t>
            </a:r>
            <a:r>
              <a:rPr lang="en-US" dirty="0">
                <a:solidFill>
                  <a:srgbClr val="0070C0"/>
                </a:solidFill>
              </a:rPr>
              <a:t> mod 47) + 1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Ex: 66541280 =&gt; 44</a:t>
            </a:r>
          </a:p>
          <a:p>
            <a:r>
              <a:rPr lang="en-US" dirty="0">
                <a:solidFill>
                  <a:srgbClr val="0070C0"/>
                </a:solidFill>
              </a:rPr>
              <a:t>Your server name is : </a:t>
            </a:r>
            <a:r>
              <a:rPr lang="en-US" b="1" dirty="0" err="1">
                <a:solidFill>
                  <a:srgbClr val="0070C0"/>
                </a:solidFill>
              </a:rPr>
              <a:t>circinus</a:t>
            </a:r>
            <a:r>
              <a:rPr lang="en-US" b="1" dirty="0">
                <a:solidFill>
                  <a:srgbClr val="0070C0"/>
                </a:solidFill>
              </a:rPr>
              <a:t>-{</a:t>
            </a:r>
            <a:r>
              <a:rPr lang="en-US" b="1" dirty="0" err="1">
                <a:solidFill>
                  <a:srgbClr val="0070C0"/>
                </a:solidFill>
              </a:rPr>
              <a:t>serverNumber</a:t>
            </a:r>
            <a:r>
              <a:rPr lang="en-US" b="1" dirty="0">
                <a:solidFill>
                  <a:srgbClr val="0070C0"/>
                </a:solidFill>
              </a:rPr>
              <a:t>}.</a:t>
            </a:r>
            <a:r>
              <a:rPr lang="en-US" b="1" dirty="0" err="1">
                <a:solidFill>
                  <a:srgbClr val="0070C0"/>
                </a:solidFill>
              </a:rPr>
              <a:t>ics.uci.edu</a:t>
            </a:r>
            <a:r>
              <a:rPr lang="en-US" dirty="0">
                <a:solidFill>
                  <a:srgbClr val="0070C0"/>
                </a:solidFill>
              </a:rPr>
              <a:t> 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Ex: circinus-44.ics.uci.edu</a:t>
            </a:r>
          </a:p>
          <a:p>
            <a:r>
              <a:rPr lang="en-US" b="1" dirty="0">
                <a:solidFill>
                  <a:srgbClr val="FF0000"/>
                </a:solidFill>
              </a:rPr>
              <a:t>Note: if a specific server is not available, just choose any </a:t>
            </a:r>
            <a:r>
              <a:rPr lang="en-US" b="1" dirty="0" err="1">
                <a:solidFill>
                  <a:srgbClr val="FF0000"/>
                </a:solidFill>
              </a:rPr>
              <a:t>circinus</a:t>
            </a:r>
            <a:r>
              <a:rPr lang="en-US" b="1" dirty="0">
                <a:solidFill>
                  <a:srgbClr val="FF0000"/>
                </a:solidFill>
              </a:rPr>
              <a:t> machine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If you have login problems please visit ICS 364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2"/>
              </a:rPr>
              <a:t>https://www.ics.uci.edu/~lab/students/</a:t>
            </a:r>
            <a:r>
              <a:rPr lang="en-US" dirty="0"/>
              <a:t>)</a:t>
            </a:r>
          </a:p>
          <a:p>
            <a:r>
              <a:rPr lang="en-US" b="1" dirty="0"/>
              <a:t>We will use it throughout this quarter so make sure you have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8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E3F5-A8A2-D148-BE78-8FD910C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Openlab</a:t>
            </a:r>
            <a:r>
              <a:rPr lang="en-US" b="1" dirty="0"/>
              <a:t> (Circinus)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687AF-8C81-6E44-B04A-666B3E8E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Linux &amp; macOS &amp; Windows 10: open a terminal</a:t>
            </a:r>
          </a:p>
          <a:p>
            <a:r>
              <a:rPr lang="en-US" b="1" dirty="0"/>
              <a:t>Windows below 10: download </a:t>
            </a:r>
            <a:r>
              <a:rPr lang="en-US" b="1" dirty="0" err="1"/>
              <a:t>PuTTY</a:t>
            </a:r>
            <a:endParaRPr lang="en-US" b="1" dirty="0"/>
          </a:p>
          <a:p>
            <a:endParaRPr lang="en-US" b="1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$ </a:t>
            </a:r>
            <a:r>
              <a:rPr lang="en-US" dirty="0" err="1">
                <a:solidFill>
                  <a:srgbClr val="FF0000"/>
                </a:solidFill>
              </a:rPr>
              <a:t>ssh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UCInetID@circinus-XX.ics.uci.edu</a:t>
            </a:r>
            <a:r>
              <a:rPr lang="en-US" b="1" dirty="0"/>
              <a:t> </a:t>
            </a:r>
          </a:p>
          <a:p>
            <a:endParaRPr lang="en-US" dirty="0"/>
          </a:p>
          <a:p>
            <a:r>
              <a:rPr lang="en-US" dirty="0"/>
              <a:t>Passwords are invisible. Just type it</a:t>
            </a:r>
          </a:p>
          <a:p>
            <a:r>
              <a:rPr lang="en-US" dirty="0"/>
              <a:t>Case matters, “A” and “a” are different</a:t>
            </a:r>
          </a:p>
        </p:txBody>
      </p:sp>
    </p:spTree>
    <p:extLst>
      <p:ext uri="{BB962C8B-B14F-4D97-AF65-F5344CB8AC3E}">
        <p14:creationId xmlns:p14="http://schemas.microsoft.com/office/powerpoint/2010/main" val="161914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F56CD0-2626-D640-8B0E-02BD62B5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1" y="1490763"/>
            <a:ext cx="2852854" cy="5228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2107C-AF57-684D-96F6-C53720E5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Welcome to Linux!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21429-E5C6-A744-A4F2-CAC66BA8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754" y="1690687"/>
            <a:ext cx="1757246" cy="172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BB91E5-4FA3-E34C-9CF5-2374EDAF8AC0}"/>
              </a:ext>
            </a:extLst>
          </p:cNvPr>
          <p:cNvSpPr/>
          <p:nvPr/>
        </p:nvSpPr>
        <p:spPr>
          <a:xfrm>
            <a:off x="970156" y="2954183"/>
            <a:ext cx="713678" cy="179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189875-5893-094A-A4E9-7EEF6BE4E708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1683834" y="2392677"/>
            <a:ext cx="3176703" cy="6511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DD467A8-430B-CD49-A390-E31493C4F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3809870"/>
            <a:ext cx="2852854" cy="7622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CB7203A-4E6B-304B-AC82-911A299A504E}"/>
              </a:ext>
            </a:extLst>
          </p:cNvPr>
          <p:cNvSpPr/>
          <p:nvPr/>
        </p:nvSpPr>
        <p:spPr>
          <a:xfrm>
            <a:off x="4860537" y="2232779"/>
            <a:ext cx="1094213" cy="3197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5675A-EB2F-EF41-803E-978085355B4F}"/>
              </a:ext>
            </a:extLst>
          </p:cNvPr>
          <p:cNvSpPr txBox="1"/>
          <p:nvPr/>
        </p:nvSpPr>
        <p:spPr>
          <a:xfrm>
            <a:off x="7191608" y="1462782"/>
            <a:ext cx="5000392" cy="522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/: </a:t>
            </a:r>
            <a:r>
              <a:rPr lang="en-US" sz="2800" b="1" dirty="0"/>
              <a:t>root </a:t>
            </a:r>
            <a:r>
              <a:rPr lang="en-US" sz="2800" dirty="0"/>
              <a:t>directory</a:t>
            </a:r>
            <a:br>
              <a:rPr lang="en-US" sz="2800" dirty="0"/>
            </a:br>
            <a:r>
              <a:rPr lang="en-US" sz="2800" dirty="0"/>
              <a:t>The “path” always starts with /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 a path, directories are separated with /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After login, you will be at your home directory</a:t>
            </a:r>
            <a:br>
              <a:rPr lang="en-US" sz="2800" dirty="0"/>
            </a:br>
            <a:r>
              <a:rPr lang="en-US" sz="2800" dirty="0"/>
              <a:t>         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/>
              <a:t>home/</a:t>
            </a:r>
            <a:r>
              <a:rPr lang="en-US" sz="2800" dirty="0" err="1">
                <a:solidFill>
                  <a:srgbClr val="FF0000"/>
                </a:solidFill>
              </a:rPr>
              <a:t>UCNetID</a:t>
            </a:r>
            <a:endParaRPr lang="en-US" sz="28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First command: </a:t>
            </a:r>
            <a:br>
              <a:rPr lang="en-US" sz="2800" dirty="0"/>
            </a:br>
            <a:r>
              <a:rPr lang="en-US" sz="2800" dirty="0"/>
              <a:t>             </a:t>
            </a:r>
            <a:r>
              <a:rPr lang="en-US" sz="2800" dirty="0" err="1">
                <a:solidFill>
                  <a:srgbClr val="FF0000"/>
                </a:solidFill>
              </a:rPr>
              <a:t>pwd</a:t>
            </a:r>
            <a:br>
              <a:rPr lang="en-US" sz="2800" dirty="0"/>
            </a:br>
            <a:r>
              <a:rPr lang="en-US" sz="2800" b="1" dirty="0"/>
              <a:t>P</a:t>
            </a:r>
            <a:r>
              <a:rPr lang="en-US" sz="2800" dirty="0"/>
              <a:t>rint </a:t>
            </a:r>
            <a:r>
              <a:rPr lang="en-US" sz="2800" b="1" dirty="0"/>
              <a:t>W</a:t>
            </a:r>
            <a:r>
              <a:rPr lang="en-US" sz="2800" dirty="0"/>
              <a:t>orking </a:t>
            </a:r>
            <a:r>
              <a:rPr lang="en-US" sz="2800" b="1" dirty="0"/>
              <a:t>D</a:t>
            </a:r>
            <a:r>
              <a:rPr lang="en-US" sz="2800" dirty="0"/>
              <a:t>irectory</a:t>
            </a:r>
          </a:p>
        </p:txBody>
      </p:sp>
    </p:spTree>
    <p:extLst>
      <p:ext uri="{BB962C8B-B14F-4D97-AF65-F5344CB8AC3E}">
        <p14:creationId xmlns:p14="http://schemas.microsoft.com/office/powerpoint/2010/main" val="276143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D343-9670-1D42-A46A-C0A00B27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Welcome to Linux!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E899F-44FA-5D4D-B39D-A573C2313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 &lt;command&gt;: </a:t>
            </a:r>
            <a:r>
              <a:rPr lang="en-US" b="1" dirty="0"/>
              <a:t>manual</a:t>
            </a:r>
            <a:r>
              <a:rPr lang="en-US" dirty="0"/>
              <a:t> for the command</a:t>
            </a:r>
          </a:p>
          <a:p>
            <a:r>
              <a:rPr lang="en-US" dirty="0"/>
              <a:t>E.g. man </a:t>
            </a:r>
            <a:r>
              <a:rPr lang="en-US" dirty="0" err="1"/>
              <a:t>pwd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059B2-B3FF-7E4D-A605-08F28870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410" y="2445427"/>
            <a:ext cx="7068634" cy="41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D343-9670-1D42-A46A-C0A00B27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Linux commands: Navigation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6831E2-32D9-2D48-AA8B-2F305401E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928296"/>
              </p:ext>
            </p:extLst>
          </p:nvPr>
        </p:nvGraphicFramePr>
        <p:xfrm>
          <a:off x="1619404" y="1690688"/>
          <a:ext cx="8127999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573139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791779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40293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for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37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pwd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Print Working 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working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9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files and directories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2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 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677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out to parent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8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 &lt;</a:t>
                      </a:r>
                      <a:r>
                        <a:rPr lang="en-US" dirty="0" err="1"/>
                        <a:t>directory_name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 inside the directory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825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DE3487-D414-6244-AF64-F2C149B644C9}"/>
              </a:ext>
            </a:extLst>
          </p:cNvPr>
          <p:cNvSpPr txBox="1"/>
          <p:nvPr/>
        </p:nvSpPr>
        <p:spPr>
          <a:xfrm>
            <a:off x="1527717" y="4820279"/>
            <a:ext cx="742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Exercise) Go to the root directory and then come back to your home directory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2BDB9-C499-7449-A1F9-B43876E3F2E7}"/>
              </a:ext>
            </a:extLst>
          </p:cNvPr>
          <p:cNvSpPr txBox="1"/>
          <p:nvPr/>
        </p:nvSpPr>
        <p:spPr>
          <a:xfrm>
            <a:off x="1619404" y="5401702"/>
            <a:ext cx="3847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cd ..; cd ..; cd ./home; cd ./</a:t>
            </a:r>
            <a:r>
              <a:rPr lang="en-US" dirty="0" err="1"/>
              <a:t>UCNetID</a:t>
            </a: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cd /; cd</a:t>
            </a:r>
          </a:p>
          <a:p>
            <a:pPr marL="342900" indent="-342900">
              <a:buAutoNum type="arabicParenR"/>
            </a:pPr>
            <a:r>
              <a:rPr lang="en-US" dirty="0"/>
              <a:t>cd /; cd /home/</a:t>
            </a:r>
            <a:r>
              <a:rPr lang="en-US" dirty="0" err="1"/>
              <a:t>UCNetID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24911-C45E-C249-A69F-4A84B6AAAAC6}"/>
              </a:ext>
            </a:extLst>
          </p:cNvPr>
          <p:cNvSpPr txBox="1"/>
          <p:nvPr/>
        </p:nvSpPr>
        <p:spPr>
          <a:xfrm>
            <a:off x="7019636" y="2831585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 to home directory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24950-69A0-3F4F-926F-A4DD421FD689}"/>
              </a:ext>
            </a:extLst>
          </p:cNvPr>
          <p:cNvSpPr txBox="1"/>
          <p:nvPr/>
        </p:nvSpPr>
        <p:spPr>
          <a:xfrm>
            <a:off x="1527717" y="4018648"/>
            <a:ext cx="7587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./ (dot followed by a slash): </a:t>
            </a:r>
            <a:r>
              <a:rPr lang="en-US" dirty="0"/>
              <a:t>means the current directory (</a:t>
            </a:r>
            <a:r>
              <a:rPr lang="en-US" b="1" dirty="0">
                <a:solidFill>
                  <a:srgbClr val="0070C0"/>
                </a:solidFill>
              </a:rPr>
              <a:t>relative path</a:t>
            </a:r>
            <a:r>
              <a:rPr lang="en-US" dirty="0"/>
              <a:t>). </a:t>
            </a:r>
          </a:p>
          <a:p>
            <a:r>
              <a:rPr lang="en-US" dirty="0"/>
              <a:t>An </a:t>
            </a:r>
            <a:r>
              <a:rPr lang="en-US" b="1" dirty="0">
                <a:solidFill>
                  <a:srgbClr val="0070C0"/>
                </a:solidFill>
              </a:rPr>
              <a:t>absolute path </a:t>
            </a:r>
            <a:r>
              <a:rPr lang="en-US" dirty="0"/>
              <a:t>is the path starts from the root directory. i.e. /home/</a:t>
            </a:r>
            <a:r>
              <a:rPr lang="en-US" dirty="0" err="1"/>
              <a:t>UCNetID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732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D343-9670-1D42-A46A-C0A00B27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Linux commands: File handling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6831E2-32D9-2D48-AA8B-2F305401E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89841"/>
              </p:ext>
            </p:extLst>
          </p:nvPr>
        </p:nvGraphicFramePr>
        <p:xfrm>
          <a:off x="1619404" y="1690688"/>
          <a:ext cx="8517054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5396">
                  <a:extLst>
                    <a:ext uri="{9D8B030D-6E8A-4147-A177-3AD203B41FA5}">
                      <a16:colId xmlns:a16="http://schemas.microsoft.com/office/drawing/2014/main" val="3157313920"/>
                    </a:ext>
                  </a:extLst>
                </a:gridCol>
                <a:gridCol w="2843561">
                  <a:extLst>
                    <a:ext uri="{9D8B030D-6E8A-4147-A177-3AD203B41FA5}">
                      <a16:colId xmlns:a16="http://schemas.microsoft.com/office/drawing/2014/main" val="779177975"/>
                    </a:ext>
                  </a:extLst>
                </a:gridCol>
                <a:gridCol w="3178097">
                  <a:extLst>
                    <a:ext uri="{9D8B030D-6E8A-4147-A177-3AD203B41FA5}">
                      <a16:colId xmlns:a16="http://schemas.microsoft.com/office/drawing/2014/main" val="2040293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for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37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mkdir</a:t>
                      </a:r>
                      <a:r>
                        <a:rPr lang="en-US" dirty="0"/>
                        <a:t> &lt;</a:t>
                      </a:r>
                      <a:r>
                        <a:rPr lang="en-US" dirty="0" err="1"/>
                        <a:t>dir_name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 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95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touch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Create an empty file(0 in size)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2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mv &lt;source&gt; &lt;</a:t>
                      </a:r>
                      <a:r>
                        <a:rPr lang="en-US" dirty="0" err="1"/>
                        <a:t>dest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 files(dirs.) or rename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677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cp</a:t>
                      </a:r>
                      <a:r>
                        <a:rPr lang="en-US" dirty="0"/>
                        <a:t> &lt;source&gt; &lt;</a:t>
                      </a:r>
                      <a:r>
                        <a:rPr lang="en-US" dirty="0" err="1"/>
                        <a:t>dest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copy files(dirs.) + rename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8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rm</a:t>
                      </a:r>
                      <a:r>
                        <a:rPr lang="en-US" dirty="0"/>
                        <a:t> &lt;</a:t>
                      </a:r>
                      <a:r>
                        <a:rPr lang="en-US" dirty="0" err="1"/>
                        <a:t>file_name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8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rm</a:t>
                      </a:r>
                      <a:r>
                        <a:rPr lang="en-US" dirty="0"/>
                        <a:t> –r &lt;</a:t>
                      </a:r>
                      <a:r>
                        <a:rPr lang="en-US" dirty="0" err="1"/>
                        <a:t>dir_name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recursively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remove directories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55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49D728-2485-504D-9B5B-986BBD667451}"/>
              </a:ext>
            </a:extLst>
          </p:cNvPr>
          <p:cNvSpPr txBox="1"/>
          <p:nvPr/>
        </p:nvSpPr>
        <p:spPr>
          <a:xfrm>
            <a:off x="1527717" y="4724044"/>
            <a:ext cx="770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Exercise) create an empty file and check if it exists using ‘ls’. Delete that file after.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64AA5-F8A3-954B-A58F-6176C67C191B}"/>
              </a:ext>
            </a:extLst>
          </p:cNvPr>
          <p:cNvSpPr txBox="1"/>
          <p:nvPr/>
        </p:nvSpPr>
        <p:spPr>
          <a:xfrm>
            <a:off x="1527717" y="5642345"/>
            <a:ext cx="6237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Examples)</a:t>
            </a:r>
          </a:p>
          <a:p>
            <a:r>
              <a:rPr lang="en-US" dirty="0"/>
              <a:t>1) mv ./empty ../ : move the file ‘empty’ to the parent directory </a:t>
            </a:r>
          </a:p>
          <a:p>
            <a:r>
              <a:rPr lang="en-US" dirty="0"/>
              <a:t>2) mv ./empty ./empty2: rename the file ‘empty’ to ‘empty2’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52FE6-CB44-1D41-B53D-D2DF4925F40F}"/>
              </a:ext>
            </a:extLst>
          </p:cNvPr>
          <p:cNvSpPr txBox="1"/>
          <p:nvPr/>
        </p:nvSpPr>
        <p:spPr>
          <a:xfrm>
            <a:off x="1527717" y="5153255"/>
            <a:ext cx="318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Sol) touch empty; ls; </a:t>
            </a:r>
            <a:r>
              <a:rPr lang="en-US" dirty="0" err="1"/>
              <a:t>rm</a:t>
            </a:r>
            <a:r>
              <a:rPr lang="en-US" dirty="0"/>
              <a:t> empty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7DBA1-3229-0840-9E60-C37E6C639252}"/>
              </a:ext>
            </a:extLst>
          </p:cNvPr>
          <p:cNvSpPr txBox="1"/>
          <p:nvPr/>
        </p:nvSpPr>
        <p:spPr>
          <a:xfrm>
            <a:off x="1527717" y="4376386"/>
            <a:ext cx="633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1" i="1" dirty="0">
                <a:solidFill>
                  <a:srgbClr val="FF0000"/>
                </a:solidFill>
              </a:rPr>
              <a:t>rm </a:t>
            </a:r>
            <a:r>
              <a:rPr lang="en-US" b="1" dirty="0">
                <a:solidFill>
                  <a:srgbClr val="FF0000"/>
                </a:solidFill>
              </a:rPr>
              <a:t>is not reversible; no way to recover the files! Be careful</a:t>
            </a:r>
          </a:p>
        </p:txBody>
      </p:sp>
    </p:spTree>
    <p:extLst>
      <p:ext uri="{BB962C8B-B14F-4D97-AF65-F5344CB8AC3E}">
        <p14:creationId xmlns:p14="http://schemas.microsoft.com/office/powerpoint/2010/main" val="1132582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2655</Words>
  <Application>Microsoft Macintosh PowerPoint</Application>
  <PresentationFormat>Widescreen</PresentationFormat>
  <Paragraphs>394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Consolas</vt:lpstr>
      <vt:lpstr>Monaco</vt:lpstr>
      <vt:lpstr>Office Theme</vt:lpstr>
      <vt:lpstr>CS143A Principles on Operating Systems Discussion 01:</vt:lpstr>
      <vt:lpstr>About me</vt:lpstr>
      <vt:lpstr>Agenda</vt:lpstr>
      <vt:lpstr>Openlab (Circinus)</vt:lpstr>
      <vt:lpstr>Openlab (Circinus)</vt:lpstr>
      <vt:lpstr>Welcome to Linux!</vt:lpstr>
      <vt:lpstr>Welcome to Linux!</vt:lpstr>
      <vt:lpstr>Linux commands: Navigation</vt:lpstr>
      <vt:lpstr>Linux commands: File handling</vt:lpstr>
      <vt:lpstr>Linux commands: File read &amp; write</vt:lpstr>
      <vt:lpstr>Source code editor: vi</vt:lpstr>
      <vt:lpstr>Source code editor: vi</vt:lpstr>
      <vt:lpstr>C pointers</vt:lpstr>
      <vt:lpstr>C pointers</vt:lpstr>
      <vt:lpstr>C pointers</vt:lpstr>
      <vt:lpstr>C pointers</vt:lpstr>
      <vt:lpstr>C pointers</vt:lpstr>
      <vt:lpstr>C pointers</vt:lpstr>
      <vt:lpstr>C pointers</vt:lpstr>
      <vt:lpstr>C pointers</vt:lpstr>
      <vt:lpstr>Simple C Program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GNU Debugger(GDB)</vt:lpstr>
      <vt:lpstr>Makefiles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CS143A Principles of Operating Systems Discussion 01:</dc:title>
  <dc:creator>Microsoft Office User</dc:creator>
  <cp:lastModifiedBy>Biswadip Maity</cp:lastModifiedBy>
  <cp:revision>60</cp:revision>
  <dcterms:created xsi:type="dcterms:W3CDTF">2019-10-03T23:17:27Z</dcterms:created>
  <dcterms:modified xsi:type="dcterms:W3CDTF">2020-10-09T19:14:51Z</dcterms:modified>
</cp:coreProperties>
</file>