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1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C09"/>
    <a:srgbClr val="F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543" autoAdjust="0"/>
  </p:normalViewPr>
  <p:slideViewPr>
    <p:cSldViewPr>
      <p:cViewPr varScale="1">
        <p:scale>
          <a:sx n="139" d="100"/>
          <a:sy n="13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E0236F-206E-4828-90FD-7780FBAB1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60363"/>
            <a:ext cx="1952625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60363"/>
            <a:ext cx="5707063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9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09575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92163" y="53340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33400" y="955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03288" y="955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19063" y="8826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54063" y="425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34975" y="1216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6036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Software Engineering</a:t>
            </a:r>
            <a:br>
              <a:rPr lang="en-US" dirty="0" smtClean="0"/>
            </a:br>
            <a:r>
              <a:rPr lang="en-US" dirty="0" smtClean="0"/>
              <a:t>Lecture 10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André </a:t>
            </a:r>
            <a:r>
              <a:rPr lang="en-US" dirty="0"/>
              <a:t>van der </a:t>
            </a:r>
            <a:r>
              <a:rPr lang="en-US" dirty="0" err="1" smtClean="0"/>
              <a:t>Hoek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Idealized View of QA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509588" y="2789238"/>
            <a:ext cx="4210050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Design</a:t>
            </a:r>
            <a:r>
              <a:rPr lang="en-US"/>
              <a:t>, in formal notation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509588" y="4799013"/>
            <a:ext cx="4210050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Executable </a:t>
            </a:r>
            <a:r>
              <a:rPr lang="en-US" b="1"/>
              <a:t>machine code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509588" y="5803900"/>
            <a:ext cx="4210050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Execution on </a:t>
            </a:r>
            <a:r>
              <a:rPr lang="en-US" b="1"/>
              <a:t>verified hardware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509588" y="3794125"/>
            <a:ext cx="4210050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Code</a:t>
            </a:r>
            <a:r>
              <a:rPr lang="en-US"/>
              <a:t>, in verifiable language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509588" y="1600200"/>
            <a:ext cx="4210050" cy="692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Complete </a:t>
            </a:r>
            <a:r>
              <a:rPr lang="en-US" b="1"/>
              <a:t>formal specification</a:t>
            </a:r>
            <a:r>
              <a:rPr lang="en-US"/>
              <a:t/>
            </a:r>
            <a:br>
              <a:rPr lang="en-US"/>
            </a:br>
            <a:r>
              <a:rPr lang="en-US"/>
              <a:t>of problem to be solved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2614613" y="2330450"/>
            <a:ext cx="0" cy="433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>
            <a:off x="2614613" y="3341688"/>
            <a:ext cx="0" cy="433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2614613" y="4340225"/>
            <a:ext cx="0" cy="433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2614613" y="5338763"/>
            <a:ext cx="0" cy="433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462338" y="2336800"/>
            <a:ext cx="44799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Correctness-preserving transformation</a:t>
            </a: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462338" y="3316288"/>
            <a:ext cx="44799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Correctness-preserving transformation</a:t>
            </a: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3462338" y="4344988"/>
            <a:ext cx="44799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Correctness-preserving transformation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3462338" y="5354638"/>
            <a:ext cx="44799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Correctness-preserving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71854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Realistic View of QA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509588" y="2789238"/>
            <a:ext cx="4291012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Design</a:t>
            </a:r>
            <a:r>
              <a:rPr lang="en-US"/>
              <a:t>, in mixed notation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509588" y="4799013"/>
            <a:ext cx="4291012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Pentium </a:t>
            </a:r>
            <a:r>
              <a:rPr lang="en-US" b="1"/>
              <a:t>machine code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09588" y="5803900"/>
            <a:ext cx="4291012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Execution on </a:t>
            </a:r>
            <a:r>
              <a:rPr lang="en-US" b="1"/>
              <a:t>commercial hardware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09588" y="3794125"/>
            <a:ext cx="4291012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Code</a:t>
            </a:r>
            <a:r>
              <a:rPr lang="en-US"/>
              <a:t>, in C++, Java, Ada, …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09588" y="1600200"/>
            <a:ext cx="4291012" cy="692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/>
              <a:t>Mixture of </a:t>
            </a:r>
            <a:r>
              <a:rPr lang="en-US" b="1"/>
              <a:t>formal </a:t>
            </a:r>
            <a:r>
              <a:rPr lang="en-US"/>
              <a:t>and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informal </a:t>
            </a:r>
            <a:r>
              <a:rPr lang="en-US"/>
              <a:t>specifications</a:t>
            </a: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2654300" y="2330450"/>
            <a:ext cx="0" cy="433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>
            <a:off x="2654300" y="3341688"/>
            <a:ext cx="0" cy="433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>
            <a:off x="2654300" y="4340225"/>
            <a:ext cx="0" cy="433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2654300" y="5338763"/>
            <a:ext cx="0" cy="433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3462338" y="2336800"/>
            <a:ext cx="27098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Manual transformation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3462338" y="3316288"/>
            <a:ext cx="27098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Manual transformation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3462338" y="4344988"/>
            <a:ext cx="4229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Compilation by commercial compiler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3462338" y="5354638"/>
            <a:ext cx="2562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Commercial firmware</a:t>
            </a:r>
          </a:p>
        </p:txBody>
      </p:sp>
    </p:spTree>
    <p:extLst>
      <p:ext uri="{BB962C8B-B14F-4D97-AF65-F5344CB8AC3E}">
        <p14:creationId xmlns:p14="http://schemas.microsoft.com/office/powerpoint/2010/main" val="3947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Complication</a:t>
            </a:r>
          </a:p>
        </p:txBody>
      </p:sp>
      <p:graphicFrame>
        <p:nvGraphicFramePr>
          <p:cNvPr id="1853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38863" y="1685925"/>
          <a:ext cx="1200150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570040" imgH="3659040" progId="MS_ClipArt_Gallery.2">
                  <p:embed/>
                </p:oleObj>
              </mc:Choice>
              <mc:Fallback>
                <p:oleObj name="Clip" r:id="rId3" imgW="2570040" imgH="3659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3" y="1685925"/>
                        <a:ext cx="1200150" cy="170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2667000" y="3429000"/>
            <a:ext cx="747713" cy="515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2895600" y="1905000"/>
            <a:ext cx="3200400" cy="1676400"/>
            <a:chOff x="1824" y="1200"/>
            <a:chExt cx="2016" cy="1056"/>
          </a:xfrm>
        </p:grpSpPr>
        <p:sp>
          <p:nvSpPr>
            <p:cNvPr id="185354" name="AutoShape 10"/>
            <p:cNvSpPr>
              <a:spLocks noChangeArrowheads="1"/>
            </p:cNvSpPr>
            <p:nvPr/>
          </p:nvSpPr>
          <p:spPr bwMode="auto">
            <a:xfrm>
              <a:off x="1824" y="1200"/>
              <a:ext cx="2016" cy="1056"/>
            </a:xfrm>
            <a:prstGeom prst="cloudCallout">
              <a:avLst>
                <a:gd name="adj1" fmla="val -9176"/>
                <a:gd name="adj2" fmla="val -19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2208" y="1536"/>
              <a:ext cx="864" cy="3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6" name="Oval 12"/>
            <p:cNvSpPr>
              <a:spLocks noChangeArrowheads="1"/>
            </p:cNvSpPr>
            <p:nvPr/>
          </p:nvSpPr>
          <p:spPr bwMode="auto">
            <a:xfrm>
              <a:off x="1872" y="1632"/>
              <a:ext cx="432" cy="1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7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336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8" name="Rectangle 14"/>
            <p:cNvSpPr>
              <a:spLocks noChangeArrowheads="1"/>
            </p:cNvSpPr>
            <p:nvPr/>
          </p:nvSpPr>
          <p:spPr bwMode="auto">
            <a:xfrm>
              <a:off x="1968" y="1584"/>
              <a:ext cx="240" cy="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2256" y="1584"/>
              <a:ext cx="108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Arial" charset="0"/>
                </a:rPr>
                <a:t>Real needs</a:t>
              </a:r>
            </a:p>
          </p:txBody>
        </p:sp>
      </p:grpSp>
      <p:sp>
        <p:nvSpPr>
          <p:cNvPr id="185360" name="Line 16"/>
          <p:cNvSpPr>
            <a:spLocks noChangeShapeType="1"/>
          </p:cNvSpPr>
          <p:nvPr/>
        </p:nvSpPr>
        <p:spPr bwMode="auto">
          <a:xfrm>
            <a:off x="5562600" y="3429000"/>
            <a:ext cx="747713" cy="515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1" name="Oval 17"/>
          <p:cNvSpPr>
            <a:spLocks noChangeArrowheads="1"/>
          </p:cNvSpPr>
          <p:nvPr/>
        </p:nvSpPr>
        <p:spPr bwMode="auto">
          <a:xfrm>
            <a:off x="1295400" y="4038600"/>
            <a:ext cx="2438400" cy="9144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Actual</a:t>
            </a:r>
            <a:br>
              <a:rPr lang="en-US"/>
            </a:br>
            <a:r>
              <a:rPr lang="en-US"/>
              <a:t>Specification</a:t>
            </a:r>
          </a:p>
        </p:txBody>
      </p:sp>
      <p:sp>
        <p:nvSpPr>
          <p:cNvPr id="185363" name="Oval 19"/>
          <p:cNvSpPr>
            <a:spLocks noChangeArrowheads="1"/>
          </p:cNvSpPr>
          <p:nvPr/>
        </p:nvSpPr>
        <p:spPr bwMode="auto">
          <a:xfrm>
            <a:off x="5257800" y="4038600"/>
            <a:ext cx="2438400" cy="9144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“Correct”</a:t>
            </a:r>
            <a:br>
              <a:rPr lang="en-US"/>
            </a:br>
            <a:r>
              <a:rPr lang="en-US"/>
              <a:t>Specification</a:t>
            </a:r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914400" y="5715000"/>
            <a:ext cx="7239000" cy="86042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No matter how sophisticated the QA process, the problem of creating the initial specification remains</a:t>
            </a:r>
          </a:p>
        </p:txBody>
      </p:sp>
    </p:spTree>
    <p:extLst>
      <p:ext uri="{BB962C8B-B14F-4D97-AF65-F5344CB8AC3E}">
        <p14:creationId xmlns:p14="http://schemas.microsoft.com/office/powerpoint/2010/main" val="262168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Complication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Complex data communications</a:t>
            </a:r>
          </a:p>
          <a:p>
            <a:pPr lvl="1"/>
            <a:r>
              <a:rPr lang="en-US"/>
              <a:t>Electronic fund transfer</a:t>
            </a:r>
          </a:p>
          <a:p>
            <a:r>
              <a:rPr lang="en-US"/>
              <a:t>Distributed processing</a:t>
            </a:r>
          </a:p>
          <a:p>
            <a:pPr lvl="1"/>
            <a:r>
              <a:rPr lang="en-US"/>
              <a:t>Web search engine</a:t>
            </a:r>
          </a:p>
          <a:p>
            <a:r>
              <a:rPr lang="en-US"/>
              <a:t>Stringent performance objectives</a:t>
            </a:r>
          </a:p>
          <a:p>
            <a:pPr lvl="1"/>
            <a:r>
              <a:rPr lang="en-US"/>
              <a:t>Air traffic control system</a:t>
            </a:r>
          </a:p>
          <a:p>
            <a:r>
              <a:rPr lang="en-US"/>
              <a:t>Complex processing</a:t>
            </a:r>
          </a:p>
          <a:p>
            <a:pPr lvl="1"/>
            <a:r>
              <a:rPr lang="en-US"/>
              <a:t>Medical diagnosis system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381000" y="5715000"/>
            <a:ext cx="8305800" cy="86042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Sometimes, the software system is extremely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complicated making it tremendously difficult to perform QA</a:t>
            </a:r>
          </a:p>
        </p:txBody>
      </p:sp>
    </p:spTree>
    <p:extLst>
      <p:ext uri="{BB962C8B-B14F-4D97-AF65-F5344CB8AC3E}">
        <p14:creationId xmlns:p14="http://schemas.microsoft.com/office/powerpoint/2010/main" val="4178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Complication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381000" y="5715000"/>
            <a:ext cx="8305800" cy="86042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It is difficult to divide the particular responsibilities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involved when performing quality assurance</a:t>
            </a:r>
          </a:p>
        </p:txBody>
      </p:sp>
      <p:grpSp>
        <p:nvGrpSpPr>
          <p:cNvPr id="188428" name="Group 12"/>
          <p:cNvGrpSpPr>
            <a:grpSpLocks/>
          </p:cNvGrpSpPr>
          <p:nvPr/>
        </p:nvGrpSpPr>
        <p:grpSpPr bwMode="auto">
          <a:xfrm>
            <a:off x="762000" y="2438400"/>
            <a:ext cx="7543800" cy="1981200"/>
            <a:chOff x="480" y="1392"/>
            <a:chExt cx="4752" cy="1248"/>
          </a:xfrm>
        </p:grpSpPr>
        <p:sp>
          <p:nvSpPr>
            <p:cNvPr id="188420" name="Rectangle 4"/>
            <p:cNvSpPr>
              <a:spLocks noChangeArrowheads="1"/>
            </p:cNvSpPr>
            <p:nvPr/>
          </p:nvSpPr>
          <p:spPr bwMode="auto">
            <a:xfrm>
              <a:off x="1800" y="1392"/>
              <a:ext cx="2112" cy="48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Project</a:t>
              </a:r>
              <a:br>
                <a:rPr lang="en-US"/>
              </a:br>
              <a:r>
                <a:rPr lang="en-US"/>
                <a:t>Management</a:t>
              </a:r>
            </a:p>
          </p:txBody>
        </p:sp>
        <p:grpSp>
          <p:nvGrpSpPr>
            <p:cNvPr id="188427" name="Group 11"/>
            <p:cNvGrpSpPr>
              <a:grpSpLocks/>
            </p:cNvGrpSpPr>
            <p:nvPr/>
          </p:nvGrpSpPr>
          <p:grpSpPr bwMode="auto">
            <a:xfrm>
              <a:off x="480" y="2160"/>
              <a:ext cx="4752" cy="480"/>
              <a:chOff x="480" y="2544"/>
              <a:chExt cx="4752" cy="480"/>
            </a:xfrm>
          </p:grpSpPr>
          <p:sp>
            <p:nvSpPr>
              <p:cNvPr id="188421" name="Rectangle 5"/>
              <p:cNvSpPr>
                <a:spLocks noChangeArrowheads="1"/>
              </p:cNvSpPr>
              <p:nvPr/>
            </p:nvSpPr>
            <p:spPr bwMode="auto">
              <a:xfrm>
                <a:off x="3120" y="2544"/>
                <a:ext cx="2112" cy="480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Development</a:t>
                </a:r>
                <a:br>
                  <a:rPr lang="en-US"/>
                </a:br>
                <a:r>
                  <a:rPr lang="en-US"/>
                  <a:t>Group</a:t>
                </a:r>
              </a:p>
            </p:txBody>
          </p:sp>
          <p:sp>
            <p:nvSpPr>
              <p:cNvPr id="188422" name="Rectangle 6"/>
              <p:cNvSpPr>
                <a:spLocks noChangeArrowheads="1"/>
              </p:cNvSpPr>
              <p:nvPr/>
            </p:nvSpPr>
            <p:spPr bwMode="auto">
              <a:xfrm>
                <a:off x="480" y="2544"/>
                <a:ext cx="2112" cy="480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Quality Assurance</a:t>
                </a:r>
                <a:br>
                  <a:rPr lang="en-US"/>
                </a:br>
                <a:r>
                  <a:rPr lang="en-US"/>
                  <a:t>Group</a:t>
                </a:r>
              </a:p>
            </p:txBody>
          </p:sp>
          <p:sp>
            <p:nvSpPr>
              <p:cNvPr id="188423" name="Line 7"/>
              <p:cNvSpPr>
                <a:spLocks noChangeShapeType="1"/>
              </p:cNvSpPr>
              <p:nvPr/>
            </p:nvSpPr>
            <p:spPr bwMode="auto">
              <a:xfrm flipH="1">
                <a:off x="2592" y="2592"/>
                <a:ext cx="52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424" name="Line 8"/>
              <p:cNvSpPr>
                <a:spLocks noChangeShapeType="1"/>
              </p:cNvSpPr>
              <p:nvPr/>
            </p:nvSpPr>
            <p:spPr bwMode="auto">
              <a:xfrm>
                <a:off x="2592" y="2976"/>
                <a:ext cx="52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88425" name="AutoShape 9"/>
            <p:cNvCxnSpPr>
              <a:cxnSpLocks noChangeShapeType="1"/>
              <a:stCxn id="188422" idx="0"/>
              <a:endCxn id="188420" idx="1"/>
            </p:cNvCxnSpPr>
            <p:nvPr/>
          </p:nvCxnSpPr>
          <p:spPr bwMode="auto">
            <a:xfrm flipV="1">
              <a:off x="1536" y="1632"/>
              <a:ext cx="264" cy="52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426" name="AutoShape 10"/>
            <p:cNvCxnSpPr>
              <a:cxnSpLocks noChangeShapeType="1"/>
              <a:stCxn id="188421" idx="0"/>
              <a:endCxn id="188420" idx="3"/>
            </p:cNvCxnSpPr>
            <p:nvPr/>
          </p:nvCxnSpPr>
          <p:spPr bwMode="auto">
            <a:xfrm flipH="1" flipV="1">
              <a:off x="3912" y="1632"/>
              <a:ext cx="264" cy="528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95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Complication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Quality assurance lays out the rules</a:t>
            </a:r>
          </a:p>
          <a:p>
            <a:pPr lvl="1"/>
            <a:r>
              <a:rPr lang="en-US"/>
              <a:t>You will check in your code every day</a:t>
            </a:r>
          </a:p>
          <a:p>
            <a:pPr lvl="1"/>
            <a:r>
              <a:rPr lang="en-US"/>
              <a:t>You will comment your code</a:t>
            </a:r>
          </a:p>
          <a:p>
            <a:pPr lvl="1"/>
            <a:r>
              <a:rPr lang="en-US"/>
              <a:t>You will…</a:t>
            </a:r>
          </a:p>
          <a:p>
            <a:r>
              <a:rPr lang="en-US"/>
              <a:t>Quality assurance also uncovers the faults</a:t>
            </a:r>
          </a:p>
          <a:p>
            <a:pPr lvl="1"/>
            <a:r>
              <a:rPr lang="en-US"/>
              <a:t>Taps developers on their fingers</a:t>
            </a:r>
          </a:p>
          <a:p>
            <a:pPr lvl="1"/>
            <a:r>
              <a:rPr lang="en-US"/>
              <a:t>Creates image of “competition”</a:t>
            </a:r>
          </a:p>
          <a:p>
            <a:r>
              <a:rPr lang="en-US"/>
              <a:t>Quality assurance is viewed as cumbersome</a:t>
            </a:r>
          </a:p>
          <a:p>
            <a:pPr lvl="1"/>
            <a:r>
              <a:rPr lang="en-US"/>
              <a:t>“Just let me code”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1219200" y="6019800"/>
            <a:ext cx="66294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Quality assurance has a negative connotation</a:t>
            </a:r>
          </a:p>
        </p:txBody>
      </p:sp>
    </p:spTree>
    <p:extLst>
      <p:ext uri="{BB962C8B-B14F-4D97-AF65-F5344CB8AC3E}">
        <p14:creationId xmlns:p14="http://schemas.microsoft.com/office/powerpoint/2010/main" val="553057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Techniques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Formal program verification</a:t>
            </a:r>
          </a:p>
          <a:p>
            <a:r>
              <a:rPr lang="en-US"/>
              <a:t>Static analysis of program properties</a:t>
            </a:r>
          </a:p>
          <a:p>
            <a:pPr lvl="1"/>
            <a:r>
              <a:rPr lang="en-US"/>
              <a:t>Concurrent programs: deadlock, starvation, fairness</a:t>
            </a:r>
          </a:p>
          <a:p>
            <a:pPr lvl="1"/>
            <a:r>
              <a:rPr lang="en-US"/>
              <a:t>Performance: min/max response time</a:t>
            </a:r>
          </a:p>
          <a:p>
            <a:r>
              <a:rPr lang="en-US"/>
              <a:t>Code reviews and inspections</a:t>
            </a:r>
          </a:p>
          <a:p>
            <a:r>
              <a:rPr lang="en-US"/>
              <a:t>Testing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381000" y="6148388"/>
            <a:ext cx="83820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Most techniques are geared towards verifying correctness</a:t>
            </a:r>
          </a:p>
        </p:txBody>
      </p:sp>
    </p:spTree>
    <p:extLst>
      <p:ext uri="{BB962C8B-B14F-4D97-AF65-F5344CB8AC3E}">
        <p14:creationId xmlns:p14="http://schemas.microsoft.com/office/powerpoint/2010/main" val="50132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ICS 52 Life </a:t>
            </a:r>
            <a:r>
              <a:rPr lang="en-US" dirty="0"/>
              <a:t>Cycle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600200" y="1447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6002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grpSp>
        <p:nvGrpSpPr>
          <p:cNvPr id="149510" name="Group 6"/>
          <p:cNvGrpSpPr>
            <a:grpSpLocks/>
          </p:cNvGrpSpPr>
          <p:nvPr/>
        </p:nvGrpSpPr>
        <p:grpSpPr bwMode="auto">
          <a:xfrm>
            <a:off x="3022600" y="2794000"/>
            <a:ext cx="1600200" cy="685800"/>
            <a:chOff x="1488" y="1200"/>
            <a:chExt cx="1008" cy="432"/>
          </a:xfrm>
        </p:grpSpPr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Design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49512" name="Rectangle 8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445000" y="41402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4445000" y="4597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Test</a:t>
            </a: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5867400" y="5486400"/>
            <a:ext cx="1600200" cy="457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Testing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5867400" y="5943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cxnSp>
        <p:nvCxnSpPr>
          <p:cNvPr id="149519" name="AutoShape 15"/>
          <p:cNvCxnSpPr>
            <a:cxnSpLocks noChangeShapeType="1"/>
            <a:stCxn id="149509" idx="2"/>
            <a:endCxn id="149511" idx="0"/>
          </p:cNvCxnSpPr>
          <p:nvPr/>
        </p:nvCxnSpPr>
        <p:spPr bwMode="auto">
          <a:xfrm rot="16200000" flipH="1">
            <a:off x="2781300" y="17526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520" name="AutoShape 16"/>
          <p:cNvCxnSpPr>
            <a:cxnSpLocks noChangeShapeType="1"/>
            <a:stCxn id="149512" idx="2"/>
            <a:endCxn id="149514" idx="0"/>
          </p:cNvCxnSpPr>
          <p:nvPr/>
        </p:nvCxnSpPr>
        <p:spPr bwMode="auto">
          <a:xfrm rot="16200000" flipH="1">
            <a:off x="4203700" y="30988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521" name="AutoShape 17"/>
          <p:cNvCxnSpPr>
            <a:cxnSpLocks noChangeShapeType="1"/>
            <a:stCxn id="149515" idx="2"/>
            <a:endCxn id="149517" idx="0"/>
          </p:cNvCxnSpPr>
          <p:nvPr/>
        </p:nvCxnSpPr>
        <p:spPr bwMode="auto">
          <a:xfrm rot="16200000" flipH="1">
            <a:off x="5626100" y="4445000"/>
            <a:ext cx="660400" cy="1422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5771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Implementation/Testing Interaction</a:t>
            </a:r>
          </a:p>
        </p:txBody>
      </p:sp>
      <p:grpSp>
        <p:nvGrpSpPr>
          <p:cNvPr id="168963" name="Group 1027"/>
          <p:cNvGrpSpPr>
            <a:grpSpLocks/>
          </p:cNvGrpSpPr>
          <p:nvPr/>
        </p:nvGrpSpPr>
        <p:grpSpPr bwMode="auto">
          <a:xfrm>
            <a:off x="3200400" y="2133600"/>
            <a:ext cx="3078163" cy="3422650"/>
            <a:chOff x="1824" y="1258"/>
            <a:chExt cx="1939" cy="2156"/>
          </a:xfrm>
        </p:grpSpPr>
        <p:sp>
          <p:nvSpPr>
            <p:cNvPr id="168964" name="Freeform 1028"/>
            <p:cNvSpPr>
              <a:spLocks/>
            </p:cNvSpPr>
            <p:nvPr/>
          </p:nvSpPr>
          <p:spPr bwMode="auto">
            <a:xfrm>
              <a:off x="1854" y="2413"/>
              <a:ext cx="238" cy="232"/>
            </a:xfrm>
            <a:custGeom>
              <a:avLst/>
              <a:gdLst>
                <a:gd name="T0" fmla="*/ 355 w 475"/>
                <a:gd name="T1" fmla="*/ 4 h 464"/>
                <a:gd name="T2" fmla="*/ 403 w 475"/>
                <a:gd name="T3" fmla="*/ 196 h 464"/>
                <a:gd name="T4" fmla="*/ 475 w 475"/>
                <a:gd name="T5" fmla="*/ 379 h 464"/>
                <a:gd name="T6" fmla="*/ 129 w 475"/>
                <a:gd name="T7" fmla="*/ 464 h 464"/>
                <a:gd name="T8" fmla="*/ 49 w 475"/>
                <a:gd name="T9" fmla="*/ 236 h 464"/>
                <a:gd name="T10" fmla="*/ 0 w 475"/>
                <a:gd name="T11" fmla="*/ 0 h 464"/>
                <a:gd name="T12" fmla="*/ 355 w 475"/>
                <a:gd name="T13" fmla="*/ 4 h 464"/>
                <a:gd name="T14" fmla="*/ 355 w 475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464">
                  <a:moveTo>
                    <a:pt x="355" y="4"/>
                  </a:moveTo>
                  <a:lnTo>
                    <a:pt x="403" y="196"/>
                  </a:lnTo>
                  <a:lnTo>
                    <a:pt x="475" y="379"/>
                  </a:lnTo>
                  <a:lnTo>
                    <a:pt x="129" y="464"/>
                  </a:lnTo>
                  <a:lnTo>
                    <a:pt x="49" y="236"/>
                  </a:lnTo>
                  <a:lnTo>
                    <a:pt x="0" y="0"/>
                  </a:lnTo>
                  <a:lnTo>
                    <a:pt x="355" y="4"/>
                  </a:lnTo>
                  <a:lnTo>
                    <a:pt x="355" y="4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5" name="Freeform 1029"/>
            <p:cNvSpPr>
              <a:spLocks/>
            </p:cNvSpPr>
            <p:nvPr/>
          </p:nvSpPr>
          <p:spPr bwMode="auto">
            <a:xfrm>
              <a:off x="1849" y="1937"/>
              <a:ext cx="210" cy="281"/>
            </a:xfrm>
            <a:custGeom>
              <a:avLst/>
              <a:gdLst>
                <a:gd name="T0" fmla="*/ 421 w 421"/>
                <a:gd name="T1" fmla="*/ 175 h 563"/>
                <a:gd name="T2" fmla="*/ 369 w 421"/>
                <a:gd name="T3" fmla="*/ 367 h 563"/>
                <a:gd name="T4" fmla="*/ 345 w 421"/>
                <a:gd name="T5" fmla="*/ 563 h 563"/>
                <a:gd name="T6" fmla="*/ 0 w 421"/>
                <a:gd name="T7" fmla="*/ 470 h 563"/>
                <a:gd name="T8" fmla="*/ 40 w 421"/>
                <a:gd name="T9" fmla="*/ 232 h 563"/>
                <a:gd name="T10" fmla="*/ 111 w 421"/>
                <a:gd name="T11" fmla="*/ 0 h 563"/>
                <a:gd name="T12" fmla="*/ 421 w 421"/>
                <a:gd name="T13" fmla="*/ 175 h 563"/>
                <a:gd name="T14" fmla="*/ 421 w 421"/>
                <a:gd name="T15" fmla="*/ 175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563">
                  <a:moveTo>
                    <a:pt x="421" y="175"/>
                  </a:moveTo>
                  <a:lnTo>
                    <a:pt x="369" y="367"/>
                  </a:lnTo>
                  <a:lnTo>
                    <a:pt x="345" y="563"/>
                  </a:lnTo>
                  <a:lnTo>
                    <a:pt x="0" y="470"/>
                  </a:lnTo>
                  <a:lnTo>
                    <a:pt x="40" y="232"/>
                  </a:lnTo>
                  <a:lnTo>
                    <a:pt x="111" y="0"/>
                  </a:lnTo>
                  <a:lnTo>
                    <a:pt x="421" y="175"/>
                  </a:lnTo>
                  <a:lnTo>
                    <a:pt x="421" y="17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6" name="Freeform 1030"/>
            <p:cNvSpPr>
              <a:spLocks/>
            </p:cNvSpPr>
            <p:nvPr/>
          </p:nvSpPr>
          <p:spPr bwMode="auto">
            <a:xfrm>
              <a:off x="2015" y="1545"/>
              <a:ext cx="254" cy="302"/>
            </a:xfrm>
            <a:custGeom>
              <a:avLst/>
              <a:gdLst>
                <a:gd name="T0" fmla="*/ 508 w 508"/>
                <a:gd name="T1" fmla="*/ 302 h 605"/>
                <a:gd name="T2" fmla="*/ 373 w 508"/>
                <a:gd name="T3" fmla="*/ 447 h 605"/>
                <a:gd name="T4" fmla="*/ 255 w 508"/>
                <a:gd name="T5" fmla="*/ 605 h 605"/>
                <a:gd name="T6" fmla="*/ 0 w 508"/>
                <a:gd name="T7" fmla="*/ 359 h 605"/>
                <a:gd name="T8" fmla="*/ 150 w 508"/>
                <a:gd name="T9" fmla="*/ 169 h 605"/>
                <a:gd name="T10" fmla="*/ 321 w 508"/>
                <a:gd name="T11" fmla="*/ 0 h 605"/>
                <a:gd name="T12" fmla="*/ 508 w 508"/>
                <a:gd name="T13" fmla="*/ 302 h 605"/>
                <a:gd name="T14" fmla="*/ 508 w 508"/>
                <a:gd name="T15" fmla="*/ 30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" h="605">
                  <a:moveTo>
                    <a:pt x="508" y="302"/>
                  </a:moveTo>
                  <a:lnTo>
                    <a:pt x="373" y="447"/>
                  </a:lnTo>
                  <a:lnTo>
                    <a:pt x="255" y="605"/>
                  </a:lnTo>
                  <a:lnTo>
                    <a:pt x="0" y="359"/>
                  </a:lnTo>
                  <a:lnTo>
                    <a:pt x="150" y="169"/>
                  </a:lnTo>
                  <a:lnTo>
                    <a:pt x="321" y="0"/>
                  </a:lnTo>
                  <a:lnTo>
                    <a:pt x="508" y="302"/>
                  </a:lnTo>
                  <a:lnTo>
                    <a:pt x="508" y="30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7" name="Freeform 1031"/>
            <p:cNvSpPr>
              <a:spLocks/>
            </p:cNvSpPr>
            <p:nvPr/>
          </p:nvSpPr>
          <p:spPr bwMode="auto">
            <a:xfrm>
              <a:off x="2375" y="1332"/>
              <a:ext cx="237" cy="249"/>
            </a:xfrm>
            <a:custGeom>
              <a:avLst/>
              <a:gdLst>
                <a:gd name="T0" fmla="*/ 473 w 473"/>
                <a:gd name="T1" fmla="*/ 356 h 498"/>
                <a:gd name="T2" fmla="*/ 285 w 473"/>
                <a:gd name="T3" fmla="*/ 415 h 498"/>
                <a:gd name="T4" fmla="*/ 106 w 473"/>
                <a:gd name="T5" fmla="*/ 498 h 498"/>
                <a:gd name="T6" fmla="*/ 0 w 473"/>
                <a:gd name="T7" fmla="*/ 160 h 498"/>
                <a:gd name="T8" fmla="*/ 222 w 473"/>
                <a:gd name="T9" fmla="*/ 67 h 498"/>
                <a:gd name="T10" fmla="*/ 454 w 473"/>
                <a:gd name="T11" fmla="*/ 0 h 498"/>
                <a:gd name="T12" fmla="*/ 473 w 473"/>
                <a:gd name="T13" fmla="*/ 356 h 498"/>
                <a:gd name="T14" fmla="*/ 473 w 473"/>
                <a:gd name="T15" fmla="*/ 356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498">
                  <a:moveTo>
                    <a:pt x="473" y="356"/>
                  </a:moveTo>
                  <a:lnTo>
                    <a:pt x="285" y="415"/>
                  </a:lnTo>
                  <a:lnTo>
                    <a:pt x="106" y="498"/>
                  </a:lnTo>
                  <a:lnTo>
                    <a:pt x="0" y="160"/>
                  </a:lnTo>
                  <a:lnTo>
                    <a:pt x="222" y="67"/>
                  </a:lnTo>
                  <a:lnTo>
                    <a:pt x="454" y="0"/>
                  </a:lnTo>
                  <a:lnTo>
                    <a:pt x="473" y="356"/>
                  </a:lnTo>
                  <a:lnTo>
                    <a:pt x="473" y="35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8" name="Freeform 1032"/>
            <p:cNvSpPr>
              <a:spLocks/>
            </p:cNvSpPr>
            <p:nvPr/>
          </p:nvSpPr>
          <p:spPr bwMode="auto">
            <a:xfrm>
              <a:off x="2807" y="1312"/>
              <a:ext cx="273" cy="199"/>
            </a:xfrm>
            <a:custGeom>
              <a:avLst/>
              <a:gdLst>
                <a:gd name="T0" fmla="*/ 391 w 545"/>
                <a:gd name="T1" fmla="*/ 400 h 400"/>
                <a:gd name="T2" fmla="*/ 197 w 545"/>
                <a:gd name="T3" fmla="*/ 362 h 400"/>
                <a:gd name="T4" fmla="*/ 0 w 545"/>
                <a:gd name="T5" fmla="*/ 348 h 400"/>
                <a:gd name="T6" fmla="*/ 72 w 545"/>
                <a:gd name="T7" fmla="*/ 0 h 400"/>
                <a:gd name="T8" fmla="*/ 311 w 545"/>
                <a:gd name="T9" fmla="*/ 25 h 400"/>
                <a:gd name="T10" fmla="*/ 545 w 545"/>
                <a:gd name="T11" fmla="*/ 78 h 400"/>
                <a:gd name="T12" fmla="*/ 391 w 545"/>
                <a:gd name="T13" fmla="*/ 400 h 400"/>
                <a:gd name="T14" fmla="*/ 391 w 545"/>
                <a:gd name="T1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5" h="400">
                  <a:moveTo>
                    <a:pt x="391" y="400"/>
                  </a:moveTo>
                  <a:lnTo>
                    <a:pt x="197" y="362"/>
                  </a:lnTo>
                  <a:lnTo>
                    <a:pt x="0" y="348"/>
                  </a:lnTo>
                  <a:lnTo>
                    <a:pt x="72" y="0"/>
                  </a:lnTo>
                  <a:lnTo>
                    <a:pt x="311" y="25"/>
                  </a:lnTo>
                  <a:lnTo>
                    <a:pt x="545" y="78"/>
                  </a:lnTo>
                  <a:lnTo>
                    <a:pt x="391" y="400"/>
                  </a:lnTo>
                  <a:lnTo>
                    <a:pt x="391" y="4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69" name="Freeform 1033"/>
            <p:cNvSpPr>
              <a:spLocks/>
            </p:cNvSpPr>
            <p:nvPr/>
          </p:nvSpPr>
          <p:spPr bwMode="auto">
            <a:xfrm>
              <a:off x="3185" y="1449"/>
              <a:ext cx="303" cy="252"/>
            </a:xfrm>
            <a:custGeom>
              <a:avLst/>
              <a:gdLst>
                <a:gd name="T0" fmla="*/ 318 w 607"/>
                <a:gd name="T1" fmla="*/ 506 h 506"/>
                <a:gd name="T2" fmla="*/ 166 w 607"/>
                <a:gd name="T3" fmla="*/ 378 h 506"/>
                <a:gd name="T4" fmla="*/ 0 w 607"/>
                <a:gd name="T5" fmla="*/ 272 h 506"/>
                <a:gd name="T6" fmla="*/ 230 w 607"/>
                <a:gd name="T7" fmla="*/ 0 h 506"/>
                <a:gd name="T8" fmla="*/ 428 w 607"/>
                <a:gd name="T9" fmla="*/ 139 h 506"/>
                <a:gd name="T10" fmla="*/ 607 w 607"/>
                <a:gd name="T11" fmla="*/ 299 h 506"/>
                <a:gd name="T12" fmla="*/ 318 w 607"/>
                <a:gd name="T13" fmla="*/ 506 h 506"/>
                <a:gd name="T14" fmla="*/ 318 w 607"/>
                <a:gd name="T15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7" h="506">
                  <a:moveTo>
                    <a:pt x="318" y="506"/>
                  </a:moveTo>
                  <a:lnTo>
                    <a:pt x="166" y="378"/>
                  </a:lnTo>
                  <a:lnTo>
                    <a:pt x="0" y="272"/>
                  </a:lnTo>
                  <a:lnTo>
                    <a:pt x="230" y="0"/>
                  </a:lnTo>
                  <a:lnTo>
                    <a:pt x="428" y="139"/>
                  </a:lnTo>
                  <a:lnTo>
                    <a:pt x="607" y="299"/>
                  </a:lnTo>
                  <a:lnTo>
                    <a:pt x="318" y="506"/>
                  </a:lnTo>
                  <a:lnTo>
                    <a:pt x="318" y="50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0" name="Freeform 1034"/>
            <p:cNvSpPr>
              <a:spLocks/>
            </p:cNvSpPr>
            <p:nvPr/>
          </p:nvSpPr>
          <p:spPr bwMode="auto">
            <a:xfrm>
              <a:off x="3488" y="1598"/>
              <a:ext cx="79" cy="91"/>
            </a:xfrm>
            <a:custGeom>
              <a:avLst/>
              <a:gdLst>
                <a:gd name="T0" fmla="*/ 0 w 157"/>
                <a:gd name="T1" fmla="*/ 0 h 182"/>
                <a:gd name="T2" fmla="*/ 157 w 157"/>
                <a:gd name="T3" fmla="*/ 182 h 182"/>
                <a:gd name="T4" fmla="*/ 0 w 157"/>
                <a:gd name="T5" fmla="*/ 0 h 182"/>
                <a:gd name="T6" fmla="*/ 0 w 157"/>
                <a:gd name="T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182">
                  <a:moveTo>
                    <a:pt x="0" y="0"/>
                  </a:moveTo>
                  <a:lnTo>
                    <a:pt x="157" y="1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1" name="Freeform 1035"/>
            <p:cNvSpPr>
              <a:spLocks/>
            </p:cNvSpPr>
            <p:nvPr/>
          </p:nvSpPr>
          <p:spPr bwMode="auto">
            <a:xfrm>
              <a:off x="3468" y="1790"/>
              <a:ext cx="260" cy="242"/>
            </a:xfrm>
            <a:custGeom>
              <a:avLst/>
              <a:gdLst>
                <a:gd name="T0" fmla="*/ 165 w 519"/>
                <a:gd name="T1" fmla="*/ 485 h 485"/>
                <a:gd name="T2" fmla="*/ 93 w 519"/>
                <a:gd name="T3" fmla="*/ 301 h 485"/>
                <a:gd name="T4" fmla="*/ 0 w 519"/>
                <a:gd name="T5" fmla="*/ 128 h 485"/>
                <a:gd name="T6" fmla="*/ 330 w 519"/>
                <a:gd name="T7" fmla="*/ 0 h 485"/>
                <a:gd name="T8" fmla="*/ 439 w 519"/>
                <a:gd name="T9" fmla="*/ 217 h 485"/>
                <a:gd name="T10" fmla="*/ 519 w 519"/>
                <a:gd name="T11" fmla="*/ 445 h 485"/>
                <a:gd name="T12" fmla="*/ 165 w 519"/>
                <a:gd name="T13" fmla="*/ 485 h 485"/>
                <a:gd name="T14" fmla="*/ 165 w 519"/>
                <a:gd name="T15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5">
                  <a:moveTo>
                    <a:pt x="165" y="485"/>
                  </a:moveTo>
                  <a:lnTo>
                    <a:pt x="93" y="301"/>
                  </a:lnTo>
                  <a:lnTo>
                    <a:pt x="0" y="128"/>
                  </a:lnTo>
                  <a:lnTo>
                    <a:pt x="330" y="0"/>
                  </a:lnTo>
                  <a:lnTo>
                    <a:pt x="439" y="217"/>
                  </a:lnTo>
                  <a:lnTo>
                    <a:pt x="519" y="445"/>
                  </a:lnTo>
                  <a:lnTo>
                    <a:pt x="165" y="485"/>
                  </a:lnTo>
                  <a:lnTo>
                    <a:pt x="165" y="485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2" name="Freeform 1036"/>
            <p:cNvSpPr>
              <a:spLocks/>
            </p:cNvSpPr>
            <p:nvPr/>
          </p:nvSpPr>
          <p:spPr bwMode="auto">
            <a:xfrm>
              <a:off x="3574" y="2226"/>
              <a:ext cx="189" cy="263"/>
            </a:xfrm>
            <a:custGeom>
              <a:avLst/>
              <a:gdLst>
                <a:gd name="T0" fmla="*/ 0 w 378"/>
                <a:gd name="T1" fmla="*/ 392 h 526"/>
                <a:gd name="T2" fmla="*/ 26 w 378"/>
                <a:gd name="T3" fmla="*/ 196 h 526"/>
                <a:gd name="T4" fmla="*/ 26 w 378"/>
                <a:gd name="T5" fmla="*/ 0 h 526"/>
                <a:gd name="T6" fmla="*/ 378 w 378"/>
                <a:gd name="T7" fmla="*/ 47 h 526"/>
                <a:gd name="T8" fmla="*/ 368 w 378"/>
                <a:gd name="T9" fmla="*/ 289 h 526"/>
                <a:gd name="T10" fmla="*/ 329 w 378"/>
                <a:gd name="T11" fmla="*/ 526 h 526"/>
                <a:gd name="T12" fmla="*/ 0 w 378"/>
                <a:gd name="T13" fmla="*/ 392 h 526"/>
                <a:gd name="T14" fmla="*/ 0 w 378"/>
                <a:gd name="T15" fmla="*/ 39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526">
                  <a:moveTo>
                    <a:pt x="0" y="392"/>
                  </a:moveTo>
                  <a:lnTo>
                    <a:pt x="26" y="196"/>
                  </a:lnTo>
                  <a:lnTo>
                    <a:pt x="26" y="0"/>
                  </a:lnTo>
                  <a:lnTo>
                    <a:pt x="378" y="47"/>
                  </a:lnTo>
                  <a:lnTo>
                    <a:pt x="368" y="289"/>
                  </a:lnTo>
                  <a:lnTo>
                    <a:pt x="329" y="526"/>
                  </a:lnTo>
                  <a:lnTo>
                    <a:pt x="0" y="392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3" name="Freeform 1037"/>
            <p:cNvSpPr>
              <a:spLocks/>
            </p:cNvSpPr>
            <p:nvPr/>
          </p:nvSpPr>
          <p:spPr bwMode="auto">
            <a:xfrm>
              <a:off x="2527" y="3031"/>
              <a:ext cx="371" cy="201"/>
            </a:xfrm>
            <a:custGeom>
              <a:avLst/>
              <a:gdLst>
                <a:gd name="T0" fmla="*/ 154 w 741"/>
                <a:gd name="T1" fmla="*/ 0 h 401"/>
                <a:gd name="T2" fmla="*/ 348 w 741"/>
                <a:gd name="T3" fmla="*/ 38 h 401"/>
                <a:gd name="T4" fmla="*/ 543 w 741"/>
                <a:gd name="T5" fmla="*/ 51 h 401"/>
                <a:gd name="T6" fmla="*/ 741 w 741"/>
                <a:gd name="T7" fmla="*/ 42 h 401"/>
                <a:gd name="T8" fmla="*/ 714 w 741"/>
                <a:gd name="T9" fmla="*/ 395 h 401"/>
                <a:gd name="T10" fmla="*/ 473 w 741"/>
                <a:gd name="T11" fmla="*/ 401 h 401"/>
                <a:gd name="T12" fmla="*/ 234 w 741"/>
                <a:gd name="T13" fmla="*/ 376 h 401"/>
                <a:gd name="T14" fmla="*/ 0 w 741"/>
                <a:gd name="T15" fmla="*/ 321 h 401"/>
                <a:gd name="T16" fmla="*/ 154 w 741"/>
                <a:gd name="T17" fmla="*/ 0 h 401"/>
                <a:gd name="T18" fmla="*/ 154 w 741"/>
                <a:gd name="T19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1" h="401">
                  <a:moveTo>
                    <a:pt x="154" y="0"/>
                  </a:moveTo>
                  <a:lnTo>
                    <a:pt x="348" y="38"/>
                  </a:lnTo>
                  <a:lnTo>
                    <a:pt x="543" y="51"/>
                  </a:lnTo>
                  <a:lnTo>
                    <a:pt x="741" y="42"/>
                  </a:lnTo>
                  <a:lnTo>
                    <a:pt x="714" y="395"/>
                  </a:lnTo>
                  <a:lnTo>
                    <a:pt x="473" y="401"/>
                  </a:lnTo>
                  <a:lnTo>
                    <a:pt x="234" y="376"/>
                  </a:lnTo>
                  <a:lnTo>
                    <a:pt x="0" y="321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4" name="Freeform 1038"/>
            <p:cNvSpPr>
              <a:spLocks/>
            </p:cNvSpPr>
            <p:nvPr/>
          </p:nvSpPr>
          <p:spPr bwMode="auto">
            <a:xfrm>
              <a:off x="3089" y="2908"/>
              <a:ext cx="247" cy="270"/>
            </a:xfrm>
            <a:custGeom>
              <a:avLst/>
              <a:gdLst>
                <a:gd name="T0" fmla="*/ 0 w 494"/>
                <a:gd name="T1" fmla="*/ 188 h 540"/>
                <a:gd name="T2" fmla="*/ 179 w 494"/>
                <a:gd name="T3" fmla="*/ 106 h 540"/>
                <a:gd name="T4" fmla="*/ 346 w 494"/>
                <a:gd name="T5" fmla="*/ 0 h 540"/>
                <a:gd name="T6" fmla="*/ 494 w 494"/>
                <a:gd name="T7" fmla="*/ 325 h 540"/>
                <a:gd name="T8" fmla="*/ 285 w 494"/>
                <a:gd name="T9" fmla="*/ 445 h 540"/>
                <a:gd name="T10" fmla="*/ 63 w 494"/>
                <a:gd name="T11" fmla="*/ 540 h 540"/>
                <a:gd name="T12" fmla="*/ 0 w 494"/>
                <a:gd name="T13" fmla="*/ 188 h 540"/>
                <a:gd name="T14" fmla="*/ 0 w 494"/>
                <a:gd name="T15" fmla="*/ 18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40">
                  <a:moveTo>
                    <a:pt x="0" y="188"/>
                  </a:moveTo>
                  <a:lnTo>
                    <a:pt x="179" y="106"/>
                  </a:lnTo>
                  <a:lnTo>
                    <a:pt x="346" y="0"/>
                  </a:lnTo>
                  <a:lnTo>
                    <a:pt x="494" y="325"/>
                  </a:lnTo>
                  <a:lnTo>
                    <a:pt x="285" y="445"/>
                  </a:lnTo>
                  <a:lnTo>
                    <a:pt x="63" y="540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5" name="Freeform 1039"/>
            <p:cNvSpPr>
              <a:spLocks/>
            </p:cNvSpPr>
            <p:nvPr/>
          </p:nvSpPr>
          <p:spPr bwMode="auto">
            <a:xfrm>
              <a:off x="3407" y="2609"/>
              <a:ext cx="248" cy="304"/>
            </a:xfrm>
            <a:custGeom>
              <a:avLst/>
              <a:gdLst>
                <a:gd name="T0" fmla="*/ 0 w 496"/>
                <a:gd name="T1" fmla="*/ 331 h 608"/>
                <a:gd name="T2" fmla="*/ 116 w 496"/>
                <a:gd name="T3" fmla="*/ 173 h 608"/>
                <a:gd name="T4" fmla="*/ 211 w 496"/>
                <a:gd name="T5" fmla="*/ 0 h 608"/>
                <a:gd name="T6" fmla="*/ 496 w 496"/>
                <a:gd name="T7" fmla="*/ 211 h 608"/>
                <a:gd name="T8" fmla="*/ 371 w 496"/>
                <a:gd name="T9" fmla="*/ 418 h 608"/>
                <a:gd name="T10" fmla="*/ 221 w 496"/>
                <a:gd name="T11" fmla="*/ 608 h 608"/>
                <a:gd name="T12" fmla="*/ 0 w 496"/>
                <a:gd name="T13" fmla="*/ 331 h 608"/>
                <a:gd name="T14" fmla="*/ 0 w 496"/>
                <a:gd name="T15" fmla="*/ 33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6" h="608">
                  <a:moveTo>
                    <a:pt x="0" y="331"/>
                  </a:moveTo>
                  <a:lnTo>
                    <a:pt x="116" y="173"/>
                  </a:lnTo>
                  <a:lnTo>
                    <a:pt x="211" y="0"/>
                  </a:lnTo>
                  <a:lnTo>
                    <a:pt x="496" y="211"/>
                  </a:lnTo>
                  <a:lnTo>
                    <a:pt x="371" y="418"/>
                  </a:lnTo>
                  <a:lnTo>
                    <a:pt x="221" y="608"/>
                  </a:lnTo>
                  <a:lnTo>
                    <a:pt x="0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6" name="Freeform 1040"/>
            <p:cNvSpPr>
              <a:spLocks/>
            </p:cNvSpPr>
            <p:nvPr/>
          </p:nvSpPr>
          <p:spPr bwMode="auto">
            <a:xfrm>
              <a:off x="2040" y="2769"/>
              <a:ext cx="299" cy="256"/>
            </a:xfrm>
            <a:custGeom>
              <a:avLst/>
              <a:gdLst>
                <a:gd name="T0" fmla="*/ 311 w 598"/>
                <a:gd name="T1" fmla="*/ 0 h 514"/>
                <a:gd name="T2" fmla="*/ 448 w 598"/>
                <a:gd name="T3" fmla="*/ 147 h 514"/>
                <a:gd name="T4" fmla="*/ 598 w 598"/>
                <a:gd name="T5" fmla="*/ 272 h 514"/>
                <a:gd name="T6" fmla="*/ 336 w 598"/>
                <a:gd name="T7" fmla="*/ 514 h 514"/>
                <a:gd name="T8" fmla="*/ 157 w 598"/>
                <a:gd name="T9" fmla="*/ 352 h 514"/>
                <a:gd name="T10" fmla="*/ 0 w 598"/>
                <a:gd name="T11" fmla="*/ 168 h 514"/>
                <a:gd name="T12" fmla="*/ 311 w 598"/>
                <a:gd name="T13" fmla="*/ 0 h 514"/>
                <a:gd name="T14" fmla="*/ 311 w 598"/>
                <a:gd name="T1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8" h="514">
                  <a:moveTo>
                    <a:pt x="311" y="0"/>
                  </a:moveTo>
                  <a:lnTo>
                    <a:pt x="448" y="147"/>
                  </a:lnTo>
                  <a:lnTo>
                    <a:pt x="598" y="272"/>
                  </a:lnTo>
                  <a:lnTo>
                    <a:pt x="336" y="514"/>
                  </a:lnTo>
                  <a:lnTo>
                    <a:pt x="157" y="352"/>
                  </a:lnTo>
                  <a:lnTo>
                    <a:pt x="0" y="168"/>
                  </a:lnTo>
                  <a:lnTo>
                    <a:pt x="311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7" name="Freeform 1041"/>
            <p:cNvSpPr>
              <a:spLocks/>
            </p:cNvSpPr>
            <p:nvPr/>
          </p:nvSpPr>
          <p:spPr bwMode="auto">
            <a:xfrm>
              <a:off x="2462" y="2841"/>
              <a:ext cx="304" cy="573"/>
            </a:xfrm>
            <a:custGeom>
              <a:avLst/>
              <a:gdLst>
                <a:gd name="T0" fmla="*/ 469 w 608"/>
                <a:gd name="T1" fmla="*/ 0 h 1146"/>
                <a:gd name="T2" fmla="*/ 0 w 608"/>
                <a:gd name="T3" fmla="*/ 488 h 1146"/>
                <a:gd name="T4" fmla="*/ 161 w 608"/>
                <a:gd name="T5" fmla="*/ 1146 h 1146"/>
                <a:gd name="T6" fmla="*/ 393 w 608"/>
                <a:gd name="T7" fmla="*/ 1131 h 1146"/>
                <a:gd name="T8" fmla="*/ 325 w 608"/>
                <a:gd name="T9" fmla="*/ 602 h 1146"/>
                <a:gd name="T10" fmla="*/ 608 w 608"/>
                <a:gd name="T11" fmla="*/ 93 h 1146"/>
                <a:gd name="T12" fmla="*/ 469 w 608"/>
                <a:gd name="T13" fmla="*/ 0 h 1146"/>
                <a:gd name="T14" fmla="*/ 469 w 608"/>
                <a:gd name="T15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8" h="1146">
                  <a:moveTo>
                    <a:pt x="469" y="0"/>
                  </a:moveTo>
                  <a:lnTo>
                    <a:pt x="0" y="488"/>
                  </a:lnTo>
                  <a:lnTo>
                    <a:pt x="161" y="1146"/>
                  </a:lnTo>
                  <a:lnTo>
                    <a:pt x="393" y="1131"/>
                  </a:lnTo>
                  <a:lnTo>
                    <a:pt x="325" y="602"/>
                  </a:lnTo>
                  <a:lnTo>
                    <a:pt x="608" y="93"/>
                  </a:lnTo>
                  <a:lnTo>
                    <a:pt x="469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8" name="Freeform 1042"/>
            <p:cNvSpPr>
              <a:spLocks/>
            </p:cNvSpPr>
            <p:nvPr/>
          </p:nvSpPr>
          <p:spPr bwMode="auto">
            <a:xfrm>
              <a:off x="1824" y="2359"/>
              <a:ext cx="232" cy="232"/>
            </a:xfrm>
            <a:custGeom>
              <a:avLst/>
              <a:gdLst>
                <a:gd name="T0" fmla="*/ 344 w 464"/>
                <a:gd name="T1" fmla="*/ 4 h 464"/>
                <a:gd name="T2" fmla="*/ 392 w 464"/>
                <a:gd name="T3" fmla="*/ 196 h 464"/>
                <a:gd name="T4" fmla="*/ 464 w 464"/>
                <a:gd name="T5" fmla="*/ 380 h 464"/>
                <a:gd name="T6" fmla="*/ 118 w 464"/>
                <a:gd name="T7" fmla="*/ 464 h 464"/>
                <a:gd name="T8" fmla="*/ 38 w 464"/>
                <a:gd name="T9" fmla="*/ 236 h 464"/>
                <a:gd name="T10" fmla="*/ 0 w 464"/>
                <a:gd name="T11" fmla="*/ 0 h 464"/>
                <a:gd name="T12" fmla="*/ 344 w 464"/>
                <a:gd name="T13" fmla="*/ 4 h 464"/>
                <a:gd name="T14" fmla="*/ 344 w 464"/>
                <a:gd name="T15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464">
                  <a:moveTo>
                    <a:pt x="344" y="4"/>
                  </a:moveTo>
                  <a:lnTo>
                    <a:pt x="392" y="196"/>
                  </a:lnTo>
                  <a:lnTo>
                    <a:pt x="464" y="380"/>
                  </a:lnTo>
                  <a:lnTo>
                    <a:pt x="118" y="464"/>
                  </a:lnTo>
                  <a:lnTo>
                    <a:pt x="38" y="236"/>
                  </a:lnTo>
                  <a:lnTo>
                    <a:pt x="0" y="0"/>
                  </a:lnTo>
                  <a:lnTo>
                    <a:pt x="344" y="4"/>
                  </a:lnTo>
                  <a:lnTo>
                    <a:pt x="344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79" name="Freeform 1043"/>
            <p:cNvSpPr>
              <a:spLocks/>
            </p:cNvSpPr>
            <p:nvPr/>
          </p:nvSpPr>
          <p:spPr bwMode="auto">
            <a:xfrm>
              <a:off x="1824" y="1884"/>
              <a:ext cx="198" cy="280"/>
            </a:xfrm>
            <a:custGeom>
              <a:avLst/>
              <a:gdLst>
                <a:gd name="T0" fmla="*/ 395 w 395"/>
                <a:gd name="T1" fmla="*/ 175 h 560"/>
                <a:gd name="T2" fmla="*/ 348 w 395"/>
                <a:gd name="T3" fmla="*/ 365 h 560"/>
                <a:gd name="T4" fmla="*/ 321 w 395"/>
                <a:gd name="T5" fmla="*/ 560 h 560"/>
                <a:gd name="T6" fmla="*/ 0 w 395"/>
                <a:gd name="T7" fmla="*/ 469 h 560"/>
                <a:gd name="T8" fmla="*/ 17 w 395"/>
                <a:gd name="T9" fmla="*/ 232 h 560"/>
                <a:gd name="T10" fmla="*/ 87 w 395"/>
                <a:gd name="T11" fmla="*/ 0 h 560"/>
                <a:gd name="T12" fmla="*/ 395 w 395"/>
                <a:gd name="T13" fmla="*/ 175 h 560"/>
                <a:gd name="T14" fmla="*/ 395 w 395"/>
                <a:gd name="T15" fmla="*/ 17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560">
                  <a:moveTo>
                    <a:pt x="395" y="175"/>
                  </a:moveTo>
                  <a:lnTo>
                    <a:pt x="348" y="365"/>
                  </a:lnTo>
                  <a:lnTo>
                    <a:pt x="321" y="560"/>
                  </a:lnTo>
                  <a:lnTo>
                    <a:pt x="0" y="469"/>
                  </a:lnTo>
                  <a:lnTo>
                    <a:pt x="17" y="232"/>
                  </a:lnTo>
                  <a:lnTo>
                    <a:pt x="87" y="0"/>
                  </a:lnTo>
                  <a:lnTo>
                    <a:pt x="395" y="175"/>
                  </a:lnTo>
                  <a:lnTo>
                    <a:pt x="395" y="1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0" name="Freeform 1044"/>
            <p:cNvSpPr>
              <a:spLocks/>
            </p:cNvSpPr>
            <p:nvPr/>
          </p:nvSpPr>
          <p:spPr bwMode="auto">
            <a:xfrm>
              <a:off x="1979" y="1491"/>
              <a:ext cx="254" cy="303"/>
            </a:xfrm>
            <a:custGeom>
              <a:avLst/>
              <a:gdLst>
                <a:gd name="T0" fmla="*/ 507 w 507"/>
                <a:gd name="T1" fmla="*/ 300 h 604"/>
                <a:gd name="T2" fmla="*/ 372 w 507"/>
                <a:gd name="T3" fmla="*/ 444 h 604"/>
                <a:gd name="T4" fmla="*/ 256 w 507"/>
                <a:gd name="T5" fmla="*/ 604 h 604"/>
                <a:gd name="T6" fmla="*/ 0 w 507"/>
                <a:gd name="T7" fmla="*/ 357 h 604"/>
                <a:gd name="T8" fmla="*/ 148 w 507"/>
                <a:gd name="T9" fmla="*/ 169 h 604"/>
                <a:gd name="T10" fmla="*/ 321 w 507"/>
                <a:gd name="T11" fmla="*/ 0 h 604"/>
                <a:gd name="T12" fmla="*/ 507 w 507"/>
                <a:gd name="T13" fmla="*/ 300 h 604"/>
                <a:gd name="T14" fmla="*/ 507 w 507"/>
                <a:gd name="T15" fmla="*/ 30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7" h="604">
                  <a:moveTo>
                    <a:pt x="507" y="300"/>
                  </a:moveTo>
                  <a:lnTo>
                    <a:pt x="372" y="444"/>
                  </a:lnTo>
                  <a:lnTo>
                    <a:pt x="256" y="604"/>
                  </a:lnTo>
                  <a:lnTo>
                    <a:pt x="0" y="357"/>
                  </a:lnTo>
                  <a:lnTo>
                    <a:pt x="148" y="169"/>
                  </a:lnTo>
                  <a:lnTo>
                    <a:pt x="321" y="0"/>
                  </a:lnTo>
                  <a:lnTo>
                    <a:pt x="507" y="300"/>
                  </a:lnTo>
                  <a:lnTo>
                    <a:pt x="507" y="3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1" name="Freeform 1045"/>
            <p:cNvSpPr>
              <a:spLocks/>
            </p:cNvSpPr>
            <p:nvPr/>
          </p:nvSpPr>
          <p:spPr bwMode="auto">
            <a:xfrm>
              <a:off x="2340" y="1277"/>
              <a:ext cx="236" cy="249"/>
            </a:xfrm>
            <a:custGeom>
              <a:avLst/>
              <a:gdLst>
                <a:gd name="T0" fmla="*/ 472 w 472"/>
                <a:gd name="T1" fmla="*/ 355 h 498"/>
                <a:gd name="T2" fmla="*/ 283 w 472"/>
                <a:gd name="T3" fmla="*/ 416 h 498"/>
                <a:gd name="T4" fmla="*/ 105 w 472"/>
                <a:gd name="T5" fmla="*/ 498 h 498"/>
                <a:gd name="T6" fmla="*/ 0 w 472"/>
                <a:gd name="T7" fmla="*/ 160 h 498"/>
                <a:gd name="T8" fmla="*/ 221 w 472"/>
                <a:gd name="T9" fmla="*/ 66 h 498"/>
                <a:gd name="T10" fmla="*/ 453 w 472"/>
                <a:gd name="T11" fmla="*/ 0 h 498"/>
                <a:gd name="T12" fmla="*/ 472 w 472"/>
                <a:gd name="T13" fmla="*/ 355 h 498"/>
                <a:gd name="T14" fmla="*/ 472 w 472"/>
                <a:gd name="T15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98">
                  <a:moveTo>
                    <a:pt x="472" y="355"/>
                  </a:moveTo>
                  <a:lnTo>
                    <a:pt x="283" y="416"/>
                  </a:lnTo>
                  <a:lnTo>
                    <a:pt x="105" y="498"/>
                  </a:lnTo>
                  <a:lnTo>
                    <a:pt x="0" y="160"/>
                  </a:lnTo>
                  <a:lnTo>
                    <a:pt x="221" y="66"/>
                  </a:lnTo>
                  <a:lnTo>
                    <a:pt x="453" y="0"/>
                  </a:lnTo>
                  <a:lnTo>
                    <a:pt x="472" y="355"/>
                  </a:lnTo>
                  <a:lnTo>
                    <a:pt x="472" y="3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2" name="Freeform 1046"/>
            <p:cNvSpPr>
              <a:spLocks/>
            </p:cNvSpPr>
            <p:nvPr/>
          </p:nvSpPr>
          <p:spPr bwMode="auto">
            <a:xfrm>
              <a:off x="2772" y="1258"/>
              <a:ext cx="271" cy="199"/>
            </a:xfrm>
            <a:custGeom>
              <a:avLst/>
              <a:gdLst>
                <a:gd name="T0" fmla="*/ 390 w 544"/>
                <a:gd name="T1" fmla="*/ 399 h 399"/>
                <a:gd name="T2" fmla="*/ 196 w 544"/>
                <a:gd name="T3" fmla="*/ 361 h 399"/>
                <a:gd name="T4" fmla="*/ 0 w 544"/>
                <a:gd name="T5" fmla="*/ 348 h 399"/>
                <a:gd name="T6" fmla="*/ 69 w 544"/>
                <a:gd name="T7" fmla="*/ 0 h 399"/>
                <a:gd name="T8" fmla="*/ 310 w 544"/>
                <a:gd name="T9" fmla="*/ 25 h 399"/>
                <a:gd name="T10" fmla="*/ 544 w 544"/>
                <a:gd name="T11" fmla="*/ 80 h 399"/>
                <a:gd name="T12" fmla="*/ 390 w 544"/>
                <a:gd name="T13" fmla="*/ 399 h 399"/>
                <a:gd name="T14" fmla="*/ 390 w 544"/>
                <a:gd name="T15" fmla="*/ 39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4" h="399">
                  <a:moveTo>
                    <a:pt x="390" y="399"/>
                  </a:moveTo>
                  <a:lnTo>
                    <a:pt x="196" y="361"/>
                  </a:lnTo>
                  <a:lnTo>
                    <a:pt x="0" y="348"/>
                  </a:lnTo>
                  <a:lnTo>
                    <a:pt x="69" y="0"/>
                  </a:lnTo>
                  <a:lnTo>
                    <a:pt x="310" y="25"/>
                  </a:lnTo>
                  <a:lnTo>
                    <a:pt x="544" y="80"/>
                  </a:lnTo>
                  <a:lnTo>
                    <a:pt x="390" y="399"/>
                  </a:lnTo>
                  <a:lnTo>
                    <a:pt x="390" y="3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3" name="Freeform 1047"/>
            <p:cNvSpPr>
              <a:spLocks/>
            </p:cNvSpPr>
            <p:nvPr/>
          </p:nvSpPr>
          <p:spPr bwMode="auto">
            <a:xfrm>
              <a:off x="3149" y="1395"/>
              <a:ext cx="303" cy="252"/>
            </a:xfrm>
            <a:custGeom>
              <a:avLst/>
              <a:gdLst>
                <a:gd name="T0" fmla="*/ 316 w 606"/>
                <a:gd name="T1" fmla="*/ 503 h 503"/>
                <a:gd name="T2" fmla="*/ 165 w 606"/>
                <a:gd name="T3" fmla="*/ 378 h 503"/>
                <a:gd name="T4" fmla="*/ 0 w 606"/>
                <a:gd name="T5" fmla="*/ 270 h 503"/>
                <a:gd name="T6" fmla="*/ 228 w 606"/>
                <a:gd name="T7" fmla="*/ 0 h 503"/>
                <a:gd name="T8" fmla="*/ 428 w 606"/>
                <a:gd name="T9" fmla="*/ 136 h 503"/>
                <a:gd name="T10" fmla="*/ 606 w 606"/>
                <a:gd name="T11" fmla="*/ 298 h 503"/>
                <a:gd name="T12" fmla="*/ 316 w 606"/>
                <a:gd name="T13" fmla="*/ 503 h 503"/>
                <a:gd name="T14" fmla="*/ 316 w 606"/>
                <a:gd name="T15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503">
                  <a:moveTo>
                    <a:pt x="316" y="503"/>
                  </a:moveTo>
                  <a:lnTo>
                    <a:pt x="165" y="378"/>
                  </a:lnTo>
                  <a:lnTo>
                    <a:pt x="0" y="270"/>
                  </a:lnTo>
                  <a:lnTo>
                    <a:pt x="228" y="0"/>
                  </a:lnTo>
                  <a:lnTo>
                    <a:pt x="428" y="136"/>
                  </a:lnTo>
                  <a:lnTo>
                    <a:pt x="606" y="298"/>
                  </a:lnTo>
                  <a:lnTo>
                    <a:pt x="316" y="503"/>
                  </a:lnTo>
                  <a:lnTo>
                    <a:pt x="316" y="5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4" name="Freeform 1048"/>
            <p:cNvSpPr>
              <a:spLocks/>
            </p:cNvSpPr>
            <p:nvPr/>
          </p:nvSpPr>
          <p:spPr bwMode="auto">
            <a:xfrm>
              <a:off x="3452" y="1545"/>
              <a:ext cx="79" cy="91"/>
            </a:xfrm>
            <a:custGeom>
              <a:avLst/>
              <a:gdLst>
                <a:gd name="T0" fmla="*/ 0 w 158"/>
                <a:gd name="T1" fmla="*/ 0 h 183"/>
                <a:gd name="T2" fmla="*/ 158 w 158"/>
                <a:gd name="T3" fmla="*/ 183 h 183"/>
                <a:gd name="T4" fmla="*/ 0 w 158"/>
                <a:gd name="T5" fmla="*/ 0 h 183"/>
                <a:gd name="T6" fmla="*/ 0 w 158"/>
                <a:gd name="T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83">
                  <a:moveTo>
                    <a:pt x="0" y="0"/>
                  </a:moveTo>
                  <a:lnTo>
                    <a:pt x="158" y="1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5" name="Freeform 1049"/>
            <p:cNvSpPr>
              <a:spLocks/>
            </p:cNvSpPr>
            <p:nvPr/>
          </p:nvSpPr>
          <p:spPr bwMode="auto">
            <a:xfrm>
              <a:off x="3432" y="1737"/>
              <a:ext cx="260" cy="241"/>
            </a:xfrm>
            <a:custGeom>
              <a:avLst/>
              <a:gdLst>
                <a:gd name="T0" fmla="*/ 166 w 519"/>
                <a:gd name="T1" fmla="*/ 483 h 483"/>
                <a:gd name="T2" fmla="*/ 94 w 519"/>
                <a:gd name="T3" fmla="*/ 298 h 483"/>
                <a:gd name="T4" fmla="*/ 0 w 519"/>
                <a:gd name="T5" fmla="*/ 125 h 483"/>
                <a:gd name="T6" fmla="*/ 331 w 519"/>
                <a:gd name="T7" fmla="*/ 0 h 483"/>
                <a:gd name="T8" fmla="*/ 438 w 519"/>
                <a:gd name="T9" fmla="*/ 215 h 483"/>
                <a:gd name="T10" fmla="*/ 519 w 519"/>
                <a:gd name="T11" fmla="*/ 443 h 483"/>
                <a:gd name="T12" fmla="*/ 166 w 519"/>
                <a:gd name="T13" fmla="*/ 483 h 483"/>
                <a:gd name="T14" fmla="*/ 166 w 519"/>
                <a:gd name="T1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9" h="483">
                  <a:moveTo>
                    <a:pt x="166" y="483"/>
                  </a:moveTo>
                  <a:lnTo>
                    <a:pt x="94" y="298"/>
                  </a:lnTo>
                  <a:lnTo>
                    <a:pt x="0" y="125"/>
                  </a:lnTo>
                  <a:lnTo>
                    <a:pt x="331" y="0"/>
                  </a:lnTo>
                  <a:lnTo>
                    <a:pt x="438" y="215"/>
                  </a:lnTo>
                  <a:lnTo>
                    <a:pt x="519" y="443"/>
                  </a:lnTo>
                  <a:lnTo>
                    <a:pt x="166" y="483"/>
                  </a:lnTo>
                  <a:lnTo>
                    <a:pt x="166" y="4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6" name="Freeform 1050"/>
            <p:cNvSpPr>
              <a:spLocks/>
            </p:cNvSpPr>
            <p:nvPr/>
          </p:nvSpPr>
          <p:spPr bwMode="auto">
            <a:xfrm>
              <a:off x="3538" y="2172"/>
              <a:ext cx="189" cy="264"/>
            </a:xfrm>
            <a:custGeom>
              <a:avLst/>
              <a:gdLst>
                <a:gd name="T0" fmla="*/ 0 w 379"/>
                <a:gd name="T1" fmla="*/ 391 h 528"/>
                <a:gd name="T2" fmla="*/ 25 w 379"/>
                <a:gd name="T3" fmla="*/ 195 h 528"/>
                <a:gd name="T4" fmla="*/ 27 w 379"/>
                <a:gd name="T5" fmla="*/ 0 h 528"/>
                <a:gd name="T6" fmla="*/ 379 w 379"/>
                <a:gd name="T7" fmla="*/ 47 h 528"/>
                <a:gd name="T8" fmla="*/ 369 w 379"/>
                <a:gd name="T9" fmla="*/ 289 h 528"/>
                <a:gd name="T10" fmla="*/ 329 w 379"/>
                <a:gd name="T11" fmla="*/ 528 h 528"/>
                <a:gd name="T12" fmla="*/ 0 w 379"/>
                <a:gd name="T13" fmla="*/ 391 h 528"/>
                <a:gd name="T14" fmla="*/ 0 w 379"/>
                <a:gd name="T15" fmla="*/ 391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9" h="528">
                  <a:moveTo>
                    <a:pt x="0" y="391"/>
                  </a:moveTo>
                  <a:lnTo>
                    <a:pt x="25" y="195"/>
                  </a:lnTo>
                  <a:lnTo>
                    <a:pt x="27" y="0"/>
                  </a:lnTo>
                  <a:lnTo>
                    <a:pt x="379" y="47"/>
                  </a:lnTo>
                  <a:lnTo>
                    <a:pt x="369" y="289"/>
                  </a:lnTo>
                  <a:lnTo>
                    <a:pt x="329" y="528"/>
                  </a:lnTo>
                  <a:lnTo>
                    <a:pt x="0" y="391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7" name="Freeform 1051"/>
            <p:cNvSpPr>
              <a:spLocks/>
            </p:cNvSpPr>
            <p:nvPr/>
          </p:nvSpPr>
          <p:spPr bwMode="auto">
            <a:xfrm>
              <a:off x="2491" y="2978"/>
              <a:ext cx="371" cy="199"/>
            </a:xfrm>
            <a:custGeom>
              <a:avLst/>
              <a:gdLst>
                <a:gd name="T0" fmla="*/ 154 w 742"/>
                <a:gd name="T1" fmla="*/ 0 h 399"/>
                <a:gd name="T2" fmla="*/ 348 w 742"/>
                <a:gd name="T3" fmla="*/ 38 h 399"/>
                <a:gd name="T4" fmla="*/ 544 w 742"/>
                <a:gd name="T5" fmla="*/ 51 h 399"/>
                <a:gd name="T6" fmla="*/ 742 w 742"/>
                <a:gd name="T7" fmla="*/ 39 h 399"/>
                <a:gd name="T8" fmla="*/ 715 w 742"/>
                <a:gd name="T9" fmla="*/ 393 h 399"/>
                <a:gd name="T10" fmla="*/ 474 w 742"/>
                <a:gd name="T11" fmla="*/ 399 h 399"/>
                <a:gd name="T12" fmla="*/ 234 w 742"/>
                <a:gd name="T13" fmla="*/ 374 h 399"/>
                <a:gd name="T14" fmla="*/ 0 w 742"/>
                <a:gd name="T15" fmla="*/ 319 h 399"/>
                <a:gd name="T16" fmla="*/ 154 w 742"/>
                <a:gd name="T17" fmla="*/ 0 h 399"/>
                <a:gd name="T18" fmla="*/ 154 w 742"/>
                <a:gd name="T1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2" h="399">
                  <a:moveTo>
                    <a:pt x="154" y="0"/>
                  </a:moveTo>
                  <a:lnTo>
                    <a:pt x="348" y="38"/>
                  </a:lnTo>
                  <a:lnTo>
                    <a:pt x="544" y="51"/>
                  </a:lnTo>
                  <a:lnTo>
                    <a:pt x="742" y="39"/>
                  </a:lnTo>
                  <a:lnTo>
                    <a:pt x="715" y="393"/>
                  </a:lnTo>
                  <a:lnTo>
                    <a:pt x="474" y="399"/>
                  </a:lnTo>
                  <a:lnTo>
                    <a:pt x="234" y="374"/>
                  </a:lnTo>
                  <a:lnTo>
                    <a:pt x="0" y="319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8" name="Freeform 1052"/>
            <p:cNvSpPr>
              <a:spLocks/>
            </p:cNvSpPr>
            <p:nvPr/>
          </p:nvSpPr>
          <p:spPr bwMode="auto">
            <a:xfrm>
              <a:off x="3053" y="2855"/>
              <a:ext cx="247" cy="269"/>
            </a:xfrm>
            <a:custGeom>
              <a:avLst/>
              <a:gdLst>
                <a:gd name="T0" fmla="*/ 0 w 494"/>
                <a:gd name="T1" fmla="*/ 188 h 538"/>
                <a:gd name="T2" fmla="*/ 179 w 494"/>
                <a:gd name="T3" fmla="*/ 105 h 538"/>
                <a:gd name="T4" fmla="*/ 346 w 494"/>
                <a:gd name="T5" fmla="*/ 0 h 538"/>
                <a:gd name="T6" fmla="*/ 494 w 494"/>
                <a:gd name="T7" fmla="*/ 323 h 538"/>
                <a:gd name="T8" fmla="*/ 285 w 494"/>
                <a:gd name="T9" fmla="*/ 445 h 538"/>
                <a:gd name="T10" fmla="*/ 63 w 494"/>
                <a:gd name="T11" fmla="*/ 538 h 538"/>
                <a:gd name="T12" fmla="*/ 0 w 494"/>
                <a:gd name="T13" fmla="*/ 188 h 538"/>
                <a:gd name="T14" fmla="*/ 0 w 494"/>
                <a:gd name="T15" fmla="*/ 18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538">
                  <a:moveTo>
                    <a:pt x="0" y="188"/>
                  </a:moveTo>
                  <a:lnTo>
                    <a:pt x="179" y="105"/>
                  </a:lnTo>
                  <a:lnTo>
                    <a:pt x="346" y="0"/>
                  </a:lnTo>
                  <a:lnTo>
                    <a:pt x="494" y="323"/>
                  </a:lnTo>
                  <a:lnTo>
                    <a:pt x="285" y="445"/>
                  </a:lnTo>
                  <a:lnTo>
                    <a:pt x="63" y="538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89" name="Freeform 1053"/>
            <p:cNvSpPr>
              <a:spLocks/>
            </p:cNvSpPr>
            <p:nvPr/>
          </p:nvSpPr>
          <p:spPr bwMode="auto">
            <a:xfrm>
              <a:off x="3369" y="2555"/>
              <a:ext cx="250" cy="304"/>
            </a:xfrm>
            <a:custGeom>
              <a:avLst/>
              <a:gdLst>
                <a:gd name="T0" fmla="*/ 0 w 498"/>
                <a:gd name="T1" fmla="*/ 332 h 608"/>
                <a:gd name="T2" fmla="*/ 118 w 498"/>
                <a:gd name="T3" fmla="*/ 173 h 608"/>
                <a:gd name="T4" fmla="*/ 213 w 498"/>
                <a:gd name="T5" fmla="*/ 0 h 608"/>
                <a:gd name="T6" fmla="*/ 498 w 498"/>
                <a:gd name="T7" fmla="*/ 213 h 608"/>
                <a:gd name="T8" fmla="*/ 373 w 498"/>
                <a:gd name="T9" fmla="*/ 418 h 608"/>
                <a:gd name="T10" fmla="*/ 224 w 498"/>
                <a:gd name="T11" fmla="*/ 608 h 608"/>
                <a:gd name="T12" fmla="*/ 0 w 498"/>
                <a:gd name="T13" fmla="*/ 332 h 608"/>
                <a:gd name="T14" fmla="*/ 0 w 498"/>
                <a:gd name="T15" fmla="*/ 33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608">
                  <a:moveTo>
                    <a:pt x="0" y="332"/>
                  </a:moveTo>
                  <a:lnTo>
                    <a:pt x="118" y="173"/>
                  </a:lnTo>
                  <a:lnTo>
                    <a:pt x="213" y="0"/>
                  </a:lnTo>
                  <a:lnTo>
                    <a:pt x="498" y="213"/>
                  </a:lnTo>
                  <a:lnTo>
                    <a:pt x="373" y="418"/>
                  </a:lnTo>
                  <a:lnTo>
                    <a:pt x="224" y="608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90" name="Freeform 1054"/>
            <p:cNvSpPr>
              <a:spLocks/>
            </p:cNvSpPr>
            <p:nvPr/>
          </p:nvSpPr>
          <p:spPr bwMode="auto">
            <a:xfrm>
              <a:off x="2004" y="2715"/>
              <a:ext cx="299" cy="256"/>
            </a:xfrm>
            <a:custGeom>
              <a:avLst/>
              <a:gdLst>
                <a:gd name="T0" fmla="*/ 314 w 599"/>
                <a:gd name="T1" fmla="*/ 0 h 511"/>
                <a:gd name="T2" fmla="*/ 447 w 599"/>
                <a:gd name="T3" fmla="*/ 144 h 511"/>
                <a:gd name="T4" fmla="*/ 599 w 599"/>
                <a:gd name="T5" fmla="*/ 272 h 511"/>
                <a:gd name="T6" fmla="*/ 337 w 599"/>
                <a:gd name="T7" fmla="*/ 511 h 511"/>
                <a:gd name="T8" fmla="*/ 158 w 599"/>
                <a:gd name="T9" fmla="*/ 350 h 511"/>
                <a:gd name="T10" fmla="*/ 0 w 599"/>
                <a:gd name="T11" fmla="*/ 167 h 511"/>
                <a:gd name="T12" fmla="*/ 314 w 599"/>
                <a:gd name="T13" fmla="*/ 0 h 511"/>
                <a:gd name="T14" fmla="*/ 314 w 599"/>
                <a:gd name="T15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511">
                  <a:moveTo>
                    <a:pt x="314" y="0"/>
                  </a:moveTo>
                  <a:lnTo>
                    <a:pt x="447" y="144"/>
                  </a:lnTo>
                  <a:lnTo>
                    <a:pt x="599" y="272"/>
                  </a:lnTo>
                  <a:lnTo>
                    <a:pt x="337" y="511"/>
                  </a:lnTo>
                  <a:lnTo>
                    <a:pt x="158" y="350"/>
                  </a:lnTo>
                  <a:lnTo>
                    <a:pt x="0" y="167"/>
                  </a:lnTo>
                  <a:lnTo>
                    <a:pt x="314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91" name="Freeform 1055"/>
            <p:cNvSpPr>
              <a:spLocks/>
            </p:cNvSpPr>
            <p:nvPr/>
          </p:nvSpPr>
          <p:spPr bwMode="auto">
            <a:xfrm>
              <a:off x="2426" y="2766"/>
              <a:ext cx="299" cy="601"/>
            </a:xfrm>
            <a:custGeom>
              <a:avLst/>
              <a:gdLst>
                <a:gd name="T0" fmla="*/ 419 w 599"/>
                <a:gd name="T1" fmla="*/ 0 h 1203"/>
                <a:gd name="T2" fmla="*/ 0 w 599"/>
                <a:gd name="T3" fmla="*/ 530 h 1203"/>
                <a:gd name="T4" fmla="*/ 164 w 599"/>
                <a:gd name="T5" fmla="*/ 1203 h 1203"/>
                <a:gd name="T6" fmla="*/ 394 w 599"/>
                <a:gd name="T7" fmla="*/ 1172 h 1203"/>
                <a:gd name="T8" fmla="*/ 325 w 599"/>
                <a:gd name="T9" fmla="*/ 644 h 1203"/>
                <a:gd name="T10" fmla="*/ 599 w 599"/>
                <a:gd name="T11" fmla="*/ 135 h 1203"/>
                <a:gd name="T12" fmla="*/ 419 w 599"/>
                <a:gd name="T13" fmla="*/ 0 h 1203"/>
                <a:gd name="T14" fmla="*/ 419 w 599"/>
                <a:gd name="T15" fmla="*/ 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9" h="1203">
                  <a:moveTo>
                    <a:pt x="419" y="0"/>
                  </a:moveTo>
                  <a:lnTo>
                    <a:pt x="0" y="530"/>
                  </a:lnTo>
                  <a:lnTo>
                    <a:pt x="164" y="1203"/>
                  </a:lnTo>
                  <a:lnTo>
                    <a:pt x="394" y="1172"/>
                  </a:lnTo>
                  <a:lnTo>
                    <a:pt x="325" y="644"/>
                  </a:lnTo>
                  <a:lnTo>
                    <a:pt x="599" y="135"/>
                  </a:lnTo>
                  <a:lnTo>
                    <a:pt x="419" y="0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8992" name="Text Box 1056"/>
          <p:cNvSpPr txBox="1">
            <a:spLocks noChangeArrowheads="1"/>
          </p:cNvSpPr>
          <p:nvPr/>
        </p:nvSpPr>
        <p:spPr bwMode="auto">
          <a:xfrm>
            <a:off x="730250" y="3494088"/>
            <a:ext cx="2162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Implementation</a:t>
            </a:r>
          </a:p>
          <a:p>
            <a:pPr algn="ctr"/>
            <a:r>
              <a:rPr lang="en-US"/>
              <a:t>(previous lecture)</a:t>
            </a:r>
          </a:p>
        </p:txBody>
      </p:sp>
      <p:sp>
        <p:nvSpPr>
          <p:cNvPr id="168993" name="Text Box 1057"/>
          <p:cNvSpPr txBox="1">
            <a:spLocks noChangeArrowheads="1"/>
          </p:cNvSpPr>
          <p:nvPr/>
        </p:nvSpPr>
        <p:spPr bwMode="auto">
          <a:xfrm>
            <a:off x="6565900" y="3494088"/>
            <a:ext cx="1617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Testing</a:t>
            </a:r>
          </a:p>
          <a:p>
            <a:pPr algn="ctr"/>
            <a:r>
              <a:rPr lang="en-US"/>
              <a:t>(this lecture)</a:t>
            </a:r>
          </a:p>
        </p:txBody>
      </p:sp>
    </p:spTree>
    <p:extLst>
      <p:ext uri="{BB962C8B-B14F-4D97-AF65-F5344CB8AC3E}">
        <p14:creationId xmlns:p14="http://schemas.microsoft.com/office/powerpoint/2010/main" val="2962895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524000"/>
            <a:ext cx="7961312" cy="4608513"/>
          </a:xfrm>
        </p:spPr>
        <p:txBody>
          <a:bodyPr/>
          <a:lstStyle/>
          <a:p>
            <a:r>
              <a:rPr lang="en-US"/>
              <a:t>Exercise a module, collection of modules, or system</a:t>
            </a:r>
          </a:p>
          <a:p>
            <a:pPr lvl="1"/>
            <a:r>
              <a:rPr lang="en-US"/>
              <a:t>Use predetermined inputs (“test case”)</a:t>
            </a:r>
          </a:p>
          <a:p>
            <a:pPr lvl="1"/>
            <a:r>
              <a:rPr lang="en-US"/>
              <a:t>Capture actual outputs</a:t>
            </a:r>
          </a:p>
          <a:p>
            <a:pPr lvl="1"/>
            <a:r>
              <a:rPr lang="en-US"/>
              <a:t>Compare actual outputs to expected outputs</a:t>
            </a:r>
          </a:p>
          <a:p>
            <a:r>
              <a:rPr lang="en-US"/>
              <a:t>Actual outputs equal to expected outputs </a:t>
            </a:r>
            <a:br>
              <a:rPr lang="en-US"/>
            </a:br>
            <a:r>
              <a:rPr lang="en-US"/>
              <a:t>    </a:t>
            </a:r>
            <a:r>
              <a:rPr lang="en-US">
                <a:sym typeface="Wingdings" pitchFamily="2" charset="2"/>
              </a:rPr>
              <a:t> 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test case </a:t>
            </a:r>
            <a:r>
              <a:rPr lang="en-US" i="1">
                <a:sym typeface="Wingdings" pitchFamily="2" charset="2"/>
              </a:rPr>
              <a:t>succeeds</a:t>
            </a:r>
          </a:p>
          <a:p>
            <a:r>
              <a:rPr lang="en-US">
                <a:sym typeface="Wingdings" pitchFamily="2" charset="2"/>
              </a:rPr>
              <a:t>Actual outputs unequal to expected outputs 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     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test case </a:t>
            </a:r>
            <a:r>
              <a:rPr lang="en-US" i="1">
                <a:sym typeface="Wingdings" pitchFamily="2" charset="2"/>
              </a:rPr>
              <a:t>fails</a:t>
            </a:r>
            <a:endParaRPr lang="en-US" i="1"/>
          </a:p>
          <a:p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0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Quality </a:t>
            </a:r>
            <a:r>
              <a:rPr lang="en-US" dirty="0" smtClean="0"/>
              <a:t>assurance</a:t>
            </a:r>
          </a:p>
          <a:p>
            <a:endParaRPr lang="en-US" dirty="0"/>
          </a:p>
          <a:p>
            <a:r>
              <a:rPr lang="en-US" dirty="0"/>
              <a:t>An introduction to testing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52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802" name="AutoShape 2"/>
          <p:cNvCxnSpPr>
            <a:cxnSpLocks noChangeShapeType="1"/>
            <a:stCxn id="204818" idx="2"/>
            <a:endCxn id="204827" idx="0"/>
          </p:cNvCxnSpPr>
          <p:nvPr/>
        </p:nvCxnSpPr>
        <p:spPr bwMode="auto">
          <a:xfrm>
            <a:off x="1409700" y="2286000"/>
            <a:ext cx="927100" cy="12636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3" name="AutoShape 3"/>
          <p:cNvCxnSpPr>
            <a:cxnSpLocks noChangeShapeType="1"/>
            <a:stCxn id="204826" idx="2"/>
            <a:endCxn id="204835" idx="0"/>
          </p:cNvCxnSpPr>
          <p:nvPr/>
        </p:nvCxnSpPr>
        <p:spPr bwMode="auto">
          <a:xfrm>
            <a:off x="2336800" y="4083050"/>
            <a:ext cx="927100" cy="12652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4" name="AutoShape 4"/>
          <p:cNvCxnSpPr>
            <a:cxnSpLocks noChangeShapeType="1"/>
            <a:stCxn id="204834" idx="2"/>
            <a:endCxn id="204830" idx="0"/>
          </p:cNvCxnSpPr>
          <p:nvPr/>
        </p:nvCxnSpPr>
        <p:spPr bwMode="auto">
          <a:xfrm>
            <a:off x="3263900" y="5881688"/>
            <a:ext cx="1270000" cy="3667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5" name="AutoShape 5"/>
          <p:cNvCxnSpPr>
            <a:cxnSpLocks noChangeShapeType="1"/>
            <a:stCxn id="204830" idx="0"/>
            <a:endCxn id="204836" idx="2"/>
          </p:cNvCxnSpPr>
          <p:nvPr/>
        </p:nvCxnSpPr>
        <p:spPr bwMode="auto">
          <a:xfrm flipV="1">
            <a:off x="4533900" y="5653088"/>
            <a:ext cx="1270000" cy="5953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6" name="AutoShape 6"/>
          <p:cNvCxnSpPr>
            <a:cxnSpLocks noChangeShapeType="1"/>
            <a:stCxn id="204836" idx="0"/>
            <a:endCxn id="204828" idx="2"/>
          </p:cNvCxnSpPr>
          <p:nvPr/>
        </p:nvCxnSpPr>
        <p:spPr bwMode="auto">
          <a:xfrm flipV="1">
            <a:off x="5803900" y="3854450"/>
            <a:ext cx="927100" cy="149383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7" name="AutoShape 7"/>
          <p:cNvCxnSpPr>
            <a:cxnSpLocks noChangeShapeType="1"/>
            <a:stCxn id="204828" idx="0"/>
            <a:endCxn id="204820" idx="2"/>
          </p:cNvCxnSpPr>
          <p:nvPr/>
        </p:nvCxnSpPr>
        <p:spPr bwMode="auto">
          <a:xfrm flipV="1">
            <a:off x="6731000" y="2057400"/>
            <a:ext cx="927100" cy="149225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8" name="AutoShape 8"/>
          <p:cNvCxnSpPr>
            <a:cxnSpLocks noChangeShapeType="1"/>
            <a:stCxn id="204818" idx="2"/>
            <a:endCxn id="204814" idx="1"/>
          </p:cNvCxnSpPr>
          <p:nvPr/>
        </p:nvCxnSpPr>
        <p:spPr bwMode="auto">
          <a:xfrm>
            <a:off x="1409700" y="2286000"/>
            <a:ext cx="1720850" cy="5175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9" name="AutoShape 9"/>
          <p:cNvCxnSpPr>
            <a:cxnSpLocks noChangeShapeType="1"/>
            <a:stCxn id="204814" idx="3"/>
            <a:endCxn id="204820" idx="2"/>
          </p:cNvCxnSpPr>
          <p:nvPr/>
        </p:nvCxnSpPr>
        <p:spPr bwMode="auto">
          <a:xfrm flipV="1">
            <a:off x="5937250" y="2057400"/>
            <a:ext cx="1720850" cy="74612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10" name="AutoShape 10"/>
          <p:cNvCxnSpPr>
            <a:cxnSpLocks noChangeShapeType="1"/>
            <a:stCxn id="204826" idx="2"/>
            <a:endCxn id="204822" idx="1"/>
          </p:cNvCxnSpPr>
          <p:nvPr/>
        </p:nvCxnSpPr>
        <p:spPr bwMode="auto">
          <a:xfrm>
            <a:off x="2336800" y="4083050"/>
            <a:ext cx="793750" cy="5191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11" name="AutoShape 11"/>
          <p:cNvCxnSpPr>
            <a:cxnSpLocks noChangeShapeType="1"/>
            <a:stCxn id="204822" idx="3"/>
            <a:endCxn id="204828" idx="2"/>
          </p:cNvCxnSpPr>
          <p:nvPr/>
        </p:nvCxnSpPr>
        <p:spPr bwMode="auto">
          <a:xfrm flipV="1">
            <a:off x="5937250" y="3854450"/>
            <a:ext cx="793750" cy="7477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1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V-Model of Development and Testing</a:t>
            </a:r>
          </a:p>
        </p:txBody>
      </p:sp>
      <p:grpSp>
        <p:nvGrpSpPr>
          <p:cNvPr id="204813" name="Group 13"/>
          <p:cNvGrpSpPr>
            <a:grpSpLocks/>
          </p:cNvGrpSpPr>
          <p:nvPr/>
        </p:nvGrpSpPr>
        <p:grpSpPr bwMode="auto">
          <a:xfrm>
            <a:off x="3130550" y="2651125"/>
            <a:ext cx="2806700" cy="533400"/>
            <a:chOff x="1928" y="1670"/>
            <a:chExt cx="1768" cy="336"/>
          </a:xfrm>
        </p:grpSpPr>
        <p:sp>
          <p:nvSpPr>
            <p:cNvPr id="204814" name="Rectangle 14"/>
            <p:cNvSpPr>
              <a:spLocks noChangeArrowheads="1"/>
            </p:cNvSpPr>
            <p:nvPr/>
          </p:nvSpPr>
          <p:spPr bwMode="auto">
            <a:xfrm>
              <a:off x="1928" y="1670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Acceptance Tests</a:t>
              </a:r>
            </a:p>
          </p:txBody>
        </p:sp>
        <p:sp>
          <p:nvSpPr>
            <p:cNvPr id="204815" name="Rectangle 15"/>
            <p:cNvSpPr>
              <a:spLocks noChangeArrowheads="1"/>
            </p:cNvSpPr>
            <p:nvPr/>
          </p:nvSpPr>
          <p:spPr bwMode="auto">
            <a:xfrm>
              <a:off x="2068" y="1862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Acceptance Test Review</a:t>
              </a:r>
            </a:p>
          </p:txBody>
        </p:sp>
      </p:grpSp>
      <p:grpSp>
        <p:nvGrpSpPr>
          <p:cNvPr id="204816" name="Group 16"/>
          <p:cNvGrpSpPr>
            <a:grpSpLocks/>
          </p:cNvGrpSpPr>
          <p:nvPr/>
        </p:nvGrpSpPr>
        <p:grpSpPr bwMode="auto">
          <a:xfrm>
            <a:off x="152400" y="1752600"/>
            <a:ext cx="8763000" cy="533400"/>
            <a:chOff x="96" y="1104"/>
            <a:chExt cx="5520" cy="336"/>
          </a:xfrm>
        </p:grpSpPr>
        <p:grpSp>
          <p:nvGrpSpPr>
            <p:cNvPr id="204817" name="Group 17"/>
            <p:cNvGrpSpPr>
              <a:grpSpLocks/>
            </p:cNvGrpSpPr>
            <p:nvPr/>
          </p:nvGrpSpPr>
          <p:grpSpPr bwMode="auto">
            <a:xfrm>
              <a:off x="96" y="1104"/>
              <a:ext cx="1584" cy="336"/>
              <a:chOff x="96" y="1104"/>
              <a:chExt cx="1584" cy="336"/>
            </a:xfrm>
          </p:grpSpPr>
          <p:sp>
            <p:nvSpPr>
              <p:cNvPr id="204818" name="Rectangle 18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Requirements Review</a:t>
                </a:r>
              </a:p>
            </p:txBody>
          </p:sp>
          <p:sp>
            <p:nvSpPr>
              <p:cNvPr id="204819" name="Rectangle 19"/>
              <p:cNvSpPr>
                <a:spLocks noChangeArrowheads="1"/>
              </p:cNvSpPr>
              <p:nvPr/>
            </p:nvSpPr>
            <p:spPr bwMode="auto">
              <a:xfrm>
                <a:off x="96" y="1104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Develop Requirements</a:t>
                </a:r>
              </a:p>
            </p:txBody>
          </p:sp>
        </p:grp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4032" y="1104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System Tests</a:t>
              </a:r>
            </a:p>
          </p:txBody>
        </p:sp>
      </p:grpSp>
      <p:grpSp>
        <p:nvGrpSpPr>
          <p:cNvPr id="204821" name="Group 21"/>
          <p:cNvGrpSpPr>
            <a:grpSpLocks/>
          </p:cNvGrpSpPr>
          <p:nvPr/>
        </p:nvGrpSpPr>
        <p:grpSpPr bwMode="auto">
          <a:xfrm>
            <a:off x="3130550" y="4449763"/>
            <a:ext cx="2806700" cy="533400"/>
            <a:chOff x="1928" y="2803"/>
            <a:chExt cx="1768" cy="336"/>
          </a:xfrm>
        </p:grpSpPr>
        <p:sp>
          <p:nvSpPr>
            <p:cNvPr id="204822" name="Rectangle 22"/>
            <p:cNvSpPr>
              <a:spLocks noChangeArrowheads="1"/>
            </p:cNvSpPr>
            <p:nvPr/>
          </p:nvSpPr>
          <p:spPr bwMode="auto">
            <a:xfrm>
              <a:off x="1928" y="2803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Integration Tests</a:t>
              </a:r>
            </a:p>
          </p:txBody>
        </p:sp>
        <p:sp>
          <p:nvSpPr>
            <p:cNvPr id="204823" name="Rectangle 23"/>
            <p:cNvSpPr>
              <a:spLocks noChangeArrowheads="1"/>
            </p:cNvSpPr>
            <p:nvPr/>
          </p:nvSpPr>
          <p:spPr bwMode="auto">
            <a:xfrm>
              <a:off x="2068" y="2995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Integration Tests Review</a:t>
              </a:r>
            </a:p>
          </p:txBody>
        </p:sp>
      </p:grpSp>
      <p:grpSp>
        <p:nvGrpSpPr>
          <p:cNvPr id="204824" name="Group 24"/>
          <p:cNvGrpSpPr>
            <a:grpSpLocks/>
          </p:cNvGrpSpPr>
          <p:nvPr/>
        </p:nvGrpSpPr>
        <p:grpSpPr bwMode="auto">
          <a:xfrm>
            <a:off x="1079500" y="3549650"/>
            <a:ext cx="6908800" cy="533400"/>
            <a:chOff x="720" y="2236"/>
            <a:chExt cx="4352" cy="336"/>
          </a:xfrm>
        </p:grpSpPr>
        <p:grpSp>
          <p:nvGrpSpPr>
            <p:cNvPr id="204825" name="Group 25"/>
            <p:cNvGrpSpPr>
              <a:grpSpLocks/>
            </p:cNvGrpSpPr>
            <p:nvPr/>
          </p:nvGrpSpPr>
          <p:grpSpPr bwMode="auto">
            <a:xfrm>
              <a:off x="720" y="2236"/>
              <a:ext cx="1584" cy="336"/>
              <a:chOff x="720" y="2236"/>
              <a:chExt cx="1584" cy="336"/>
            </a:xfrm>
          </p:grpSpPr>
          <p:sp>
            <p:nvSpPr>
              <p:cNvPr id="204826" name="Rectangle 26"/>
              <p:cNvSpPr>
                <a:spLocks noChangeArrowheads="1"/>
              </p:cNvSpPr>
              <p:nvPr/>
            </p:nvSpPr>
            <p:spPr bwMode="auto">
              <a:xfrm>
                <a:off x="768" y="2428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 Review</a:t>
                </a:r>
              </a:p>
            </p:txBody>
          </p:sp>
          <p:sp>
            <p:nvSpPr>
              <p:cNvPr id="204827" name="Rectangle 27"/>
              <p:cNvSpPr>
                <a:spLocks noChangeArrowheads="1"/>
              </p:cNvSpPr>
              <p:nvPr/>
            </p:nvSpPr>
            <p:spPr bwMode="auto">
              <a:xfrm>
                <a:off x="720" y="2236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Design</a:t>
                </a:r>
              </a:p>
            </p:txBody>
          </p:sp>
        </p:grpSp>
        <p:sp>
          <p:nvSpPr>
            <p:cNvPr id="204828" name="Rectangle 28"/>
            <p:cNvSpPr>
              <a:spLocks noChangeArrowheads="1"/>
            </p:cNvSpPr>
            <p:nvPr/>
          </p:nvSpPr>
          <p:spPr bwMode="auto">
            <a:xfrm>
              <a:off x="3488" y="2236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Integration Tests</a:t>
              </a:r>
            </a:p>
          </p:txBody>
        </p:sp>
      </p:grpSp>
      <p:grpSp>
        <p:nvGrpSpPr>
          <p:cNvPr id="204829" name="Group 29"/>
          <p:cNvGrpSpPr>
            <a:grpSpLocks/>
          </p:cNvGrpSpPr>
          <p:nvPr/>
        </p:nvGrpSpPr>
        <p:grpSpPr bwMode="auto">
          <a:xfrm>
            <a:off x="3130550" y="6248400"/>
            <a:ext cx="2806700" cy="533400"/>
            <a:chOff x="1928" y="3936"/>
            <a:chExt cx="1768" cy="336"/>
          </a:xfrm>
        </p:grpSpPr>
        <p:sp>
          <p:nvSpPr>
            <p:cNvPr id="204830" name="Rectangle 30"/>
            <p:cNvSpPr>
              <a:spLocks noChangeArrowheads="1"/>
            </p:cNvSpPr>
            <p:nvPr/>
          </p:nvSpPr>
          <p:spPr bwMode="auto">
            <a:xfrm>
              <a:off x="1928" y="3936"/>
              <a:ext cx="1768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Develop Unit Tests</a:t>
              </a:r>
            </a:p>
          </p:txBody>
        </p:sp>
        <p:sp>
          <p:nvSpPr>
            <p:cNvPr id="204831" name="Rectangle 31"/>
            <p:cNvSpPr>
              <a:spLocks noChangeArrowheads="1"/>
            </p:cNvSpPr>
            <p:nvPr/>
          </p:nvSpPr>
          <p:spPr bwMode="auto">
            <a:xfrm>
              <a:off x="2068" y="4128"/>
              <a:ext cx="1488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Unit Tests Review</a:t>
              </a:r>
            </a:p>
          </p:txBody>
        </p:sp>
      </p:grpSp>
      <p:grpSp>
        <p:nvGrpSpPr>
          <p:cNvPr id="204832" name="Group 32"/>
          <p:cNvGrpSpPr>
            <a:grpSpLocks/>
          </p:cNvGrpSpPr>
          <p:nvPr/>
        </p:nvGrpSpPr>
        <p:grpSpPr bwMode="auto">
          <a:xfrm>
            <a:off x="2006600" y="5348288"/>
            <a:ext cx="5054600" cy="533400"/>
            <a:chOff x="1344" y="3369"/>
            <a:chExt cx="3184" cy="336"/>
          </a:xfrm>
        </p:grpSpPr>
        <p:grpSp>
          <p:nvGrpSpPr>
            <p:cNvPr id="204833" name="Group 33"/>
            <p:cNvGrpSpPr>
              <a:grpSpLocks/>
            </p:cNvGrpSpPr>
            <p:nvPr/>
          </p:nvGrpSpPr>
          <p:grpSpPr bwMode="auto">
            <a:xfrm>
              <a:off x="1344" y="3369"/>
              <a:ext cx="1584" cy="336"/>
              <a:chOff x="1344" y="3369"/>
              <a:chExt cx="1584" cy="336"/>
            </a:xfrm>
          </p:grpSpPr>
          <p:sp>
            <p:nvSpPr>
              <p:cNvPr id="204834" name="Rectangle 34"/>
              <p:cNvSpPr>
                <a:spLocks noChangeArrowheads="1"/>
              </p:cNvSpPr>
              <p:nvPr/>
            </p:nvSpPr>
            <p:spPr bwMode="auto">
              <a:xfrm>
                <a:off x="1392" y="3561"/>
                <a:ext cx="1488" cy="144"/>
              </a:xfrm>
              <a:prstGeom prst="rect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 Review</a:t>
                </a:r>
              </a:p>
            </p:txBody>
          </p:sp>
          <p:sp>
            <p:nvSpPr>
              <p:cNvPr id="204835" name="Rectangle 35"/>
              <p:cNvSpPr>
                <a:spLocks noChangeArrowheads="1"/>
              </p:cNvSpPr>
              <p:nvPr/>
            </p:nvSpPr>
            <p:spPr bwMode="auto">
              <a:xfrm>
                <a:off x="1344" y="3369"/>
                <a:ext cx="1584" cy="192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Code</a:t>
                </a:r>
              </a:p>
            </p:txBody>
          </p:sp>
        </p:grpSp>
        <p:sp>
          <p:nvSpPr>
            <p:cNvPr id="204836" name="Rectangle 36"/>
            <p:cNvSpPr>
              <a:spLocks noChangeArrowheads="1"/>
            </p:cNvSpPr>
            <p:nvPr/>
          </p:nvSpPr>
          <p:spPr bwMode="auto">
            <a:xfrm>
              <a:off x="2944" y="3369"/>
              <a:ext cx="1584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Execute Unit Tests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28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Terminology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Failure</a:t>
            </a:r>
          </a:p>
          <a:p>
            <a:pPr lvl="1"/>
            <a:r>
              <a:rPr lang="en-US"/>
              <a:t>Incorrect or unexpected output</a:t>
            </a:r>
          </a:p>
          <a:p>
            <a:pPr lvl="1"/>
            <a:r>
              <a:rPr lang="en-US"/>
              <a:t>Symptom of a fault</a:t>
            </a:r>
          </a:p>
          <a:p>
            <a:r>
              <a:rPr lang="en-US"/>
              <a:t>Fault</a:t>
            </a:r>
          </a:p>
          <a:p>
            <a:pPr lvl="1"/>
            <a:r>
              <a:rPr lang="en-US"/>
              <a:t>Invalid execution state</a:t>
            </a:r>
          </a:p>
          <a:p>
            <a:pPr lvl="1"/>
            <a:r>
              <a:rPr lang="en-US"/>
              <a:t>Symptom of an error</a:t>
            </a:r>
          </a:p>
          <a:p>
            <a:pPr lvl="1"/>
            <a:r>
              <a:rPr lang="en-US"/>
              <a:t>May or may not produce a failure</a:t>
            </a:r>
          </a:p>
          <a:p>
            <a:r>
              <a:rPr lang="en-US"/>
              <a:t>Error</a:t>
            </a:r>
          </a:p>
          <a:p>
            <a:pPr lvl="1"/>
            <a:r>
              <a:rPr lang="en-US"/>
              <a:t>Defect or anomaly in source code </a:t>
            </a:r>
          </a:p>
          <a:p>
            <a:pPr lvl="1"/>
            <a:r>
              <a:rPr lang="en-US"/>
              <a:t>Commonly referred to as a “bug”</a:t>
            </a:r>
          </a:p>
          <a:p>
            <a:pPr lvl="1"/>
            <a:r>
              <a:rPr lang="en-US"/>
              <a:t>May or may not produce a fault</a:t>
            </a:r>
          </a:p>
        </p:txBody>
      </p:sp>
    </p:spTree>
    <p:extLst>
      <p:ext uri="{BB962C8B-B14F-4D97-AF65-F5344CB8AC3E}">
        <p14:creationId xmlns:p14="http://schemas.microsoft.com/office/powerpoint/2010/main" val="3577136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Goals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Reveal failures/faults/errors</a:t>
            </a:r>
          </a:p>
          <a:p>
            <a:r>
              <a:rPr lang="en-US"/>
              <a:t>Locate failures/faults/errors</a:t>
            </a:r>
          </a:p>
          <a:p>
            <a:r>
              <a:rPr lang="en-US"/>
              <a:t>Show system correctness</a:t>
            </a:r>
          </a:p>
          <a:p>
            <a:pPr lvl="1"/>
            <a:r>
              <a:rPr lang="en-US"/>
              <a:t>Within the limits of optimistic inaccuracy</a:t>
            </a:r>
          </a:p>
          <a:p>
            <a:r>
              <a:rPr lang="en-US"/>
              <a:t>Improve confidence that the system performs as specified (verification)</a:t>
            </a:r>
          </a:p>
          <a:p>
            <a:r>
              <a:rPr lang="en-US"/>
              <a:t>Improve confidence that the system performs as desired (validation) 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838200" y="5638800"/>
            <a:ext cx="7391400" cy="86042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Program testing can be used to show the presence</a:t>
            </a:r>
            <a:br>
              <a:rPr lang="en-US" sz="2400" i="1">
                <a:solidFill>
                  <a:schemeClr val="hlink"/>
                </a:solidFill>
              </a:rPr>
            </a:br>
            <a:r>
              <a:rPr lang="en-US" sz="2400" i="1">
                <a:solidFill>
                  <a:schemeClr val="hlink"/>
                </a:solidFill>
              </a:rPr>
              <a:t>of bugs, but never to show their absence [Dijkstra]</a:t>
            </a:r>
          </a:p>
        </p:txBody>
      </p:sp>
    </p:spTree>
    <p:extLst>
      <p:ext uri="{BB962C8B-B14F-4D97-AF65-F5344CB8AC3E}">
        <p14:creationId xmlns:p14="http://schemas.microsoft.com/office/powerpoint/2010/main" val="405597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Testing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Unit testing</a:t>
            </a:r>
          </a:p>
          <a:p>
            <a:pPr lvl="1"/>
            <a:r>
              <a:rPr lang="en-US"/>
              <a:t>Testing of a single code unit</a:t>
            </a:r>
          </a:p>
          <a:p>
            <a:pPr lvl="1"/>
            <a:r>
              <a:rPr lang="en-US"/>
              <a:t>Requires use of test drivers</a:t>
            </a:r>
          </a:p>
          <a:p>
            <a:r>
              <a:rPr lang="en-US"/>
              <a:t>Integration testing</a:t>
            </a:r>
          </a:p>
          <a:p>
            <a:pPr lvl="1"/>
            <a:r>
              <a:rPr lang="en-US"/>
              <a:t>Testing of interfaces among integrated units</a:t>
            </a:r>
          </a:p>
          <a:p>
            <a:pPr lvl="2"/>
            <a:r>
              <a:rPr lang="en-US"/>
              <a:t>Incremental</a:t>
            </a:r>
          </a:p>
          <a:p>
            <a:pPr lvl="2"/>
            <a:r>
              <a:rPr lang="en-US"/>
              <a:t>“Big bang”</a:t>
            </a:r>
          </a:p>
          <a:p>
            <a:pPr lvl="1"/>
            <a:r>
              <a:rPr lang="en-US"/>
              <a:t>Often requires test drivers and test stubs</a:t>
            </a:r>
          </a:p>
          <a:p>
            <a:r>
              <a:rPr lang="en-US"/>
              <a:t>Acceptance testing</a:t>
            </a:r>
          </a:p>
          <a:p>
            <a:pPr lvl="1"/>
            <a:r>
              <a:rPr lang="en-US"/>
              <a:t>Testing of complete system for satisfaction of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123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Tasks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Devise test cases</a:t>
            </a:r>
          </a:p>
          <a:p>
            <a:pPr lvl="1"/>
            <a:r>
              <a:rPr lang="en-US"/>
              <a:t>Target specific areas of the system</a:t>
            </a:r>
          </a:p>
          <a:p>
            <a:pPr lvl="1"/>
            <a:r>
              <a:rPr lang="en-US"/>
              <a:t>Create specific inputs</a:t>
            </a:r>
          </a:p>
          <a:p>
            <a:pPr lvl="1"/>
            <a:r>
              <a:rPr lang="en-US"/>
              <a:t>Create expected outputs</a:t>
            </a:r>
          </a:p>
          <a:p>
            <a:r>
              <a:rPr lang="en-US"/>
              <a:t>Choose test cases</a:t>
            </a:r>
          </a:p>
          <a:p>
            <a:pPr lvl="1"/>
            <a:r>
              <a:rPr lang="en-US"/>
              <a:t>Not all need to be run all the time</a:t>
            </a:r>
          </a:p>
          <a:p>
            <a:pPr lvl="2"/>
            <a:r>
              <a:rPr lang="en-US"/>
              <a:t>Regression testing</a:t>
            </a:r>
          </a:p>
          <a:p>
            <a:r>
              <a:rPr lang="en-US"/>
              <a:t>Run test cases</a:t>
            </a:r>
          </a:p>
          <a:p>
            <a:pPr lvl="1"/>
            <a:r>
              <a:rPr lang="en-US"/>
              <a:t>Can be labor intensive</a:t>
            </a:r>
          </a:p>
          <a:p>
            <a:endParaRPr lang="en-US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838200" y="5943600"/>
            <a:ext cx="73914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hlink"/>
                </a:solidFill>
              </a:rPr>
              <a:t>All in a systematic, repeatable, and accurate manner </a:t>
            </a:r>
          </a:p>
        </p:txBody>
      </p:sp>
    </p:spTree>
    <p:extLst>
      <p:ext uri="{BB962C8B-B14F-4D97-AF65-F5344CB8AC3E}">
        <p14:creationId xmlns:p14="http://schemas.microsoft.com/office/powerpoint/2010/main" val="3549165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Approaches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White box testing</a:t>
            </a:r>
          </a:p>
          <a:p>
            <a:pPr lvl="1"/>
            <a:r>
              <a:rPr lang="en-US" u="sng"/>
              <a:t>Structural</a:t>
            </a:r>
            <a:r>
              <a:rPr lang="en-US"/>
              <a:t> testing</a:t>
            </a:r>
          </a:p>
          <a:p>
            <a:pPr lvl="1"/>
            <a:r>
              <a:rPr lang="en-US"/>
              <a:t>Test cases designed, selected, and ran based on structure of the code</a:t>
            </a:r>
          </a:p>
          <a:p>
            <a:pPr lvl="1"/>
            <a:r>
              <a:rPr lang="en-US"/>
              <a:t>Scale: tests the nitty-gritty</a:t>
            </a:r>
          </a:p>
          <a:p>
            <a:pPr lvl="1"/>
            <a:r>
              <a:rPr lang="en-US"/>
              <a:t>Drawbacks: need access to source </a:t>
            </a:r>
          </a:p>
          <a:p>
            <a:r>
              <a:rPr lang="en-US"/>
              <a:t>Black box testing</a:t>
            </a:r>
          </a:p>
          <a:p>
            <a:pPr lvl="1"/>
            <a:r>
              <a:rPr lang="en-US" u="sng"/>
              <a:t>Specification-based</a:t>
            </a:r>
            <a:r>
              <a:rPr lang="en-US"/>
              <a:t> testing</a:t>
            </a:r>
          </a:p>
          <a:p>
            <a:pPr lvl="1"/>
            <a:r>
              <a:rPr lang="en-US"/>
              <a:t>Test cases designed, selected, and ran based on specifications</a:t>
            </a:r>
          </a:p>
          <a:p>
            <a:pPr lvl="1"/>
            <a:r>
              <a:rPr lang="en-US"/>
              <a:t>Scale: tests the overall system behavior</a:t>
            </a:r>
          </a:p>
          <a:p>
            <a:pPr lvl="1"/>
            <a:r>
              <a:rPr lang="en-US"/>
              <a:t>Drawback: less systematic</a:t>
            </a:r>
          </a:p>
        </p:txBody>
      </p:sp>
    </p:spTree>
    <p:extLst>
      <p:ext uri="{BB962C8B-B14F-4D97-AF65-F5344CB8AC3E}">
        <p14:creationId xmlns:p14="http://schemas.microsoft.com/office/powerpoint/2010/main" val="2871848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Oracles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 a mechanism for deciding whether a test case execution succeeds or fails</a:t>
            </a:r>
          </a:p>
          <a:p>
            <a:r>
              <a:rPr lang="en-US"/>
              <a:t>Critical to testing</a:t>
            </a:r>
          </a:p>
          <a:p>
            <a:pPr lvl="1"/>
            <a:r>
              <a:rPr lang="en-US"/>
              <a:t>Used in white box testing</a:t>
            </a:r>
          </a:p>
          <a:p>
            <a:pPr lvl="1"/>
            <a:r>
              <a:rPr lang="en-US"/>
              <a:t>Used in black box testing</a:t>
            </a:r>
          </a:p>
          <a:p>
            <a:r>
              <a:rPr lang="en-US"/>
              <a:t>Difficult to automate</a:t>
            </a:r>
          </a:p>
          <a:p>
            <a:pPr lvl="1"/>
            <a:r>
              <a:rPr lang="en-US"/>
              <a:t>Typically relies on humans</a:t>
            </a:r>
          </a:p>
          <a:p>
            <a:pPr lvl="1"/>
            <a:r>
              <a:rPr lang="en-US"/>
              <a:t>Typically relies on human intuition</a:t>
            </a:r>
          </a:p>
          <a:p>
            <a:pPr lvl="1"/>
            <a:r>
              <a:rPr lang="en-US"/>
              <a:t>Formal specifications may help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8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Your test shows cos(0.5) = 0.8775825619</a:t>
            </a:r>
          </a:p>
          <a:p>
            <a:r>
              <a:rPr lang="en-US"/>
              <a:t>You have to decide whether this answer is correct?</a:t>
            </a:r>
          </a:p>
          <a:p>
            <a:r>
              <a:rPr lang="en-US"/>
              <a:t>You need an oracle</a:t>
            </a:r>
          </a:p>
          <a:p>
            <a:pPr lvl="1"/>
            <a:r>
              <a:rPr lang="en-US"/>
              <a:t>Draw a triangle and measure the sides</a:t>
            </a:r>
          </a:p>
          <a:p>
            <a:pPr lvl="1"/>
            <a:r>
              <a:rPr lang="en-US"/>
              <a:t>Look up cosine of 0.5 in a book</a:t>
            </a:r>
          </a:p>
          <a:p>
            <a:pPr lvl="1"/>
            <a:r>
              <a:rPr lang="en-US"/>
              <a:t>Compute the value using Taylor series expansion</a:t>
            </a:r>
          </a:p>
          <a:p>
            <a:pPr lvl="1"/>
            <a:r>
              <a:rPr lang="en-US"/>
              <a:t>Check the answer with your desk calculator</a:t>
            </a:r>
          </a:p>
        </p:txBody>
      </p:sp>
    </p:spTree>
    <p:extLst>
      <p:ext uri="{BB962C8B-B14F-4D97-AF65-F5344CB8AC3E}">
        <p14:creationId xmlns:p14="http://schemas.microsoft.com/office/powerpoint/2010/main" val="2818986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the Principles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Rigor and formality</a:t>
            </a:r>
          </a:p>
          <a:p>
            <a:r>
              <a:rPr lang="en-US"/>
              <a:t>Separation of concerns</a:t>
            </a:r>
          </a:p>
          <a:p>
            <a:pPr lvl="1"/>
            <a:r>
              <a:rPr lang="en-US"/>
              <a:t>Modularity</a:t>
            </a:r>
          </a:p>
          <a:p>
            <a:pPr lvl="1"/>
            <a:r>
              <a:rPr lang="en-US"/>
              <a:t>Abstraction</a:t>
            </a:r>
          </a:p>
          <a:p>
            <a:r>
              <a:rPr lang="en-US"/>
              <a:t>Anticipation of change</a:t>
            </a:r>
          </a:p>
          <a:p>
            <a:r>
              <a:rPr lang="en-US"/>
              <a:t>Generality</a:t>
            </a:r>
          </a:p>
          <a:p>
            <a:r>
              <a:rPr lang="en-US"/>
              <a:t>Incrementality</a:t>
            </a:r>
          </a:p>
        </p:txBody>
      </p:sp>
    </p:spTree>
    <p:extLst>
      <p:ext uri="{BB962C8B-B14F-4D97-AF65-F5344CB8AC3E}">
        <p14:creationId xmlns:p14="http://schemas.microsoft.com/office/powerpoint/2010/main" val="1677308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Read and study slides of </a:t>
            </a:r>
            <a:r>
              <a:rPr lang="en-US"/>
              <a:t>this </a:t>
            </a:r>
            <a:r>
              <a:rPr lang="en-US" smtClean="0"/>
              <a:t>lecture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2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These Have in Common?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launch of space shuttle</a:t>
            </a:r>
          </a:p>
          <a:p>
            <a:r>
              <a:rPr lang="en-US"/>
              <a:t>Airbus 320 </a:t>
            </a:r>
          </a:p>
          <a:p>
            <a:r>
              <a:rPr lang="en-US"/>
              <a:t>Audi 5000</a:t>
            </a:r>
          </a:p>
          <a:p>
            <a:r>
              <a:rPr lang="en-US"/>
              <a:t>Mariner 1 launch</a:t>
            </a:r>
          </a:p>
          <a:p>
            <a:r>
              <a:rPr lang="en-US"/>
              <a:t>AT&amp;T telephone network </a:t>
            </a:r>
          </a:p>
          <a:p>
            <a:r>
              <a:rPr lang="en-US"/>
              <a:t>Ariane 5</a:t>
            </a:r>
          </a:p>
          <a:p>
            <a:r>
              <a:rPr lang="en-US"/>
              <a:t>Word 3.0 for MAC</a:t>
            </a:r>
          </a:p>
          <a:p>
            <a:r>
              <a:rPr lang="en-US"/>
              <a:t>Radiation therapy machine</a:t>
            </a:r>
          </a:p>
          <a:p>
            <a:r>
              <a:rPr lang="en-US"/>
              <a:t>NSA</a:t>
            </a:r>
          </a:p>
          <a:p>
            <a:r>
              <a:rPr lang="en-US"/>
              <a:t>Y2K</a:t>
            </a:r>
          </a:p>
        </p:txBody>
      </p:sp>
    </p:spTree>
    <p:extLst>
      <p:ext uri="{BB962C8B-B14F-4D97-AF65-F5344CB8AC3E}">
        <p14:creationId xmlns:p14="http://schemas.microsoft.com/office/powerpoint/2010/main" val="69544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They All Failed!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launch of space shuttle</a:t>
            </a:r>
          </a:p>
          <a:p>
            <a:r>
              <a:rPr lang="en-US"/>
              <a:t>Airbus 320 </a:t>
            </a:r>
          </a:p>
          <a:p>
            <a:r>
              <a:rPr lang="en-US"/>
              <a:t>Audi 5000</a:t>
            </a:r>
          </a:p>
          <a:p>
            <a:r>
              <a:rPr lang="en-US"/>
              <a:t>Mariner 1 launch</a:t>
            </a:r>
          </a:p>
          <a:p>
            <a:r>
              <a:rPr lang="en-US"/>
              <a:t>AT&amp;T telephone network </a:t>
            </a:r>
          </a:p>
          <a:p>
            <a:r>
              <a:rPr lang="en-US"/>
              <a:t>Ariane 5</a:t>
            </a:r>
          </a:p>
          <a:p>
            <a:r>
              <a:rPr lang="en-US"/>
              <a:t>Word 3.0 for MAC</a:t>
            </a:r>
          </a:p>
          <a:p>
            <a:r>
              <a:rPr lang="en-US"/>
              <a:t>Radiation therapy machine</a:t>
            </a:r>
          </a:p>
          <a:p>
            <a:r>
              <a:rPr lang="en-US"/>
              <a:t>NSA</a:t>
            </a:r>
          </a:p>
          <a:p>
            <a:r>
              <a:rPr lang="en-US"/>
              <a:t>Y2K</a:t>
            </a:r>
          </a:p>
        </p:txBody>
      </p:sp>
    </p:spTree>
    <p:extLst>
      <p:ext uri="{BB962C8B-B14F-4D97-AF65-F5344CB8AC3E}">
        <p14:creationId xmlns:p14="http://schemas.microsoft.com/office/powerpoint/2010/main" val="12871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They All Failed!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First launch of space shuttle</a:t>
            </a:r>
          </a:p>
          <a:p>
            <a:r>
              <a:rPr lang="en-US" sz="2000"/>
              <a:t>Airbus 320 </a:t>
            </a:r>
          </a:p>
          <a:p>
            <a:pPr lvl="1"/>
            <a:r>
              <a:rPr lang="en-US" sz="1800"/>
              <a:t>http://catless.ncl.ac.uk/Risks/10.02.html#subj1.1</a:t>
            </a:r>
          </a:p>
          <a:p>
            <a:r>
              <a:rPr lang="en-US" sz="2000"/>
              <a:t>Audi 5000</a:t>
            </a:r>
          </a:p>
          <a:p>
            <a:r>
              <a:rPr lang="en-US" sz="2000"/>
              <a:t>Mariner 1 launch</a:t>
            </a:r>
          </a:p>
          <a:p>
            <a:pPr lvl="1"/>
            <a:r>
              <a:rPr lang="en-US" sz="1800"/>
              <a:t>http://catless.ncl.ac.uk/Risks/5.73.html#subj2.1</a:t>
            </a:r>
          </a:p>
          <a:p>
            <a:r>
              <a:rPr lang="en-US" sz="2000"/>
              <a:t>AT&amp;T telephone network </a:t>
            </a:r>
          </a:p>
          <a:p>
            <a:r>
              <a:rPr lang="en-US" sz="2000"/>
              <a:t>Ariane 5</a:t>
            </a:r>
          </a:p>
          <a:p>
            <a:pPr lvl="1"/>
            <a:r>
              <a:rPr lang="en-US" sz="1800"/>
              <a:t>http://catless.ncl.ac.uk/Risks/18.24.html#subj2.1</a:t>
            </a:r>
          </a:p>
          <a:p>
            <a:r>
              <a:rPr lang="en-US" sz="2000"/>
              <a:t>Word 3.0 for MAC</a:t>
            </a:r>
          </a:p>
          <a:p>
            <a:r>
              <a:rPr lang="en-US" sz="2000"/>
              <a:t>Radiation therapy machine</a:t>
            </a:r>
          </a:p>
          <a:p>
            <a:pPr lvl="1"/>
            <a:r>
              <a:rPr lang="en-US" sz="1800"/>
              <a:t>http://courses.cs.vt.edu/~cs3604/lib/Therac_25/Therac_5.html</a:t>
            </a:r>
          </a:p>
          <a:p>
            <a:r>
              <a:rPr lang="en-US" sz="2000"/>
              <a:t>NSA</a:t>
            </a:r>
          </a:p>
          <a:p>
            <a:r>
              <a:rPr lang="en-US" sz="2000"/>
              <a:t>Y2K</a:t>
            </a:r>
          </a:p>
        </p:txBody>
      </p:sp>
    </p:spTree>
    <p:extLst>
      <p:ext uri="{BB962C8B-B14F-4D97-AF65-F5344CB8AC3E}">
        <p14:creationId xmlns:p14="http://schemas.microsoft.com/office/powerpoint/2010/main" val="33414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Failures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just “out there”</a:t>
            </a:r>
          </a:p>
          <a:p>
            <a:pPr lvl="1"/>
            <a:r>
              <a:rPr lang="en-US"/>
              <a:t>Space shuttle</a:t>
            </a:r>
          </a:p>
          <a:p>
            <a:pPr lvl="1"/>
            <a:r>
              <a:rPr lang="en-US"/>
              <a:t>Mariner 1</a:t>
            </a:r>
          </a:p>
          <a:p>
            <a:pPr lvl="1"/>
            <a:r>
              <a:rPr lang="en-US"/>
              <a:t>Ariane 5</a:t>
            </a:r>
          </a:p>
          <a:p>
            <a:pPr lvl="1"/>
            <a:r>
              <a:rPr lang="en-US"/>
              <a:t>NSA</a:t>
            </a:r>
          </a:p>
          <a:p>
            <a:r>
              <a:rPr lang="en-US"/>
              <a:t>But also “at home”</a:t>
            </a:r>
          </a:p>
          <a:p>
            <a:pPr lvl="1"/>
            <a:r>
              <a:rPr lang="en-US"/>
              <a:t>Your car</a:t>
            </a:r>
          </a:p>
          <a:p>
            <a:pPr lvl="1"/>
            <a:r>
              <a:rPr lang="en-US"/>
              <a:t>Your call to your mom</a:t>
            </a:r>
          </a:p>
          <a:p>
            <a:pPr lvl="1"/>
            <a:r>
              <a:rPr lang="en-US"/>
              <a:t>Your homework</a:t>
            </a:r>
          </a:p>
          <a:p>
            <a:pPr lvl="1"/>
            <a:r>
              <a:rPr lang="en-US"/>
              <a:t>Your hospital visit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81000" y="6148388"/>
            <a:ext cx="83820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Peter Neumann’s Risks Digest: http://catless.ncl.ac.uk/Risks</a:t>
            </a:r>
          </a:p>
        </p:txBody>
      </p:sp>
    </p:spTree>
    <p:extLst>
      <p:ext uri="{BB962C8B-B14F-4D97-AF65-F5344CB8AC3E}">
        <p14:creationId xmlns:p14="http://schemas.microsoft.com/office/powerpoint/2010/main" val="397206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Verification and Validation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Verification</a:t>
            </a:r>
          </a:p>
          <a:p>
            <a:pPr lvl="1"/>
            <a:r>
              <a:rPr lang="en-US"/>
              <a:t>Ensure software meets specifications</a:t>
            </a:r>
          </a:p>
          <a:p>
            <a:pPr lvl="1"/>
            <a:r>
              <a:rPr lang="en-US"/>
              <a:t>Internal consistency</a:t>
            </a:r>
          </a:p>
          <a:p>
            <a:pPr lvl="1"/>
            <a:r>
              <a:rPr lang="en-US"/>
              <a:t>“Are we building the product right?”</a:t>
            </a:r>
          </a:p>
          <a:p>
            <a:r>
              <a:rPr lang="en-US"/>
              <a:t>Validation</a:t>
            </a:r>
          </a:p>
          <a:p>
            <a:pPr lvl="1"/>
            <a:r>
              <a:rPr lang="en-US"/>
              <a:t>Ensure software meets customer’s intent</a:t>
            </a:r>
          </a:p>
          <a:p>
            <a:pPr lvl="1"/>
            <a:r>
              <a:rPr lang="en-US"/>
              <a:t>External consistency</a:t>
            </a:r>
          </a:p>
          <a:p>
            <a:pPr lvl="1"/>
            <a:r>
              <a:rPr lang="en-US"/>
              <a:t>“Are we building the right product?”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60363"/>
            <a:ext cx="8001000" cy="762000"/>
          </a:xfrm>
        </p:spPr>
        <p:txBody>
          <a:bodyPr/>
          <a:lstStyle/>
          <a:p>
            <a:r>
              <a:rPr lang="en-US"/>
              <a:t>Software Qualities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Correctness</a:t>
            </a:r>
          </a:p>
          <a:p>
            <a:r>
              <a:rPr lang="en-US" sz="2400" dirty="0"/>
              <a:t>Reliability</a:t>
            </a:r>
          </a:p>
          <a:p>
            <a:r>
              <a:rPr lang="en-US" sz="2400" dirty="0"/>
              <a:t>Efficiency</a:t>
            </a:r>
          </a:p>
          <a:p>
            <a:r>
              <a:rPr lang="en-US" sz="2400" dirty="0"/>
              <a:t>Integrity</a:t>
            </a:r>
          </a:p>
          <a:p>
            <a:r>
              <a:rPr lang="en-US" sz="2400" dirty="0"/>
              <a:t>Usability</a:t>
            </a:r>
          </a:p>
          <a:p>
            <a:r>
              <a:rPr lang="en-US" sz="2400" dirty="0"/>
              <a:t>Maintainability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Testability</a:t>
            </a:r>
          </a:p>
          <a:p>
            <a:r>
              <a:rPr lang="en-US" sz="2400" dirty="0"/>
              <a:t>Flexibility</a:t>
            </a:r>
          </a:p>
          <a:p>
            <a:r>
              <a:rPr lang="en-US" sz="2400" dirty="0"/>
              <a:t>Portability</a:t>
            </a:r>
          </a:p>
          <a:p>
            <a:r>
              <a:rPr lang="en-US" sz="2400" dirty="0"/>
              <a:t>Reusability</a:t>
            </a:r>
          </a:p>
          <a:p>
            <a:r>
              <a:rPr lang="en-US" sz="2400" dirty="0"/>
              <a:t>Interoperability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35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Assurance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Assure that each of the software qualities is met</a:t>
            </a:r>
          </a:p>
          <a:p>
            <a:pPr lvl="1"/>
            <a:r>
              <a:rPr lang="en-US"/>
              <a:t>Goals set in requirements specification</a:t>
            </a:r>
          </a:p>
          <a:p>
            <a:pPr lvl="1"/>
            <a:r>
              <a:rPr lang="en-US"/>
              <a:t>Goals realized in implementation</a:t>
            </a:r>
          </a:p>
          <a:p>
            <a:r>
              <a:rPr lang="en-US"/>
              <a:t>Sometimes easy, sometimes difficult</a:t>
            </a:r>
          </a:p>
          <a:p>
            <a:pPr lvl="1"/>
            <a:r>
              <a:rPr lang="en-US"/>
              <a:t>Portability versus safety</a:t>
            </a:r>
          </a:p>
          <a:p>
            <a:r>
              <a:rPr lang="en-US"/>
              <a:t>Sometimes immediate, sometimes delayed</a:t>
            </a:r>
          </a:p>
          <a:p>
            <a:pPr lvl="1"/>
            <a:r>
              <a:rPr lang="en-US"/>
              <a:t>Understandability versus evolvability</a:t>
            </a:r>
          </a:p>
          <a:p>
            <a:r>
              <a:rPr lang="en-US"/>
              <a:t>Sometimes provable, sometimes doubtful</a:t>
            </a:r>
          </a:p>
          <a:p>
            <a:pPr lvl="1"/>
            <a:r>
              <a:rPr lang="en-US"/>
              <a:t>Size versus correctness</a:t>
            </a:r>
          </a:p>
        </p:txBody>
      </p:sp>
    </p:spTree>
    <p:extLst>
      <p:ext uri="{BB962C8B-B14F-4D97-AF65-F5344CB8AC3E}">
        <p14:creationId xmlns:p14="http://schemas.microsoft.com/office/powerpoint/2010/main" val="210917321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12337</TotalTime>
  <Words>964</Words>
  <Application>Microsoft Office PowerPoint</Application>
  <PresentationFormat>On-screen Show (4:3)</PresentationFormat>
  <Paragraphs>267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Blends</vt:lpstr>
      <vt:lpstr>Clip</vt:lpstr>
      <vt:lpstr>Introduction to Software Engineering Lecture 10</vt:lpstr>
      <vt:lpstr>Today’s Lecture</vt:lpstr>
      <vt:lpstr>What Do These Have in Common?</vt:lpstr>
      <vt:lpstr>They All Failed!</vt:lpstr>
      <vt:lpstr>They All Failed!</vt:lpstr>
      <vt:lpstr>Impact of Failures</vt:lpstr>
      <vt:lpstr>Verification and Validation</vt:lpstr>
      <vt:lpstr>Software Qualities</vt:lpstr>
      <vt:lpstr>Quality Assurance</vt:lpstr>
      <vt:lpstr>An Idealized View of QA</vt:lpstr>
      <vt:lpstr>A Realistic View of QA</vt:lpstr>
      <vt:lpstr>First Complication</vt:lpstr>
      <vt:lpstr>Second Complication</vt:lpstr>
      <vt:lpstr>Third Complication</vt:lpstr>
      <vt:lpstr>Fourth Complication</vt:lpstr>
      <vt:lpstr>Available Techniques</vt:lpstr>
      <vt:lpstr>ICS 52 Life Cycle</vt:lpstr>
      <vt:lpstr>Implementation/Testing Interaction</vt:lpstr>
      <vt:lpstr>Testing</vt:lpstr>
      <vt:lpstr>V-Model of Development and Testing</vt:lpstr>
      <vt:lpstr>Testing Terminology</vt:lpstr>
      <vt:lpstr>Testing Goals</vt:lpstr>
      <vt:lpstr>Levels of Testing</vt:lpstr>
      <vt:lpstr>Test Tasks</vt:lpstr>
      <vt:lpstr>Two Approaches</vt:lpstr>
      <vt:lpstr>Test Oracles</vt:lpstr>
      <vt:lpstr>Example</vt:lpstr>
      <vt:lpstr>Use the Principles</vt:lpstr>
      <vt:lpstr>Your Tasks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52 Intro to Software Engineering</dc:title>
  <dc:creator>Andre van der Hoek</dc:creator>
  <cp:lastModifiedBy>Andre van der Hoek</cp:lastModifiedBy>
  <cp:revision>287</cp:revision>
  <dcterms:created xsi:type="dcterms:W3CDTF">2000-02-26T02:28:26Z</dcterms:created>
  <dcterms:modified xsi:type="dcterms:W3CDTF">2012-02-29T17:17:37Z</dcterms:modified>
</cp:coreProperties>
</file>