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4"/>
  </p:handoutMasterIdLst>
  <p:sldIdLst>
    <p:sldId id="264" r:id="rId2"/>
    <p:sldId id="265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02" r:id="rId12"/>
    <p:sldId id="303" r:id="rId13"/>
    <p:sldId id="304" r:id="rId14"/>
    <p:sldId id="305" r:id="rId15"/>
    <p:sldId id="306" r:id="rId16"/>
    <p:sldId id="328" r:id="rId17"/>
    <p:sldId id="308" r:id="rId18"/>
    <p:sldId id="329" r:id="rId19"/>
    <p:sldId id="338" r:id="rId20"/>
    <p:sldId id="311" r:id="rId21"/>
    <p:sldId id="313" r:id="rId22"/>
    <p:sldId id="314" r:id="rId23"/>
    <p:sldId id="307" r:id="rId24"/>
    <p:sldId id="324" r:id="rId25"/>
    <p:sldId id="309" r:id="rId26"/>
    <p:sldId id="310" r:id="rId27"/>
    <p:sldId id="312" r:id="rId28"/>
    <p:sldId id="315" r:id="rId29"/>
    <p:sldId id="325" r:id="rId30"/>
    <p:sldId id="326" r:id="rId31"/>
    <p:sldId id="316" r:id="rId32"/>
    <p:sldId id="29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C09"/>
    <a:srgbClr val="F0A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543" autoAdjust="0"/>
  </p:normalViewPr>
  <p:slideViewPr>
    <p:cSldViewPr>
      <p:cViewPr varScale="1">
        <p:scale>
          <a:sx n="98" d="100"/>
          <a:sy n="98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6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FE0236F-206E-4828-90FD-7780FBAB1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1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60363"/>
            <a:ext cx="1952625" cy="5772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60363"/>
            <a:ext cx="5707063" cy="57721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11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923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524000"/>
            <a:ext cx="381000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5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6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2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59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25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401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09575" y="53340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92163" y="533400"/>
            <a:ext cx="328612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33400" y="95567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03288" y="95567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19063" y="882650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54063" y="42545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34975" y="121602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60363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524000"/>
            <a:ext cx="77724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to Software Engineering</a:t>
            </a:r>
            <a:br>
              <a:rPr lang="en-US" dirty="0" smtClean="0"/>
            </a:br>
            <a:r>
              <a:rPr lang="en-US" dirty="0" smtClean="0"/>
              <a:t>Lecture 4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/>
              <a:t>André </a:t>
            </a:r>
            <a:r>
              <a:rPr lang="en-US" dirty="0"/>
              <a:t>van der </a:t>
            </a:r>
            <a:r>
              <a:rPr lang="en-US" dirty="0" err="1" smtClean="0"/>
              <a:t>Hoek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ICS 52 Software </a:t>
            </a:r>
            <a:r>
              <a:rPr lang="en-US" dirty="0"/>
              <a:t>Life Cycle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Requirements specification</a:t>
            </a:r>
          </a:p>
          <a:p>
            <a:pPr lvl="1"/>
            <a:r>
              <a:rPr lang="en-US" sz="2000"/>
              <a:t>Interview customer (TA)</a:t>
            </a:r>
          </a:p>
          <a:p>
            <a:pPr lvl="1"/>
            <a:r>
              <a:rPr lang="en-US" sz="2000"/>
              <a:t>Focus on “what”, not “how”</a:t>
            </a:r>
          </a:p>
          <a:p>
            <a:r>
              <a:rPr lang="en-US"/>
              <a:t>Architectural and module design</a:t>
            </a:r>
          </a:p>
          <a:p>
            <a:pPr lvl="1"/>
            <a:r>
              <a:rPr lang="en-US" sz="2000"/>
              <a:t>Based on provided “official” requirements specification</a:t>
            </a:r>
          </a:p>
          <a:p>
            <a:pPr lvl="1"/>
            <a:r>
              <a:rPr lang="en-US" sz="2000"/>
              <a:t>Focus on interfaces</a:t>
            </a:r>
          </a:p>
          <a:p>
            <a:r>
              <a:rPr lang="en-US"/>
              <a:t>Implementation</a:t>
            </a:r>
          </a:p>
          <a:p>
            <a:pPr lvl="1"/>
            <a:r>
              <a:rPr lang="en-US" sz="2000"/>
              <a:t>Based on provided “official” design</a:t>
            </a:r>
          </a:p>
          <a:p>
            <a:pPr lvl="1"/>
            <a:r>
              <a:rPr lang="en-US" sz="2000"/>
              <a:t>Focus on good implementation techniques</a:t>
            </a:r>
          </a:p>
          <a:p>
            <a:r>
              <a:rPr lang="en-US"/>
              <a:t>Testing</a:t>
            </a:r>
          </a:p>
          <a:p>
            <a:pPr lvl="1"/>
            <a:r>
              <a:rPr lang="en-US" sz="2000"/>
              <a:t>Based on provided “official” implementation</a:t>
            </a:r>
          </a:p>
          <a:p>
            <a:pPr lvl="1"/>
            <a:r>
              <a:rPr lang="en-US" sz="2000"/>
              <a:t>Focus on fault coverage and discovery</a:t>
            </a:r>
          </a:p>
        </p:txBody>
      </p:sp>
    </p:spTree>
    <p:extLst>
      <p:ext uri="{BB962C8B-B14F-4D97-AF65-F5344CB8AC3E}">
        <p14:creationId xmlns:p14="http://schemas.microsoft.com/office/powerpoint/2010/main" val="1300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Recurring, Fundamental Principles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Rigor and formality</a:t>
            </a:r>
          </a:p>
          <a:p>
            <a:r>
              <a:rPr lang="en-US"/>
              <a:t>Separation of concerns</a:t>
            </a:r>
          </a:p>
          <a:p>
            <a:pPr lvl="1"/>
            <a:r>
              <a:rPr lang="en-US"/>
              <a:t>Modularity</a:t>
            </a:r>
          </a:p>
          <a:p>
            <a:pPr lvl="1"/>
            <a:r>
              <a:rPr lang="en-US"/>
              <a:t>Abstraction</a:t>
            </a:r>
          </a:p>
          <a:p>
            <a:r>
              <a:rPr lang="en-US"/>
              <a:t>Anticipation of change</a:t>
            </a:r>
          </a:p>
          <a:p>
            <a:r>
              <a:rPr lang="en-US"/>
              <a:t>Generality</a:t>
            </a:r>
          </a:p>
          <a:p>
            <a:r>
              <a:rPr lang="en-US"/>
              <a:t>Incrementality</a:t>
            </a:r>
          </a:p>
          <a:p>
            <a:endParaRPr lang="en-US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365125" y="6096000"/>
            <a:ext cx="84582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These principles apply to all aspects of software engineering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Rigor and Formality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Creativity often leads to imprecision and inaccuracy</a:t>
            </a:r>
          </a:p>
          <a:p>
            <a:pPr lvl="1"/>
            <a:r>
              <a:rPr lang="en-US" dirty="0"/>
              <a:t>Software development is a creative process</a:t>
            </a:r>
          </a:p>
          <a:p>
            <a:pPr lvl="1"/>
            <a:r>
              <a:rPr lang="en-US" dirty="0"/>
              <a:t>Software development can tolerate neither imprecision nor inaccuracy</a:t>
            </a:r>
          </a:p>
          <a:p>
            <a:r>
              <a:rPr lang="en-US" dirty="0"/>
              <a:t>Rigor helps to…</a:t>
            </a:r>
          </a:p>
          <a:p>
            <a:pPr lvl="1"/>
            <a:r>
              <a:rPr lang="en-US" dirty="0"/>
              <a:t>…produce more reliable products</a:t>
            </a:r>
          </a:p>
          <a:p>
            <a:pPr lvl="1"/>
            <a:r>
              <a:rPr lang="en-US" dirty="0"/>
              <a:t>…control cost</a:t>
            </a:r>
          </a:p>
          <a:p>
            <a:pPr lvl="1"/>
            <a:r>
              <a:rPr lang="en-US" dirty="0"/>
              <a:t>…</a:t>
            </a:r>
            <a:r>
              <a:rPr lang="en-US"/>
              <a:t>increase </a:t>
            </a:r>
            <a:r>
              <a:rPr lang="en-US" smtClean="0"/>
              <a:t>confidence in </a:t>
            </a:r>
            <a:r>
              <a:rPr lang="en-US" dirty="0"/>
              <a:t>products</a:t>
            </a:r>
          </a:p>
          <a:p>
            <a:r>
              <a:rPr lang="en-US" dirty="0"/>
              <a:t>Formality is “rigor </a:t>
            </a:r>
            <a:r>
              <a:rPr lang="en-US" dirty="0" smtClean="0"/>
              <a:t>– mathematically </a:t>
            </a:r>
            <a:r>
              <a:rPr lang="en-US" dirty="0"/>
              <a:t>sound”</a:t>
            </a:r>
          </a:p>
          <a:p>
            <a:pPr lvl="1"/>
            <a:r>
              <a:rPr lang="en-US" dirty="0"/>
              <a:t>Often used for mission critical systems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Separation of Concerns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Trying to do too many things at the same time often leads to mistakes</a:t>
            </a:r>
          </a:p>
          <a:p>
            <a:pPr lvl="1"/>
            <a:r>
              <a:rPr lang="en-US"/>
              <a:t>Software development is comprised of many parallel tasks, goals, and responsibilities</a:t>
            </a:r>
          </a:p>
          <a:p>
            <a:pPr lvl="1"/>
            <a:r>
              <a:rPr lang="en-US"/>
              <a:t>Software development cannot tolerate mistakes</a:t>
            </a:r>
          </a:p>
          <a:p>
            <a:r>
              <a:rPr lang="en-US"/>
              <a:t>Separation of concerns helps to…</a:t>
            </a:r>
          </a:p>
          <a:p>
            <a:pPr lvl="1"/>
            <a:r>
              <a:rPr lang="en-US"/>
              <a:t>…divide a problem into parts that can be dealt with separately</a:t>
            </a:r>
          </a:p>
          <a:p>
            <a:pPr lvl="1"/>
            <a:r>
              <a:rPr lang="en-US"/>
              <a:t>…create an understanding of how the parts depend on/relate to each other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Dimensions of Separation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Time</a:t>
            </a:r>
          </a:p>
          <a:p>
            <a:pPr lvl="1"/>
            <a:r>
              <a:rPr lang="en-US" dirty="0"/>
              <a:t>Requirements, design, implementation, testing, …</a:t>
            </a:r>
          </a:p>
          <a:p>
            <a:pPr lvl="1"/>
            <a:r>
              <a:rPr lang="en-US" dirty="0"/>
              <a:t>Dial, receive confirmation, connect, talk, …</a:t>
            </a:r>
          </a:p>
          <a:p>
            <a:r>
              <a:rPr lang="en-US" dirty="0"/>
              <a:t>Qualities</a:t>
            </a:r>
          </a:p>
          <a:p>
            <a:pPr lvl="1"/>
            <a:r>
              <a:rPr lang="en-US" dirty="0"/>
              <a:t>Efficiency and user friendliness</a:t>
            </a:r>
          </a:p>
          <a:p>
            <a:pPr lvl="1"/>
            <a:r>
              <a:rPr lang="en-US" dirty="0"/>
              <a:t>Correctness and portability</a:t>
            </a:r>
          </a:p>
          <a:p>
            <a:r>
              <a:rPr lang="en-US" dirty="0"/>
              <a:t>Views</a:t>
            </a:r>
          </a:p>
          <a:p>
            <a:pPr lvl="1"/>
            <a:r>
              <a:rPr lang="en-US" dirty="0"/>
              <a:t>Data flow and control flow</a:t>
            </a:r>
          </a:p>
          <a:p>
            <a:pPr lvl="1"/>
            <a:r>
              <a:rPr lang="en-US" dirty="0"/>
              <a:t>Management and development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Modularity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Separation into individual, physical parts</a:t>
            </a:r>
          </a:p>
          <a:p>
            <a:pPr lvl="1"/>
            <a:r>
              <a:rPr lang="en-US"/>
              <a:t>Decomposability</a:t>
            </a:r>
          </a:p>
          <a:p>
            <a:pPr lvl="2"/>
            <a:r>
              <a:rPr lang="en-US"/>
              <a:t>Divide and conquer</a:t>
            </a:r>
          </a:p>
          <a:p>
            <a:pPr lvl="1"/>
            <a:r>
              <a:rPr lang="en-US"/>
              <a:t>Composability</a:t>
            </a:r>
          </a:p>
          <a:p>
            <a:pPr lvl="2"/>
            <a:r>
              <a:rPr lang="en-US"/>
              <a:t>Component assembly</a:t>
            </a:r>
          </a:p>
          <a:p>
            <a:pPr lvl="2"/>
            <a:r>
              <a:rPr lang="en-US"/>
              <a:t>Reuse</a:t>
            </a:r>
          </a:p>
          <a:p>
            <a:pPr lvl="1"/>
            <a:r>
              <a:rPr lang="en-US"/>
              <a:t>Understanding</a:t>
            </a:r>
          </a:p>
          <a:p>
            <a:pPr lvl="2"/>
            <a:r>
              <a:rPr lang="en-US"/>
              <a:t>Localization</a:t>
            </a:r>
          </a:p>
          <a:p>
            <a:r>
              <a:rPr lang="en-US"/>
              <a:t>Special case of separation of concerns</a:t>
            </a:r>
          </a:p>
          <a:p>
            <a:pPr lvl="1"/>
            <a:r>
              <a:rPr lang="en-US"/>
              <a:t>Divide and conquer “horizontally”</a:t>
            </a:r>
          </a:p>
          <a:p>
            <a:pPr lvl="1"/>
            <a:r>
              <a:rPr lang="en-US"/>
              <a:t>“Brick”-effect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447800" y="1828800"/>
            <a:ext cx="6248400" cy="1447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Big</a:t>
            </a:r>
          </a:p>
        </p:txBody>
      </p:sp>
      <p:sp>
        <p:nvSpPr>
          <p:cNvPr id="154631" name="Rectangle 7" descr="Horizontal brick"/>
          <p:cNvSpPr>
            <a:spLocks noChangeArrowheads="1"/>
          </p:cNvSpPr>
          <p:nvPr/>
        </p:nvSpPr>
        <p:spPr bwMode="auto">
          <a:xfrm>
            <a:off x="4927600" y="4724400"/>
            <a:ext cx="1524000" cy="1447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Small</a:t>
            </a:r>
          </a:p>
        </p:txBody>
      </p:sp>
      <p:sp>
        <p:nvSpPr>
          <p:cNvPr id="154632" name="Rectangle 8" descr="Horizontal brick"/>
          <p:cNvSpPr>
            <a:spLocks noChangeArrowheads="1"/>
          </p:cNvSpPr>
          <p:nvPr/>
        </p:nvSpPr>
        <p:spPr bwMode="auto">
          <a:xfrm>
            <a:off x="2692400" y="4724400"/>
            <a:ext cx="1524000" cy="1447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Small</a:t>
            </a:r>
          </a:p>
        </p:txBody>
      </p:sp>
      <p:sp>
        <p:nvSpPr>
          <p:cNvPr id="154633" name="Rectangle 9" descr="Horizontal brick"/>
          <p:cNvSpPr>
            <a:spLocks noChangeArrowheads="1"/>
          </p:cNvSpPr>
          <p:nvPr/>
        </p:nvSpPr>
        <p:spPr bwMode="auto">
          <a:xfrm>
            <a:off x="7162800" y="4724400"/>
            <a:ext cx="1524000" cy="1447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Small</a:t>
            </a:r>
          </a:p>
        </p:txBody>
      </p:sp>
      <p:sp>
        <p:nvSpPr>
          <p:cNvPr id="154634" name="Rectangle 10" descr="Horizontal brick"/>
          <p:cNvSpPr>
            <a:spLocks noChangeArrowheads="1"/>
          </p:cNvSpPr>
          <p:nvPr/>
        </p:nvSpPr>
        <p:spPr bwMode="auto">
          <a:xfrm>
            <a:off x="457200" y="4724400"/>
            <a:ext cx="1524000" cy="1447800"/>
          </a:xfrm>
          <a:prstGeom prst="rect">
            <a:avLst/>
          </a:prstGeom>
          <a:pattFill prst="horzBrick">
            <a:fgClr>
              <a:schemeClr val="accent1"/>
            </a:fgClr>
            <a:bgClr>
              <a:schemeClr val="bg1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Small</a:t>
            </a:r>
          </a:p>
        </p:txBody>
      </p:sp>
      <p:sp>
        <p:nvSpPr>
          <p:cNvPr id="154640" name="AutoShape 16"/>
          <p:cNvSpPr>
            <a:spLocks noChangeArrowheads="1"/>
          </p:cNvSpPr>
          <p:nvPr/>
        </p:nvSpPr>
        <p:spPr bwMode="auto">
          <a:xfrm>
            <a:off x="21590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AutoShape 18"/>
          <p:cNvSpPr>
            <a:spLocks noChangeArrowheads="1"/>
          </p:cNvSpPr>
          <p:nvPr/>
        </p:nvSpPr>
        <p:spPr bwMode="auto">
          <a:xfrm>
            <a:off x="66294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AutoShape 19"/>
          <p:cNvSpPr>
            <a:spLocks noChangeArrowheads="1"/>
          </p:cNvSpPr>
          <p:nvPr/>
        </p:nvSpPr>
        <p:spPr bwMode="auto">
          <a:xfrm>
            <a:off x="43942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AutoShape 21"/>
          <p:cNvSpPr>
            <a:spLocks noChangeArrowheads="1"/>
          </p:cNvSpPr>
          <p:nvPr/>
        </p:nvSpPr>
        <p:spPr bwMode="auto">
          <a:xfrm>
            <a:off x="4343400" y="3429000"/>
            <a:ext cx="457200" cy="1143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Separation into individual, logical parts</a:t>
            </a:r>
          </a:p>
          <a:p>
            <a:pPr lvl="1"/>
            <a:r>
              <a:rPr lang="en-US"/>
              <a:t>Relevant versus irrelevant details</a:t>
            </a:r>
          </a:p>
          <a:p>
            <a:pPr lvl="2"/>
            <a:r>
              <a:rPr lang="en-US"/>
              <a:t>Use relevant details to solve task at hand</a:t>
            </a:r>
          </a:p>
          <a:p>
            <a:pPr lvl="2"/>
            <a:r>
              <a:rPr lang="en-US"/>
              <a:t>Ignore irrelevant details</a:t>
            </a:r>
          </a:p>
          <a:p>
            <a:r>
              <a:rPr lang="en-US"/>
              <a:t>Special case of separation of concerns</a:t>
            </a:r>
          </a:p>
          <a:p>
            <a:pPr lvl="1"/>
            <a:r>
              <a:rPr lang="en-US"/>
              <a:t>Divide and conquer “vertically”</a:t>
            </a:r>
          </a:p>
          <a:p>
            <a:pPr lvl="1"/>
            <a:r>
              <a:rPr lang="en-US"/>
              <a:t>“Iceberg”-effect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447800" y="1828800"/>
            <a:ext cx="6248400" cy="1447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Big</a:t>
            </a:r>
          </a:p>
        </p:txBody>
      </p:sp>
      <p:sp>
        <p:nvSpPr>
          <p:cNvPr id="155660" name="AutoShape 12"/>
          <p:cNvSpPr>
            <a:spLocks noChangeArrowheads="1"/>
          </p:cNvSpPr>
          <p:nvPr/>
        </p:nvSpPr>
        <p:spPr bwMode="auto">
          <a:xfrm>
            <a:off x="4343400" y="3429000"/>
            <a:ext cx="457200" cy="1143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1447800" y="4724400"/>
            <a:ext cx="6248400" cy="1447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5662" name="Rectangle 14" descr="Wide upward diagonal"/>
          <p:cNvSpPr>
            <a:spLocks noChangeArrowheads="1"/>
          </p:cNvSpPr>
          <p:nvPr/>
        </p:nvSpPr>
        <p:spPr bwMode="auto">
          <a:xfrm>
            <a:off x="3962400" y="4724400"/>
            <a:ext cx="3048000" cy="228600"/>
          </a:xfrm>
          <a:prstGeom prst="rect">
            <a:avLst/>
          </a:prstGeom>
          <a:pattFill prst="wdUpDiag">
            <a:fgClr>
              <a:schemeClr val="hlink"/>
            </a:fgClr>
            <a:bgClr>
              <a:srgbClr val="FFFFFF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Abstraction</a:t>
            </a:r>
          </a:p>
        </p:txBody>
      </p:sp>
      <p:sp>
        <p:nvSpPr>
          <p:cNvPr id="155663" name="Freeform 15"/>
          <p:cNvSpPr>
            <a:spLocks/>
          </p:cNvSpPr>
          <p:nvPr/>
        </p:nvSpPr>
        <p:spPr bwMode="auto">
          <a:xfrm>
            <a:off x="2395538" y="4953000"/>
            <a:ext cx="4843462" cy="1143000"/>
          </a:xfrm>
          <a:custGeom>
            <a:avLst/>
            <a:gdLst>
              <a:gd name="T0" fmla="*/ 987 w 3051"/>
              <a:gd name="T1" fmla="*/ 0 h 720"/>
              <a:gd name="T2" fmla="*/ 843 w 3051"/>
              <a:gd name="T3" fmla="*/ 96 h 720"/>
              <a:gd name="T4" fmla="*/ 252 w 3051"/>
              <a:gd name="T5" fmla="*/ 188 h 720"/>
              <a:gd name="T6" fmla="*/ 115 w 3051"/>
              <a:gd name="T7" fmla="*/ 347 h 720"/>
              <a:gd name="T8" fmla="*/ 0 w 3051"/>
              <a:gd name="T9" fmla="*/ 446 h 720"/>
              <a:gd name="T10" fmla="*/ 367 w 3051"/>
              <a:gd name="T11" fmla="*/ 654 h 720"/>
              <a:gd name="T12" fmla="*/ 1131 w 3051"/>
              <a:gd name="T13" fmla="*/ 624 h 720"/>
              <a:gd name="T14" fmla="*/ 1275 w 3051"/>
              <a:gd name="T15" fmla="*/ 672 h 720"/>
              <a:gd name="T16" fmla="*/ 1323 w 3051"/>
              <a:gd name="T17" fmla="*/ 480 h 720"/>
              <a:gd name="T18" fmla="*/ 1323 w 3051"/>
              <a:gd name="T19" fmla="*/ 336 h 720"/>
              <a:gd name="T20" fmla="*/ 1448 w 3051"/>
              <a:gd name="T21" fmla="*/ 320 h 720"/>
              <a:gd name="T22" fmla="*/ 1563 w 3051"/>
              <a:gd name="T23" fmla="*/ 240 h 720"/>
              <a:gd name="T24" fmla="*/ 1684 w 3051"/>
              <a:gd name="T25" fmla="*/ 363 h 720"/>
              <a:gd name="T26" fmla="*/ 1707 w 3051"/>
              <a:gd name="T27" fmla="*/ 528 h 720"/>
              <a:gd name="T28" fmla="*/ 1755 w 3051"/>
              <a:gd name="T29" fmla="*/ 624 h 720"/>
              <a:gd name="T30" fmla="*/ 2235 w 3051"/>
              <a:gd name="T31" fmla="*/ 720 h 720"/>
              <a:gd name="T32" fmla="*/ 2523 w 3051"/>
              <a:gd name="T33" fmla="*/ 576 h 720"/>
              <a:gd name="T34" fmla="*/ 2715 w 3051"/>
              <a:gd name="T35" fmla="*/ 624 h 720"/>
              <a:gd name="T36" fmla="*/ 2907 w 3051"/>
              <a:gd name="T37" fmla="*/ 720 h 720"/>
              <a:gd name="T38" fmla="*/ 3051 w 3051"/>
              <a:gd name="T39" fmla="*/ 432 h 720"/>
              <a:gd name="T40" fmla="*/ 3003 w 3051"/>
              <a:gd name="T41" fmla="*/ 144 h 720"/>
              <a:gd name="T42" fmla="*/ 2907 w 3051"/>
              <a:gd name="T43" fmla="*/ 0 h 720"/>
              <a:gd name="T44" fmla="*/ 987 w 3051"/>
              <a:gd name="T4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051" h="720">
                <a:moveTo>
                  <a:pt x="987" y="0"/>
                </a:moveTo>
                <a:lnTo>
                  <a:pt x="843" y="96"/>
                </a:lnTo>
                <a:lnTo>
                  <a:pt x="252" y="188"/>
                </a:lnTo>
                <a:lnTo>
                  <a:pt x="115" y="347"/>
                </a:lnTo>
                <a:lnTo>
                  <a:pt x="0" y="446"/>
                </a:lnTo>
                <a:lnTo>
                  <a:pt x="367" y="654"/>
                </a:lnTo>
                <a:lnTo>
                  <a:pt x="1131" y="624"/>
                </a:lnTo>
                <a:lnTo>
                  <a:pt x="1275" y="672"/>
                </a:lnTo>
                <a:lnTo>
                  <a:pt x="1323" y="480"/>
                </a:lnTo>
                <a:lnTo>
                  <a:pt x="1323" y="336"/>
                </a:lnTo>
                <a:lnTo>
                  <a:pt x="1448" y="320"/>
                </a:lnTo>
                <a:lnTo>
                  <a:pt x="1563" y="240"/>
                </a:lnTo>
                <a:lnTo>
                  <a:pt x="1684" y="363"/>
                </a:lnTo>
                <a:lnTo>
                  <a:pt x="1707" y="528"/>
                </a:lnTo>
                <a:lnTo>
                  <a:pt x="1755" y="624"/>
                </a:lnTo>
                <a:lnTo>
                  <a:pt x="2235" y="720"/>
                </a:lnTo>
                <a:lnTo>
                  <a:pt x="2523" y="576"/>
                </a:lnTo>
                <a:lnTo>
                  <a:pt x="2715" y="624"/>
                </a:lnTo>
                <a:lnTo>
                  <a:pt x="2907" y="720"/>
                </a:lnTo>
                <a:lnTo>
                  <a:pt x="3051" y="432"/>
                </a:lnTo>
                <a:lnTo>
                  <a:pt x="3003" y="144"/>
                </a:lnTo>
                <a:lnTo>
                  <a:pt x="2907" y="0"/>
                </a:lnTo>
                <a:lnTo>
                  <a:pt x="987" y="0"/>
                </a:lnTo>
                <a:close/>
              </a:path>
            </a:pathLst>
          </a:custGeom>
          <a:solidFill>
            <a:schemeClr val="hlink"/>
          </a:solidFill>
          <a:ln w="1270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5666" name="Text Box 18"/>
          <p:cNvSpPr txBox="1">
            <a:spLocks noChangeArrowheads="1"/>
          </p:cNvSpPr>
          <p:nvPr/>
        </p:nvSpPr>
        <p:spPr bwMode="auto">
          <a:xfrm>
            <a:off x="5470525" y="5187950"/>
            <a:ext cx="939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Details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Modularity + Abstraction</a:t>
            </a:r>
            <a:endParaRPr lang="en-US" dirty="0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447800" y="1828800"/>
            <a:ext cx="6248400" cy="14478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Big</a:t>
            </a:r>
          </a:p>
        </p:txBody>
      </p:sp>
      <p:sp>
        <p:nvSpPr>
          <p:cNvPr id="154631" name="Rectangle 7" descr="Horizontal brick"/>
          <p:cNvSpPr>
            <a:spLocks noChangeArrowheads="1"/>
          </p:cNvSpPr>
          <p:nvPr/>
        </p:nvSpPr>
        <p:spPr bwMode="auto">
          <a:xfrm>
            <a:off x="4927600" y="4724400"/>
            <a:ext cx="1524000" cy="1447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D</a:t>
            </a:r>
            <a:r>
              <a:rPr lang="en-US" dirty="0" smtClean="0"/>
              <a:t>etails</a:t>
            </a:r>
            <a:endParaRPr lang="en-US" dirty="0"/>
          </a:p>
        </p:txBody>
      </p:sp>
      <p:sp>
        <p:nvSpPr>
          <p:cNvPr id="154632" name="Rectangle 8" descr="Horizontal brick"/>
          <p:cNvSpPr>
            <a:spLocks noChangeArrowheads="1"/>
          </p:cNvSpPr>
          <p:nvPr/>
        </p:nvSpPr>
        <p:spPr bwMode="auto">
          <a:xfrm>
            <a:off x="2692400" y="4724400"/>
            <a:ext cx="1524000" cy="1447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154633" name="Rectangle 9" descr="Horizontal brick"/>
          <p:cNvSpPr>
            <a:spLocks noChangeArrowheads="1"/>
          </p:cNvSpPr>
          <p:nvPr/>
        </p:nvSpPr>
        <p:spPr bwMode="auto">
          <a:xfrm>
            <a:off x="7162800" y="4724400"/>
            <a:ext cx="1524000" cy="1447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154634" name="Rectangle 10" descr="Horizontal brick"/>
          <p:cNvSpPr>
            <a:spLocks noChangeArrowheads="1"/>
          </p:cNvSpPr>
          <p:nvPr/>
        </p:nvSpPr>
        <p:spPr bwMode="auto">
          <a:xfrm>
            <a:off x="457200" y="4724400"/>
            <a:ext cx="1524000" cy="1447800"/>
          </a:xfrm>
          <a:prstGeom prst="rect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154640" name="AutoShape 16"/>
          <p:cNvSpPr>
            <a:spLocks noChangeArrowheads="1"/>
          </p:cNvSpPr>
          <p:nvPr/>
        </p:nvSpPr>
        <p:spPr bwMode="auto">
          <a:xfrm>
            <a:off x="21590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AutoShape 18"/>
          <p:cNvSpPr>
            <a:spLocks noChangeArrowheads="1"/>
          </p:cNvSpPr>
          <p:nvPr/>
        </p:nvSpPr>
        <p:spPr bwMode="auto">
          <a:xfrm>
            <a:off x="66294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AutoShape 19"/>
          <p:cNvSpPr>
            <a:spLocks noChangeArrowheads="1"/>
          </p:cNvSpPr>
          <p:nvPr/>
        </p:nvSpPr>
        <p:spPr bwMode="auto">
          <a:xfrm>
            <a:off x="4394200" y="5270500"/>
            <a:ext cx="355600" cy="355600"/>
          </a:xfrm>
          <a:prstGeom prst="plus">
            <a:avLst>
              <a:gd name="adj" fmla="val 40278"/>
            </a:avLst>
          </a:pr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AutoShape 21"/>
          <p:cNvSpPr>
            <a:spLocks noChangeArrowheads="1"/>
          </p:cNvSpPr>
          <p:nvPr/>
        </p:nvSpPr>
        <p:spPr bwMode="auto">
          <a:xfrm>
            <a:off x="4343400" y="3429000"/>
            <a:ext cx="457200" cy="1143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4" descr="Wide upward diagonal"/>
          <p:cNvSpPr>
            <a:spLocks noChangeArrowheads="1"/>
          </p:cNvSpPr>
          <p:nvPr/>
        </p:nvSpPr>
        <p:spPr bwMode="auto">
          <a:xfrm>
            <a:off x="457200" y="4728453"/>
            <a:ext cx="1524000" cy="228600"/>
          </a:xfrm>
          <a:prstGeom prst="rect">
            <a:avLst/>
          </a:prstGeom>
          <a:pattFill prst="wdUpDiag">
            <a:fgClr>
              <a:schemeClr val="hlink"/>
            </a:fgClr>
            <a:bgClr>
              <a:srgbClr val="FFFFFF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Abstraction</a:t>
            </a:r>
          </a:p>
        </p:txBody>
      </p:sp>
      <p:sp>
        <p:nvSpPr>
          <p:cNvPr id="13" name="Rectangle 14" descr="Wide upward diagonal"/>
          <p:cNvSpPr>
            <a:spLocks noChangeArrowheads="1"/>
          </p:cNvSpPr>
          <p:nvPr/>
        </p:nvSpPr>
        <p:spPr bwMode="auto">
          <a:xfrm>
            <a:off x="2692400" y="4728453"/>
            <a:ext cx="1524000" cy="228600"/>
          </a:xfrm>
          <a:prstGeom prst="rect">
            <a:avLst/>
          </a:prstGeom>
          <a:pattFill prst="wdUpDiag">
            <a:fgClr>
              <a:schemeClr val="hlink"/>
            </a:fgClr>
            <a:bgClr>
              <a:srgbClr val="FFFFFF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Abstraction</a:t>
            </a:r>
          </a:p>
        </p:txBody>
      </p:sp>
      <p:sp>
        <p:nvSpPr>
          <p:cNvPr id="14" name="Rectangle 14" descr="Wide upward diagonal"/>
          <p:cNvSpPr>
            <a:spLocks noChangeArrowheads="1"/>
          </p:cNvSpPr>
          <p:nvPr/>
        </p:nvSpPr>
        <p:spPr bwMode="auto">
          <a:xfrm>
            <a:off x="4927600" y="4724400"/>
            <a:ext cx="1524000" cy="228600"/>
          </a:xfrm>
          <a:prstGeom prst="rect">
            <a:avLst/>
          </a:prstGeom>
          <a:pattFill prst="wdUpDiag">
            <a:fgClr>
              <a:schemeClr val="hlink"/>
            </a:fgClr>
            <a:bgClr>
              <a:srgbClr val="FFFFFF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Abstraction</a:t>
            </a:r>
          </a:p>
        </p:txBody>
      </p:sp>
      <p:sp>
        <p:nvSpPr>
          <p:cNvPr id="15" name="Rectangle 14" descr="Wide upward diagonal"/>
          <p:cNvSpPr>
            <a:spLocks noChangeArrowheads="1"/>
          </p:cNvSpPr>
          <p:nvPr/>
        </p:nvSpPr>
        <p:spPr bwMode="auto">
          <a:xfrm>
            <a:off x="7162800" y="4724400"/>
            <a:ext cx="1524000" cy="228600"/>
          </a:xfrm>
          <a:prstGeom prst="rect">
            <a:avLst/>
          </a:prstGeom>
          <a:pattFill prst="wdUpDiag">
            <a:fgClr>
              <a:schemeClr val="hlink"/>
            </a:fgClr>
            <a:bgClr>
              <a:srgbClr val="FFFFFF"/>
            </a:bgClr>
          </a:patt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Abstraction</a:t>
            </a:r>
          </a:p>
        </p:txBody>
      </p:sp>
    </p:spTree>
    <p:extLst>
      <p:ext uri="{BB962C8B-B14F-4D97-AF65-F5344CB8AC3E}">
        <p14:creationId xmlns:p14="http://schemas.microsoft.com/office/powerpoint/2010/main" val="320296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Today’s Lecture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</a:p>
          <a:p>
            <a:endParaRPr lang="en-US" dirty="0" smtClean="0"/>
          </a:p>
          <a:p>
            <a:r>
              <a:rPr lang="en-US" dirty="0" smtClean="0"/>
              <a:t>Recurring </a:t>
            </a:r>
            <a:r>
              <a:rPr lang="en-US" dirty="0"/>
              <a:t>and fundamental principles of software </a:t>
            </a:r>
            <a:r>
              <a:rPr lang="en-US" dirty="0" smtClean="0"/>
              <a:t>engineering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Anticipation of Change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anticipating change often leads to high cost and unmanageable software</a:t>
            </a:r>
          </a:p>
          <a:p>
            <a:pPr lvl="1"/>
            <a:r>
              <a:rPr lang="en-US"/>
              <a:t>Software development deals with inherently changing requirements</a:t>
            </a:r>
          </a:p>
          <a:p>
            <a:pPr lvl="1"/>
            <a:r>
              <a:rPr lang="en-US"/>
              <a:t>Software development can tolerate neither high cost nor unmanageable software</a:t>
            </a:r>
          </a:p>
          <a:p>
            <a:r>
              <a:rPr lang="en-US"/>
              <a:t>Anticipation of change helps to…</a:t>
            </a:r>
          </a:p>
          <a:p>
            <a:pPr lvl="1"/>
            <a:r>
              <a:rPr lang="en-US"/>
              <a:t>…create a software infrastructure that absorbs changes easily</a:t>
            </a:r>
          </a:p>
          <a:p>
            <a:pPr lvl="1"/>
            <a:r>
              <a:rPr lang="en-US"/>
              <a:t>…enhance reusability of components</a:t>
            </a:r>
          </a:p>
          <a:p>
            <a:pPr lvl="1"/>
            <a:r>
              <a:rPr lang="en-US"/>
              <a:t>…control cost in the long run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Generality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524000"/>
            <a:ext cx="7772400" cy="4608513"/>
          </a:xfrm>
        </p:spPr>
        <p:txBody>
          <a:bodyPr/>
          <a:lstStyle/>
          <a:p>
            <a:r>
              <a:rPr lang="en-US"/>
              <a:t>Not generalizing often leads to continuous redevelopment of similar solutions</a:t>
            </a:r>
          </a:p>
          <a:p>
            <a:pPr lvl="1"/>
            <a:r>
              <a:rPr lang="en-US"/>
              <a:t>Software development involves building many similar kinds of software (components)</a:t>
            </a:r>
          </a:p>
          <a:p>
            <a:pPr lvl="1"/>
            <a:r>
              <a:rPr lang="en-US"/>
              <a:t>Software development cannot tolerate building  the same thing over and over again</a:t>
            </a:r>
          </a:p>
          <a:p>
            <a:r>
              <a:rPr lang="en-US"/>
              <a:t>Generality leads to…</a:t>
            </a:r>
          </a:p>
          <a:p>
            <a:pPr lvl="1"/>
            <a:r>
              <a:rPr lang="en-US"/>
              <a:t>…increased reusability</a:t>
            </a:r>
          </a:p>
          <a:p>
            <a:pPr lvl="1"/>
            <a:r>
              <a:rPr lang="en-US"/>
              <a:t>…increased reliability</a:t>
            </a:r>
          </a:p>
          <a:p>
            <a:pPr lvl="1"/>
            <a:r>
              <a:rPr lang="en-US"/>
              <a:t>…faster development</a:t>
            </a:r>
          </a:p>
          <a:p>
            <a:pPr lvl="1"/>
            <a:r>
              <a:rPr lang="en-US"/>
              <a:t>…reduced cost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Incrementality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Delivering a large product as a whole, and in one shot, often leads to dissatisfaction and a product that is “not quite right”</a:t>
            </a:r>
          </a:p>
          <a:p>
            <a:pPr lvl="1"/>
            <a:r>
              <a:rPr lang="en-US"/>
              <a:t>Software development typically delivers one final product</a:t>
            </a:r>
          </a:p>
          <a:p>
            <a:pPr lvl="1"/>
            <a:r>
              <a:rPr lang="en-US"/>
              <a:t>Software development cannot tolerate a product that is not quite right or dissatisfies the customer</a:t>
            </a:r>
          </a:p>
          <a:p>
            <a:r>
              <a:rPr lang="en-US"/>
              <a:t>Incrementality leads to…</a:t>
            </a:r>
          </a:p>
          <a:p>
            <a:pPr lvl="1"/>
            <a:r>
              <a:rPr lang="en-US"/>
              <a:t>…the development of better products</a:t>
            </a:r>
          </a:p>
          <a:p>
            <a:pPr lvl="1"/>
            <a:r>
              <a:rPr lang="en-US"/>
              <a:t>…early identification of problems</a:t>
            </a:r>
          </a:p>
          <a:p>
            <a:pPr lvl="1"/>
            <a:r>
              <a:rPr lang="en-US"/>
              <a:t>…an increase in customer satisfaction</a:t>
            </a:r>
          </a:p>
          <a:p>
            <a:pPr lvl="2"/>
            <a:r>
              <a:rPr lang="en-US"/>
              <a:t>Active involvement of customer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Cohesion</a:t>
            </a:r>
          </a:p>
        </p:txBody>
      </p:sp>
      <p:grpSp>
        <p:nvGrpSpPr>
          <p:cNvPr id="132200" name="Group 104"/>
          <p:cNvGrpSpPr>
            <a:grpSpLocks/>
          </p:cNvGrpSpPr>
          <p:nvPr/>
        </p:nvGrpSpPr>
        <p:grpSpPr bwMode="auto">
          <a:xfrm>
            <a:off x="609600" y="1752600"/>
            <a:ext cx="3886200" cy="4267200"/>
            <a:chOff x="0" y="1344"/>
            <a:chExt cx="2448" cy="2688"/>
          </a:xfrm>
        </p:grpSpPr>
        <p:sp>
          <p:nvSpPr>
            <p:cNvPr id="132100" name="Line 4"/>
            <p:cNvSpPr>
              <a:spLocks noChangeShapeType="1"/>
            </p:cNvSpPr>
            <p:nvPr/>
          </p:nvSpPr>
          <p:spPr bwMode="auto">
            <a:xfrm>
              <a:off x="816" y="23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02" name="Line 6"/>
            <p:cNvSpPr>
              <a:spLocks noChangeShapeType="1"/>
            </p:cNvSpPr>
            <p:nvPr/>
          </p:nvSpPr>
          <p:spPr bwMode="auto">
            <a:xfrm rot="4023346">
              <a:off x="144" y="14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04" name="Line 8"/>
            <p:cNvSpPr>
              <a:spLocks noChangeShapeType="1"/>
            </p:cNvSpPr>
            <p:nvPr/>
          </p:nvSpPr>
          <p:spPr bwMode="auto">
            <a:xfrm rot="-2127328">
              <a:off x="288" y="177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05" name="Line 9"/>
            <p:cNvSpPr>
              <a:spLocks noChangeShapeType="1"/>
            </p:cNvSpPr>
            <p:nvPr/>
          </p:nvSpPr>
          <p:spPr bwMode="auto">
            <a:xfrm rot="18325844">
              <a:off x="816" y="139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08" name="Line 12"/>
            <p:cNvSpPr>
              <a:spLocks noChangeShapeType="1"/>
            </p:cNvSpPr>
            <p:nvPr/>
          </p:nvSpPr>
          <p:spPr bwMode="auto">
            <a:xfrm rot="2689987">
              <a:off x="720" y="187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10" name="Line 14"/>
            <p:cNvSpPr>
              <a:spLocks noChangeShapeType="1"/>
            </p:cNvSpPr>
            <p:nvPr/>
          </p:nvSpPr>
          <p:spPr bwMode="auto">
            <a:xfrm rot="-1205519">
              <a:off x="480" y="13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11" name="Line 15"/>
            <p:cNvSpPr>
              <a:spLocks noChangeShapeType="1"/>
            </p:cNvSpPr>
            <p:nvPr/>
          </p:nvSpPr>
          <p:spPr bwMode="auto">
            <a:xfrm rot="17049049">
              <a:off x="528" y="177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29" name="Line 33"/>
            <p:cNvSpPr>
              <a:spLocks noChangeShapeType="1"/>
            </p:cNvSpPr>
            <p:nvPr/>
          </p:nvSpPr>
          <p:spPr bwMode="auto">
            <a:xfrm rot="1825424">
              <a:off x="48" y="25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0" name="Line 34"/>
            <p:cNvSpPr>
              <a:spLocks noChangeShapeType="1"/>
            </p:cNvSpPr>
            <p:nvPr/>
          </p:nvSpPr>
          <p:spPr bwMode="auto">
            <a:xfrm rot="3835230">
              <a:off x="528" y="35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1" name="Line 35"/>
            <p:cNvSpPr>
              <a:spLocks noChangeShapeType="1"/>
            </p:cNvSpPr>
            <p:nvPr/>
          </p:nvSpPr>
          <p:spPr bwMode="auto">
            <a:xfrm rot="8320172">
              <a:off x="864" y="34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3" name="Line 37"/>
            <p:cNvSpPr>
              <a:spLocks noChangeShapeType="1"/>
            </p:cNvSpPr>
            <p:nvPr/>
          </p:nvSpPr>
          <p:spPr bwMode="auto">
            <a:xfrm rot="12820049">
              <a:off x="528" y="292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4" name="Line 38"/>
            <p:cNvSpPr>
              <a:spLocks noChangeShapeType="1"/>
            </p:cNvSpPr>
            <p:nvPr/>
          </p:nvSpPr>
          <p:spPr bwMode="auto">
            <a:xfrm rot="1707902">
              <a:off x="336" y="35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6" name="Line 40"/>
            <p:cNvSpPr>
              <a:spLocks noChangeShapeType="1"/>
            </p:cNvSpPr>
            <p:nvPr/>
          </p:nvSpPr>
          <p:spPr bwMode="auto">
            <a:xfrm rot="17922960">
              <a:off x="144" y="23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7" name="Line 41"/>
            <p:cNvSpPr>
              <a:spLocks noChangeShapeType="1"/>
            </p:cNvSpPr>
            <p:nvPr/>
          </p:nvSpPr>
          <p:spPr bwMode="auto">
            <a:xfrm rot="3835230">
              <a:off x="48" y="25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38" name="Line 42"/>
            <p:cNvSpPr>
              <a:spLocks noChangeShapeType="1"/>
            </p:cNvSpPr>
            <p:nvPr/>
          </p:nvSpPr>
          <p:spPr bwMode="auto">
            <a:xfrm rot="6525217">
              <a:off x="192" y="27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0" name="Line 44"/>
            <p:cNvSpPr>
              <a:spLocks noChangeShapeType="1"/>
            </p:cNvSpPr>
            <p:nvPr/>
          </p:nvSpPr>
          <p:spPr bwMode="auto">
            <a:xfrm rot="2629711">
              <a:off x="1296" y="288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7" name="Line 61"/>
            <p:cNvSpPr>
              <a:spLocks noChangeShapeType="1"/>
            </p:cNvSpPr>
            <p:nvPr/>
          </p:nvSpPr>
          <p:spPr bwMode="auto">
            <a:xfrm rot="-7963076">
              <a:off x="1920" y="273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8" name="Line 62"/>
            <p:cNvSpPr>
              <a:spLocks noChangeShapeType="1"/>
            </p:cNvSpPr>
            <p:nvPr/>
          </p:nvSpPr>
          <p:spPr bwMode="auto">
            <a:xfrm rot="-5953271">
              <a:off x="1488" y="172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9" name="Line 63"/>
            <p:cNvSpPr>
              <a:spLocks noChangeShapeType="1"/>
            </p:cNvSpPr>
            <p:nvPr/>
          </p:nvSpPr>
          <p:spPr bwMode="auto">
            <a:xfrm rot="-1468328">
              <a:off x="1824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0" name="Line 64"/>
            <p:cNvSpPr>
              <a:spLocks noChangeShapeType="1"/>
            </p:cNvSpPr>
            <p:nvPr/>
          </p:nvSpPr>
          <p:spPr bwMode="auto">
            <a:xfrm rot="-1929924">
              <a:off x="1632" y="288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1" name="Line 65"/>
            <p:cNvSpPr>
              <a:spLocks noChangeShapeType="1"/>
            </p:cNvSpPr>
            <p:nvPr/>
          </p:nvSpPr>
          <p:spPr bwMode="auto">
            <a:xfrm rot="3031548">
              <a:off x="1968" y="235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4" name="Line 68"/>
            <p:cNvSpPr>
              <a:spLocks noChangeShapeType="1"/>
            </p:cNvSpPr>
            <p:nvPr/>
          </p:nvSpPr>
          <p:spPr bwMode="auto">
            <a:xfrm rot="8134460">
              <a:off x="1152" y="25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5" name="Line 69"/>
            <p:cNvSpPr>
              <a:spLocks noChangeShapeType="1"/>
            </p:cNvSpPr>
            <p:nvPr/>
          </p:nvSpPr>
          <p:spPr bwMode="auto">
            <a:xfrm rot="-5953271">
              <a:off x="1776" y="192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6" name="Line 70"/>
            <p:cNvSpPr>
              <a:spLocks noChangeShapeType="1"/>
            </p:cNvSpPr>
            <p:nvPr/>
          </p:nvSpPr>
          <p:spPr bwMode="auto">
            <a:xfrm rot="-3263284">
              <a:off x="1104" y="196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7" name="Line 71"/>
            <p:cNvSpPr>
              <a:spLocks noChangeShapeType="1"/>
            </p:cNvSpPr>
            <p:nvPr/>
          </p:nvSpPr>
          <p:spPr bwMode="auto">
            <a:xfrm rot="-5036721">
              <a:off x="1344" y="22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68" name="Line 72"/>
            <p:cNvSpPr>
              <a:spLocks noChangeShapeType="1"/>
            </p:cNvSpPr>
            <p:nvPr/>
          </p:nvSpPr>
          <p:spPr bwMode="auto">
            <a:xfrm rot="-7158789">
              <a:off x="1200" y="336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32186" name="Group 90"/>
          <p:cNvGrpSpPr>
            <a:grpSpLocks/>
          </p:cNvGrpSpPr>
          <p:nvPr/>
        </p:nvGrpSpPr>
        <p:grpSpPr bwMode="auto">
          <a:xfrm>
            <a:off x="6400800" y="3048000"/>
            <a:ext cx="1676400" cy="1676400"/>
            <a:chOff x="2448" y="1296"/>
            <a:chExt cx="1056" cy="1056"/>
          </a:xfrm>
        </p:grpSpPr>
        <p:sp>
          <p:nvSpPr>
            <p:cNvPr id="132143" name="Line 47"/>
            <p:cNvSpPr>
              <a:spLocks noChangeShapeType="1"/>
            </p:cNvSpPr>
            <p:nvPr/>
          </p:nvSpPr>
          <p:spPr bwMode="auto">
            <a:xfrm rot="-2009806">
              <a:off x="2736" y="182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4" name="Line 48"/>
            <p:cNvSpPr>
              <a:spLocks noChangeShapeType="1"/>
            </p:cNvSpPr>
            <p:nvPr/>
          </p:nvSpPr>
          <p:spPr bwMode="auto">
            <a:xfrm>
              <a:off x="3072" y="14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5" name="Line 49"/>
            <p:cNvSpPr>
              <a:spLocks noChangeShapeType="1"/>
            </p:cNvSpPr>
            <p:nvPr/>
          </p:nvSpPr>
          <p:spPr bwMode="auto">
            <a:xfrm rot="4484942">
              <a:off x="2928" y="172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6" name="Line 50"/>
            <p:cNvSpPr>
              <a:spLocks noChangeShapeType="1"/>
            </p:cNvSpPr>
            <p:nvPr/>
          </p:nvSpPr>
          <p:spPr bwMode="auto">
            <a:xfrm rot="4023346">
              <a:off x="2496" y="148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7" name="Line 51"/>
            <p:cNvSpPr>
              <a:spLocks noChangeShapeType="1"/>
            </p:cNvSpPr>
            <p:nvPr/>
          </p:nvSpPr>
          <p:spPr bwMode="auto">
            <a:xfrm rot="8984819">
              <a:off x="2640" y="168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8" name="Line 52"/>
            <p:cNvSpPr>
              <a:spLocks noChangeShapeType="1"/>
            </p:cNvSpPr>
            <p:nvPr/>
          </p:nvSpPr>
          <p:spPr bwMode="auto">
            <a:xfrm rot="-2127328">
              <a:off x="2832" y="12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49" name="Line 53"/>
            <p:cNvSpPr>
              <a:spLocks noChangeShapeType="1"/>
            </p:cNvSpPr>
            <p:nvPr/>
          </p:nvSpPr>
          <p:spPr bwMode="auto">
            <a:xfrm rot="18325844">
              <a:off x="2784" y="12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0" name="Line 54"/>
            <p:cNvSpPr>
              <a:spLocks noChangeShapeType="1"/>
            </p:cNvSpPr>
            <p:nvPr/>
          </p:nvSpPr>
          <p:spPr bwMode="auto">
            <a:xfrm rot="14087730">
              <a:off x="2784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1" name="Line 55"/>
            <p:cNvSpPr>
              <a:spLocks noChangeShapeType="1"/>
            </p:cNvSpPr>
            <p:nvPr/>
          </p:nvSpPr>
          <p:spPr bwMode="auto">
            <a:xfrm>
              <a:off x="2736" y="177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2" name="Line 56"/>
            <p:cNvSpPr>
              <a:spLocks noChangeShapeType="1"/>
            </p:cNvSpPr>
            <p:nvPr/>
          </p:nvSpPr>
          <p:spPr bwMode="auto">
            <a:xfrm rot="2689987">
              <a:off x="2928" y="153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3" name="Line 57"/>
            <p:cNvSpPr>
              <a:spLocks noChangeShapeType="1"/>
            </p:cNvSpPr>
            <p:nvPr/>
          </p:nvSpPr>
          <p:spPr bwMode="auto">
            <a:xfrm rot="916550">
              <a:off x="2784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4" name="Line 58"/>
            <p:cNvSpPr>
              <a:spLocks noChangeShapeType="1"/>
            </p:cNvSpPr>
            <p:nvPr/>
          </p:nvSpPr>
          <p:spPr bwMode="auto">
            <a:xfrm rot="-1205519">
              <a:off x="2880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2155" name="Line 59"/>
            <p:cNvSpPr>
              <a:spLocks noChangeShapeType="1"/>
            </p:cNvSpPr>
            <p:nvPr/>
          </p:nvSpPr>
          <p:spPr bwMode="auto">
            <a:xfrm rot="17049049">
              <a:off x="2736" y="14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2198" name="Text Box 102"/>
          <p:cNvSpPr txBox="1">
            <a:spLocks noChangeArrowheads="1"/>
          </p:cNvSpPr>
          <p:nvPr/>
        </p:nvSpPr>
        <p:spPr bwMode="auto">
          <a:xfrm>
            <a:off x="4800600" y="3657600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VERSUS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Coupling</a:t>
            </a:r>
          </a:p>
        </p:txBody>
      </p:sp>
      <p:grpSp>
        <p:nvGrpSpPr>
          <p:cNvPr id="149507" name="Group 3"/>
          <p:cNvGrpSpPr>
            <a:grpSpLocks/>
          </p:cNvGrpSpPr>
          <p:nvPr/>
        </p:nvGrpSpPr>
        <p:grpSpPr bwMode="auto">
          <a:xfrm>
            <a:off x="381000" y="2590800"/>
            <a:ext cx="2590800" cy="2514600"/>
            <a:chOff x="288" y="1440"/>
            <a:chExt cx="1632" cy="1584"/>
          </a:xfrm>
        </p:grpSpPr>
        <p:grpSp>
          <p:nvGrpSpPr>
            <p:cNvPr id="149508" name="Group 4"/>
            <p:cNvGrpSpPr>
              <a:grpSpLocks/>
            </p:cNvGrpSpPr>
            <p:nvPr/>
          </p:nvGrpSpPr>
          <p:grpSpPr bwMode="auto">
            <a:xfrm>
              <a:off x="288" y="1440"/>
              <a:ext cx="1056" cy="1056"/>
              <a:chOff x="192" y="2112"/>
              <a:chExt cx="1056" cy="1056"/>
            </a:xfrm>
          </p:grpSpPr>
          <p:sp>
            <p:nvSpPr>
              <p:cNvPr id="149509" name="Line 5"/>
              <p:cNvSpPr>
                <a:spLocks noChangeShapeType="1"/>
              </p:cNvSpPr>
              <p:nvPr/>
            </p:nvSpPr>
            <p:spPr bwMode="auto">
              <a:xfrm rot="-2009806">
                <a:off x="480" y="264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0" name="Line 6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1" name="Line 7"/>
              <p:cNvSpPr>
                <a:spLocks noChangeShapeType="1"/>
              </p:cNvSpPr>
              <p:nvPr/>
            </p:nvSpPr>
            <p:spPr bwMode="auto">
              <a:xfrm rot="4484942">
                <a:off x="672" y="254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2" name="Line 8"/>
              <p:cNvSpPr>
                <a:spLocks noChangeShapeType="1"/>
              </p:cNvSpPr>
              <p:nvPr/>
            </p:nvSpPr>
            <p:spPr bwMode="auto">
              <a:xfrm rot="4023346">
                <a:off x="240" y="230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3" name="Line 9"/>
              <p:cNvSpPr>
                <a:spLocks noChangeShapeType="1"/>
              </p:cNvSpPr>
              <p:nvPr/>
            </p:nvSpPr>
            <p:spPr bwMode="auto">
              <a:xfrm rot="8984819">
                <a:off x="384" y="249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4" name="Line 10"/>
              <p:cNvSpPr>
                <a:spLocks noChangeShapeType="1"/>
              </p:cNvSpPr>
              <p:nvPr/>
            </p:nvSpPr>
            <p:spPr bwMode="auto">
              <a:xfrm rot="-2127328">
                <a:off x="576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5" name="Line 11"/>
              <p:cNvSpPr>
                <a:spLocks noChangeShapeType="1"/>
              </p:cNvSpPr>
              <p:nvPr/>
            </p:nvSpPr>
            <p:spPr bwMode="auto">
              <a:xfrm rot="18325844">
                <a:off x="528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6" name="Line 12"/>
              <p:cNvSpPr>
                <a:spLocks noChangeShapeType="1"/>
              </p:cNvSpPr>
              <p:nvPr/>
            </p:nvSpPr>
            <p:spPr bwMode="auto">
              <a:xfrm rot="1408773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7" name="Line 13"/>
              <p:cNvSpPr>
                <a:spLocks noChangeShapeType="1"/>
              </p:cNvSpPr>
              <p:nvPr/>
            </p:nvSpPr>
            <p:spPr bwMode="auto">
              <a:xfrm>
                <a:off x="480" y="259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8" name="Line 14"/>
              <p:cNvSpPr>
                <a:spLocks noChangeShapeType="1"/>
              </p:cNvSpPr>
              <p:nvPr/>
            </p:nvSpPr>
            <p:spPr bwMode="auto">
              <a:xfrm rot="2689987">
                <a:off x="672" y="235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19" name="Line 15"/>
              <p:cNvSpPr>
                <a:spLocks noChangeShapeType="1"/>
              </p:cNvSpPr>
              <p:nvPr/>
            </p:nvSpPr>
            <p:spPr bwMode="auto">
              <a:xfrm rot="91655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0" name="Line 16"/>
              <p:cNvSpPr>
                <a:spLocks noChangeShapeType="1"/>
              </p:cNvSpPr>
              <p:nvPr/>
            </p:nvSpPr>
            <p:spPr bwMode="auto">
              <a:xfrm rot="-1205519">
                <a:off x="624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1" name="Line 17"/>
              <p:cNvSpPr>
                <a:spLocks noChangeShapeType="1"/>
              </p:cNvSpPr>
              <p:nvPr/>
            </p:nvSpPr>
            <p:spPr bwMode="auto">
              <a:xfrm rot="17049049">
                <a:off x="480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9522" name="Group 18"/>
            <p:cNvGrpSpPr>
              <a:grpSpLocks/>
            </p:cNvGrpSpPr>
            <p:nvPr/>
          </p:nvGrpSpPr>
          <p:grpSpPr bwMode="auto">
            <a:xfrm rot="3835230">
              <a:off x="480" y="1968"/>
              <a:ext cx="1056" cy="1056"/>
              <a:chOff x="192" y="2112"/>
              <a:chExt cx="1056" cy="1056"/>
            </a:xfrm>
          </p:grpSpPr>
          <p:sp>
            <p:nvSpPr>
              <p:cNvPr id="149523" name="Line 19"/>
              <p:cNvSpPr>
                <a:spLocks noChangeShapeType="1"/>
              </p:cNvSpPr>
              <p:nvPr/>
            </p:nvSpPr>
            <p:spPr bwMode="auto">
              <a:xfrm rot="-2009806">
                <a:off x="480" y="264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4" name="Line 20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5" name="Line 21"/>
              <p:cNvSpPr>
                <a:spLocks noChangeShapeType="1"/>
              </p:cNvSpPr>
              <p:nvPr/>
            </p:nvSpPr>
            <p:spPr bwMode="auto">
              <a:xfrm rot="4484942">
                <a:off x="672" y="254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6" name="Line 22"/>
              <p:cNvSpPr>
                <a:spLocks noChangeShapeType="1"/>
              </p:cNvSpPr>
              <p:nvPr/>
            </p:nvSpPr>
            <p:spPr bwMode="auto">
              <a:xfrm rot="4023346">
                <a:off x="240" y="230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7" name="Line 23"/>
              <p:cNvSpPr>
                <a:spLocks noChangeShapeType="1"/>
              </p:cNvSpPr>
              <p:nvPr/>
            </p:nvSpPr>
            <p:spPr bwMode="auto">
              <a:xfrm rot="8984819">
                <a:off x="384" y="249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8" name="Line 24"/>
              <p:cNvSpPr>
                <a:spLocks noChangeShapeType="1"/>
              </p:cNvSpPr>
              <p:nvPr/>
            </p:nvSpPr>
            <p:spPr bwMode="auto">
              <a:xfrm rot="-2127328">
                <a:off x="576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29" name="Line 25"/>
              <p:cNvSpPr>
                <a:spLocks noChangeShapeType="1"/>
              </p:cNvSpPr>
              <p:nvPr/>
            </p:nvSpPr>
            <p:spPr bwMode="auto">
              <a:xfrm rot="18325844">
                <a:off x="528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0" name="Line 26"/>
              <p:cNvSpPr>
                <a:spLocks noChangeShapeType="1"/>
              </p:cNvSpPr>
              <p:nvPr/>
            </p:nvSpPr>
            <p:spPr bwMode="auto">
              <a:xfrm rot="1408773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1" name="Line 27"/>
              <p:cNvSpPr>
                <a:spLocks noChangeShapeType="1"/>
              </p:cNvSpPr>
              <p:nvPr/>
            </p:nvSpPr>
            <p:spPr bwMode="auto">
              <a:xfrm>
                <a:off x="480" y="259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2" name="Line 28"/>
              <p:cNvSpPr>
                <a:spLocks noChangeShapeType="1"/>
              </p:cNvSpPr>
              <p:nvPr/>
            </p:nvSpPr>
            <p:spPr bwMode="auto">
              <a:xfrm rot="2689987">
                <a:off x="672" y="235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3" name="Line 29"/>
              <p:cNvSpPr>
                <a:spLocks noChangeShapeType="1"/>
              </p:cNvSpPr>
              <p:nvPr/>
            </p:nvSpPr>
            <p:spPr bwMode="auto">
              <a:xfrm rot="91655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4" name="Line 30"/>
              <p:cNvSpPr>
                <a:spLocks noChangeShapeType="1"/>
              </p:cNvSpPr>
              <p:nvPr/>
            </p:nvSpPr>
            <p:spPr bwMode="auto">
              <a:xfrm rot="-1205519">
                <a:off x="624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5" name="Line 31"/>
              <p:cNvSpPr>
                <a:spLocks noChangeShapeType="1"/>
              </p:cNvSpPr>
              <p:nvPr/>
            </p:nvSpPr>
            <p:spPr bwMode="auto">
              <a:xfrm rot="17049049">
                <a:off x="480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9536" name="Group 32"/>
            <p:cNvGrpSpPr>
              <a:grpSpLocks/>
            </p:cNvGrpSpPr>
            <p:nvPr/>
          </p:nvGrpSpPr>
          <p:grpSpPr bwMode="auto">
            <a:xfrm rot="-5953271">
              <a:off x="864" y="1632"/>
              <a:ext cx="1056" cy="1056"/>
              <a:chOff x="192" y="2112"/>
              <a:chExt cx="1056" cy="1056"/>
            </a:xfrm>
          </p:grpSpPr>
          <p:sp>
            <p:nvSpPr>
              <p:cNvPr id="149537" name="Line 33"/>
              <p:cNvSpPr>
                <a:spLocks noChangeShapeType="1"/>
              </p:cNvSpPr>
              <p:nvPr/>
            </p:nvSpPr>
            <p:spPr bwMode="auto">
              <a:xfrm rot="-2009806">
                <a:off x="480" y="264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8" name="Line 34"/>
              <p:cNvSpPr>
                <a:spLocks noChangeShapeType="1"/>
              </p:cNvSpPr>
              <p:nvPr/>
            </p:nvSpPr>
            <p:spPr bwMode="auto">
              <a:xfrm>
                <a:off x="816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39" name="Line 35"/>
              <p:cNvSpPr>
                <a:spLocks noChangeShapeType="1"/>
              </p:cNvSpPr>
              <p:nvPr/>
            </p:nvSpPr>
            <p:spPr bwMode="auto">
              <a:xfrm rot="4484942">
                <a:off x="672" y="254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0" name="Line 36"/>
              <p:cNvSpPr>
                <a:spLocks noChangeShapeType="1"/>
              </p:cNvSpPr>
              <p:nvPr/>
            </p:nvSpPr>
            <p:spPr bwMode="auto">
              <a:xfrm rot="4023346">
                <a:off x="240" y="2304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1" name="Line 37"/>
              <p:cNvSpPr>
                <a:spLocks noChangeShapeType="1"/>
              </p:cNvSpPr>
              <p:nvPr/>
            </p:nvSpPr>
            <p:spPr bwMode="auto">
              <a:xfrm rot="8984819">
                <a:off x="384" y="249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2" name="Line 38"/>
              <p:cNvSpPr>
                <a:spLocks noChangeShapeType="1"/>
              </p:cNvSpPr>
              <p:nvPr/>
            </p:nvSpPr>
            <p:spPr bwMode="auto">
              <a:xfrm rot="-2127328">
                <a:off x="576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3" name="Line 39"/>
              <p:cNvSpPr>
                <a:spLocks noChangeShapeType="1"/>
              </p:cNvSpPr>
              <p:nvPr/>
            </p:nvSpPr>
            <p:spPr bwMode="auto">
              <a:xfrm rot="18325844">
                <a:off x="528" y="211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4" name="Line 40"/>
              <p:cNvSpPr>
                <a:spLocks noChangeShapeType="1"/>
              </p:cNvSpPr>
              <p:nvPr/>
            </p:nvSpPr>
            <p:spPr bwMode="auto">
              <a:xfrm rot="1408773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5" name="Line 41"/>
              <p:cNvSpPr>
                <a:spLocks noChangeShapeType="1"/>
              </p:cNvSpPr>
              <p:nvPr/>
            </p:nvSpPr>
            <p:spPr bwMode="auto">
              <a:xfrm>
                <a:off x="480" y="259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6" name="Line 42"/>
              <p:cNvSpPr>
                <a:spLocks noChangeShapeType="1"/>
              </p:cNvSpPr>
              <p:nvPr/>
            </p:nvSpPr>
            <p:spPr bwMode="auto">
              <a:xfrm rot="2689987">
                <a:off x="672" y="2352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7" name="Line 43"/>
              <p:cNvSpPr>
                <a:spLocks noChangeShapeType="1"/>
              </p:cNvSpPr>
              <p:nvPr/>
            </p:nvSpPr>
            <p:spPr bwMode="auto">
              <a:xfrm rot="916550">
                <a:off x="5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8" name="Line 44"/>
              <p:cNvSpPr>
                <a:spLocks noChangeShapeType="1"/>
              </p:cNvSpPr>
              <p:nvPr/>
            </p:nvSpPr>
            <p:spPr bwMode="auto">
              <a:xfrm rot="-1205519">
                <a:off x="624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49" name="Line 45"/>
              <p:cNvSpPr>
                <a:spLocks noChangeShapeType="1"/>
              </p:cNvSpPr>
              <p:nvPr/>
            </p:nvSpPr>
            <p:spPr bwMode="auto">
              <a:xfrm rot="17049049">
                <a:off x="480" y="2256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accent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9550" name="Group 46"/>
          <p:cNvGrpSpPr>
            <a:grpSpLocks/>
          </p:cNvGrpSpPr>
          <p:nvPr/>
        </p:nvGrpSpPr>
        <p:grpSpPr bwMode="auto">
          <a:xfrm rot="-5953271">
            <a:off x="6934200" y="1866900"/>
            <a:ext cx="1676400" cy="1676400"/>
            <a:chOff x="192" y="2112"/>
            <a:chExt cx="1056" cy="1056"/>
          </a:xfrm>
        </p:grpSpPr>
        <p:sp>
          <p:nvSpPr>
            <p:cNvPr id="149551" name="Line 47"/>
            <p:cNvSpPr>
              <a:spLocks noChangeShapeType="1"/>
            </p:cNvSpPr>
            <p:nvPr/>
          </p:nvSpPr>
          <p:spPr bwMode="auto">
            <a:xfrm rot="-2009806">
              <a:off x="480" y="26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2" name="Line 48"/>
            <p:cNvSpPr>
              <a:spLocks noChangeShapeType="1"/>
            </p:cNvSpPr>
            <p:nvPr/>
          </p:nvSpPr>
          <p:spPr bwMode="auto">
            <a:xfrm>
              <a:off x="816" y="22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3" name="Line 49"/>
            <p:cNvSpPr>
              <a:spLocks noChangeShapeType="1"/>
            </p:cNvSpPr>
            <p:nvPr/>
          </p:nvSpPr>
          <p:spPr bwMode="auto">
            <a:xfrm rot="4484942">
              <a:off x="672" y="25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4" name="Line 50"/>
            <p:cNvSpPr>
              <a:spLocks noChangeShapeType="1"/>
            </p:cNvSpPr>
            <p:nvPr/>
          </p:nvSpPr>
          <p:spPr bwMode="auto">
            <a:xfrm rot="4023346">
              <a:off x="240" y="23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5" name="Line 51"/>
            <p:cNvSpPr>
              <a:spLocks noChangeShapeType="1"/>
            </p:cNvSpPr>
            <p:nvPr/>
          </p:nvSpPr>
          <p:spPr bwMode="auto">
            <a:xfrm rot="8984819">
              <a:off x="384" y="24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6" name="Line 52"/>
            <p:cNvSpPr>
              <a:spLocks noChangeShapeType="1"/>
            </p:cNvSpPr>
            <p:nvPr/>
          </p:nvSpPr>
          <p:spPr bwMode="auto">
            <a:xfrm rot="-2127328">
              <a:off x="576" y="211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7" name="Line 53"/>
            <p:cNvSpPr>
              <a:spLocks noChangeShapeType="1"/>
            </p:cNvSpPr>
            <p:nvPr/>
          </p:nvSpPr>
          <p:spPr bwMode="auto">
            <a:xfrm rot="18325844">
              <a:off x="528" y="211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8" name="Line 54"/>
            <p:cNvSpPr>
              <a:spLocks noChangeShapeType="1"/>
            </p:cNvSpPr>
            <p:nvPr/>
          </p:nvSpPr>
          <p:spPr bwMode="auto">
            <a:xfrm rot="14087730">
              <a:off x="528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59" name="Line 55"/>
            <p:cNvSpPr>
              <a:spLocks noChangeShapeType="1"/>
            </p:cNvSpPr>
            <p:nvPr/>
          </p:nvSpPr>
          <p:spPr bwMode="auto">
            <a:xfrm>
              <a:off x="480" y="259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0" name="Line 56"/>
            <p:cNvSpPr>
              <a:spLocks noChangeShapeType="1"/>
            </p:cNvSpPr>
            <p:nvPr/>
          </p:nvSpPr>
          <p:spPr bwMode="auto">
            <a:xfrm rot="2689987">
              <a:off x="672" y="235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1" name="Line 57"/>
            <p:cNvSpPr>
              <a:spLocks noChangeShapeType="1"/>
            </p:cNvSpPr>
            <p:nvPr/>
          </p:nvSpPr>
          <p:spPr bwMode="auto">
            <a:xfrm rot="916550">
              <a:off x="528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2" name="Line 58"/>
            <p:cNvSpPr>
              <a:spLocks noChangeShapeType="1"/>
            </p:cNvSpPr>
            <p:nvPr/>
          </p:nvSpPr>
          <p:spPr bwMode="auto">
            <a:xfrm rot="-1205519">
              <a:off x="624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3" name="Line 59"/>
            <p:cNvSpPr>
              <a:spLocks noChangeShapeType="1"/>
            </p:cNvSpPr>
            <p:nvPr/>
          </p:nvSpPr>
          <p:spPr bwMode="auto">
            <a:xfrm rot="17049049">
              <a:off x="480" y="22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9564" name="Group 60"/>
          <p:cNvGrpSpPr>
            <a:grpSpLocks/>
          </p:cNvGrpSpPr>
          <p:nvPr/>
        </p:nvGrpSpPr>
        <p:grpSpPr bwMode="auto">
          <a:xfrm>
            <a:off x="4114800" y="1866900"/>
            <a:ext cx="1676400" cy="1676400"/>
            <a:chOff x="2448" y="1296"/>
            <a:chExt cx="1056" cy="1056"/>
          </a:xfrm>
        </p:grpSpPr>
        <p:sp>
          <p:nvSpPr>
            <p:cNvPr id="149565" name="Line 61"/>
            <p:cNvSpPr>
              <a:spLocks noChangeShapeType="1"/>
            </p:cNvSpPr>
            <p:nvPr/>
          </p:nvSpPr>
          <p:spPr bwMode="auto">
            <a:xfrm rot="-2009806">
              <a:off x="2736" y="182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6" name="Line 62"/>
            <p:cNvSpPr>
              <a:spLocks noChangeShapeType="1"/>
            </p:cNvSpPr>
            <p:nvPr/>
          </p:nvSpPr>
          <p:spPr bwMode="auto">
            <a:xfrm>
              <a:off x="3072" y="14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7" name="Line 63"/>
            <p:cNvSpPr>
              <a:spLocks noChangeShapeType="1"/>
            </p:cNvSpPr>
            <p:nvPr/>
          </p:nvSpPr>
          <p:spPr bwMode="auto">
            <a:xfrm rot="4484942">
              <a:off x="2928" y="172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8" name="Line 64"/>
            <p:cNvSpPr>
              <a:spLocks noChangeShapeType="1"/>
            </p:cNvSpPr>
            <p:nvPr/>
          </p:nvSpPr>
          <p:spPr bwMode="auto">
            <a:xfrm rot="4023346">
              <a:off x="2496" y="1488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69" name="Line 65"/>
            <p:cNvSpPr>
              <a:spLocks noChangeShapeType="1"/>
            </p:cNvSpPr>
            <p:nvPr/>
          </p:nvSpPr>
          <p:spPr bwMode="auto">
            <a:xfrm rot="8984819">
              <a:off x="2640" y="168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0" name="Line 66"/>
            <p:cNvSpPr>
              <a:spLocks noChangeShapeType="1"/>
            </p:cNvSpPr>
            <p:nvPr/>
          </p:nvSpPr>
          <p:spPr bwMode="auto">
            <a:xfrm rot="-2127328">
              <a:off x="2832" y="12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1" name="Line 67"/>
            <p:cNvSpPr>
              <a:spLocks noChangeShapeType="1"/>
            </p:cNvSpPr>
            <p:nvPr/>
          </p:nvSpPr>
          <p:spPr bwMode="auto">
            <a:xfrm rot="18325844">
              <a:off x="2784" y="12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2" name="Line 68"/>
            <p:cNvSpPr>
              <a:spLocks noChangeShapeType="1"/>
            </p:cNvSpPr>
            <p:nvPr/>
          </p:nvSpPr>
          <p:spPr bwMode="auto">
            <a:xfrm rot="14087730">
              <a:off x="2784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3" name="Line 69"/>
            <p:cNvSpPr>
              <a:spLocks noChangeShapeType="1"/>
            </p:cNvSpPr>
            <p:nvPr/>
          </p:nvSpPr>
          <p:spPr bwMode="auto">
            <a:xfrm>
              <a:off x="2736" y="177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4" name="Line 70"/>
            <p:cNvSpPr>
              <a:spLocks noChangeShapeType="1"/>
            </p:cNvSpPr>
            <p:nvPr/>
          </p:nvSpPr>
          <p:spPr bwMode="auto">
            <a:xfrm rot="2689987">
              <a:off x="2928" y="153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5" name="Line 71"/>
            <p:cNvSpPr>
              <a:spLocks noChangeShapeType="1"/>
            </p:cNvSpPr>
            <p:nvPr/>
          </p:nvSpPr>
          <p:spPr bwMode="auto">
            <a:xfrm rot="916550">
              <a:off x="2784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6" name="Line 72"/>
            <p:cNvSpPr>
              <a:spLocks noChangeShapeType="1"/>
            </p:cNvSpPr>
            <p:nvPr/>
          </p:nvSpPr>
          <p:spPr bwMode="auto">
            <a:xfrm rot="-1205519">
              <a:off x="2880" y="158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77" name="Line 73"/>
            <p:cNvSpPr>
              <a:spLocks noChangeShapeType="1"/>
            </p:cNvSpPr>
            <p:nvPr/>
          </p:nvSpPr>
          <p:spPr bwMode="auto">
            <a:xfrm rot="17049049">
              <a:off x="2736" y="14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9578" name="Group 74"/>
          <p:cNvGrpSpPr>
            <a:grpSpLocks/>
          </p:cNvGrpSpPr>
          <p:nvPr/>
        </p:nvGrpSpPr>
        <p:grpSpPr bwMode="auto">
          <a:xfrm rot="3835230">
            <a:off x="5638800" y="4178300"/>
            <a:ext cx="1676400" cy="1676400"/>
            <a:chOff x="192" y="2112"/>
            <a:chExt cx="1056" cy="1056"/>
          </a:xfrm>
        </p:grpSpPr>
        <p:sp>
          <p:nvSpPr>
            <p:cNvPr id="149579" name="Line 75"/>
            <p:cNvSpPr>
              <a:spLocks noChangeShapeType="1"/>
            </p:cNvSpPr>
            <p:nvPr/>
          </p:nvSpPr>
          <p:spPr bwMode="auto">
            <a:xfrm rot="-2009806">
              <a:off x="480" y="264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0" name="Line 76"/>
            <p:cNvSpPr>
              <a:spLocks noChangeShapeType="1"/>
            </p:cNvSpPr>
            <p:nvPr/>
          </p:nvSpPr>
          <p:spPr bwMode="auto">
            <a:xfrm>
              <a:off x="816" y="22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1" name="Line 77"/>
            <p:cNvSpPr>
              <a:spLocks noChangeShapeType="1"/>
            </p:cNvSpPr>
            <p:nvPr/>
          </p:nvSpPr>
          <p:spPr bwMode="auto">
            <a:xfrm rot="4484942">
              <a:off x="672" y="254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2" name="Line 78"/>
            <p:cNvSpPr>
              <a:spLocks noChangeShapeType="1"/>
            </p:cNvSpPr>
            <p:nvPr/>
          </p:nvSpPr>
          <p:spPr bwMode="auto">
            <a:xfrm rot="4023346">
              <a:off x="240" y="2304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3" name="Line 79"/>
            <p:cNvSpPr>
              <a:spLocks noChangeShapeType="1"/>
            </p:cNvSpPr>
            <p:nvPr/>
          </p:nvSpPr>
          <p:spPr bwMode="auto">
            <a:xfrm rot="8984819">
              <a:off x="384" y="249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4" name="Line 80"/>
            <p:cNvSpPr>
              <a:spLocks noChangeShapeType="1"/>
            </p:cNvSpPr>
            <p:nvPr/>
          </p:nvSpPr>
          <p:spPr bwMode="auto">
            <a:xfrm rot="-2127328">
              <a:off x="576" y="211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5" name="Line 81"/>
            <p:cNvSpPr>
              <a:spLocks noChangeShapeType="1"/>
            </p:cNvSpPr>
            <p:nvPr/>
          </p:nvSpPr>
          <p:spPr bwMode="auto">
            <a:xfrm rot="18325844">
              <a:off x="528" y="211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6" name="Line 82"/>
            <p:cNvSpPr>
              <a:spLocks noChangeShapeType="1"/>
            </p:cNvSpPr>
            <p:nvPr/>
          </p:nvSpPr>
          <p:spPr bwMode="auto">
            <a:xfrm rot="14087730">
              <a:off x="528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7" name="Line 83"/>
            <p:cNvSpPr>
              <a:spLocks noChangeShapeType="1"/>
            </p:cNvSpPr>
            <p:nvPr/>
          </p:nvSpPr>
          <p:spPr bwMode="auto">
            <a:xfrm>
              <a:off x="480" y="259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8" name="Line 84"/>
            <p:cNvSpPr>
              <a:spLocks noChangeShapeType="1"/>
            </p:cNvSpPr>
            <p:nvPr/>
          </p:nvSpPr>
          <p:spPr bwMode="auto">
            <a:xfrm rot="2689987">
              <a:off x="672" y="2352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89" name="Line 85"/>
            <p:cNvSpPr>
              <a:spLocks noChangeShapeType="1"/>
            </p:cNvSpPr>
            <p:nvPr/>
          </p:nvSpPr>
          <p:spPr bwMode="auto">
            <a:xfrm rot="916550">
              <a:off x="528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90" name="Line 86"/>
            <p:cNvSpPr>
              <a:spLocks noChangeShapeType="1"/>
            </p:cNvSpPr>
            <p:nvPr/>
          </p:nvSpPr>
          <p:spPr bwMode="auto">
            <a:xfrm rot="-1205519">
              <a:off x="624" y="240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591" name="Line 87"/>
            <p:cNvSpPr>
              <a:spLocks noChangeShapeType="1"/>
            </p:cNvSpPr>
            <p:nvPr/>
          </p:nvSpPr>
          <p:spPr bwMode="auto">
            <a:xfrm rot="17049049">
              <a:off x="480" y="2256"/>
              <a:ext cx="432" cy="528"/>
            </a:xfrm>
            <a:prstGeom prst="line">
              <a:avLst/>
            </a:prstGeom>
            <a:noFill/>
            <a:ln w="19050" cap="sq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49592" name="Group 88"/>
          <p:cNvGrpSpPr>
            <a:grpSpLocks/>
          </p:cNvGrpSpPr>
          <p:nvPr/>
        </p:nvGrpSpPr>
        <p:grpSpPr bwMode="auto">
          <a:xfrm>
            <a:off x="5334000" y="3467100"/>
            <a:ext cx="2286000" cy="914400"/>
            <a:chOff x="3120" y="2400"/>
            <a:chExt cx="1440" cy="576"/>
          </a:xfrm>
        </p:grpSpPr>
        <p:grpSp>
          <p:nvGrpSpPr>
            <p:cNvPr id="149593" name="Group 89"/>
            <p:cNvGrpSpPr>
              <a:grpSpLocks/>
            </p:cNvGrpSpPr>
            <p:nvPr/>
          </p:nvGrpSpPr>
          <p:grpSpPr bwMode="auto">
            <a:xfrm>
              <a:off x="3120" y="2400"/>
              <a:ext cx="528" cy="576"/>
              <a:chOff x="3120" y="2400"/>
              <a:chExt cx="528" cy="576"/>
            </a:xfrm>
          </p:grpSpPr>
          <p:sp>
            <p:nvSpPr>
              <p:cNvPr id="149594" name="Line 90"/>
              <p:cNvSpPr>
                <a:spLocks noChangeShapeType="1"/>
              </p:cNvSpPr>
              <p:nvPr/>
            </p:nvSpPr>
            <p:spPr bwMode="auto">
              <a:xfrm>
                <a:off x="3120" y="2448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95" name="Line 91"/>
              <p:cNvSpPr>
                <a:spLocks noChangeShapeType="1"/>
              </p:cNvSpPr>
              <p:nvPr/>
            </p:nvSpPr>
            <p:spPr bwMode="auto">
              <a:xfrm>
                <a:off x="3216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49596" name="Group 92"/>
            <p:cNvGrpSpPr>
              <a:grpSpLocks/>
            </p:cNvGrpSpPr>
            <p:nvPr/>
          </p:nvGrpSpPr>
          <p:grpSpPr bwMode="auto">
            <a:xfrm flipH="1">
              <a:off x="4032" y="2400"/>
              <a:ext cx="528" cy="576"/>
              <a:chOff x="4032" y="2400"/>
              <a:chExt cx="528" cy="576"/>
            </a:xfrm>
          </p:grpSpPr>
          <p:sp>
            <p:nvSpPr>
              <p:cNvPr id="149597" name="Line 93"/>
              <p:cNvSpPr>
                <a:spLocks noChangeShapeType="1"/>
              </p:cNvSpPr>
              <p:nvPr/>
            </p:nvSpPr>
            <p:spPr bwMode="auto">
              <a:xfrm>
                <a:off x="4032" y="2448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49598" name="Line 94"/>
              <p:cNvSpPr>
                <a:spLocks noChangeShapeType="1"/>
              </p:cNvSpPr>
              <p:nvPr/>
            </p:nvSpPr>
            <p:spPr bwMode="auto">
              <a:xfrm>
                <a:off x="4128" y="2400"/>
                <a:ext cx="432" cy="528"/>
              </a:xfrm>
              <a:prstGeom prst="line">
                <a:avLst/>
              </a:prstGeom>
              <a:noFill/>
              <a:ln w="19050" cap="sq">
                <a:solidFill>
                  <a:schemeClr val="hlink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9599" name="Group 95"/>
          <p:cNvGrpSpPr>
            <a:grpSpLocks/>
          </p:cNvGrpSpPr>
          <p:nvPr/>
        </p:nvGrpSpPr>
        <p:grpSpPr bwMode="auto">
          <a:xfrm>
            <a:off x="6057900" y="2201863"/>
            <a:ext cx="838200" cy="884237"/>
            <a:chOff x="3492" y="1603"/>
            <a:chExt cx="528" cy="557"/>
          </a:xfrm>
        </p:grpSpPr>
        <p:sp>
          <p:nvSpPr>
            <p:cNvPr id="149600" name="Line 96"/>
            <p:cNvSpPr>
              <a:spLocks noChangeShapeType="1"/>
            </p:cNvSpPr>
            <p:nvPr/>
          </p:nvSpPr>
          <p:spPr bwMode="auto">
            <a:xfrm rot="3054573" flipH="1">
              <a:off x="3540" y="1680"/>
              <a:ext cx="432" cy="528"/>
            </a:xfrm>
            <a:prstGeom prst="line">
              <a:avLst/>
            </a:prstGeom>
            <a:noFill/>
            <a:ln w="1905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9601" name="Line 97"/>
            <p:cNvSpPr>
              <a:spLocks noChangeShapeType="1"/>
            </p:cNvSpPr>
            <p:nvPr/>
          </p:nvSpPr>
          <p:spPr bwMode="auto">
            <a:xfrm rot="3054573" flipH="1">
              <a:off x="3540" y="1555"/>
              <a:ext cx="432" cy="528"/>
            </a:xfrm>
            <a:prstGeom prst="line">
              <a:avLst/>
            </a:prstGeom>
            <a:noFill/>
            <a:ln w="19050" cap="sq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49602" name="Text Box 98"/>
          <p:cNvSpPr txBox="1">
            <a:spLocks noChangeArrowheads="1"/>
          </p:cNvSpPr>
          <p:nvPr/>
        </p:nvSpPr>
        <p:spPr bwMode="auto">
          <a:xfrm>
            <a:off x="3276600" y="3649663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VERSUS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211" name="Rectangle 67"/>
          <p:cNvSpPr>
            <a:spLocks noChangeArrowheads="1"/>
          </p:cNvSpPr>
          <p:nvPr/>
        </p:nvSpPr>
        <p:spPr bwMode="auto">
          <a:xfrm>
            <a:off x="4038600" y="4343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12" name="Rectangle 68"/>
          <p:cNvSpPr>
            <a:spLocks noChangeArrowheads="1"/>
          </p:cNvSpPr>
          <p:nvPr/>
        </p:nvSpPr>
        <p:spPr bwMode="auto">
          <a:xfrm>
            <a:off x="4038600" y="4572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13" name="Rectangle 69"/>
          <p:cNvSpPr>
            <a:spLocks noChangeArrowheads="1"/>
          </p:cNvSpPr>
          <p:nvPr/>
        </p:nvSpPr>
        <p:spPr bwMode="auto">
          <a:xfrm>
            <a:off x="40386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Good Separation of Concerns, 1</a:t>
            </a: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1143000" y="5257800"/>
            <a:ext cx="7010400" cy="134937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Abstraction through the use of provided/required interfaces</a:t>
            </a:r>
          </a:p>
          <a:p>
            <a:r>
              <a:rPr lang="en-US" i="1">
                <a:solidFill>
                  <a:schemeClr val="hlink"/>
                </a:solidFill>
              </a:rPr>
              <a:t>Modularity through the use of components</a:t>
            </a:r>
          </a:p>
          <a:p>
            <a:r>
              <a:rPr lang="en-US" i="1">
                <a:solidFill>
                  <a:schemeClr val="hlink"/>
                </a:solidFill>
              </a:rPr>
              <a:t>Low coupling through the use of hierarchies</a:t>
            </a:r>
          </a:p>
          <a:p>
            <a:r>
              <a:rPr lang="en-US" i="1">
                <a:solidFill>
                  <a:schemeClr val="hlink"/>
                </a:solidFill>
              </a:rPr>
              <a:t>High cohesion through the use of coherent implementations</a:t>
            </a:r>
          </a:p>
        </p:txBody>
      </p:sp>
      <p:sp>
        <p:nvSpPr>
          <p:cNvPr id="134190" name="Rectangle 46"/>
          <p:cNvSpPr>
            <a:spLocks noChangeArrowheads="1"/>
          </p:cNvSpPr>
          <p:nvPr/>
        </p:nvSpPr>
        <p:spPr bwMode="auto">
          <a:xfrm>
            <a:off x="3352800" y="2895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191" name="Rectangle 47"/>
          <p:cNvSpPr>
            <a:spLocks noChangeArrowheads="1"/>
          </p:cNvSpPr>
          <p:nvPr/>
        </p:nvSpPr>
        <p:spPr bwMode="auto">
          <a:xfrm>
            <a:off x="3352800" y="3124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192" name="Rectangle 48"/>
          <p:cNvSpPr>
            <a:spLocks noChangeArrowheads="1"/>
          </p:cNvSpPr>
          <p:nvPr/>
        </p:nvSpPr>
        <p:spPr bwMode="auto">
          <a:xfrm>
            <a:off x="3352800" y="3352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195" name="Rectangle 51"/>
          <p:cNvSpPr>
            <a:spLocks noChangeArrowheads="1"/>
          </p:cNvSpPr>
          <p:nvPr/>
        </p:nvSpPr>
        <p:spPr bwMode="auto">
          <a:xfrm>
            <a:off x="3352800" y="1524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196" name="Rectangle 52"/>
          <p:cNvSpPr>
            <a:spLocks noChangeArrowheads="1"/>
          </p:cNvSpPr>
          <p:nvPr/>
        </p:nvSpPr>
        <p:spPr bwMode="auto">
          <a:xfrm>
            <a:off x="3352800" y="1752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197" name="Rectangle 53"/>
          <p:cNvSpPr>
            <a:spLocks noChangeArrowheads="1"/>
          </p:cNvSpPr>
          <p:nvPr/>
        </p:nvSpPr>
        <p:spPr bwMode="auto">
          <a:xfrm>
            <a:off x="3352800" y="198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199" name="Rectangle 55"/>
          <p:cNvSpPr>
            <a:spLocks noChangeArrowheads="1"/>
          </p:cNvSpPr>
          <p:nvPr/>
        </p:nvSpPr>
        <p:spPr bwMode="auto">
          <a:xfrm>
            <a:off x="5715000" y="2895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00" name="Rectangle 56"/>
          <p:cNvSpPr>
            <a:spLocks noChangeArrowheads="1"/>
          </p:cNvSpPr>
          <p:nvPr/>
        </p:nvSpPr>
        <p:spPr bwMode="auto">
          <a:xfrm>
            <a:off x="5715000" y="3124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01" name="Rectangle 57"/>
          <p:cNvSpPr>
            <a:spLocks noChangeArrowheads="1"/>
          </p:cNvSpPr>
          <p:nvPr/>
        </p:nvSpPr>
        <p:spPr bwMode="auto">
          <a:xfrm>
            <a:off x="5715000" y="3352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203" name="Rectangle 59"/>
          <p:cNvSpPr>
            <a:spLocks noChangeArrowheads="1"/>
          </p:cNvSpPr>
          <p:nvPr/>
        </p:nvSpPr>
        <p:spPr bwMode="auto">
          <a:xfrm>
            <a:off x="7391400" y="4343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04" name="Rectangle 60"/>
          <p:cNvSpPr>
            <a:spLocks noChangeArrowheads="1"/>
          </p:cNvSpPr>
          <p:nvPr/>
        </p:nvSpPr>
        <p:spPr bwMode="auto">
          <a:xfrm>
            <a:off x="7391400" y="4572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05" name="Rectangle 61"/>
          <p:cNvSpPr>
            <a:spLocks noChangeArrowheads="1"/>
          </p:cNvSpPr>
          <p:nvPr/>
        </p:nvSpPr>
        <p:spPr bwMode="auto">
          <a:xfrm>
            <a:off x="73914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207" name="Rectangle 63"/>
          <p:cNvSpPr>
            <a:spLocks noChangeArrowheads="1"/>
          </p:cNvSpPr>
          <p:nvPr/>
        </p:nvSpPr>
        <p:spPr bwMode="auto">
          <a:xfrm>
            <a:off x="5715000" y="4343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08" name="Rectangle 64"/>
          <p:cNvSpPr>
            <a:spLocks noChangeArrowheads="1"/>
          </p:cNvSpPr>
          <p:nvPr/>
        </p:nvSpPr>
        <p:spPr bwMode="auto">
          <a:xfrm>
            <a:off x="5715000" y="4572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09" name="Rectangle 65"/>
          <p:cNvSpPr>
            <a:spLocks noChangeArrowheads="1"/>
          </p:cNvSpPr>
          <p:nvPr/>
        </p:nvSpPr>
        <p:spPr bwMode="auto">
          <a:xfrm>
            <a:off x="57150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215" name="Rectangle 71"/>
          <p:cNvSpPr>
            <a:spLocks noChangeArrowheads="1"/>
          </p:cNvSpPr>
          <p:nvPr/>
        </p:nvSpPr>
        <p:spPr bwMode="auto">
          <a:xfrm>
            <a:off x="152400" y="4343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16" name="Rectangle 72"/>
          <p:cNvSpPr>
            <a:spLocks noChangeArrowheads="1"/>
          </p:cNvSpPr>
          <p:nvPr/>
        </p:nvSpPr>
        <p:spPr bwMode="auto">
          <a:xfrm>
            <a:off x="152400" y="4572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17" name="Rectangle 73"/>
          <p:cNvSpPr>
            <a:spLocks noChangeArrowheads="1"/>
          </p:cNvSpPr>
          <p:nvPr/>
        </p:nvSpPr>
        <p:spPr bwMode="auto">
          <a:xfrm>
            <a:off x="1524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219" name="Rectangle 75"/>
          <p:cNvSpPr>
            <a:spLocks noChangeArrowheads="1"/>
          </p:cNvSpPr>
          <p:nvPr/>
        </p:nvSpPr>
        <p:spPr bwMode="auto">
          <a:xfrm>
            <a:off x="1828800" y="4343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20" name="Rectangle 76"/>
          <p:cNvSpPr>
            <a:spLocks noChangeArrowheads="1"/>
          </p:cNvSpPr>
          <p:nvPr/>
        </p:nvSpPr>
        <p:spPr bwMode="auto">
          <a:xfrm>
            <a:off x="1828800" y="4572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21" name="Rectangle 77"/>
          <p:cNvSpPr>
            <a:spLocks noChangeArrowheads="1"/>
          </p:cNvSpPr>
          <p:nvPr/>
        </p:nvSpPr>
        <p:spPr bwMode="auto">
          <a:xfrm>
            <a:off x="1828800" y="4800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4223" name="Rectangle 79"/>
          <p:cNvSpPr>
            <a:spLocks noChangeArrowheads="1"/>
          </p:cNvSpPr>
          <p:nvPr/>
        </p:nvSpPr>
        <p:spPr bwMode="auto">
          <a:xfrm>
            <a:off x="990600" y="2895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4224" name="Rectangle 80"/>
          <p:cNvSpPr>
            <a:spLocks noChangeArrowheads="1"/>
          </p:cNvSpPr>
          <p:nvPr/>
        </p:nvSpPr>
        <p:spPr bwMode="auto">
          <a:xfrm>
            <a:off x="990600" y="3124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4225" name="Rectangle 81"/>
          <p:cNvSpPr>
            <a:spLocks noChangeArrowheads="1"/>
          </p:cNvSpPr>
          <p:nvPr/>
        </p:nvSpPr>
        <p:spPr bwMode="auto">
          <a:xfrm>
            <a:off x="990600" y="3352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cxnSp>
        <p:nvCxnSpPr>
          <p:cNvPr id="134227" name="AutoShape 83"/>
          <p:cNvCxnSpPr>
            <a:cxnSpLocks noChangeShapeType="1"/>
            <a:stCxn id="134225" idx="2"/>
            <a:endCxn id="134215" idx="0"/>
          </p:cNvCxnSpPr>
          <p:nvPr/>
        </p:nvCxnSpPr>
        <p:spPr bwMode="auto">
          <a:xfrm flipH="1">
            <a:off x="952500" y="35814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28" name="AutoShape 84"/>
          <p:cNvCxnSpPr>
            <a:cxnSpLocks noChangeShapeType="1"/>
            <a:stCxn id="134225" idx="2"/>
            <a:endCxn id="134219" idx="0"/>
          </p:cNvCxnSpPr>
          <p:nvPr/>
        </p:nvCxnSpPr>
        <p:spPr bwMode="auto">
          <a:xfrm>
            <a:off x="1790700" y="35814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0" name="AutoShape 86"/>
          <p:cNvCxnSpPr>
            <a:cxnSpLocks noChangeShapeType="1"/>
            <a:stCxn id="134201" idx="2"/>
            <a:endCxn id="134207" idx="0"/>
          </p:cNvCxnSpPr>
          <p:nvPr/>
        </p:nvCxnSpPr>
        <p:spPr bwMode="auto">
          <a:xfrm>
            <a:off x="6515100" y="3581400"/>
            <a:ext cx="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1" name="AutoShape 87"/>
          <p:cNvCxnSpPr>
            <a:cxnSpLocks noChangeShapeType="1"/>
            <a:stCxn id="134201" idx="2"/>
            <a:endCxn id="134203" idx="0"/>
          </p:cNvCxnSpPr>
          <p:nvPr/>
        </p:nvCxnSpPr>
        <p:spPr bwMode="auto">
          <a:xfrm>
            <a:off x="6515100" y="35814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2" name="AutoShape 88"/>
          <p:cNvCxnSpPr>
            <a:cxnSpLocks noChangeShapeType="1"/>
            <a:stCxn id="134201" idx="2"/>
            <a:endCxn id="134211" idx="0"/>
          </p:cNvCxnSpPr>
          <p:nvPr/>
        </p:nvCxnSpPr>
        <p:spPr bwMode="auto">
          <a:xfrm flipH="1">
            <a:off x="4838700" y="35814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3" name="AutoShape 89"/>
          <p:cNvCxnSpPr>
            <a:cxnSpLocks noChangeShapeType="1"/>
            <a:stCxn id="134197" idx="2"/>
            <a:endCxn id="134190" idx="0"/>
          </p:cNvCxnSpPr>
          <p:nvPr/>
        </p:nvCxnSpPr>
        <p:spPr bwMode="auto">
          <a:xfrm>
            <a:off x="4152900" y="22098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4" name="AutoShape 90"/>
          <p:cNvCxnSpPr>
            <a:cxnSpLocks noChangeShapeType="1"/>
            <a:stCxn id="134197" idx="2"/>
            <a:endCxn id="134199" idx="0"/>
          </p:cNvCxnSpPr>
          <p:nvPr/>
        </p:nvCxnSpPr>
        <p:spPr bwMode="auto">
          <a:xfrm>
            <a:off x="4152900" y="22098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235" name="AutoShape 91"/>
          <p:cNvCxnSpPr>
            <a:cxnSpLocks noChangeShapeType="1"/>
            <a:stCxn id="134197" idx="2"/>
            <a:endCxn id="134223" idx="0"/>
          </p:cNvCxnSpPr>
          <p:nvPr/>
        </p:nvCxnSpPr>
        <p:spPr bwMode="auto">
          <a:xfrm flipH="1">
            <a:off x="1790700" y="22098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222" name="Rectangle 54"/>
          <p:cNvSpPr>
            <a:spLocks noChangeArrowheads="1"/>
          </p:cNvSpPr>
          <p:nvPr/>
        </p:nvSpPr>
        <p:spPr bwMode="auto">
          <a:xfrm>
            <a:off x="3733800" y="1371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23" name="Rectangle 55"/>
          <p:cNvSpPr>
            <a:spLocks noChangeArrowheads="1"/>
          </p:cNvSpPr>
          <p:nvPr/>
        </p:nvSpPr>
        <p:spPr bwMode="auto">
          <a:xfrm>
            <a:off x="3733800" y="1600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24" name="Rectangle 56"/>
          <p:cNvSpPr>
            <a:spLocks noChangeArrowheads="1"/>
          </p:cNvSpPr>
          <p:nvPr/>
        </p:nvSpPr>
        <p:spPr bwMode="auto">
          <a:xfrm>
            <a:off x="3733800" y="1828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26" name="Rectangle 58"/>
          <p:cNvSpPr>
            <a:spLocks noChangeArrowheads="1"/>
          </p:cNvSpPr>
          <p:nvPr/>
        </p:nvSpPr>
        <p:spPr bwMode="auto">
          <a:xfrm>
            <a:off x="6400800" y="198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27" name="Rectangle 59"/>
          <p:cNvSpPr>
            <a:spLocks noChangeArrowheads="1"/>
          </p:cNvSpPr>
          <p:nvPr/>
        </p:nvSpPr>
        <p:spPr bwMode="auto">
          <a:xfrm>
            <a:off x="6400800" y="2209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28" name="Rectangle 60"/>
          <p:cNvSpPr>
            <a:spLocks noChangeArrowheads="1"/>
          </p:cNvSpPr>
          <p:nvPr/>
        </p:nvSpPr>
        <p:spPr bwMode="auto">
          <a:xfrm>
            <a:off x="6400800" y="243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30" name="Rectangle 62"/>
          <p:cNvSpPr>
            <a:spLocks noChangeArrowheads="1"/>
          </p:cNvSpPr>
          <p:nvPr/>
        </p:nvSpPr>
        <p:spPr bwMode="auto">
          <a:xfrm>
            <a:off x="67818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31" name="Rectangle 63"/>
          <p:cNvSpPr>
            <a:spLocks noChangeArrowheads="1"/>
          </p:cNvSpPr>
          <p:nvPr/>
        </p:nvSpPr>
        <p:spPr bwMode="auto">
          <a:xfrm>
            <a:off x="67818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32" name="Rectangle 64"/>
          <p:cNvSpPr>
            <a:spLocks noChangeArrowheads="1"/>
          </p:cNvSpPr>
          <p:nvPr/>
        </p:nvSpPr>
        <p:spPr bwMode="auto">
          <a:xfrm>
            <a:off x="67818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34" name="Rectangle 66"/>
          <p:cNvSpPr>
            <a:spLocks noChangeArrowheads="1"/>
          </p:cNvSpPr>
          <p:nvPr/>
        </p:nvSpPr>
        <p:spPr bwMode="auto">
          <a:xfrm>
            <a:off x="5029200" y="4191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35" name="Rectangle 67"/>
          <p:cNvSpPr>
            <a:spLocks noChangeArrowheads="1"/>
          </p:cNvSpPr>
          <p:nvPr/>
        </p:nvSpPr>
        <p:spPr bwMode="auto">
          <a:xfrm>
            <a:off x="5029200" y="4419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36" name="Rectangle 68"/>
          <p:cNvSpPr>
            <a:spLocks noChangeArrowheads="1"/>
          </p:cNvSpPr>
          <p:nvPr/>
        </p:nvSpPr>
        <p:spPr bwMode="auto">
          <a:xfrm>
            <a:off x="50292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38" name="Rectangle 70"/>
          <p:cNvSpPr>
            <a:spLocks noChangeArrowheads="1"/>
          </p:cNvSpPr>
          <p:nvPr/>
        </p:nvSpPr>
        <p:spPr bwMode="auto">
          <a:xfrm>
            <a:off x="2438400" y="4191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39" name="Rectangle 71"/>
          <p:cNvSpPr>
            <a:spLocks noChangeArrowheads="1"/>
          </p:cNvSpPr>
          <p:nvPr/>
        </p:nvSpPr>
        <p:spPr bwMode="auto">
          <a:xfrm>
            <a:off x="2438400" y="4419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40" name="Rectangle 72"/>
          <p:cNvSpPr>
            <a:spLocks noChangeArrowheads="1"/>
          </p:cNvSpPr>
          <p:nvPr/>
        </p:nvSpPr>
        <p:spPr bwMode="auto">
          <a:xfrm>
            <a:off x="24384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42" name="Rectangle 74"/>
          <p:cNvSpPr>
            <a:spLocks noChangeArrowheads="1"/>
          </p:cNvSpPr>
          <p:nvPr/>
        </p:nvSpPr>
        <p:spPr bwMode="auto">
          <a:xfrm>
            <a:off x="6858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43" name="Rectangle 75"/>
          <p:cNvSpPr>
            <a:spLocks noChangeArrowheads="1"/>
          </p:cNvSpPr>
          <p:nvPr/>
        </p:nvSpPr>
        <p:spPr bwMode="auto">
          <a:xfrm>
            <a:off x="6858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44" name="Rectangle 76"/>
          <p:cNvSpPr>
            <a:spLocks noChangeArrowheads="1"/>
          </p:cNvSpPr>
          <p:nvPr/>
        </p:nvSpPr>
        <p:spPr bwMode="auto">
          <a:xfrm>
            <a:off x="6858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246" name="Rectangle 78"/>
          <p:cNvSpPr>
            <a:spLocks noChangeArrowheads="1"/>
          </p:cNvSpPr>
          <p:nvPr/>
        </p:nvSpPr>
        <p:spPr bwMode="auto">
          <a:xfrm>
            <a:off x="1143000" y="198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5247" name="Rectangle 79"/>
          <p:cNvSpPr>
            <a:spLocks noChangeArrowheads="1"/>
          </p:cNvSpPr>
          <p:nvPr/>
        </p:nvSpPr>
        <p:spPr bwMode="auto">
          <a:xfrm>
            <a:off x="1143000" y="2209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5248" name="Rectangle 80"/>
          <p:cNvSpPr>
            <a:spLocks noChangeArrowheads="1"/>
          </p:cNvSpPr>
          <p:nvPr/>
        </p:nvSpPr>
        <p:spPr bwMode="auto">
          <a:xfrm>
            <a:off x="1143000" y="243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Good Separation of Concerns, 2</a:t>
            </a:r>
          </a:p>
        </p:txBody>
      </p:sp>
      <p:sp>
        <p:nvSpPr>
          <p:cNvPr id="135206" name="Text Box 38"/>
          <p:cNvSpPr txBox="1">
            <a:spLocks noChangeArrowheads="1"/>
          </p:cNvSpPr>
          <p:nvPr/>
        </p:nvSpPr>
        <p:spPr bwMode="auto">
          <a:xfrm>
            <a:off x="1143000" y="5257800"/>
            <a:ext cx="7010400" cy="1349375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>
                <a:solidFill>
                  <a:schemeClr val="hlink"/>
                </a:solidFill>
              </a:rPr>
              <a:t>Abstraction through the use of provided/required interfaces</a:t>
            </a:r>
          </a:p>
          <a:p>
            <a:r>
              <a:rPr lang="en-US" i="1">
                <a:solidFill>
                  <a:schemeClr val="hlink"/>
                </a:solidFill>
              </a:rPr>
              <a:t>Modularity through the use of components</a:t>
            </a:r>
          </a:p>
          <a:p>
            <a:r>
              <a:rPr lang="en-US" i="1">
                <a:solidFill>
                  <a:schemeClr val="hlink"/>
                </a:solidFill>
              </a:rPr>
              <a:t>Low coupling through the use of a central “blackboard”</a:t>
            </a:r>
          </a:p>
          <a:p>
            <a:r>
              <a:rPr lang="en-US" i="1">
                <a:solidFill>
                  <a:schemeClr val="hlink"/>
                </a:solidFill>
              </a:rPr>
              <a:t>High cohesion through the use of coherent implementations</a:t>
            </a:r>
          </a:p>
        </p:txBody>
      </p:sp>
      <p:grpSp>
        <p:nvGrpSpPr>
          <p:cNvPr id="135210" name="Group 42"/>
          <p:cNvGrpSpPr>
            <a:grpSpLocks/>
          </p:cNvGrpSpPr>
          <p:nvPr/>
        </p:nvGrpSpPr>
        <p:grpSpPr bwMode="auto">
          <a:xfrm>
            <a:off x="3505200" y="2895600"/>
            <a:ext cx="2057400" cy="914400"/>
            <a:chOff x="2016" y="1920"/>
            <a:chExt cx="1296" cy="576"/>
          </a:xfrm>
        </p:grpSpPr>
        <p:sp>
          <p:nvSpPr>
            <p:cNvPr id="135208" name="Rectangle 40"/>
            <p:cNvSpPr>
              <a:spLocks noChangeArrowheads="1"/>
            </p:cNvSpPr>
            <p:nvPr/>
          </p:nvSpPr>
          <p:spPr bwMode="auto">
            <a:xfrm>
              <a:off x="2016" y="1920"/>
              <a:ext cx="1296" cy="576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96" name="Rectangle 28"/>
            <p:cNvSpPr>
              <a:spLocks noChangeArrowheads="1"/>
            </p:cNvSpPr>
            <p:nvPr/>
          </p:nvSpPr>
          <p:spPr bwMode="auto">
            <a:xfrm>
              <a:off x="2160" y="2064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Implementation</a:t>
              </a:r>
            </a:p>
          </p:txBody>
        </p:sp>
        <p:sp>
          <p:nvSpPr>
            <p:cNvPr id="135197" name="Rectangle 29"/>
            <p:cNvSpPr>
              <a:spLocks noChangeArrowheads="1"/>
            </p:cNvSpPr>
            <p:nvPr/>
          </p:nvSpPr>
          <p:spPr bwMode="auto">
            <a:xfrm>
              <a:off x="2160" y="1920"/>
              <a:ext cx="1008" cy="14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35209" name="Line 41"/>
            <p:cNvSpPr>
              <a:spLocks noChangeShapeType="1"/>
            </p:cNvSpPr>
            <p:nvPr/>
          </p:nvSpPr>
          <p:spPr bwMode="auto">
            <a:xfrm>
              <a:off x="2112" y="1920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35249" name="AutoShape 81"/>
          <p:cNvCxnSpPr>
            <a:cxnSpLocks noChangeShapeType="1"/>
            <a:stCxn id="135244" idx="2"/>
            <a:endCxn id="135208" idx="1"/>
          </p:cNvCxnSpPr>
          <p:nvPr/>
        </p:nvCxnSpPr>
        <p:spPr bwMode="auto">
          <a:xfrm rot="5400000" flipH="1" flipV="1">
            <a:off x="2228850" y="2609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0" name="AutoShape 82"/>
          <p:cNvCxnSpPr>
            <a:cxnSpLocks noChangeShapeType="1"/>
            <a:stCxn id="135240" idx="2"/>
            <a:endCxn id="135208" idx="2"/>
          </p:cNvCxnSpPr>
          <p:nvPr/>
        </p:nvCxnSpPr>
        <p:spPr bwMode="auto">
          <a:xfrm rot="5400000" flipH="1" flipV="1">
            <a:off x="3352800" y="3695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1" name="AutoShape 83"/>
          <p:cNvCxnSpPr>
            <a:cxnSpLocks noChangeShapeType="1"/>
            <a:stCxn id="135236" idx="2"/>
            <a:endCxn id="135208" idx="2"/>
          </p:cNvCxnSpPr>
          <p:nvPr/>
        </p:nvCxnSpPr>
        <p:spPr bwMode="auto">
          <a:xfrm rot="16200000" flipV="1">
            <a:off x="4648200" y="3695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2" name="AutoShape 84"/>
          <p:cNvCxnSpPr>
            <a:cxnSpLocks noChangeShapeType="1"/>
            <a:stCxn id="135232" idx="2"/>
            <a:endCxn id="135208" idx="3"/>
          </p:cNvCxnSpPr>
          <p:nvPr/>
        </p:nvCxnSpPr>
        <p:spPr bwMode="auto">
          <a:xfrm rot="16200000" flipV="1">
            <a:off x="6305550" y="2609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3" name="AutoShape 85"/>
          <p:cNvCxnSpPr>
            <a:cxnSpLocks noChangeShapeType="1"/>
            <a:stCxn id="135228" idx="2"/>
            <a:endCxn id="135208" idx="3"/>
          </p:cNvCxnSpPr>
          <p:nvPr/>
        </p:nvCxnSpPr>
        <p:spPr bwMode="auto">
          <a:xfrm rot="5400000">
            <a:off x="6038850" y="2190750"/>
            <a:ext cx="685800" cy="16383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5" name="AutoShape 87"/>
          <p:cNvCxnSpPr>
            <a:cxnSpLocks noChangeShapeType="1"/>
            <a:stCxn id="135224" idx="2"/>
            <a:endCxn id="135197" idx="0"/>
          </p:cNvCxnSpPr>
          <p:nvPr/>
        </p:nvCxnSpPr>
        <p:spPr bwMode="auto">
          <a:xfrm rot="5400000">
            <a:off x="4114800" y="2476500"/>
            <a:ext cx="8382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256" name="AutoShape 88"/>
          <p:cNvCxnSpPr>
            <a:cxnSpLocks noChangeShapeType="1"/>
            <a:stCxn id="135248" idx="2"/>
            <a:endCxn id="135208" idx="1"/>
          </p:cNvCxnSpPr>
          <p:nvPr/>
        </p:nvCxnSpPr>
        <p:spPr bwMode="auto">
          <a:xfrm rot="16200000" flipH="1">
            <a:off x="2381250" y="2228850"/>
            <a:ext cx="685800" cy="15621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1: Anticipating Change</a:t>
            </a:r>
          </a:p>
        </p:txBody>
      </p:sp>
      <p:sp>
        <p:nvSpPr>
          <p:cNvPr id="137256" name="Text Box 40"/>
          <p:cNvSpPr txBox="1">
            <a:spLocks noChangeArrowheads="1"/>
          </p:cNvSpPr>
          <p:nvPr/>
        </p:nvSpPr>
        <p:spPr bwMode="auto">
          <a:xfrm>
            <a:off x="1752600" y="6096000"/>
            <a:ext cx="5654675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Separating concerns anticipates change</a:t>
            </a:r>
          </a:p>
        </p:txBody>
      </p:sp>
      <p:sp>
        <p:nvSpPr>
          <p:cNvPr id="137259" name="Rectangle 43"/>
          <p:cNvSpPr>
            <a:spLocks noChangeArrowheads="1"/>
          </p:cNvSpPr>
          <p:nvPr/>
        </p:nvSpPr>
        <p:spPr bwMode="auto">
          <a:xfrm>
            <a:off x="3733800" y="1752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60" name="Rectangle 44"/>
          <p:cNvSpPr>
            <a:spLocks noChangeArrowheads="1"/>
          </p:cNvSpPr>
          <p:nvPr/>
        </p:nvSpPr>
        <p:spPr bwMode="auto">
          <a:xfrm>
            <a:off x="3733800" y="1981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61" name="Rectangle 45"/>
          <p:cNvSpPr>
            <a:spLocks noChangeArrowheads="1"/>
          </p:cNvSpPr>
          <p:nvPr/>
        </p:nvSpPr>
        <p:spPr bwMode="auto">
          <a:xfrm>
            <a:off x="3733800" y="2209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63" name="Rectangle 47"/>
          <p:cNvSpPr>
            <a:spLocks noChangeArrowheads="1"/>
          </p:cNvSpPr>
          <p:nvPr/>
        </p:nvSpPr>
        <p:spPr bwMode="auto">
          <a:xfrm>
            <a:off x="6400800" y="2362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64" name="Rectangle 48"/>
          <p:cNvSpPr>
            <a:spLocks noChangeArrowheads="1"/>
          </p:cNvSpPr>
          <p:nvPr/>
        </p:nvSpPr>
        <p:spPr bwMode="auto">
          <a:xfrm>
            <a:off x="6400800" y="2590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65" name="Rectangle 49"/>
          <p:cNvSpPr>
            <a:spLocks noChangeArrowheads="1"/>
          </p:cNvSpPr>
          <p:nvPr/>
        </p:nvSpPr>
        <p:spPr bwMode="auto">
          <a:xfrm>
            <a:off x="6400800" y="2819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67" name="Rectangle 51"/>
          <p:cNvSpPr>
            <a:spLocks noChangeArrowheads="1"/>
          </p:cNvSpPr>
          <p:nvPr/>
        </p:nvSpPr>
        <p:spPr bwMode="auto">
          <a:xfrm>
            <a:off x="6781800" y="3581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68" name="Rectangle 52"/>
          <p:cNvSpPr>
            <a:spLocks noChangeArrowheads="1"/>
          </p:cNvSpPr>
          <p:nvPr/>
        </p:nvSpPr>
        <p:spPr bwMode="auto">
          <a:xfrm>
            <a:off x="6781800" y="3810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69" name="Rectangle 53"/>
          <p:cNvSpPr>
            <a:spLocks noChangeArrowheads="1"/>
          </p:cNvSpPr>
          <p:nvPr/>
        </p:nvSpPr>
        <p:spPr bwMode="auto">
          <a:xfrm>
            <a:off x="6781800" y="4038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71" name="Rectangle 55"/>
          <p:cNvSpPr>
            <a:spLocks noChangeArrowheads="1"/>
          </p:cNvSpPr>
          <p:nvPr/>
        </p:nvSpPr>
        <p:spPr bwMode="auto">
          <a:xfrm>
            <a:off x="50292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72" name="Rectangle 56"/>
          <p:cNvSpPr>
            <a:spLocks noChangeArrowheads="1"/>
          </p:cNvSpPr>
          <p:nvPr/>
        </p:nvSpPr>
        <p:spPr bwMode="auto">
          <a:xfrm>
            <a:off x="5029200" y="4800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73" name="Rectangle 57"/>
          <p:cNvSpPr>
            <a:spLocks noChangeArrowheads="1"/>
          </p:cNvSpPr>
          <p:nvPr/>
        </p:nvSpPr>
        <p:spPr bwMode="auto">
          <a:xfrm>
            <a:off x="50292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75" name="Rectangle 59"/>
          <p:cNvSpPr>
            <a:spLocks noChangeArrowheads="1"/>
          </p:cNvSpPr>
          <p:nvPr/>
        </p:nvSpPr>
        <p:spPr bwMode="auto">
          <a:xfrm>
            <a:off x="24384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76" name="Rectangle 60"/>
          <p:cNvSpPr>
            <a:spLocks noChangeArrowheads="1"/>
          </p:cNvSpPr>
          <p:nvPr/>
        </p:nvSpPr>
        <p:spPr bwMode="auto">
          <a:xfrm>
            <a:off x="2438400" y="4800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77" name="Rectangle 61"/>
          <p:cNvSpPr>
            <a:spLocks noChangeArrowheads="1"/>
          </p:cNvSpPr>
          <p:nvPr/>
        </p:nvSpPr>
        <p:spPr bwMode="auto">
          <a:xfrm>
            <a:off x="24384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79" name="Rectangle 63"/>
          <p:cNvSpPr>
            <a:spLocks noChangeArrowheads="1"/>
          </p:cNvSpPr>
          <p:nvPr/>
        </p:nvSpPr>
        <p:spPr bwMode="auto">
          <a:xfrm>
            <a:off x="685800" y="35814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Provided Interface</a:t>
            </a:r>
          </a:p>
        </p:txBody>
      </p:sp>
      <p:sp>
        <p:nvSpPr>
          <p:cNvPr id="137280" name="Rectangle 64"/>
          <p:cNvSpPr>
            <a:spLocks noChangeArrowheads="1"/>
          </p:cNvSpPr>
          <p:nvPr/>
        </p:nvSpPr>
        <p:spPr bwMode="auto">
          <a:xfrm>
            <a:off x="685800" y="38100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81" name="Rectangle 65"/>
          <p:cNvSpPr>
            <a:spLocks noChangeArrowheads="1"/>
          </p:cNvSpPr>
          <p:nvPr/>
        </p:nvSpPr>
        <p:spPr bwMode="auto">
          <a:xfrm>
            <a:off x="685800" y="4038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83" name="Rectangle 67"/>
          <p:cNvSpPr>
            <a:spLocks noChangeArrowheads="1"/>
          </p:cNvSpPr>
          <p:nvPr/>
        </p:nvSpPr>
        <p:spPr bwMode="auto">
          <a:xfrm>
            <a:off x="1143000" y="2362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84" name="Rectangle 68"/>
          <p:cNvSpPr>
            <a:spLocks noChangeArrowheads="1"/>
          </p:cNvSpPr>
          <p:nvPr/>
        </p:nvSpPr>
        <p:spPr bwMode="auto">
          <a:xfrm>
            <a:off x="1143000" y="2590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37285" name="Rectangle 69"/>
          <p:cNvSpPr>
            <a:spLocks noChangeArrowheads="1"/>
          </p:cNvSpPr>
          <p:nvPr/>
        </p:nvSpPr>
        <p:spPr bwMode="auto">
          <a:xfrm>
            <a:off x="1143000" y="2819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37287" name="Rectangle 71"/>
          <p:cNvSpPr>
            <a:spLocks noChangeArrowheads="1"/>
          </p:cNvSpPr>
          <p:nvPr/>
        </p:nvSpPr>
        <p:spPr bwMode="auto">
          <a:xfrm>
            <a:off x="3505200" y="3276600"/>
            <a:ext cx="2057400" cy="9144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88" name="Rectangle 72"/>
          <p:cNvSpPr>
            <a:spLocks noChangeArrowheads="1"/>
          </p:cNvSpPr>
          <p:nvPr/>
        </p:nvSpPr>
        <p:spPr bwMode="auto">
          <a:xfrm>
            <a:off x="3733800" y="3505200"/>
            <a:ext cx="1600200" cy="4572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</a:t>
            </a:r>
          </a:p>
        </p:txBody>
      </p:sp>
      <p:sp>
        <p:nvSpPr>
          <p:cNvPr id="137289" name="Rectangle 73"/>
          <p:cNvSpPr>
            <a:spLocks noChangeArrowheads="1"/>
          </p:cNvSpPr>
          <p:nvPr/>
        </p:nvSpPr>
        <p:spPr bwMode="auto">
          <a:xfrm>
            <a:off x="3733800" y="3276600"/>
            <a:ext cx="1600200" cy="2286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37290" name="Line 74"/>
          <p:cNvSpPr>
            <a:spLocks noChangeShapeType="1"/>
          </p:cNvSpPr>
          <p:nvPr/>
        </p:nvSpPr>
        <p:spPr bwMode="auto">
          <a:xfrm>
            <a:off x="3657600" y="3276600"/>
            <a:ext cx="1752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37291" name="AutoShape 75"/>
          <p:cNvCxnSpPr>
            <a:cxnSpLocks noChangeShapeType="1"/>
            <a:stCxn id="137281" idx="2"/>
            <a:endCxn id="137287" idx="1"/>
          </p:cNvCxnSpPr>
          <p:nvPr/>
        </p:nvCxnSpPr>
        <p:spPr bwMode="auto">
          <a:xfrm rot="5400000" flipH="1" flipV="1">
            <a:off x="2228850" y="2990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2" name="AutoShape 76"/>
          <p:cNvCxnSpPr>
            <a:cxnSpLocks noChangeShapeType="1"/>
            <a:stCxn id="137277" idx="2"/>
            <a:endCxn id="137287" idx="2"/>
          </p:cNvCxnSpPr>
          <p:nvPr/>
        </p:nvCxnSpPr>
        <p:spPr bwMode="auto">
          <a:xfrm rot="5400000" flipH="1" flipV="1">
            <a:off x="3352800" y="4076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3" name="AutoShape 77"/>
          <p:cNvCxnSpPr>
            <a:cxnSpLocks noChangeShapeType="1"/>
            <a:stCxn id="137273" idx="2"/>
            <a:endCxn id="137287" idx="2"/>
          </p:cNvCxnSpPr>
          <p:nvPr/>
        </p:nvCxnSpPr>
        <p:spPr bwMode="auto">
          <a:xfrm rot="16200000" flipV="1">
            <a:off x="4648200" y="4076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4" name="AutoShape 78"/>
          <p:cNvCxnSpPr>
            <a:cxnSpLocks noChangeShapeType="1"/>
            <a:stCxn id="137269" idx="2"/>
            <a:endCxn id="137287" idx="3"/>
          </p:cNvCxnSpPr>
          <p:nvPr/>
        </p:nvCxnSpPr>
        <p:spPr bwMode="auto">
          <a:xfrm rot="16200000" flipV="1">
            <a:off x="6305550" y="2990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5" name="AutoShape 79"/>
          <p:cNvCxnSpPr>
            <a:cxnSpLocks noChangeShapeType="1"/>
            <a:stCxn id="137265" idx="2"/>
            <a:endCxn id="137287" idx="3"/>
          </p:cNvCxnSpPr>
          <p:nvPr/>
        </p:nvCxnSpPr>
        <p:spPr bwMode="auto">
          <a:xfrm rot="5400000">
            <a:off x="6038850" y="2571750"/>
            <a:ext cx="685800" cy="16383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6" name="AutoShape 80"/>
          <p:cNvCxnSpPr>
            <a:cxnSpLocks noChangeShapeType="1"/>
            <a:stCxn id="137261" idx="2"/>
            <a:endCxn id="137289" idx="0"/>
          </p:cNvCxnSpPr>
          <p:nvPr/>
        </p:nvCxnSpPr>
        <p:spPr bwMode="auto">
          <a:xfrm rot="5400000">
            <a:off x="4114800" y="2857500"/>
            <a:ext cx="8382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297" name="AutoShape 81"/>
          <p:cNvCxnSpPr>
            <a:cxnSpLocks noChangeShapeType="1"/>
            <a:stCxn id="137285" idx="2"/>
            <a:endCxn id="137287" idx="1"/>
          </p:cNvCxnSpPr>
          <p:nvPr/>
        </p:nvCxnSpPr>
        <p:spPr bwMode="auto">
          <a:xfrm rot="16200000" flipH="1">
            <a:off x="2381250" y="2609850"/>
            <a:ext cx="685800" cy="15621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1: Anticipating Change</a:t>
            </a:r>
          </a:p>
        </p:txBody>
      </p:sp>
      <p:sp>
        <p:nvSpPr>
          <p:cNvPr id="140323" name="Text Box 35"/>
          <p:cNvSpPr txBox="1">
            <a:spLocks noChangeArrowheads="1"/>
          </p:cNvSpPr>
          <p:nvPr/>
        </p:nvSpPr>
        <p:spPr bwMode="auto">
          <a:xfrm>
            <a:off x="1752600" y="6096000"/>
            <a:ext cx="5654675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Separating concerns anticipates change</a:t>
            </a:r>
          </a:p>
        </p:txBody>
      </p:sp>
      <p:sp>
        <p:nvSpPr>
          <p:cNvPr id="140338" name="Rectangle 50"/>
          <p:cNvSpPr>
            <a:spLocks noChangeArrowheads="1"/>
          </p:cNvSpPr>
          <p:nvPr/>
        </p:nvSpPr>
        <p:spPr bwMode="auto">
          <a:xfrm>
            <a:off x="3733800" y="1752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39" name="Rectangle 51"/>
          <p:cNvSpPr>
            <a:spLocks noChangeArrowheads="1"/>
          </p:cNvSpPr>
          <p:nvPr/>
        </p:nvSpPr>
        <p:spPr bwMode="auto">
          <a:xfrm>
            <a:off x="3733800" y="1981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40" name="Rectangle 52"/>
          <p:cNvSpPr>
            <a:spLocks noChangeArrowheads="1"/>
          </p:cNvSpPr>
          <p:nvPr/>
        </p:nvSpPr>
        <p:spPr bwMode="auto">
          <a:xfrm>
            <a:off x="3733800" y="2209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40341" name="Rectangle 53"/>
          <p:cNvSpPr>
            <a:spLocks noChangeArrowheads="1"/>
          </p:cNvSpPr>
          <p:nvPr/>
        </p:nvSpPr>
        <p:spPr bwMode="auto">
          <a:xfrm>
            <a:off x="6400800" y="2362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42" name="Rectangle 54"/>
          <p:cNvSpPr>
            <a:spLocks noChangeArrowheads="1"/>
          </p:cNvSpPr>
          <p:nvPr/>
        </p:nvSpPr>
        <p:spPr bwMode="auto">
          <a:xfrm>
            <a:off x="6400800" y="2590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43" name="Rectangle 55"/>
          <p:cNvSpPr>
            <a:spLocks noChangeArrowheads="1"/>
          </p:cNvSpPr>
          <p:nvPr/>
        </p:nvSpPr>
        <p:spPr bwMode="auto">
          <a:xfrm>
            <a:off x="6400800" y="28194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Required Interface</a:t>
            </a:r>
          </a:p>
        </p:txBody>
      </p:sp>
      <p:sp>
        <p:nvSpPr>
          <p:cNvPr id="140344" name="Rectangle 56"/>
          <p:cNvSpPr>
            <a:spLocks noChangeArrowheads="1"/>
          </p:cNvSpPr>
          <p:nvPr/>
        </p:nvSpPr>
        <p:spPr bwMode="auto">
          <a:xfrm>
            <a:off x="6781800" y="3581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45" name="Rectangle 57"/>
          <p:cNvSpPr>
            <a:spLocks noChangeArrowheads="1"/>
          </p:cNvSpPr>
          <p:nvPr/>
        </p:nvSpPr>
        <p:spPr bwMode="auto">
          <a:xfrm>
            <a:off x="6781800" y="38100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46" name="Rectangle 58"/>
          <p:cNvSpPr>
            <a:spLocks noChangeArrowheads="1"/>
          </p:cNvSpPr>
          <p:nvPr/>
        </p:nvSpPr>
        <p:spPr bwMode="auto">
          <a:xfrm>
            <a:off x="6781800" y="4038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Required Interface</a:t>
            </a:r>
          </a:p>
        </p:txBody>
      </p:sp>
      <p:sp>
        <p:nvSpPr>
          <p:cNvPr id="140347" name="Rectangle 59"/>
          <p:cNvSpPr>
            <a:spLocks noChangeArrowheads="1"/>
          </p:cNvSpPr>
          <p:nvPr/>
        </p:nvSpPr>
        <p:spPr bwMode="auto">
          <a:xfrm>
            <a:off x="50292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48" name="Rectangle 60"/>
          <p:cNvSpPr>
            <a:spLocks noChangeArrowheads="1"/>
          </p:cNvSpPr>
          <p:nvPr/>
        </p:nvSpPr>
        <p:spPr bwMode="auto">
          <a:xfrm>
            <a:off x="5029200" y="4800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49" name="Rectangle 61"/>
          <p:cNvSpPr>
            <a:spLocks noChangeArrowheads="1"/>
          </p:cNvSpPr>
          <p:nvPr/>
        </p:nvSpPr>
        <p:spPr bwMode="auto">
          <a:xfrm>
            <a:off x="50292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40350" name="Rectangle 62"/>
          <p:cNvSpPr>
            <a:spLocks noChangeArrowheads="1"/>
          </p:cNvSpPr>
          <p:nvPr/>
        </p:nvSpPr>
        <p:spPr bwMode="auto">
          <a:xfrm>
            <a:off x="24384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51" name="Rectangle 63"/>
          <p:cNvSpPr>
            <a:spLocks noChangeArrowheads="1"/>
          </p:cNvSpPr>
          <p:nvPr/>
        </p:nvSpPr>
        <p:spPr bwMode="auto">
          <a:xfrm>
            <a:off x="2438400" y="4800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52" name="Rectangle 64"/>
          <p:cNvSpPr>
            <a:spLocks noChangeArrowheads="1"/>
          </p:cNvSpPr>
          <p:nvPr/>
        </p:nvSpPr>
        <p:spPr bwMode="auto">
          <a:xfrm>
            <a:off x="24384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40353" name="Rectangle 65"/>
          <p:cNvSpPr>
            <a:spLocks noChangeArrowheads="1"/>
          </p:cNvSpPr>
          <p:nvPr/>
        </p:nvSpPr>
        <p:spPr bwMode="auto">
          <a:xfrm>
            <a:off x="685800" y="3581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54" name="Rectangle 66"/>
          <p:cNvSpPr>
            <a:spLocks noChangeArrowheads="1"/>
          </p:cNvSpPr>
          <p:nvPr/>
        </p:nvSpPr>
        <p:spPr bwMode="auto">
          <a:xfrm>
            <a:off x="685800" y="3810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55" name="Rectangle 67"/>
          <p:cNvSpPr>
            <a:spLocks noChangeArrowheads="1"/>
          </p:cNvSpPr>
          <p:nvPr/>
        </p:nvSpPr>
        <p:spPr bwMode="auto">
          <a:xfrm>
            <a:off x="685800" y="4038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40356" name="Rectangle 68"/>
          <p:cNvSpPr>
            <a:spLocks noChangeArrowheads="1"/>
          </p:cNvSpPr>
          <p:nvPr/>
        </p:nvSpPr>
        <p:spPr bwMode="auto">
          <a:xfrm>
            <a:off x="1143000" y="2362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57" name="Rectangle 69"/>
          <p:cNvSpPr>
            <a:spLocks noChangeArrowheads="1"/>
          </p:cNvSpPr>
          <p:nvPr/>
        </p:nvSpPr>
        <p:spPr bwMode="auto">
          <a:xfrm>
            <a:off x="1143000" y="2590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40358" name="Rectangle 70"/>
          <p:cNvSpPr>
            <a:spLocks noChangeArrowheads="1"/>
          </p:cNvSpPr>
          <p:nvPr/>
        </p:nvSpPr>
        <p:spPr bwMode="auto">
          <a:xfrm>
            <a:off x="1143000" y="2819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40360" name="Rectangle 72"/>
          <p:cNvSpPr>
            <a:spLocks noChangeArrowheads="1"/>
          </p:cNvSpPr>
          <p:nvPr/>
        </p:nvSpPr>
        <p:spPr bwMode="auto">
          <a:xfrm>
            <a:off x="3505200" y="3276600"/>
            <a:ext cx="2057400" cy="9144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61" name="Rectangle 73"/>
          <p:cNvSpPr>
            <a:spLocks noChangeArrowheads="1"/>
          </p:cNvSpPr>
          <p:nvPr/>
        </p:nvSpPr>
        <p:spPr bwMode="auto">
          <a:xfrm>
            <a:off x="3733800" y="35052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</a:t>
            </a:r>
          </a:p>
        </p:txBody>
      </p:sp>
      <p:sp>
        <p:nvSpPr>
          <p:cNvPr id="140363" name="Line 75"/>
          <p:cNvSpPr>
            <a:spLocks noChangeShapeType="1"/>
          </p:cNvSpPr>
          <p:nvPr/>
        </p:nvSpPr>
        <p:spPr bwMode="auto">
          <a:xfrm>
            <a:off x="3657600" y="3276600"/>
            <a:ext cx="1752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40364" name="AutoShape 76"/>
          <p:cNvCxnSpPr>
            <a:cxnSpLocks noChangeShapeType="1"/>
            <a:stCxn id="140355" idx="2"/>
            <a:endCxn id="140360" idx="1"/>
          </p:cNvCxnSpPr>
          <p:nvPr/>
        </p:nvCxnSpPr>
        <p:spPr bwMode="auto">
          <a:xfrm rot="5400000" flipH="1" flipV="1">
            <a:off x="2228850" y="2990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65" name="AutoShape 77"/>
          <p:cNvCxnSpPr>
            <a:cxnSpLocks noChangeShapeType="1"/>
            <a:stCxn id="140352" idx="2"/>
            <a:endCxn id="140360" idx="2"/>
          </p:cNvCxnSpPr>
          <p:nvPr/>
        </p:nvCxnSpPr>
        <p:spPr bwMode="auto">
          <a:xfrm rot="5400000" flipH="1" flipV="1">
            <a:off x="3352800" y="4076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66" name="AutoShape 78"/>
          <p:cNvCxnSpPr>
            <a:cxnSpLocks noChangeShapeType="1"/>
            <a:stCxn id="140349" idx="2"/>
            <a:endCxn id="140360" idx="2"/>
          </p:cNvCxnSpPr>
          <p:nvPr/>
        </p:nvCxnSpPr>
        <p:spPr bwMode="auto">
          <a:xfrm rot="16200000" flipV="1">
            <a:off x="4648200" y="4076700"/>
            <a:ext cx="1066800" cy="1295400"/>
          </a:xfrm>
          <a:prstGeom prst="curvedConnector3">
            <a:avLst>
              <a:gd name="adj1" fmla="val -2143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67" name="AutoShape 79"/>
          <p:cNvCxnSpPr>
            <a:cxnSpLocks noChangeShapeType="1"/>
            <a:stCxn id="140346" idx="2"/>
            <a:endCxn id="140360" idx="3"/>
          </p:cNvCxnSpPr>
          <p:nvPr/>
        </p:nvCxnSpPr>
        <p:spPr bwMode="auto">
          <a:xfrm rot="16200000" flipV="1">
            <a:off x="6305550" y="2990850"/>
            <a:ext cx="533400" cy="2019300"/>
          </a:xfrm>
          <a:prstGeom prst="curvedConnector4">
            <a:avLst>
              <a:gd name="adj1" fmla="val -42856"/>
              <a:gd name="adj2" fmla="val 6981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68" name="AutoShape 80"/>
          <p:cNvCxnSpPr>
            <a:cxnSpLocks noChangeShapeType="1"/>
            <a:stCxn id="140343" idx="2"/>
            <a:endCxn id="140360" idx="3"/>
          </p:cNvCxnSpPr>
          <p:nvPr/>
        </p:nvCxnSpPr>
        <p:spPr bwMode="auto">
          <a:xfrm rot="5400000">
            <a:off x="6038850" y="2571750"/>
            <a:ext cx="685800" cy="16383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69" name="AutoShape 81"/>
          <p:cNvCxnSpPr>
            <a:cxnSpLocks noChangeShapeType="1"/>
            <a:stCxn id="140340" idx="2"/>
            <a:endCxn id="140362" idx="0"/>
          </p:cNvCxnSpPr>
          <p:nvPr/>
        </p:nvCxnSpPr>
        <p:spPr bwMode="auto">
          <a:xfrm rot="5400000">
            <a:off x="4114800" y="2857500"/>
            <a:ext cx="8382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370" name="AutoShape 82"/>
          <p:cNvCxnSpPr>
            <a:cxnSpLocks noChangeShapeType="1"/>
            <a:stCxn id="140358" idx="2"/>
            <a:endCxn id="140360" idx="1"/>
          </p:cNvCxnSpPr>
          <p:nvPr/>
        </p:nvCxnSpPr>
        <p:spPr bwMode="auto">
          <a:xfrm rot="16200000" flipH="1">
            <a:off x="2381250" y="2609850"/>
            <a:ext cx="685800" cy="15621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0371" name="Rectangle 83"/>
          <p:cNvSpPr>
            <a:spLocks noChangeArrowheads="1"/>
          </p:cNvSpPr>
          <p:nvPr/>
        </p:nvSpPr>
        <p:spPr bwMode="auto">
          <a:xfrm>
            <a:off x="5334000" y="3276600"/>
            <a:ext cx="228600" cy="914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72" name="Rectangle 84"/>
          <p:cNvSpPr>
            <a:spLocks noChangeArrowheads="1"/>
          </p:cNvSpPr>
          <p:nvPr/>
        </p:nvSpPr>
        <p:spPr bwMode="auto">
          <a:xfrm>
            <a:off x="4800600" y="3962400"/>
            <a:ext cx="533400" cy="228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373" name="Line 85"/>
          <p:cNvSpPr>
            <a:spLocks noChangeShapeType="1"/>
          </p:cNvSpPr>
          <p:nvPr/>
        </p:nvSpPr>
        <p:spPr bwMode="auto">
          <a:xfrm>
            <a:off x="5334000" y="3276600"/>
            <a:ext cx="228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62" name="Rectangle 74"/>
          <p:cNvSpPr>
            <a:spLocks noChangeArrowheads="1"/>
          </p:cNvSpPr>
          <p:nvPr/>
        </p:nvSpPr>
        <p:spPr bwMode="auto">
          <a:xfrm>
            <a:off x="3733800" y="3276600"/>
            <a:ext cx="1600200" cy="2286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40374" name="Line 86"/>
          <p:cNvSpPr>
            <a:spLocks noChangeShapeType="1"/>
          </p:cNvSpPr>
          <p:nvPr/>
        </p:nvSpPr>
        <p:spPr bwMode="auto">
          <a:xfrm>
            <a:off x="4800600" y="3962400"/>
            <a:ext cx="533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0375" name="Line 87"/>
          <p:cNvSpPr>
            <a:spLocks noChangeShapeType="1"/>
          </p:cNvSpPr>
          <p:nvPr/>
        </p:nvSpPr>
        <p:spPr bwMode="auto">
          <a:xfrm>
            <a:off x="5334000" y="35052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2: Promoting Generality</a:t>
            </a:r>
          </a:p>
        </p:txBody>
      </p:sp>
      <p:sp>
        <p:nvSpPr>
          <p:cNvPr id="151591" name="Text Box 39"/>
          <p:cNvSpPr txBox="1">
            <a:spLocks noChangeArrowheads="1"/>
          </p:cNvSpPr>
          <p:nvPr/>
        </p:nvSpPr>
        <p:spPr bwMode="auto">
          <a:xfrm>
            <a:off x="1676400" y="6096000"/>
            <a:ext cx="57912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Separating concerns promotes generality</a:t>
            </a:r>
          </a:p>
        </p:txBody>
      </p:sp>
      <p:sp>
        <p:nvSpPr>
          <p:cNvPr id="151596" name="Rectangle 44"/>
          <p:cNvSpPr>
            <a:spLocks noChangeArrowheads="1"/>
          </p:cNvSpPr>
          <p:nvPr/>
        </p:nvSpPr>
        <p:spPr bwMode="auto">
          <a:xfrm>
            <a:off x="40386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597" name="Rectangle 45"/>
          <p:cNvSpPr>
            <a:spLocks noChangeArrowheads="1"/>
          </p:cNvSpPr>
          <p:nvPr/>
        </p:nvSpPr>
        <p:spPr bwMode="auto">
          <a:xfrm>
            <a:off x="4038600" y="4876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598" name="Rectangle 46"/>
          <p:cNvSpPr>
            <a:spLocks noChangeArrowheads="1"/>
          </p:cNvSpPr>
          <p:nvPr/>
        </p:nvSpPr>
        <p:spPr bwMode="auto">
          <a:xfrm>
            <a:off x="4038600" y="5105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599" name="Rectangle 47"/>
          <p:cNvSpPr>
            <a:spLocks noChangeArrowheads="1"/>
          </p:cNvSpPr>
          <p:nvPr/>
        </p:nvSpPr>
        <p:spPr bwMode="auto">
          <a:xfrm>
            <a:off x="33528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00" name="Rectangle 48"/>
          <p:cNvSpPr>
            <a:spLocks noChangeArrowheads="1"/>
          </p:cNvSpPr>
          <p:nvPr/>
        </p:nvSpPr>
        <p:spPr bwMode="auto">
          <a:xfrm>
            <a:off x="33528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01" name="Rectangle 49"/>
          <p:cNvSpPr>
            <a:spLocks noChangeArrowheads="1"/>
          </p:cNvSpPr>
          <p:nvPr/>
        </p:nvSpPr>
        <p:spPr bwMode="auto">
          <a:xfrm>
            <a:off x="33528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02" name="Rectangle 50"/>
          <p:cNvSpPr>
            <a:spLocks noChangeArrowheads="1"/>
          </p:cNvSpPr>
          <p:nvPr/>
        </p:nvSpPr>
        <p:spPr bwMode="auto">
          <a:xfrm>
            <a:off x="3352800" y="1828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03" name="Rectangle 51"/>
          <p:cNvSpPr>
            <a:spLocks noChangeArrowheads="1"/>
          </p:cNvSpPr>
          <p:nvPr/>
        </p:nvSpPr>
        <p:spPr bwMode="auto">
          <a:xfrm>
            <a:off x="3352800" y="20574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04" name="Rectangle 52"/>
          <p:cNvSpPr>
            <a:spLocks noChangeArrowheads="1"/>
          </p:cNvSpPr>
          <p:nvPr/>
        </p:nvSpPr>
        <p:spPr bwMode="auto">
          <a:xfrm>
            <a:off x="3352800" y="2286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05" name="Rectangle 53"/>
          <p:cNvSpPr>
            <a:spLocks noChangeArrowheads="1"/>
          </p:cNvSpPr>
          <p:nvPr/>
        </p:nvSpPr>
        <p:spPr bwMode="auto">
          <a:xfrm>
            <a:off x="57150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06" name="Rectangle 54"/>
          <p:cNvSpPr>
            <a:spLocks noChangeArrowheads="1"/>
          </p:cNvSpPr>
          <p:nvPr/>
        </p:nvSpPr>
        <p:spPr bwMode="auto">
          <a:xfrm>
            <a:off x="57150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07" name="Rectangle 55"/>
          <p:cNvSpPr>
            <a:spLocks noChangeArrowheads="1"/>
          </p:cNvSpPr>
          <p:nvPr/>
        </p:nvSpPr>
        <p:spPr bwMode="auto">
          <a:xfrm>
            <a:off x="57150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08" name="Rectangle 56"/>
          <p:cNvSpPr>
            <a:spLocks noChangeArrowheads="1"/>
          </p:cNvSpPr>
          <p:nvPr/>
        </p:nvSpPr>
        <p:spPr bwMode="auto">
          <a:xfrm>
            <a:off x="73914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09" name="Rectangle 57"/>
          <p:cNvSpPr>
            <a:spLocks noChangeArrowheads="1"/>
          </p:cNvSpPr>
          <p:nvPr/>
        </p:nvSpPr>
        <p:spPr bwMode="auto">
          <a:xfrm>
            <a:off x="7391400" y="4876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10" name="Rectangle 58"/>
          <p:cNvSpPr>
            <a:spLocks noChangeArrowheads="1"/>
          </p:cNvSpPr>
          <p:nvPr/>
        </p:nvSpPr>
        <p:spPr bwMode="auto">
          <a:xfrm>
            <a:off x="7391400" y="5105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11" name="Rectangle 59"/>
          <p:cNvSpPr>
            <a:spLocks noChangeArrowheads="1"/>
          </p:cNvSpPr>
          <p:nvPr/>
        </p:nvSpPr>
        <p:spPr bwMode="auto">
          <a:xfrm>
            <a:off x="57150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12" name="Rectangle 60"/>
          <p:cNvSpPr>
            <a:spLocks noChangeArrowheads="1"/>
          </p:cNvSpPr>
          <p:nvPr/>
        </p:nvSpPr>
        <p:spPr bwMode="auto">
          <a:xfrm>
            <a:off x="5715000" y="4876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13" name="Rectangle 61"/>
          <p:cNvSpPr>
            <a:spLocks noChangeArrowheads="1"/>
          </p:cNvSpPr>
          <p:nvPr/>
        </p:nvSpPr>
        <p:spPr bwMode="auto">
          <a:xfrm>
            <a:off x="5715000" y="5105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14" name="Rectangle 62"/>
          <p:cNvSpPr>
            <a:spLocks noChangeArrowheads="1"/>
          </p:cNvSpPr>
          <p:nvPr/>
        </p:nvSpPr>
        <p:spPr bwMode="auto">
          <a:xfrm>
            <a:off x="1524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15" name="Rectangle 63"/>
          <p:cNvSpPr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16" name="Rectangle 64"/>
          <p:cNvSpPr>
            <a:spLocks noChangeArrowheads="1"/>
          </p:cNvSpPr>
          <p:nvPr/>
        </p:nvSpPr>
        <p:spPr bwMode="auto">
          <a:xfrm>
            <a:off x="152400" y="5105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17" name="Rectangle 65"/>
          <p:cNvSpPr>
            <a:spLocks noChangeArrowheads="1"/>
          </p:cNvSpPr>
          <p:nvPr/>
        </p:nvSpPr>
        <p:spPr bwMode="auto">
          <a:xfrm>
            <a:off x="1828800" y="4648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18" name="Rectangle 66"/>
          <p:cNvSpPr>
            <a:spLocks noChangeArrowheads="1"/>
          </p:cNvSpPr>
          <p:nvPr/>
        </p:nvSpPr>
        <p:spPr bwMode="auto">
          <a:xfrm>
            <a:off x="1828800" y="4876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19" name="Rectangle 67"/>
          <p:cNvSpPr>
            <a:spLocks noChangeArrowheads="1"/>
          </p:cNvSpPr>
          <p:nvPr/>
        </p:nvSpPr>
        <p:spPr bwMode="auto">
          <a:xfrm>
            <a:off x="1828800" y="5105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1620" name="Rectangle 68"/>
          <p:cNvSpPr>
            <a:spLocks noChangeArrowheads="1"/>
          </p:cNvSpPr>
          <p:nvPr/>
        </p:nvSpPr>
        <p:spPr bwMode="auto">
          <a:xfrm>
            <a:off x="9906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1621" name="Rectangle 69"/>
          <p:cNvSpPr>
            <a:spLocks noChangeArrowheads="1"/>
          </p:cNvSpPr>
          <p:nvPr/>
        </p:nvSpPr>
        <p:spPr bwMode="auto">
          <a:xfrm>
            <a:off x="9906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22" name="Rectangle 70"/>
          <p:cNvSpPr>
            <a:spLocks noChangeArrowheads="1"/>
          </p:cNvSpPr>
          <p:nvPr/>
        </p:nvSpPr>
        <p:spPr bwMode="auto">
          <a:xfrm>
            <a:off x="9906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cxnSp>
        <p:nvCxnSpPr>
          <p:cNvPr id="151623" name="AutoShape 71"/>
          <p:cNvCxnSpPr>
            <a:cxnSpLocks noChangeShapeType="1"/>
            <a:stCxn id="151622" idx="2"/>
            <a:endCxn id="151614" idx="0"/>
          </p:cNvCxnSpPr>
          <p:nvPr/>
        </p:nvCxnSpPr>
        <p:spPr bwMode="auto">
          <a:xfrm flipH="1">
            <a:off x="952500" y="38862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4" name="AutoShape 72"/>
          <p:cNvCxnSpPr>
            <a:cxnSpLocks noChangeShapeType="1"/>
            <a:stCxn id="151622" idx="2"/>
            <a:endCxn id="151617" idx="0"/>
          </p:cNvCxnSpPr>
          <p:nvPr/>
        </p:nvCxnSpPr>
        <p:spPr bwMode="auto">
          <a:xfrm>
            <a:off x="1790700" y="3886200"/>
            <a:ext cx="8382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5" name="AutoShape 73"/>
          <p:cNvCxnSpPr>
            <a:cxnSpLocks noChangeShapeType="1"/>
            <a:stCxn id="151607" idx="2"/>
            <a:endCxn id="151611" idx="0"/>
          </p:cNvCxnSpPr>
          <p:nvPr/>
        </p:nvCxnSpPr>
        <p:spPr bwMode="auto">
          <a:xfrm>
            <a:off x="6515100" y="3886200"/>
            <a:ext cx="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6" name="AutoShape 74"/>
          <p:cNvCxnSpPr>
            <a:cxnSpLocks noChangeShapeType="1"/>
            <a:stCxn id="151607" idx="2"/>
            <a:endCxn id="151608" idx="0"/>
          </p:cNvCxnSpPr>
          <p:nvPr/>
        </p:nvCxnSpPr>
        <p:spPr bwMode="auto">
          <a:xfrm>
            <a:off x="6515100" y="38862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7" name="AutoShape 75"/>
          <p:cNvCxnSpPr>
            <a:cxnSpLocks noChangeShapeType="1"/>
            <a:stCxn id="151607" idx="2"/>
            <a:endCxn id="151596" idx="0"/>
          </p:cNvCxnSpPr>
          <p:nvPr/>
        </p:nvCxnSpPr>
        <p:spPr bwMode="auto">
          <a:xfrm flipH="1">
            <a:off x="4838700" y="3886200"/>
            <a:ext cx="1676400" cy="7620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8" name="AutoShape 76"/>
          <p:cNvCxnSpPr>
            <a:cxnSpLocks noChangeShapeType="1"/>
            <a:stCxn id="151604" idx="2"/>
            <a:endCxn id="151599" idx="0"/>
          </p:cNvCxnSpPr>
          <p:nvPr/>
        </p:nvCxnSpPr>
        <p:spPr bwMode="auto">
          <a:xfrm>
            <a:off x="4152900" y="2514600"/>
            <a:ext cx="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29" name="AutoShape 77"/>
          <p:cNvCxnSpPr>
            <a:cxnSpLocks noChangeShapeType="1"/>
            <a:stCxn id="151604" idx="2"/>
            <a:endCxn id="151605" idx="0"/>
          </p:cNvCxnSpPr>
          <p:nvPr/>
        </p:nvCxnSpPr>
        <p:spPr bwMode="auto">
          <a:xfrm>
            <a:off x="4152900" y="25146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630" name="AutoShape 78"/>
          <p:cNvCxnSpPr>
            <a:cxnSpLocks noChangeShapeType="1"/>
            <a:stCxn id="151604" idx="2"/>
            <a:endCxn id="151620" idx="0"/>
          </p:cNvCxnSpPr>
          <p:nvPr/>
        </p:nvCxnSpPr>
        <p:spPr bwMode="auto">
          <a:xfrm flipH="1">
            <a:off x="1790700" y="2514600"/>
            <a:ext cx="23622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631" name="Rectangle 79"/>
          <p:cNvSpPr>
            <a:spLocks noChangeArrowheads="1"/>
          </p:cNvSpPr>
          <p:nvPr/>
        </p:nvSpPr>
        <p:spPr bwMode="auto">
          <a:xfrm>
            <a:off x="7391400" y="1828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Provided Interface</a:t>
            </a:r>
          </a:p>
        </p:txBody>
      </p:sp>
      <p:sp>
        <p:nvSpPr>
          <p:cNvPr id="151632" name="Rectangle 80"/>
          <p:cNvSpPr>
            <a:spLocks noChangeArrowheads="1"/>
          </p:cNvSpPr>
          <p:nvPr/>
        </p:nvSpPr>
        <p:spPr bwMode="auto">
          <a:xfrm>
            <a:off x="7391400" y="20574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1633" name="Rectangle 81"/>
          <p:cNvSpPr>
            <a:spLocks noChangeArrowheads="1"/>
          </p:cNvSpPr>
          <p:nvPr/>
        </p:nvSpPr>
        <p:spPr bwMode="auto">
          <a:xfrm>
            <a:off x="7391400" y="22860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Required Interface</a:t>
            </a:r>
          </a:p>
        </p:txBody>
      </p:sp>
      <p:cxnSp>
        <p:nvCxnSpPr>
          <p:cNvPr id="151634" name="AutoShape 82"/>
          <p:cNvCxnSpPr>
            <a:cxnSpLocks noChangeShapeType="1"/>
            <a:stCxn id="151633" idx="2"/>
            <a:endCxn id="151605" idx="0"/>
          </p:cNvCxnSpPr>
          <p:nvPr/>
        </p:nvCxnSpPr>
        <p:spPr bwMode="auto">
          <a:xfrm flipH="1">
            <a:off x="6515100" y="2514600"/>
            <a:ext cx="1676400" cy="685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Build-and-Fix</a:t>
            </a:r>
          </a:p>
        </p:txBody>
      </p:sp>
      <p:sp>
        <p:nvSpPr>
          <p:cNvPr id="100385" name="Rectangle 33"/>
          <p:cNvSpPr>
            <a:spLocks noChangeArrowheads="1"/>
          </p:cNvSpPr>
          <p:nvPr/>
        </p:nvSpPr>
        <p:spPr bwMode="auto">
          <a:xfrm>
            <a:off x="2362200" y="2209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 dirty="0"/>
              <a:t>Build first </a:t>
            </a:r>
          </a:p>
          <a:p>
            <a:pPr algn="ctr">
              <a:lnSpc>
                <a:spcPct val="80000"/>
              </a:lnSpc>
            </a:pPr>
            <a:r>
              <a:rPr lang="en-US" sz="1600" dirty="0"/>
              <a:t>version</a:t>
            </a:r>
          </a:p>
        </p:txBody>
      </p:sp>
      <p:sp>
        <p:nvSpPr>
          <p:cNvPr id="100386" name="Rectangle 34"/>
          <p:cNvSpPr>
            <a:spLocks noChangeArrowheads="1"/>
          </p:cNvSpPr>
          <p:nvPr/>
        </p:nvSpPr>
        <p:spPr bwMode="auto">
          <a:xfrm>
            <a:off x="3810000" y="32766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Modify until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client is satisfied</a:t>
            </a:r>
          </a:p>
        </p:txBody>
      </p:sp>
      <p:grpSp>
        <p:nvGrpSpPr>
          <p:cNvPr id="100393" name="Group 41"/>
          <p:cNvGrpSpPr>
            <a:grpSpLocks/>
          </p:cNvGrpSpPr>
          <p:nvPr/>
        </p:nvGrpSpPr>
        <p:grpSpPr bwMode="auto">
          <a:xfrm>
            <a:off x="5105400" y="4419600"/>
            <a:ext cx="1600200" cy="762000"/>
            <a:chOff x="2544" y="2544"/>
            <a:chExt cx="1008" cy="480"/>
          </a:xfrm>
        </p:grpSpPr>
        <p:sp>
          <p:nvSpPr>
            <p:cNvPr id="100358" name="Rectangle 6"/>
            <p:cNvSpPr>
              <a:spLocks noChangeArrowheads="1"/>
            </p:cNvSpPr>
            <p:nvPr/>
          </p:nvSpPr>
          <p:spPr bwMode="auto">
            <a:xfrm>
              <a:off x="2544" y="25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Operations mode</a:t>
              </a:r>
            </a:p>
          </p:txBody>
        </p:sp>
        <p:sp>
          <p:nvSpPr>
            <p:cNvPr id="100359" name="Rectangle 7"/>
            <p:cNvSpPr>
              <a:spLocks noChangeArrowheads="1"/>
            </p:cNvSpPr>
            <p:nvPr/>
          </p:nvSpPr>
          <p:spPr bwMode="auto">
            <a:xfrm>
              <a:off x="2544" y="28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Retirement</a:t>
              </a:r>
            </a:p>
          </p:txBody>
        </p:sp>
        <p:cxnSp>
          <p:nvCxnSpPr>
            <p:cNvPr id="100388" name="AutoShape 36"/>
            <p:cNvCxnSpPr>
              <a:cxnSpLocks noChangeShapeType="1"/>
              <a:stCxn id="100358" idx="2"/>
              <a:endCxn id="100359" idx="0"/>
            </p:cNvCxnSpPr>
            <p:nvPr/>
          </p:nvCxnSpPr>
          <p:spPr bwMode="auto">
            <a:xfrm>
              <a:off x="3048" y="2688"/>
              <a:ext cx="0" cy="192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0389" name="AutoShape 37"/>
          <p:cNvCxnSpPr>
            <a:cxnSpLocks noChangeShapeType="1"/>
            <a:stCxn id="100386" idx="2"/>
            <a:endCxn id="100358" idx="0"/>
          </p:cNvCxnSpPr>
          <p:nvPr/>
        </p:nvCxnSpPr>
        <p:spPr bwMode="auto">
          <a:xfrm rot="16200000" flipH="1">
            <a:off x="4914900" y="3429000"/>
            <a:ext cx="685800" cy="12954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390" name="AutoShape 38"/>
          <p:cNvCxnSpPr>
            <a:cxnSpLocks noChangeShapeType="1"/>
            <a:stCxn id="100385" idx="2"/>
            <a:endCxn id="100386" idx="0"/>
          </p:cNvCxnSpPr>
          <p:nvPr/>
        </p:nvCxnSpPr>
        <p:spPr bwMode="auto">
          <a:xfrm rot="16200000" flipH="1">
            <a:off x="3581400" y="2247900"/>
            <a:ext cx="609600" cy="14478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391" name="AutoShape 39"/>
          <p:cNvCxnSpPr>
            <a:cxnSpLocks noChangeShapeType="1"/>
            <a:stCxn id="100386" idx="2"/>
            <a:endCxn id="100386" idx="1"/>
          </p:cNvCxnSpPr>
          <p:nvPr/>
        </p:nvCxnSpPr>
        <p:spPr bwMode="auto">
          <a:xfrm rot="16200000" flipV="1">
            <a:off x="4095750" y="3219450"/>
            <a:ext cx="228600" cy="800100"/>
          </a:xfrm>
          <a:prstGeom prst="bentConnector4">
            <a:avLst>
              <a:gd name="adj1" fmla="val -100000"/>
              <a:gd name="adj2" fmla="val 128569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0392" name="AutoShape 40"/>
          <p:cNvCxnSpPr>
            <a:cxnSpLocks noChangeShapeType="1"/>
            <a:stCxn id="100358" idx="3"/>
            <a:endCxn id="100386" idx="3"/>
          </p:cNvCxnSpPr>
          <p:nvPr/>
        </p:nvCxnSpPr>
        <p:spPr bwMode="auto">
          <a:xfrm flipH="1" flipV="1">
            <a:off x="5410200" y="3505200"/>
            <a:ext cx="1295400" cy="1028700"/>
          </a:xfrm>
          <a:prstGeom prst="bentConnector3">
            <a:avLst>
              <a:gd name="adj1" fmla="val -17648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395" name="Line 43"/>
          <p:cNvSpPr>
            <a:spLocks noChangeShapeType="1"/>
          </p:cNvSpPr>
          <p:nvPr/>
        </p:nvSpPr>
        <p:spPr bwMode="auto">
          <a:xfrm>
            <a:off x="609600" y="5227638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6" name="Line 44"/>
          <p:cNvSpPr>
            <a:spLocks noChangeShapeType="1"/>
          </p:cNvSpPr>
          <p:nvPr/>
        </p:nvSpPr>
        <p:spPr bwMode="auto">
          <a:xfrm>
            <a:off x="609600" y="5526088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0397" name="Text Box 45"/>
          <p:cNvSpPr txBox="1">
            <a:spLocks noChangeArrowheads="1"/>
          </p:cNvSpPr>
          <p:nvPr/>
        </p:nvSpPr>
        <p:spPr bwMode="auto">
          <a:xfrm>
            <a:off x="1066800" y="5029200"/>
            <a:ext cx="166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Development</a:t>
            </a:r>
          </a:p>
        </p:txBody>
      </p:sp>
      <p:sp>
        <p:nvSpPr>
          <p:cNvPr id="100398" name="Text Box 46"/>
          <p:cNvSpPr txBox="1">
            <a:spLocks noChangeArrowheads="1"/>
          </p:cNvSpPr>
          <p:nvPr/>
        </p:nvSpPr>
        <p:spPr bwMode="auto">
          <a:xfrm>
            <a:off x="1066800" y="5327650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363257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 3: Facilitating Incrementality</a:t>
            </a:r>
          </a:p>
        </p:txBody>
      </p:sp>
      <p:sp>
        <p:nvSpPr>
          <p:cNvPr id="152610" name="Text Box 34"/>
          <p:cNvSpPr txBox="1">
            <a:spLocks noChangeArrowheads="1"/>
          </p:cNvSpPr>
          <p:nvPr/>
        </p:nvSpPr>
        <p:spPr bwMode="auto">
          <a:xfrm>
            <a:off x="1371600" y="6096000"/>
            <a:ext cx="64008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Separating concerns facilitates incrementality</a:t>
            </a:r>
          </a:p>
        </p:txBody>
      </p:sp>
      <p:sp>
        <p:nvSpPr>
          <p:cNvPr id="152629" name="Rectangle 53"/>
          <p:cNvSpPr>
            <a:spLocks noChangeArrowheads="1"/>
          </p:cNvSpPr>
          <p:nvPr/>
        </p:nvSpPr>
        <p:spPr bwMode="auto">
          <a:xfrm>
            <a:off x="3733800" y="1371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30" name="Rectangle 54"/>
          <p:cNvSpPr>
            <a:spLocks noChangeArrowheads="1"/>
          </p:cNvSpPr>
          <p:nvPr/>
        </p:nvSpPr>
        <p:spPr bwMode="auto">
          <a:xfrm>
            <a:off x="3733800" y="16002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31" name="Rectangle 55"/>
          <p:cNvSpPr>
            <a:spLocks noChangeArrowheads="1"/>
          </p:cNvSpPr>
          <p:nvPr/>
        </p:nvSpPr>
        <p:spPr bwMode="auto">
          <a:xfrm>
            <a:off x="3733800" y="18288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32" name="Rectangle 56"/>
          <p:cNvSpPr>
            <a:spLocks noChangeArrowheads="1"/>
          </p:cNvSpPr>
          <p:nvPr/>
        </p:nvSpPr>
        <p:spPr bwMode="auto">
          <a:xfrm>
            <a:off x="6400800" y="198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33" name="Rectangle 57"/>
          <p:cNvSpPr>
            <a:spLocks noChangeArrowheads="1"/>
          </p:cNvSpPr>
          <p:nvPr/>
        </p:nvSpPr>
        <p:spPr bwMode="auto">
          <a:xfrm>
            <a:off x="6400800" y="2209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34" name="Rectangle 58"/>
          <p:cNvSpPr>
            <a:spLocks noChangeArrowheads="1"/>
          </p:cNvSpPr>
          <p:nvPr/>
        </p:nvSpPr>
        <p:spPr bwMode="auto">
          <a:xfrm>
            <a:off x="6400800" y="243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35" name="Rectangle 59"/>
          <p:cNvSpPr>
            <a:spLocks noChangeArrowheads="1"/>
          </p:cNvSpPr>
          <p:nvPr/>
        </p:nvSpPr>
        <p:spPr bwMode="auto">
          <a:xfrm>
            <a:off x="67818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36" name="Rectangle 60"/>
          <p:cNvSpPr>
            <a:spLocks noChangeArrowheads="1"/>
          </p:cNvSpPr>
          <p:nvPr/>
        </p:nvSpPr>
        <p:spPr bwMode="auto">
          <a:xfrm>
            <a:off x="67818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37" name="Rectangle 61"/>
          <p:cNvSpPr>
            <a:spLocks noChangeArrowheads="1"/>
          </p:cNvSpPr>
          <p:nvPr/>
        </p:nvSpPr>
        <p:spPr bwMode="auto">
          <a:xfrm>
            <a:off x="67818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38" name="Rectangle 62"/>
          <p:cNvSpPr>
            <a:spLocks noChangeArrowheads="1"/>
          </p:cNvSpPr>
          <p:nvPr/>
        </p:nvSpPr>
        <p:spPr bwMode="auto">
          <a:xfrm>
            <a:off x="50292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39" name="Rectangle 63"/>
          <p:cNvSpPr>
            <a:spLocks noChangeArrowheads="1"/>
          </p:cNvSpPr>
          <p:nvPr/>
        </p:nvSpPr>
        <p:spPr bwMode="auto">
          <a:xfrm>
            <a:off x="5029200" y="4800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40" name="Rectangle 64"/>
          <p:cNvSpPr>
            <a:spLocks noChangeArrowheads="1"/>
          </p:cNvSpPr>
          <p:nvPr/>
        </p:nvSpPr>
        <p:spPr bwMode="auto">
          <a:xfrm>
            <a:off x="50292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41" name="Rectangle 65"/>
          <p:cNvSpPr>
            <a:spLocks noChangeArrowheads="1"/>
          </p:cNvSpPr>
          <p:nvPr/>
        </p:nvSpPr>
        <p:spPr bwMode="auto">
          <a:xfrm>
            <a:off x="2438400" y="4572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42" name="Rectangle 66"/>
          <p:cNvSpPr>
            <a:spLocks noChangeArrowheads="1"/>
          </p:cNvSpPr>
          <p:nvPr/>
        </p:nvSpPr>
        <p:spPr bwMode="auto">
          <a:xfrm>
            <a:off x="2438400" y="48006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43" name="Rectangle 67"/>
          <p:cNvSpPr>
            <a:spLocks noChangeArrowheads="1"/>
          </p:cNvSpPr>
          <p:nvPr/>
        </p:nvSpPr>
        <p:spPr bwMode="auto">
          <a:xfrm>
            <a:off x="2438400" y="5029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44" name="Rectangle 68"/>
          <p:cNvSpPr>
            <a:spLocks noChangeArrowheads="1"/>
          </p:cNvSpPr>
          <p:nvPr/>
        </p:nvSpPr>
        <p:spPr bwMode="auto">
          <a:xfrm>
            <a:off x="685800" y="3200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45" name="Rectangle 69"/>
          <p:cNvSpPr>
            <a:spLocks noChangeArrowheads="1"/>
          </p:cNvSpPr>
          <p:nvPr/>
        </p:nvSpPr>
        <p:spPr bwMode="auto">
          <a:xfrm>
            <a:off x="685800" y="34290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46" name="Rectangle 70"/>
          <p:cNvSpPr>
            <a:spLocks noChangeArrowheads="1"/>
          </p:cNvSpPr>
          <p:nvPr/>
        </p:nvSpPr>
        <p:spPr bwMode="auto">
          <a:xfrm>
            <a:off x="685800" y="36576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sp>
        <p:nvSpPr>
          <p:cNvPr id="152647" name="Rectangle 71"/>
          <p:cNvSpPr>
            <a:spLocks noChangeArrowheads="1"/>
          </p:cNvSpPr>
          <p:nvPr/>
        </p:nvSpPr>
        <p:spPr bwMode="auto">
          <a:xfrm>
            <a:off x="1143000" y="19812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Provided Interface</a:t>
            </a:r>
          </a:p>
        </p:txBody>
      </p:sp>
      <p:sp>
        <p:nvSpPr>
          <p:cNvPr id="152648" name="Rectangle 72"/>
          <p:cNvSpPr>
            <a:spLocks noChangeArrowheads="1"/>
          </p:cNvSpPr>
          <p:nvPr/>
        </p:nvSpPr>
        <p:spPr bwMode="auto">
          <a:xfrm>
            <a:off x="1143000" y="2209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49" name="Rectangle 73"/>
          <p:cNvSpPr>
            <a:spLocks noChangeArrowheads="1"/>
          </p:cNvSpPr>
          <p:nvPr/>
        </p:nvSpPr>
        <p:spPr bwMode="auto">
          <a:xfrm>
            <a:off x="1143000" y="24384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Required Interface</a:t>
            </a:r>
          </a:p>
        </p:txBody>
      </p:sp>
      <p:grpSp>
        <p:nvGrpSpPr>
          <p:cNvPr id="152650" name="Group 74"/>
          <p:cNvGrpSpPr>
            <a:grpSpLocks/>
          </p:cNvGrpSpPr>
          <p:nvPr/>
        </p:nvGrpSpPr>
        <p:grpSpPr bwMode="auto">
          <a:xfrm>
            <a:off x="3505200" y="2895600"/>
            <a:ext cx="2057400" cy="914400"/>
            <a:chOff x="2016" y="1920"/>
            <a:chExt cx="1296" cy="576"/>
          </a:xfrm>
        </p:grpSpPr>
        <p:sp>
          <p:nvSpPr>
            <p:cNvPr id="152651" name="Rectangle 75"/>
            <p:cNvSpPr>
              <a:spLocks noChangeArrowheads="1"/>
            </p:cNvSpPr>
            <p:nvPr/>
          </p:nvSpPr>
          <p:spPr bwMode="auto">
            <a:xfrm>
              <a:off x="2016" y="1920"/>
              <a:ext cx="1296" cy="576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652" name="Rectangle 76"/>
            <p:cNvSpPr>
              <a:spLocks noChangeArrowheads="1"/>
            </p:cNvSpPr>
            <p:nvPr/>
          </p:nvSpPr>
          <p:spPr bwMode="auto">
            <a:xfrm>
              <a:off x="2160" y="2064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Implementation</a:t>
              </a:r>
            </a:p>
          </p:txBody>
        </p:sp>
        <p:sp>
          <p:nvSpPr>
            <p:cNvPr id="152653" name="Rectangle 77"/>
            <p:cNvSpPr>
              <a:spLocks noChangeArrowheads="1"/>
            </p:cNvSpPr>
            <p:nvPr/>
          </p:nvSpPr>
          <p:spPr bwMode="auto">
            <a:xfrm>
              <a:off x="2160" y="1920"/>
              <a:ext cx="1008" cy="14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Provided Interface</a:t>
              </a:r>
            </a:p>
          </p:txBody>
        </p:sp>
        <p:sp>
          <p:nvSpPr>
            <p:cNvPr id="152654" name="Line 78"/>
            <p:cNvSpPr>
              <a:spLocks noChangeShapeType="1"/>
            </p:cNvSpPr>
            <p:nvPr/>
          </p:nvSpPr>
          <p:spPr bwMode="auto">
            <a:xfrm>
              <a:off x="2112" y="1920"/>
              <a:ext cx="110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cxnSp>
        <p:nvCxnSpPr>
          <p:cNvPr id="152655" name="AutoShape 79"/>
          <p:cNvCxnSpPr>
            <a:cxnSpLocks noChangeShapeType="1"/>
            <a:stCxn id="152646" idx="2"/>
            <a:endCxn id="152651" idx="1"/>
          </p:cNvCxnSpPr>
          <p:nvPr/>
        </p:nvCxnSpPr>
        <p:spPr bwMode="auto">
          <a:xfrm rot="5400000" flipH="1" flipV="1">
            <a:off x="2228850" y="2609850"/>
            <a:ext cx="533400" cy="2019300"/>
          </a:xfrm>
          <a:prstGeom prst="curvedConnector4">
            <a:avLst>
              <a:gd name="adj1" fmla="val -42856"/>
              <a:gd name="adj2" fmla="val 45361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56" name="AutoShape 80"/>
          <p:cNvCxnSpPr>
            <a:cxnSpLocks noChangeShapeType="1"/>
            <a:stCxn id="152643" idx="2"/>
            <a:endCxn id="152651" idx="2"/>
          </p:cNvCxnSpPr>
          <p:nvPr/>
        </p:nvCxnSpPr>
        <p:spPr bwMode="auto">
          <a:xfrm rot="5400000" flipH="1" flipV="1">
            <a:off x="3162300" y="3886200"/>
            <a:ext cx="1447800" cy="1295400"/>
          </a:xfrm>
          <a:prstGeom prst="curvedConnector3">
            <a:avLst>
              <a:gd name="adj1" fmla="val -1579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57" name="AutoShape 81"/>
          <p:cNvCxnSpPr>
            <a:cxnSpLocks noChangeShapeType="1"/>
            <a:stCxn id="152640" idx="2"/>
            <a:endCxn id="152651" idx="2"/>
          </p:cNvCxnSpPr>
          <p:nvPr/>
        </p:nvCxnSpPr>
        <p:spPr bwMode="auto">
          <a:xfrm rot="16200000" flipV="1">
            <a:off x="4457700" y="3886200"/>
            <a:ext cx="1447800" cy="1295400"/>
          </a:xfrm>
          <a:prstGeom prst="curvedConnector3">
            <a:avLst>
              <a:gd name="adj1" fmla="val -1579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58" name="AutoShape 82"/>
          <p:cNvCxnSpPr>
            <a:cxnSpLocks noChangeShapeType="1"/>
            <a:stCxn id="152637" idx="2"/>
            <a:endCxn id="152651" idx="3"/>
          </p:cNvCxnSpPr>
          <p:nvPr/>
        </p:nvCxnSpPr>
        <p:spPr bwMode="auto">
          <a:xfrm rot="16200000" flipV="1">
            <a:off x="6305550" y="2609850"/>
            <a:ext cx="533400" cy="2019300"/>
          </a:xfrm>
          <a:prstGeom prst="curvedConnector4">
            <a:avLst>
              <a:gd name="adj1" fmla="val -42856"/>
              <a:gd name="adj2" fmla="val 4590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59" name="AutoShape 83"/>
          <p:cNvCxnSpPr>
            <a:cxnSpLocks noChangeShapeType="1"/>
            <a:stCxn id="152634" idx="2"/>
            <a:endCxn id="152651" idx="3"/>
          </p:cNvCxnSpPr>
          <p:nvPr/>
        </p:nvCxnSpPr>
        <p:spPr bwMode="auto">
          <a:xfrm rot="5400000">
            <a:off x="6038850" y="2190750"/>
            <a:ext cx="685800" cy="16383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60" name="AutoShape 84"/>
          <p:cNvCxnSpPr>
            <a:cxnSpLocks noChangeShapeType="1"/>
            <a:stCxn id="152631" idx="2"/>
            <a:endCxn id="152653" idx="0"/>
          </p:cNvCxnSpPr>
          <p:nvPr/>
        </p:nvCxnSpPr>
        <p:spPr bwMode="auto">
          <a:xfrm rot="5400000">
            <a:off x="4114800" y="2476500"/>
            <a:ext cx="8382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61" name="AutoShape 85"/>
          <p:cNvCxnSpPr>
            <a:cxnSpLocks noChangeShapeType="1"/>
            <a:stCxn id="152649" idx="2"/>
            <a:endCxn id="152651" idx="1"/>
          </p:cNvCxnSpPr>
          <p:nvPr/>
        </p:nvCxnSpPr>
        <p:spPr bwMode="auto">
          <a:xfrm rot="16200000" flipH="1">
            <a:off x="2381250" y="2228850"/>
            <a:ext cx="685800" cy="1562100"/>
          </a:xfrm>
          <a:prstGeom prst="curvedConnector2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2662" name="Rectangle 86"/>
          <p:cNvSpPr>
            <a:spLocks noChangeArrowheads="1"/>
          </p:cNvSpPr>
          <p:nvPr/>
        </p:nvSpPr>
        <p:spPr bwMode="auto">
          <a:xfrm>
            <a:off x="7086600" y="42672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Provided Interface</a:t>
            </a:r>
          </a:p>
        </p:txBody>
      </p:sp>
      <p:sp>
        <p:nvSpPr>
          <p:cNvPr id="152663" name="Rectangle 87"/>
          <p:cNvSpPr>
            <a:spLocks noChangeArrowheads="1"/>
          </p:cNvSpPr>
          <p:nvPr/>
        </p:nvSpPr>
        <p:spPr bwMode="auto">
          <a:xfrm>
            <a:off x="7086600" y="44958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64" name="Rectangle 88"/>
          <p:cNvSpPr>
            <a:spLocks noChangeArrowheads="1"/>
          </p:cNvSpPr>
          <p:nvPr/>
        </p:nvSpPr>
        <p:spPr bwMode="auto">
          <a:xfrm>
            <a:off x="7086600" y="47244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Required Interface</a:t>
            </a:r>
          </a:p>
        </p:txBody>
      </p:sp>
      <p:sp>
        <p:nvSpPr>
          <p:cNvPr id="152665" name="Rectangle 89"/>
          <p:cNvSpPr>
            <a:spLocks noChangeArrowheads="1"/>
          </p:cNvSpPr>
          <p:nvPr/>
        </p:nvSpPr>
        <p:spPr bwMode="auto">
          <a:xfrm>
            <a:off x="381000" y="43434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Provided Interface</a:t>
            </a:r>
          </a:p>
        </p:txBody>
      </p:sp>
      <p:sp>
        <p:nvSpPr>
          <p:cNvPr id="152666" name="Rectangle 90"/>
          <p:cNvSpPr>
            <a:spLocks noChangeArrowheads="1"/>
          </p:cNvSpPr>
          <p:nvPr/>
        </p:nvSpPr>
        <p:spPr bwMode="auto">
          <a:xfrm>
            <a:off x="381000" y="45720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Implementation</a:t>
            </a:r>
          </a:p>
        </p:txBody>
      </p:sp>
      <p:sp>
        <p:nvSpPr>
          <p:cNvPr id="152667" name="Rectangle 91"/>
          <p:cNvSpPr>
            <a:spLocks noChangeArrowheads="1"/>
          </p:cNvSpPr>
          <p:nvPr/>
        </p:nvSpPr>
        <p:spPr bwMode="auto">
          <a:xfrm>
            <a:off x="381000" y="4800600"/>
            <a:ext cx="1600200" cy="228600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000"/>
              <a:t>Required Interface</a:t>
            </a:r>
          </a:p>
        </p:txBody>
      </p:sp>
      <p:cxnSp>
        <p:nvCxnSpPr>
          <p:cNvPr id="152670" name="AutoShape 94"/>
          <p:cNvCxnSpPr>
            <a:cxnSpLocks noChangeShapeType="1"/>
            <a:stCxn id="152667" idx="2"/>
            <a:endCxn id="152651" idx="1"/>
          </p:cNvCxnSpPr>
          <p:nvPr/>
        </p:nvCxnSpPr>
        <p:spPr bwMode="auto">
          <a:xfrm rot="5400000" flipH="1" flipV="1">
            <a:off x="1504950" y="3028950"/>
            <a:ext cx="1676400" cy="2324100"/>
          </a:xfrm>
          <a:prstGeom prst="curvedConnector4">
            <a:avLst>
              <a:gd name="adj1" fmla="val -13634"/>
              <a:gd name="adj2" fmla="val 50338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671" name="AutoShape 95"/>
          <p:cNvCxnSpPr>
            <a:cxnSpLocks noChangeShapeType="1"/>
            <a:stCxn id="152664" idx="2"/>
            <a:endCxn id="152651" idx="3"/>
          </p:cNvCxnSpPr>
          <p:nvPr/>
        </p:nvCxnSpPr>
        <p:spPr bwMode="auto">
          <a:xfrm rot="16200000" flipV="1">
            <a:off x="5924550" y="2990850"/>
            <a:ext cx="1600200" cy="2324100"/>
          </a:xfrm>
          <a:prstGeom prst="curvedConnector4">
            <a:avLst>
              <a:gd name="adj1" fmla="val -14287"/>
              <a:gd name="adj2" fmla="val 5040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Recurring, Fundamental Principles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Rigor and formality</a:t>
            </a:r>
          </a:p>
          <a:p>
            <a:r>
              <a:rPr lang="en-US"/>
              <a:t>Separation of concerns</a:t>
            </a:r>
          </a:p>
          <a:p>
            <a:pPr lvl="1"/>
            <a:r>
              <a:rPr lang="en-US"/>
              <a:t>Modularity</a:t>
            </a:r>
          </a:p>
          <a:p>
            <a:pPr lvl="1"/>
            <a:r>
              <a:rPr lang="en-US"/>
              <a:t>Abstraction</a:t>
            </a:r>
          </a:p>
          <a:p>
            <a:r>
              <a:rPr lang="en-US"/>
              <a:t>Anticipation of change</a:t>
            </a:r>
          </a:p>
          <a:p>
            <a:r>
              <a:rPr lang="en-US"/>
              <a:t>Generality</a:t>
            </a:r>
          </a:p>
          <a:p>
            <a:r>
              <a:rPr lang="en-US"/>
              <a:t>Incrementality</a:t>
            </a:r>
          </a:p>
          <a:p>
            <a:endParaRPr lang="en-US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65125" y="6096000"/>
            <a:ext cx="8458200" cy="495300"/>
          </a:xfrm>
          <a:prstGeom prst="rect">
            <a:avLst/>
          </a:prstGeom>
          <a:noFill/>
          <a:ln w="38100" cap="sq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>
                <a:solidFill>
                  <a:schemeClr val="hlink"/>
                </a:solidFill>
              </a:rPr>
              <a:t>These principles apply to all aspects of software engineering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Tasks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Read and study slides of this lecture</a:t>
            </a:r>
          </a:p>
          <a:p>
            <a:pPr marL="533400" indent="-533400">
              <a:buFont typeface="Wingdings" pitchFamily="2" charset="2"/>
              <a:buAutoNum type="arabicPeriod"/>
            </a:pPr>
            <a:endParaRPr lang="en-US" dirty="0" smtClean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mtClean="0"/>
              <a:t>Read Chapters 6.2, 12.1.1, 12.1.2 </a:t>
            </a:r>
            <a:r>
              <a:rPr lang="en-US" dirty="0" smtClean="0"/>
              <a:t>of van </a:t>
            </a:r>
            <a:r>
              <a:rPr lang="en-US" dirty="0" err="1" smtClean="0"/>
              <a:t>Vliet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Waterfall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5791200" y="58674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Operations mode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5791200" y="6400800"/>
            <a:ext cx="1600200" cy="2286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Retirement</a:t>
            </a:r>
          </a:p>
        </p:txBody>
      </p:sp>
      <p:cxnSp>
        <p:nvCxnSpPr>
          <p:cNvPr id="108552" name="AutoShape 8"/>
          <p:cNvCxnSpPr>
            <a:cxnSpLocks noChangeShapeType="1"/>
            <a:stCxn id="108550" idx="2"/>
            <a:endCxn id="108551" idx="0"/>
          </p:cNvCxnSpPr>
          <p:nvPr/>
        </p:nvCxnSpPr>
        <p:spPr bwMode="auto">
          <a:xfrm>
            <a:off x="6591300" y="6096000"/>
            <a:ext cx="0" cy="3048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600200" y="1447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 dirty="0"/>
              <a:t>Requirements</a:t>
            </a:r>
          </a:p>
          <a:p>
            <a:pPr algn="ctr">
              <a:lnSpc>
                <a:spcPct val="80000"/>
              </a:lnSpc>
            </a:pPr>
            <a:r>
              <a:rPr lang="en-US" sz="1600" dirty="0"/>
              <a:t>phase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16002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sp>
        <p:nvSpPr>
          <p:cNvPr id="108565" name="Rectangle 21"/>
          <p:cNvSpPr>
            <a:spLocks noChangeArrowheads="1"/>
          </p:cNvSpPr>
          <p:nvPr/>
        </p:nvSpPr>
        <p:spPr bwMode="auto">
          <a:xfrm>
            <a:off x="2438400" y="233045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Specification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08566" name="Rectangle 22"/>
          <p:cNvSpPr>
            <a:spLocks noChangeArrowheads="1"/>
          </p:cNvSpPr>
          <p:nvPr/>
        </p:nvSpPr>
        <p:spPr bwMode="auto">
          <a:xfrm>
            <a:off x="2438400" y="278765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sp>
        <p:nvSpPr>
          <p:cNvPr id="108568" name="Rectangle 24"/>
          <p:cNvSpPr>
            <a:spLocks noChangeArrowheads="1"/>
          </p:cNvSpPr>
          <p:nvPr/>
        </p:nvSpPr>
        <p:spPr bwMode="auto">
          <a:xfrm>
            <a:off x="3276600" y="3214688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08569" name="Rectangle 25"/>
          <p:cNvSpPr>
            <a:spLocks noChangeArrowheads="1"/>
          </p:cNvSpPr>
          <p:nvPr/>
        </p:nvSpPr>
        <p:spPr bwMode="auto">
          <a:xfrm>
            <a:off x="3276600" y="3671888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sp>
        <p:nvSpPr>
          <p:cNvPr id="108571" name="Rectangle 27"/>
          <p:cNvSpPr>
            <a:spLocks noChangeArrowheads="1"/>
          </p:cNvSpPr>
          <p:nvPr/>
        </p:nvSpPr>
        <p:spPr bwMode="auto">
          <a:xfrm>
            <a:off x="4114800" y="4098925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08572" name="Rectangle 28"/>
          <p:cNvSpPr>
            <a:spLocks noChangeArrowheads="1"/>
          </p:cNvSpPr>
          <p:nvPr/>
        </p:nvSpPr>
        <p:spPr bwMode="auto">
          <a:xfrm>
            <a:off x="4114800" y="4556125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Test</a:t>
            </a:r>
          </a:p>
        </p:txBody>
      </p:sp>
      <p:sp>
        <p:nvSpPr>
          <p:cNvPr id="108574" name="Rectangle 30"/>
          <p:cNvSpPr>
            <a:spLocks noChangeArrowheads="1"/>
          </p:cNvSpPr>
          <p:nvPr/>
        </p:nvSpPr>
        <p:spPr bwMode="auto">
          <a:xfrm>
            <a:off x="4953000" y="4983163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08575" name="Rectangle 31"/>
          <p:cNvSpPr>
            <a:spLocks noChangeArrowheads="1"/>
          </p:cNvSpPr>
          <p:nvPr/>
        </p:nvSpPr>
        <p:spPr bwMode="auto">
          <a:xfrm>
            <a:off x="4953000" y="5440363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Test</a:t>
            </a:r>
          </a:p>
        </p:txBody>
      </p:sp>
      <p:sp>
        <p:nvSpPr>
          <p:cNvPr id="108581" name="Rectangle 37"/>
          <p:cNvSpPr>
            <a:spLocks noChangeArrowheads="1"/>
          </p:cNvSpPr>
          <p:nvPr/>
        </p:nvSpPr>
        <p:spPr bwMode="auto">
          <a:xfrm>
            <a:off x="4267200" y="1447800"/>
            <a:ext cx="1600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Changed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requirements</a:t>
            </a:r>
          </a:p>
        </p:txBody>
      </p:sp>
      <p:sp>
        <p:nvSpPr>
          <p:cNvPr id="108582" name="Rectangle 38"/>
          <p:cNvSpPr>
            <a:spLocks noChangeArrowheads="1"/>
          </p:cNvSpPr>
          <p:nvPr/>
        </p:nvSpPr>
        <p:spPr bwMode="auto">
          <a:xfrm>
            <a:off x="42672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cxnSp>
        <p:nvCxnSpPr>
          <p:cNvPr id="108585" name="AutoShape 41"/>
          <p:cNvCxnSpPr>
            <a:cxnSpLocks noChangeShapeType="1"/>
            <a:stCxn id="108582" idx="2"/>
            <a:endCxn id="108565" idx="0"/>
          </p:cNvCxnSpPr>
          <p:nvPr/>
        </p:nvCxnSpPr>
        <p:spPr bwMode="auto">
          <a:xfrm rot="5400000">
            <a:off x="4054475" y="1317625"/>
            <a:ext cx="196850" cy="18288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86" name="AutoShape 42"/>
          <p:cNvCxnSpPr>
            <a:cxnSpLocks noChangeShapeType="1"/>
            <a:stCxn id="108562" idx="2"/>
            <a:endCxn id="108565" idx="0"/>
          </p:cNvCxnSpPr>
          <p:nvPr/>
        </p:nvCxnSpPr>
        <p:spPr bwMode="auto">
          <a:xfrm rot="16200000" flipH="1">
            <a:off x="2720975" y="1812925"/>
            <a:ext cx="196850" cy="8382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87" name="AutoShape 43"/>
          <p:cNvCxnSpPr>
            <a:cxnSpLocks noChangeShapeType="1"/>
            <a:stCxn id="108566" idx="2"/>
            <a:endCxn id="108568" idx="0"/>
          </p:cNvCxnSpPr>
          <p:nvPr/>
        </p:nvCxnSpPr>
        <p:spPr bwMode="auto">
          <a:xfrm rot="16200000" flipH="1">
            <a:off x="3558381" y="2696369"/>
            <a:ext cx="198438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88" name="AutoShape 44"/>
          <p:cNvCxnSpPr>
            <a:cxnSpLocks noChangeShapeType="1"/>
            <a:stCxn id="108569" idx="2"/>
            <a:endCxn id="108571" idx="0"/>
          </p:cNvCxnSpPr>
          <p:nvPr/>
        </p:nvCxnSpPr>
        <p:spPr bwMode="auto">
          <a:xfrm rot="16200000" flipH="1">
            <a:off x="4396581" y="3580607"/>
            <a:ext cx="198437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89" name="AutoShape 45"/>
          <p:cNvCxnSpPr>
            <a:cxnSpLocks noChangeShapeType="1"/>
            <a:stCxn id="108572" idx="2"/>
            <a:endCxn id="108574" idx="0"/>
          </p:cNvCxnSpPr>
          <p:nvPr/>
        </p:nvCxnSpPr>
        <p:spPr bwMode="auto">
          <a:xfrm rot="16200000" flipH="1">
            <a:off x="5234781" y="4464844"/>
            <a:ext cx="198438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0" name="AutoShape 46"/>
          <p:cNvCxnSpPr>
            <a:cxnSpLocks noChangeShapeType="1"/>
            <a:stCxn id="108575" idx="2"/>
            <a:endCxn id="108550" idx="0"/>
          </p:cNvCxnSpPr>
          <p:nvPr/>
        </p:nvCxnSpPr>
        <p:spPr bwMode="auto">
          <a:xfrm rot="16200000" flipH="1">
            <a:off x="6072981" y="5349082"/>
            <a:ext cx="198437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2" name="AutoShape 48"/>
          <p:cNvCxnSpPr>
            <a:cxnSpLocks noChangeShapeType="1"/>
            <a:stCxn id="108575" idx="1"/>
            <a:endCxn id="108571" idx="1"/>
          </p:cNvCxnSpPr>
          <p:nvPr/>
        </p:nvCxnSpPr>
        <p:spPr bwMode="auto">
          <a:xfrm rot="10800000">
            <a:off x="4114800" y="4327525"/>
            <a:ext cx="838200" cy="1227138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3" name="AutoShape 49"/>
          <p:cNvCxnSpPr>
            <a:cxnSpLocks noChangeShapeType="1"/>
            <a:stCxn id="108572" idx="1"/>
            <a:endCxn id="108568" idx="1"/>
          </p:cNvCxnSpPr>
          <p:nvPr/>
        </p:nvCxnSpPr>
        <p:spPr bwMode="auto">
          <a:xfrm rot="10800000">
            <a:off x="3276600" y="3443288"/>
            <a:ext cx="838200" cy="1227137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4" name="AutoShape 50"/>
          <p:cNvCxnSpPr>
            <a:cxnSpLocks noChangeShapeType="1"/>
            <a:stCxn id="108569" idx="1"/>
            <a:endCxn id="108565" idx="1"/>
          </p:cNvCxnSpPr>
          <p:nvPr/>
        </p:nvCxnSpPr>
        <p:spPr bwMode="auto">
          <a:xfrm rot="10800000">
            <a:off x="2438400" y="2559050"/>
            <a:ext cx="838200" cy="1227138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5" name="AutoShape 51"/>
          <p:cNvCxnSpPr>
            <a:cxnSpLocks noChangeShapeType="1"/>
            <a:stCxn id="108566" idx="1"/>
            <a:endCxn id="108547" idx="1"/>
          </p:cNvCxnSpPr>
          <p:nvPr/>
        </p:nvCxnSpPr>
        <p:spPr bwMode="auto">
          <a:xfrm rot="10800000">
            <a:off x="1600200" y="1676400"/>
            <a:ext cx="838200" cy="1225550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599" name="AutoShape 55"/>
          <p:cNvCxnSpPr>
            <a:cxnSpLocks noChangeShapeType="1"/>
            <a:stCxn id="108550" idx="3"/>
            <a:endCxn id="108574" idx="3"/>
          </p:cNvCxnSpPr>
          <p:nvPr/>
        </p:nvCxnSpPr>
        <p:spPr bwMode="auto">
          <a:xfrm flipH="1" flipV="1">
            <a:off x="6553200" y="5211763"/>
            <a:ext cx="838200" cy="769937"/>
          </a:xfrm>
          <a:prstGeom prst="bentConnector3">
            <a:avLst>
              <a:gd name="adj1" fmla="val -27273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600" name="AutoShape 56"/>
          <p:cNvCxnSpPr>
            <a:cxnSpLocks noChangeShapeType="1"/>
            <a:stCxn id="108550" idx="3"/>
            <a:endCxn id="108571" idx="3"/>
          </p:cNvCxnSpPr>
          <p:nvPr/>
        </p:nvCxnSpPr>
        <p:spPr bwMode="auto">
          <a:xfrm flipH="1" flipV="1">
            <a:off x="5715000" y="4327525"/>
            <a:ext cx="1676400" cy="1654175"/>
          </a:xfrm>
          <a:prstGeom prst="bentConnector3">
            <a:avLst>
              <a:gd name="adj1" fmla="val -13634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601" name="AutoShape 57"/>
          <p:cNvCxnSpPr>
            <a:cxnSpLocks noChangeShapeType="1"/>
            <a:stCxn id="108550" idx="3"/>
            <a:endCxn id="108568" idx="3"/>
          </p:cNvCxnSpPr>
          <p:nvPr/>
        </p:nvCxnSpPr>
        <p:spPr bwMode="auto">
          <a:xfrm flipH="1" flipV="1">
            <a:off x="4876800" y="3443288"/>
            <a:ext cx="2514600" cy="2538412"/>
          </a:xfrm>
          <a:prstGeom prst="bentConnector3">
            <a:avLst>
              <a:gd name="adj1" fmla="val -9093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602" name="AutoShape 58"/>
          <p:cNvCxnSpPr>
            <a:cxnSpLocks noChangeShapeType="1"/>
            <a:stCxn id="108550" idx="3"/>
            <a:endCxn id="108565" idx="3"/>
          </p:cNvCxnSpPr>
          <p:nvPr/>
        </p:nvCxnSpPr>
        <p:spPr bwMode="auto">
          <a:xfrm flipH="1" flipV="1">
            <a:off x="4038600" y="2559050"/>
            <a:ext cx="3352800" cy="3422650"/>
          </a:xfrm>
          <a:prstGeom prst="bentConnector3">
            <a:avLst>
              <a:gd name="adj1" fmla="val -6819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603" name="AutoShape 59"/>
          <p:cNvCxnSpPr>
            <a:cxnSpLocks noChangeShapeType="1"/>
            <a:stCxn id="108550" idx="3"/>
            <a:endCxn id="108581" idx="3"/>
          </p:cNvCxnSpPr>
          <p:nvPr/>
        </p:nvCxnSpPr>
        <p:spPr bwMode="auto">
          <a:xfrm flipH="1" flipV="1">
            <a:off x="5867400" y="1676400"/>
            <a:ext cx="1524000" cy="4305300"/>
          </a:xfrm>
          <a:prstGeom prst="bentConnector3">
            <a:avLst>
              <a:gd name="adj1" fmla="val -15000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8608" name="Line 64"/>
          <p:cNvSpPr>
            <a:spLocks noChangeShapeType="1"/>
          </p:cNvSpPr>
          <p:nvPr/>
        </p:nvSpPr>
        <p:spPr bwMode="auto">
          <a:xfrm>
            <a:off x="609600" y="5227638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8609" name="Line 65"/>
          <p:cNvSpPr>
            <a:spLocks noChangeShapeType="1"/>
          </p:cNvSpPr>
          <p:nvPr/>
        </p:nvSpPr>
        <p:spPr bwMode="auto">
          <a:xfrm>
            <a:off x="609600" y="5526088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8610" name="Text Box 66"/>
          <p:cNvSpPr txBox="1">
            <a:spLocks noChangeArrowheads="1"/>
          </p:cNvSpPr>
          <p:nvPr/>
        </p:nvSpPr>
        <p:spPr bwMode="auto">
          <a:xfrm>
            <a:off x="1066800" y="5029200"/>
            <a:ext cx="166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Development</a:t>
            </a:r>
          </a:p>
        </p:txBody>
      </p:sp>
      <p:sp>
        <p:nvSpPr>
          <p:cNvPr id="108611" name="Text Box 67"/>
          <p:cNvSpPr txBox="1">
            <a:spLocks noChangeArrowheads="1"/>
          </p:cNvSpPr>
          <p:nvPr/>
        </p:nvSpPr>
        <p:spPr bwMode="auto">
          <a:xfrm>
            <a:off x="1066800" y="5327650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15409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Rapid Prototyping</a:t>
            </a:r>
          </a:p>
        </p:txBody>
      </p:sp>
      <p:grpSp>
        <p:nvGrpSpPr>
          <p:cNvPr id="109571" name="Group 3"/>
          <p:cNvGrpSpPr>
            <a:grpSpLocks/>
          </p:cNvGrpSpPr>
          <p:nvPr/>
        </p:nvGrpSpPr>
        <p:grpSpPr bwMode="auto">
          <a:xfrm>
            <a:off x="5791200" y="5867400"/>
            <a:ext cx="1600200" cy="762000"/>
            <a:chOff x="2544" y="2544"/>
            <a:chExt cx="1008" cy="480"/>
          </a:xfrm>
        </p:grpSpPr>
        <p:sp>
          <p:nvSpPr>
            <p:cNvPr id="109572" name="Rectangle 4"/>
            <p:cNvSpPr>
              <a:spLocks noChangeArrowheads="1"/>
            </p:cNvSpPr>
            <p:nvPr/>
          </p:nvSpPr>
          <p:spPr bwMode="auto">
            <a:xfrm>
              <a:off x="2544" y="25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Operations mode</a:t>
              </a:r>
            </a:p>
          </p:txBody>
        </p:sp>
        <p:sp>
          <p:nvSpPr>
            <p:cNvPr id="109573" name="Rectangle 5"/>
            <p:cNvSpPr>
              <a:spLocks noChangeArrowheads="1"/>
            </p:cNvSpPr>
            <p:nvPr/>
          </p:nvSpPr>
          <p:spPr bwMode="auto">
            <a:xfrm>
              <a:off x="2544" y="28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Retirement</a:t>
              </a:r>
            </a:p>
          </p:txBody>
        </p:sp>
        <p:cxnSp>
          <p:nvCxnSpPr>
            <p:cNvPr id="109574" name="AutoShape 6"/>
            <p:cNvCxnSpPr>
              <a:cxnSpLocks noChangeShapeType="1"/>
              <a:stCxn id="109572" idx="2"/>
              <a:endCxn id="109573" idx="0"/>
            </p:cNvCxnSpPr>
            <p:nvPr/>
          </p:nvCxnSpPr>
          <p:spPr bwMode="auto">
            <a:xfrm>
              <a:off x="3048" y="2688"/>
              <a:ext cx="0" cy="192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9576" name="Rectangle 8" descr="Wide upward diagonal"/>
          <p:cNvSpPr>
            <a:spLocks noChangeArrowheads="1"/>
          </p:cNvSpPr>
          <p:nvPr/>
        </p:nvSpPr>
        <p:spPr bwMode="auto">
          <a:xfrm>
            <a:off x="1600200" y="1447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 dirty="0"/>
              <a:t>Build and discard</a:t>
            </a:r>
            <a:br>
              <a:rPr lang="en-US" sz="1600" dirty="0"/>
            </a:br>
            <a:r>
              <a:rPr lang="en-US" sz="1600" dirty="0"/>
              <a:t>simple prototype</a:t>
            </a:r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1600200" y="1905000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grpSp>
        <p:nvGrpSpPr>
          <p:cNvPr id="109578" name="Group 10"/>
          <p:cNvGrpSpPr>
            <a:grpSpLocks/>
          </p:cNvGrpSpPr>
          <p:nvPr/>
        </p:nvGrpSpPr>
        <p:grpSpPr bwMode="auto">
          <a:xfrm>
            <a:off x="2438400" y="2330450"/>
            <a:ext cx="1600200" cy="685800"/>
            <a:chOff x="1488" y="1200"/>
            <a:chExt cx="1008" cy="432"/>
          </a:xfrm>
        </p:grpSpPr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Specification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grpSp>
        <p:nvGrpSpPr>
          <p:cNvPr id="109581" name="Group 13"/>
          <p:cNvGrpSpPr>
            <a:grpSpLocks/>
          </p:cNvGrpSpPr>
          <p:nvPr/>
        </p:nvGrpSpPr>
        <p:grpSpPr bwMode="auto">
          <a:xfrm>
            <a:off x="3276600" y="3214688"/>
            <a:ext cx="1600200" cy="685800"/>
            <a:chOff x="1488" y="1200"/>
            <a:chExt cx="1008" cy="432"/>
          </a:xfrm>
        </p:grpSpPr>
        <p:sp>
          <p:nvSpPr>
            <p:cNvPr id="109582" name="Rectangle 14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Design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09583" name="Rectangle 15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grpSp>
        <p:nvGrpSpPr>
          <p:cNvPr id="109584" name="Group 16"/>
          <p:cNvGrpSpPr>
            <a:grpSpLocks/>
          </p:cNvGrpSpPr>
          <p:nvPr/>
        </p:nvGrpSpPr>
        <p:grpSpPr bwMode="auto">
          <a:xfrm>
            <a:off x="4114800" y="4098925"/>
            <a:ext cx="1600200" cy="685800"/>
            <a:chOff x="1488" y="1200"/>
            <a:chExt cx="1008" cy="432"/>
          </a:xfrm>
        </p:grpSpPr>
        <p:sp>
          <p:nvSpPr>
            <p:cNvPr id="109585" name="Rectangle 17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Implementation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09586" name="Rectangle 18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Test</a:t>
              </a:r>
            </a:p>
          </p:txBody>
        </p:sp>
      </p:grpSp>
      <p:sp>
        <p:nvSpPr>
          <p:cNvPr id="109588" name="Rectangle 20"/>
          <p:cNvSpPr>
            <a:spLocks noChangeArrowheads="1"/>
          </p:cNvSpPr>
          <p:nvPr/>
        </p:nvSpPr>
        <p:spPr bwMode="auto">
          <a:xfrm>
            <a:off x="4953000" y="4983163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phase</a:t>
            </a:r>
          </a:p>
        </p:txBody>
      </p:sp>
      <p:sp>
        <p:nvSpPr>
          <p:cNvPr id="109589" name="Rectangle 21"/>
          <p:cNvSpPr>
            <a:spLocks noChangeArrowheads="1"/>
          </p:cNvSpPr>
          <p:nvPr/>
        </p:nvSpPr>
        <p:spPr bwMode="auto">
          <a:xfrm>
            <a:off x="4953000" y="5440363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Test</a:t>
            </a:r>
          </a:p>
        </p:txBody>
      </p:sp>
      <p:grpSp>
        <p:nvGrpSpPr>
          <p:cNvPr id="109590" name="Group 22"/>
          <p:cNvGrpSpPr>
            <a:grpSpLocks/>
          </p:cNvGrpSpPr>
          <p:nvPr/>
        </p:nvGrpSpPr>
        <p:grpSpPr bwMode="auto">
          <a:xfrm>
            <a:off x="4267200" y="1447800"/>
            <a:ext cx="1600200" cy="685800"/>
            <a:chOff x="1488" y="1200"/>
            <a:chExt cx="1008" cy="432"/>
          </a:xfrm>
        </p:grpSpPr>
        <p:sp>
          <p:nvSpPr>
            <p:cNvPr id="109591" name="Rectangle 23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hlink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Changed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requirements</a:t>
              </a:r>
            </a:p>
          </p:txBody>
        </p:sp>
        <p:sp>
          <p:nvSpPr>
            <p:cNvPr id="109592" name="Rectangle 24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hlink"/>
              </a:solidFill>
              <a:prstDash val="sysDot"/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cxnSp>
        <p:nvCxnSpPr>
          <p:cNvPr id="109593" name="AutoShape 25"/>
          <p:cNvCxnSpPr>
            <a:cxnSpLocks noChangeShapeType="1"/>
            <a:stCxn id="109592" idx="2"/>
            <a:endCxn id="109579" idx="0"/>
          </p:cNvCxnSpPr>
          <p:nvPr/>
        </p:nvCxnSpPr>
        <p:spPr bwMode="auto">
          <a:xfrm rot="5400000">
            <a:off x="4054475" y="1317625"/>
            <a:ext cx="196850" cy="18288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4" name="AutoShape 26"/>
          <p:cNvCxnSpPr>
            <a:cxnSpLocks noChangeShapeType="1"/>
            <a:stCxn id="109577" idx="2"/>
            <a:endCxn id="109579" idx="0"/>
          </p:cNvCxnSpPr>
          <p:nvPr/>
        </p:nvCxnSpPr>
        <p:spPr bwMode="auto">
          <a:xfrm rot="16200000" flipH="1">
            <a:off x="2720975" y="1812925"/>
            <a:ext cx="196850" cy="8382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5" name="AutoShape 27"/>
          <p:cNvCxnSpPr>
            <a:cxnSpLocks noChangeShapeType="1"/>
            <a:stCxn id="109580" idx="2"/>
            <a:endCxn id="109582" idx="0"/>
          </p:cNvCxnSpPr>
          <p:nvPr/>
        </p:nvCxnSpPr>
        <p:spPr bwMode="auto">
          <a:xfrm rot="16200000" flipH="1">
            <a:off x="3558381" y="2696369"/>
            <a:ext cx="198438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6" name="AutoShape 28"/>
          <p:cNvCxnSpPr>
            <a:cxnSpLocks noChangeShapeType="1"/>
            <a:stCxn id="109583" idx="2"/>
            <a:endCxn id="109585" idx="0"/>
          </p:cNvCxnSpPr>
          <p:nvPr/>
        </p:nvCxnSpPr>
        <p:spPr bwMode="auto">
          <a:xfrm rot="16200000" flipH="1">
            <a:off x="4396581" y="3580607"/>
            <a:ext cx="198437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7" name="AutoShape 29"/>
          <p:cNvCxnSpPr>
            <a:cxnSpLocks noChangeShapeType="1"/>
            <a:stCxn id="109586" idx="2"/>
            <a:endCxn id="109588" idx="0"/>
          </p:cNvCxnSpPr>
          <p:nvPr/>
        </p:nvCxnSpPr>
        <p:spPr bwMode="auto">
          <a:xfrm rot="16200000" flipH="1">
            <a:off x="5234781" y="4464844"/>
            <a:ext cx="198438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8" name="AutoShape 30"/>
          <p:cNvCxnSpPr>
            <a:cxnSpLocks noChangeShapeType="1"/>
            <a:stCxn id="109589" idx="2"/>
            <a:endCxn id="109572" idx="0"/>
          </p:cNvCxnSpPr>
          <p:nvPr/>
        </p:nvCxnSpPr>
        <p:spPr bwMode="auto">
          <a:xfrm rot="16200000" flipH="1">
            <a:off x="6072981" y="5349082"/>
            <a:ext cx="198437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599" name="AutoShape 31"/>
          <p:cNvCxnSpPr>
            <a:cxnSpLocks noChangeShapeType="1"/>
            <a:stCxn id="109589" idx="1"/>
            <a:endCxn id="109585" idx="1"/>
          </p:cNvCxnSpPr>
          <p:nvPr/>
        </p:nvCxnSpPr>
        <p:spPr bwMode="auto">
          <a:xfrm rot="10800000">
            <a:off x="4114800" y="4327525"/>
            <a:ext cx="838200" cy="1227138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0" name="AutoShape 32"/>
          <p:cNvCxnSpPr>
            <a:cxnSpLocks noChangeShapeType="1"/>
            <a:stCxn id="109586" idx="1"/>
            <a:endCxn id="109582" idx="1"/>
          </p:cNvCxnSpPr>
          <p:nvPr/>
        </p:nvCxnSpPr>
        <p:spPr bwMode="auto">
          <a:xfrm rot="10800000">
            <a:off x="3276600" y="3443288"/>
            <a:ext cx="838200" cy="1227137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1" name="AutoShape 33"/>
          <p:cNvCxnSpPr>
            <a:cxnSpLocks noChangeShapeType="1"/>
            <a:stCxn id="109583" idx="1"/>
            <a:endCxn id="109579" idx="1"/>
          </p:cNvCxnSpPr>
          <p:nvPr/>
        </p:nvCxnSpPr>
        <p:spPr bwMode="auto">
          <a:xfrm rot="10800000">
            <a:off x="2438400" y="2559050"/>
            <a:ext cx="838200" cy="1227138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2" name="AutoShape 34"/>
          <p:cNvCxnSpPr>
            <a:cxnSpLocks noChangeShapeType="1"/>
            <a:stCxn id="109580" idx="1"/>
            <a:endCxn id="109576" idx="1"/>
          </p:cNvCxnSpPr>
          <p:nvPr/>
        </p:nvCxnSpPr>
        <p:spPr bwMode="auto">
          <a:xfrm rot="10800000">
            <a:off x="1600200" y="1676400"/>
            <a:ext cx="838200" cy="1225550"/>
          </a:xfrm>
          <a:prstGeom prst="bentConnector3">
            <a:avLst>
              <a:gd name="adj1" fmla="val 127273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3" name="AutoShape 35"/>
          <p:cNvCxnSpPr>
            <a:cxnSpLocks noChangeShapeType="1"/>
            <a:stCxn id="109572" idx="3"/>
            <a:endCxn id="109588" idx="3"/>
          </p:cNvCxnSpPr>
          <p:nvPr/>
        </p:nvCxnSpPr>
        <p:spPr bwMode="auto">
          <a:xfrm flipH="1" flipV="1">
            <a:off x="6553200" y="5211763"/>
            <a:ext cx="838200" cy="769937"/>
          </a:xfrm>
          <a:prstGeom prst="bentConnector3">
            <a:avLst>
              <a:gd name="adj1" fmla="val -27273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4" name="AutoShape 36"/>
          <p:cNvCxnSpPr>
            <a:cxnSpLocks noChangeShapeType="1"/>
            <a:stCxn id="109572" idx="3"/>
            <a:endCxn id="109585" idx="3"/>
          </p:cNvCxnSpPr>
          <p:nvPr/>
        </p:nvCxnSpPr>
        <p:spPr bwMode="auto">
          <a:xfrm flipH="1" flipV="1">
            <a:off x="5715000" y="4327525"/>
            <a:ext cx="1676400" cy="1654175"/>
          </a:xfrm>
          <a:prstGeom prst="bentConnector3">
            <a:avLst>
              <a:gd name="adj1" fmla="val -13634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5" name="AutoShape 37"/>
          <p:cNvCxnSpPr>
            <a:cxnSpLocks noChangeShapeType="1"/>
            <a:stCxn id="109572" idx="3"/>
            <a:endCxn id="109582" idx="3"/>
          </p:cNvCxnSpPr>
          <p:nvPr/>
        </p:nvCxnSpPr>
        <p:spPr bwMode="auto">
          <a:xfrm flipH="1" flipV="1">
            <a:off x="4876800" y="3443288"/>
            <a:ext cx="2514600" cy="2538412"/>
          </a:xfrm>
          <a:prstGeom prst="bentConnector3">
            <a:avLst>
              <a:gd name="adj1" fmla="val -9093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6" name="AutoShape 38"/>
          <p:cNvCxnSpPr>
            <a:cxnSpLocks noChangeShapeType="1"/>
            <a:stCxn id="109572" idx="3"/>
            <a:endCxn id="109579" idx="3"/>
          </p:cNvCxnSpPr>
          <p:nvPr/>
        </p:nvCxnSpPr>
        <p:spPr bwMode="auto">
          <a:xfrm flipH="1" flipV="1">
            <a:off x="4038600" y="2559050"/>
            <a:ext cx="3352800" cy="3422650"/>
          </a:xfrm>
          <a:prstGeom prst="bentConnector3">
            <a:avLst>
              <a:gd name="adj1" fmla="val -6819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607" name="AutoShape 39"/>
          <p:cNvCxnSpPr>
            <a:cxnSpLocks noChangeShapeType="1"/>
            <a:stCxn id="109572" idx="3"/>
            <a:endCxn id="109591" idx="3"/>
          </p:cNvCxnSpPr>
          <p:nvPr/>
        </p:nvCxnSpPr>
        <p:spPr bwMode="auto">
          <a:xfrm flipH="1" flipV="1">
            <a:off x="5867400" y="1676400"/>
            <a:ext cx="1524000" cy="4305300"/>
          </a:xfrm>
          <a:prstGeom prst="bentConnector3">
            <a:avLst>
              <a:gd name="adj1" fmla="val -15000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609600" y="5227638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609" name="Line 41"/>
          <p:cNvSpPr>
            <a:spLocks noChangeShapeType="1"/>
          </p:cNvSpPr>
          <p:nvPr/>
        </p:nvSpPr>
        <p:spPr bwMode="auto">
          <a:xfrm>
            <a:off x="609600" y="5526088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610" name="Text Box 42"/>
          <p:cNvSpPr txBox="1">
            <a:spLocks noChangeArrowheads="1"/>
          </p:cNvSpPr>
          <p:nvPr/>
        </p:nvSpPr>
        <p:spPr bwMode="auto">
          <a:xfrm>
            <a:off x="1066800" y="5029200"/>
            <a:ext cx="166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Development</a:t>
            </a:r>
          </a:p>
        </p:txBody>
      </p:sp>
      <p:sp>
        <p:nvSpPr>
          <p:cNvPr id="109611" name="Text Box 43"/>
          <p:cNvSpPr txBox="1">
            <a:spLocks noChangeArrowheads="1"/>
          </p:cNvSpPr>
          <p:nvPr/>
        </p:nvSpPr>
        <p:spPr bwMode="auto">
          <a:xfrm>
            <a:off x="1066800" y="5327650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Maintenance</a:t>
            </a:r>
          </a:p>
        </p:txBody>
      </p:sp>
    </p:spTree>
    <p:extLst>
      <p:ext uri="{BB962C8B-B14F-4D97-AF65-F5344CB8AC3E}">
        <p14:creationId xmlns:p14="http://schemas.microsoft.com/office/powerpoint/2010/main" val="25491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36" name="Rectangle 44" descr="Wide upward diagonal"/>
          <p:cNvSpPr>
            <a:spLocks noChangeArrowheads="1"/>
          </p:cNvSpPr>
          <p:nvPr/>
        </p:nvSpPr>
        <p:spPr bwMode="auto">
          <a:xfrm>
            <a:off x="4114800" y="4114800"/>
            <a:ext cx="2438400" cy="1600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r>
              <a:rPr lang="en-US" sz="1600" b="1" u="sng"/>
              <a:t>FOR EACH BUILD</a:t>
            </a:r>
          </a:p>
          <a:p>
            <a:r>
              <a:rPr lang="en-US" sz="1600"/>
              <a:t>Perform detailed design, </a:t>
            </a:r>
          </a:p>
          <a:p>
            <a:r>
              <a:rPr lang="en-US" sz="1600"/>
              <a:t>implementation, and </a:t>
            </a:r>
          </a:p>
          <a:p>
            <a:r>
              <a:rPr lang="en-US" sz="1600"/>
              <a:t>integration. Test. </a:t>
            </a:r>
          </a:p>
          <a:p>
            <a:r>
              <a:rPr lang="en-US" sz="1600"/>
              <a:t>Deliver to client.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Incremental</a:t>
            </a:r>
          </a:p>
        </p:txBody>
      </p:sp>
      <p:grpSp>
        <p:nvGrpSpPr>
          <p:cNvPr id="110595" name="Group 3"/>
          <p:cNvGrpSpPr>
            <a:grpSpLocks/>
          </p:cNvGrpSpPr>
          <p:nvPr/>
        </p:nvGrpSpPr>
        <p:grpSpPr bwMode="auto">
          <a:xfrm>
            <a:off x="5791200" y="5867400"/>
            <a:ext cx="1600200" cy="762000"/>
            <a:chOff x="2544" y="2544"/>
            <a:chExt cx="1008" cy="480"/>
          </a:xfrm>
        </p:grpSpPr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2544" y="2544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Operations mode</a:t>
              </a:r>
            </a:p>
          </p:txBody>
        </p:sp>
        <p:sp>
          <p:nvSpPr>
            <p:cNvPr id="110597" name="Rectangle 5"/>
            <p:cNvSpPr>
              <a:spLocks noChangeArrowheads="1"/>
            </p:cNvSpPr>
            <p:nvPr/>
          </p:nvSpPr>
          <p:spPr bwMode="auto">
            <a:xfrm>
              <a:off x="2544" y="2880"/>
              <a:ext cx="1008" cy="144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Retirement</a:t>
              </a:r>
            </a:p>
          </p:txBody>
        </p:sp>
        <p:cxnSp>
          <p:nvCxnSpPr>
            <p:cNvPr id="110598" name="AutoShape 6"/>
            <p:cNvCxnSpPr>
              <a:cxnSpLocks noChangeShapeType="1"/>
              <a:stCxn id="110596" idx="2"/>
              <a:endCxn id="110597" idx="0"/>
            </p:cNvCxnSpPr>
            <p:nvPr/>
          </p:nvCxnSpPr>
          <p:spPr bwMode="auto">
            <a:xfrm>
              <a:off x="3048" y="2688"/>
              <a:ext cx="0" cy="192"/>
            </a:xfrm>
            <a:prstGeom prst="straightConnector1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10599" name="Group 7"/>
          <p:cNvGrpSpPr>
            <a:grpSpLocks/>
          </p:cNvGrpSpPr>
          <p:nvPr/>
        </p:nvGrpSpPr>
        <p:grpSpPr bwMode="auto">
          <a:xfrm>
            <a:off x="1600200" y="1447800"/>
            <a:ext cx="1600200" cy="685800"/>
            <a:chOff x="1488" y="1200"/>
            <a:chExt cx="1008" cy="432"/>
          </a:xfrm>
        </p:grpSpPr>
        <p:sp>
          <p:nvSpPr>
            <p:cNvPr id="110600" name="Rectangle 8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Requirements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10601" name="Rectangle 9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grpSp>
        <p:nvGrpSpPr>
          <p:cNvPr id="110602" name="Group 10"/>
          <p:cNvGrpSpPr>
            <a:grpSpLocks/>
          </p:cNvGrpSpPr>
          <p:nvPr/>
        </p:nvGrpSpPr>
        <p:grpSpPr bwMode="auto">
          <a:xfrm>
            <a:off x="2438400" y="2330450"/>
            <a:ext cx="1600200" cy="685800"/>
            <a:chOff x="1488" y="1200"/>
            <a:chExt cx="1008" cy="432"/>
          </a:xfrm>
        </p:grpSpPr>
        <p:sp>
          <p:nvSpPr>
            <p:cNvPr id="110603" name="Rectangle 11"/>
            <p:cNvSpPr>
              <a:spLocks noChangeArrowheads="1"/>
            </p:cNvSpPr>
            <p:nvPr/>
          </p:nvSpPr>
          <p:spPr bwMode="auto">
            <a:xfrm>
              <a:off x="1488" y="1200"/>
              <a:ext cx="1008" cy="28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80000"/>
                </a:lnSpc>
              </a:pPr>
              <a:r>
                <a:rPr lang="en-US" sz="1600"/>
                <a:t>Specification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600"/>
                <a:t>phase</a:t>
              </a:r>
            </a:p>
          </p:txBody>
        </p:sp>
        <p:sp>
          <p:nvSpPr>
            <p:cNvPr id="110604" name="Rectangle 12"/>
            <p:cNvSpPr>
              <a:spLocks noChangeArrowheads="1"/>
            </p:cNvSpPr>
            <p:nvPr/>
          </p:nvSpPr>
          <p:spPr bwMode="auto">
            <a:xfrm>
              <a:off x="1488" y="1488"/>
              <a:ext cx="1008" cy="144"/>
            </a:xfrm>
            <a:prstGeom prst="rect">
              <a:avLst/>
            </a:prstGeom>
            <a:solidFill>
              <a:schemeClr val="folHlink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Verify</a:t>
              </a:r>
            </a:p>
          </p:txBody>
        </p:sp>
      </p:grpSp>
      <p:sp>
        <p:nvSpPr>
          <p:cNvPr id="110606" name="Rectangle 14" descr="Wide upward diagonal"/>
          <p:cNvSpPr>
            <a:spLocks noChangeArrowheads="1"/>
          </p:cNvSpPr>
          <p:nvPr/>
        </p:nvSpPr>
        <p:spPr bwMode="auto">
          <a:xfrm>
            <a:off x="3276600" y="3214688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Architectural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</p:txBody>
      </p:sp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3276600" y="3671888"/>
            <a:ext cx="1600200" cy="228600"/>
          </a:xfrm>
          <a:prstGeom prst="rect">
            <a:avLst/>
          </a:prstGeom>
          <a:solidFill>
            <a:schemeClr val="fol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Verify</a:t>
            </a:r>
          </a:p>
        </p:txBody>
      </p:sp>
      <p:cxnSp>
        <p:nvCxnSpPr>
          <p:cNvPr id="110618" name="AutoShape 26"/>
          <p:cNvCxnSpPr>
            <a:cxnSpLocks noChangeShapeType="1"/>
            <a:stCxn id="110601" idx="2"/>
            <a:endCxn id="110603" idx="0"/>
          </p:cNvCxnSpPr>
          <p:nvPr/>
        </p:nvCxnSpPr>
        <p:spPr bwMode="auto">
          <a:xfrm rot="16200000" flipH="1">
            <a:off x="2720975" y="1812925"/>
            <a:ext cx="196850" cy="8382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619" name="AutoShape 27"/>
          <p:cNvCxnSpPr>
            <a:cxnSpLocks noChangeShapeType="1"/>
            <a:stCxn id="110604" idx="2"/>
            <a:endCxn id="110606" idx="0"/>
          </p:cNvCxnSpPr>
          <p:nvPr/>
        </p:nvCxnSpPr>
        <p:spPr bwMode="auto">
          <a:xfrm rot="16200000" flipH="1">
            <a:off x="3558381" y="2696369"/>
            <a:ext cx="198438" cy="838200"/>
          </a:xfrm>
          <a:prstGeom prst="bentConnector3">
            <a:avLst>
              <a:gd name="adj1" fmla="val 49602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620" name="AutoShape 28"/>
          <p:cNvCxnSpPr>
            <a:cxnSpLocks noChangeShapeType="1"/>
            <a:stCxn id="110607" idx="2"/>
            <a:endCxn id="110636" idx="0"/>
          </p:cNvCxnSpPr>
          <p:nvPr/>
        </p:nvCxnSpPr>
        <p:spPr bwMode="auto">
          <a:xfrm rot="16200000" flipH="1">
            <a:off x="4598194" y="3378994"/>
            <a:ext cx="214312" cy="1257300"/>
          </a:xfrm>
          <a:prstGeom prst="bentConnector3">
            <a:avLst>
              <a:gd name="adj1" fmla="val 4963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622" name="AutoShape 30"/>
          <p:cNvCxnSpPr>
            <a:cxnSpLocks noChangeShapeType="1"/>
            <a:stCxn id="110636" idx="2"/>
            <a:endCxn id="110596" idx="0"/>
          </p:cNvCxnSpPr>
          <p:nvPr/>
        </p:nvCxnSpPr>
        <p:spPr bwMode="auto">
          <a:xfrm rot="16200000" flipH="1">
            <a:off x="5886450" y="5162550"/>
            <a:ext cx="152400" cy="1257300"/>
          </a:xfrm>
          <a:prstGeom prst="bentConnector3">
            <a:avLst>
              <a:gd name="adj1" fmla="val 5000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627" name="AutoShape 35"/>
          <p:cNvCxnSpPr>
            <a:cxnSpLocks noChangeShapeType="1"/>
            <a:stCxn id="110596" idx="3"/>
            <a:endCxn id="110636" idx="3"/>
          </p:cNvCxnSpPr>
          <p:nvPr/>
        </p:nvCxnSpPr>
        <p:spPr bwMode="auto">
          <a:xfrm flipH="1" flipV="1">
            <a:off x="6553200" y="4914900"/>
            <a:ext cx="838200" cy="1066800"/>
          </a:xfrm>
          <a:prstGeom prst="bentConnector3">
            <a:avLst>
              <a:gd name="adj1" fmla="val -27273"/>
            </a:avLst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632" name="Line 40"/>
          <p:cNvSpPr>
            <a:spLocks noChangeShapeType="1"/>
          </p:cNvSpPr>
          <p:nvPr/>
        </p:nvSpPr>
        <p:spPr bwMode="auto">
          <a:xfrm>
            <a:off x="609600" y="5227638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33" name="Line 41"/>
          <p:cNvSpPr>
            <a:spLocks noChangeShapeType="1"/>
          </p:cNvSpPr>
          <p:nvPr/>
        </p:nvSpPr>
        <p:spPr bwMode="auto">
          <a:xfrm>
            <a:off x="609600" y="5526088"/>
            <a:ext cx="3810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0634" name="Text Box 42"/>
          <p:cNvSpPr txBox="1">
            <a:spLocks noChangeArrowheads="1"/>
          </p:cNvSpPr>
          <p:nvPr/>
        </p:nvSpPr>
        <p:spPr bwMode="auto">
          <a:xfrm>
            <a:off x="1066800" y="5029200"/>
            <a:ext cx="166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Development</a:t>
            </a:r>
          </a:p>
        </p:txBody>
      </p:sp>
      <p:sp>
        <p:nvSpPr>
          <p:cNvPr id="110635" name="Text Box 43"/>
          <p:cNvSpPr txBox="1">
            <a:spLocks noChangeArrowheads="1"/>
          </p:cNvSpPr>
          <p:nvPr/>
        </p:nvSpPr>
        <p:spPr bwMode="auto">
          <a:xfrm>
            <a:off x="1066800" y="5327650"/>
            <a:ext cx="1598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Maintenance</a:t>
            </a:r>
          </a:p>
        </p:txBody>
      </p:sp>
      <p:cxnSp>
        <p:nvCxnSpPr>
          <p:cNvPr id="110638" name="AutoShape 46"/>
          <p:cNvCxnSpPr>
            <a:cxnSpLocks noChangeShapeType="1"/>
            <a:stCxn id="110636" idx="2"/>
            <a:endCxn id="110636" idx="1"/>
          </p:cNvCxnSpPr>
          <p:nvPr/>
        </p:nvCxnSpPr>
        <p:spPr bwMode="auto">
          <a:xfrm rot="16200000" flipV="1">
            <a:off x="4324350" y="4705350"/>
            <a:ext cx="800100" cy="1219200"/>
          </a:xfrm>
          <a:prstGeom prst="bentConnector4">
            <a:avLst>
              <a:gd name="adj1" fmla="val -28569"/>
              <a:gd name="adj2" fmla="val 118750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34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Synchronize-and-Stabilize</a:t>
            </a:r>
          </a:p>
        </p:txBody>
      </p:sp>
      <p:sp>
        <p:nvSpPr>
          <p:cNvPr id="111625" name="Rectangle 9"/>
          <p:cNvSpPr>
            <a:spLocks noChangeArrowheads="1"/>
          </p:cNvSpPr>
          <p:nvPr/>
        </p:nvSpPr>
        <p:spPr bwMode="auto">
          <a:xfrm>
            <a:off x="152400" y="182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Specifications</a:t>
            </a: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3962400" y="182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Implementation,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</p:txBody>
      </p:sp>
      <p:sp>
        <p:nvSpPr>
          <p:cNvPr id="111643" name="Rectangle 27"/>
          <p:cNvSpPr>
            <a:spLocks noChangeArrowheads="1"/>
          </p:cNvSpPr>
          <p:nvPr/>
        </p:nvSpPr>
        <p:spPr bwMode="auto">
          <a:xfrm>
            <a:off x="5791200" y="182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Deliver to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client (version 1)</a:t>
            </a:r>
          </a:p>
        </p:txBody>
      </p:sp>
      <p:cxnSp>
        <p:nvCxnSpPr>
          <p:cNvPr id="111644" name="AutoShape 28"/>
          <p:cNvCxnSpPr>
            <a:cxnSpLocks noChangeShapeType="1"/>
            <a:stCxn id="111625" idx="3"/>
            <a:endCxn id="111628" idx="1"/>
          </p:cNvCxnSpPr>
          <p:nvPr/>
        </p:nvCxnSpPr>
        <p:spPr bwMode="auto">
          <a:xfrm>
            <a:off x="1752600" y="2057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45" name="AutoShape 29"/>
          <p:cNvCxnSpPr>
            <a:cxnSpLocks noChangeShapeType="1"/>
            <a:stCxn id="111628" idx="3"/>
            <a:endCxn id="111631" idx="1"/>
          </p:cNvCxnSpPr>
          <p:nvPr/>
        </p:nvCxnSpPr>
        <p:spPr bwMode="auto">
          <a:xfrm>
            <a:off x="3657600" y="2057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46" name="AutoShape 30"/>
          <p:cNvCxnSpPr>
            <a:cxnSpLocks noChangeShapeType="1"/>
            <a:stCxn id="111631" idx="3"/>
            <a:endCxn id="111643" idx="1"/>
          </p:cNvCxnSpPr>
          <p:nvPr/>
        </p:nvCxnSpPr>
        <p:spPr bwMode="auto">
          <a:xfrm>
            <a:off x="5562600" y="2057400"/>
            <a:ext cx="2286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552450" y="27813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Specifications</a:t>
            </a:r>
          </a:p>
        </p:txBody>
      </p:sp>
      <p:sp>
        <p:nvSpPr>
          <p:cNvPr id="111649" name="Rectangle 33"/>
          <p:cNvSpPr>
            <a:spLocks noChangeArrowheads="1"/>
          </p:cNvSpPr>
          <p:nvPr/>
        </p:nvSpPr>
        <p:spPr bwMode="auto">
          <a:xfrm>
            <a:off x="2457450" y="27813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4362450" y="27813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Implementation,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6191250" y="27813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Deliver to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client (version 2)</a:t>
            </a:r>
          </a:p>
        </p:txBody>
      </p:sp>
      <p:cxnSp>
        <p:nvCxnSpPr>
          <p:cNvPr id="111652" name="AutoShape 36"/>
          <p:cNvCxnSpPr>
            <a:cxnSpLocks noChangeShapeType="1"/>
            <a:stCxn id="111648" idx="3"/>
            <a:endCxn id="111649" idx="1"/>
          </p:cNvCxnSpPr>
          <p:nvPr/>
        </p:nvCxnSpPr>
        <p:spPr bwMode="auto">
          <a:xfrm>
            <a:off x="2152650" y="30099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53" name="AutoShape 37"/>
          <p:cNvCxnSpPr>
            <a:cxnSpLocks noChangeShapeType="1"/>
            <a:stCxn id="111649" idx="3"/>
            <a:endCxn id="111650" idx="1"/>
          </p:cNvCxnSpPr>
          <p:nvPr/>
        </p:nvCxnSpPr>
        <p:spPr bwMode="auto">
          <a:xfrm>
            <a:off x="4057650" y="30099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54" name="AutoShape 38"/>
          <p:cNvCxnSpPr>
            <a:cxnSpLocks noChangeShapeType="1"/>
            <a:stCxn id="111650" idx="3"/>
            <a:endCxn id="111651" idx="1"/>
          </p:cNvCxnSpPr>
          <p:nvPr/>
        </p:nvCxnSpPr>
        <p:spPr bwMode="auto">
          <a:xfrm>
            <a:off x="5962650" y="3009900"/>
            <a:ext cx="2286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656" name="Rectangle 40"/>
          <p:cNvSpPr>
            <a:spLocks noChangeArrowheads="1"/>
          </p:cNvSpPr>
          <p:nvPr/>
        </p:nvSpPr>
        <p:spPr bwMode="auto">
          <a:xfrm>
            <a:off x="952500" y="3733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Specifications</a:t>
            </a:r>
          </a:p>
        </p:txBody>
      </p:sp>
      <p:sp>
        <p:nvSpPr>
          <p:cNvPr id="111657" name="Rectangle 41"/>
          <p:cNvSpPr>
            <a:spLocks noChangeArrowheads="1"/>
          </p:cNvSpPr>
          <p:nvPr/>
        </p:nvSpPr>
        <p:spPr bwMode="auto">
          <a:xfrm>
            <a:off x="2857500" y="3733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</p:txBody>
      </p:sp>
      <p:sp>
        <p:nvSpPr>
          <p:cNvPr id="111658" name="Rectangle 42"/>
          <p:cNvSpPr>
            <a:spLocks noChangeArrowheads="1"/>
          </p:cNvSpPr>
          <p:nvPr/>
        </p:nvSpPr>
        <p:spPr bwMode="auto">
          <a:xfrm>
            <a:off x="4762500" y="3733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Implementation,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</p:txBody>
      </p:sp>
      <p:sp>
        <p:nvSpPr>
          <p:cNvPr id="111659" name="Rectangle 43"/>
          <p:cNvSpPr>
            <a:spLocks noChangeArrowheads="1"/>
          </p:cNvSpPr>
          <p:nvPr/>
        </p:nvSpPr>
        <p:spPr bwMode="auto">
          <a:xfrm>
            <a:off x="6591300" y="3733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Deliver to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client (version 3)</a:t>
            </a:r>
          </a:p>
        </p:txBody>
      </p:sp>
      <p:cxnSp>
        <p:nvCxnSpPr>
          <p:cNvPr id="111660" name="AutoShape 44"/>
          <p:cNvCxnSpPr>
            <a:cxnSpLocks noChangeShapeType="1"/>
            <a:stCxn id="111656" idx="3"/>
            <a:endCxn id="111657" idx="1"/>
          </p:cNvCxnSpPr>
          <p:nvPr/>
        </p:nvCxnSpPr>
        <p:spPr bwMode="auto">
          <a:xfrm>
            <a:off x="2552700" y="3962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1" name="AutoShape 45"/>
          <p:cNvCxnSpPr>
            <a:cxnSpLocks noChangeShapeType="1"/>
            <a:stCxn id="111657" idx="3"/>
            <a:endCxn id="111658" idx="1"/>
          </p:cNvCxnSpPr>
          <p:nvPr/>
        </p:nvCxnSpPr>
        <p:spPr bwMode="auto">
          <a:xfrm>
            <a:off x="4457700" y="3962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2" name="AutoShape 46"/>
          <p:cNvCxnSpPr>
            <a:cxnSpLocks noChangeShapeType="1"/>
            <a:stCxn id="111658" idx="3"/>
            <a:endCxn id="111659" idx="1"/>
          </p:cNvCxnSpPr>
          <p:nvPr/>
        </p:nvCxnSpPr>
        <p:spPr bwMode="auto">
          <a:xfrm>
            <a:off x="6362700" y="3962400"/>
            <a:ext cx="2286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663" name="Rectangle 47"/>
          <p:cNvSpPr>
            <a:spLocks noChangeArrowheads="1"/>
          </p:cNvSpPr>
          <p:nvPr/>
        </p:nvSpPr>
        <p:spPr bwMode="auto">
          <a:xfrm>
            <a:off x="1752600" y="563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Specifications</a:t>
            </a:r>
          </a:p>
        </p:txBody>
      </p:sp>
      <p:sp>
        <p:nvSpPr>
          <p:cNvPr id="111664" name="Rectangle 48"/>
          <p:cNvSpPr>
            <a:spLocks noChangeArrowheads="1"/>
          </p:cNvSpPr>
          <p:nvPr/>
        </p:nvSpPr>
        <p:spPr bwMode="auto">
          <a:xfrm>
            <a:off x="3657600" y="563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</p:txBody>
      </p:sp>
      <p:sp>
        <p:nvSpPr>
          <p:cNvPr id="111665" name="Rectangle 49"/>
          <p:cNvSpPr>
            <a:spLocks noChangeArrowheads="1"/>
          </p:cNvSpPr>
          <p:nvPr/>
        </p:nvSpPr>
        <p:spPr bwMode="auto">
          <a:xfrm>
            <a:off x="5562600" y="563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Implementation,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Integration</a:t>
            </a:r>
          </a:p>
        </p:txBody>
      </p:sp>
      <p:sp>
        <p:nvSpPr>
          <p:cNvPr id="111666" name="Rectangle 50"/>
          <p:cNvSpPr>
            <a:spLocks noChangeArrowheads="1"/>
          </p:cNvSpPr>
          <p:nvPr/>
        </p:nvSpPr>
        <p:spPr bwMode="auto">
          <a:xfrm>
            <a:off x="7391400" y="563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Deliver to</a:t>
            </a:r>
          </a:p>
          <a:p>
            <a:pPr algn="ctr">
              <a:lnSpc>
                <a:spcPct val="80000"/>
              </a:lnSpc>
            </a:pPr>
            <a:r>
              <a:rPr lang="en-US" sz="1600"/>
              <a:t>client (version n)</a:t>
            </a:r>
          </a:p>
        </p:txBody>
      </p:sp>
      <p:cxnSp>
        <p:nvCxnSpPr>
          <p:cNvPr id="111667" name="AutoShape 51"/>
          <p:cNvCxnSpPr>
            <a:cxnSpLocks noChangeShapeType="1"/>
            <a:stCxn id="111663" idx="3"/>
            <a:endCxn id="111664" idx="1"/>
          </p:cNvCxnSpPr>
          <p:nvPr/>
        </p:nvCxnSpPr>
        <p:spPr bwMode="auto">
          <a:xfrm>
            <a:off x="3352800" y="5867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8" name="AutoShape 52"/>
          <p:cNvCxnSpPr>
            <a:cxnSpLocks noChangeShapeType="1"/>
            <a:stCxn id="111664" idx="3"/>
            <a:endCxn id="111665" idx="1"/>
          </p:cNvCxnSpPr>
          <p:nvPr/>
        </p:nvCxnSpPr>
        <p:spPr bwMode="auto">
          <a:xfrm>
            <a:off x="5257800" y="5867400"/>
            <a:ext cx="3048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69" name="AutoShape 53"/>
          <p:cNvCxnSpPr>
            <a:cxnSpLocks noChangeShapeType="1"/>
            <a:stCxn id="111665" idx="3"/>
            <a:endCxn id="111666" idx="1"/>
          </p:cNvCxnSpPr>
          <p:nvPr/>
        </p:nvCxnSpPr>
        <p:spPr bwMode="auto">
          <a:xfrm>
            <a:off x="7162800" y="5867400"/>
            <a:ext cx="228600" cy="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1674" name="Group 58"/>
          <p:cNvGrpSpPr>
            <a:grpSpLocks/>
          </p:cNvGrpSpPr>
          <p:nvPr/>
        </p:nvGrpSpPr>
        <p:grpSpPr bwMode="auto">
          <a:xfrm>
            <a:off x="1352550" y="4686300"/>
            <a:ext cx="7239000" cy="457200"/>
            <a:chOff x="1008" y="3552"/>
            <a:chExt cx="4560" cy="288"/>
          </a:xfrm>
        </p:grpSpPr>
        <p:sp>
          <p:nvSpPr>
            <p:cNvPr id="111675" name="Rectangle 59"/>
            <p:cNvSpPr>
              <a:spLocks noChangeArrowheads="1"/>
            </p:cNvSpPr>
            <p:nvPr/>
          </p:nvSpPr>
          <p:spPr bwMode="auto">
            <a:xfrm>
              <a:off x="1008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</p:txBody>
        </p:sp>
        <p:sp>
          <p:nvSpPr>
            <p:cNvPr id="111676" name="Rectangle 60"/>
            <p:cNvSpPr>
              <a:spLocks noChangeArrowheads="1"/>
            </p:cNvSpPr>
            <p:nvPr/>
          </p:nvSpPr>
          <p:spPr bwMode="auto">
            <a:xfrm>
              <a:off x="2208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endParaRPr lang="en-US" sz="1600"/>
            </a:p>
          </p:txBody>
        </p:sp>
        <p:sp>
          <p:nvSpPr>
            <p:cNvPr id="111677" name="Rectangle 61"/>
            <p:cNvSpPr>
              <a:spLocks noChangeArrowheads="1"/>
            </p:cNvSpPr>
            <p:nvPr/>
          </p:nvSpPr>
          <p:spPr bwMode="auto">
            <a:xfrm>
              <a:off x="3408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r>
                <a:rPr lang="en-US" sz="1600"/>
                <a:t>.</a:t>
              </a:r>
            </a:p>
            <a:p>
              <a:pPr algn="ctr">
                <a:lnSpc>
                  <a:spcPct val="30000"/>
                </a:lnSpc>
              </a:pPr>
              <a:endParaRPr lang="en-US" sz="1600"/>
            </a:p>
          </p:txBody>
        </p:sp>
        <p:sp>
          <p:nvSpPr>
            <p:cNvPr id="111678" name="Rectangle 62"/>
            <p:cNvSpPr>
              <a:spLocks noChangeArrowheads="1"/>
            </p:cNvSpPr>
            <p:nvPr/>
          </p:nvSpPr>
          <p:spPr bwMode="auto">
            <a:xfrm>
              <a:off x="4560" y="3552"/>
              <a:ext cx="10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lnSpc>
                  <a:spcPct val="30000"/>
                </a:lnSpc>
              </a:pPr>
              <a:endParaRPr lang="en-US" sz="1600"/>
            </a:p>
          </p:txBody>
        </p:sp>
        <p:cxnSp>
          <p:nvCxnSpPr>
            <p:cNvPr id="111679" name="AutoShape 63"/>
            <p:cNvCxnSpPr>
              <a:cxnSpLocks noChangeShapeType="1"/>
              <a:stCxn id="111675" idx="3"/>
              <a:endCxn id="111676" idx="1"/>
            </p:cNvCxnSpPr>
            <p:nvPr/>
          </p:nvCxnSpPr>
          <p:spPr bwMode="auto">
            <a:xfrm>
              <a:off x="2016" y="3696"/>
              <a:ext cx="192" cy="0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680" name="AutoShape 64"/>
            <p:cNvCxnSpPr>
              <a:cxnSpLocks noChangeShapeType="1"/>
              <a:stCxn id="111676" idx="3"/>
              <a:endCxn id="111677" idx="1"/>
            </p:cNvCxnSpPr>
            <p:nvPr/>
          </p:nvCxnSpPr>
          <p:spPr bwMode="auto">
            <a:xfrm>
              <a:off x="3216" y="3696"/>
              <a:ext cx="192" cy="0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681" name="AutoShape 65"/>
            <p:cNvCxnSpPr>
              <a:cxnSpLocks noChangeShapeType="1"/>
              <a:stCxn id="111677" idx="3"/>
              <a:endCxn id="111678" idx="1"/>
            </p:cNvCxnSpPr>
            <p:nvPr/>
          </p:nvCxnSpPr>
          <p:spPr bwMode="auto">
            <a:xfrm>
              <a:off x="4416" y="3696"/>
              <a:ext cx="144" cy="0"/>
            </a:xfrm>
            <a:prstGeom prst="straightConnector1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triangl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1682" name="AutoShape 66"/>
          <p:cNvCxnSpPr>
            <a:cxnSpLocks noChangeShapeType="1"/>
            <a:stCxn id="111625" idx="2"/>
            <a:endCxn id="111648" idx="0"/>
          </p:cNvCxnSpPr>
          <p:nvPr/>
        </p:nvCxnSpPr>
        <p:spPr bwMode="auto">
          <a:xfrm>
            <a:off x="952500" y="2286000"/>
            <a:ext cx="400050" cy="4953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3" name="AutoShape 67"/>
          <p:cNvCxnSpPr>
            <a:cxnSpLocks noChangeShapeType="1"/>
            <a:stCxn id="111648" idx="2"/>
            <a:endCxn id="111656" idx="0"/>
          </p:cNvCxnSpPr>
          <p:nvPr/>
        </p:nvCxnSpPr>
        <p:spPr bwMode="auto">
          <a:xfrm>
            <a:off x="1352550" y="3238500"/>
            <a:ext cx="400050" cy="4953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4" name="AutoShape 68"/>
          <p:cNvCxnSpPr>
            <a:cxnSpLocks noChangeShapeType="1"/>
            <a:stCxn id="111656" idx="2"/>
            <a:endCxn id="111675" idx="0"/>
          </p:cNvCxnSpPr>
          <p:nvPr/>
        </p:nvCxnSpPr>
        <p:spPr bwMode="auto">
          <a:xfrm>
            <a:off x="1752600" y="4191000"/>
            <a:ext cx="400050" cy="4953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5" name="AutoShape 69"/>
          <p:cNvCxnSpPr>
            <a:cxnSpLocks noChangeShapeType="1"/>
            <a:stCxn id="111675" idx="2"/>
            <a:endCxn id="111663" idx="0"/>
          </p:cNvCxnSpPr>
          <p:nvPr/>
        </p:nvCxnSpPr>
        <p:spPr bwMode="auto">
          <a:xfrm>
            <a:off x="2152650" y="5143500"/>
            <a:ext cx="400050" cy="495300"/>
          </a:xfrm>
          <a:prstGeom prst="straightConnector1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6" name="AutoShape 70"/>
          <p:cNvCxnSpPr>
            <a:cxnSpLocks noChangeShapeType="1"/>
            <a:stCxn id="111676" idx="2"/>
            <a:endCxn id="111664" idx="0"/>
          </p:cNvCxnSpPr>
          <p:nvPr/>
        </p:nvCxnSpPr>
        <p:spPr bwMode="auto">
          <a:xfrm>
            <a:off x="4057650" y="5143500"/>
            <a:ext cx="400050" cy="495300"/>
          </a:xfrm>
          <a:prstGeom prst="straightConnector1">
            <a:avLst/>
          </a:prstGeom>
          <a:noFill/>
          <a:ln w="12700">
            <a:solidFill>
              <a:schemeClr val="folHlink"/>
            </a:solidFill>
            <a:prstDash val="dash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7" name="AutoShape 71"/>
          <p:cNvCxnSpPr>
            <a:cxnSpLocks noChangeShapeType="1"/>
            <a:stCxn id="111677" idx="2"/>
            <a:endCxn id="111665" idx="0"/>
          </p:cNvCxnSpPr>
          <p:nvPr/>
        </p:nvCxnSpPr>
        <p:spPr bwMode="auto">
          <a:xfrm>
            <a:off x="5962650" y="5143500"/>
            <a:ext cx="400050" cy="495300"/>
          </a:xfrm>
          <a:prstGeom prst="straightConnector1">
            <a:avLst/>
          </a:prstGeom>
          <a:noFill/>
          <a:ln w="12700" cap="rnd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89" name="AutoShape 73"/>
          <p:cNvCxnSpPr>
            <a:cxnSpLocks noChangeShapeType="1"/>
            <a:stCxn id="111658" idx="2"/>
            <a:endCxn id="111677" idx="0"/>
          </p:cNvCxnSpPr>
          <p:nvPr/>
        </p:nvCxnSpPr>
        <p:spPr bwMode="auto">
          <a:xfrm>
            <a:off x="5562600" y="4191000"/>
            <a:ext cx="400050" cy="495300"/>
          </a:xfrm>
          <a:prstGeom prst="straightConnector1">
            <a:avLst/>
          </a:prstGeom>
          <a:noFill/>
          <a:ln w="12700" cap="rnd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90" name="AutoShape 74"/>
          <p:cNvCxnSpPr>
            <a:cxnSpLocks noChangeShapeType="1"/>
            <a:stCxn id="111657" idx="2"/>
            <a:endCxn id="111676" idx="0"/>
          </p:cNvCxnSpPr>
          <p:nvPr/>
        </p:nvCxnSpPr>
        <p:spPr bwMode="auto">
          <a:xfrm>
            <a:off x="3657600" y="4191000"/>
            <a:ext cx="400050" cy="495300"/>
          </a:xfrm>
          <a:prstGeom prst="straightConnector1">
            <a:avLst/>
          </a:prstGeom>
          <a:noFill/>
          <a:ln w="12700">
            <a:solidFill>
              <a:schemeClr val="folHlink"/>
            </a:solidFill>
            <a:prstDash val="dash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91" name="AutoShape 75"/>
          <p:cNvCxnSpPr>
            <a:cxnSpLocks noChangeShapeType="1"/>
            <a:stCxn id="111649" idx="2"/>
            <a:endCxn id="111657" idx="0"/>
          </p:cNvCxnSpPr>
          <p:nvPr/>
        </p:nvCxnSpPr>
        <p:spPr bwMode="auto">
          <a:xfrm>
            <a:off x="3257550" y="3238500"/>
            <a:ext cx="400050" cy="495300"/>
          </a:xfrm>
          <a:prstGeom prst="straightConnector1">
            <a:avLst/>
          </a:prstGeom>
          <a:noFill/>
          <a:ln w="12700">
            <a:solidFill>
              <a:schemeClr val="folHlink"/>
            </a:solidFill>
            <a:prstDash val="dash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92" name="AutoShape 76"/>
          <p:cNvCxnSpPr>
            <a:cxnSpLocks noChangeShapeType="1"/>
            <a:stCxn id="111650" idx="2"/>
            <a:endCxn id="111658" idx="0"/>
          </p:cNvCxnSpPr>
          <p:nvPr/>
        </p:nvCxnSpPr>
        <p:spPr bwMode="auto">
          <a:xfrm>
            <a:off x="5162550" y="3238500"/>
            <a:ext cx="400050" cy="495300"/>
          </a:xfrm>
          <a:prstGeom prst="straightConnector1">
            <a:avLst/>
          </a:prstGeom>
          <a:noFill/>
          <a:ln w="12700" cap="rnd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93" name="AutoShape 77"/>
          <p:cNvCxnSpPr>
            <a:cxnSpLocks noChangeShapeType="1"/>
            <a:stCxn id="111628" idx="2"/>
            <a:endCxn id="111649" idx="0"/>
          </p:cNvCxnSpPr>
          <p:nvPr/>
        </p:nvCxnSpPr>
        <p:spPr bwMode="auto">
          <a:xfrm>
            <a:off x="2857500" y="2286000"/>
            <a:ext cx="400050" cy="495300"/>
          </a:xfrm>
          <a:prstGeom prst="straightConnector1">
            <a:avLst/>
          </a:prstGeom>
          <a:noFill/>
          <a:ln w="12700">
            <a:solidFill>
              <a:schemeClr val="folHlink"/>
            </a:solidFill>
            <a:prstDash val="dash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1694" name="AutoShape 78"/>
          <p:cNvCxnSpPr>
            <a:cxnSpLocks noChangeShapeType="1"/>
            <a:stCxn id="111631" idx="2"/>
            <a:endCxn id="111650" idx="0"/>
          </p:cNvCxnSpPr>
          <p:nvPr/>
        </p:nvCxnSpPr>
        <p:spPr bwMode="auto">
          <a:xfrm>
            <a:off x="4762500" y="2286000"/>
            <a:ext cx="400050" cy="495300"/>
          </a:xfrm>
          <a:prstGeom prst="straightConnector1">
            <a:avLst/>
          </a:prstGeom>
          <a:noFill/>
          <a:ln w="12700" cap="rnd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696" name="Line 80"/>
          <p:cNvSpPr>
            <a:spLocks noChangeShapeType="1"/>
          </p:cNvSpPr>
          <p:nvPr/>
        </p:nvSpPr>
        <p:spPr bwMode="auto">
          <a:xfrm>
            <a:off x="441325" y="6416675"/>
            <a:ext cx="3810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698" name="Text Box 82"/>
          <p:cNvSpPr txBox="1">
            <a:spLocks noChangeArrowheads="1"/>
          </p:cNvSpPr>
          <p:nvPr/>
        </p:nvSpPr>
        <p:spPr bwMode="auto">
          <a:xfrm>
            <a:off x="898525" y="6248400"/>
            <a:ext cx="1820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Specification team</a:t>
            </a:r>
          </a:p>
        </p:txBody>
      </p:sp>
      <p:sp>
        <p:nvSpPr>
          <p:cNvPr id="111702" name="Line 86"/>
          <p:cNvSpPr>
            <a:spLocks noChangeShapeType="1"/>
          </p:cNvSpPr>
          <p:nvPr/>
        </p:nvSpPr>
        <p:spPr bwMode="auto">
          <a:xfrm>
            <a:off x="2955925" y="6416675"/>
            <a:ext cx="381000" cy="0"/>
          </a:xfrm>
          <a:prstGeom prst="line">
            <a:avLst/>
          </a:prstGeom>
          <a:noFill/>
          <a:ln w="12700">
            <a:solidFill>
              <a:schemeClr val="folHlink"/>
            </a:solidFill>
            <a:prstDash val="dash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703" name="Text Box 87"/>
          <p:cNvSpPr txBox="1">
            <a:spLocks noChangeArrowheads="1"/>
          </p:cNvSpPr>
          <p:nvPr/>
        </p:nvSpPr>
        <p:spPr bwMode="auto">
          <a:xfrm>
            <a:off x="3413125" y="6248400"/>
            <a:ext cx="1306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folHlink"/>
                </a:solidFill>
              </a:rPr>
              <a:t>Design team</a:t>
            </a:r>
          </a:p>
        </p:txBody>
      </p:sp>
      <p:sp>
        <p:nvSpPr>
          <p:cNvPr id="111704" name="Line 88"/>
          <p:cNvSpPr>
            <a:spLocks noChangeShapeType="1"/>
          </p:cNvSpPr>
          <p:nvPr/>
        </p:nvSpPr>
        <p:spPr bwMode="auto">
          <a:xfrm>
            <a:off x="5013325" y="6416675"/>
            <a:ext cx="381000" cy="0"/>
          </a:xfrm>
          <a:prstGeom prst="line">
            <a:avLst/>
          </a:prstGeom>
          <a:noFill/>
          <a:ln w="12700" cap="rnd">
            <a:solidFill>
              <a:schemeClr val="hlink"/>
            </a:solidFill>
            <a:prstDash val="sysDot"/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1705" name="Text Box 89"/>
          <p:cNvSpPr txBox="1">
            <a:spLocks noChangeArrowheads="1"/>
          </p:cNvSpPr>
          <p:nvPr/>
        </p:nvSpPr>
        <p:spPr bwMode="auto">
          <a:xfrm>
            <a:off x="5470525" y="6248400"/>
            <a:ext cx="31575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folHlink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Implementation/integration team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2057400" y="1828800"/>
            <a:ext cx="1600200" cy="4572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600"/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3676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Spiral</a:t>
            </a:r>
          </a:p>
        </p:txBody>
      </p:sp>
      <p:sp>
        <p:nvSpPr>
          <p:cNvPr id="112663" name="Freeform 23"/>
          <p:cNvSpPr>
            <a:spLocks/>
          </p:cNvSpPr>
          <p:nvPr/>
        </p:nvSpPr>
        <p:spPr bwMode="auto">
          <a:xfrm>
            <a:off x="533400" y="1371600"/>
            <a:ext cx="8001000" cy="4648200"/>
          </a:xfrm>
          <a:custGeom>
            <a:avLst/>
            <a:gdLst>
              <a:gd name="T0" fmla="*/ 1920 w 5040"/>
              <a:gd name="T1" fmla="*/ 1536 h 3072"/>
              <a:gd name="T2" fmla="*/ 2496 w 5040"/>
              <a:gd name="T3" fmla="*/ 1152 h 3072"/>
              <a:gd name="T4" fmla="*/ 3216 w 5040"/>
              <a:gd name="T5" fmla="*/ 1536 h 3072"/>
              <a:gd name="T6" fmla="*/ 2496 w 5040"/>
              <a:gd name="T7" fmla="*/ 1920 h 3072"/>
              <a:gd name="T8" fmla="*/ 1440 w 5040"/>
              <a:gd name="T9" fmla="*/ 1536 h 3072"/>
              <a:gd name="T10" fmla="*/ 2496 w 5040"/>
              <a:gd name="T11" fmla="*/ 768 h 3072"/>
              <a:gd name="T12" fmla="*/ 3840 w 5040"/>
              <a:gd name="T13" fmla="*/ 1536 h 3072"/>
              <a:gd name="T14" fmla="*/ 2496 w 5040"/>
              <a:gd name="T15" fmla="*/ 2304 h 3072"/>
              <a:gd name="T16" fmla="*/ 960 w 5040"/>
              <a:gd name="T17" fmla="*/ 1536 h 3072"/>
              <a:gd name="T18" fmla="*/ 2496 w 5040"/>
              <a:gd name="T19" fmla="*/ 384 h 3072"/>
              <a:gd name="T20" fmla="*/ 4464 w 5040"/>
              <a:gd name="T21" fmla="*/ 1536 h 3072"/>
              <a:gd name="T22" fmla="*/ 2496 w 5040"/>
              <a:gd name="T23" fmla="*/ 2688 h 3072"/>
              <a:gd name="T24" fmla="*/ 480 w 5040"/>
              <a:gd name="T25" fmla="*/ 1536 h 3072"/>
              <a:gd name="T26" fmla="*/ 2496 w 5040"/>
              <a:gd name="T27" fmla="*/ 0 h 3072"/>
              <a:gd name="T28" fmla="*/ 5040 w 5040"/>
              <a:gd name="T29" fmla="*/ 1536 h 3072"/>
              <a:gd name="T30" fmla="*/ 2496 w 5040"/>
              <a:gd name="T31" fmla="*/ 3072 h 3072"/>
              <a:gd name="T32" fmla="*/ 0 w 5040"/>
              <a:gd name="T33" fmla="*/ 1536 h 30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5040" h="3072">
                <a:moveTo>
                  <a:pt x="1920" y="1536"/>
                </a:moveTo>
                <a:cubicBezTo>
                  <a:pt x="2100" y="1344"/>
                  <a:pt x="2280" y="1152"/>
                  <a:pt x="2496" y="1152"/>
                </a:cubicBezTo>
                <a:cubicBezTo>
                  <a:pt x="2712" y="1152"/>
                  <a:pt x="3216" y="1408"/>
                  <a:pt x="3216" y="1536"/>
                </a:cubicBezTo>
                <a:cubicBezTo>
                  <a:pt x="3216" y="1664"/>
                  <a:pt x="2792" y="1920"/>
                  <a:pt x="2496" y="1920"/>
                </a:cubicBezTo>
                <a:cubicBezTo>
                  <a:pt x="2200" y="1920"/>
                  <a:pt x="1440" y="1728"/>
                  <a:pt x="1440" y="1536"/>
                </a:cubicBezTo>
                <a:cubicBezTo>
                  <a:pt x="1440" y="1344"/>
                  <a:pt x="2096" y="768"/>
                  <a:pt x="2496" y="768"/>
                </a:cubicBezTo>
                <a:cubicBezTo>
                  <a:pt x="2896" y="768"/>
                  <a:pt x="3840" y="1280"/>
                  <a:pt x="3840" y="1536"/>
                </a:cubicBezTo>
                <a:cubicBezTo>
                  <a:pt x="3840" y="1792"/>
                  <a:pt x="2976" y="2304"/>
                  <a:pt x="2496" y="2304"/>
                </a:cubicBezTo>
                <a:cubicBezTo>
                  <a:pt x="2016" y="2304"/>
                  <a:pt x="960" y="1856"/>
                  <a:pt x="960" y="1536"/>
                </a:cubicBezTo>
                <a:cubicBezTo>
                  <a:pt x="960" y="1216"/>
                  <a:pt x="1912" y="384"/>
                  <a:pt x="2496" y="384"/>
                </a:cubicBezTo>
                <a:cubicBezTo>
                  <a:pt x="3080" y="384"/>
                  <a:pt x="4464" y="1152"/>
                  <a:pt x="4464" y="1536"/>
                </a:cubicBezTo>
                <a:cubicBezTo>
                  <a:pt x="4464" y="1920"/>
                  <a:pt x="3160" y="2688"/>
                  <a:pt x="2496" y="2688"/>
                </a:cubicBezTo>
                <a:cubicBezTo>
                  <a:pt x="1832" y="2688"/>
                  <a:pt x="480" y="1984"/>
                  <a:pt x="480" y="1536"/>
                </a:cubicBezTo>
                <a:cubicBezTo>
                  <a:pt x="480" y="1088"/>
                  <a:pt x="1736" y="0"/>
                  <a:pt x="2496" y="0"/>
                </a:cubicBezTo>
                <a:cubicBezTo>
                  <a:pt x="3256" y="0"/>
                  <a:pt x="5040" y="1024"/>
                  <a:pt x="5040" y="1536"/>
                </a:cubicBezTo>
                <a:cubicBezTo>
                  <a:pt x="5040" y="2048"/>
                  <a:pt x="3336" y="3072"/>
                  <a:pt x="2496" y="3072"/>
                </a:cubicBezTo>
                <a:cubicBezTo>
                  <a:pt x="1656" y="3072"/>
                  <a:pt x="828" y="2304"/>
                  <a:pt x="0" y="1536"/>
                </a:cubicBezTo>
              </a:path>
            </a:pathLst>
          </a:custGeom>
          <a:solidFill>
            <a:schemeClr val="accent1"/>
          </a:solidFill>
          <a:ln w="19050" cap="sq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4419600" y="3200400"/>
            <a:ext cx="80010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Risk</a:t>
            </a:r>
          </a:p>
          <a:p>
            <a:pPr algn="ctr">
              <a:lnSpc>
                <a:spcPct val="80000"/>
              </a:lnSpc>
            </a:pPr>
            <a:r>
              <a:rPr lang="en-US" sz="1400"/>
              <a:t>analysis</a:t>
            </a:r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4978400" y="2840038"/>
            <a:ext cx="8001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Risk</a:t>
            </a:r>
          </a:p>
          <a:p>
            <a:pPr algn="ctr">
              <a:lnSpc>
                <a:spcPct val="80000"/>
              </a:lnSpc>
            </a:pPr>
            <a:r>
              <a:rPr lang="en-US" sz="1400"/>
              <a:t>analysis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5527675" y="2459038"/>
            <a:ext cx="8001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Risk</a:t>
            </a:r>
          </a:p>
          <a:p>
            <a:pPr algn="ctr">
              <a:lnSpc>
                <a:spcPct val="80000"/>
              </a:lnSpc>
            </a:pPr>
            <a:r>
              <a:rPr lang="en-US" sz="1400"/>
              <a:t>analysis</a:t>
            </a:r>
          </a:p>
        </p:txBody>
      </p:sp>
      <p:sp>
        <p:nvSpPr>
          <p:cNvPr id="112677" name="Text Box 37"/>
          <p:cNvSpPr txBox="1">
            <a:spLocks noChangeArrowheads="1"/>
          </p:cNvSpPr>
          <p:nvPr/>
        </p:nvSpPr>
        <p:spPr bwMode="auto">
          <a:xfrm>
            <a:off x="6061075" y="2046288"/>
            <a:ext cx="8001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Risk</a:t>
            </a:r>
          </a:p>
          <a:p>
            <a:pPr algn="ctr">
              <a:lnSpc>
                <a:spcPct val="80000"/>
              </a:lnSpc>
            </a:pPr>
            <a:r>
              <a:rPr lang="en-US" sz="1400"/>
              <a:t>analysis</a:t>
            </a: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 rot="-1280155">
            <a:off x="4440238" y="3654425"/>
            <a:ext cx="9382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Rapid</a:t>
            </a:r>
          </a:p>
          <a:p>
            <a:pPr algn="ctr">
              <a:lnSpc>
                <a:spcPct val="80000"/>
              </a:lnSpc>
            </a:pPr>
            <a:r>
              <a:rPr lang="en-US" sz="1400"/>
              <a:t>prototype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 rot="-1284839">
            <a:off x="4679950" y="4232275"/>
            <a:ext cx="1168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Specification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 rot="-1277602">
            <a:off x="5186363" y="4760913"/>
            <a:ext cx="715962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Design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 rot="-1283698">
            <a:off x="5087938" y="5295900"/>
            <a:ext cx="14224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Implementation</a:t>
            </a:r>
          </a:p>
        </p:txBody>
      </p:sp>
      <p:sp>
        <p:nvSpPr>
          <p:cNvPr id="112683" name="Text Box 43"/>
          <p:cNvSpPr txBox="1">
            <a:spLocks noChangeArrowheads="1"/>
          </p:cNvSpPr>
          <p:nvPr/>
        </p:nvSpPr>
        <p:spPr bwMode="auto">
          <a:xfrm rot="1423090">
            <a:off x="3429000" y="3810000"/>
            <a:ext cx="63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Verify</a:t>
            </a: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 rot="1423090">
            <a:off x="2971800" y="4191000"/>
            <a:ext cx="63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Verify</a:t>
            </a:r>
          </a:p>
        </p:txBody>
      </p:sp>
      <p:sp>
        <p:nvSpPr>
          <p:cNvPr id="112685" name="Text Box 45"/>
          <p:cNvSpPr txBox="1">
            <a:spLocks noChangeArrowheads="1"/>
          </p:cNvSpPr>
          <p:nvPr/>
        </p:nvSpPr>
        <p:spPr bwMode="auto">
          <a:xfrm rot="1423090">
            <a:off x="2514600" y="4572000"/>
            <a:ext cx="63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Verify</a:t>
            </a:r>
          </a:p>
        </p:txBody>
      </p:sp>
      <p:sp>
        <p:nvSpPr>
          <p:cNvPr id="112688" name="Text Box 48"/>
          <p:cNvSpPr txBox="1">
            <a:spLocks noChangeArrowheads="1"/>
          </p:cNvSpPr>
          <p:nvPr/>
        </p:nvSpPr>
        <p:spPr bwMode="auto">
          <a:xfrm rot="1423090">
            <a:off x="2124075" y="4889500"/>
            <a:ext cx="6350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400"/>
              <a:t>Verify</a:t>
            </a:r>
          </a:p>
        </p:txBody>
      </p:sp>
    </p:spTree>
    <p:extLst>
      <p:ext uri="{BB962C8B-B14F-4D97-AF65-F5344CB8AC3E}">
        <p14:creationId xmlns:p14="http://schemas.microsoft.com/office/powerpoint/2010/main" val="176943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Comparison of Life Cycle Models</a:t>
            </a:r>
          </a:p>
        </p:txBody>
      </p:sp>
      <p:graphicFrame>
        <p:nvGraphicFramePr>
          <p:cNvPr id="114830" name="Group 142"/>
          <p:cNvGraphicFramePr>
            <a:graphicFrameLocks noGrp="1"/>
          </p:cNvGraphicFramePr>
          <p:nvPr/>
        </p:nvGraphicFramePr>
        <p:xfrm>
          <a:off x="304800" y="1752600"/>
          <a:ext cx="8610600" cy="4462844"/>
        </p:xfrm>
        <a:graphic>
          <a:graphicData uri="http://schemas.openxmlformats.org/drawingml/2006/table">
            <a:tbl>
              <a:tblPr/>
              <a:tblGrid>
                <a:gridCol w="1828800"/>
                <a:gridCol w="3352800"/>
                <a:gridCol w="34290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Model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Strengths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Weaknesses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Build-and-Fix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Fine for small programs that do not require much maintenance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Totally unsatisfactorily for nontrivial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Waterfall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Disciplined approach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Document driven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Delivered product may not meet client’s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Rapid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Prototyping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Ensures that delivered product meets client’s needs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 need to build twice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Cannot always be used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Incremental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Maximizes early return on investment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Promotes maintainability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Requires open architecture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May degenerate into build-and-fix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Synchronize-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and-stabilize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Future user’s needs are met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Ensures components can be successfully integrated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Has not been widely used other than in Microsoft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Spiral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Incorporates features of all the above models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Can be used only for large-scale products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Developers have to be competent at risk-analysis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45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12312</TotalTime>
  <Words>1256</Words>
  <Application>Microsoft Office PowerPoint</Application>
  <PresentationFormat>On-screen Show (4:3)</PresentationFormat>
  <Paragraphs>469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Blends</vt:lpstr>
      <vt:lpstr>Introduction to Software Engineering Lecture 4</vt:lpstr>
      <vt:lpstr>Today’s Lecture</vt:lpstr>
      <vt:lpstr>Build-and-Fix</vt:lpstr>
      <vt:lpstr>Waterfall</vt:lpstr>
      <vt:lpstr>Rapid Prototyping</vt:lpstr>
      <vt:lpstr>Incremental</vt:lpstr>
      <vt:lpstr>Synchronize-and-Stabilize</vt:lpstr>
      <vt:lpstr>Spiral</vt:lpstr>
      <vt:lpstr>A Comparison of Life Cycle Models</vt:lpstr>
      <vt:lpstr>ICS 52 Software Life Cycle</vt:lpstr>
      <vt:lpstr>Recurring, Fundamental Principles</vt:lpstr>
      <vt:lpstr>Rigor and Formality</vt:lpstr>
      <vt:lpstr>Separation of Concerns</vt:lpstr>
      <vt:lpstr>Example Dimensions of Separation</vt:lpstr>
      <vt:lpstr>Modularity</vt:lpstr>
      <vt:lpstr>Modularity</vt:lpstr>
      <vt:lpstr>Abstraction</vt:lpstr>
      <vt:lpstr>Abstraction</vt:lpstr>
      <vt:lpstr>Modularity + Abstraction</vt:lpstr>
      <vt:lpstr>Anticipation of Change</vt:lpstr>
      <vt:lpstr>Generality</vt:lpstr>
      <vt:lpstr>Incrementality</vt:lpstr>
      <vt:lpstr>Cohesion</vt:lpstr>
      <vt:lpstr>Coupling</vt:lpstr>
      <vt:lpstr>A Good Separation of Concerns, 1</vt:lpstr>
      <vt:lpstr>A Good Separation of Concerns, 2</vt:lpstr>
      <vt:lpstr>Benefit 1: Anticipating Change</vt:lpstr>
      <vt:lpstr>Benefit 1: Anticipating Change</vt:lpstr>
      <vt:lpstr>Benefit 2: Promoting Generality</vt:lpstr>
      <vt:lpstr>Benefit 3: Facilitating Incrementality</vt:lpstr>
      <vt:lpstr>Recurring, Fundamental Principles</vt:lpstr>
      <vt:lpstr>Your Tasks</vt:lpstr>
    </vt:vector>
  </TitlesOfParts>
  <Company>UCI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52 Intro to Software Engineering</dc:title>
  <dc:creator>Andre van der Hoek</dc:creator>
  <cp:lastModifiedBy>Andre van der Hoek</cp:lastModifiedBy>
  <cp:revision>267</cp:revision>
  <dcterms:created xsi:type="dcterms:W3CDTF">2000-02-26T02:28:26Z</dcterms:created>
  <dcterms:modified xsi:type="dcterms:W3CDTF">2012-01-25T15:20:37Z</dcterms:modified>
</cp:coreProperties>
</file>