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9"/>
  </p:handoutMasterIdLst>
  <p:sldIdLst>
    <p:sldId id="264" r:id="rId2"/>
    <p:sldId id="265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2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C09"/>
    <a:srgbClr val="F0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543" autoAdjust="0"/>
  </p:normalViewPr>
  <p:slideViewPr>
    <p:cSldViewPr>
      <p:cViewPr varScale="1">
        <p:scale>
          <a:sx n="139" d="100"/>
          <a:sy n="13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6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2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E0236F-206E-4828-90FD-7780FBAB1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60363"/>
            <a:ext cx="1952625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60363"/>
            <a:ext cx="5707063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92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5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5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0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09575" y="533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92163" y="53340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33400" y="955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03288" y="955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19063" y="8826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54063" y="4254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34975" y="1216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6036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24000"/>
            <a:ext cx="7772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Software Engineering</a:t>
            </a:r>
            <a:br>
              <a:rPr lang="en-US" dirty="0" smtClean="0"/>
            </a:br>
            <a:r>
              <a:rPr lang="en-US" dirty="0" smtClean="0"/>
              <a:t>Lecture 7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André </a:t>
            </a:r>
            <a:r>
              <a:rPr lang="en-US" dirty="0"/>
              <a:t>van der </a:t>
            </a:r>
            <a:r>
              <a:rPr lang="en-US" dirty="0" err="1" smtClean="0"/>
              <a:t>Hoek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What About Those Interfaces?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705600" y="19050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3429000" y="19050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42" name="AutoShape 14"/>
          <p:cNvCxnSpPr>
            <a:cxnSpLocks noChangeShapeType="1"/>
          </p:cNvCxnSpPr>
          <p:nvPr/>
        </p:nvCxnSpPr>
        <p:spPr bwMode="auto">
          <a:xfrm rot="5400000" flipH="1" flipV="1">
            <a:off x="5600700" y="685800"/>
            <a:ext cx="685800" cy="3276600"/>
          </a:xfrm>
          <a:prstGeom prst="curvedConnector5">
            <a:avLst>
              <a:gd name="adj1" fmla="val -33333"/>
              <a:gd name="adj2" fmla="val 50000"/>
              <a:gd name="adj3" fmla="val 13333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43" name="AutoShape 15"/>
          <p:cNvCxnSpPr>
            <a:cxnSpLocks noChangeShapeType="1"/>
          </p:cNvCxnSpPr>
          <p:nvPr/>
        </p:nvCxnSpPr>
        <p:spPr bwMode="auto">
          <a:xfrm rot="16200000" flipV="1">
            <a:off x="5600700" y="685800"/>
            <a:ext cx="685800" cy="3276600"/>
          </a:xfrm>
          <a:prstGeom prst="curvedConnector5">
            <a:avLst>
              <a:gd name="adj1" fmla="val -33333"/>
              <a:gd name="adj2" fmla="val 50000"/>
              <a:gd name="adj3" fmla="val 13333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457200" y="2133600"/>
            <a:ext cx="1752600" cy="38100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58" name="AutoShape 30"/>
          <p:cNvCxnSpPr>
            <a:cxnSpLocks noChangeShapeType="1"/>
          </p:cNvCxnSpPr>
          <p:nvPr/>
        </p:nvCxnSpPr>
        <p:spPr bwMode="auto">
          <a:xfrm>
            <a:off x="1331913" y="28956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59" name="AutoShape 31"/>
          <p:cNvCxnSpPr>
            <a:cxnSpLocks noChangeShapeType="1"/>
          </p:cNvCxnSpPr>
          <p:nvPr/>
        </p:nvCxnSpPr>
        <p:spPr bwMode="auto">
          <a:xfrm flipH="1">
            <a:off x="1330325" y="3886200"/>
            <a:ext cx="1588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60" name="AutoShape 32"/>
          <p:cNvCxnSpPr>
            <a:cxnSpLocks noChangeShapeType="1"/>
          </p:cNvCxnSpPr>
          <p:nvPr/>
        </p:nvCxnSpPr>
        <p:spPr bwMode="auto">
          <a:xfrm>
            <a:off x="1330325" y="48768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570" name="Rectangle 42"/>
          <p:cNvSpPr>
            <a:spLocks noChangeArrowheads="1"/>
          </p:cNvSpPr>
          <p:nvPr/>
        </p:nvSpPr>
        <p:spPr bwMode="auto">
          <a:xfrm>
            <a:off x="4876800" y="37338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4876800" y="56388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79" name="AutoShape 51"/>
          <p:cNvCxnSpPr>
            <a:cxnSpLocks noChangeShapeType="1"/>
          </p:cNvCxnSpPr>
          <p:nvPr/>
        </p:nvCxnSpPr>
        <p:spPr bwMode="auto">
          <a:xfrm>
            <a:off x="5753100" y="4495800"/>
            <a:ext cx="0" cy="1219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581" name="Rectangle 53"/>
          <p:cNvSpPr>
            <a:spLocks noChangeArrowheads="1"/>
          </p:cNvSpPr>
          <p:nvPr/>
        </p:nvSpPr>
        <p:spPr bwMode="auto">
          <a:xfrm>
            <a:off x="2743200" y="37338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6" name="Rectangle 58"/>
          <p:cNvSpPr>
            <a:spLocks noChangeArrowheads="1"/>
          </p:cNvSpPr>
          <p:nvPr/>
        </p:nvSpPr>
        <p:spPr bwMode="auto">
          <a:xfrm>
            <a:off x="7010400" y="37338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90" name="AutoShape 62"/>
          <p:cNvCxnSpPr>
            <a:cxnSpLocks noChangeShapeType="1"/>
          </p:cNvCxnSpPr>
          <p:nvPr/>
        </p:nvCxnSpPr>
        <p:spPr bwMode="auto">
          <a:xfrm>
            <a:off x="3619500" y="4495800"/>
            <a:ext cx="2133600" cy="1219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91" name="AutoShape 63"/>
          <p:cNvCxnSpPr>
            <a:cxnSpLocks noChangeShapeType="1"/>
          </p:cNvCxnSpPr>
          <p:nvPr/>
        </p:nvCxnSpPr>
        <p:spPr bwMode="auto">
          <a:xfrm flipH="1">
            <a:off x="5753100" y="4495800"/>
            <a:ext cx="2133600" cy="1219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592" name="Group 64"/>
          <p:cNvGrpSpPr>
            <a:grpSpLocks/>
          </p:cNvGrpSpPr>
          <p:nvPr/>
        </p:nvGrpSpPr>
        <p:grpSpPr bwMode="auto">
          <a:xfrm>
            <a:off x="3505200" y="1981200"/>
            <a:ext cx="1600200" cy="685800"/>
            <a:chOff x="720" y="1248"/>
            <a:chExt cx="1008" cy="432"/>
          </a:xfrm>
        </p:grpSpPr>
        <p:sp>
          <p:nvSpPr>
            <p:cNvPr id="150593" name="Rectangle 65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594" name="Rectangle 66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Peer</a:t>
              </a:r>
            </a:p>
          </p:txBody>
        </p:sp>
        <p:sp>
          <p:nvSpPr>
            <p:cNvPr id="150595" name="Rectangle 67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596" name="Group 68"/>
          <p:cNvGrpSpPr>
            <a:grpSpLocks/>
          </p:cNvGrpSpPr>
          <p:nvPr/>
        </p:nvGrpSpPr>
        <p:grpSpPr bwMode="auto">
          <a:xfrm>
            <a:off x="6781800" y="1981200"/>
            <a:ext cx="1600200" cy="685800"/>
            <a:chOff x="720" y="1248"/>
            <a:chExt cx="1008" cy="432"/>
          </a:xfrm>
        </p:grpSpPr>
        <p:sp>
          <p:nvSpPr>
            <p:cNvPr id="150597" name="Rectangle 69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598" name="Rectangle 70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Peer</a:t>
              </a:r>
            </a:p>
          </p:txBody>
        </p:sp>
        <p:sp>
          <p:nvSpPr>
            <p:cNvPr id="150599" name="Rectangle 71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00" name="Group 72"/>
          <p:cNvGrpSpPr>
            <a:grpSpLocks/>
          </p:cNvGrpSpPr>
          <p:nvPr/>
        </p:nvGrpSpPr>
        <p:grpSpPr bwMode="auto">
          <a:xfrm>
            <a:off x="2819400" y="3810000"/>
            <a:ext cx="1600200" cy="685800"/>
            <a:chOff x="720" y="1248"/>
            <a:chExt cx="1008" cy="432"/>
          </a:xfrm>
        </p:grpSpPr>
        <p:sp>
          <p:nvSpPr>
            <p:cNvPr id="150601" name="Rectangle 73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02" name="Rectangle 74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Client</a:t>
              </a:r>
            </a:p>
          </p:txBody>
        </p:sp>
        <p:sp>
          <p:nvSpPr>
            <p:cNvPr id="150603" name="Rectangle 75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04" name="Group 76"/>
          <p:cNvGrpSpPr>
            <a:grpSpLocks/>
          </p:cNvGrpSpPr>
          <p:nvPr/>
        </p:nvGrpSpPr>
        <p:grpSpPr bwMode="auto">
          <a:xfrm>
            <a:off x="4953000" y="3810000"/>
            <a:ext cx="1600200" cy="685800"/>
            <a:chOff x="720" y="1248"/>
            <a:chExt cx="1008" cy="432"/>
          </a:xfrm>
        </p:grpSpPr>
        <p:sp>
          <p:nvSpPr>
            <p:cNvPr id="150605" name="Rectangle 77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06" name="Rectangle 78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Client</a:t>
              </a:r>
            </a:p>
          </p:txBody>
        </p:sp>
        <p:sp>
          <p:nvSpPr>
            <p:cNvPr id="150607" name="Rectangle 79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08" name="Group 80"/>
          <p:cNvGrpSpPr>
            <a:grpSpLocks/>
          </p:cNvGrpSpPr>
          <p:nvPr/>
        </p:nvGrpSpPr>
        <p:grpSpPr bwMode="auto">
          <a:xfrm>
            <a:off x="7086600" y="3810000"/>
            <a:ext cx="1600200" cy="685800"/>
            <a:chOff x="720" y="1248"/>
            <a:chExt cx="1008" cy="432"/>
          </a:xfrm>
        </p:grpSpPr>
        <p:sp>
          <p:nvSpPr>
            <p:cNvPr id="150609" name="Rectangle 81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10" name="Rectangle 82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Client</a:t>
              </a:r>
            </a:p>
          </p:txBody>
        </p:sp>
        <p:sp>
          <p:nvSpPr>
            <p:cNvPr id="150611" name="Rectangle 83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12" name="Group 84"/>
          <p:cNvGrpSpPr>
            <a:grpSpLocks/>
          </p:cNvGrpSpPr>
          <p:nvPr/>
        </p:nvGrpSpPr>
        <p:grpSpPr bwMode="auto">
          <a:xfrm>
            <a:off x="4953000" y="5715000"/>
            <a:ext cx="1600200" cy="685800"/>
            <a:chOff x="720" y="1248"/>
            <a:chExt cx="1008" cy="432"/>
          </a:xfrm>
        </p:grpSpPr>
        <p:sp>
          <p:nvSpPr>
            <p:cNvPr id="150613" name="Rectangle 85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14" name="Rectangle 86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Server</a:t>
              </a:r>
            </a:p>
          </p:txBody>
        </p:sp>
        <p:sp>
          <p:nvSpPr>
            <p:cNvPr id="150615" name="Rectangle 87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16" name="Group 88"/>
          <p:cNvGrpSpPr>
            <a:grpSpLocks/>
          </p:cNvGrpSpPr>
          <p:nvPr/>
        </p:nvGrpSpPr>
        <p:grpSpPr bwMode="auto">
          <a:xfrm>
            <a:off x="533400" y="5181600"/>
            <a:ext cx="1600200" cy="685800"/>
            <a:chOff x="720" y="1248"/>
            <a:chExt cx="1008" cy="432"/>
          </a:xfrm>
        </p:grpSpPr>
        <p:sp>
          <p:nvSpPr>
            <p:cNvPr id="150617" name="Rectangle 89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18" name="Rectangle 90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1</a:t>
              </a:r>
            </a:p>
          </p:txBody>
        </p:sp>
        <p:sp>
          <p:nvSpPr>
            <p:cNvPr id="150619" name="Rectangle 91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20" name="Group 92"/>
          <p:cNvGrpSpPr>
            <a:grpSpLocks/>
          </p:cNvGrpSpPr>
          <p:nvPr/>
        </p:nvGrpSpPr>
        <p:grpSpPr bwMode="auto">
          <a:xfrm>
            <a:off x="533400" y="4191000"/>
            <a:ext cx="1600200" cy="685800"/>
            <a:chOff x="720" y="1248"/>
            <a:chExt cx="1008" cy="432"/>
          </a:xfrm>
        </p:grpSpPr>
        <p:sp>
          <p:nvSpPr>
            <p:cNvPr id="150621" name="Rectangle 93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22" name="Rectangle 94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2</a:t>
              </a:r>
            </a:p>
          </p:txBody>
        </p:sp>
        <p:sp>
          <p:nvSpPr>
            <p:cNvPr id="150623" name="Rectangle 95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24" name="Group 96"/>
          <p:cNvGrpSpPr>
            <a:grpSpLocks/>
          </p:cNvGrpSpPr>
          <p:nvPr/>
        </p:nvGrpSpPr>
        <p:grpSpPr bwMode="auto">
          <a:xfrm>
            <a:off x="533400" y="3200400"/>
            <a:ext cx="1600200" cy="685800"/>
            <a:chOff x="720" y="1248"/>
            <a:chExt cx="1008" cy="432"/>
          </a:xfrm>
        </p:grpSpPr>
        <p:sp>
          <p:nvSpPr>
            <p:cNvPr id="150625" name="Rectangle 97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26" name="Rectangle 98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3</a:t>
              </a:r>
            </a:p>
          </p:txBody>
        </p:sp>
        <p:sp>
          <p:nvSpPr>
            <p:cNvPr id="150627" name="Rectangle 99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28" name="Group 100"/>
          <p:cNvGrpSpPr>
            <a:grpSpLocks/>
          </p:cNvGrpSpPr>
          <p:nvPr/>
        </p:nvGrpSpPr>
        <p:grpSpPr bwMode="auto">
          <a:xfrm>
            <a:off x="533400" y="2209800"/>
            <a:ext cx="1600200" cy="685800"/>
            <a:chOff x="720" y="1248"/>
            <a:chExt cx="1008" cy="432"/>
          </a:xfrm>
        </p:grpSpPr>
        <p:sp>
          <p:nvSpPr>
            <p:cNvPr id="150629" name="Rectangle 101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30" name="Rectangle 102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4</a:t>
              </a:r>
            </a:p>
          </p:txBody>
        </p:sp>
        <p:sp>
          <p:nvSpPr>
            <p:cNvPr id="150631" name="Rectangle 103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11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Interfaces</a:t>
            </a:r>
          </a:p>
        </p:txBody>
      </p:sp>
      <p:sp>
        <p:nvSpPr>
          <p:cNvPr id="152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82688" y="1524000"/>
            <a:ext cx="7961312" cy="4608513"/>
          </a:xfrm>
        </p:spPr>
        <p:txBody>
          <a:bodyPr/>
          <a:lstStyle/>
          <a:p>
            <a:r>
              <a:rPr lang="en-US"/>
              <a:t>Abstraction of the functionality of a component</a:t>
            </a:r>
          </a:p>
          <a:p>
            <a:pPr lvl="1"/>
            <a:r>
              <a:rPr lang="en-US"/>
              <a:t>Defines the set of services that a component provides or requires</a:t>
            </a:r>
          </a:p>
          <a:p>
            <a:pPr lvl="1"/>
            <a:r>
              <a:rPr lang="en-US"/>
              <a:t>Other components use or supply these services</a:t>
            </a:r>
          </a:p>
          <a:p>
            <a:pPr lvl="1"/>
            <a:r>
              <a:rPr lang="en-US"/>
              <a:t>Components themselves implement the services</a:t>
            </a:r>
          </a:p>
          <a:p>
            <a:pPr lvl="2"/>
            <a:r>
              <a:rPr lang="en-US"/>
              <a:t>With or without the help of other components</a:t>
            </a:r>
          </a:p>
          <a:p>
            <a:r>
              <a:rPr lang="en-US"/>
              <a:t>Serves as a contract</a:t>
            </a:r>
          </a:p>
          <a:p>
            <a:pPr lvl="1"/>
            <a:r>
              <a:rPr lang="en-US"/>
              <a:t>Other components rely on the contract</a:t>
            </a:r>
          </a:p>
          <a:p>
            <a:pPr lvl="1"/>
            <a:r>
              <a:rPr lang="en-US"/>
              <a:t>Any change can have far-reaching consequences </a:t>
            </a:r>
          </a:p>
          <a:p>
            <a:endParaRPr lang="en-US"/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1778000" y="6122988"/>
            <a:ext cx="549275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Interfaces are the key to proper design</a:t>
            </a:r>
          </a:p>
        </p:txBody>
      </p:sp>
    </p:spTree>
    <p:extLst>
      <p:ext uri="{BB962C8B-B14F-4D97-AF65-F5344CB8AC3E}">
        <p14:creationId xmlns:p14="http://schemas.microsoft.com/office/powerpoint/2010/main" val="402588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Splitting and Sorting Files</a:t>
            </a: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762000" y="1981200"/>
            <a:ext cx="1752600" cy="38100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6693" name="AutoShape 21"/>
          <p:cNvCxnSpPr>
            <a:cxnSpLocks noChangeShapeType="1"/>
          </p:cNvCxnSpPr>
          <p:nvPr/>
        </p:nvCxnSpPr>
        <p:spPr bwMode="auto">
          <a:xfrm>
            <a:off x="1636713" y="27432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94" name="AutoShape 22"/>
          <p:cNvCxnSpPr>
            <a:cxnSpLocks noChangeShapeType="1"/>
          </p:cNvCxnSpPr>
          <p:nvPr/>
        </p:nvCxnSpPr>
        <p:spPr bwMode="auto">
          <a:xfrm flipH="1">
            <a:off x="1635125" y="3733800"/>
            <a:ext cx="1588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695" name="AutoShape 23"/>
          <p:cNvCxnSpPr>
            <a:cxnSpLocks noChangeShapeType="1"/>
          </p:cNvCxnSpPr>
          <p:nvPr/>
        </p:nvCxnSpPr>
        <p:spPr bwMode="auto">
          <a:xfrm>
            <a:off x="1635125" y="47244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702" name="Text Box 30"/>
          <p:cNvSpPr txBox="1">
            <a:spLocks noChangeArrowheads="1"/>
          </p:cNvSpPr>
          <p:nvPr/>
        </p:nvSpPr>
        <p:spPr bwMode="auto">
          <a:xfrm>
            <a:off x="3182938" y="5257800"/>
            <a:ext cx="502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boolean storeSmallZipFile(Contents c)</a:t>
            </a:r>
          </a:p>
        </p:txBody>
      </p:sp>
      <p:sp>
        <p:nvSpPr>
          <p:cNvPr id="156703" name="Text Box 31"/>
          <p:cNvSpPr txBox="1">
            <a:spLocks noChangeArrowheads="1"/>
          </p:cNvSpPr>
          <p:nvPr/>
        </p:nvSpPr>
        <p:spPr bwMode="auto">
          <a:xfrm>
            <a:off x="3182938" y="4267200"/>
            <a:ext cx="56562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boolean storeSmallFile(Contents c)</a:t>
            </a:r>
          </a:p>
        </p:txBody>
      </p:sp>
      <p:sp>
        <p:nvSpPr>
          <p:cNvPr id="156704" name="Text Box 32"/>
          <p:cNvSpPr txBox="1">
            <a:spLocks noChangeArrowheads="1"/>
          </p:cNvSpPr>
          <p:nvPr/>
        </p:nvSpPr>
        <p:spPr bwMode="auto">
          <a:xfrm>
            <a:off x="3182938" y="3276600"/>
            <a:ext cx="571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boolean splitFile(Contents c)</a:t>
            </a:r>
          </a:p>
        </p:txBody>
      </p:sp>
      <p:sp>
        <p:nvSpPr>
          <p:cNvPr id="156705" name="Text Box 33"/>
          <p:cNvSpPr txBox="1">
            <a:spLocks noChangeArrowheads="1"/>
          </p:cNvSpPr>
          <p:nvPr/>
        </p:nvSpPr>
        <p:spPr bwMode="auto">
          <a:xfrm>
            <a:off x="3182938" y="2311400"/>
            <a:ext cx="533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Result sortAndSplitFile(Contents c)</a:t>
            </a:r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>
            <a:off x="2438400" y="5029200"/>
            <a:ext cx="762000" cy="762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2438400" y="5257800"/>
            <a:ext cx="762000" cy="3810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08" name="Line 36"/>
          <p:cNvSpPr>
            <a:spLocks noChangeShapeType="1"/>
          </p:cNvSpPr>
          <p:nvPr/>
        </p:nvSpPr>
        <p:spPr bwMode="auto">
          <a:xfrm>
            <a:off x="2438400" y="4038600"/>
            <a:ext cx="762000" cy="762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09" name="Line 37"/>
          <p:cNvSpPr>
            <a:spLocks noChangeShapeType="1"/>
          </p:cNvSpPr>
          <p:nvPr/>
        </p:nvSpPr>
        <p:spPr bwMode="auto">
          <a:xfrm>
            <a:off x="2438400" y="4267200"/>
            <a:ext cx="762000" cy="3810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10" name="Line 38"/>
          <p:cNvSpPr>
            <a:spLocks noChangeShapeType="1"/>
          </p:cNvSpPr>
          <p:nvPr/>
        </p:nvSpPr>
        <p:spPr bwMode="auto">
          <a:xfrm>
            <a:off x="2438400" y="3048000"/>
            <a:ext cx="762000" cy="762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11" name="Line 39"/>
          <p:cNvSpPr>
            <a:spLocks noChangeShapeType="1"/>
          </p:cNvSpPr>
          <p:nvPr/>
        </p:nvSpPr>
        <p:spPr bwMode="auto">
          <a:xfrm>
            <a:off x="2438400" y="3276600"/>
            <a:ext cx="762000" cy="3810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12" name="Line 40"/>
          <p:cNvSpPr>
            <a:spLocks noChangeShapeType="1"/>
          </p:cNvSpPr>
          <p:nvPr/>
        </p:nvSpPr>
        <p:spPr bwMode="auto">
          <a:xfrm>
            <a:off x="2438400" y="2057400"/>
            <a:ext cx="762000" cy="762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6713" name="Line 41"/>
          <p:cNvSpPr>
            <a:spLocks noChangeShapeType="1"/>
          </p:cNvSpPr>
          <p:nvPr/>
        </p:nvSpPr>
        <p:spPr bwMode="auto">
          <a:xfrm>
            <a:off x="2438400" y="2286000"/>
            <a:ext cx="762000" cy="3810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6714" name="Group 42"/>
          <p:cNvGrpSpPr>
            <a:grpSpLocks/>
          </p:cNvGrpSpPr>
          <p:nvPr/>
        </p:nvGrpSpPr>
        <p:grpSpPr bwMode="auto">
          <a:xfrm>
            <a:off x="838200" y="2057400"/>
            <a:ext cx="1600200" cy="685800"/>
            <a:chOff x="720" y="1248"/>
            <a:chExt cx="1008" cy="432"/>
          </a:xfrm>
        </p:grpSpPr>
        <p:sp>
          <p:nvSpPr>
            <p:cNvPr id="156715" name="Rectangle 43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6716" name="Rectangle 44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Sort</a:t>
              </a:r>
            </a:p>
          </p:txBody>
        </p:sp>
        <p:sp>
          <p:nvSpPr>
            <p:cNvPr id="156717" name="Rectangle 45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6718" name="Group 46"/>
          <p:cNvGrpSpPr>
            <a:grpSpLocks/>
          </p:cNvGrpSpPr>
          <p:nvPr/>
        </p:nvGrpSpPr>
        <p:grpSpPr bwMode="auto">
          <a:xfrm>
            <a:off x="838200" y="3048000"/>
            <a:ext cx="1600200" cy="685800"/>
            <a:chOff x="720" y="1248"/>
            <a:chExt cx="1008" cy="432"/>
          </a:xfrm>
        </p:grpSpPr>
        <p:sp>
          <p:nvSpPr>
            <p:cNvPr id="156719" name="Rectangle 47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6720" name="Rectangle 48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Split</a:t>
              </a:r>
            </a:p>
          </p:txBody>
        </p:sp>
        <p:sp>
          <p:nvSpPr>
            <p:cNvPr id="156721" name="Rectangle 49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6722" name="Group 50"/>
          <p:cNvGrpSpPr>
            <a:grpSpLocks/>
          </p:cNvGrpSpPr>
          <p:nvPr/>
        </p:nvGrpSpPr>
        <p:grpSpPr bwMode="auto">
          <a:xfrm>
            <a:off x="838200" y="4038600"/>
            <a:ext cx="1600200" cy="685800"/>
            <a:chOff x="720" y="1248"/>
            <a:chExt cx="1008" cy="432"/>
          </a:xfrm>
        </p:grpSpPr>
        <p:sp>
          <p:nvSpPr>
            <p:cNvPr id="156723" name="Rectangle 51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6724" name="Rectangle 52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Store</a:t>
              </a:r>
            </a:p>
          </p:txBody>
        </p:sp>
        <p:sp>
          <p:nvSpPr>
            <p:cNvPr id="156725" name="Rectangle 53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6726" name="Group 54"/>
          <p:cNvGrpSpPr>
            <a:grpSpLocks/>
          </p:cNvGrpSpPr>
          <p:nvPr/>
        </p:nvGrpSpPr>
        <p:grpSpPr bwMode="auto">
          <a:xfrm>
            <a:off x="838200" y="5029200"/>
            <a:ext cx="1600200" cy="685800"/>
            <a:chOff x="720" y="1248"/>
            <a:chExt cx="1008" cy="432"/>
          </a:xfrm>
        </p:grpSpPr>
        <p:sp>
          <p:nvSpPr>
            <p:cNvPr id="156727" name="Rectangle 55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6728" name="Rectangle 56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Zip</a:t>
              </a:r>
            </a:p>
          </p:txBody>
        </p:sp>
        <p:sp>
          <p:nvSpPr>
            <p:cNvPr id="156729" name="Rectangle 57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74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99" name="Rectangle 79"/>
          <p:cNvSpPr>
            <a:spLocks noChangeArrowheads="1"/>
          </p:cNvSpPr>
          <p:nvPr/>
        </p:nvSpPr>
        <p:spPr bwMode="auto">
          <a:xfrm>
            <a:off x="609600" y="3048000"/>
            <a:ext cx="15240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0" name="Rectangle 80"/>
          <p:cNvSpPr>
            <a:spLocks noChangeArrowheads="1"/>
          </p:cNvSpPr>
          <p:nvPr/>
        </p:nvSpPr>
        <p:spPr bwMode="auto">
          <a:xfrm>
            <a:off x="2743200" y="3048000"/>
            <a:ext cx="15240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1" name="Rectangle 81"/>
          <p:cNvSpPr>
            <a:spLocks noChangeArrowheads="1"/>
          </p:cNvSpPr>
          <p:nvPr/>
        </p:nvSpPr>
        <p:spPr bwMode="auto">
          <a:xfrm>
            <a:off x="4876800" y="3048000"/>
            <a:ext cx="15240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2" name="Rectangle 82"/>
          <p:cNvSpPr>
            <a:spLocks noChangeArrowheads="1"/>
          </p:cNvSpPr>
          <p:nvPr/>
        </p:nvSpPr>
        <p:spPr bwMode="auto">
          <a:xfrm>
            <a:off x="7010400" y="3048000"/>
            <a:ext cx="15240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3" name="Rectangle 83"/>
          <p:cNvSpPr>
            <a:spLocks noChangeArrowheads="1"/>
          </p:cNvSpPr>
          <p:nvPr/>
        </p:nvSpPr>
        <p:spPr bwMode="auto">
          <a:xfrm>
            <a:off x="990600" y="4343400"/>
            <a:ext cx="71628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8804" name="AutoShape 84"/>
          <p:cNvSpPr>
            <a:spLocks noChangeArrowheads="1"/>
          </p:cNvSpPr>
          <p:nvPr/>
        </p:nvSpPr>
        <p:spPr bwMode="auto">
          <a:xfrm>
            <a:off x="1295400" y="3962400"/>
            <a:ext cx="152400" cy="3048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5" name="AutoShape 85"/>
          <p:cNvSpPr>
            <a:spLocks noChangeArrowheads="1"/>
          </p:cNvSpPr>
          <p:nvPr/>
        </p:nvSpPr>
        <p:spPr bwMode="auto">
          <a:xfrm>
            <a:off x="3505200" y="3962400"/>
            <a:ext cx="152400" cy="3048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6" name="AutoShape 86"/>
          <p:cNvSpPr>
            <a:spLocks noChangeArrowheads="1"/>
          </p:cNvSpPr>
          <p:nvPr/>
        </p:nvSpPr>
        <p:spPr bwMode="auto">
          <a:xfrm>
            <a:off x="5486400" y="3962400"/>
            <a:ext cx="152400" cy="3048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7" name="AutoShape 87"/>
          <p:cNvSpPr>
            <a:spLocks noChangeArrowheads="1"/>
          </p:cNvSpPr>
          <p:nvPr/>
        </p:nvSpPr>
        <p:spPr bwMode="auto">
          <a:xfrm>
            <a:off x="7620000" y="3962400"/>
            <a:ext cx="152400" cy="3048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8810" name="Group 90"/>
          <p:cNvGrpSpPr>
            <a:grpSpLocks/>
          </p:cNvGrpSpPr>
          <p:nvPr/>
        </p:nvGrpSpPr>
        <p:grpSpPr bwMode="auto">
          <a:xfrm>
            <a:off x="2819400" y="3124200"/>
            <a:ext cx="1371600" cy="685800"/>
            <a:chOff x="2352" y="864"/>
            <a:chExt cx="1008" cy="432"/>
          </a:xfrm>
        </p:grpSpPr>
        <p:sp>
          <p:nvSpPr>
            <p:cNvPr id="158811" name="Rectangle 91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8812" name="Rectangle 92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Broker</a:t>
              </a:r>
            </a:p>
          </p:txBody>
        </p:sp>
        <p:sp>
          <p:nvSpPr>
            <p:cNvPr id="158813" name="Rectangle 93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8814" name="Group 94"/>
          <p:cNvGrpSpPr>
            <a:grpSpLocks/>
          </p:cNvGrpSpPr>
          <p:nvPr/>
        </p:nvGrpSpPr>
        <p:grpSpPr bwMode="auto">
          <a:xfrm>
            <a:off x="4953000" y="3124200"/>
            <a:ext cx="1371600" cy="685800"/>
            <a:chOff x="2352" y="864"/>
            <a:chExt cx="1008" cy="432"/>
          </a:xfrm>
        </p:grpSpPr>
        <p:sp>
          <p:nvSpPr>
            <p:cNvPr id="158815" name="Rectangle 95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8816" name="Rectangle 96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Broker</a:t>
              </a:r>
            </a:p>
          </p:txBody>
        </p:sp>
        <p:sp>
          <p:nvSpPr>
            <p:cNvPr id="158817" name="Rectangle 97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8818" name="Group 98"/>
          <p:cNvGrpSpPr>
            <a:grpSpLocks/>
          </p:cNvGrpSpPr>
          <p:nvPr/>
        </p:nvGrpSpPr>
        <p:grpSpPr bwMode="auto">
          <a:xfrm>
            <a:off x="7086600" y="3124200"/>
            <a:ext cx="1371600" cy="685800"/>
            <a:chOff x="2352" y="864"/>
            <a:chExt cx="1008" cy="432"/>
          </a:xfrm>
        </p:grpSpPr>
        <p:sp>
          <p:nvSpPr>
            <p:cNvPr id="158819" name="Rectangle 99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8820" name="Rectangle 100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NASDAQ</a:t>
              </a:r>
            </a:p>
          </p:txBody>
        </p:sp>
        <p:sp>
          <p:nvSpPr>
            <p:cNvPr id="158821" name="Rectangle 101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8822" name="Group 102"/>
          <p:cNvGrpSpPr>
            <a:grpSpLocks/>
          </p:cNvGrpSpPr>
          <p:nvPr/>
        </p:nvGrpSpPr>
        <p:grpSpPr bwMode="auto">
          <a:xfrm>
            <a:off x="1066800" y="4419600"/>
            <a:ext cx="7010400" cy="685800"/>
            <a:chOff x="2352" y="864"/>
            <a:chExt cx="1008" cy="432"/>
          </a:xfrm>
        </p:grpSpPr>
        <p:sp>
          <p:nvSpPr>
            <p:cNvPr id="158823" name="Rectangle 103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8824" name="Rectangle 104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Bus</a:t>
              </a:r>
            </a:p>
          </p:txBody>
        </p:sp>
        <p:sp>
          <p:nvSpPr>
            <p:cNvPr id="158825" name="Rectangle 105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Stock Market</a:t>
            </a:r>
          </a:p>
        </p:txBody>
      </p:sp>
      <p:sp>
        <p:nvSpPr>
          <p:cNvPr id="158775" name="Text Box 55"/>
          <p:cNvSpPr txBox="1">
            <a:spLocks noChangeArrowheads="1"/>
          </p:cNvSpPr>
          <p:nvPr/>
        </p:nvSpPr>
        <p:spPr bwMode="auto">
          <a:xfrm>
            <a:off x="3657600" y="5503863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boolean BroadcastEvent(Event e)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void registerInterest(EventType et)</a:t>
            </a:r>
          </a:p>
        </p:txBody>
      </p:sp>
      <p:sp>
        <p:nvSpPr>
          <p:cNvPr id="158779" name="Freeform 59"/>
          <p:cNvSpPr>
            <a:spLocks/>
          </p:cNvSpPr>
          <p:nvPr/>
        </p:nvSpPr>
        <p:spPr bwMode="auto">
          <a:xfrm>
            <a:off x="88900" y="4648200"/>
            <a:ext cx="3568700" cy="855663"/>
          </a:xfrm>
          <a:custGeom>
            <a:avLst/>
            <a:gdLst>
              <a:gd name="T0" fmla="*/ 568 w 2248"/>
              <a:gd name="T1" fmla="*/ 0 h 432"/>
              <a:gd name="T2" fmla="*/ 280 w 2248"/>
              <a:gd name="T3" fmla="*/ 192 h 432"/>
              <a:gd name="T4" fmla="*/ 2248 w 2248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8" h="432">
                <a:moveTo>
                  <a:pt x="568" y="0"/>
                </a:moveTo>
                <a:cubicBezTo>
                  <a:pt x="284" y="60"/>
                  <a:pt x="0" y="120"/>
                  <a:pt x="280" y="192"/>
                </a:cubicBezTo>
                <a:cubicBezTo>
                  <a:pt x="560" y="264"/>
                  <a:pt x="1404" y="348"/>
                  <a:pt x="2248" y="432"/>
                </a:cubicBezTo>
              </a:path>
            </a:pathLst>
          </a:custGeom>
          <a:noFill/>
          <a:ln w="19050" cap="sq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0" name="Text Box 60"/>
          <p:cNvSpPr txBox="1">
            <a:spLocks noChangeArrowheads="1"/>
          </p:cNvSpPr>
          <p:nvPr/>
        </p:nvSpPr>
        <p:spPr bwMode="auto">
          <a:xfrm>
            <a:off x="3556000" y="1828800"/>
            <a:ext cx="502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Event receiveEvent()</a:t>
            </a:r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 flipV="1">
            <a:off x="2057400" y="2362200"/>
            <a:ext cx="914400" cy="9906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2" name="Line 62"/>
          <p:cNvSpPr>
            <a:spLocks noChangeShapeType="1"/>
          </p:cNvSpPr>
          <p:nvPr/>
        </p:nvSpPr>
        <p:spPr bwMode="auto">
          <a:xfrm flipV="1">
            <a:off x="2057400" y="1600200"/>
            <a:ext cx="914400" cy="15240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3" name="Line 63"/>
          <p:cNvSpPr>
            <a:spLocks noChangeShapeType="1"/>
          </p:cNvSpPr>
          <p:nvPr/>
        </p:nvSpPr>
        <p:spPr bwMode="auto">
          <a:xfrm flipH="1" flipV="1">
            <a:off x="6172200" y="2362200"/>
            <a:ext cx="914400" cy="9906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4" name="Line 64"/>
          <p:cNvSpPr>
            <a:spLocks noChangeShapeType="1"/>
          </p:cNvSpPr>
          <p:nvPr/>
        </p:nvSpPr>
        <p:spPr bwMode="auto">
          <a:xfrm flipH="1" flipV="1">
            <a:off x="6172200" y="1600200"/>
            <a:ext cx="914400" cy="15240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5" name="Line 65"/>
          <p:cNvSpPr>
            <a:spLocks noChangeShapeType="1"/>
          </p:cNvSpPr>
          <p:nvPr/>
        </p:nvSpPr>
        <p:spPr bwMode="auto">
          <a:xfrm flipH="1" flipV="1">
            <a:off x="4648200" y="2514600"/>
            <a:ext cx="304800" cy="8382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6" name="Line 66"/>
          <p:cNvSpPr>
            <a:spLocks noChangeShapeType="1"/>
          </p:cNvSpPr>
          <p:nvPr/>
        </p:nvSpPr>
        <p:spPr bwMode="auto">
          <a:xfrm flipH="1" flipV="1">
            <a:off x="4876800" y="2514600"/>
            <a:ext cx="76200" cy="6096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8" name="Line 68"/>
          <p:cNvSpPr>
            <a:spLocks noChangeShapeType="1"/>
          </p:cNvSpPr>
          <p:nvPr/>
        </p:nvSpPr>
        <p:spPr bwMode="auto">
          <a:xfrm rot="10800000" flipV="1">
            <a:off x="4191000" y="2514600"/>
            <a:ext cx="304800" cy="8382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789" name="Line 69"/>
          <p:cNvSpPr>
            <a:spLocks noChangeShapeType="1"/>
          </p:cNvSpPr>
          <p:nvPr/>
        </p:nvSpPr>
        <p:spPr bwMode="auto">
          <a:xfrm rot="10800000" flipV="1">
            <a:off x="4191000" y="2514600"/>
            <a:ext cx="76200" cy="609600"/>
          </a:xfrm>
          <a:prstGeom prst="line">
            <a:avLst/>
          </a:prstGeom>
          <a:noFill/>
          <a:ln w="1905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8826" name="Group 106"/>
          <p:cNvGrpSpPr>
            <a:grpSpLocks/>
          </p:cNvGrpSpPr>
          <p:nvPr/>
        </p:nvGrpSpPr>
        <p:grpSpPr bwMode="auto">
          <a:xfrm>
            <a:off x="685800" y="3124200"/>
            <a:ext cx="1371600" cy="685800"/>
            <a:chOff x="2352" y="864"/>
            <a:chExt cx="1008" cy="432"/>
          </a:xfrm>
        </p:grpSpPr>
        <p:sp>
          <p:nvSpPr>
            <p:cNvPr id="158827" name="Rectangle 107"/>
            <p:cNvSpPr>
              <a:spLocks noChangeArrowheads="1"/>
            </p:cNvSpPr>
            <p:nvPr/>
          </p:nvSpPr>
          <p:spPr bwMode="auto">
            <a:xfrm>
              <a:off x="2352" y="86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8828" name="Rectangle 108"/>
            <p:cNvSpPr>
              <a:spLocks noChangeArrowheads="1"/>
            </p:cNvSpPr>
            <p:nvPr/>
          </p:nvSpPr>
          <p:spPr bwMode="auto">
            <a:xfrm>
              <a:off x="2352" y="1008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Broker</a:t>
              </a:r>
            </a:p>
          </p:txBody>
        </p:sp>
        <p:sp>
          <p:nvSpPr>
            <p:cNvPr id="158829" name="Rectangle 109"/>
            <p:cNvSpPr>
              <a:spLocks noChangeArrowheads="1"/>
            </p:cNvSpPr>
            <p:nvPr/>
          </p:nvSpPr>
          <p:spPr bwMode="auto">
            <a:xfrm>
              <a:off x="235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511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60363"/>
            <a:ext cx="8001000" cy="762000"/>
          </a:xfrm>
        </p:spPr>
        <p:txBody>
          <a:bodyPr/>
          <a:lstStyle/>
          <a:p>
            <a:r>
              <a:rPr lang="en-US"/>
              <a:t>Interfaces and Fundamental Principles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Interfaces are rigorously and formally defined</a:t>
            </a:r>
          </a:p>
          <a:p>
            <a:r>
              <a:rPr lang="en-US"/>
              <a:t>Interfaces separate concerns</a:t>
            </a:r>
          </a:p>
          <a:p>
            <a:pPr lvl="1"/>
            <a:r>
              <a:rPr lang="en-US"/>
              <a:t>Interfaces modularize a system</a:t>
            </a:r>
          </a:p>
          <a:p>
            <a:pPr lvl="1"/>
            <a:r>
              <a:rPr lang="en-US"/>
              <a:t>Interfaces abstract implementation details</a:t>
            </a:r>
          </a:p>
          <a:p>
            <a:pPr lvl="2"/>
            <a:r>
              <a:rPr lang="en-US"/>
              <a:t>With respect to what is provided</a:t>
            </a:r>
          </a:p>
          <a:p>
            <a:pPr lvl="2"/>
            <a:r>
              <a:rPr lang="en-US"/>
              <a:t>With respect to what is required</a:t>
            </a:r>
          </a:p>
          <a:p>
            <a:r>
              <a:rPr lang="en-US"/>
              <a:t>(Good) Interfaces anticipate change</a:t>
            </a:r>
          </a:p>
          <a:p>
            <a:r>
              <a:rPr lang="en-US"/>
              <a:t>(Good) Interfaces present generalizations</a:t>
            </a:r>
          </a:p>
          <a:p>
            <a:r>
              <a:rPr lang="en-US"/>
              <a:t>(Good) Interfaces promote incrementality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of the Trade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Apply information hiding</a:t>
            </a:r>
          </a:p>
          <a:p>
            <a:pPr lvl="1"/>
            <a:r>
              <a:rPr lang="en-US"/>
              <a:t>“Secrets should be kept from other modules”</a:t>
            </a:r>
          </a:p>
          <a:p>
            <a:r>
              <a:rPr lang="en-US"/>
              <a:t>Use requirements specification</a:t>
            </a:r>
          </a:p>
          <a:p>
            <a:pPr lvl="1"/>
            <a:r>
              <a:rPr lang="en-US"/>
              <a:t>Objects, entities, relationships, algorithms</a:t>
            </a:r>
          </a:p>
          <a:p>
            <a:r>
              <a:rPr lang="en-US"/>
              <a:t>Determine usage patterns</a:t>
            </a:r>
          </a:p>
          <a:p>
            <a:r>
              <a:rPr lang="en-US"/>
              <a:t>Anticipate change</a:t>
            </a:r>
          </a:p>
          <a:p>
            <a:r>
              <a:rPr lang="en-US"/>
              <a:t>Design for generality and incrementality</a:t>
            </a:r>
          </a:p>
          <a:p>
            <a:pPr lvl="1"/>
            <a:r>
              <a:rPr lang="en-US"/>
              <a:t>Reuse</a:t>
            </a:r>
          </a:p>
          <a:p>
            <a:r>
              <a:rPr lang="en-US"/>
              <a:t>Design for program families</a:t>
            </a:r>
          </a:p>
        </p:txBody>
      </p:sp>
    </p:spTree>
    <p:extLst>
      <p:ext uri="{BB962C8B-B14F-4D97-AF65-F5344CB8AC3E}">
        <p14:creationId xmlns:p14="http://schemas.microsoft.com/office/powerpoint/2010/main" val="355531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Information Hiding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module “hides secret information” from other modules</a:t>
            </a:r>
          </a:p>
          <a:p>
            <a:pPr lvl="1"/>
            <a:r>
              <a:rPr lang="en-US"/>
              <a:t>Data representations</a:t>
            </a:r>
          </a:p>
          <a:p>
            <a:pPr lvl="1"/>
            <a:r>
              <a:rPr lang="en-US"/>
              <a:t>Algorithms</a:t>
            </a:r>
          </a:p>
          <a:p>
            <a:pPr lvl="1"/>
            <a:r>
              <a:rPr lang="en-US"/>
              <a:t>Input and output formats</a:t>
            </a:r>
          </a:p>
          <a:p>
            <a:pPr lvl="1"/>
            <a:r>
              <a:rPr lang="en-US"/>
              <a:t>Sequencing of processing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To create a clean separation of concerns</a:t>
            </a:r>
          </a:p>
        </p:txBody>
      </p:sp>
    </p:spTree>
    <p:extLst>
      <p:ext uri="{BB962C8B-B14F-4D97-AF65-F5344CB8AC3E}">
        <p14:creationId xmlns:p14="http://schemas.microsoft.com/office/powerpoint/2010/main" val="1646209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Java Vector Class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constructor Vector(int initialCapacity)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boolean equals(Object 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Object clone()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void add(Object 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void remove(Object 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boolean contains(Object 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Object elementAt(int index)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void clear()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int size()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boolean isEmpty()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string toString()</a:t>
            </a:r>
          </a:p>
        </p:txBody>
      </p:sp>
      <p:sp>
        <p:nvSpPr>
          <p:cNvPr id="154628" name="Line 4"/>
          <p:cNvSpPr>
            <a:spLocks noChangeShapeType="1"/>
          </p:cNvSpPr>
          <p:nvPr/>
        </p:nvSpPr>
        <p:spPr bwMode="auto">
          <a:xfrm>
            <a:off x="1066800" y="1995488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>
            <a:off x="1066800" y="2943225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1" name="Line 7"/>
          <p:cNvSpPr>
            <a:spLocks noChangeShapeType="1"/>
          </p:cNvSpPr>
          <p:nvPr/>
        </p:nvSpPr>
        <p:spPr bwMode="auto">
          <a:xfrm>
            <a:off x="1066800" y="4851400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1066800" y="5300663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>
            <a:off x="1066800" y="6253163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58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Java Stack Class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constructor Stack(int initialCapacity)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boolean equals(Object 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Object clone()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void push(Object 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Object pop()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Object peek()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void clear()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int size()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boolean isEmpty()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string toString()</a:t>
            </a:r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>
            <a:off x="1066800" y="1995488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653" name="Line 5"/>
          <p:cNvSpPr>
            <a:spLocks noChangeShapeType="1"/>
          </p:cNvSpPr>
          <p:nvPr/>
        </p:nvSpPr>
        <p:spPr bwMode="auto">
          <a:xfrm>
            <a:off x="1066800" y="2952750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1066800" y="4371975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>
            <a:off x="1066800" y="4821238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>
            <a:off x="1066800" y="5780088"/>
            <a:ext cx="68580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5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Requirements Specification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requirements specification contains lots of useful information to be leveraged during design</a:t>
            </a:r>
          </a:p>
          <a:p>
            <a:pPr lvl="1"/>
            <a:r>
              <a:rPr lang="en-US"/>
              <a:t>Nouns: modules / classes</a:t>
            </a:r>
          </a:p>
          <a:p>
            <a:pPr lvl="1"/>
            <a:r>
              <a:rPr lang="en-US"/>
              <a:t>Verbs: methods</a:t>
            </a:r>
          </a:p>
          <a:p>
            <a:pPr lvl="1"/>
            <a:r>
              <a:rPr lang="en-US"/>
              <a:t>Adjectives: properties/attributes/member variables</a:t>
            </a:r>
          </a:p>
          <a:p>
            <a:pPr lvl="1"/>
            <a:r>
              <a:rPr lang="en-US"/>
              <a:t>Expletives: exceptions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To identify likely design elements</a:t>
            </a:r>
          </a:p>
        </p:txBody>
      </p:sp>
    </p:spTree>
    <p:extLst>
      <p:ext uri="{BB962C8B-B14F-4D97-AF65-F5344CB8AC3E}">
        <p14:creationId xmlns:p14="http://schemas.microsoft.com/office/powerpoint/2010/main" val="318798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Module design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Determine Usage Patterns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Usage patterns are incredible sources of information</a:t>
            </a:r>
          </a:p>
          <a:p>
            <a:pPr lvl="1"/>
            <a:r>
              <a:rPr lang="en-US"/>
              <a:t>Common tasks often can be placed into a single interface method</a:t>
            </a:r>
          </a:p>
          <a:p>
            <a:pPr lvl="2"/>
            <a:r>
              <a:rPr lang="en-US"/>
              <a:t>Specific combinations of method invocations</a:t>
            </a:r>
          </a:p>
          <a:p>
            <a:pPr lvl="2"/>
            <a:r>
              <a:rPr lang="en-US"/>
              <a:t>Specific iterations over a single method</a:t>
            </a:r>
          </a:p>
          <a:p>
            <a:pPr lvl="1"/>
            <a:r>
              <a:rPr lang="en-US"/>
              <a:t>Some usage patterns require non-existing functions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To refine the interface of a module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56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Anticipate Change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Wrap items likely to change within modules</a:t>
            </a:r>
          </a:p>
          <a:p>
            <a:pPr lvl="1"/>
            <a:r>
              <a:rPr lang="en-US"/>
              <a:t>Design decisions</a:t>
            </a:r>
          </a:p>
          <a:p>
            <a:pPr lvl="1"/>
            <a:r>
              <a:rPr lang="en-US"/>
              <a:t>Data representations</a:t>
            </a:r>
          </a:p>
          <a:p>
            <a:pPr lvl="1"/>
            <a:r>
              <a:rPr lang="en-US"/>
              <a:t>Algorithms</a:t>
            </a:r>
          </a:p>
          <a:p>
            <a:r>
              <a:rPr lang="en-US"/>
              <a:t>Design module interfaces to be insensitive to change</a:t>
            </a:r>
          </a:p>
          <a:p>
            <a:pPr lvl="1"/>
            <a:r>
              <a:rPr lang="en-US"/>
              <a:t>The changeable items go into the module itself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To limit the effects of unanticipated system modifications</a:t>
            </a:r>
          </a:p>
        </p:txBody>
      </p:sp>
    </p:spTree>
    <p:extLst>
      <p:ext uri="{BB962C8B-B14F-4D97-AF65-F5344CB8AC3E}">
        <p14:creationId xmlns:p14="http://schemas.microsoft.com/office/powerpoint/2010/main" val="240282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for Generality/Incrementality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 a module to be usable in more than one context</a:t>
            </a:r>
          </a:p>
          <a:p>
            <a:pPr lvl="1"/>
            <a:r>
              <a:rPr lang="en-US"/>
              <a:t>Generalize the applicability of methods</a:t>
            </a:r>
          </a:p>
          <a:p>
            <a:pPr lvl="2"/>
            <a:r>
              <a:rPr lang="en-US"/>
              <a:t>Do not just draw red squares</a:t>
            </a:r>
          </a:p>
          <a:p>
            <a:pPr lvl="2"/>
            <a:r>
              <a:rPr lang="en-US"/>
              <a:t>Do not just stack integers</a:t>
            </a:r>
          </a:p>
          <a:p>
            <a:pPr lvl="1"/>
            <a:r>
              <a:rPr lang="en-US"/>
              <a:t>Allow for the addition of extra methods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To increase reuse</a:t>
            </a:r>
          </a:p>
        </p:txBody>
      </p:sp>
    </p:spTree>
    <p:extLst>
      <p:ext uri="{BB962C8B-B14F-4D97-AF65-F5344CB8AC3E}">
        <p14:creationId xmlns:p14="http://schemas.microsoft.com/office/powerpoint/2010/main" val="2729234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for Program Families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system is typically used in more than one setting</a:t>
            </a:r>
          </a:p>
          <a:p>
            <a:pPr lvl="1"/>
            <a:r>
              <a:rPr lang="en-US"/>
              <a:t>Different countries</a:t>
            </a:r>
          </a:p>
          <a:p>
            <a:pPr lvl="2"/>
            <a:r>
              <a:rPr lang="en-US"/>
              <a:t>Different languages</a:t>
            </a:r>
          </a:p>
          <a:p>
            <a:pPr lvl="2"/>
            <a:r>
              <a:rPr lang="en-US"/>
              <a:t>Different customs</a:t>
            </a:r>
          </a:p>
          <a:p>
            <a:pPr lvl="2"/>
            <a:r>
              <a:rPr lang="en-US"/>
              <a:t>Different currencies</a:t>
            </a:r>
          </a:p>
          <a:p>
            <a:pPr lvl="1"/>
            <a:r>
              <a:rPr lang="en-US"/>
              <a:t>Different hardware/software platforms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To enhance applicability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11125" y="6122988"/>
            <a:ext cx="8842375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Special case of generality and incrementality at the system level</a:t>
            </a:r>
          </a:p>
        </p:txBody>
      </p:sp>
    </p:spTree>
    <p:extLst>
      <p:ext uri="{BB962C8B-B14F-4D97-AF65-F5344CB8AC3E}">
        <p14:creationId xmlns:p14="http://schemas.microsoft.com/office/powerpoint/2010/main" val="1932509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Architecture to Modules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Repeat the design process</a:t>
            </a:r>
          </a:p>
          <a:p>
            <a:pPr lvl="1"/>
            <a:r>
              <a:rPr lang="en-US"/>
              <a:t>Design the internal architecture of a component</a:t>
            </a:r>
          </a:p>
          <a:p>
            <a:pPr lvl="1"/>
            <a:r>
              <a:rPr lang="en-US"/>
              <a:t>Define the purpose of each module</a:t>
            </a:r>
          </a:p>
          <a:p>
            <a:pPr lvl="1"/>
            <a:r>
              <a:rPr lang="en-US"/>
              <a:t>Define the provided interface of each module</a:t>
            </a:r>
          </a:p>
          <a:p>
            <a:pPr lvl="1"/>
            <a:r>
              <a:rPr lang="en-US"/>
              <a:t>Define the required interface of each module</a:t>
            </a:r>
          </a:p>
          <a:p>
            <a:r>
              <a:rPr lang="en-US"/>
              <a:t>Do this over and over again</a:t>
            </a:r>
          </a:p>
          <a:p>
            <a:pPr lvl="1"/>
            <a:r>
              <a:rPr lang="en-US"/>
              <a:t>Until each module has…</a:t>
            </a:r>
          </a:p>
          <a:p>
            <a:pPr lvl="2"/>
            <a:r>
              <a:rPr lang="en-US"/>
              <a:t>…a simple, well-defined internal architecture</a:t>
            </a:r>
          </a:p>
          <a:p>
            <a:pPr lvl="2"/>
            <a:r>
              <a:rPr lang="en-US"/>
              <a:t>…a simple, well-defined purpose</a:t>
            </a:r>
          </a:p>
          <a:p>
            <a:pPr lvl="2"/>
            <a:r>
              <a:rPr lang="en-US"/>
              <a:t>…a simple, well-defined provided interface</a:t>
            </a:r>
          </a:p>
          <a:p>
            <a:pPr lvl="2"/>
            <a:r>
              <a:rPr lang="en-US"/>
              <a:t>…a simple, well-defined required interface</a:t>
            </a:r>
          </a:p>
          <a:p>
            <a:r>
              <a:rPr lang="en-US"/>
              <a:t>Until all interfaces “hook up”</a:t>
            </a:r>
          </a:p>
        </p:txBody>
      </p:sp>
    </p:spTree>
    <p:extLst>
      <p:ext uri="{BB962C8B-B14F-4D97-AF65-F5344CB8AC3E}">
        <p14:creationId xmlns:p14="http://schemas.microsoft.com/office/powerpoint/2010/main" val="1973266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Examples of Modules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Patterns </a:t>
            </a:r>
            <a:r>
              <a:rPr lang="en-US" dirty="0" smtClean="0"/>
              <a:t>book</a:t>
            </a:r>
          </a:p>
          <a:p>
            <a:endParaRPr lang="en-US" dirty="0"/>
          </a:p>
          <a:p>
            <a:r>
              <a:rPr lang="en-US" dirty="0"/>
              <a:t>Java </a:t>
            </a:r>
            <a:r>
              <a:rPr lang="en-US" dirty="0" smtClean="0"/>
              <a:t>1.6 </a:t>
            </a:r>
            <a:r>
              <a:rPr lang="en-US" dirty="0"/>
              <a:t>collection </a:t>
            </a:r>
            <a:r>
              <a:rPr lang="en-US" dirty="0" smtClean="0"/>
              <a:t>classes</a:t>
            </a:r>
          </a:p>
          <a:p>
            <a:endParaRPr lang="en-US" dirty="0"/>
          </a:p>
          <a:p>
            <a:r>
              <a:rPr lang="en-US" dirty="0"/>
              <a:t>Standard template library for C++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2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Official </a:t>
            </a:r>
            <a:r>
              <a:rPr lang="en-US" sz="3200" dirty="0" smtClean="0"/>
              <a:t>ICS 52 Design </a:t>
            </a:r>
            <a:r>
              <a:rPr lang="en-US" sz="3200" dirty="0"/>
              <a:t>Notation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914400" y="1676400"/>
            <a:ext cx="1752600" cy="38100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8182" name="AutoShape 6"/>
          <p:cNvCxnSpPr>
            <a:cxnSpLocks noChangeShapeType="1"/>
          </p:cNvCxnSpPr>
          <p:nvPr/>
        </p:nvCxnSpPr>
        <p:spPr bwMode="auto">
          <a:xfrm>
            <a:off x="1789113" y="24384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183" name="AutoShape 7"/>
          <p:cNvCxnSpPr>
            <a:cxnSpLocks noChangeShapeType="1"/>
          </p:cNvCxnSpPr>
          <p:nvPr/>
        </p:nvCxnSpPr>
        <p:spPr bwMode="auto">
          <a:xfrm flipH="1">
            <a:off x="1787525" y="3429000"/>
            <a:ext cx="1588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184" name="AutoShape 8"/>
          <p:cNvCxnSpPr>
            <a:cxnSpLocks noChangeShapeType="1"/>
          </p:cNvCxnSpPr>
          <p:nvPr/>
        </p:nvCxnSpPr>
        <p:spPr bwMode="auto">
          <a:xfrm>
            <a:off x="1787525" y="44196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8191" name="Group 15"/>
          <p:cNvGrpSpPr>
            <a:grpSpLocks/>
          </p:cNvGrpSpPr>
          <p:nvPr/>
        </p:nvGrpSpPr>
        <p:grpSpPr bwMode="auto">
          <a:xfrm>
            <a:off x="990600" y="4724400"/>
            <a:ext cx="1600200" cy="685800"/>
            <a:chOff x="720" y="1248"/>
            <a:chExt cx="1008" cy="432"/>
          </a:xfrm>
        </p:grpSpPr>
        <p:sp>
          <p:nvSpPr>
            <p:cNvPr id="178192" name="Rectangle 16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193" name="Rectangle 17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1</a:t>
              </a:r>
            </a:p>
          </p:txBody>
        </p:sp>
        <p:sp>
          <p:nvSpPr>
            <p:cNvPr id="178194" name="Rectangle 18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195" name="Group 19"/>
          <p:cNvGrpSpPr>
            <a:grpSpLocks/>
          </p:cNvGrpSpPr>
          <p:nvPr/>
        </p:nvGrpSpPr>
        <p:grpSpPr bwMode="auto">
          <a:xfrm>
            <a:off x="990600" y="3733800"/>
            <a:ext cx="1600200" cy="685800"/>
            <a:chOff x="720" y="1248"/>
            <a:chExt cx="1008" cy="432"/>
          </a:xfrm>
        </p:grpSpPr>
        <p:sp>
          <p:nvSpPr>
            <p:cNvPr id="178196" name="Rectangle 20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197" name="Rectangle 21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2</a:t>
              </a:r>
            </a:p>
          </p:txBody>
        </p:sp>
        <p:sp>
          <p:nvSpPr>
            <p:cNvPr id="178198" name="Rectangle 22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199" name="Group 23"/>
          <p:cNvGrpSpPr>
            <a:grpSpLocks/>
          </p:cNvGrpSpPr>
          <p:nvPr/>
        </p:nvGrpSpPr>
        <p:grpSpPr bwMode="auto">
          <a:xfrm>
            <a:off x="990600" y="2743200"/>
            <a:ext cx="1600200" cy="685800"/>
            <a:chOff x="720" y="1248"/>
            <a:chExt cx="1008" cy="432"/>
          </a:xfrm>
        </p:grpSpPr>
        <p:sp>
          <p:nvSpPr>
            <p:cNvPr id="178200" name="Rectangle 24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01" name="Rectangle 25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3</a:t>
              </a:r>
            </a:p>
          </p:txBody>
        </p:sp>
        <p:sp>
          <p:nvSpPr>
            <p:cNvPr id="178202" name="Rectangle 26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203" name="Group 27"/>
          <p:cNvGrpSpPr>
            <a:grpSpLocks/>
          </p:cNvGrpSpPr>
          <p:nvPr/>
        </p:nvGrpSpPr>
        <p:grpSpPr bwMode="auto">
          <a:xfrm>
            <a:off x="990600" y="1752600"/>
            <a:ext cx="1600200" cy="685800"/>
            <a:chOff x="720" y="1248"/>
            <a:chExt cx="1008" cy="432"/>
          </a:xfrm>
        </p:grpSpPr>
        <p:sp>
          <p:nvSpPr>
            <p:cNvPr id="178204" name="Rectangle 28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05" name="Rectangle 29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Layer 4</a:t>
              </a:r>
            </a:p>
          </p:txBody>
        </p:sp>
        <p:sp>
          <p:nvSpPr>
            <p:cNvPr id="178206" name="Rectangle 30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78220" name="Rectangle 44"/>
          <p:cNvSpPr>
            <a:spLocks noChangeArrowheads="1"/>
          </p:cNvSpPr>
          <p:nvPr/>
        </p:nvSpPr>
        <p:spPr bwMode="auto">
          <a:xfrm>
            <a:off x="3657600" y="1905000"/>
            <a:ext cx="44958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3657600" y="2133600"/>
            <a:ext cx="4495800" cy="2895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600"/>
              <a:t>Layer 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3657600" y="5029200"/>
            <a:ext cx="44958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78207" name="Group 31"/>
          <p:cNvGrpSpPr>
            <a:grpSpLocks/>
          </p:cNvGrpSpPr>
          <p:nvPr/>
        </p:nvGrpSpPr>
        <p:grpSpPr bwMode="auto">
          <a:xfrm>
            <a:off x="4038600" y="2667000"/>
            <a:ext cx="1600200" cy="685800"/>
            <a:chOff x="720" y="1248"/>
            <a:chExt cx="1008" cy="432"/>
          </a:xfrm>
        </p:grpSpPr>
        <p:sp>
          <p:nvSpPr>
            <p:cNvPr id="178208" name="Rectangle 32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09" name="Rectangle 33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Foo</a:t>
              </a:r>
            </a:p>
          </p:txBody>
        </p:sp>
        <p:sp>
          <p:nvSpPr>
            <p:cNvPr id="178210" name="Rectangle 34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211" name="Group 35"/>
          <p:cNvGrpSpPr>
            <a:grpSpLocks/>
          </p:cNvGrpSpPr>
          <p:nvPr/>
        </p:nvGrpSpPr>
        <p:grpSpPr bwMode="auto">
          <a:xfrm>
            <a:off x="6172200" y="2667000"/>
            <a:ext cx="1600200" cy="685800"/>
            <a:chOff x="720" y="1248"/>
            <a:chExt cx="1008" cy="432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Bar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78215" name="Group 39"/>
          <p:cNvGrpSpPr>
            <a:grpSpLocks/>
          </p:cNvGrpSpPr>
          <p:nvPr/>
        </p:nvGrpSpPr>
        <p:grpSpPr bwMode="auto">
          <a:xfrm>
            <a:off x="5105400" y="3886200"/>
            <a:ext cx="1600200" cy="685800"/>
            <a:chOff x="720" y="1248"/>
            <a:chExt cx="1008" cy="432"/>
          </a:xfrm>
        </p:grpSpPr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720" y="12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720" y="13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FooBar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720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cxnSp>
        <p:nvCxnSpPr>
          <p:cNvPr id="178223" name="AutoShape 47"/>
          <p:cNvCxnSpPr>
            <a:cxnSpLocks noChangeShapeType="1"/>
            <a:stCxn id="178210" idx="2"/>
            <a:endCxn id="178216" idx="0"/>
          </p:cNvCxnSpPr>
          <p:nvPr/>
        </p:nvCxnSpPr>
        <p:spPr bwMode="auto">
          <a:xfrm>
            <a:off x="4838700" y="3352800"/>
            <a:ext cx="10668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224" name="AutoShape 48"/>
          <p:cNvCxnSpPr>
            <a:cxnSpLocks noChangeShapeType="1"/>
            <a:stCxn id="178214" idx="2"/>
            <a:endCxn id="178216" idx="0"/>
          </p:cNvCxnSpPr>
          <p:nvPr/>
        </p:nvCxnSpPr>
        <p:spPr bwMode="auto">
          <a:xfrm flipH="1">
            <a:off x="5905500" y="3352800"/>
            <a:ext cx="10668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225" name="AutoShape 49"/>
          <p:cNvCxnSpPr>
            <a:cxnSpLocks noChangeShapeType="1"/>
            <a:stCxn id="178210" idx="2"/>
            <a:endCxn id="178212" idx="0"/>
          </p:cNvCxnSpPr>
          <p:nvPr/>
        </p:nvCxnSpPr>
        <p:spPr bwMode="auto">
          <a:xfrm rot="5400000" flipH="1" flipV="1">
            <a:off x="5562600" y="1943100"/>
            <a:ext cx="685800" cy="2133600"/>
          </a:xfrm>
          <a:prstGeom prst="curvedConnector5">
            <a:avLst>
              <a:gd name="adj1" fmla="val -33333"/>
              <a:gd name="adj2" fmla="val 50000"/>
              <a:gd name="adj3" fmla="val 13333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228" name="AutoShape 52"/>
          <p:cNvCxnSpPr>
            <a:cxnSpLocks noChangeShapeType="1"/>
            <a:stCxn id="178218" idx="2"/>
            <a:endCxn id="178222" idx="0"/>
          </p:cNvCxnSpPr>
          <p:nvPr/>
        </p:nvCxnSpPr>
        <p:spPr bwMode="auto">
          <a:xfrm>
            <a:off x="5905500" y="4572000"/>
            <a:ext cx="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229" name="AutoShape 53"/>
          <p:cNvCxnSpPr>
            <a:cxnSpLocks noChangeShapeType="1"/>
            <a:stCxn id="178221" idx="0"/>
            <a:endCxn id="178208" idx="0"/>
          </p:cNvCxnSpPr>
          <p:nvPr/>
        </p:nvCxnSpPr>
        <p:spPr bwMode="auto">
          <a:xfrm flipH="1">
            <a:off x="4838700" y="2133600"/>
            <a:ext cx="10668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230" name="AutoShape 54"/>
          <p:cNvCxnSpPr>
            <a:cxnSpLocks noChangeShapeType="1"/>
            <a:stCxn id="178221" idx="0"/>
            <a:endCxn id="178212" idx="0"/>
          </p:cNvCxnSpPr>
          <p:nvPr/>
        </p:nvCxnSpPr>
        <p:spPr bwMode="auto">
          <a:xfrm>
            <a:off x="5905500" y="2133600"/>
            <a:ext cx="10668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237" name="Text Box 61"/>
          <p:cNvSpPr txBox="1">
            <a:spLocks noChangeArrowheads="1"/>
          </p:cNvSpPr>
          <p:nvPr/>
        </p:nvSpPr>
        <p:spPr bwMode="auto">
          <a:xfrm>
            <a:off x="1395426" y="5791200"/>
            <a:ext cx="6294415" cy="830997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hlink"/>
                </a:solidFill>
              </a:rPr>
              <a:t>Look for an e-mail for </a:t>
            </a:r>
            <a:r>
              <a:rPr lang="en-US" sz="2400" i="1" dirty="0">
                <a:solidFill>
                  <a:schemeClr val="hlink"/>
                </a:solidFill>
              </a:rPr>
              <a:t>a document describing</a:t>
            </a:r>
            <a:br>
              <a:rPr lang="en-US" sz="2400" i="1" dirty="0">
                <a:solidFill>
                  <a:schemeClr val="hlink"/>
                </a:solidFill>
              </a:rPr>
            </a:br>
            <a:r>
              <a:rPr lang="en-US" sz="2400" i="1" dirty="0">
                <a:solidFill>
                  <a:schemeClr val="hlink"/>
                </a:solidFill>
              </a:rPr>
              <a:t>the official </a:t>
            </a:r>
            <a:r>
              <a:rPr lang="en-US" sz="2400" i="1" dirty="0" smtClean="0">
                <a:solidFill>
                  <a:schemeClr val="hlink"/>
                </a:solidFill>
              </a:rPr>
              <a:t>ICS 52 design </a:t>
            </a:r>
            <a:r>
              <a:rPr lang="en-US" sz="2400" i="1" dirty="0">
                <a:solidFill>
                  <a:schemeClr val="hlink"/>
                </a:solidFill>
              </a:rPr>
              <a:t>notation.</a:t>
            </a:r>
          </a:p>
        </p:txBody>
      </p:sp>
    </p:spTree>
    <p:extLst>
      <p:ext uri="{BB962C8B-B14F-4D97-AF65-F5344CB8AC3E}">
        <p14:creationId xmlns:p14="http://schemas.microsoft.com/office/powerpoint/2010/main" val="4150785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Read and study slides of this </a:t>
            </a:r>
            <a:r>
              <a:rPr lang="en-US" dirty="0" smtClean="0"/>
              <a:t>lecture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Memorize the architectural </a:t>
            </a:r>
            <a:r>
              <a:rPr lang="en-US" dirty="0" smtClean="0"/>
              <a:t>styles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Read and study Chapters 11 and 12 of </a:t>
            </a:r>
            <a:r>
              <a:rPr lang="en-US" dirty="0" smtClean="0"/>
              <a:t>van </a:t>
            </a:r>
            <a:r>
              <a:rPr lang="en-US" dirty="0" err="1" smtClean="0"/>
              <a:t>Vliet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8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Architectural design </a:t>
            </a:r>
            <a:r>
              <a:rPr lang="en-US" dirty="0" smtClean="0"/>
              <a:t>revisited</a:t>
            </a:r>
          </a:p>
          <a:p>
            <a:endParaRPr lang="en-US" dirty="0"/>
          </a:p>
          <a:p>
            <a:r>
              <a:rPr lang="en-US" dirty="0" smtClean="0"/>
              <a:t>Module design</a:t>
            </a:r>
          </a:p>
          <a:p>
            <a:endParaRPr lang="en-US" dirty="0"/>
          </a:p>
          <a:p>
            <a:r>
              <a:rPr lang="en-US" dirty="0" smtClean="0"/>
              <a:t>Interfaces</a:t>
            </a:r>
          </a:p>
          <a:p>
            <a:endParaRPr lang="en-US" dirty="0"/>
          </a:p>
          <a:p>
            <a:r>
              <a:rPr lang="en-US"/>
              <a:t>Official </a:t>
            </a:r>
            <a:r>
              <a:rPr lang="en-US" smtClean="0"/>
              <a:t>ICS 52 design </a:t>
            </a:r>
            <a:r>
              <a:rPr lang="en-US" dirty="0" smtClean="0"/>
              <a:t>notation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Good Design…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…is half the implementation effort!</a:t>
            </a:r>
          </a:p>
          <a:p>
            <a:pPr lvl="1"/>
            <a:r>
              <a:rPr lang="en-US" u="sng"/>
              <a:t>Rigor</a:t>
            </a:r>
            <a:r>
              <a:rPr lang="en-US"/>
              <a:t> ensures all requirements are addressed</a:t>
            </a:r>
          </a:p>
          <a:p>
            <a:pPr lvl="1"/>
            <a:r>
              <a:rPr lang="en-US" u="sng"/>
              <a:t>Separation of concerns</a:t>
            </a:r>
          </a:p>
          <a:p>
            <a:pPr lvl="2"/>
            <a:r>
              <a:rPr lang="en-US" u="sng"/>
              <a:t>Modularity</a:t>
            </a:r>
            <a:r>
              <a:rPr lang="en-US"/>
              <a:t> allows work in isolation because components are independent of each other</a:t>
            </a:r>
          </a:p>
          <a:p>
            <a:pPr lvl="2"/>
            <a:r>
              <a:rPr lang="en-US" u="sng"/>
              <a:t>Abstraction</a:t>
            </a:r>
            <a:r>
              <a:rPr lang="en-US"/>
              <a:t> allows work in isolation because interfaces guarantee that components will work together</a:t>
            </a:r>
          </a:p>
          <a:p>
            <a:pPr lvl="1"/>
            <a:r>
              <a:rPr lang="en-US" u="sng"/>
              <a:t>Anticipation of change</a:t>
            </a:r>
            <a:r>
              <a:rPr lang="en-US"/>
              <a:t> allows changes to be absorbed seamlessly</a:t>
            </a:r>
          </a:p>
          <a:p>
            <a:pPr lvl="1"/>
            <a:r>
              <a:rPr lang="en-US" u="sng"/>
              <a:t>Generality</a:t>
            </a:r>
            <a:r>
              <a:rPr lang="en-US"/>
              <a:t> allows components to be reused throughout the system</a:t>
            </a:r>
          </a:p>
          <a:p>
            <a:pPr lvl="1"/>
            <a:r>
              <a:rPr lang="en-US" u="sng"/>
              <a:t>Incrementality</a:t>
            </a:r>
            <a:r>
              <a:rPr lang="en-US"/>
              <a:t> allows the software to be developed with intermediate working results</a:t>
            </a:r>
          </a:p>
        </p:txBody>
      </p:sp>
    </p:spTree>
    <p:extLst>
      <p:ext uri="{BB962C8B-B14F-4D97-AF65-F5344CB8AC3E}">
        <p14:creationId xmlns:p14="http://schemas.microsoft.com/office/powerpoint/2010/main" val="423200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Bad Design…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…will never be implemented!</a:t>
            </a:r>
          </a:p>
          <a:p>
            <a:pPr lvl="1"/>
            <a:r>
              <a:rPr lang="en-US"/>
              <a:t>Lack of rigor leads to missing functionality</a:t>
            </a:r>
          </a:p>
          <a:p>
            <a:pPr lvl="1"/>
            <a:r>
              <a:rPr lang="en-US"/>
              <a:t>Separation of concerns</a:t>
            </a:r>
          </a:p>
          <a:p>
            <a:pPr lvl="2"/>
            <a:r>
              <a:rPr lang="en-US"/>
              <a:t>Lack of modularity leads to conflicts among developers</a:t>
            </a:r>
          </a:p>
          <a:p>
            <a:pPr lvl="2"/>
            <a:r>
              <a:rPr lang="en-US"/>
              <a:t>Lack of abstraction leads to massive integration problems (and headaches)</a:t>
            </a:r>
          </a:p>
          <a:p>
            <a:pPr lvl="1"/>
            <a:r>
              <a:rPr lang="en-US"/>
              <a:t>Lack of anticipation of change leads to redesigns and reimplementations</a:t>
            </a:r>
          </a:p>
          <a:p>
            <a:pPr lvl="1"/>
            <a:r>
              <a:rPr lang="en-US"/>
              <a:t>Lack of generality leads to “code bloat”</a:t>
            </a:r>
          </a:p>
          <a:p>
            <a:pPr lvl="1"/>
            <a:r>
              <a:rPr lang="en-US"/>
              <a:t>Lack of incrementality leads to a big-bang approach that is likely to “bomb”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Architectural design</a:t>
            </a:r>
          </a:p>
          <a:p>
            <a:pPr lvl="1">
              <a:lnSpc>
                <a:spcPct val="90000"/>
              </a:lnSpc>
            </a:pPr>
            <a:r>
              <a:rPr lang="en-US"/>
              <a:t>High-level partitioning of a software system into separate modules </a:t>
            </a:r>
            <a:r>
              <a:rPr lang="en-US" i="1"/>
              <a:t>(components)</a:t>
            </a:r>
          </a:p>
          <a:p>
            <a:pPr lvl="1">
              <a:lnSpc>
                <a:spcPct val="90000"/>
              </a:lnSpc>
            </a:pPr>
            <a:r>
              <a:rPr lang="en-US"/>
              <a:t>Focus on the interactions among parts </a:t>
            </a:r>
            <a:r>
              <a:rPr lang="en-US" i="1"/>
              <a:t>(connections)</a:t>
            </a:r>
          </a:p>
          <a:p>
            <a:pPr lvl="1">
              <a:lnSpc>
                <a:spcPct val="90000"/>
              </a:lnSpc>
            </a:pPr>
            <a:r>
              <a:rPr lang="en-US"/>
              <a:t>Focus on structural properties </a:t>
            </a:r>
            <a:r>
              <a:rPr lang="en-US" i="1"/>
              <a:t>(architecture)</a:t>
            </a:r>
          </a:p>
          <a:p>
            <a:pPr lvl="2">
              <a:lnSpc>
                <a:spcPct val="90000"/>
              </a:lnSpc>
            </a:pPr>
            <a:r>
              <a:rPr lang="en-US"/>
              <a:t>“How does it all fit together?”</a:t>
            </a:r>
          </a:p>
          <a:p>
            <a:pPr>
              <a:lnSpc>
                <a:spcPct val="90000"/>
              </a:lnSpc>
            </a:pPr>
            <a:r>
              <a:rPr lang="en-US"/>
              <a:t>Module design</a:t>
            </a:r>
          </a:p>
          <a:p>
            <a:pPr lvl="1">
              <a:lnSpc>
                <a:spcPct val="90000"/>
              </a:lnSpc>
            </a:pPr>
            <a:r>
              <a:rPr lang="en-US"/>
              <a:t>Detailed design of a component</a:t>
            </a:r>
          </a:p>
          <a:p>
            <a:pPr lvl="1">
              <a:lnSpc>
                <a:spcPct val="90000"/>
              </a:lnSpc>
            </a:pPr>
            <a:r>
              <a:rPr lang="en-US"/>
              <a:t>Focus on the internals of a component</a:t>
            </a:r>
          </a:p>
          <a:p>
            <a:pPr lvl="1">
              <a:lnSpc>
                <a:spcPct val="90000"/>
              </a:lnSpc>
            </a:pPr>
            <a:r>
              <a:rPr lang="en-US"/>
              <a:t>Focus on computational properties</a:t>
            </a:r>
          </a:p>
          <a:p>
            <a:pPr lvl="2">
              <a:lnSpc>
                <a:spcPct val="90000"/>
              </a:lnSpc>
            </a:pPr>
            <a:r>
              <a:rPr lang="en-US"/>
              <a:t>“How does it work?”</a:t>
            </a:r>
          </a:p>
        </p:txBody>
      </p:sp>
    </p:spTree>
    <p:extLst>
      <p:ext uri="{BB962C8B-B14F-4D97-AF65-F5344CB8AC3E}">
        <p14:creationId xmlns:p14="http://schemas.microsoft.com/office/powerpoint/2010/main" val="209993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Design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simple diagram is not enough</a:t>
            </a:r>
          </a:p>
          <a:p>
            <a:pPr lvl="1"/>
            <a:r>
              <a:rPr lang="en-US"/>
              <a:t>It is only a start</a:t>
            </a:r>
          </a:p>
          <a:p>
            <a:r>
              <a:rPr lang="en-US"/>
              <a:t>Additional decisions need to be made</a:t>
            </a:r>
          </a:p>
          <a:p>
            <a:pPr lvl="1"/>
            <a:r>
              <a:rPr lang="en-US"/>
              <a:t>Define the primary purpose of each component</a:t>
            </a:r>
          </a:p>
          <a:p>
            <a:pPr lvl="1"/>
            <a:r>
              <a:rPr lang="en-US"/>
              <a:t>Define the interface of each component</a:t>
            </a:r>
          </a:p>
          <a:p>
            <a:pPr lvl="2"/>
            <a:r>
              <a:rPr lang="en-US"/>
              <a:t>Primary methods of access/use</a:t>
            </a:r>
          </a:p>
          <a:p>
            <a:pPr lvl="2"/>
            <a:r>
              <a:rPr lang="en-US"/>
              <a:t>As complete as possible</a:t>
            </a:r>
          </a:p>
          <a:p>
            <a:r>
              <a:rPr lang="en-US" u="sng"/>
              <a:t>Always</a:t>
            </a:r>
            <a:r>
              <a:rPr lang="en-US"/>
              <a:t> requires multiple iterations</a:t>
            </a:r>
          </a:p>
          <a:p>
            <a:pPr lvl="1"/>
            <a:r>
              <a:rPr lang="en-US"/>
              <a:t>Cannot do it right in one shot</a:t>
            </a:r>
          </a:p>
          <a:p>
            <a:pPr lvl="1"/>
            <a:r>
              <a:rPr lang="en-US"/>
              <a:t>Use the fundamental principles</a:t>
            </a:r>
          </a:p>
        </p:txBody>
      </p:sp>
    </p:spTree>
    <p:extLst>
      <p:ext uri="{BB962C8B-B14F-4D97-AF65-F5344CB8AC3E}">
        <p14:creationId xmlns:p14="http://schemas.microsoft.com/office/powerpoint/2010/main" val="49772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Interaction</a:t>
            </a:r>
          </a:p>
        </p:txBody>
      </p:sp>
      <p:grpSp>
        <p:nvGrpSpPr>
          <p:cNvPr id="160771" name="Group 3"/>
          <p:cNvGrpSpPr>
            <a:grpSpLocks/>
          </p:cNvGrpSpPr>
          <p:nvPr/>
        </p:nvGrpSpPr>
        <p:grpSpPr bwMode="auto">
          <a:xfrm>
            <a:off x="3200400" y="2133600"/>
            <a:ext cx="3078163" cy="3422650"/>
            <a:chOff x="1824" y="1258"/>
            <a:chExt cx="1939" cy="2156"/>
          </a:xfrm>
        </p:grpSpPr>
        <p:sp>
          <p:nvSpPr>
            <p:cNvPr id="160772" name="Freeform 4"/>
            <p:cNvSpPr>
              <a:spLocks/>
            </p:cNvSpPr>
            <p:nvPr/>
          </p:nvSpPr>
          <p:spPr bwMode="auto">
            <a:xfrm>
              <a:off x="1854" y="2413"/>
              <a:ext cx="238" cy="232"/>
            </a:xfrm>
            <a:custGeom>
              <a:avLst/>
              <a:gdLst>
                <a:gd name="T0" fmla="*/ 355 w 475"/>
                <a:gd name="T1" fmla="*/ 4 h 464"/>
                <a:gd name="T2" fmla="*/ 403 w 475"/>
                <a:gd name="T3" fmla="*/ 196 h 464"/>
                <a:gd name="T4" fmla="*/ 475 w 475"/>
                <a:gd name="T5" fmla="*/ 379 h 464"/>
                <a:gd name="T6" fmla="*/ 129 w 475"/>
                <a:gd name="T7" fmla="*/ 464 h 464"/>
                <a:gd name="T8" fmla="*/ 49 w 475"/>
                <a:gd name="T9" fmla="*/ 236 h 464"/>
                <a:gd name="T10" fmla="*/ 0 w 475"/>
                <a:gd name="T11" fmla="*/ 0 h 464"/>
                <a:gd name="T12" fmla="*/ 355 w 475"/>
                <a:gd name="T13" fmla="*/ 4 h 464"/>
                <a:gd name="T14" fmla="*/ 355 w 475"/>
                <a:gd name="T15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464">
                  <a:moveTo>
                    <a:pt x="355" y="4"/>
                  </a:moveTo>
                  <a:lnTo>
                    <a:pt x="403" y="196"/>
                  </a:lnTo>
                  <a:lnTo>
                    <a:pt x="475" y="379"/>
                  </a:lnTo>
                  <a:lnTo>
                    <a:pt x="129" y="464"/>
                  </a:lnTo>
                  <a:lnTo>
                    <a:pt x="49" y="236"/>
                  </a:lnTo>
                  <a:lnTo>
                    <a:pt x="0" y="0"/>
                  </a:lnTo>
                  <a:lnTo>
                    <a:pt x="355" y="4"/>
                  </a:lnTo>
                  <a:lnTo>
                    <a:pt x="355" y="4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3" name="Freeform 5"/>
            <p:cNvSpPr>
              <a:spLocks/>
            </p:cNvSpPr>
            <p:nvPr/>
          </p:nvSpPr>
          <p:spPr bwMode="auto">
            <a:xfrm>
              <a:off x="1849" y="1937"/>
              <a:ext cx="210" cy="281"/>
            </a:xfrm>
            <a:custGeom>
              <a:avLst/>
              <a:gdLst>
                <a:gd name="T0" fmla="*/ 421 w 421"/>
                <a:gd name="T1" fmla="*/ 175 h 563"/>
                <a:gd name="T2" fmla="*/ 369 w 421"/>
                <a:gd name="T3" fmla="*/ 367 h 563"/>
                <a:gd name="T4" fmla="*/ 345 w 421"/>
                <a:gd name="T5" fmla="*/ 563 h 563"/>
                <a:gd name="T6" fmla="*/ 0 w 421"/>
                <a:gd name="T7" fmla="*/ 470 h 563"/>
                <a:gd name="T8" fmla="*/ 40 w 421"/>
                <a:gd name="T9" fmla="*/ 232 h 563"/>
                <a:gd name="T10" fmla="*/ 111 w 421"/>
                <a:gd name="T11" fmla="*/ 0 h 563"/>
                <a:gd name="T12" fmla="*/ 421 w 421"/>
                <a:gd name="T13" fmla="*/ 175 h 563"/>
                <a:gd name="T14" fmla="*/ 421 w 421"/>
                <a:gd name="T15" fmla="*/ 175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1" h="563">
                  <a:moveTo>
                    <a:pt x="421" y="175"/>
                  </a:moveTo>
                  <a:lnTo>
                    <a:pt x="369" y="367"/>
                  </a:lnTo>
                  <a:lnTo>
                    <a:pt x="345" y="563"/>
                  </a:lnTo>
                  <a:lnTo>
                    <a:pt x="0" y="470"/>
                  </a:lnTo>
                  <a:lnTo>
                    <a:pt x="40" y="232"/>
                  </a:lnTo>
                  <a:lnTo>
                    <a:pt x="111" y="0"/>
                  </a:lnTo>
                  <a:lnTo>
                    <a:pt x="421" y="175"/>
                  </a:lnTo>
                  <a:lnTo>
                    <a:pt x="421" y="17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4" name="Freeform 6"/>
            <p:cNvSpPr>
              <a:spLocks/>
            </p:cNvSpPr>
            <p:nvPr/>
          </p:nvSpPr>
          <p:spPr bwMode="auto">
            <a:xfrm>
              <a:off x="2015" y="1545"/>
              <a:ext cx="254" cy="302"/>
            </a:xfrm>
            <a:custGeom>
              <a:avLst/>
              <a:gdLst>
                <a:gd name="T0" fmla="*/ 508 w 508"/>
                <a:gd name="T1" fmla="*/ 302 h 605"/>
                <a:gd name="T2" fmla="*/ 373 w 508"/>
                <a:gd name="T3" fmla="*/ 447 h 605"/>
                <a:gd name="T4" fmla="*/ 255 w 508"/>
                <a:gd name="T5" fmla="*/ 605 h 605"/>
                <a:gd name="T6" fmla="*/ 0 w 508"/>
                <a:gd name="T7" fmla="*/ 359 h 605"/>
                <a:gd name="T8" fmla="*/ 150 w 508"/>
                <a:gd name="T9" fmla="*/ 169 h 605"/>
                <a:gd name="T10" fmla="*/ 321 w 508"/>
                <a:gd name="T11" fmla="*/ 0 h 605"/>
                <a:gd name="T12" fmla="*/ 508 w 508"/>
                <a:gd name="T13" fmla="*/ 302 h 605"/>
                <a:gd name="T14" fmla="*/ 508 w 508"/>
                <a:gd name="T15" fmla="*/ 302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" h="605">
                  <a:moveTo>
                    <a:pt x="508" y="302"/>
                  </a:moveTo>
                  <a:lnTo>
                    <a:pt x="373" y="447"/>
                  </a:lnTo>
                  <a:lnTo>
                    <a:pt x="255" y="605"/>
                  </a:lnTo>
                  <a:lnTo>
                    <a:pt x="0" y="359"/>
                  </a:lnTo>
                  <a:lnTo>
                    <a:pt x="150" y="169"/>
                  </a:lnTo>
                  <a:lnTo>
                    <a:pt x="321" y="0"/>
                  </a:lnTo>
                  <a:lnTo>
                    <a:pt x="508" y="302"/>
                  </a:lnTo>
                  <a:lnTo>
                    <a:pt x="508" y="30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5" name="Freeform 7"/>
            <p:cNvSpPr>
              <a:spLocks/>
            </p:cNvSpPr>
            <p:nvPr/>
          </p:nvSpPr>
          <p:spPr bwMode="auto">
            <a:xfrm>
              <a:off x="2375" y="1332"/>
              <a:ext cx="237" cy="249"/>
            </a:xfrm>
            <a:custGeom>
              <a:avLst/>
              <a:gdLst>
                <a:gd name="T0" fmla="*/ 473 w 473"/>
                <a:gd name="T1" fmla="*/ 356 h 498"/>
                <a:gd name="T2" fmla="*/ 285 w 473"/>
                <a:gd name="T3" fmla="*/ 415 h 498"/>
                <a:gd name="T4" fmla="*/ 106 w 473"/>
                <a:gd name="T5" fmla="*/ 498 h 498"/>
                <a:gd name="T6" fmla="*/ 0 w 473"/>
                <a:gd name="T7" fmla="*/ 160 h 498"/>
                <a:gd name="T8" fmla="*/ 222 w 473"/>
                <a:gd name="T9" fmla="*/ 67 h 498"/>
                <a:gd name="T10" fmla="*/ 454 w 473"/>
                <a:gd name="T11" fmla="*/ 0 h 498"/>
                <a:gd name="T12" fmla="*/ 473 w 473"/>
                <a:gd name="T13" fmla="*/ 356 h 498"/>
                <a:gd name="T14" fmla="*/ 473 w 473"/>
                <a:gd name="T15" fmla="*/ 356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498">
                  <a:moveTo>
                    <a:pt x="473" y="356"/>
                  </a:moveTo>
                  <a:lnTo>
                    <a:pt x="285" y="415"/>
                  </a:lnTo>
                  <a:lnTo>
                    <a:pt x="106" y="498"/>
                  </a:lnTo>
                  <a:lnTo>
                    <a:pt x="0" y="160"/>
                  </a:lnTo>
                  <a:lnTo>
                    <a:pt x="222" y="67"/>
                  </a:lnTo>
                  <a:lnTo>
                    <a:pt x="454" y="0"/>
                  </a:lnTo>
                  <a:lnTo>
                    <a:pt x="473" y="356"/>
                  </a:lnTo>
                  <a:lnTo>
                    <a:pt x="473" y="35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6" name="Freeform 8"/>
            <p:cNvSpPr>
              <a:spLocks/>
            </p:cNvSpPr>
            <p:nvPr/>
          </p:nvSpPr>
          <p:spPr bwMode="auto">
            <a:xfrm>
              <a:off x="2807" y="1312"/>
              <a:ext cx="273" cy="199"/>
            </a:xfrm>
            <a:custGeom>
              <a:avLst/>
              <a:gdLst>
                <a:gd name="T0" fmla="*/ 391 w 545"/>
                <a:gd name="T1" fmla="*/ 400 h 400"/>
                <a:gd name="T2" fmla="*/ 197 w 545"/>
                <a:gd name="T3" fmla="*/ 362 h 400"/>
                <a:gd name="T4" fmla="*/ 0 w 545"/>
                <a:gd name="T5" fmla="*/ 348 h 400"/>
                <a:gd name="T6" fmla="*/ 72 w 545"/>
                <a:gd name="T7" fmla="*/ 0 h 400"/>
                <a:gd name="T8" fmla="*/ 311 w 545"/>
                <a:gd name="T9" fmla="*/ 25 h 400"/>
                <a:gd name="T10" fmla="*/ 545 w 545"/>
                <a:gd name="T11" fmla="*/ 78 h 400"/>
                <a:gd name="T12" fmla="*/ 391 w 545"/>
                <a:gd name="T13" fmla="*/ 400 h 400"/>
                <a:gd name="T14" fmla="*/ 391 w 545"/>
                <a:gd name="T1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5" h="400">
                  <a:moveTo>
                    <a:pt x="391" y="400"/>
                  </a:moveTo>
                  <a:lnTo>
                    <a:pt x="197" y="362"/>
                  </a:lnTo>
                  <a:lnTo>
                    <a:pt x="0" y="348"/>
                  </a:lnTo>
                  <a:lnTo>
                    <a:pt x="72" y="0"/>
                  </a:lnTo>
                  <a:lnTo>
                    <a:pt x="311" y="25"/>
                  </a:lnTo>
                  <a:lnTo>
                    <a:pt x="545" y="78"/>
                  </a:lnTo>
                  <a:lnTo>
                    <a:pt x="391" y="400"/>
                  </a:lnTo>
                  <a:lnTo>
                    <a:pt x="391" y="40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7" name="Freeform 9"/>
            <p:cNvSpPr>
              <a:spLocks/>
            </p:cNvSpPr>
            <p:nvPr/>
          </p:nvSpPr>
          <p:spPr bwMode="auto">
            <a:xfrm>
              <a:off x="3185" y="1449"/>
              <a:ext cx="303" cy="252"/>
            </a:xfrm>
            <a:custGeom>
              <a:avLst/>
              <a:gdLst>
                <a:gd name="T0" fmla="*/ 318 w 607"/>
                <a:gd name="T1" fmla="*/ 506 h 506"/>
                <a:gd name="T2" fmla="*/ 166 w 607"/>
                <a:gd name="T3" fmla="*/ 378 h 506"/>
                <a:gd name="T4" fmla="*/ 0 w 607"/>
                <a:gd name="T5" fmla="*/ 272 h 506"/>
                <a:gd name="T6" fmla="*/ 230 w 607"/>
                <a:gd name="T7" fmla="*/ 0 h 506"/>
                <a:gd name="T8" fmla="*/ 428 w 607"/>
                <a:gd name="T9" fmla="*/ 139 h 506"/>
                <a:gd name="T10" fmla="*/ 607 w 607"/>
                <a:gd name="T11" fmla="*/ 299 h 506"/>
                <a:gd name="T12" fmla="*/ 318 w 607"/>
                <a:gd name="T13" fmla="*/ 506 h 506"/>
                <a:gd name="T14" fmla="*/ 318 w 607"/>
                <a:gd name="T15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7" h="506">
                  <a:moveTo>
                    <a:pt x="318" y="506"/>
                  </a:moveTo>
                  <a:lnTo>
                    <a:pt x="166" y="378"/>
                  </a:lnTo>
                  <a:lnTo>
                    <a:pt x="0" y="272"/>
                  </a:lnTo>
                  <a:lnTo>
                    <a:pt x="230" y="0"/>
                  </a:lnTo>
                  <a:lnTo>
                    <a:pt x="428" y="139"/>
                  </a:lnTo>
                  <a:lnTo>
                    <a:pt x="607" y="299"/>
                  </a:lnTo>
                  <a:lnTo>
                    <a:pt x="318" y="506"/>
                  </a:lnTo>
                  <a:lnTo>
                    <a:pt x="318" y="50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8" name="Freeform 10"/>
            <p:cNvSpPr>
              <a:spLocks/>
            </p:cNvSpPr>
            <p:nvPr/>
          </p:nvSpPr>
          <p:spPr bwMode="auto">
            <a:xfrm>
              <a:off x="3488" y="1598"/>
              <a:ext cx="79" cy="91"/>
            </a:xfrm>
            <a:custGeom>
              <a:avLst/>
              <a:gdLst>
                <a:gd name="T0" fmla="*/ 0 w 157"/>
                <a:gd name="T1" fmla="*/ 0 h 182"/>
                <a:gd name="T2" fmla="*/ 157 w 157"/>
                <a:gd name="T3" fmla="*/ 182 h 182"/>
                <a:gd name="T4" fmla="*/ 0 w 157"/>
                <a:gd name="T5" fmla="*/ 0 h 182"/>
                <a:gd name="T6" fmla="*/ 0 w 157"/>
                <a:gd name="T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182">
                  <a:moveTo>
                    <a:pt x="0" y="0"/>
                  </a:moveTo>
                  <a:lnTo>
                    <a:pt x="157" y="18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9" name="Freeform 11"/>
            <p:cNvSpPr>
              <a:spLocks/>
            </p:cNvSpPr>
            <p:nvPr/>
          </p:nvSpPr>
          <p:spPr bwMode="auto">
            <a:xfrm>
              <a:off x="3468" y="1790"/>
              <a:ext cx="260" cy="242"/>
            </a:xfrm>
            <a:custGeom>
              <a:avLst/>
              <a:gdLst>
                <a:gd name="T0" fmla="*/ 165 w 519"/>
                <a:gd name="T1" fmla="*/ 485 h 485"/>
                <a:gd name="T2" fmla="*/ 93 w 519"/>
                <a:gd name="T3" fmla="*/ 301 h 485"/>
                <a:gd name="T4" fmla="*/ 0 w 519"/>
                <a:gd name="T5" fmla="*/ 128 h 485"/>
                <a:gd name="T6" fmla="*/ 330 w 519"/>
                <a:gd name="T7" fmla="*/ 0 h 485"/>
                <a:gd name="T8" fmla="*/ 439 w 519"/>
                <a:gd name="T9" fmla="*/ 217 h 485"/>
                <a:gd name="T10" fmla="*/ 519 w 519"/>
                <a:gd name="T11" fmla="*/ 445 h 485"/>
                <a:gd name="T12" fmla="*/ 165 w 519"/>
                <a:gd name="T13" fmla="*/ 485 h 485"/>
                <a:gd name="T14" fmla="*/ 165 w 519"/>
                <a:gd name="T15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485">
                  <a:moveTo>
                    <a:pt x="165" y="485"/>
                  </a:moveTo>
                  <a:lnTo>
                    <a:pt x="93" y="301"/>
                  </a:lnTo>
                  <a:lnTo>
                    <a:pt x="0" y="128"/>
                  </a:lnTo>
                  <a:lnTo>
                    <a:pt x="330" y="0"/>
                  </a:lnTo>
                  <a:lnTo>
                    <a:pt x="439" y="217"/>
                  </a:lnTo>
                  <a:lnTo>
                    <a:pt x="519" y="445"/>
                  </a:lnTo>
                  <a:lnTo>
                    <a:pt x="165" y="485"/>
                  </a:lnTo>
                  <a:lnTo>
                    <a:pt x="165" y="48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0" name="Freeform 12"/>
            <p:cNvSpPr>
              <a:spLocks/>
            </p:cNvSpPr>
            <p:nvPr/>
          </p:nvSpPr>
          <p:spPr bwMode="auto">
            <a:xfrm>
              <a:off x="3574" y="2226"/>
              <a:ext cx="189" cy="263"/>
            </a:xfrm>
            <a:custGeom>
              <a:avLst/>
              <a:gdLst>
                <a:gd name="T0" fmla="*/ 0 w 378"/>
                <a:gd name="T1" fmla="*/ 392 h 526"/>
                <a:gd name="T2" fmla="*/ 26 w 378"/>
                <a:gd name="T3" fmla="*/ 196 h 526"/>
                <a:gd name="T4" fmla="*/ 26 w 378"/>
                <a:gd name="T5" fmla="*/ 0 h 526"/>
                <a:gd name="T6" fmla="*/ 378 w 378"/>
                <a:gd name="T7" fmla="*/ 47 h 526"/>
                <a:gd name="T8" fmla="*/ 368 w 378"/>
                <a:gd name="T9" fmla="*/ 289 h 526"/>
                <a:gd name="T10" fmla="*/ 329 w 378"/>
                <a:gd name="T11" fmla="*/ 526 h 526"/>
                <a:gd name="T12" fmla="*/ 0 w 378"/>
                <a:gd name="T13" fmla="*/ 392 h 526"/>
                <a:gd name="T14" fmla="*/ 0 w 378"/>
                <a:gd name="T15" fmla="*/ 392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526">
                  <a:moveTo>
                    <a:pt x="0" y="392"/>
                  </a:moveTo>
                  <a:lnTo>
                    <a:pt x="26" y="196"/>
                  </a:lnTo>
                  <a:lnTo>
                    <a:pt x="26" y="0"/>
                  </a:lnTo>
                  <a:lnTo>
                    <a:pt x="378" y="47"/>
                  </a:lnTo>
                  <a:lnTo>
                    <a:pt x="368" y="289"/>
                  </a:lnTo>
                  <a:lnTo>
                    <a:pt x="329" y="526"/>
                  </a:lnTo>
                  <a:lnTo>
                    <a:pt x="0" y="392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1" name="Freeform 13"/>
            <p:cNvSpPr>
              <a:spLocks/>
            </p:cNvSpPr>
            <p:nvPr/>
          </p:nvSpPr>
          <p:spPr bwMode="auto">
            <a:xfrm>
              <a:off x="2527" y="3031"/>
              <a:ext cx="371" cy="201"/>
            </a:xfrm>
            <a:custGeom>
              <a:avLst/>
              <a:gdLst>
                <a:gd name="T0" fmla="*/ 154 w 741"/>
                <a:gd name="T1" fmla="*/ 0 h 401"/>
                <a:gd name="T2" fmla="*/ 348 w 741"/>
                <a:gd name="T3" fmla="*/ 38 h 401"/>
                <a:gd name="T4" fmla="*/ 543 w 741"/>
                <a:gd name="T5" fmla="*/ 51 h 401"/>
                <a:gd name="T6" fmla="*/ 741 w 741"/>
                <a:gd name="T7" fmla="*/ 42 h 401"/>
                <a:gd name="T8" fmla="*/ 714 w 741"/>
                <a:gd name="T9" fmla="*/ 395 h 401"/>
                <a:gd name="T10" fmla="*/ 473 w 741"/>
                <a:gd name="T11" fmla="*/ 401 h 401"/>
                <a:gd name="T12" fmla="*/ 234 w 741"/>
                <a:gd name="T13" fmla="*/ 376 h 401"/>
                <a:gd name="T14" fmla="*/ 0 w 741"/>
                <a:gd name="T15" fmla="*/ 321 h 401"/>
                <a:gd name="T16" fmla="*/ 154 w 741"/>
                <a:gd name="T17" fmla="*/ 0 h 401"/>
                <a:gd name="T18" fmla="*/ 154 w 741"/>
                <a:gd name="T19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1" h="401">
                  <a:moveTo>
                    <a:pt x="154" y="0"/>
                  </a:moveTo>
                  <a:lnTo>
                    <a:pt x="348" y="38"/>
                  </a:lnTo>
                  <a:lnTo>
                    <a:pt x="543" y="51"/>
                  </a:lnTo>
                  <a:lnTo>
                    <a:pt x="741" y="42"/>
                  </a:lnTo>
                  <a:lnTo>
                    <a:pt x="714" y="395"/>
                  </a:lnTo>
                  <a:lnTo>
                    <a:pt x="473" y="401"/>
                  </a:lnTo>
                  <a:lnTo>
                    <a:pt x="234" y="376"/>
                  </a:lnTo>
                  <a:lnTo>
                    <a:pt x="0" y="321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2" name="Freeform 14"/>
            <p:cNvSpPr>
              <a:spLocks/>
            </p:cNvSpPr>
            <p:nvPr/>
          </p:nvSpPr>
          <p:spPr bwMode="auto">
            <a:xfrm>
              <a:off x="3089" y="2908"/>
              <a:ext cx="247" cy="270"/>
            </a:xfrm>
            <a:custGeom>
              <a:avLst/>
              <a:gdLst>
                <a:gd name="T0" fmla="*/ 0 w 494"/>
                <a:gd name="T1" fmla="*/ 188 h 540"/>
                <a:gd name="T2" fmla="*/ 179 w 494"/>
                <a:gd name="T3" fmla="*/ 106 h 540"/>
                <a:gd name="T4" fmla="*/ 346 w 494"/>
                <a:gd name="T5" fmla="*/ 0 h 540"/>
                <a:gd name="T6" fmla="*/ 494 w 494"/>
                <a:gd name="T7" fmla="*/ 325 h 540"/>
                <a:gd name="T8" fmla="*/ 285 w 494"/>
                <a:gd name="T9" fmla="*/ 445 h 540"/>
                <a:gd name="T10" fmla="*/ 63 w 494"/>
                <a:gd name="T11" fmla="*/ 540 h 540"/>
                <a:gd name="T12" fmla="*/ 0 w 494"/>
                <a:gd name="T13" fmla="*/ 188 h 540"/>
                <a:gd name="T14" fmla="*/ 0 w 494"/>
                <a:gd name="T15" fmla="*/ 18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540">
                  <a:moveTo>
                    <a:pt x="0" y="188"/>
                  </a:moveTo>
                  <a:lnTo>
                    <a:pt x="179" y="106"/>
                  </a:lnTo>
                  <a:lnTo>
                    <a:pt x="346" y="0"/>
                  </a:lnTo>
                  <a:lnTo>
                    <a:pt x="494" y="325"/>
                  </a:lnTo>
                  <a:lnTo>
                    <a:pt x="285" y="445"/>
                  </a:lnTo>
                  <a:lnTo>
                    <a:pt x="63" y="540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3" name="Freeform 15"/>
            <p:cNvSpPr>
              <a:spLocks/>
            </p:cNvSpPr>
            <p:nvPr/>
          </p:nvSpPr>
          <p:spPr bwMode="auto">
            <a:xfrm>
              <a:off x="3407" y="2609"/>
              <a:ext cx="248" cy="304"/>
            </a:xfrm>
            <a:custGeom>
              <a:avLst/>
              <a:gdLst>
                <a:gd name="T0" fmla="*/ 0 w 496"/>
                <a:gd name="T1" fmla="*/ 331 h 608"/>
                <a:gd name="T2" fmla="*/ 116 w 496"/>
                <a:gd name="T3" fmla="*/ 173 h 608"/>
                <a:gd name="T4" fmla="*/ 211 w 496"/>
                <a:gd name="T5" fmla="*/ 0 h 608"/>
                <a:gd name="T6" fmla="*/ 496 w 496"/>
                <a:gd name="T7" fmla="*/ 211 h 608"/>
                <a:gd name="T8" fmla="*/ 371 w 496"/>
                <a:gd name="T9" fmla="*/ 418 h 608"/>
                <a:gd name="T10" fmla="*/ 221 w 496"/>
                <a:gd name="T11" fmla="*/ 608 h 608"/>
                <a:gd name="T12" fmla="*/ 0 w 496"/>
                <a:gd name="T13" fmla="*/ 331 h 608"/>
                <a:gd name="T14" fmla="*/ 0 w 496"/>
                <a:gd name="T15" fmla="*/ 33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6" h="608">
                  <a:moveTo>
                    <a:pt x="0" y="331"/>
                  </a:moveTo>
                  <a:lnTo>
                    <a:pt x="116" y="173"/>
                  </a:lnTo>
                  <a:lnTo>
                    <a:pt x="211" y="0"/>
                  </a:lnTo>
                  <a:lnTo>
                    <a:pt x="496" y="211"/>
                  </a:lnTo>
                  <a:lnTo>
                    <a:pt x="371" y="418"/>
                  </a:lnTo>
                  <a:lnTo>
                    <a:pt x="221" y="608"/>
                  </a:lnTo>
                  <a:lnTo>
                    <a:pt x="0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4" name="Freeform 16"/>
            <p:cNvSpPr>
              <a:spLocks/>
            </p:cNvSpPr>
            <p:nvPr/>
          </p:nvSpPr>
          <p:spPr bwMode="auto">
            <a:xfrm>
              <a:off x="2040" y="2769"/>
              <a:ext cx="299" cy="256"/>
            </a:xfrm>
            <a:custGeom>
              <a:avLst/>
              <a:gdLst>
                <a:gd name="T0" fmla="*/ 311 w 598"/>
                <a:gd name="T1" fmla="*/ 0 h 514"/>
                <a:gd name="T2" fmla="*/ 448 w 598"/>
                <a:gd name="T3" fmla="*/ 147 h 514"/>
                <a:gd name="T4" fmla="*/ 598 w 598"/>
                <a:gd name="T5" fmla="*/ 272 h 514"/>
                <a:gd name="T6" fmla="*/ 336 w 598"/>
                <a:gd name="T7" fmla="*/ 514 h 514"/>
                <a:gd name="T8" fmla="*/ 157 w 598"/>
                <a:gd name="T9" fmla="*/ 352 h 514"/>
                <a:gd name="T10" fmla="*/ 0 w 598"/>
                <a:gd name="T11" fmla="*/ 168 h 514"/>
                <a:gd name="T12" fmla="*/ 311 w 598"/>
                <a:gd name="T13" fmla="*/ 0 h 514"/>
                <a:gd name="T14" fmla="*/ 311 w 598"/>
                <a:gd name="T1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8" h="514">
                  <a:moveTo>
                    <a:pt x="311" y="0"/>
                  </a:moveTo>
                  <a:lnTo>
                    <a:pt x="448" y="147"/>
                  </a:lnTo>
                  <a:lnTo>
                    <a:pt x="598" y="272"/>
                  </a:lnTo>
                  <a:lnTo>
                    <a:pt x="336" y="514"/>
                  </a:lnTo>
                  <a:lnTo>
                    <a:pt x="157" y="352"/>
                  </a:lnTo>
                  <a:lnTo>
                    <a:pt x="0" y="168"/>
                  </a:lnTo>
                  <a:lnTo>
                    <a:pt x="311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5" name="Freeform 17"/>
            <p:cNvSpPr>
              <a:spLocks/>
            </p:cNvSpPr>
            <p:nvPr/>
          </p:nvSpPr>
          <p:spPr bwMode="auto">
            <a:xfrm>
              <a:off x="2462" y="2841"/>
              <a:ext cx="304" cy="573"/>
            </a:xfrm>
            <a:custGeom>
              <a:avLst/>
              <a:gdLst>
                <a:gd name="T0" fmla="*/ 469 w 608"/>
                <a:gd name="T1" fmla="*/ 0 h 1146"/>
                <a:gd name="T2" fmla="*/ 0 w 608"/>
                <a:gd name="T3" fmla="*/ 488 h 1146"/>
                <a:gd name="T4" fmla="*/ 161 w 608"/>
                <a:gd name="T5" fmla="*/ 1146 h 1146"/>
                <a:gd name="T6" fmla="*/ 393 w 608"/>
                <a:gd name="T7" fmla="*/ 1131 h 1146"/>
                <a:gd name="T8" fmla="*/ 325 w 608"/>
                <a:gd name="T9" fmla="*/ 602 h 1146"/>
                <a:gd name="T10" fmla="*/ 608 w 608"/>
                <a:gd name="T11" fmla="*/ 93 h 1146"/>
                <a:gd name="T12" fmla="*/ 469 w 608"/>
                <a:gd name="T13" fmla="*/ 0 h 1146"/>
                <a:gd name="T14" fmla="*/ 469 w 608"/>
                <a:gd name="T15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8" h="1146">
                  <a:moveTo>
                    <a:pt x="469" y="0"/>
                  </a:moveTo>
                  <a:lnTo>
                    <a:pt x="0" y="488"/>
                  </a:lnTo>
                  <a:lnTo>
                    <a:pt x="161" y="1146"/>
                  </a:lnTo>
                  <a:lnTo>
                    <a:pt x="393" y="1131"/>
                  </a:lnTo>
                  <a:lnTo>
                    <a:pt x="325" y="602"/>
                  </a:lnTo>
                  <a:lnTo>
                    <a:pt x="608" y="93"/>
                  </a:lnTo>
                  <a:lnTo>
                    <a:pt x="469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6" name="Freeform 18"/>
            <p:cNvSpPr>
              <a:spLocks/>
            </p:cNvSpPr>
            <p:nvPr/>
          </p:nvSpPr>
          <p:spPr bwMode="auto">
            <a:xfrm>
              <a:off x="1824" y="2359"/>
              <a:ext cx="232" cy="232"/>
            </a:xfrm>
            <a:custGeom>
              <a:avLst/>
              <a:gdLst>
                <a:gd name="T0" fmla="*/ 344 w 464"/>
                <a:gd name="T1" fmla="*/ 4 h 464"/>
                <a:gd name="T2" fmla="*/ 392 w 464"/>
                <a:gd name="T3" fmla="*/ 196 h 464"/>
                <a:gd name="T4" fmla="*/ 464 w 464"/>
                <a:gd name="T5" fmla="*/ 380 h 464"/>
                <a:gd name="T6" fmla="*/ 118 w 464"/>
                <a:gd name="T7" fmla="*/ 464 h 464"/>
                <a:gd name="T8" fmla="*/ 38 w 464"/>
                <a:gd name="T9" fmla="*/ 236 h 464"/>
                <a:gd name="T10" fmla="*/ 0 w 464"/>
                <a:gd name="T11" fmla="*/ 0 h 464"/>
                <a:gd name="T12" fmla="*/ 344 w 464"/>
                <a:gd name="T13" fmla="*/ 4 h 464"/>
                <a:gd name="T14" fmla="*/ 344 w 464"/>
                <a:gd name="T15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464">
                  <a:moveTo>
                    <a:pt x="344" y="4"/>
                  </a:moveTo>
                  <a:lnTo>
                    <a:pt x="392" y="196"/>
                  </a:lnTo>
                  <a:lnTo>
                    <a:pt x="464" y="380"/>
                  </a:lnTo>
                  <a:lnTo>
                    <a:pt x="118" y="464"/>
                  </a:lnTo>
                  <a:lnTo>
                    <a:pt x="38" y="236"/>
                  </a:lnTo>
                  <a:lnTo>
                    <a:pt x="0" y="0"/>
                  </a:lnTo>
                  <a:lnTo>
                    <a:pt x="344" y="4"/>
                  </a:lnTo>
                  <a:lnTo>
                    <a:pt x="344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7" name="Freeform 19"/>
            <p:cNvSpPr>
              <a:spLocks/>
            </p:cNvSpPr>
            <p:nvPr/>
          </p:nvSpPr>
          <p:spPr bwMode="auto">
            <a:xfrm>
              <a:off x="1824" y="1884"/>
              <a:ext cx="198" cy="280"/>
            </a:xfrm>
            <a:custGeom>
              <a:avLst/>
              <a:gdLst>
                <a:gd name="T0" fmla="*/ 395 w 395"/>
                <a:gd name="T1" fmla="*/ 175 h 560"/>
                <a:gd name="T2" fmla="*/ 348 w 395"/>
                <a:gd name="T3" fmla="*/ 365 h 560"/>
                <a:gd name="T4" fmla="*/ 321 w 395"/>
                <a:gd name="T5" fmla="*/ 560 h 560"/>
                <a:gd name="T6" fmla="*/ 0 w 395"/>
                <a:gd name="T7" fmla="*/ 469 h 560"/>
                <a:gd name="T8" fmla="*/ 17 w 395"/>
                <a:gd name="T9" fmla="*/ 232 h 560"/>
                <a:gd name="T10" fmla="*/ 87 w 395"/>
                <a:gd name="T11" fmla="*/ 0 h 560"/>
                <a:gd name="T12" fmla="*/ 395 w 395"/>
                <a:gd name="T13" fmla="*/ 175 h 560"/>
                <a:gd name="T14" fmla="*/ 395 w 395"/>
                <a:gd name="T15" fmla="*/ 175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560">
                  <a:moveTo>
                    <a:pt x="395" y="175"/>
                  </a:moveTo>
                  <a:lnTo>
                    <a:pt x="348" y="365"/>
                  </a:lnTo>
                  <a:lnTo>
                    <a:pt x="321" y="560"/>
                  </a:lnTo>
                  <a:lnTo>
                    <a:pt x="0" y="469"/>
                  </a:lnTo>
                  <a:lnTo>
                    <a:pt x="17" y="232"/>
                  </a:lnTo>
                  <a:lnTo>
                    <a:pt x="87" y="0"/>
                  </a:lnTo>
                  <a:lnTo>
                    <a:pt x="395" y="175"/>
                  </a:lnTo>
                  <a:lnTo>
                    <a:pt x="395" y="1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8" name="Freeform 20"/>
            <p:cNvSpPr>
              <a:spLocks/>
            </p:cNvSpPr>
            <p:nvPr/>
          </p:nvSpPr>
          <p:spPr bwMode="auto">
            <a:xfrm>
              <a:off x="1979" y="1491"/>
              <a:ext cx="254" cy="303"/>
            </a:xfrm>
            <a:custGeom>
              <a:avLst/>
              <a:gdLst>
                <a:gd name="T0" fmla="*/ 507 w 507"/>
                <a:gd name="T1" fmla="*/ 300 h 604"/>
                <a:gd name="T2" fmla="*/ 372 w 507"/>
                <a:gd name="T3" fmla="*/ 444 h 604"/>
                <a:gd name="T4" fmla="*/ 256 w 507"/>
                <a:gd name="T5" fmla="*/ 604 h 604"/>
                <a:gd name="T6" fmla="*/ 0 w 507"/>
                <a:gd name="T7" fmla="*/ 357 h 604"/>
                <a:gd name="T8" fmla="*/ 148 w 507"/>
                <a:gd name="T9" fmla="*/ 169 h 604"/>
                <a:gd name="T10" fmla="*/ 321 w 507"/>
                <a:gd name="T11" fmla="*/ 0 h 604"/>
                <a:gd name="T12" fmla="*/ 507 w 507"/>
                <a:gd name="T13" fmla="*/ 300 h 604"/>
                <a:gd name="T14" fmla="*/ 507 w 507"/>
                <a:gd name="T15" fmla="*/ 30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7" h="604">
                  <a:moveTo>
                    <a:pt x="507" y="300"/>
                  </a:moveTo>
                  <a:lnTo>
                    <a:pt x="372" y="444"/>
                  </a:lnTo>
                  <a:lnTo>
                    <a:pt x="256" y="604"/>
                  </a:lnTo>
                  <a:lnTo>
                    <a:pt x="0" y="357"/>
                  </a:lnTo>
                  <a:lnTo>
                    <a:pt x="148" y="169"/>
                  </a:lnTo>
                  <a:lnTo>
                    <a:pt x="321" y="0"/>
                  </a:lnTo>
                  <a:lnTo>
                    <a:pt x="507" y="300"/>
                  </a:lnTo>
                  <a:lnTo>
                    <a:pt x="507" y="3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9" name="Freeform 21"/>
            <p:cNvSpPr>
              <a:spLocks/>
            </p:cNvSpPr>
            <p:nvPr/>
          </p:nvSpPr>
          <p:spPr bwMode="auto">
            <a:xfrm>
              <a:off x="2340" y="1277"/>
              <a:ext cx="236" cy="249"/>
            </a:xfrm>
            <a:custGeom>
              <a:avLst/>
              <a:gdLst>
                <a:gd name="T0" fmla="*/ 472 w 472"/>
                <a:gd name="T1" fmla="*/ 355 h 498"/>
                <a:gd name="T2" fmla="*/ 283 w 472"/>
                <a:gd name="T3" fmla="*/ 416 h 498"/>
                <a:gd name="T4" fmla="*/ 105 w 472"/>
                <a:gd name="T5" fmla="*/ 498 h 498"/>
                <a:gd name="T6" fmla="*/ 0 w 472"/>
                <a:gd name="T7" fmla="*/ 160 h 498"/>
                <a:gd name="T8" fmla="*/ 221 w 472"/>
                <a:gd name="T9" fmla="*/ 66 h 498"/>
                <a:gd name="T10" fmla="*/ 453 w 472"/>
                <a:gd name="T11" fmla="*/ 0 h 498"/>
                <a:gd name="T12" fmla="*/ 472 w 472"/>
                <a:gd name="T13" fmla="*/ 355 h 498"/>
                <a:gd name="T14" fmla="*/ 472 w 472"/>
                <a:gd name="T15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498">
                  <a:moveTo>
                    <a:pt x="472" y="355"/>
                  </a:moveTo>
                  <a:lnTo>
                    <a:pt x="283" y="416"/>
                  </a:lnTo>
                  <a:lnTo>
                    <a:pt x="105" y="498"/>
                  </a:lnTo>
                  <a:lnTo>
                    <a:pt x="0" y="160"/>
                  </a:lnTo>
                  <a:lnTo>
                    <a:pt x="221" y="66"/>
                  </a:lnTo>
                  <a:lnTo>
                    <a:pt x="453" y="0"/>
                  </a:lnTo>
                  <a:lnTo>
                    <a:pt x="472" y="355"/>
                  </a:lnTo>
                  <a:lnTo>
                    <a:pt x="472" y="3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0" name="Freeform 22"/>
            <p:cNvSpPr>
              <a:spLocks/>
            </p:cNvSpPr>
            <p:nvPr/>
          </p:nvSpPr>
          <p:spPr bwMode="auto">
            <a:xfrm>
              <a:off x="2772" y="1258"/>
              <a:ext cx="271" cy="199"/>
            </a:xfrm>
            <a:custGeom>
              <a:avLst/>
              <a:gdLst>
                <a:gd name="T0" fmla="*/ 390 w 544"/>
                <a:gd name="T1" fmla="*/ 399 h 399"/>
                <a:gd name="T2" fmla="*/ 196 w 544"/>
                <a:gd name="T3" fmla="*/ 361 h 399"/>
                <a:gd name="T4" fmla="*/ 0 w 544"/>
                <a:gd name="T5" fmla="*/ 348 h 399"/>
                <a:gd name="T6" fmla="*/ 69 w 544"/>
                <a:gd name="T7" fmla="*/ 0 h 399"/>
                <a:gd name="T8" fmla="*/ 310 w 544"/>
                <a:gd name="T9" fmla="*/ 25 h 399"/>
                <a:gd name="T10" fmla="*/ 544 w 544"/>
                <a:gd name="T11" fmla="*/ 80 h 399"/>
                <a:gd name="T12" fmla="*/ 390 w 544"/>
                <a:gd name="T13" fmla="*/ 399 h 399"/>
                <a:gd name="T14" fmla="*/ 390 w 544"/>
                <a:gd name="T15" fmla="*/ 39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4" h="399">
                  <a:moveTo>
                    <a:pt x="390" y="399"/>
                  </a:moveTo>
                  <a:lnTo>
                    <a:pt x="196" y="361"/>
                  </a:lnTo>
                  <a:lnTo>
                    <a:pt x="0" y="348"/>
                  </a:lnTo>
                  <a:lnTo>
                    <a:pt x="69" y="0"/>
                  </a:lnTo>
                  <a:lnTo>
                    <a:pt x="310" y="25"/>
                  </a:lnTo>
                  <a:lnTo>
                    <a:pt x="544" y="80"/>
                  </a:lnTo>
                  <a:lnTo>
                    <a:pt x="390" y="399"/>
                  </a:lnTo>
                  <a:lnTo>
                    <a:pt x="390" y="3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1" name="Freeform 23"/>
            <p:cNvSpPr>
              <a:spLocks/>
            </p:cNvSpPr>
            <p:nvPr/>
          </p:nvSpPr>
          <p:spPr bwMode="auto">
            <a:xfrm>
              <a:off x="3149" y="1395"/>
              <a:ext cx="303" cy="252"/>
            </a:xfrm>
            <a:custGeom>
              <a:avLst/>
              <a:gdLst>
                <a:gd name="T0" fmla="*/ 316 w 606"/>
                <a:gd name="T1" fmla="*/ 503 h 503"/>
                <a:gd name="T2" fmla="*/ 165 w 606"/>
                <a:gd name="T3" fmla="*/ 378 h 503"/>
                <a:gd name="T4" fmla="*/ 0 w 606"/>
                <a:gd name="T5" fmla="*/ 270 h 503"/>
                <a:gd name="T6" fmla="*/ 228 w 606"/>
                <a:gd name="T7" fmla="*/ 0 h 503"/>
                <a:gd name="T8" fmla="*/ 428 w 606"/>
                <a:gd name="T9" fmla="*/ 136 h 503"/>
                <a:gd name="T10" fmla="*/ 606 w 606"/>
                <a:gd name="T11" fmla="*/ 298 h 503"/>
                <a:gd name="T12" fmla="*/ 316 w 606"/>
                <a:gd name="T13" fmla="*/ 503 h 503"/>
                <a:gd name="T14" fmla="*/ 316 w 606"/>
                <a:gd name="T15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503">
                  <a:moveTo>
                    <a:pt x="316" y="503"/>
                  </a:moveTo>
                  <a:lnTo>
                    <a:pt x="165" y="378"/>
                  </a:lnTo>
                  <a:lnTo>
                    <a:pt x="0" y="270"/>
                  </a:lnTo>
                  <a:lnTo>
                    <a:pt x="228" y="0"/>
                  </a:lnTo>
                  <a:lnTo>
                    <a:pt x="428" y="136"/>
                  </a:lnTo>
                  <a:lnTo>
                    <a:pt x="606" y="298"/>
                  </a:lnTo>
                  <a:lnTo>
                    <a:pt x="316" y="503"/>
                  </a:lnTo>
                  <a:lnTo>
                    <a:pt x="316" y="5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2" name="Freeform 24"/>
            <p:cNvSpPr>
              <a:spLocks/>
            </p:cNvSpPr>
            <p:nvPr/>
          </p:nvSpPr>
          <p:spPr bwMode="auto">
            <a:xfrm>
              <a:off x="3452" y="1545"/>
              <a:ext cx="79" cy="91"/>
            </a:xfrm>
            <a:custGeom>
              <a:avLst/>
              <a:gdLst>
                <a:gd name="T0" fmla="*/ 0 w 158"/>
                <a:gd name="T1" fmla="*/ 0 h 183"/>
                <a:gd name="T2" fmla="*/ 158 w 158"/>
                <a:gd name="T3" fmla="*/ 183 h 183"/>
                <a:gd name="T4" fmla="*/ 0 w 158"/>
                <a:gd name="T5" fmla="*/ 0 h 183"/>
                <a:gd name="T6" fmla="*/ 0 w 158"/>
                <a:gd name="T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83">
                  <a:moveTo>
                    <a:pt x="0" y="0"/>
                  </a:moveTo>
                  <a:lnTo>
                    <a:pt x="158" y="18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3" name="Freeform 25"/>
            <p:cNvSpPr>
              <a:spLocks/>
            </p:cNvSpPr>
            <p:nvPr/>
          </p:nvSpPr>
          <p:spPr bwMode="auto">
            <a:xfrm>
              <a:off x="3432" y="1737"/>
              <a:ext cx="260" cy="241"/>
            </a:xfrm>
            <a:custGeom>
              <a:avLst/>
              <a:gdLst>
                <a:gd name="T0" fmla="*/ 166 w 519"/>
                <a:gd name="T1" fmla="*/ 483 h 483"/>
                <a:gd name="T2" fmla="*/ 94 w 519"/>
                <a:gd name="T3" fmla="*/ 298 h 483"/>
                <a:gd name="T4" fmla="*/ 0 w 519"/>
                <a:gd name="T5" fmla="*/ 125 h 483"/>
                <a:gd name="T6" fmla="*/ 331 w 519"/>
                <a:gd name="T7" fmla="*/ 0 h 483"/>
                <a:gd name="T8" fmla="*/ 438 w 519"/>
                <a:gd name="T9" fmla="*/ 215 h 483"/>
                <a:gd name="T10" fmla="*/ 519 w 519"/>
                <a:gd name="T11" fmla="*/ 443 h 483"/>
                <a:gd name="T12" fmla="*/ 166 w 519"/>
                <a:gd name="T13" fmla="*/ 483 h 483"/>
                <a:gd name="T14" fmla="*/ 166 w 519"/>
                <a:gd name="T1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483">
                  <a:moveTo>
                    <a:pt x="166" y="483"/>
                  </a:moveTo>
                  <a:lnTo>
                    <a:pt x="94" y="298"/>
                  </a:lnTo>
                  <a:lnTo>
                    <a:pt x="0" y="125"/>
                  </a:lnTo>
                  <a:lnTo>
                    <a:pt x="331" y="0"/>
                  </a:lnTo>
                  <a:lnTo>
                    <a:pt x="438" y="215"/>
                  </a:lnTo>
                  <a:lnTo>
                    <a:pt x="519" y="443"/>
                  </a:lnTo>
                  <a:lnTo>
                    <a:pt x="166" y="483"/>
                  </a:lnTo>
                  <a:lnTo>
                    <a:pt x="166" y="4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4" name="Freeform 26"/>
            <p:cNvSpPr>
              <a:spLocks/>
            </p:cNvSpPr>
            <p:nvPr/>
          </p:nvSpPr>
          <p:spPr bwMode="auto">
            <a:xfrm>
              <a:off x="3538" y="2172"/>
              <a:ext cx="189" cy="264"/>
            </a:xfrm>
            <a:custGeom>
              <a:avLst/>
              <a:gdLst>
                <a:gd name="T0" fmla="*/ 0 w 379"/>
                <a:gd name="T1" fmla="*/ 391 h 528"/>
                <a:gd name="T2" fmla="*/ 25 w 379"/>
                <a:gd name="T3" fmla="*/ 195 h 528"/>
                <a:gd name="T4" fmla="*/ 27 w 379"/>
                <a:gd name="T5" fmla="*/ 0 h 528"/>
                <a:gd name="T6" fmla="*/ 379 w 379"/>
                <a:gd name="T7" fmla="*/ 47 h 528"/>
                <a:gd name="T8" fmla="*/ 369 w 379"/>
                <a:gd name="T9" fmla="*/ 289 h 528"/>
                <a:gd name="T10" fmla="*/ 329 w 379"/>
                <a:gd name="T11" fmla="*/ 528 h 528"/>
                <a:gd name="T12" fmla="*/ 0 w 379"/>
                <a:gd name="T13" fmla="*/ 391 h 528"/>
                <a:gd name="T14" fmla="*/ 0 w 379"/>
                <a:gd name="T15" fmla="*/ 391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9" h="528">
                  <a:moveTo>
                    <a:pt x="0" y="391"/>
                  </a:moveTo>
                  <a:lnTo>
                    <a:pt x="25" y="195"/>
                  </a:lnTo>
                  <a:lnTo>
                    <a:pt x="27" y="0"/>
                  </a:lnTo>
                  <a:lnTo>
                    <a:pt x="379" y="47"/>
                  </a:lnTo>
                  <a:lnTo>
                    <a:pt x="369" y="289"/>
                  </a:lnTo>
                  <a:lnTo>
                    <a:pt x="329" y="528"/>
                  </a:lnTo>
                  <a:lnTo>
                    <a:pt x="0" y="391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5" name="Freeform 27"/>
            <p:cNvSpPr>
              <a:spLocks/>
            </p:cNvSpPr>
            <p:nvPr/>
          </p:nvSpPr>
          <p:spPr bwMode="auto">
            <a:xfrm>
              <a:off x="2491" y="2978"/>
              <a:ext cx="371" cy="199"/>
            </a:xfrm>
            <a:custGeom>
              <a:avLst/>
              <a:gdLst>
                <a:gd name="T0" fmla="*/ 154 w 742"/>
                <a:gd name="T1" fmla="*/ 0 h 399"/>
                <a:gd name="T2" fmla="*/ 348 w 742"/>
                <a:gd name="T3" fmla="*/ 38 h 399"/>
                <a:gd name="T4" fmla="*/ 544 w 742"/>
                <a:gd name="T5" fmla="*/ 51 h 399"/>
                <a:gd name="T6" fmla="*/ 742 w 742"/>
                <a:gd name="T7" fmla="*/ 39 h 399"/>
                <a:gd name="T8" fmla="*/ 715 w 742"/>
                <a:gd name="T9" fmla="*/ 393 h 399"/>
                <a:gd name="T10" fmla="*/ 474 w 742"/>
                <a:gd name="T11" fmla="*/ 399 h 399"/>
                <a:gd name="T12" fmla="*/ 234 w 742"/>
                <a:gd name="T13" fmla="*/ 374 h 399"/>
                <a:gd name="T14" fmla="*/ 0 w 742"/>
                <a:gd name="T15" fmla="*/ 319 h 399"/>
                <a:gd name="T16" fmla="*/ 154 w 742"/>
                <a:gd name="T17" fmla="*/ 0 h 399"/>
                <a:gd name="T18" fmla="*/ 154 w 742"/>
                <a:gd name="T1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2" h="399">
                  <a:moveTo>
                    <a:pt x="154" y="0"/>
                  </a:moveTo>
                  <a:lnTo>
                    <a:pt x="348" y="38"/>
                  </a:lnTo>
                  <a:lnTo>
                    <a:pt x="544" y="51"/>
                  </a:lnTo>
                  <a:lnTo>
                    <a:pt x="742" y="39"/>
                  </a:lnTo>
                  <a:lnTo>
                    <a:pt x="715" y="393"/>
                  </a:lnTo>
                  <a:lnTo>
                    <a:pt x="474" y="399"/>
                  </a:lnTo>
                  <a:lnTo>
                    <a:pt x="234" y="374"/>
                  </a:lnTo>
                  <a:lnTo>
                    <a:pt x="0" y="319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6" name="Freeform 28"/>
            <p:cNvSpPr>
              <a:spLocks/>
            </p:cNvSpPr>
            <p:nvPr/>
          </p:nvSpPr>
          <p:spPr bwMode="auto">
            <a:xfrm>
              <a:off x="3053" y="2855"/>
              <a:ext cx="247" cy="269"/>
            </a:xfrm>
            <a:custGeom>
              <a:avLst/>
              <a:gdLst>
                <a:gd name="T0" fmla="*/ 0 w 494"/>
                <a:gd name="T1" fmla="*/ 188 h 538"/>
                <a:gd name="T2" fmla="*/ 179 w 494"/>
                <a:gd name="T3" fmla="*/ 105 h 538"/>
                <a:gd name="T4" fmla="*/ 346 w 494"/>
                <a:gd name="T5" fmla="*/ 0 h 538"/>
                <a:gd name="T6" fmla="*/ 494 w 494"/>
                <a:gd name="T7" fmla="*/ 323 h 538"/>
                <a:gd name="T8" fmla="*/ 285 w 494"/>
                <a:gd name="T9" fmla="*/ 445 h 538"/>
                <a:gd name="T10" fmla="*/ 63 w 494"/>
                <a:gd name="T11" fmla="*/ 538 h 538"/>
                <a:gd name="T12" fmla="*/ 0 w 494"/>
                <a:gd name="T13" fmla="*/ 188 h 538"/>
                <a:gd name="T14" fmla="*/ 0 w 494"/>
                <a:gd name="T15" fmla="*/ 18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538">
                  <a:moveTo>
                    <a:pt x="0" y="188"/>
                  </a:moveTo>
                  <a:lnTo>
                    <a:pt x="179" y="105"/>
                  </a:lnTo>
                  <a:lnTo>
                    <a:pt x="346" y="0"/>
                  </a:lnTo>
                  <a:lnTo>
                    <a:pt x="494" y="323"/>
                  </a:lnTo>
                  <a:lnTo>
                    <a:pt x="285" y="445"/>
                  </a:lnTo>
                  <a:lnTo>
                    <a:pt x="63" y="538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7" name="Freeform 29"/>
            <p:cNvSpPr>
              <a:spLocks/>
            </p:cNvSpPr>
            <p:nvPr/>
          </p:nvSpPr>
          <p:spPr bwMode="auto">
            <a:xfrm>
              <a:off x="3369" y="2555"/>
              <a:ext cx="250" cy="304"/>
            </a:xfrm>
            <a:custGeom>
              <a:avLst/>
              <a:gdLst>
                <a:gd name="T0" fmla="*/ 0 w 498"/>
                <a:gd name="T1" fmla="*/ 332 h 608"/>
                <a:gd name="T2" fmla="*/ 118 w 498"/>
                <a:gd name="T3" fmla="*/ 173 h 608"/>
                <a:gd name="T4" fmla="*/ 213 w 498"/>
                <a:gd name="T5" fmla="*/ 0 h 608"/>
                <a:gd name="T6" fmla="*/ 498 w 498"/>
                <a:gd name="T7" fmla="*/ 213 h 608"/>
                <a:gd name="T8" fmla="*/ 373 w 498"/>
                <a:gd name="T9" fmla="*/ 418 h 608"/>
                <a:gd name="T10" fmla="*/ 224 w 498"/>
                <a:gd name="T11" fmla="*/ 608 h 608"/>
                <a:gd name="T12" fmla="*/ 0 w 498"/>
                <a:gd name="T13" fmla="*/ 332 h 608"/>
                <a:gd name="T14" fmla="*/ 0 w 498"/>
                <a:gd name="T15" fmla="*/ 33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608">
                  <a:moveTo>
                    <a:pt x="0" y="332"/>
                  </a:moveTo>
                  <a:lnTo>
                    <a:pt x="118" y="173"/>
                  </a:lnTo>
                  <a:lnTo>
                    <a:pt x="213" y="0"/>
                  </a:lnTo>
                  <a:lnTo>
                    <a:pt x="498" y="213"/>
                  </a:lnTo>
                  <a:lnTo>
                    <a:pt x="373" y="418"/>
                  </a:lnTo>
                  <a:lnTo>
                    <a:pt x="224" y="608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8" name="Freeform 30"/>
            <p:cNvSpPr>
              <a:spLocks/>
            </p:cNvSpPr>
            <p:nvPr/>
          </p:nvSpPr>
          <p:spPr bwMode="auto">
            <a:xfrm>
              <a:off x="2004" y="2715"/>
              <a:ext cx="299" cy="256"/>
            </a:xfrm>
            <a:custGeom>
              <a:avLst/>
              <a:gdLst>
                <a:gd name="T0" fmla="*/ 314 w 599"/>
                <a:gd name="T1" fmla="*/ 0 h 511"/>
                <a:gd name="T2" fmla="*/ 447 w 599"/>
                <a:gd name="T3" fmla="*/ 144 h 511"/>
                <a:gd name="T4" fmla="*/ 599 w 599"/>
                <a:gd name="T5" fmla="*/ 272 h 511"/>
                <a:gd name="T6" fmla="*/ 337 w 599"/>
                <a:gd name="T7" fmla="*/ 511 h 511"/>
                <a:gd name="T8" fmla="*/ 158 w 599"/>
                <a:gd name="T9" fmla="*/ 350 h 511"/>
                <a:gd name="T10" fmla="*/ 0 w 599"/>
                <a:gd name="T11" fmla="*/ 167 h 511"/>
                <a:gd name="T12" fmla="*/ 314 w 599"/>
                <a:gd name="T13" fmla="*/ 0 h 511"/>
                <a:gd name="T14" fmla="*/ 314 w 599"/>
                <a:gd name="T15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9" h="511">
                  <a:moveTo>
                    <a:pt x="314" y="0"/>
                  </a:moveTo>
                  <a:lnTo>
                    <a:pt x="447" y="144"/>
                  </a:lnTo>
                  <a:lnTo>
                    <a:pt x="599" y="272"/>
                  </a:lnTo>
                  <a:lnTo>
                    <a:pt x="337" y="511"/>
                  </a:lnTo>
                  <a:lnTo>
                    <a:pt x="158" y="350"/>
                  </a:lnTo>
                  <a:lnTo>
                    <a:pt x="0" y="167"/>
                  </a:lnTo>
                  <a:lnTo>
                    <a:pt x="314" y="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9" name="Freeform 31"/>
            <p:cNvSpPr>
              <a:spLocks/>
            </p:cNvSpPr>
            <p:nvPr/>
          </p:nvSpPr>
          <p:spPr bwMode="auto">
            <a:xfrm>
              <a:off x="2426" y="2766"/>
              <a:ext cx="299" cy="601"/>
            </a:xfrm>
            <a:custGeom>
              <a:avLst/>
              <a:gdLst>
                <a:gd name="T0" fmla="*/ 419 w 599"/>
                <a:gd name="T1" fmla="*/ 0 h 1203"/>
                <a:gd name="T2" fmla="*/ 0 w 599"/>
                <a:gd name="T3" fmla="*/ 530 h 1203"/>
                <a:gd name="T4" fmla="*/ 164 w 599"/>
                <a:gd name="T5" fmla="*/ 1203 h 1203"/>
                <a:gd name="T6" fmla="*/ 394 w 599"/>
                <a:gd name="T7" fmla="*/ 1172 h 1203"/>
                <a:gd name="T8" fmla="*/ 325 w 599"/>
                <a:gd name="T9" fmla="*/ 644 h 1203"/>
                <a:gd name="T10" fmla="*/ 599 w 599"/>
                <a:gd name="T11" fmla="*/ 135 h 1203"/>
                <a:gd name="T12" fmla="*/ 419 w 599"/>
                <a:gd name="T13" fmla="*/ 0 h 1203"/>
                <a:gd name="T14" fmla="*/ 419 w 599"/>
                <a:gd name="T15" fmla="*/ 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9" h="1203">
                  <a:moveTo>
                    <a:pt x="419" y="0"/>
                  </a:moveTo>
                  <a:lnTo>
                    <a:pt x="0" y="530"/>
                  </a:lnTo>
                  <a:lnTo>
                    <a:pt x="164" y="1203"/>
                  </a:lnTo>
                  <a:lnTo>
                    <a:pt x="394" y="1172"/>
                  </a:lnTo>
                  <a:lnTo>
                    <a:pt x="325" y="644"/>
                  </a:lnTo>
                  <a:lnTo>
                    <a:pt x="599" y="135"/>
                  </a:lnTo>
                  <a:lnTo>
                    <a:pt x="419" y="0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609600" y="3494088"/>
            <a:ext cx="2398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Architectural design</a:t>
            </a:r>
          </a:p>
          <a:p>
            <a:pPr algn="ctr"/>
            <a:r>
              <a:rPr lang="en-US"/>
              <a:t>(previous lecture)</a:t>
            </a:r>
          </a:p>
        </p:txBody>
      </p:sp>
      <p:sp>
        <p:nvSpPr>
          <p:cNvPr id="160801" name="Text Box 33"/>
          <p:cNvSpPr txBox="1">
            <a:spLocks noChangeArrowheads="1"/>
          </p:cNvSpPr>
          <p:nvPr/>
        </p:nvSpPr>
        <p:spPr bwMode="auto">
          <a:xfrm>
            <a:off x="6477000" y="3494088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Module design</a:t>
            </a:r>
          </a:p>
          <a:p>
            <a:pPr algn="ctr"/>
            <a:r>
              <a:rPr lang="en-US"/>
              <a:t>(this lecture)</a:t>
            </a:r>
          </a:p>
        </p:txBody>
      </p:sp>
    </p:spTree>
    <p:extLst>
      <p:ext uri="{BB962C8B-B14F-4D97-AF65-F5344CB8AC3E}">
        <p14:creationId xmlns:p14="http://schemas.microsoft.com/office/powerpoint/2010/main" val="164910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Architecture to Modules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Repeat the design process</a:t>
            </a:r>
          </a:p>
          <a:p>
            <a:pPr lvl="1"/>
            <a:r>
              <a:rPr lang="en-US"/>
              <a:t>Design the internal architecture of a component</a:t>
            </a:r>
          </a:p>
          <a:p>
            <a:pPr lvl="1"/>
            <a:r>
              <a:rPr lang="en-US"/>
              <a:t>Define the purpose of each module</a:t>
            </a:r>
          </a:p>
          <a:p>
            <a:pPr lvl="1"/>
            <a:r>
              <a:rPr lang="en-US"/>
              <a:t>Define the provided interface of each module</a:t>
            </a:r>
          </a:p>
          <a:p>
            <a:pPr lvl="1"/>
            <a:r>
              <a:rPr lang="en-US"/>
              <a:t>Define the required interface of each module</a:t>
            </a:r>
          </a:p>
          <a:p>
            <a:r>
              <a:rPr lang="en-US"/>
              <a:t>Do this over and over again</a:t>
            </a:r>
          </a:p>
          <a:p>
            <a:pPr lvl="1"/>
            <a:r>
              <a:rPr lang="en-US"/>
              <a:t>Until each module has…</a:t>
            </a:r>
          </a:p>
          <a:p>
            <a:pPr lvl="2"/>
            <a:r>
              <a:rPr lang="en-US"/>
              <a:t>…a simple, well-defined internal architecture</a:t>
            </a:r>
          </a:p>
          <a:p>
            <a:pPr lvl="2"/>
            <a:r>
              <a:rPr lang="en-US"/>
              <a:t>…a simple, well-defined purpose</a:t>
            </a:r>
          </a:p>
          <a:p>
            <a:pPr lvl="2"/>
            <a:r>
              <a:rPr lang="en-US"/>
              <a:t>…a simple, well-defined provided interface</a:t>
            </a:r>
          </a:p>
          <a:p>
            <a:pPr lvl="2"/>
            <a:r>
              <a:rPr lang="en-US"/>
              <a:t>…a simple, well-defined required interface</a:t>
            </a:r>
          </a:p>
          <a:p>
            <a:r>
              <a:rPr lang="en-US"/>
              <a:t>Until all modules “hook up”</a:t>
            </a:r>
          </a:p>
        </p:txBody>
      </p:sp>
    </p:spTree>
    <p:extLst>
      <p:ext uri="{BB962C8B-B14F-4D97-AF65-F5344CB8AC3E}">
        <p14:creationId xmlns:p14="http://schemas.microsoft.com/office/powerpoint/2010/main" val="257969991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12330</TotalTime>
  <Words>1180</Words>
  <Application>Microsoft Office PowerPoint</Application>
  <PresentationFormat>On-screen Show (4:3)</PresentationFormat>
  <Paragraphs>293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Blends</vt:lpstr>
      <vt:lpstr>Introduction to Software Engineering Lecture 7</vt:lpstr>
      <vt:lpstr>Today’s Lecture</vt:lpstr>
      <vt:lpstr>Today’s Lecture</vt:lpstr>
      <vt:lpstr>A Good Design…</vt:lpstr>
      <vt:lpstr>A Bad Design…</vt:lpstr>
      <vt:lpstr>Design</vt:lpstr>
      <vt:lpstr>Architectural Design</vt:lpstr>
      <vt:lpstr>Design Interaction</vt:lpstr>
      <vt:lpstr>From Architecture to Modules</vt:lpstr>
      <vt:lpstr>But What About Those Interfaces?</vt:lpstr>
      <vt:lpstr>Interfaces</vt:lpstr>
      <vt:lpstr>Example: Splitting and Sorting Files</vt:lpstr>
      <vt:lpstr>Example: Stock Market</vt:lpstr>
      <vt:lpstr>Interfaces and Fundamental Principles</vt:lpstr>
      <vt:lpstr>Tools of the Trade</vt:lpstr>
      <vt:lpstr>Apply Information Hiding</vt:lpstr>
      <vt:lpstr>Example: Java Vector Class</vt:lpstr>
      <vt:lpstr>Example: Java Stack Class</vt:lpstr>
      <vt:lpstr>Use Requirements Specification</vt:lpstr>
      <vt:lpstr>Determine Usage Patterns</vt:lpstr>
      <vt:lpstr>Anticipate Change</vt:lpstr>
      <vt:lpstr>Design for Generality/Incrementality</vt:lpstr>
      <vt:lpstr>Design for Program Families</vt:lpstr>
      <vt:lpstr>From Architecture to Modules</vt:lpstr>
      <vt:lpstr>Good Examples of Modules</vt:lpstr>
      <vt:lpstr>Official ICS 52 Design Notation</vt:lpstr>
      <vt:lpstr>Your Tasks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52 Intro to Software Engineering</dc:title>
  <dc:creator>Andre van der Hoek</dc:creator>
  <cp:lastModifiedBy>Andre van der Hoek</cp:lastModifiedBy>
  <cp:revision>282</cp:revision>
  <dcterms:created xsi:type="dcterms:W3CDTF">2000-02-26T02:28:26Z</dcterms:created>
  <dcterms:modified xsi:type="dcterms:W3CDTF">2012-02-08T16:38:30Z</dcterms:modified>
</cp:coreProperties>
</file>