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21"/>
  </p:handout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C09"/>
    <a:srgbClr val="F0A0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99543" autoAdjust="0"/>
  </p:normalViewPr>
  <p:slideViewPr>
    <p:cSldViewPr>
      <p:cViewPr varScale="1">
        <p:scale>
          <a:sx n="98" d="100"/>
          <a:sy n="98" d="100"/>
        </p:scale>
        <p:origin x="-11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DFE0236F-206E-4828-90FD-7780FBAB18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94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717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717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717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13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360363"/>
            <a:ext cx="1952625" cy="5772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360363"/>
            <a:ext cx="5707063" cy="57721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111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38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923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524000"/>
            <a:ext cx="381000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524000"/>
            <a:ext cx="381000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54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969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425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5593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259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4014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09575" y="53340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92163" y="533400"/>
            <a:ext cx="328612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33400" y="95567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03288" y="95567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19063" y="882650"/>
            <a:ext cx="560387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54063" y="42545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34975" y="121602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360363"/>
            <a:ext cx="77930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524000"/>
            <a:ext cx="7772400" cy="460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 to Software Engineering</a:t>
            </a:r>
            <a:br>
              <a:rPr lang="en-US" dirty="0" smtClean="0"/>
            </a:br>
            <a:r>
              <a:rPr lang="en-US" dirty="0" smtClean="0"/>
              <a:t>Lecture </a:t>
            </a:r>
            <a:r>
              <a:rPr lang="en-US" dirty="0"/>
              <a:t>8</a:t>
            </a: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886200"/>
            <a:ext cx="7315200" cy="1752600"/>
          </a:xfrm>
        </p:spPr>
        <p:txBody>
          <a:bodyPr/>
          <a:lstStyle/>
          <a:p>
            <a:r>
              <a:rPr lang="en-US" dirty="0" smtClean="0"/>
              <a:t>André </a:t>
            </a:r>
            <a:r>
              <a:rPr lang="en-US" dirty="0"/>
              <a:t>van der </a:t>
            </a:r>
            <a:r>
              <a:rPr lang="en-US" dirty="0" err="1" smtClean="0"/>
              <a:t>Hoek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58755" name="Text Box 35"/>
          <p:cNvSpPr txBox="1">
            <a:spLocks noChangeArrowheads="1"/>
          </p:cNvSpPr>
          <p:nvPr/>
        </p:nvSpPr>
        <p:spPr bwMode="auto">
          <a:xfrm>
            <a:off x="608013" y="4953000"/>
            <a:ext cx="7815262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Compressor IS-COMPONENT-OF Audio Encoder</a:t>
            </a:r>
          </a:p>
          <a:p>
            <a:pPr algn="ctr"/>
            <a:r>
              <a:rPr lang="en-US"/>
              <a:t>Encoder IS-COMPONENT-OF Audio Encoder</a:t>
            </a:r>
          </a:p>
          <a:p>
            <a:pPr algn="ctr"/>
            <a:r>
              <a:rPr lang="en-US"/>
              <a:t>Reader IS-COMPONENT-OF Audio Encoder</a:t>
            </a:r>
          </a:p>
          <a:p>
            <a:pPr algn="ctr"/>
            <a:r>
              <a:rPr lang="en-US"/>
              <a:t>Compressor, Encoder, and Reader IMPLEMENT Audio Encoder</a:t>
            </a:r>
          </a:p>
          <a:p>
            <a:pPr algn="ctr"/>
            <a:r>
              <a:rPr lang="en-US"/>
              <a:t>Audio Encoder IS-COMPOSED-OF Compressor, Encoder, and Reader</a:t>
            </a:r>
          </a:p>
        </p:txBody>
      </p:sp>
      <p:grpSp>
        <p:nvGrpSpPr>
          <p:cNvPr id="158802" name="Group 82"/>
          <p:cNvGrpSpPr>
            <a:grpSpLocks/>
          </p:cNvGrpSpPr>
          <p:nvPr/>
        </p:nvGrpSpPr>
        <p:grpSpPr bwMode="auto">
          <a:xfrm>
            <a:off x="1524000" y="2819400"/>
            <a:ext cx="1752600" cy="838200"/>
            <a:chOff x="1776" y="1728"/>
            <a:chExt cx="1104" cy="528"/>
          </a:xfrm>
        </p:grpSpPr>
        <p:sp>
          <p:nvSpPr>
            <p:cNvPr id="158776" name="Rectangle 56"/>
            <p:cNvSpPr>
              <a:spLocks noChangeArrowheads="1"/>
            </p:cNvSpPr>
            <p:nvPr/>
          </p:nvSpPr>
          <p:spPr bwMode="auto">
            <a:xfrm>
              <a:off x="1776" y="1728"/>
              <a:ext cx="1104" cy="528"/>
            </a:xfrm>
            <a:prstGeom prst="rect">
              <a:avLst/>
            </a:prstGeom>
            <a:solidFill>
              <a:schemeClr val="accent2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8785" name="Group 65"/>
            <p:cNvGrpSpPr>
              <a:grpSpLocks/>
            </p:cNvGrpSpPr>
            <p:nvPr/>
          </p:nvGrpSpPr>
          <p:grpSpPr bwMode="auto">
            <a:xfrm>
              <a:off x="1824" y="1776"/>
              <a:ext cx="1008" cy="432"/>
              <a:chOff x="720" y="1248"/>
              <a:chExt cx="1008" cy="432"/>
            </a:xfrm>
          </p:grpSpPr>
          <p:sp>
            <p:nvSpPr>
              <p:cNvPr id="158786" name="Rectangle 66"/>
              <p:cNvSpPr>
                <a:spLocks noChangeArrowheads="1"/>
              </p:cNvSpPr>
              <p:nvPr/>
            </p:nvSpPr>
            <p:spPr bwMode="auto">
              <a:xfrm>
                <a:off x="720" y="1248"/>
                <a:ext cx="1008" cy="144"/>
              </a:xfrm>
              <a:prstGeom prst="rect">
                <a:avLst/>
              </a:prstGeom>
              <a:solidFill>
                <a:schemeClr val="folHlink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Provided Interface</a:t>
                </a:r>
              </a:p>
            </p:txBody>
          </p:sp>
          <p:sp>
            <p:nvSpPr>
              <p:cNvPr id="158787" name="Rectangle 67"/>
              <p:cNvSpPr>
                <a:spLocks noChangeArrowheads="1"/>
              </p:cNvSpPr>
              <p:nvPr/>
            </p:nvSpPr>
            <p:spPr bwMode="auto">
              <a:xfrm>
                <a:off x="720" y="1392"/>
                <a:ext cx="1008" cy="144"/>
              </a:xfrm>
              <a:prstGeom prst="rect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/>
                  <a:t>Audio Encoder</a:t>
                </a:r>
              </a:p>
            </p:txBody>
          </p:sp>
          <p:sp>
            <p:nvSpPr>
              <p:cNvPr id="158788" name="Rectangle 68"/>
              <p:cNvSpPr>
                <a:spLocks noChangeArrowheads="1"/>
              </p:cNvSpPr>
              <p:nvPr/>
            </p:nvSpPr>
            <p:spPr bwMode="auto">
              <a:xfrm>
                <a:off x="720" y="1536"/>
                <a:ext cx="1008" cy="144"/>
              </a:xfrm>
              <a:prstGeom prst="rect">
                <a:avLst/>
              </a:prstGeom>
              <a:solidFill>
                <a:schemeClr val="folHlink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Required Interface</a:t>
                </a:r>
              </a:p>
            </p:txBody>
          </p:sp>
        </p:grpSp>
      </p:grpSp>
      <p:sp>
        <p:nvSpPr>
          <p:cNvPr id="158780" name="Rectangle 60"/>
          <p:cNvSpPr>
            <a:spLocks noChangeArrowheads="1"/>
          </p:cNvSpPr>
          <p:nvPr/>
        </p:nvSpPr>
        <p:spPr bwMode="auto">
          <a:xfrm>
            <a:off x="5181600" y="2514600"/>
            <a:ext cx="2133600" cy="1981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cxnSp>
        <p:nvCxnSpPr>
          <p:cNvPr id="158781" name="AutoShape 61"/>
          <p:cNvCxnSpPr>
            <a:cxnSpLocks noChangeShapeType="1"/>
            <a:stCxn id="158792" idx="2"/>
            <a:endCxn id="158793" idx="3"/>
          </p:cNvCxnSpPr>
          <p:nvPr/>
        </p:nvCxnSpPr>
        <p:spPr bwMode="auto">
          <a:xfrm rot="5400000">
            <a:off x="5905500" y="2932113"/>
            <a:ext cx="531813" cy="153987"/>
          </a:xfrm>
          <a:prstGeom prst="bentConnector3">
            <a:avLst>
              <a:gd name="adj1" fmla="val 49852"/>
            </a:avLst>
          </a:prstGeom>
          <a:noFill/>
          <a:ln w="12700">
            <a:solidFill>
              <a:schemeClr val="tx1"/>
            </a:solidFill>
            <a:prstDash val="sysDot"/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782" name="AutoShape 62"/>
          <p:cNvCxnSpPr>
            <a:cxnSpLocks noChangeShapeType="1"/>
            <a:stCxn id="158792" idx="2"/>
            <a:endCxn id="158796" idx="3"/>
          </p:cNvCxnSpPr>
          <p:nvPr/>
        </p:nvCxnSpPr>
        <p:spPr bwMode="auto">
          <a:xfrm rot="16200000" flipH="1">
            <a:off x="6267450" y="2724150"/>
            <a:ext cx="531813" cy="569913"/>
          </a:xfrm>
          <a:prstGeom prst="bentConnector3">
            <a:avLst>
              <a:gd name="adj1" fmla="val 49852"/>
            </a:avLst>
          </a:prstGeom>
          <a:noFill/>
          <a:ln w="12700">
            <a:solidFill>
              <a:schemeClr val="tx1"/>
            </a:solidFill>
            <a:prstDash val="sysDot"/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8789" name="Rectangle 69"/>
          <p:cNvSpPr>
            <a:spLocks noChangeArrowheads="1"/>
          </p:cNvSpPr>
          <p:nvPr/>
        </p:nvSpPr>
        <p:spPr bwMode="auto">
          <a:xfrm rot="-5400000">
            <a:off x="4837113" y="3808413"/>
            <a:ext cx="1143000" cy="762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158790" name="Rectangle 70"/>
          <p:cNvSpPr>
            <a:spLocks noChangeArrowheads="1"/>
          </p:cNvSpPr>
          <p:nvPr/>
        </p:nvSpPr>
        <p:spPr bwMode="auto">
          <a:xfrm rot="-5400000">
            <a:off x="4991100" y="3733800"/>
            <a:ext cx="11430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Compressor</a:t>
            </a:r>
          </a:p>
        </p:txBody>
      </p:sp>
      <p:sp>
        <p:nvSpPr>
          <p:cNvPr id="158791" name="Rectangle 71"/>
          <p:cNvSpPr>
            <a:spLocks noChangeArrowheads="1"/>
          </p:cNvSpPr>
          <p:nvPr/>
        </p:nvSpPr>
        <p:spPr bwMode="auto">
          <a:xfrm rot="-5400000">
            <a:off x="5141913" y="3808413"/>
            <a:ext cx="1143000" cy="762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158792" name="Rectangle 72"/>
          <p:cNvSpPr>
            <a:spLocks noChangeArrowheads="1"/>
          </p:cNvSpPr>
          <p:nvPr/>
        </p:nvSpPr>
        <p:spPr bwMode="auto">
          <a:xfrm>
            <a:off x="5181600" y="2514600"/>
            <a:ext cx="21336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58793" name="Rectangle 73"/>
          <p:cNvSpPr>
            <a:spLocks noChangeArrowheads="1"/>
          </p:cNvSpPr>
          <p:nvPr/>
        </p:nvSpPr>
        <p:spPr bwMode="auto">
          <a:xfrm rot="-5400000">
            <a:off x="5522913" y="3808413"/>
            <a:ext cx="1143000" cy="762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158794" name="Rectangle 74"/>
          <p:cNvSpPr>
            <a:spLocks noChangeArrowheads="1"/>
          </p:cNvSpPr>
          <p:nvPr/>
        </p:nvSpPr>
        <p:spPr bwMode="auto">
          <a:xfrm rot="-5400000">
            <a:off x="5676900" y="3733800"/>
            <a:ext cx="11430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Encoder</a:t>
            </a:r>
          </a:p>
        </p:txBody>
      </p:sp>
      <p:sp>
        <p:nvSpPr>
          <p:cNvPr id="158795" name="Rectangle 75"/>
          <p:cNvSpPr>
            <a:spLocks noChangeArrowheads="1"/>
          </p:cNvSpPr>
          <p:nvPr/>
        </p:nvSpPr>
        <p:spPr bwMode="auto">
          <a:xfrm rot="-5400000">
            <a:off x="5827713" y="3808413"/>
            <a:ext cx="1143000" cy="762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158796" name="Rectangle 76"/>
          <p:cNvSpPr>
            <a:spLocks noChangeArrowheads="1"/>
          </p:cNvSpPr>
          <p:nvPr/>
        </p:nvSpPr>
        <p:spPr bwMode="auto">
          <a:xfrm rot="-5400000">
            <a:off x="6246813" y="3808413"/>
            <a:ext cx="1143000" cy="762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158797" name="Rectangle 77"/>
          <p:cNvSpPr>
            <a:spLocks noChangeArrowheads="1"/>
          </p:cNvSpPr>
          <p:nvPr/>
        </p:nvSpPr>
        <p:spPr bwMode="auto">
          <a:xfrm rot="-5400000">
            <a:off x="6400800" y="3733800"/>
            <a:ext cx="11430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Reader</a:t>
            </a:r>
          </a:p>
        </p:txBody>
      </p:sp>
      <p:sp>
        <p:nvSpPr>
          <p:cNvPr id="158798" name="Rectangle 78"/>
          <p:cNvSpPr>
            <a:spLocks noChangeArrowheads="1"/>
          </p:cNvSpPr>
          <p:nvPr/>
        </p:nvSpPr>
        <p:spPr bwMode="auto">
          <a:xfrm rot="-5400000">
            <a:off x="6551613" y="3808413"/>
            <a:ext cx="1143000" cy="762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cxnSp>
        <p:nvCxnSpPr>
          <p:cNvPr id="158799" name="AutoShape 79"/>
          <p:cNvCxnSpPr>
            <a:cxnSpLocks noChangeShapeType="1"/>
            <a:stCxn id="158792" idx="2"/>
            <a:endCxn id="158789" idx="3"/>
          </p:cNvCxnSpPr>
          <p:nvPr/>
        </p:nvCxnSpPr>
        <p:spPr bwMode="auto">
          <a:xfrm rot="5400000">
            <a:off x="5562600" y="2589213"/>
            <a:ext cx="531813" cy="839787"/>
          </a:xfrm>
          <a:prstGeom prst="bentConnector3">
            <a:avLst>
              <a:gd name="adj1" fmla="val 49852"/>
            </a:avLst>
          </a:prstGeom>
          <a:noFill/>
          <a:ln w="12700">
            <a:solidFill>
              <a:schemeClr val="tx1"/>
            </a:solidFill>
            <a:prstDash val="sysDot"/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800" name="AutoShape 80"/>
          <p:cNvCxnSpPr>
            <a:cxnSpLocks noChangeShapeType="1"/>
            <a:stCxn id="158791" idx="2"/>
            <a:endCxn id="158793" idx="0"/>
          </p:cNvCxnSpPr>
          <p:nvPr/>
        </p:nvCxnSpPr>
        <p:spPr bwMode="auto">
          <a:xfrm>
            <a:off x="5749925" y="3846513"/>
            <a:ext cx="304800" cy="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801" name="AutoShape 81"/>
          <p:cNvCxnSpPr>
            <a:cxnSpLocks noChangeShapeType="1"/>
            <a:stCxn id="158795" idx="2"/>
            <a:endCxn id="158796" idx="0"/>
          </p:cNvCxnSpPr>
          <p:nvPr/>
        </p:nvCxnSpPr>
        <p:spPr bwMode="auto">
          <a:xfrm>
            <a:off x="6435725" y="3846513"/>
            <a:ext cx="342900" cy="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8808" name="Line 88"/>
          <p:cNvSpPr>
            <a:spLocks noChangeShapeType="1"/>
          </p:cNvSpPr>
          <p:nvPr/>
        </p:nvSpPr>
        <p:spPr bwMode="auto">
          <a:xfrm>
            <a:off x="3276600" y="3657600"/>
            <a:ext cx="1905000" cy="838200"/>
          </a:xfrm>
          <a:prstGeom prst="line">
            <a:avLst/>
          </a:prstGeom>
          <a:noFill/>
          <a:ln w="12700">
            <a:solidFill>
              <a:schemeClr val="hlink"/>
            </a:solidFill>
            <a:prstDash val="sysDot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8810" name="Line 90"/>
          <p:cNvSpPr>
            <a:spLocks noChangeShapeType="1"/>
          </p:cNvSpPr>
          <p:nvPr/>
        </p:nvSpPr>
        <p:spPr bwMode="auto">
          <a:xfrm flipV="1">
            <a:off x="3276600" y="2514600"/>
            <a:ext cx="1905000" cy="304800"/>
          </a:xfrm>
          <a:prstGeom prst="line">
            <a:avLst/>
          </a:prstGeom>
          <a:noFill/>
          <a:ln w="12700">
            <a:solidFill>
              <a:schemeClr val="hlink"/>
            </a:solidFill>
            <a:prstDash val="sysDot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8811" name="Rectangle 91"/>
          <p:cNvSpPr>
            <a:spLocks noChangeArrowheads="1"/>
          </p:cNvSpPr>
          <p:nvPr/>
        </p:nvSpPr>
        <p:spPr bwMode="auto">
          <a:xfrm>
            <a:off x="5181600" y="4495800"/>
            <a:ext cx="21336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</p:spTree>
    <p:extLst>
      <p:ext uri="{BB962C8B-B14F-4D97-AF65-F5344CB8AC3E}">
        <p14:creationId xmlns:p14="http://schemas.microsoft.com/office/powerpoint/2010/main" val="265747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Comprises Diagram</a:t>
            </a:r>
          </a:p>
        </p:txBody>
      </p:sp>
      <p:grpSp>
        <p:nvGrpSpPr>
          <p:cNvPr id="185419" name="Group 75"/>
          <p:cNvGrpSpPr>
            <a:grpSpLocks/>
          </p:cNvGrpSpPr>
          <p:nvPr/>
        </p:nvGrpSpPr>
        <p:grpSpPr bwMode="auto">
          <a:xfrm>
            <a:off x="990600" y="1600200"/>
            <a:ext cx="6934200" cy="4953000"/>
            <a:chOff x="480" y="1008"/>
            <a:chExt cx="4368" cy="3120"/>
          </a:xfrm>
        </p:grpSpPr>
        <p:sp>
          <p:nvSpPr>
            <p:cNvPr id="185416" name="Rectangle 72"/>
            <p:cNvSpPr>
              <a:spLocks noChangeArrowheads="1"/>
            </p:cNvSpPr>
            <p:nvPr/>
          </p:nvSpPr>
          <p:spPr bwMode="auto">
            <a:xfrm>
              <a:off x="480" y="1008"/>
              <a:ext cx="4368" cy="312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5406" name="Group 62"/>
            <p:cNvGrpSpPr>
              <a:grpSpLocks/>
            </p:cNvGrpSpPr>
            <p:nvPr/>
          </p:nvGrpSpPr>
          <p:grpSpPr bwMode="auto">
            <a:xfrm>
              <a:off x="1824" y="3408"/>
              <a:ext cx="1008" cy="432"/>
              <a:chOff x="4368" y="3648"/>
              <a:chExt cx="1008" cy="432"/>
            </a:xfrm>
          </p:grpSpPr>
          <p:sp>
            <p:nvSpPr>
              <p:cNvPr id="185375" name="Rectangle 31"/>
              <p:cNvSpPr>
                <a:spLocks noChangeArrowheads="1"/>
              </p:cNvSpPr>
              <p:nvPr/>
            </p:nvSpPr>
            <p:spPr bwMode="auto">
              <a:xfrm>
                <a:off x="4368" y="3648"/>
                <a:ext cx="1008" cy="144"/>
              </a:xfrm>
              <a:prstGeom prst="rect">
                <a:avLst/>
              </a:prstGeom>
              <a:solidFill>
                <a:schemeClr val="folHlink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Provided Interface</a:t>
                </a:r>
              </a:p>
            </p:txBody>
          </p:sp>
          <p:sp>
            <p:nvSpPr>
              <p:cNvPr id="185376" name="Rectangle 32"/>
              <p:cNvSpPr>
                <a:spLocks noChangeArrowheads="1"/>
              </p:cNvSpPr>
              <p:nvPr/>
            </p:nvSpPr>
            <p:spPr bwMode="auto">
              <a:xfrm>
                <a:off x="4368" y="3792"/>
                <a:ext cx="1008" cy="144"/>
              </a:xfrm>
              <a:prstGeom prst="rect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/>
                  <a:t>Yet Component</a:t>
                </a:r>
              </a:p>
            </p:txBody>
          </p:sp>
          <p:sp>
            <p:nvSpPr>
              <p:cNvPr id="185377" name="Rectangle 33"/>
              <p:cNvSpPr>
                <a:spLocks noChangeArrowheads="1"/>
              </p:cNvSpPr>
              <p:nvPr/>
            </p:nvSpPr>
            <p:spPr bwMode="auto">
              <a:xfrm>
                <a:off x="4368" y="3936"/>
                <a:ext cx="1008" cy="144"/>
              </a:xfrm>
              <a:prstGeom prst="rect">
                <a:avLst/>
              </a:prstGeom>
              <a:solidFill>
                <a:schemeClr val="folHlink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Required Interface</a:t>
                </a:r>
              </a:p>
            </p:txBody>
          </p:sp>
        </p:grpSp>
        <p:grpSp>
          <p:nvGrpSpPr>
            <p:cNvPr id="185414" name="Group 70"/>
            <p:cNvGrpSpPr>
              <a:grpSpLocks/>
            </p:cNvGrpSpPr>
            <p:nvPr/>
          </p:nvGrpSpPr>
          <p:grpSpPr bwMode="auto">
            <a:xfrm>
              <a:off x="3408" y="1296"/>
              <a:ext cx="1200" cy="2064"/>
              <a:chOff x="2976" y="864"/>
              <a:chExt cx="1200" cy="2064"/>
            </a:xfrm>
          </p:grpSpPr>
          <p:sp>
            <p:nvSpPr>
              <p:cNvPr id="185408" name="Rectangle 64"/>
              <p:cNvSpPr>
                <a:spLocks noChangeArrowheads="1"/>
              </p:cNvSpPr>
              <p:nvPr/>
            </p:nvSpPr>
            <p:spPr bwMode="auto">
              <a:xfrm>
                <a:off x="2976" y="864"/>
                <a:ext cx="1200" cy="2064"/>
              </a:xfrm>
              <a:prstGeom prst="rect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362" name="Rectangle 18"/>
              <p:cNvSpPr>
                <a:spLocks noChangeArrowheads="1"/>
              </p:cNvSpPr>
              <p:nvPr/>
            </p:nvSpPr>
            <p:spPr bwMode="auto">
              <a:xfrm>
                <a:off x="3072" y="1152"/>
                <a:ext cx="1008" cy="144"/>
              </a:xfrm>
              <a:prstGeom prst="rect">
                <a:avLst/>
              </a:prstGeom>
              <a:solidFill>
                <a:schemeClr val="folHlink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Provided Interface</a:t>
                </a:r>
              </a:p>
            </p:txBody>
          </p:sp>
          <p:sp>
            <p:nvSpPr>
              <p:cNvPr id="185363" name="Rectangle 19"/>
              <p:cNvSpPr>
                <a:spLocks noChangeArrowheads="1"/>
              </p:cNvSpPr>
              <p:nvPr/>
            </p:nvSpPr>
            <p:spPr bwMode="auto">
              <a:xfrm>
                <a:off x="3072" y="1296"/>
                <a:ext cx="1008" cy="144"/>
              </a:xfrm>
              <a:prstGeom prst="rect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/>
                  <a:t>Tiny Component</a:t>
                </a:r>
              </a:p>
            </p:txBody>
          </p:sp>
          <p:sp>
            <p:nvSpPr>
              <p:cNvPr id="185364" name="Rectangle 20"/>
              <p:cNvSpPr>
                <a:spLocks noChangeArrowheads="1"/>
              </p:cNvSpPr>
              <p:nvPr/>
            </p:nvSpPr>
            <p:spPr bwMode="auto">
              <a:xfrm>
                <a:off x="3072" y="1440"/>
                <a:ext cx="1008" cy="144"/>
              </a:xfrm>
              <a:prstGeom prst="rect">
                <a:avLst/>
              </a:prstGeom>
              <a:solidFill>
                <a:schemeClr val="folHlink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Required Interface</a:t>
                </a:r>
              </a:p>
            </p:txBody>
          </p:sp>
          <p:grpSp>
            <p:nvGrpSpPr>
              <p:cNvPr id="185404" name="Group 60"/>
              <p:cNvGrpSpPr>
                <a:grpSpLocks/>
              </p:cNvGrpSpPr>
              <p:nvPr/>
            </p:nvGrpSpPr>
            <p:grpSpPr bwMode="auto">
              <a:xfrm>
                <a:off x="3072" y="1680"/>
                <a:ext cx="1008" cy="432"/>
                <a:chOff x="4224" y="1536"/>
                <a:chExt cx="1008" cy="432"/>
              </a:xfrm>
            </p:grpSpPr>
            <p:sp>
              <p:nvSpPr>
                <p:cNvPr id="185365" name="Rectangle 21"/>
                <p:cNvSpPr>
                  <a:spLocks noChangeArrowheads="1"/>
                </p:cNvSpPr>
                <p:nvPr/>
              </p:nvSpPr>
              <p:spPr bwMode="auto">
                <a:xfrm>
                  <a:off x="4224" y="1536"/>
                  <a:ext cx="1008" cy="144"/>
                </a:xfrm>
                <a:prstGeom prst="rect">
                  <a:avLst/>
                </a:prstGeom>
                <a:solidFill>
                  <a:schemeClr val="folHlink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sz="1000">
                      <a:solidFill>
                        <a:schemeClr val="bg1"/>
                      </a:solidFill>
                    </a:rPr>
                    <a:t>Provided Interface</a:t>
                  </a:r>
                </a:p>
              </p:txBody>
            </p:sp>
            <p:sp>
              <p:nvSpPr>
                <p:cNvPr id="185366" name="Rectangle 22"/>
                <p:cNvSpPr>
                  <a:spLocks noChangeArrowheads="1"/>
                </p:cNvSpPr>
                <p:nvPr/>
              </p:nvSpPr>
              <p:spPr bwMode="auto">
                <a:xfrm>
                  <a:off x="4224" y="1680"/>
                  <a:ext cx="1008" cy="144"/>
                </a:xfrm>
                <a:prstGeom prst="rect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sz="1600"/>
                    <a:t>B Component</a:t>
                  </a:r>
                </a:p>
              </p:txBody>
            </p:sp>
            <p:sp>
              <p:nvSpPr>
                <p:cNvPr id="185367" name="Rectangle 23"/>
                <p:cNvSpPr>
                  <a:spLocks noChangeArrowheads="1"/>
                </p:cNvSpPr>
                <p:nvPr/>
              </p:nvSpPr>
              <p:spPr bwMode="auto">
                <a:xfrm>
                  <a:off x="4224" y="1824"/>
                  <a:ext cx="1008" cy="144"/>
                </a:xfrm>
                <a:prstGeom prst="rect">
                  <a:avLst/>
                </a:prstGeom>
                <a:solidFill>
                  <a:schemeClr val="folHlink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sz="1000">
                      <a:solidFill>
                        <a:schemeClr val="bg1"/>
                      </a:solidFill>
                    </a:rPr>
                    <a:t>Required Interface</a:t>
                  </a:r>
                </a:p>
              </p:txBody>
            </p:sp>
          </p:grpSp>
          <p:grpSp>
            <p:nvGrpSpPr>
              <p:cNvPr id="185405" name="Group 61"/>
              <p:cNvGrpSpPr>
                <a:grpSpLocks/>
              </p:cNvGrpSpPr>
              <p:nvPr/>
            </p:nvGrpSpPr>
            <p:grpSpPr bwMode="auto">
              <a:xfrm>
                <a:off x="3072" y="2208"/>
                <a:ext cx="1008" cy="432"/>
                <a:chOff x="4224" y="2256"/>
                <a:chExt cx="1008" cy="432"/>
              </a:xfrm>
            </p:grpSpPr>
            <p:sp>
              <p:nvSpPr>
                <p:cNvPr id="185368" name="Rectangle 24"/>
                <p:cNvSpPr>
                  <a:spLocks noChangeArrowheads="1"/>
                </p:cNvSpPr>
                <p:nvPr/>
              </p:nvSpPr>
              <p:spPr bwMode="auto">
                <a:xfrm>
                  <a:off x="4224" y="2256"/>
                  <a:ext cx="1008" cy="144"/>
                </a:xfrm>
                <a:prstGeom prst="rect">
                  <a:avLst/>
                </a:prstGeom>
                <a:solidFill>
                  <a:schemeClr val="folHlink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sz="1000">
                      <a:solidFill>
                        <a:schemeClr val="bg1"/>
                      </a:solidFill>
                    </a:rPr>
                    <a:t>Provided Interface</a:t>
                  </a:r>
                </a:p>
              </p:txBody>
            </p:sp>
            <p:sp>
              <p:nvSpPr>
                <p:cNvPr id="185369" name="Rectangle 25"/>
                <p:cNvSpPr>
                  <a:spLocks noChangeArrowheads="1"/>
                </p:cNvSpPr>
                <p:nvPr/>
              </p:nvSpPr>
              <p:spPr bwMode="auto">
                <a:xfrm>
                  <a:off x="4224" y="2400"/>
                  <a:ext cx="1008" cy="144"/>
                </a:xfrm>
                <a:prstGeom prst="rect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sz="1600"/>
                    <a:t>Mr. Component</a:t>
                  </a:r>
                </a:p>
              </p:txBody>
            </p:sp>
            <p:sp>
              <p:nvSpPr>
                <p:cNvPr id="185370" name="Rectangle 26"/>
                <p:cNvSpPr>
                  <a:spLocks noChangeArrowheads="1"/>
                </p:cNvSpPr>
                <p:nvPr/>
              </p:nvSpPr>
              <p:spPr bwMode="auto">
                <a:xfrm>
                  <a:off x="4224" y="2544"/>
                  <a:ext cx="1008" cy="144"/>
                </a:xfrm>
                <a:prstGeom prst="rect">
                  <a:avLst/>
                </a:prstGeom>
                <a:solidFill>
                  <a:schemeClr val="folHlink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 sz="1000">
                      <a:solidFill>
                        <a:schemeClr val="bg1"/>
                      </a:solidFill>
                    </a:rPr>
                    <a:t>Required Interface</a:t>
                  </a:r>
                </a:p>
              </p:txBody>
            </p:sp>
          </p:grpSp>
          <p:sp>
            <p:nvSpPr>
              <p:cNvPr id="185410" name="Rectangle 66"/>
              <p:cNvSpPr>
                <a:spLocks noChangeArrowheads="1"/>
              </p:cNvSpPr>
              <p:nvPr/>
            </p:nvSpPr>
            <p:spPr bwMode="auto">
              <a:xfrm>
                <a:off x="2976" y="864"/>
                <a:ext cx="1200" cy="144"/>
              </a:xfrm>
              <a:prstGeom prst="rect">
                <a:avLst/>
              </a:prstGeom>
              <a:solidFill>
                <a:schemeClr val="folHlink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Provided Interface</a:t>
                </a:r>
              </a:p>
            </p:txBody>
          </p:sp>
          <p:sp>
            <p:nvSpPr>
              <p:cNvPr id="185412" name="Rectangle 68"/>
              <p:cNvSpPr>
                <a:spLocks noChangeArrowheads="1"/>
              </p:cNvSpPr>
              <p:nvPr/>
            </p:nvSpPr>
            <p:spPr bwMode="auto">
              <a:xfrm>
                <a:off x="2976" y="2784"/>
                <a:ext cx="1200" cy="144"/>
              </a:xfrm>
              <a:prstGeom prst="rect">
                <a:avLst/>
              </a:prstGeom>
              <a:solidFill>
                <a:schemeClr val="folHlink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Required Interface</a:t>
                </a:r>
              </a:p>
            </p:txBody>
          </p:sp>
        </p:grpSp>
        <p:sp>
          <p:nvSpPr>
            <p:cNvPr id="185407" name="Rectangle 63"/>
            <p:cNvSpPr>
              <a:spLocks noChangeArrowheads="1"/>
            </p:cNvSpPr>
            <p:nvPr/>
          </p:nvSpPr>
          <p:spPr bwMode="auto">
            <a:xfrm>
              <a:off x="720" y="1536"/>
              <a:ext cx="1200" cy="1536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5402" name="Group 58"/>
            <p:cNvGrpSpPr>
              <a:grpSpLocks/>
            </p:cNvGrpSpPr>
            <p:nvPr/>
          </p:nvGrpSpPr>
          <p:grpSpPr bwMode="auto">
            <a:xfrm>
              <a:off x="816" y="1824"/>
              <a:ext cx="1008" cy="432"/>
              <a:chOff x="384" y="1200"/>
              <a:chExt cx="1008" cy="432"/>
            </a:xfrm>
          </p:grpSpPr>
          <p:sp>
            <p:nvSpPr>
              <p:cNvPr id="185359" name="Rectangle 15"/>
              <p:cNvSpPr>
                <a:spLocks noChangeArrowheads="1"/>
              </p:cNvSpPr>
              <p:nvPr/>
            </p:nvSpPr>
            <p:spPr bwMode="auto">
              <a:xfrm>
                <a:off x="384" y="1200"/>
                <a:ext cx="1008" cy="144"/>
              </a:xfrm>
              <a:prstGeom prst="rect">
                <a:avLst/>
              </a:prstGeom>
              <a:solidFill>
                <a:schemeClr val="folHlink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Provided Interface</a:t>
                </a:r>
              </a:p>
            </p:txBody>
          </p:sp>
          <p:sp>
            <p:nvSpPr>
              <p:cNvPr id="185360" name="Rectangle 16"/>
              <p:cNvSpPr>
                <a:spLocks noChangeArrowheads="1"/>
              </p:cNvSpPr>
              <p:nvPr/>
            </p:nvSpPr>
            <p:spPr bwMode="auto">
              <a:xfrm>
                <a:off x="384" y="1344"/>
                <a:ext cx="1008" cy="144"/>
              </a:xfrm>
              <a:prstGeom prst="rect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/>
                  <a:t>Big Component</a:t>
                </a:r>
              </a:p>
            </p:txBody>
          </p:sp>
          <p:sp>
            <p:nvSpPr>
              <p:cNvPr id="185361" name="Rectangle 17"/>
              <p:cNvSpPr>
                <a:spLocks noChangeArrowheads="1"/>
              </p:cNvSpPr>
              <p:nvPr/>
            </p:nvSpPr>
            <p:spPr bwMode="auto">
              <a:xfrm>
                <a:off x="384" y="1488"/>
                <a:ext cx="1008" cy="144"/>
              </a:xfrm>
              <a:prstGeom prst="rect">
                <a:avLst/>
              </a:prstGeom>
              <a:solidFill>
                <a:schemeClr val="folHlink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Required Interface</a:t>
                </a:r>
              </a:p>
            </p:txBody>
          </p:sp>
        </p:grpSp>
        <p:grpSp>
          <p:nvGrpSpPr>
            <p:cNvPr id="185371" name="Group 27"/>
            <p:cNvGrpSpPr>
              <a:grpSpLocks/>
            </p:cNvGrpSpPr>
            <p:nvPr/>
          </p:nvGrpSpPr>
          <p:grpSpPr bwMode="auto">
            <a:xfrm>
              <a:off x="816" y="2352"/>
              <a:ext cx="1008" cy="432"/>
              <a:chOff x="1872" y="2208"/>
              <a:chExt cx="1008" cy="432"/>
            </a:xfrm>
          </p:grpSpPr>
          <p:sp>
            <p:nvSpPr>
              <p:cNvPr id="185372" name="Rectangle 28"/>
              <p:cNvSpPr>
                <a:spLocks noChangeArrowheads="1"/>
              </p:cNvSpPr>
              <p:nvPr/>
            </p:nvSpPr>
            <p:spPr bwMode="auto">
              <a:xfrm>
                <a:off x="1872" y="2208"/>
                <a:ext cx="1008" cy="144"/>
              </a:xfrm>
              <a:prstGeom prst="rect">
                <a:avLst/>
              </a:prstGeom>
              <a:solidFill>
                <a:schemeClr val="folHlink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Provided Interface</a:t>
                </a:r>
              </a:p>
            </p:txBody>
          </p:sp>
          <p:sp>
            <p:nvSpPr>
              <p:cNvPr id="185373" name="Rectangle 29"/>
              <p:cNvSpPr>
                <a:spLocks noChangeArrowheads="1"/>
              </p:cNvSpPr>
              <p:nvPr/>
            </p:nvSpPr>
            <p:spPr bwMode="auto">
              <a:xfrm>
                <a:off x="1872" y="2352"/>
                <a:ext cx="1008" cy="144"/>
              </a:xfrm>
              <a:prstGeom prst="rect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/>
                  <a:t>A Component</a:t>
                </a:r>
              </a:p>
            </p:txBody>
          </p:sp>
          <p:sp>
            <p:nvSpPr>
              <p:cNvPr id="185374" name="Rectangle 30"/>
              <p:cNvSpPr>
                <a:spLocks noChangeArrowheads="1"/>
              </p:cNvSpPr>
              <p:nvPr/>
            </p:nvSpPr>
            <p:spPr bwMode="auto">
              <a:xfrm>
                <a:off x="1872" y="2496"/>
                <a:ext cx="1008" cy="144"/>
              </a:xfrm>
              <a:prstGeom prst="rect">
                <a:avLst/>
              </a:prstGeom>
              <a:solidFill>
                <a:schemeClr val="folHlink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Required Interface</a:t>
                </a:r>
              </a:p>
            </p:txBody>
          </p:sp>
        </p:grpSp>
        <p:sp>
          <p:nvSpPr>
            <p:cNvPr id="185411" name="Rectangle 67"/>
            <p:cNvSpPr>
              <a:spLocks noChangeArrowheads="1"/>
            </p:cNvSpPr>
            <p:nvPr/>
          </p:nvSpPr>
          <p:spPr bwMode="auto">
            <a:xfrm>
              <a:off x="720" y="2928"/>
              <a:ext cx="1200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  <p:sp>
          <p:nvSpPr>
            <p:cNvPr id="185413" name="Rectangle 69"/>
            <p:cNvSpPr>
              <a:spLocks noChangeArrowheads="1"/>
            </p:cNvSpPr>
            <p:nvPr/>
          </p:nvSpPr>
          <p:spPr bwMode="auto">
            <a:xfrm>
              <a:off x="720" y="1536"/>
              <a:ext cx="1200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85417" name="Rectangle 73"/>
            <p:cNvSpPr>
              <a:spLocks noChangeArrowheads="1"/>
            </p:cNvSpPr>
            <p:nvPr/>
          </p:nvSpPr>
          <p:spPr bwMode="auto">
            <a:xfrm>
              <a:off x="480" y="1008"/>
              <a:ext cx="436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85418" name="Rectangle 74"/>
            <p:cNvSpPr>
              <a:spLocks noChangeArrowheads="1"/>
            </p:cNvSpPr>
            <p:nvPr/>
          </p:nvSpPr>
          <p:spPr bwMode="auto">
            <a:xfrm>
              <a:off x="480" y="3984"/>
              <a:ext cx="436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sp>
        <p:nvSpPr>
          <p:cNvPr id="185420" name="Text Box 76"/>
          <p:cNvSpPr txBox="1">
            <a:spLocks noChangeArrowheads="1"/>
          </p:cNvSpPr>
          <p:nvPr/>
        </p:nvSpPr>
        <p:spPr bwMode="auto">
          <a:xfrm>
            <a:off x="1066800" y="190500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Bla Component</a:t>
            </a:r>
          </a:p>
        </p:txBody>
      </p:sp>
      <p:sp>
        <p:nvSpPr>
          <p:cNvPr id="185421" name="Text Box 77"/>
          <p:cNvSpPr txBox="1">
            <a:spLocks noChangeArrowheads="1"/>
          </p:cNvSpPr>
          <p:nvPr/>
        </p:nvSpPr>
        <p:spPr bwMode="auto">
          <a:xfrm>
            <a:off x="1371600" y="2598738"/>
            <a:ext cx="16398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Duh Component</a:t>
            </a:r>
          </a:p>
        </p:txBody>
      </p:sp>
      <p:sp>
        <p:nvSpPr>
          <p:cNvPr id="185422" name="Text Box 78"/>
          <p:cNvSpPr txBox="1">
            <a:spLocks noChangeArrowheads="1"/>
          </p:cNvSpPr>
          <p:nvPr/>
        </p:nvSpPr>
        <p:spPr bwMode="auto">
          <a:xfrm>
            <a:off x="5638800" y="2219325"/>
            <a:ext cx="16398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Doh Component</a:t>
            </a:r>
          </a:p>
        </p:txBody>
      </p:sp>
    </p:spTree>
    <p:extLst>
      <p:ext uri="{BB962C8B-B14F-4D97-AF65-F5344CB8AC3E}">
        <p14:creationId xmlns:p14="http://schemas.microsoft.com/office/powerpoint/2010/main" val="142215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USES Diagram – Step 1</a:t>
            </a:r>
          </a:p>
        </p:txBody>
      </p:sp>
      <p:grpSp>
        <p:nvGrpSpPr>
          <p:cNvPr id="186373" name="Group 5"/>
          <p:cNvGrpSpPr>
            <a:grpSpLocks/>
          </p:cNvGrpSpPr>
          <p:nvPr/>
        </p:nvGrpSpPr>
        <p:grpSpPr bwMode="auto">
          <a:xfrm>
            <a:off x="3124200" y="5410200"/>
            <a:ext cx="1600200" cy="685800"/>
            <a:chOff x="4368" y="3648"/>
            <a:chExt cx="1008" cy="432"/>
          </a:xfrm>
        </p:grpSpPr>
        <p:sp>
          <p:nvSpPr>
            <p:cNvPr id="186374" name="Rectangle 6"/>
            <p:cNvSpPr>
              <a:spLocks noChangeArrowheads="1"/>
            </p:cNvSpPr>
            <p:nvPr/>
          </p:nvSpPr>
          <p:spPr bwMode="auto">
            <a:xfrm>
              <a:off x="4368" y="3648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86375" name="Rectangle 7"/>
            <p:cNvSpPr>
              <a:spLocks noChangeArrowheads="1"/>
            </p:cNvSpPr>
            <p:nvPr/>
          </p:nvSpPr>
          <p:spPr bwMode="auto">
            <a:xfrm>
              <a:off x="4368" y="3792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Yet Component</a:t>
              </a:r>
            </a:p>
          </p:txBody>
        </p:sp>
        <p:sp>
          <p:nvSpPr>
            <p:cNvPr id="186376" name="Rectangle 8"/>
            <p:cNvSpPr>
              <a:spLocks noChangeArrowheads="1"/>
            </p:cNvSpPr>
            <p:nvPr/>
          </p:nvSpPr>
          <p:spPr bwMode="auto">
            <a:xfrm>
              <a:off x="4368" y="3936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grpSp>
        <p:nvGrpSpPr>
          <p:cNvPr id="186377" name="Group 9"/>
          <p:cNvGrpSpPr>
            <a:grpSpLocks/>
          </p:cNvGrpSpPr>
          <p:nvPr/>
        </p:nvGrpSpPr>
        <p:grpSpPr bwMode="auto">
          <a:xfrm>
            <a:off x="5638800" y="2057400"/>
            <a:ext cx="1905000" cy="3276600"/>
            <a:chOff x="2976" y="864"/>
            <a:chExt cx="1200" cy="2064"/>
          </a:xfrm>
        </p:grpSpPr>
        <p:sp>
          <p:nvSpPr>
            <p:cNvPr id="186378" name="Rectangle 10"/>
            <p:cNvSpPr>
              <a:spLocks noChangeArrowheads="1"/>
            </p:cNvSpPr>
            <p:nvPr/>
          </p:nvSpPr>
          <p:spPr bwMode="auto">
            <a:xfrm>
              <a:off x="2976" y="864"/>
              <a:ext cx="1200" cy="206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79" name="Rectangle 11"/>
            <p:cNvSpPr>
              <a:spLocks noChangeArrowheads="1"/>
            </p:cNvSpPr>
            <p:nvPr/>
          </p:nvSpPr>
          <p:spPr bwMode="auto">
            <a:xfrm>
              <a:off x="3072" y="1152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86380" name="Rectangle 12"/>
            <p:cNvSpPr>
              <a:spLocks noChangeArrowheads="1"/>
            </p:cNvSpPr>
            <p:nvPr/>
          </p:nvSpPr>
          <p:spPr bwMode="auto">
            <a:xfrm>
              <a:off x="3072" y="1296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Tiny Component</a:t>
              </a:r>
            </a:p>
          </p:txBody>
        </p:sp>
        <p:sp>
          <p:nvSpPr>
            <p:cNvPr id="186381" name="Rectangle 13"/>
            <p:cNvSpPr>
              <a:spLocks noChangeArrowheads="1"/>
            </p:cNvSpPr>
            <p:nvPr/>
          </p:nvSpPr>
          <p:spPr bwMode="auto">
            <a:xfrm>
              <a:off x="3072" y="1440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  <p:grpSp>
          <p:nvGrpSpPr>
            <p:cNvPr id="186382" name="Group 14"/>
            <p:cNvGrpSpPr>
              <a:grpSpLocks/>
            </p:cNvGrpSpPr>
            <p:nvPr/>
          </p:nvGrpSpPr>
          <p:grpSpPr bwMode="auto">
            <a:xfrm>
              <a:off x="3072" y="1680"/>
              <a:ext cx="1008" cy="432"/>
              <a:chOff x="4224" y="1536"/>
              <a:chExt cx="1008" cy="432"/>
            </a:xfrm>
          </p:grpSpPr>
          <p:sp>
            <p:nvSpPr>
              <p:cNvPr id="186383" name="Rectangle 15"/>
              <p:cNvSpPr>
                <a:spLocks noChangeArrowheads="1"/>
              </p:cNvSpPr>
              <p:nvPr/>
            </p:nvSpPr>
            <p:spPr bwMode="auto">
              <a:xfrm>
                <a:off x="4224" y="1536"/>
                <a:ext cx="1008" cy="144"/>
              </a:xfrm>
              <a:prstGeom prst="rect">
                <a:avLst/>
              </a:prstGeom>
              <a:solidFill>
                <a:schemeClr val="folHlink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Provided Interface</a:t>
                </a:r>
              </a:p>
            </p:txBody>
          </p:sp>
          <p:sp>
            <p:nvSpPr>
              <p:cNvPr id="186384" name="Rectangle 16"/>
              <p:cNvSpPr>
                <a:spLocks noChangeArrowheads="1"/>
              </p:cNvSpPr>
              <p:nvPr/>
            </p:nvSpPr>
            <p:spPr bwMode="auto">
              <a:xfrm>
                <a:off x="4224" y="1680"/>
                <a:ext cx="1008" cy="144"/>
              </a:xfrm>
              <a:prstGeom prst="rect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/>
                  <a:t>B Component</a:t>
                </a:r>
              </a:p>
            </p:txBody>
          </p:sp>
          <p:sp>
            <p:nvSpPr>
              <p:cNvPr id="186385" name="Rectangle 17"/>
              <p:cNvSpPr>
                <a:spLocks noChangeArrowheads="1"/>
              </p:cNvSpPr>
              <p:nvPr/>
            </p:nvSpPr>
            <p:spPr bwMode="auto">
              <a:xfrm>
                <a:off x="4224" y="1824"/>
                <a:ext cx="1008" cy="144"/>
              </a:xfrm>
              <a:prstGeom prst="rect">
                <a:avLst/>
              </a:prstGeom>
              <a:solidFill>
                <a:schemeClr val="folHlink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Required Interface</a:t>
                </a:r>
              </a:p>
            </p:txBody>
          </p:sp>
        </p:grpSp>
        <p:grpSp>
          <p:nvGrpSpPr>
            <p:cNvPr id="186386" name="Group 18"/>
            <p:cNvGrpSpPr>
              <a:grpSpLocks/>
            </p:cNvGrpSpPr>
            <p:nvPr/>
          </p:nvGrpSpPr>
          <p:grpSpPr bwMode="auto">
            <a:xfrm>
              <a:off x="3072" y="2208"/>
              <a:ext cx="1008" cy="432"/>
              <a:chOff x="4224" y="2256"/>
              <a:chExt cx="1008" cy="432"/>
            </a:xfrm>
          </p:grpSpPr>
          <p:sp>
            <p:nvSpPr>
              <p:cNvPr id="186387" name="Rectangle 19"/>
              <p:cNvSpPr>
                <a:spLocks noChangeArrowheads="1"/>
              </p:cNvSpPr>
              <p:nvPr/>
            </p:nvSpPr>
            <p:spPr bwMode="auto">
              <a:xfrm>
                <a:off x="4224" y="2256"/>
                <a:ext cx="1008" cy="144"/>
              </a:xfrm>
              <a:prstGeom prst="rect">
                <a:avLst/>
              </a:prstGeom>
              <a:solidFill>
                <a:schemeClr val="folHlink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Provided Interface</a:t>
                </a:r>
              </a:p>
            </p:txBody>
          </p:sp>
          <p:sp>
            <p:nvSpPr>
              <p:cNvPr id="186388" name="Rectangle 20"/>
              <p:cNvSpPr>
                <a:spLocks noChangeArrowheads="1"/>
              </p:cNvSpPr>
              <p:nvPr/>
            </p:nvSpPr>
            <p:spPr bwMode="auto">
              <a:xfrm>
                <a:off x="4224" y="2400"/>
                <a:ext cx="1008" cy="144"/>
              </a:xfrm>
              <a:prstGeom prst="rect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/>
                  <a:t>Mr. Component</a:t>
                </a:r>
              </a:p>
            </p:txBody>
          </p:sp>
          <p:sp>
            <p:nvSpPr>
              <p:cNvPr id="186389" name="Rectangle 21"/>
              <p:cNvSpPr>
                <a:spLocks noChangeArrowheads="1"/>
              </p:cNvSpPr>
              <p:nvPr/>
            </p:nvSpPr>
            <p:spPr bwMode="auto">
              <a:xfrm>
                <a:off x="4224" y="2544"/>
                <a:ext cx="1008" cy="144"/>
              </a:xfrm>
              <a:prstGeom prst="rect">
                <a:avLst/>
              </a:prstGeom>
              <a:solidFill>
                <a:schemeClr val="folHlink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Required Interface</a:t>
                </a:r>
              </a:p>
            </p:txBody>
          </p:sp>
        </p:grpSp>
        <p:sp>
          <p:nvSpPr>
            <p:cNvPr id="186390" name="Rectangle 22"/>
            <p:cNvSpPr>
              <a:spLocks noChangeArrowheads="1"/>
            </p:cNvSpPr>
            <p:nvPr/>
          </p:nvSpPr>
          <p:spPr bwMode="auto">
            <a:xfrm>
              <a:off x="2976" y="864"/>
              <a:ext cx="1200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86391" name="Rectangle 23"/>
            <p:cNvSpPr>
              <a:spLocks noChangeArrowheads="1"/>
            </p:cNvSpPr>
            <p:nvPr/>
          </p:nvSpPr>
          <p:spPr bwMode="auto">
            <a:xfrm>
              <a:off x="2976" y="2784"/>
              <a:ext cx="1200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sp>
        <p:nvSpPr>
          <p:cNvPr id="186392" name="Rectangle 24"/>
          <p:cNvSpPr>
            <a:spLocks noChangeArrowheads="1"/>
          </p:cNvSpPr>
          <p:nvPr/>
        </p:nvSpPr>
        <p:spPr bwMode="auto">
          <a:xfrm>
            <a:off x="1371600" y="2438400"/>
            <a:ext cx="1905000" cy="2438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6393" name="Group 25"/>
          <p:cNvGrpSpPr>
            <a:grpSpLocks/>
          </p:cNvGrpSpPr>
          <p:nvPr/>
        </p:nvGrpSpPr>
        <p:grpSpPr bwMode="auto">
          <a:xfrm>
            <a:off x="1524000" y="2895600"/>
            <a:ext cx="1600200" cy="685800"/>
            <a:chOff x="384" y="1200"/>
            <a:chExt cx="1008" cy="432"/>
          </a:xfrm>
        </p:grpSpPr>
        <p:sp>
          <p:nvSpPr>
            <p:cNvPr id="186394" name="Rectangle 26"/>
            <p:cNvSpPr>
              <a:spLocks noChangeArrowheads="1"/>
            </p:cNvSpPr>
            <p:nvPr/>
          </p:nvSpPr>
          <p:spPr bwMode="auto">
            <a:xfrm>
              <a:off x="384" y="1200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86395" name="Rectangle 27"/>
            <p:cNvSpPr>
              <a:spLocks noChangeArrowheads="1"/>
            </p:cNvSpPr>
            <p:nvPr/>
          </p:nvSpPr>
          <p:spPr bwMode="auto">
            <a:xfrm>
              <a:off x="384" y="1344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Big Component</a:t>
              </a:r>
            </a:p>
          </p:txBody>
        </p:sp>
        <p:sp>
          <p:nvSpPr>
            <p:cNvPr id="186396" name="Rectangle 28"/>
            <p:cNvSpPr>
              <a:spLocks noChangeArrowheads="1"/>
            </p:cNvSpPr>
            <p:nvPr/>
          </p:nvSpPr>
          <p:spPr bwMode="auto">
            <a:xfrm>
              <a:off x="384" y="1488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grpSp>
        <p:nvGrpSpPr>
          <p:cNvPr id="186397" name="Group 29"/>
          <p:cNvGrpSpPr>
            <a:grpSpLocks/>
          </p:cNvGrpSpPr>
          <p:nvPr/>
        </p:nvGrpSpPr>
        <p:grpSpPr bwMode="auto">
          <a:xfrm>
            <a:off x="1524000" y="3733800"/>
            <a:ext cx="1600200" cy="685800"/>
            <a:chOff x="1872" y="2208"/>
            <a:chExt cx="1008" cy="432"/>
          </a:xfrm>
        </p:grpSpPr>
        <p:sp>
          <p:nvSpPr>
            <p:cNvPr id="186398" name="Rectangle 30"/>
            <p:cNvSpPr>
              <a:spLocks noChangeArrowheads="1"/>
            </p:cNvSpPr>
            <p:nvPr/>
          </p:nvSpPr>
          <p:spPr bwMode="auto">
            <a:xfrm>
              <a:off x="1872" y="2208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86399" name="Rectangle 31"/>
            <p:cNvSpPr>
              <a:spLocks noChangeArrowheads="1"/>
            </p:cNvSpPr>
            <p:nvPr/>
          </p:nvSpPr>
          <p:spPr bwMode="auto">
            <a:xfrm>
              <a:off x="1872" y="2352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A Component</a:t>
              </a:r>
            </a:p>
          </p:txBody>
        </p:sp>
        <p:sp>
          <p:nvSpPr>
            <p:cNvPr id="186400" name="Rectangle 32"/>
            <p:cNvSpPr>
              <a:spLocks noChangeArrowheads="1"/>
            </p:cNvSpPr>
            <p:nvPr/>
          </p:nvSpPr>
          <p:spPr bwMode="auto">
            <a:xfrm>
              <a:off x="1872" y="2496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sp>
        <p:nvSpPr>
          <p:cNvPr id="186401" name="Rectangle 33"/>
          <p:cNvSpPr>
            <a:spLocks noChangeArrowheads="1"/>
          </p:cNvSpPr>
          <p:nvPr/>
        </p:nvSpPr>
        <p:spPr bwMode="auto">
          <a:xfrm>
            <a:off x="1371600" y="4648200"/>
            <a:ext cx="19050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86402" name="Rectangle 34"/>
          <p:cNvSpPr>
            <a:spLocks noChangeArrowheads="1"/>
          </p:cNvSpPr>
          <p:nvPr/>
        </p:nvSpPr>
        <p:spPr bwMode="auto">
          <a:xfrm>
            <a:off x="1371600" y="2438400"/>
            <a:ext cx="19050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86405" name="Text Box 37"/>
          <p:cNvSpPr txBox="1">
            <a:spLocks noChangeArrowheads="1"/>
          </p:cNvSpPr>
          <p:nvPr/>
        </p:nvSpPr>
        <p:spPr bwMode="auto">
          <a:xfrm>
            <a:off x="1371600" y="2598738"/>
            <a:ext cx="16398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Duh Component</a:t>
            </a:r>
          </a:p>
        </p:txBody>
      </p:sp>
      <p:sp>
        <p:nvSpPr>
          <p:cNvPr id="186406" name="Text Box 38"/>
          <p:cNvSpPr txBox="1">
            <a:spLocks noChangeArrowheads="1"/>
          </p:cNvSpPr>
          <p:nvPr/>
        </p:nvSpPr>
        <p:spPr bwMode="auto">
          <a:xfrm>
            <a:off x="5638800" y="2219325"/>
            <a:ext cx="16398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Doh Component</a:t>
            </a:r>
          </a:p>
        </p:txBody>
      </p:sp>
    </p:spTree>
    <p:extLst>
      <p:ext uri="{BB962C8B-B14F-4D97-AF65-F5344CB8AC3E}">
        <p14:creationId xmlns:p14="http://schemas.microsoft.com/office/powerpoint/2010/main" val="2455607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USES Diagram – Step 2</a:t>
            </a:r>
          </a:p>
        </p:txBody>
      </p:sp>
      <p:grpSp>
        <p:nvGrpSpPr>
          <p:cNvPr id="187395" name="Group 3"/>
          <p:cNvGrpSpPr>
            <a:grpSpLocks/>
          </p:cNvGrpSpPr>
          <p:nvPr/>
        </p:nvGrpSpPr>
        <p:grpSpPr bwMode="auto">
          <a:xfrm>
            <a:off x="3124200" y="5410200"/>
            <a:ext cx="1600200" cy="685800"/>
            <a:chOff x="4368" y="3648"/>
            <a:chExt cx="1008" cy="432"/>
          </a:xfrm>
        </p:grpSpPr>
        <p:sp>
          <p:nvSpPr>
            <p:cNvPr id="187396" name="Rectangle 4"/>
            <p:cNvSpPr>
              <a:spLocks noChangeArrowheads="1"/>
            </p:cNvSpPr>
            <p:nvPr/>
          </p:nvSpPr>
          <p:spPr bwMode="auto">
            <a:xfrm>
              <a:off x="4368" y="3648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87397" name="Rectangle 5"/>
            <p:cNvSpPr>
              <a:spLocks noChangeArrowheads="1"/>
            </p:cNvSpPr>
            <p:nvPr/>
          </p:nvSpPr>
          <p:spPr bwMode="auto">
            <a:xfrm>
              <a:off x="4368" y="3792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Yet Component</a:t>
              </a:r>
            </a:p>
          </p:txBody>
        </p:sp>
        <p:sp>
          <p:nvSpPr>
            <p:cNvPr id="187398" name="Rectangle 6"/>
            <p:cNvSpPr>
              <a:spLocks noChangeArrowheads="1"/>
            </p:cNvSpPr>
            <p:nvPr/>
          </p:nvSpPr>
          <p:spPr bwMode="auto">
            <a:xfrm>
              <a:off x="4368" y="3936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sp>
        <p:nvSpPr>
          <p:cNvPr id="187401" name="Rectangle 9"/>
          <p:cNvSpPr>
            <a:spLocks noChangeArrowheads="1"/>
          </p:cNvSpPr>
          <p:nvPr/>
        </p:nvSpPr>
        <p:spPr bwMode="auto">
          <a:xfrm>
            <a:off x="5791200" y="25146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87402" name="Rectangle 10"/>
          <p:cNvSpPr>
            <a:spLocks noChangeArrowheads="1"/>
          </p:cNvSpPr>
          <p:nvPr/>
        </p:nvSpPr>
        <p:spPr bwMode="auto">
          <a:xfrm>
            <a:off x="5791200" y="27432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Tiny Component</a:t>
            </a:r>
          </a:p>
        </p:txBody>
      </p:sp>
      <p:sp>
        <p:nvSpPr>
          <p:cNvPr id="187403" name="Rectangle 11"/>
          <p:cNvSpPr>
            <a:spLocks noChangeArrowheads="1"/>
          </p:cNvSpPr>
          <p:nvPr/>
        </p:nvSpPr>
        <p:spPr bwMode="auto">
          <a:xfrm>
            <a:off x="5791200" y="29718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grpSp>
        <p:nvGrpSpPr>
          <p:cNvPr id="187404" name="Group 12"/>
          <p:cNvGrpSpPr>
            <a:grpSpLocks/>
          </p:cNvGrpSpPr>
          <p:nvPr/>
        </p:nvGrpSpPr>
        <p:grpSpPr bwMode="auto">
          <a:xfrm>
            <a:off x="5791200" y="3352800"/>
            <a:ext cx="1600200" cy="685800"/>
            <a:chOff x="4224" y="1536"/>
            <a:chExt cx="1008" cy="432"/>
          </a:xfrm>
        </p:grpSpPr>
        <p:sp>
          <p:nvSpPr>
            <p:cNvPr id="187405" name="Rectangle 13"/>
            <p:cNvSpPr>
              <a:spLocks noChangeArrowheads="1"/>
            </p:cNvSpPr>
            <p:nvPr/>
          </p:nvSpPr>
          <p:spPr bwMode="auto">
            <a:xfrm>
              <a:off x="4224" y="1536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87406" name="Rectangle 14"/>
            <p:cNvSpPr>
              <a:spLocks noChangeArrowheads="1"/>
            </p:cNvSpPr>
            <p:nvPr/>
          </p:nvSpPr>
          <p:spPr bwMode="auto">
            <a:xfrm>
              <a:off x="4224" y="1680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B Component</a:t>
              </a:r>
            </a:p>
          </p:txBody>
        </p:sp>
        <p:sp>
          <p:nvSpPr>
            <p:cNvPr id="187407" name="Rectangle 15"/>
            <p:cNvSpPr>
              <a:spLocks noChangeArrowheads="1"/>
            </p:cNvSpPr>
            <p:nvPr/>
          </p:nvSpPr>
          <p:spPr bwMode="auto">
            <a:xfrm>
              <a:off x="4224" y="1824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grpSp>
        <p:nvGrpSpPr>
          <p:cNvPr id="187408" name="Group 16"/>
          <p:cNvGrpSpPr>
            <a:grpSpLocks/>
          </p:cNvGrpSpPr>
          <p:nvPr/>
        </p:nvGrpSpPr>
        <p:grpSpPr bwMode="auto">
          <a:xfrm>
            <a:off x="5791200" y="4191000"/>
            <a:ext cx="1600200" cy="685800"/>
            <a:chOff x="4224" y="2256"/>
            <a:chExt cx="1008" cy="432"/>
          </a:xfrm>
        </p:grpSpPr>
        <p:sp>
          <p:nvSpPr>
            <p:cNvPr id="187409" name="Rectangle 17"/>
            <p:cNvSpPr>
              <a:spLocks noChangeArrowheads="1"/>
            </p:cNvSpPr>
            <p:nvPr/>
          </p:nvSpPr>
          <p:spPr bwMode="auto">
            <a:xfrm>
              <a:off x="4224" y="2256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87410" name="Rectangle 18"/>
            <p:cNvSpPr>
              <a:spLocks noChangeArrowheads="1"/>
            </p:cNvSpPr>
            <p:nvPr/>
          </p:nvSpPr>
          <p:spPr bwMode="auto">
            <a:xfrm>
              <a:off x="4224" y="2400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Mr. Component</a:t>
              </a:r>
            </a:p>
          </p:txBody>
        </p:sp>
        <p:sp>
          <p:nvSpPr>
            <p:cNvPr id="187411" name="Rectangle 19"/>
            <p:cNvSpPr>
              <a:spLocks noChangeArrowheads="1"/>
            </p:cNvSpPr>
            <p:nvPr/>
          </p:nvSpPr>
          <p:spPr bwMode="auto">
            <a:xfrm>
              <a:off x="4224" y="2544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grpSp>
        <p:nvGrpSpPr>
          <p:cNvPr id="187415" name="Group 23"/>
          <p:cNvGrpSpPr>
            <a:grpSpLocks/>
          </p:cNvGrpSpPr>
          <p:nvPr/>
        </p:nvGrpSpPr>
        <p:grpSpPr bwMode="auto">
          <a:xfrm>
            <a:off x="1524000" y="2895600"/>
            <a:ext cx="1600200" cy="685800"/>
            <a:chOff x="384" y="1200"/>
            <a:chExt cx="1008" cy="432"/>
          </a:xfrm>
        </p:grpSpPr>
        <p:sp>
          <p:nvSpPr>
            <p:cNvPr id="187416" name="Rectangle 24"/>
            <p:cNvSpPr>
              <a:spLocks noChangeArrowheads="1"/>
            </p:cNvSpPr>
            <p:nvPr/>
          </p:nvSpPr>
          <p:spPr bwMode="auto">
            <a:xfrm>
              <a:off x="384" y="1200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87417" name="Rectangle 25"/>
            <p:cNvSpPr>
              <a:spLocks noChangeArrowheads="1"/>
            </p:cNvSpPr>
            <p:nvPr/>
          </p:nvSpPr>
          <p:spPr bwMode="auto">
            <a:xfrm>
              <a:off x="384" y="1344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Big Component</a:t>
              </a:r>
            </a:p>
          </p:txBody>
        </p:sp>
        <p:sp>
          <p:nvSpPr>
            <p:cNvPr id="187418" name="Rectangle 26"/>
            <p:cNvSpPr>
              <a:spLocks noChangeArrowheads="1"/>
            </p:cNvSpPr>
            <p:nvPr/>
          </p:nvSpPr>
          <p:spPr bwMode="auto">
            <a:xfrm>
              <a:off x="384" y="1488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grpSp>
        <p:nvGrpSpPr>
          <p:cNvPr id="187419" name="Group 27"/>
          <p:cNvGrpSpPr>
            <a:grpSpLocks/>
          </p:cNvGrpSpPr>
          <p:nvPr/>
        </p:nvGrpSpPr>
        <p:grpSpPr bwMode="auto">
          <a:xfrm>
            <a:off x="1524000" y="3733800"/>
            <a:ext cx="1600200" cy="685800"/>
            <a:chOff x="1872" y="2208"/>
            <a:chExt cx="1008" cy="432"/>
          </a:xfrm>
        </p:grpSpPr>
        <p:sp>
          <p:nvSpPr>
            <p:cNvPr id="187420" name="Rectangle 28"/>
            <p:cNvSpPr>
              <a:spLocks noChangeArrowheads="1"/>
            </p:cNvSpPr>
            <p:nvPr/>
          </p:nvSpPr>
          <p:spPr bwMode="auto">
            <a:xfrm>
              <a:off x="1872" y="2208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87421" name="Rectangle 29"/>
            <p:cNvSpPr>
              <a:spLocks noChangeArrowheads="1"/>
            </p:cNvSpPr>
            <p:nvPr/>
          </p:nvSpPr>
          <p:spPr bwMode="auto">
            <a:xfrm>
              <a:off x="1872" y="2352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A Component</a:t>
              </a:r>
            </a:p>
          </p:txBody>
        </p:sp>
        <p:sp>
          <p:nvSpPr>
            <p:cNvPr id="187422" name="Rectangle 30"/>
            <p:cNvSpPr>
              <a:spLocks noChangeArrowheads="1"/>
            </p:cNvSpPr>
            <p:nvPr/>
          </p:nvSpPr>
          <p:spPr bwMode="auto">
            <a:xfrm>
              <a:off x="1872" y="2496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2317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USES Diagram – Step 3</a:t>
            </a:r>
          </a:p>
        </p:txBody>
      </p:sp>
      <p:grpSp>
        <p:nvGrpSpPr>
          <p:cNvPr id="188419" name="Group 3"/>
          <p:cNvGrpSpPr>
            <a:grpSpLocks/>
          </p:cNvGrpSpPr>
          <p:nvPr/>
        </p:nvGrpSpPr>
        <p:grpSpPr bwMode="auto">
          <a:xfrm>
            <a:off x="3124200" y="5410200"/>
            <a:ext cx="1600200" cy="685800"/>
            <a:chOff x="4368" y="3648"/>
            <a:chExt cx="1008" cy="432"/>
          </a:xfrm>
        </p:grpSpPr>
        <p:sp>
          <p:nvSpPr>
            <p:cNvPr id="188420" name="Rectangle 4"/>
            <p:cNvSpPr>
              <a:spLocks noChangeArrowheads="1"/>
            </p:cNvSpPr>
            <p:nvPr/>
          </p:nvSpPr>
          <p:spPr bwMode="auto">
            <a:xfrm>
              <a:off x="4368" y="3648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88421" name="Rectangle 5"/>
            <p:cNvSpPr>
              <a:spLocks noChangeArrowheads="1"/>
            </p:cNvSpPr>
            <p:nvPr/>
          </p:nvSpPr>
          <p:spPr bwMode="auto">
            <a:xfrm>
              <a:off x="4368" y="3792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Yet Component</a:t>
              </a:r>
            </a:p>
          </p:txBody>
        </p:sp>
        <p:sp>
          <p:nvSpPr>
            <p:cNvPr id="188422" name="Rectangle 6"/>
            <p:cNvSpPr>
              <a:spLocks noChangeArrowheads="1"/>
            </p:cNvSpPr>
            <p:nvPr/>
          </p:nvSpPr>
          <p:spPr bwMode="auto">
            <a:xfrm>
              <a:off x="4368" y="3936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sp>
        <p:nvSpPr>
          <p:cNvPr id="188423" name="Rectangle 7"/>
          <p:cNvSpPr>
            <a:spLocks noChangeArrowheads="1"/>
          </p:cNvSpPr>
          <p:nvPr/>
        </p:nvSpPr>
        <p:spPr bwMode="auto">
          <a:xfrm>
            <a:off x="5791200" y="25146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88424" name="Rectangle 8"/>
          <p:cNvSpPr>
            <a:spLocks noChangeArrowheads="1"/>
          </p:cNvSpPr>
          <p:nvPr/>
        </p:nvSpPr>
        <p:spPr bwMode="auto">
          <a:xfrm>
            <a:off x="5791200" y="27432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Tiny Component</a:t>
            </a:r>
          </a:p>
        </p:txBody>
      </p:sp>
      <p:sp>
        <p:nvSpPr>
          <p:cNvPr id="188425" name="Rectangle 9"/>
          <p:cNvSpPr>
            <a:spLocks noChangeArrowheads="1"/>
          </p:cNvSpPr>
          <p:nvPr/>
        </p:nvSpPr>
        <p:spPr bwMode="auto">
          <a:xfrm>
            <a:off x="5791200" y="29718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grpSp>
        <p:nvGrpSpPr>
          <p:cNvPr id="188426" name="Group 10"/>
          <p:cNvGrpSpPr>
            <a:grpSpLocks/>
          </p:cNvGrpSpPr>
          <p:nvPr/>
        </p:nvGrpSpPr>
        <p:grpSpPr bwMode="auto">
          <a:xfrm>
            <a:off x="5791200" y="3352800"/>
            <a:ext cx="1600200" cy="685800"/>
            <a:chOff x="4224" y="1536"/>
            <a:chExt cx="1008" cy="432"/>
          </a:xfrm>
        </p:grpSpPr>
        <p:sp>
          <p:nvSpPr>
            <p:cNvPr id="188427" name="Rectangle 11"/>
            <p:cNvSpPr>
              <a:spLocks noChangeArrowheads="1"/>
            </p:cNvSpPr>
            <p:nvPr/>
          </p:nvSpPr>
          <p:spPr bwMode="auto">
            <a:xfrm>
              <a:off x="4224" y="1536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88428" name="Rectangle 12"/>
            <p:cNvSpPr>
              <a:spLocks noChangeArrowheads="1"/>
            </p:cNvSpPr>
            <p:nvPr/>
          </p:nvSpPr>
          <p:spPr bwMode="auto">
            <a:xfrm>
              <a:off x="4224" y="1680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B Component</a:t>
              </a:r>
            </a:p>
          </p:txBody>
        </p:sp>
        <p:sp>
          <p:nvSpPr>
            <p:cNvPr id="188429" name="Rectangle 13"/>
            <p:cNvSpPr>
              <a:spLocks noChangeArrowheads="1"/>
            </p:cNvSpPr>
            <p:nvPr/>
          </p:nvSpPr>
          <p:spPr bwMode="auto">
            <a:xfrm>
              <a:off x="4224" y="1824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grpSp>
        <p:nvGrpSpPr>
          <p:cNvPr id="188430" name="Group 14"/>
          <p:cNvGrpSpPr>
            <a:grpSpLocks/>
          </p:cNvGrpSpPr>
          <p:nvPr/>
        </p:nvGrpSpPr>
        <p:grpSpPr bwMode="auto">
          <a:xfrm>
            <a:off x="5791200" y="4191000"/>
            <a:ext cx="1600200" cy="685800"/>
            <a:chOff x="4224" y="2256"/>
            <a:chExt cx="1008" cy="432"/>
          </a:xfrm>
        </p:grpSpPr>
        <p:sp>
          <p:nvSpPr>
            <p:cNvPr id="188431" name="Rectangle 15"/>
            <p:cNvSpPr>
              <a:spLocks noChangeArrowheads="1"/>
            </p:cNvSpPr>
            <p:nvPr/>
          </p:nvSpPr>
          <p:spPr bwMode="auto">
            <a:xfrm>
              <a:off x="4224" y="2256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88432" name="Rectangle 16"/>
            <p:cNvSpPr>
              <a:spLocks noChangeArrowheads="1"/>
            </p:cNvSpPr>
            <p:nvPr/>
          </p:nvSpPr>
          <p:spPr bwMode="auto">
            <a:xfrm>
              <a:off x="4224" y="2400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Mr. Component</a:t>
              </a:r>
            </a:p>
          </p:txBody>
        </p:sp>
        <p:sp>
          <p:nvSpPr>
            <p:cNvPr id="188433" name="Rectangle 17"/>
            <p:cNvSpPr>
              <a:spLocks noChangeArrowheads="1"/>
            </p:cNvSpPr>
            <p:nvPr/>
          </p:nvSpPr>
          <p:spPr bwMode="auto">
            <a:xfrm>
              <a:off x="4224" y="2544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grpSp>
        <p:nvGrpSpPr>
          <p:cNvPr id="188434" name="Group 18"/>
          <p:cNvGrpSpPr>
            <a:grpSpLocks/>
          </p:cNvGrpSpPr>
          <p:nvPr/>
        </p:nvGrpSpPr>
        <p:grpSpPr bwMode="auto">
          <a:xfrm>
            <a:off x="1524000" y="2895600"/>
            <a:ext cx="1600200" cy="685800"/>
            <a:chOff x="384" y="1200"/>
            <a:chExt cx="1008" cy="432"/>
          </a:xfrm>
        </p:grpSpPr>
        <p:sp>
          <p:nvSpPr>
            <p:cNvPr id="188435" name="Rectangle 19"/>
            <p:cNvSpPr>
              <a:spLocks noChangeArrowheads="1"/>
            </p:cNvSpPr>
            <p:nvPr/>
          </p:nvSpPr>
          <p:spPr bwMode="auto">
            <a:xfrm>
              <a:off x="384" y="1200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88436" name="Rectangle 20"/>
            <p:cNvSpPr>
              <a:spLocks noChangeArrowheads="1"/>
            </p:cNvSpPr>
            <p:nvPr/>
          </p:nvSpPr>
          <p:spPr bwMode="auto">
            <a:xfrm>
              <a:off x="384" y="1344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Big Component</a:t>
              </a:r>
            </a:p>
          </p:txBody>
        </p:sp>
        <p:sp>
          <p:nvSpPr>
            <p:cNvPr id="188437" name="Rectangle 21"/>
            <p:cNvSpPr>
              <a:spLocks noChangeArrowheads="1"/>
            </p:cNvSpPr>
            <p:nvPr/>
          </p:nvSpPr>
          <p:spPr bwMode="auto">
            <a:xfrm>
              <a:off x="384" y="1488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grpSp>
        <p:nvGrpSpPr>
          <p:cNvPr id="188438" name="Group 22"/>
          <p:cNvGrpSpPr>
            <a:grpSpLocks/>
          </p:cNvGrpSpPr>
          <p:nvPr/>
        </p:nvGrpSpPr>
        <p:grpSpPr bwMode="auto">
          <a:xfrm>
            <a:off x="1524000" y="3733800"/>
            <a:ext cx="1600200" cy="685800"/>
            <a:chOff x="1872" y="2208"/>
            <a:chExt cx="1008" cy="432"/>
          </a:xfrm>
        </p:grpSpPr>
        <p:sp>
          <p:nvSpPr>
            <p:cNvPr id="188439" name="Rectangle 23"/>
            <p:cNvSpPr>
              <a:spLocks noChangeArrowheads="1"/>
            </p:cNvSpPr>
            <p:nvPr/>
          </p:nvSpPr>
          <p:spPr bwMode="auto">
            <a:xfrm>
              <a:off x="1872" y="2208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88440" name="Rectangle 24"/>
            <p:cNvSpPr>
              <a:spLocks noChangeArrowheads="1"/>
            </p:cNvSpPr>
            <p:nvPr/>
          </p:nvSpPr>
          <p:spPr bwMode="auto">
            <a:xfrm>
              <a:off x="1872" y="2352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A Component</a:t>
              </a:r>
            </a:p>
          </p:txBody>
        </p:sp>
        <p:sp>
          <p:nvSpPr>
            <p:cNvPr id="188441" name="Rectangle 25"/>
            <p:cNvSpPr>
              <a:spLocks noChangeArrowheads="1"/>
            </p:cNvSpPr>
            <p:nvPr/>
          </p:nvSpPr>
          <p:spPr bwMode="auto">
            <a:xfrm>
              <a:off x="1872" y="2496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cxnSp>
        <p:nvCxnSpPr>
          <p:cNvPr id="188442" name="AutoShape 26"/>
          <p:cNvCxnSpPr>
            <a:cxnSpLocks noChangeShapeType="1"/>
            <a:stCxn id="188437" idx="2"/>
            <a:endCxn id="188439" idx="0"/>
          </p:cNvCxnSpPr>
          <p:nvPr/>
        </p:nvCxnSpPr>
        <p:spPr bwMode="auto">
          <a:xfrm>
            <a:off x="2324100" y="3581400"/>
            <a:ext cx="0" cy="1524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443" name="AutoShape 27"/>
          <p:cNvCxnSpPr>
            <a:cxnSpLocks noChangeShapeType="1"/>
            <a:stCxn id="188441" idx="2"/>
            <a:endCxn id="188420" idx="0"/>
          </p:cNvCxnSpPr>
          <p:nvPr/>
        </p:nvCxnSpPr>
        <p:spPr bwMode="auto">
          <a:xfrm>
            <a:off x="2324100" y="4419600"/>
            <a:ext cx="1600200" cy="9906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444" name="AutoShape 28"/>
          <p:cNvCxnSpPr>
            <a:cxnSpLocks noChangeShapeType="1"/>
            <a:stCxn id="188429" idx="2"/>
            <a:endCxn id="188431" idx="0"/>
          </p:cNvCxnSpPr>
          <p:nvPr/>
        </p:nvCxnSpPr>
        <p:spPr bwMode="auto">
          <a:xfrm>
            <a:off x="6591300" y="4038600"/>
            <a:ext cx="0" cy="1524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445" name="AutoShape 29"/>
          <p:cNvCxnSpPr>
            <a:cxnSpLocks noChangeShapeType="1"/>
            <a:stCxn id="188425" idx="2"/>
            <a:endCxn id="188427" idx="0"/>
          </p:cNvCxnSpPr>
          <p:nvPr/>
        </p:nvCxnSpPr>
        <p:spPr bwMode="auto">
          <a:xfrm>
            <a:off x="6591300" y="3200400"/>
            <a:ext cx="0" cy="1524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446" name="AutoShape 30"/>
          <p:cNvCxnSpPr>
            <a:cxnSpLocks noChangeShapeType="1"/>
            <a:stCxn id="188433" idx="2"/>
            <a:endCxn id="188420" idx="0"/>
          </p:cNvCxnSpPr>
          <p:nvPr/>
        </p:nvCxnSpPr>
        <p:spPr bwMode="auto">
          <a:xfrm flipH="1">
            <a:off x="3924300" y="4876800"/>
            <a:ext cx="2667000" cy="5334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447" name="AutoShape 31"/>
          <p:cNvCxnSpPr>
            <a:cxnSpLocks noChangeShapeType="1"/>
            <a:stCxn id="188425" idx="2"/>
            <a:endCxn id="188439" idx="0"/>
          </p:cNvCxnSpPr>
          <p:nvPr/>
        </p:nvCxnSpPr>
        <p:spPr bwMode="auto">
          <a:xfrm flipH="1">
            <a:off x="2324100" y="3200400"/>
            <a:ext cx="4267200" cy="5334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2098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USES Diagram – Step 4</a:t>
            </a:r>
          </a:p>
        </p:txBody>
      </p:sp>
      <p:grpSp>
        <p:nvGrpSpPr>
          <p:cNvPr id="191491" name="Group 1027"/>
          <p:cNvGrpSpPr>
            <a:grpSpLocks/>
          </p:cNvGrpSpPr>
          <p:nvPr/>
        </p:nvGrpSpPr>
        <p:grpSpPr bwMode="auto">
          <a:xfrm>
            <a:off x="3124200" y="5410200"/>
            <a:ext cx="1600200" cy="685800"/>
            <a:chOff x="4368" y="3648"/>
            <a:chExt cx="1008" cy="432"/>
          </a:xfrm>
        </p:grpSpPr>
        <p:sp>
          <p:nvSpPr>
            <p:cNvPr id="191492" name="Rectangle 1028"/>
            <p:cNvSpPr>
              <a:spLocks noChangeArrowheads="1"/>
            </p:cNvSpPr>
            <p:nvPr/>
          </p:nvSpPr>
          <p:spPr bwMode="auto">
            <a:xfrm>
              <a:off x="4368" y="3648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91493" name="Rectangle 1029"/>
            <p:cNvSpPr>
              <a:spLocks noChangeArrowheads="1"/>
            </p:cNvSpPr>
            <p:nvPr/>
          </p:nvSpPr>
          <p:spPr bwMode="auto">
            <a:xfrm>
              <a:off x="4368" y="3792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Yet Component</a:t>
              </a:r>
            </a:p>
          </p:txBody>
        </p:sp>
        <p:sp>
          <p:nvSpPr>
            <p:cNvPr id="191494" name="Rectangle 1030"/>
            <p:cNvSpPr>
              <a:spLocks noChangeArrowheads="1"/>
            </p:cNvSpPr>
            <p:nvPr/>
          </p:nvSpPr>
          <p:spPr bwMode="auto">
            <a:xfrm>
              <a:off x="4368" y="3936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sp>
        <p:nvSpPr>
          <p:cNvPr id="191495" name="Rectangle 1031"/>
          <p:cNvSpPr>
            <a:spLocks noChangeArrowheads="1"/>
          </p:cNvSpPr>
          <p:nvPr/>
        </p:nvSpPr>
        <p:spPr bwMode="auto">
          <a:xfrm>
            <a:off x="5791200" y="25146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91496" name="Rectangle 1032"/>
          <p:cNvSpPr>
            <a:spLocks noChangeArrowheads="1"/>
          </p:cNvSpPr>
          <p:nvPr/>
        </p:nvSpPr>
        <p:spPr bwMode="auto">
          <a:xfrm>
            <a:off x="5791200" y="27432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Tiny Component</a:t>
            </a:r>
          </a:p>
        </p:txBody>
      </p:sp>
      <p:sp>
        <p:nvSpPr>
          <p:cNvPr id="191497" name="Rectangle 1033"/>
          <p:cNvSpPr>
            <a:spLocks noChangeArrowheads="1"/>
          </p:cNvSpPr>
          <p:nvPr/>
        </p:nvSpPr>
        <p:spPr bwMode="auto">
          <a:xfrm>
            <a:off x="5791200" y="29718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grpSp>
        <p:nvGrpSpPr>
          <p:cNvPr id="191498" name="Group 1034"/>
          <p:cNvGrpSpPr>
            <a:grpSpLocks/>
          </p:cNvGrpSpPr>
          <p:nvPr/>
        </p:nvGrpSpPr>
        <p:grpSpPr bwMode="auto">
          <a:xfrm>
            <a:off x="5791200" y="3352800"/>
            <a:ext cx="1600200" cy="685800"/>
            <a:chOff x="4224" y="1536"/>
            <a:chExt cx="1008" cy="432"/>
          </a:xfrm>
        </p:grpSpPr>
        <p:sp>
          <p:nvSpPr>
            <p:cNvPr id="191499" name="Rectangle 1035"/>
            <p:cNvSpPr>
              <a:spLocks noChangeArrowheads="1"/>
            </p:cNvSpPr>
            <p:nvPr/>
          </p:nvSpPr>
          <p:spPr bwMode="auto">
            <a:xfrm>
              <a:off x="4224" y="1536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91500" name="Rectangle 1036"/>
            <p:cNvSpPr>
              <a:spLocks noChangeArrowheads="1"/>
            </p:cNvSpPr>
            <p:nvPr/>
          </p:nvSpPr>
          <p:spPr bwMode="auto">
            <a:xfrm>
              <a:off x="4224" y="1680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B Component</a:t>
              </a:r>
            </a:p>
          </p:txBody>
        </p:sp>
        <p:sp>
          <p:nvSpPr>
            <p:cNvPr id="191501" name="Rectangle 1037"/>
            <p:cNvSpPr>
              <a:spLocks noChangeArrowheads="1"/>
            </p:cNvSpPr>
            <p:nvPr/>
          </p:nvSpPr>
          <p:spPr bwMode="auto">
            <a:xfrm>
              <a:off x="4224" y="1824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grpSp>
        <p:nvGrpSpPr>
          <p:cNvPr id="191502" name="Group 1038"/>
          <p:cNvGrpSpPr>
            <a:grpSpLocks/>
          </p:cNvGrpSpPr>
          <p:nvPr/>
        </p:nvGrpSpPr>
        <p:grpSpPr bwMode="auto">
          <a:xfrm>
            <a:off x="5791200" y="4191000"/>
            <a:ext cx="1600200" cy="685800"/>
            <a:chOff x="4224" y="2256"/>
            <a:chExt cx="1008" cy="432"/>
          </a:xfrm>
        </p:grpSpPr>
        <p:sp>
          <p:nvSpPr>
            <p:cNvPr id="191503" name="Rectangle 1039"/>
            <p:cNvSpPr>
              <a:spLocks noChangeArrowheads="1"/>
            </p:cNvSpPr>
            <p:nvPr/>
          </p:nvSpPr>
          <p:spPr bwMode="auto">
            <a:xfrm>
              <a:off x="4224" y="2256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91504" name="Rectangle 1040"/>
            <p:cNvSpPr>
              <a:spLocks noChangeArrowheads="1"/>
            </p:cNvSpPr>
            <p:nvPr/>
          </p:nvSpPr>
          <p:spPr bwMode="auto">
            <a:xfrm>
              <a:off x="4224" y="2400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Mr. Component</a:t>
              </a:r>
            </a:p>
          </p:txBody>
        </p:sp>
        <p:sp>
          <p:nvSpPr>
            <p:cNvPr id="191505" name="Rectangle 1041"/>
            <p:cNvSpPr>
              <a:spLocks noChangeArrowheads="1"/>
            </p:cNvSpPr>
            <p:nvPr/>
          </p:nvSpPr>
          <p:spPr bwMode="auto">
            <a:xfrm>
              <a:off x="4224" y="2544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grpSp>
        <p:nvGrpSpPr>
          <p:cNvPr id="191506" name="Group 1042"/>
          <p:cNvGrpSpPr>
            <a:grpSpLocks/>
          </p:cNvGrpSpPr>
          <p:nvPr/>
        </p:nvGrpSpPr>
        <p:grpSpPr bwMode="auto">
          <a:xfrm>
            <a:off x="1524000" y="2895600"/>
            <a:ext cx="1600200" cy="685800"/>
            <a:chOff x="384" y="1200"/>
            <a:chExt cx="1008" cy="432"/>
          </a:xfrm>
        </p:grpSpPr>
        <p:sp>
          <p:nvSpPr>
            <p:cNvPr id="191507" name="Rectangle 1043"/>
            <p:cNvSpPr>
              <a:spLocks noChangeArrowheads="1"/>
            </p:cNvSpPr>
            <p:nvPr/>
          </p:nvSpPr>
          <p:spPr bwMode="auto">
            <a:xfrm>
              <a:off x="384" y="1200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91508" name="Rectangle 1044"/>
            <p:cNvSpPr>
              <a:spLocks noChangeArrowheads="1"/>
            </p:cNvSpPr>
            <p:nvPr/>
          </p:nvSpPr>
          <p:spPr bwMode="auto">
            <a:xfrm>
              <a:off x="384" y="1344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Big Component</a:t>
              </a:r>
            </a:p>
          </p:txBody>
        </p:sp>
        <p:sp>
          <p:nvSpPr>
            <p:cNvPr id="191509" name="Rectangle 1045"/>
            <p:cNvSpPr>
              <a:spLocks noChangeArrowheads="1"/>
            </p:cNvSpPr>
            <p:nvPr/>
          </p:nvSpPr>
          <p:spPr bwMode="auto">
            <a:xfrm>
              <a:off x="384" y="1488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grpSp>
        <p:nvGrpSpPr>
          <p:cNvPr id="191510" name="Group 1046"/>
          <p:cNvGrpSpPr>
            <a:grpSpLocks/>
          </p:cNvGrpSpPr>
          <p:nvPr/>
        </p:nvGrpSpPr>
        <p:grpSpPr bwMode="auto">
          <a:xfrm>
            <a:off x="1524000" y="3733800"/>
            <a:ext cx="1600200" cy="685800"/>
            <a:chOff x="1872" y="2208"/>
            <a:chExt cx="1008" cy="432"/>
          </a:xfrm>
        </p:grpSpPr>
        <p:sp>
          <p:nvSpPr>
            <p:cNvPr id="191511" name="Rectangle 1047"/>
            <p:cNvSpPr>
              <a:spLocks noChangeArrowheads="1"/>
            </p:cNvSpPr>
            <p:nvPr/>
          </p:nvSpPr>
          <p:spPr bwMode="auto">
            <a:xfrm>
              <a:off x="1872" y="2208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91512" name="Rectangle 1048"/>
            <p:cNvSpPr>
              <a:spLocks noChangeArrowheads="1"/>
            </p:cNvSpPr>
            <p:nvPr/>
          </p:nvSpPr>
          <p:spPr bwMode="auto">
            <a:xfrm>
              <a:off x="1872" y="2352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A Component</a:t>
              </a:r>
            </a:p>
          </p:txBody>
        </p:sp>
        <p:sp>
          <p:nvSpPr>
            <p:cNvPr id="191513" name="Rectangle 1049"/>
            <p:cNvSpPr>
              <a:spLocks noChangeArrowheads="1"/>
            </p:cNvSpPr>
            <p:nvPr/>
          </p:nvSpPr>
          <p:spPr bwMode="auto">
            <a:xfrm>
              <a:off x="1872" y="2496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cxnSp>
        <p:nvCxnSpPr>
          <p:cNvPr id="191514" name="AutoShape 1050"/>
          <p:cNvCxnSpPr>
            <a:cxnSpLocks noChangeShapeType="1"/>
            <a:stCxn id="191509" idx="2"/>
            <a:endCxn id="191511" idx="0"/>
          </p:cNvCxnSpPr>
          <p:nvPr/>
        </p:nvCxnSpPr>
        <p:spPr bwMode="auto">
          <a:xfrm>
            <a:off x="2324100" y="3581400"/>
            <a:ext cx="0" cy="1524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515" name="AutoShape 1051"/>
          <p:cNvCxnSpPr>
            <a:cxnSpLocks noChangeShapeType="1"/>
            <a:stCxn id="191513" idx="2"/>
            <a:endCxn id="191492" idx="0"/>
          </p:cNvCxnSpPr>
          <p:nvPr/>
        </p:nvCxnSpPr>
        <p:spPr bwMode="auto">
          <a:xfrm>
            <a:off x="2324100" y="4419600"/>
            <a:ext cx="1600200" cy="9906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516" name="AutoShape 1052"/>
          <p:cNvCxnSpPr>
            <a:cxnSpLocks noChangeShapeType="1"/>
            <a:stCxn id="191501" idx="2"/>
            <a:endCxn id="191503" idx="0"/>
          </p:cNvCxnSpPr>
          <p:nvPr/>
        </p:nvCxnSpPr>
        <p:spPr bwMode="auto">
          <a:xfrm>
            <a:off x="6591300" y="4038600"/>
            <a:ext cx="0" cy="1524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517" name="AutoShape 1053"/>
          <p:cNvCxnSpPr>
            <a:cxnSpLocks noChangeShapeType="1"/>
            <a:stCxn id="191497" idx="2"/>
            <a:endCxn id="191499" idx="0"/>
          </p:cNvCxnSpPr>
          <p:nvPr/>
        </p:nvCxnSpPr>
        <p:spPr bwMode="auto">
          <a:xfrm>
            <a:off x="6591300" y="3200400"/>
            <a:ext cx="0" cy="1524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518" name="AutoShape 1054"/>
          <p:cNvCxnSpPr>
            <a:cxnSpLocks noChangeShapeType="1"/>
            <a:stCxn id="191505" idx="2"/>
            <a:endCxn id="191492" idx="0"/>
          </p:cNvCxnSpPr>
          <p:nvPr/>
        </p:nvCxnSpPr>
        <p:spPr bwMode="auto">
          <a:xfrm flipH="1">
            <a:off x="3924300" y="4876800"/>
            <a:ext cx="2667000" cy="5334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519" name="AutoShape 1055"/>
          <p:cNvCxnSpPr>
            <a:cxnSpLocks noChangeShapeType="1"/>
            <a:stCxn id="191497" idx="2"/>
            <a:endCxn id="191511" idx="0"/>
          </p:cNvCxnSpPr>
          <p:nvPr/>
        </p:nvCxnSpPr>
        <p:spPr bwMode="auto">
          <a:xfrm flipH="1">
            <a:off x="2324100" y="3200400"/>
            <a:ext cx="4267200" cy="5334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1520" name="Text Box 1056"/>
          <p:cNvSpPr txBox="1">
            <a:spLocks noChangeArrowheads="1"/>
          </p:cNvSpPr>
          <p:nvPr/>
        </p:nvSpPr>
        <p:spPr bwMode="auto">
          <a:xfrm>
            <a:off x="3108325" y="2673350"/>
            <a:ext cx="322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91521" name="Text Box 1057"/>
          <p:cNvSpPr txBox="1">
            <a:spLocks noChangeArrowheads="1"/>
          </p:cNvSpPr>
          <p:nvPr/>
        </p:nvSpPr>
        <p:spPr bwMode="auto">
          <a:xfrm>
            <a:off x="7391400" y="2286000"/>
            <a:ext cx="322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91522" name="Text Box 1058"/>
          <p:cNvSpPr txBox="1">
            <a:spLocks noChangeArrowheads="1"/>
          </p:cNvSpPr>
          <p:nvPr/>
        </p:nvSpPr>
        <p:spPr bwMode="auto">
          <a:xfrm>
            <a:off x="7391400" y="3124200"/>
            <a:ext cx="322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91523" name="Text Box 1059"/>
          <p:cNvSpPr txBox="1">
            <a:spLocks noChangeArrowheads="1"/>
          </p:cNvSpPr>
          <p:nvPr/>
        </p:nvSpPr>
        <p:spPr bwMode="auto">
          <a:xfrm>
            <a:off x="3108325" y="3511550"/>
            <a:ext cx="322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91524" name="Text Box 1060"/>
          <p:cNvSpPr txBox="1">
            <a:spLocks noChangeArrowheads="1"/>
          </p:cNvSpPr>
          <p:nvPr/>
        </p:nvSpPr>
        <p:spPr bwMode="auto">
          <a:xfrm>
            <a:off x="7391400" y="3968750"/>
            <a:ext cx="322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91525" name="Text Box 1061"/>
          <p:cNvSpPr txBox="1">
            <a:spLocks noChangeArrowheads="1"/>
          </p:cNvSpPr>
          <p:nvPr/>
        </p:nvSpPr>
        <p:spPr bwMode="auto">
          <a:xfrm>
            <a:off x="4708525" y="5173663"/>
            <a:ext cx="322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601097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Observations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Why do we identify higher-level modules in the first place?</a:t>
            </a:r>
          </a:p>
          <a:p>
            <a:pPr lvl="1"/>
            <a:r>
              <a:rPr lang="en-US"/>
              <a:t>Understanding</a:t>
            </a:r>
          </a:p>
          <a:p>
            <a:pPr lvl="1"/>
            <a:r>
              <a:rPr lang="en-US"/>
              <a:t>Abstraction through composition</a:t>
            </a:r>
          </a:p>
          <a:p>
            <a:r>
              <a:rPr lang="en-US"/>
              <a:t>IS-COMPONENT-OF is not</a:t>
            </a:r>
          </a:p>
          <a:p>
            <a:pPr lvl="1"/>
            <a:r>
              <a:rPr lang="en-US"/>
              <a:t>is-attribute-of</a:t>
            </a:r>
          </a:p>
          <a:p>
            <a:pPr lvl="1"/>
            <a:r>
              <a:rPr lang="en-US"/>
              <a:t>is-inside-of-on-the-screen</a:t>
            </a:r>
          </a:p>
          <a:p>
            <a:pPr lvl="1"/>
            <a:r>
              <a:rPr lang="en-US"/>
              <a:t>is-subclass-of</a:t>
            </a:r>
          </a:p>
          <a:p>
            <a:pPr lvl="1"/>
            <a:r>
              <a:rPr lang="en-US"/>
              <a:t>is-accessed-through-the-menu-of</a:t>
            </a:r>
          </a:p>
        </p:txBody>
      </p:sp>
    </p:spTree>
    <p:extLst>
      <p:ext uri="{BB962C8B-B14F-4D97-AF65-F5344CB8AC3E}">
        <p14:creationId xmlns:p14="http://schemas.microsoft.com/office/powerpoint/2010/main" val="11871109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Design Process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524000"/>
            <a:ext cx="7961312" cy="4608513"/>
          </a:xfrm>
        </p:spPr>
        <p:txBody>
          <a:bodyPr/>
          <a:lstStyle/>
          <a:p>
            <a:r>
              <a:rPr lang="en-US"/>
              <a:t>Repeat the design process</a:t>
            </a:r>
          </a:p>
          <a:p>
            <a:pPr lvl="1"/>
            <a:r>
              <a:rPr lang="en-US"/>
              <a:t>Design the internal architecture of a component</a:t>
            </a:r>
          </a:p>
          <a:p>
            <a:pPr lvl="1"/>
            <a:r>
              <a:rPr lang="en-US"/>
              <a:t>Define the purpose of each module</a:t>
            </a:r>
          </a:p>
          <a:p>
            <a:pPr lvl="1"/>
            <a:r>
              <a:rPr lang="en-US"/>
              <a:t>Define the provided interface of each module</a:t>
            </a:r>
          </a:p>
          <a:p>
            <a:pPr lvl="1"/>
            <a:r>
              <a:rPr lang="en-US"/>
              <a:t>Define the required interface of each module</a:t>
            </a:r>
          </a:p>
          <a:p>
            <a:r>
              <a:rPr lang="en-US"/>
              <a:t>Do this over and over again</a:t>
            </a:r>
          </a:p>
          <a:p>
            <a:pPr lvl="1"/>
            <a:r>
              <a:rPr lang="en-US"/>
              <a:t>Until each module has…</a:t>
            </a:r>
          </a:p>
          <a:p>
            <a:pPr lvl="2"/>
            <a:r>
              <a:rPr lang="en-US"/>
              <a:t>…a simple, well-defined internal architecture</a:t>
            </a:r>
          </a:p>
          <a:p>
            <a:pPr lvl="2"/>
            <a:r>
              <a:rPr lang="en-US"/>
              <a:t>…a simple, well-defined purpose</a:t>
            </a:r>
          </a:p>
          <a:p>
            <a:pPr lvl="2"/>
            <a:r>
              <a:rPr lang="en-US"/>
              <a:t>…a simple, well-defined provided interface</a:t>
            </a:r>
          </a:p>
          <a:p>
            <a:pPr lvl="2"/>
            <a:r>
              <a:rPr lang="en-US"/>
              <a:t>…a simple, well-defined required interface</a:t>
            </a:r>
          </a:p>
          <a:p>
            <a:r>
              <a:rPr lang="en-US"/>
              <a:t>Until all modules “hook up”</a:t>
            </a:r>
          </a:p>
        </p:txBody>
      </p:sp>
    </p:spTree>
    <p:extLst>
      <p:ext uri="{BB962C8B-B14F-4D97-AF65-F5344CB8AC3E}">
        <p14:creationId xmlns:p14="http://schemas.microsoft.com/office/powerpoint/2010/main" val="19815771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Techniques to Use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Tools of the trade</a:t>
            </a:r>
          </a:p>
          <a:p>
            <a:pPr lvl="1"/>
            <a:r>
              <a:rPr lang="en-US"/>
              <a:t>Apply information hiding</a:t>
            </a:r>
          </a:p>
          <a:p>
            <a:pPr lvl="1"/>
            <a:r>
              <a:rPr lang="en-US"/>
              <a:t>Use requirements specification</a:t>
            </a:r>
          </a:p>
          <a:p>
            <a:pPr lvl="1"/>
            <a:r>
              <a:rPr lang="en-US"/>
              <a:t>Determine usage patterns</a:t>
            </a:r>
          </a:p>
          <a:p>
            <a:pPr lvl="1"/>
            <a:r>
              <a:rPr lang="en-US"/>
              <a:t>Anticipate change</a:t>
            </a:r>
          </a:p>
          <a:p>
            <a:pPr lvl="1"/>
            <a:r>
              <a:rPr lang="en-US"/>
              <a:t>Design for generality/incrementality</a:t>
            </a:r>
          </a:p>
          <a:p>
            <a:pPr lvl="1"/>
            <a:r>
              <a:rPr lang="en-US"/>
              <a:t>Design for program families</a:t>
            </a:r>
          </a:p>
          <a:p>
            <a:r>
              <a:rPr lang="en-US"/>
              <a:t>Strive for</a:t>
            </a:r>
          </a:p>
          <a:p>
            <a:pPr lvl="1"/>
            <a:r>
              <a:rPr lang="en-US"/>
              <a:t>Low coupling/high cohesion</a:t>
            </a:r>
          </a:p>
          <a:p>
            <a:pPr lvl="1"/>
            <a:r>
              <a:rPr lang="en-US"/>
              <a:t>A clean IS-COMPOSED-OF structure</a:t>
            </a:r>
          </a:p>
          <a:p>
            <a:pPr lvl="1"/>
            <a:r>
              <a:rPr lang="en-US"/>
              <a:t>A clean USES structure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0743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Your Tasks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AutoNum type="arabicPeriod"/>
            </a:pPr>
            <a:r>
              <a:rPr lang="en-US"/>
              <a:t>Read and study slides of this lecture</a:t>
            </a:r>
          </a:p>
          <a:p>
            <a:pPr marL="533400" indent="-533400">
              <a:buFont typeface="Wingdings" pitchFamily="2" charset="2"/>
              <a:buAutoNum type="arabicPeriod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137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Today’s Lecture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USES relation</a:t>
            </a:r>
          </a:p>
          <a:p>
            <a:r>
              <a:rPr lang="en-US"/>
              <a:t>IS-COMPOSED-OF relation</a:t>
            </a:r>
          </a:p>
          <a:p>
            <a:r>
              <a:rPr lang="en-US"/>
              <a:t>COMPRISES diagram</a:t>
            </a:r>
          </a:p>
          <a:p>
            <a:r>
              <a:rPr lang="en-US"/>
              <a:t>USES diagram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747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Design, We Can Do Anything…</a:t>
            </a:r>
          </a:p>
        </p:txBody>
      </p:sp>
      <p:sp>
        <p:nvSpPr>
          <p:cNvPr id="184323" name="Rectangle 3"/>
          <p:cNvSpPr>
            <a:spLocks noChangeArrowheads="1"/>
          </p:cNvSpPr>
          <p:nvPr/>
        </p:nvSpPr>
        <p:spPr bwMode="auto">
          <a:xfrm>
            <a:off x="762000" y="3886200"/>
            <a:ext cx="1752600" cy="25146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2895600" y="3429000"/>
            <a:ext cx="1752600" cy="8382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25" name="Rectangle 5"/>
          <p:cNvSpPr>
            <a:spLocks noChangeArrowheads="1"/>
          </p:cNvSpPr>
          <p:nvPr/>
        </p:nvSpPr>
        <p:spPr bwMode="auto">
          <a:xfrm>
            <a:off x="6629400" y="2362200"/>
            <a:ext cx="1752600" cy="19812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26" name="Rectangle 6"/>
          <p:cNvSpPr>
            <a:spLocks noChangeArrowheads="1"/>
          </p:cNvSpPr>
          <p:nvPr/>
        </p:nvSpPr>
        <p:spPr bwMode="auto">
          <a:xfrm>
            <a:off x="6858000" y="5715000"/>
            <a:ext cx="1752600" cy="8382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27" name="Rectangle 7"/>
          <p:cNvSpPr>
            <a:spLocks noChangeArrowheads="1"/>
          </p:cNvSpPr>
          <p:nvPr/>
        </p:nvSpPr>
        <p:spPr bwMode="auto">
          <a:xfrm>
            <a:off x="533400" y="1828800"/>
            <a:ext cx="1752600" cy="8382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28" name="Rectangle 8"/>
          <p:cNvSpPr>
            <a:spLocks noChangeArrowheads="1"/>
          </p:cNvSpPr>
          <p:nvPr/>
        </p:nvSpPr>
        <p:spPr bwMode="auto">
          <a:xfrm>
            <a:off x="4038600" y="1676400"/>
            <a:ext cx="1752600" cy="8382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4329" name="AutoShape 9"/>
          <p:cNvCxnSpPr>
            <a:cxnSpLocks noChangeShapeType="1"/>
          </p:cNvCxnSpPr>
          <p:nvPr/>
        </p:nvCxnSpPr>
        <p:spPr bwMode="auto">
          <a:xfrm rot="5400000">
            <a:off x="5448300" y="1447800"/>
            <a:ext cx="381000" cy="3733800"/>
          </a:xfrm>
          <a:prstGeom prst="bentConnector3">
            <a:avLst>
              <a:gd name="adj1" fmla="val 50000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330" name="AutoShape 10"/>
          <p:cNvCxnSpPr>
            <a:cxnSpLocks noChangeShapeType="1"/>
          </p:cNvCxnSpPr>
          <p:nvPr/>
        </p:nvCxnSpPr>
        <p:spPr bwMode="auto">
          <a:xfrm rot="5400000">
            <a:off x="7277100" y="3352800"/>
            <a:ext cx="457200" cy="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331" name="AutoShape 11"/>
          <p:cNvCxnSpPr>
            <a:cxnSpLocks noChangeShapeType="1"/>
          </p:cNvCxnSpPr>
          <p:nvPr/>
        </p:nvCxnSpPr>
        <p:spPr bwMode="auto">
          <a:xfrm rot="16200000" flipH="1">
            <a:off x="6209506" y="1143794"/>
            <a:ext cx="1588" cy="2590800"/>
          </a:xfrm>
          <a:prstGeom prst="bentConnector5">
            <a:avLst>
              <a:gd name="adj1" fmla="val 14400000"/>
              <a:gd name="adj2" fmla="val 50000"/>
              <a:gd name="adj3" fmla="val -14400000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332" name="AutoShape 12"/>
          <p:cNvCxnSpPr>
            <a:cxnSpLocks noChangeShapeType="1"/>
          </p:cNvCxnSpPr>
          <p:nvPr/>
        </p:nvCxnSpPr>
        <p:spPr bwMode="auto">
          <a:xfrm rot="5400000">
            <a:off x="3810000" y="2400300"/>
            <a:ext cx="1066800" cy="1143000"/>
          </a:xfrm>
          <a:prstGeom prst="bentConnector3">
            <a:avLst>
              <a:gd name="adj1" fmla="val 50000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333" name="AutoShape 13"/>
          <p:cNvCxnSpPr>
            <a:cxnSpLocks noChangeShapeType="1"/>
          </p:cNvCxnSpPr>
          <p:nvPr/>
        </p:nvCxnSpPr>
        <p:spPr bwMode="auto">
          <a:xfrm rot="16200000" flipH="1">
            <a:off x="4953000" y="3009900"/>
            <a:ext cx="1600200" cy="3962400"/>
          </a:xfrm>
          <a:prstGeom prst="bentConnector3">
            <a:avLst>
              <a:gd name="adj1" fmla="val 50394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334" name="AutoShape 14"/>
          <p:cNvCxnSpPr>
            <a:cxnSpLocks noChangeShapeType="1"/>
          </p:cNvCxnSpPr>
          <p:nvPr/>
        </p:nvCxnSpPr>
        <p:spPr bwMode="auto">
          <a:xfrm rot="5400000" flipH="1" flipV="1">
            <a:off x="4419600" y="3009900"/>
            <a:ext cx="533400" cy="6096000"/>
          </a:xfrm>
          <a:prstGeom prst="bentConnector5">
            <a:avLst>
              <a:gd name="adj1" fmla="val -42856"/>
              <a:gd name="adj2" fmla="val 50000"/>
              <a:gd name="adj3" fmla="val 142856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335" name="Rectangle 15"/>
          <p:cNvSpPr>
            <a:spLocks noChangeArrowheads="1"/>
          </p:cNvSpPr>
          <p:nvPr/>
        </p:nvSpPr>
        <p:spPr bwMode="auto">
          <a:xfrm>
            <a:off x="609600" y="19050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84336" name="Rectangle 16"/>
          <p:cNvSpPr>
            <a:spLocks noChangeArrowheads="1"/>
          </p:cNvSpPr>
          <p:nvPr/>
        </p:nvSpPr>
        <p:spPr bwMode="auto">
          <a:xfrm>
            <a:off x="609600" y="21336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Big Component</a:t>
            </a:r>
          </a:p>
        </p:txBody>
      </p:sp>
      <p:sp>
        <p:nvSpPr>
          <p:cNvPr id="184337" name="Rectangle 17"/>
          <p:cNvSpPr>
            <a:spLocks noChangeArrowheads="1"/>
          </p:cNvSpPr>
          <p:nvPr/>
        </p:nvSpPr>
        <p:spPr bwMode="auto">
          <a:xfrm>
            <a:off x="609600" y="23622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84338" name="Rectangle 18"/>
          <p:cNvSpPr>
            <a:spLocks noChangeArrowheads="1"/>
          </p:cNvSpPr>
          <p:nvPr/>
        </p:nvSpPr>
        <p:spPr bwMode="auto">
          <a:xfrm>
            <a:off x="4114800" y="17526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84339" name="Rectangle 19"/>
          <p:cNvSpPr>
            <a:spLocks noChangeArrowheads="1"/>
          </p:cNvSpPr>
          <p:nvPr/>
        </p:nvSpPr>
        <p:spPr bwMode="auto">
          <a:xfrm>
            <a:off x="4114800" y="19812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Tiny Component</a:t>
            </a:r>
          </a:p>
        </p:txBody>
      </p:sp>
      <p:sp>
        <p:nvSpPr>
          <p:cNvPr id="184340" name="Rectangle 20"/>
          <p:cNvSpPr>
            <a:spLocks noChangeArrowheads="1"/>
          </p:cNvSpPr>
          <p:nvPr/>
        </p:nvSpPr>
        <p:spPr bwMode="auto">
          <a:xfrm>
            <a:off x="4114800" y="22098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84341" name="Rectangle 21"/>
          <p:cNvSpPr>
            <a:spLocks noChangeArrowheads="1"/>
          </p:cNvSpPr>
          <p:nvPr/>
        </p:nvSpPr>
        <p:spPr bwMode="auto">
          <a:xfrm>
            <a:off x="6705600" y="24384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84342" name="Rectangle 22"/>
          <p:cNvSpPr>
            <a:spLocks noChangeArrowheads="1"/>
          </p:cNvSpPr>
          <p:nvPr/>
        </p:nvSpPr>
        <p:spPr bwMode="auto">
          <a:xfrm>
            <a:off x="6705600" y="26670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B Component</a:t>
            </a:r>
          </a:p>
        </p:txBody>
      </p:sp>
      <p:sp>
        <p:nvSpPr>
          <p:cNvPr id="184343" name="Rectangle 23"/>
          <p:cNvSpPr>
            <a:spLocks noChangeArrowheads="1"/>
          </p:cNvSpPr>
          <p:nvPr/>
        </p:nvSpPr>
        <p:spPr bwMode="auto">
          <a:xfrm>
            <a:off x="6705600" y="28956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84344" name="Rectangle 24"/>
          <p:cNvSpPr>
            <a:spLocks noChangeArrowheads="1"/>
          </p:cNvSpPr>
          <p:nvPr/>
        </p:nvSpPr>
        <p:spPr bwMode="auto">
          <a:xfrm>
            <a:off x="6705600" y="35814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84345" name="Rectangle 25"/>
          <p:cNvSpPr>
            <a:spLocks noChangeArrowheads="1"/>
          </p:cNvSpPr>
          <p:nvPr/>
        </p:nvSpPr>
        <p:spPr bwMode="auto">
          <a:xfrm>
            <a:off x="6705600" y="38100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Mr. Component</a:t>
            </a:r>
          </a:p>
        </p:txBody>
      </p:sp>
      <p:sp>
        <p:nvSpPr>
          <p:cNvPr id="184346" name="Rectangle 26"/>
          <p:cNvSpPr>
            <a:spLocks noChangeArrowheads="1"/>
          </p:cNvSpPr>
          <p:nvPr/>
        </p:nvSpPr>
        <p:spPr bwMode="auto">
          <a:xfrm>
            <a:off x="6705600" y="40386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grpSp>
        <p:nvGrpSpPr>
          <p:cNvPr id="184371" name="Group 51"/>
          <p:cNvGrpSpPr>
            <a:grpSpLocks/>
          </p:cNvGrpSpPr>
          <p:nvPr/>
        </p:nvGrpSpPr>
        <p:grpSpPr bwMode="auto">
          <a:xfrm>
            <a:off x="2971800" y="3505200"/>
            <a:ext cx="1600200" cy="685800"/>
            <a:chOff x="1872" y="2208"/>
            <a:chExt cx="1008" cy="432"/>
          </a:xfrm>
        </p:grpSpPr>
        <p:sp>
          <p:nvSpPr>
            <p:cNvPr id="184347" name="Rectangle 27"/>
            <p:cNvSpPr>
              <a:spLocks noChangeArrowheads="1"/>
            </p:cNvSpPr>
            <p:nvPr/>
          </p:nvSpPr>
          <p:spPr bwMode="auto">
            <a:xfrm>
              <a:off x="1872" y="2208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84348" name="Rectangle 28"/>
            <p:cNvSpPr>
              <a:spLocks noChangeArrowheads="1"/>
            </p:cNvSpPr>
            <p:nvPr/>
          </p:nvSpPr>
          <p:spPr bwMode="auto">
            <a:xfrm>
              <a:off x="1872" y="2352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A Component</a:t>
              </a:r>
            </a:p>
          </p:txBody>
        </p:sp>
        <p:sp>
          <p:nvSpPr>
            <p:cNvPr id="184349" name="Rectangle 29"/>
            <p:cNvSpPr>
              <a:spLocks noChangeArrowheads="1"/>
            </p:cNvSpPr>
            <p:nvPr/>
          </p:nvSpPr>
          <p:spPr bwMode="auto">
            <a:xfrm>
              <a:off x="1872" y="2496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sp>
        <p:nvSpPr>
          <p:cNvPr id="184350" name="Rectangle 30"/>
          <p:cNvSpPr>
            <a:spLocks noChangeArrowheads="1"/>
          </p:cNvSpPr>
          <p:nvPr/>
        </p:nvSpPr>
        <p:spPr bwMode="auto">
          <a:xfrm>
            <a:off x="6934200" y="57912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84351" name="Rectangle 31"/>
          <p:cNvSpPr>
            <a:spLocks noChangeArrowheads="1"/>
          </p:cNvSpPr>
          <p:nvPr/>
        </p:nvSpPr>
        <p:spPr bwMode="auto">
          <a:xfrm>
            <a:off x="6934200" y="60198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Yet Component</a:t>
            </a:r>
          </a:p>
        </p:txBody>
      </p:sp>
      <p:sp>
        <p:nvSpPr>
          <p:cNvPr id="184352" name="Rectangle 32"/>
          <p:cNvSpPr>
            <a:spLocks noChangeArrowheads="1"/>
          </p:cNvSpPr>
          <p:nvPr/>
        </p:nvSpPr>
        <p:spPr bwMode="auto">
          <a:xfrm>
            <a:off x="6934200" y="62484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84353" name="Rectangle 33"/>
          <p:cNvSpPr>
            <a:spLocks noChangeArrowheads="1"/>
          </p:cNvSpPr>
          <p:nvPr/>
        </p:nvSpPr>
        <p:spPr bwMode="auto">
          <a:xfrm>
            <a:off x="838200" y="39624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84354" name="Rectangle 34"/>
          <p:cNvSpPr>
            <a:spLocks noChangeArrowheads="1"/>
          </p:cNvSpPr>
          <p:nvPr/>
        </p:nvSpPr>
        <p:spPr bwMode="auto">
          <a:xfrm>
            <a:off x="838200" y="41910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Some Component</a:t>
            </a:r>
          </a:p>
        </p:txBody>
      </p:sp>
      <p:sp>
        <p:nvSpPr>
          <p:cNvPr id="184355" name="Rectangle 35"/>
          <p:cNvSpPr>
            <a:spLocks noChangeArrowheads="1"/>
          </p:cNvSpPr>
          <p:nvPr/>
        </p:nvSpPr>
        <p:spPr bwMode="auto">
          <a:xfrm>
            <a:off x="838200" y="44196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84356" name="Rectangle 36"/>
          <p:cNvSpPr>
            <a:spLocks noChangeArrowheads="1"/>
          </p:cNvSpPr>
          <p:nvPr/>
        </p:nvSpPr>
        <p:spPr bwMode="auto">
          <a:xfrm>
            <a:off x="838200" y="56388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84357" name="Rectangle 37"/>
          <p:cNvSpPr>
            <a:spLocks noChangeArrowheads="1"/>
          </p:cNvSpPr>
          <p:nvPr/>
        </p:nvSpPr>
        <p:spPr bwMode="auto">
          <a:xfrm>
            <a:off x="838200" y="58674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One Component</a:t>
            </a:r>
          </a:p>
        </p:txBody>
      </p:sp>
      <p:sp>
        <p:nvSpPr>
          <p:cNvPr id="184358" name="Rectangle 38"/>
          <p:cNvSpPr>
            <a:spLocks noChangeArrowheads="1"/>
          </p:cNvSpPr>
          <p:nvPr/>
        </p:nvSpPr>
        <p:spPr bwMode="auto">
          <a:xfrm>
            <a:off x="838200" y="60960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84359" name="Rectangle 39"/>
          <p:cNvSpPr>
            <a:spLocks noChangeArrowheads="1"/>
          </p:cNvSpPr>
          <p:nvPr/>
        </p:nvSpPr>
        <p:spPr bwMode="auto">
          <a:xfrm>
            <a:off x="838200" y="48006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84360" name="Rectangle 40"/>
          <p:cNvSpPr>
            <a:spLocks noChangeArrowheads="1"/>
          </p:cNvSpPr>
          <p:nvPr/>
        </p:nvSpPr>
        <p:spPr bwMode="auto">
          <a:xfrm>
            <a:off x="838200" y="50292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Mrs. Component</a:t>
            </a:r>
          </a:p>
        </p:txBody>
      </p:sp>
      <p:sp>
        <p:nvSpPr>
          <p:cNvPr id="184361" name="Rectangle 41"/>
          <p:cNvSpPr>
            <a:spLocks noChangeArrowheads="1"/>
          </p:cNvSpPr>
          <p:nvPr/>
        </p:nvSpPr>
        <p:spPr bwMode="auto">
          <a:xfrm>
            <a:off x="838200" y="52578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cxnSp>
        <p:nvCxnSpPr>
          <p:cNvPr id="184362" name="AutoShape 42"/>
          <p:cNvCxnSpPr>
            <a:cxnSpLocks noChangeShapeType="1"/>
            <a:stCxn id="184355" idx="2"/>
            <a:endCxn id="184359" idx="0"/>
          </p:cNvCxnSpPr>
          <p:nvPr/>
        </p:nvCxnSpPr>
        <p:spPr bwMode="auto">
          <a:xfrm rot="5400000">
            <a:off x="1562100" y="4724400"/>
            <a:ext cx="152400" cy="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363" name="AutoShape 43"/>
          <p:cNvCxnSpPr>
            <a:cxnSpLocks noChangeShapeType="1"/>
            <a:stCxn id="184349" idx="2"/>
            <a:endCxn id="184356" idx="0"/>
          </p:cNvCxnSpPr>
          <p:nvPr/>
        </p:nvCxnSpPr>
        <p:spPr bwMode="auto">
          <a:xfrm rot="5400000">
            <a:off x="1981200" y="3848100"/>
            <a:ext cx="1447800" cy="2133600"/>
          </a:xfrm>
          <a:prstGeom prst="bentConnector3">
            <a:avLst>
              <a:gd name="adj1" fmla="val 93745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364" name="AutoShape 44"/>
          <p:cNvCxnSpPr>
            <a:cxnSpLocks noChangeShapeType="1"/>
          </p:cNvCxnSpPr>
          <p:nvPr/>
        </p:nvCxnSpPr>
        <p:spPr bwMode="auto">
          <a:xfrm rot="5400000">
            <a:off x="2400300" y="3657600"/>
            <a:ext cx="609600" cy="2133600"/>
          </a:xfrm>
          <a:prstGeom prst="bentConnector3">
            <a:avLst>
              <a:gd name="adj1" fmla="val 50000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365" name="AutoShape 45"/>
          <p:cNvCxnSpPr>
            <a:cxnSpLocks noChangeShapeType="1"/>
            <a:stCxn id="184355" idx="2"/>
            <a:endCxn id="184335" idx="0"/>
          </p:cNvCxnSpPr>
          <p:nvPr/>
        </p:nvCxnSpPr>
        <p:spPr bwMode="auto">
          <a:xfrm rot="16200000" flipV="1">
            <a:off x="152400" y="3162300"/>
            <a:ext cx="2743200" cy="228600"/>
          </a:xfrm>
          <a:prstGeom prst="bentConnector5">
            <a:avLst>
              <a:gd name="adj1" fmla="val -2259"/>
              <a:gd name="adj2" fmla="val 550000"/>
              <a:gd name="adj3" fmla="val 108333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366" name="AutoShape 46"/>
          <p:cNvCxnSpPr>
            <a:cxnSpLocks noChangeShapeType="1"/>
            <a:stCxn id="184337" idx="2"/>
            <a:endCxn id="184353" idx="0"/>
          </p:cNvCxnSpPr>
          <p:nvPr/>
        </p:nvCxnSpPr>
        <p:spPr bwMode="auto">
          <a:xfrm rot="16200000" flipH="1">
            <a:off x="838200" y="3162300"/>
            <a:ext cx="1371600" cy="228600"/>
          </a:xfrm>
          <a:prstGeom prst="bentConnector3">
            <a:avLst>
              <a:gd name="adj1" fmla="val 50000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367" name="AutoShape 47"/>
          <p:cNvCxnSpPr>
            <a:cxnSpLocks noChangeShapeType="1"/>
            <a:stCxn id="184337" idx="2"/>
            <a:endCxn id="184338" idx="0"/>
          </p:cNvCxnSpPr>
          <p:nvPr/>
        </p:nvCxnSpPr>
        <p:spPr bwMode="auto">
          <a:xfrm rot="5400000" flipH="1" flipV="1">
            <a:off x="2743200" y="419100"/>
            <a:ext cx="838200" cy="3505200"/>
          </a:xfrm>
          <a:prstGeom prst="bentConnector5">
            <a:avLst>
              <a:gd name="adj1" fmla="val -27273"/>
              <a:gd name="adj2" fmla="val 50000"/>
              <a:gd name="adj3" fmla="val 127273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368" name="AutoShape 48"/>
          <p:cNvCxnSpPr>
            <a:cxnSpLocks noChangeShapeType="1"/>
            <a:stCxn id="184340" idx="2"/>
            <a:endCxn id="184353" idx="0"/>
          </p:cNvCxnSpPr>
          <p:nvPr/>
        </p:nvCxnSpPr>
        <p:spPr bwMode="auto">
          <a:xfrm rot="5400000">
            <a:off x="2514600" y="1562100"/>
            <a:ext cx="1524000" cy="3276600"/>
          </a:xfrm>
          <a:prstGeom prst="bentConnector3">
            <a:avLst>
              <a:gd name="adj1" fmla="val 50000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369" name="AutoShape 49"/>
          <p:cNvCxnSpPr>
            <a:cxnSpLocks noChangeShapeType="1"/>
            <a:stCxn id="184340" idx="2"/>
            <a:endCxn id="184350" idx="0"/>
          </p:cNvCxnSpPr>
          <p:nvPr/>
        </p:nvCxnSpPr>
        <p:spPr bwMode="auto">
          <a:xfrm rot="16200000" flipH="1">
            <a:off x="4648200" y="2705100"/>
            <a:ext cx="3352800" cy="2819400"/>
          </a:xfrm>
          <a:prstGeom prst="bentConnector3">
            <a:avLst>
              <a:gd name="adj1" fmla="val 76324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370" name="AutoShape 50"/>
          <p:cNvCxnSpPr>
            <a:cxnSpLocks noChangeShapeType="1"/>
            <a:stCxn id="184346" idx="2"/>
            <a:endCxn id="184356" idx="0"/>
          </p:cNvCxnSpPr>
          <p:nvPr/>
        </p:nvCxnSpPr>
        <p:spPr bwMode="auto">
          <a:xfrm rot="5400000">
            <a:off x="3886200" y="2019300"/>
            <a:ext cx="1371600" cy="5867400"/>
          </a:xfrm>
          <a:prstGeom prst="bentConnector3">
            <a:avLst>
              <a:gd name="adj1" fmla="val 94208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50402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…Even when Restricted by Style</a:t>
            </a:r>
          </a:p>
        </p:txBody>
      </p:sp>
      <p:sp>
        <p:nvSpPr>
          <p:cNvPr id="152658" name="Rectangle 82"/>
          <p:cNvSpPr>
            <a:spLocks noChangeArrowheads="1"/>
          </p:cNvSpPr>
          <p:nvPr/>
        </p:nvSpPr>
        <p:spPr bwMode="auto">
          <a:xfrm>
            <a:off x="931863" y="2152650"/>
            <a:ext cx="2116137" cy="38100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2671" name="AutoShape 95"/>
          <p:cNvCxnSpPr>
            <a:cxnSpLocks noChangeShapeType="1"/>
          </p:cNvCxnSpPr>
          <p:nvPr/>
        </p:nvCxnSpPr>
        <p:spPr bwMode="auto">
          <a:xfrm>
            <a:off x="1806575" y="2914650"/>
            <a:ext cx="0" cy="304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700" name="AutoShape 124"/>
          <p:cNvSpPr>
            <a:spLocks noChangeArrowheads="1"/>
          </p:cNvSpPr>
          <p:nvPr/>
        </p:nvSpPr>
        <p:spPr bwMode="auto">
          <a:xfrm>
            <a:off x="3200400" y="3409950"/>
            <a:ext cx="1905000" cy="381000"/>
          </a:xfrm>
          <a:prstGeom prst="leftArrow">
            <a:avLst>
              <a:gd name="adj1" fmla="val 50000"/>
              <a:gd name="adj2" fmla="val 125000"/>
            </a:avLst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02" name="Text Box 126"/>
          <p:cNvSpPr txBox="1">
            <a:spLocks noChangeArrowheads="1"/>
          </p:cNvSpPr>
          <p:nvPr/>
        </p:nvSpPr>
        <p:spPr bwMode="auto">
          <a:xfrm>
            <a:off x="5181600" y="3352800"/>
            <a:ext cx="355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hlink"/>
                </a:solidFill>
              </a:rPr>
              <a:t>What happened here?</a:t>
            </a:r>
          </a:p>
        </p:txBody>
      </p:sp>
      <p:grpSp>
        <p:nvGrpSpPr>
          <p:cNvPr id="152719" name="Group 143"/>
          <p:cNvGrpSpPr>
            <a:grpSpLocks/>
          </p:cNvGrpSpPr>
          <p:nvPr/>
        </p:nvGrpSpPr>
        <p:grpSpPr bwMode="auto">
          <a:xfrm>
            <a:off x="1008063" y="2228850"/>
            <a:ext cx="1600200" cy="3657600"/>
            <a:chOff x="624" y="1404"/>
            <a:chExt cx="1008" cy="2304"/>
          </a:xfrm>
        </p:grpSpPr>
        <p:grpSp>
          <p:nvGrpSpPr>
            <p:cNvPr id="152703" name="Group 127"/>
            <p:cNvGrpSpPr>
              <a:grpSpLocks/>
            </p:cNvGrpSpPr>
            <p:nvPr/>
          </p:nvGrpSpPr>
          <p:grpSpPr bwMode="auto">
            <a:xfrm>
              <a:off x="624" y="1404"/>
              <a:ext cx="1008" cy="432"/>
              <a:chOff x="1872" y="2208"/>
              <a:chExt cx="1008" cy="432"/>
            </a:xfrm>
          </p:grpSpPr>
          <p:sp>
            <p:nvSpPr>
              <p:cNvPr id="152704" name="Rectangle 128"/>
              <p:cNvSpPr>
                <a:spLocks noChangeArrowheads="1"/>
              </p:cNvSpPr>
              <p:nvPr/>
            </p:nvSpPr>
            <p:spPr bwMode="auto">
              <a:xfrm>
                <a:off x="1872" y="2208"/>
                <a:ext cx="1008" cy="144"/>
              </a:xfrm>
              <a:prstGeom prst="rect">
                <a:avLst/>
              </a:prstGeom>
              <a:solidFill>
                <a:schemeClr val="folHlink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Provided Interface</a:t>
                </a:r>
              </a:p>
            </p:txBody>
          </p:sp>
          <p:sp>
            <p:nvSpPr>
              <p:cNvPr id="152705" name="Rectangle 129"/>
              <p:cNvSpPr>
                <a:spLocks noChangeArrowheads="1"/>
              </p:cNvSpPr>
              <p:nvPr/>
            </p:nvSpPr>
            <p:spPr bwMode="auto">
              <a:xfrm>
                <a:off x="1872" y="2352"/>
                <a:ext cx="1008" cy="144"/>
              </a:xfrm>
              <a:prstGeom prst="rect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/>
                  <a:t>Layer 4</a:t>
                </a:r>
              </a:p>
            </p:txBody>
          </p:sp>
          <p:sp>
            <p:nvSpPr>
              <p:cNvPr id="152706" name="Rectangle 130"/>
              <p:cNvSpPr>
                <a:spLocks noChangeArrowheads="1"/>
              </p:cNvSpPr>
              <p:nvPr/>
            </p:nvSpPr>
            <p:spPr bwMode="auto">
              <a:xfrm>
                <a:off x="1872" y="2496"/>
                <a:ext cx="1008" cy="144"/>
              </a:xfrm>
              <a:prstGeom prst="rect">
                <a:avLst/>
              </a:prstGeom>
              <a:solidFill>
                <a:schemeClr val="folHlink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Required Interface</a:t>
                </a:r>
              </a:p>
            </p:txBody>
          </p:sp>
        </p:grpSp>
        <p:grpSp>
          <p:nvGrpSpPr>
            <p:cNvPr id="152707" name="Group 131"/>
            <p:cNvGrpSpPr>
              <a:grpSpLocks/>
            </p:cNvGrpSpPr>
            <p:nvPr/>
          </p:nvGrpSpPr>
          <p:grpSpPr bwMode="auto">
            <a:xfrm>
              <a:off x="624" y="2028"/>
              <a:ext cx="1008" cy="432"/>
              <a:chOff x="1872" y="2208"/>
              <a:chExt cx="1008" cy="432"/>
            </a:xfrm>
          </p:grpSpPr>
          <p:sp>
            <p:nvSpPr>
              <p:cNvPr id="152708" name="Rectangle 132"/>
              <p:cNvSpPr>
                <a:spLocks noChangeArrowheads="1"/>
              </p:cNvSpPr>
              <p:nvPr/>
            </p:nvSpPr>
            <p:spPr bwMode="auto">
              <a:xfrm>
                <a:off x="1872" y="2208"/>
                <a:ext cx="1008" cy="144"/>
              </a:xfrm>
              <a:prstGeom prst="rect">
                <a:avLst/>
              </a:prstGeom>
              <a:solidFill>
                <a:schemeClr val="folHlink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Provided Interface</a:t>
                </a:r>
              </a:p>
            </p:txBody>
          </p:sp>
          <p:sp>
            <p:nvSpPr>
              <p:cNvPr id="152709" name="Rectangle 133"/>
              <p:cNvSpPr>
                <a:spLocks noChangeArrowheads="1"/>
              </p:cNvSpPr>
              <p:nvPr/>
            </p:nvSpPr>
            <p:spPr bwMode="auto">
              <a:xfrm>
                <a:off x="1872" y="2352"/>
                <a:ext cx="1008" cy="144"/>
              </a:xfrm>
              <a:prstGeom prst="rect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/>
                  <a:t>Layer 3</a:t>
                </a:r>
              </a:p>
            </p:txBody>
          </p:sp>
          <p:sp>
            <p:nvSpPr>
              <p:cNvPr id="152710" name="Rectangle 134"/>
              <p:cNvSpPr>
                <a:spLocks noChangeArrowheads="1"/>
              </p:cNvSpPr>
              <p:nvPr/>
            </p:nvSpPr>
            <p:spPr bwMode="auto">
              <a:xfrm>
                <a:off x="1872" y="2496"/>
                <a:ext cx="1008" cy="144"/>
              </a:xfrm>
              <a:prstGeom prst="rect">
                <a:avLst/>
              </a:prstGeom>
              <a:solidFill>
                <a:schemeClr val="folHlink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Required Interface</a:t>
                </a:r>
              </a:p>
            </p:txBody>
          </p:sp>
        </p:grpSp>
        <p:grpSp>
          <p:nvGrpSpPr>
            <p:cNvPr id="152711" name="Group 135"/>
            <p:cNvGrpSpPr>
              <a:grpSpLocks/>
            </p:cNvGrpSpPr>
            <p:nvPr/>
          </p:nvGrpSpPr>
          <p:grpSpPr bwMode="auto">
            <a:xfrm>
              <a:off x="624" y="2652"/>
              <a:ext cx="1008" cy="432"/>
              <a:chOff x="1872" y="2208"/>
              <a:chExt cx="1008" cy="432"/>
            </a:xfrm>
          </p:grpSpPr>
          <p:sp>
            <p:nvSpPr>
              <p:cNvPr id="152712" name="Rectangle 136"/>
              <p:cNvSpPr>
                <a:spLocks noChangeArrowheads="1"/>
              </p:cNvSpPr>
              <p:nvPr/>
            </p:nvSpPr>
            <p:spPr bwMode="auto">
              <a:xfrm>
                <a:off x="1872" y="2208"/>
                <a:ext cx="1008" cy="144"/>
              </a:xfrm>
              <a:prstGeom prst="rect">
                <a:avLst/>
              </a:prstGeom>
              <a:solidFill>
                <a:schemeClr val="folHlink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Provided Interface</a:t>
                </a:r>
              </a:p>
            </p:txBody>
          </p:sp>
          <p:sp>
            <p:nvSpPr>
              <p:cNvPr id="152713" name="Rectangle 137"/>
              <p:cNvSpPr>
                <a:spLocks noChangeArrowheads="1"/>
              </p:cNvSpPr>
              <p:nvPr/>
            </p:nvSpPr>
            <p:spPr bwMode="auto">
              <a:xfrm>
                <a:off x="1872" y="2352"/>
                <a:ext cx="1008" cy="144"/>
              </a:xfrm>
              <a:prstGeom prst="rect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/>
                  <a:t>Layer 2</a:t>
                </a:r>
              </a:p>
            </p:txBody>
          </p:sp>
          <p:sp>
            <p:nvSpPr>
              <p:cNvPr id="152714" name="Rectangle 138"/>
              <p:cNvSpPr>
                <a:spLocks noChangeArrowheads="1"/>
              </p:cNvSpPr>
              <p:nvPr/>
            </p:nvSpPr>
            <p:spPr bwMode="auto">
              <a:xfrm>
                <a:off x="1872" y="2496"/>
                <a:ext cx="1008" cy="144"/>
              </a:xfrm>
              <a:prstGeom prst="rect">
                <a:avLst/>
              </a:prstGeom>
              <a:solidFill>
                <a:schemeClr val="folHlink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Required Interface</a:t>
                </a:r>
              </a:p>
            </p:txBody>
          </p:sp>
        </p:grpSp>
        <p:grpSp>
          <p:nvGrpSpPr>
            <p:cNvPr id="152715" name="Group 139"/>
            <p:cNvGrpSpPr>
              <a:grpSpLocks/>
            </p:cNvGrpSpPr>
            <p:nvPr/>
          </p:nvGrpSpPr>
          <p:grpSpPr bwMode="auto">
            <a:xfrm>
              <a:off x="624" y="3276"/>
              <a:ext cx="1008" cy="432"/>
              <a:chOff x="1872" y="2208"/>
              <a:chExt cx="1008" cy="432"/>
            </a:xfrm>
          </p:grpSpPr>
          <p:sp>
            <p:nvSpPr>
              <p:cNvPr id="152716" name="Rectangle 140"/>
              <p:cNvSpPr>
                <a:spLocks noChangeArrowheads="1"/>
              </p:cNvSpPr>
              <p:nvPr/>
            </p:nvSpPr>
            <p:spPr bwMode="auto">
              <a:xfrm>
                <a:off x="1872" y="2208"/>
                <a:ext cx="1008" cy="144"/>
              </a:xfrm>
              <a:prstGeom prst="rect">
                <a:avLst/>
              </a:prstGeom>
              <a:solidFill>
                <a:schemeClr val="folHlink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Provided Interface</a:t>
                </a:r>
              </a:p>
            </p:txBody>
          </p:sp>
          <p:sp>
            <p:nvSpPr>
              <p:cNvPr id="152717" name="Rectangle 141"/>
              <p:cNvSpPr>
                <a:spLocks noChangeArrowheads="1"/>
              </p:cNvSpPr>
              <p:nvPr/>
            </p:nvSpPr>
            <p:spPr bwMode="auto">
              <a:xfrm>
                <a:off x="1872" y="2352"/>
                <a:ext cx="1008" cy="144"/>
              </a:xfrm>
              <a:prstGeom prst="rect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/>
                  <a:t>Layer 1</a:t>
                </a:r>
              </a:p>
            </p:txBody>
          </p:sp>
          <p:sp>
            <p:nvSpPr>
              <p:cNvPr id="152718" name="Rectangle 142"/>
              <p:cNvSpPr>
                <a:spLocks noChangeArrowheads="1"/>
              </p:cNvSpPr>
              <p:nvPr/>
            </p:nvSpPr>
            <p:spPr bwMode="auto">
              <a:xfrm>
                <a:off x="1872" y="2496"/>
                <a:ext cx="1008" cy="144"/>
              </a:xfrm>
              <a:prstGeom prst="rect">
                <a:avLst/>
              </a:prstGeom>
              <a:solidFill>
                <a:schemeClr val="folHlink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Required Interface</a:t>
                </a:r>
              </a:p>
            </p:txBody>
          </p:sp>
        </p:grpSp>
      </p:grpSp>
      <p:cxnSp>
        <p:nvCxnSpPr>
          <p:cNvPr id="152724" name="AutoShape 148"/>
          <p:cNvCxnSpPr>
            <a:cxnSpLocks noChangeShapeType="1"/>
            <a:stCxn id="152706" idx="3"/>
            <a:endCxn id="152712" idx="3"/>
          </p:cNvCxnSpPr>
          <p:nvPr/>
        </p:nvCxnSpPr>
        <p:spPr bwMode="auto">
          <a:xfrm>
            <a:off x="2608263" y="2800350"/>
            <a:ext cx="1587" cy="1524000"/>
          </a:xfrm>
          <a:prstGeom prst="curvedConnector3">
            <a:avLst>
              <a:gd name="adj1" fmla="val 14400000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725" name="AutoShape 149"/>
          <p:cNvCxnSpPr>
            <a:cxnSpLocks noChangeShapeType="1"/>
            <a:stCxn id="152706" idx="3"/>
            <a:endCxn id="152716" idx="3"/>
          </p:cNvCxnSpPr>
          <p:nvPr/>
        </p:nvCxnSpPr>
        <p:spPr bwMode="auto">
          <a:xfrm>
            <a:off x="2608263" y="2800350"/>
            <a:ext cx="1587" cy="2514600"/>
          </a:xfrm>
          <a:prstGeom prst="curvedConnector3">
            <a:avLst>
              <a:gd name="adj1" fmla="val 24500000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117019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Fan-in and Fan-out</a:t>
            </a:r>
          </a:p>
        </p:txBody>
      </p:sp>
      <p:sp>
        <p:nvSpPr>
          <p:cNvPr id="151629" name="Rectangle 77" descr="5%"/>
          <p:cNvSpPr>
            <a:spLocks noChangeArrowheads="1"/>
          </p:cNvSpPr>
          <p:nvPr/>
        </p:nvSpPr>
        <p:spPr bwMode="auto">
          <a:xfrm>
            <a:off x="754063" y="1981200"/>
            <a:ext cx="3451225" cy="3581400"/>
          </a:xfrm>
          <a:prstGeom prst="rect">
            <a:avLst/>
          </a:prstGeom>
          <a:pattFill prst="pct5">
            <a:fgClr>
              <a:schemeClr val="hlink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66" name="Rectangle 14"/>
          <p:cNvSpPr>
            <a:spLocks noChangeArrowheads="1"/>
          </p:cNvSpPr>
          <p:nvPr/>
        </p:nvSpPr>
        <p:spPr bwMode="auto">
          <a:xfrm>
            <a:off x="1603375" y="3494088"/>
            <a:ext cx="1752600" cy="8382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1600" name="AutoShape 48"/>
          <p:cNvCxnSpPr>
            <a:cxnSpLocks noChangeShapeType="1"/>
          </p:cNvCxnSpPr>
          <p:nvPr/>
        </p:nvCxnSpPr>
        <p:spPr bwMode="auto">
          <a:xfrm flipH="1">
            <a:off x="2022475" y="4256088"/>
            <a:ext cx="457200" cy="5334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601" name="AutoShape 49"/>
          <p:cNvCxnSpPr>
            <a:cxnSpLocks noChangeShapeType="1"/>
          </p:cNvCxnSpPr>
          <p:nvPr/>
        </p:nvCxnSpPr>
        <p:spPr bwMode="auto">
          <a:xfrm>
            <a:off x="2479675" y="4256088"/>
            <a:ext cx="0" cy="5334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602" name="AutoShape 50"/>
          <p:cNvCxnSpPr>
            <a:cxnSpLocks noChangeShapeType="1"/>
          </p:cNvCxnSpPr>
          <p:nvPr/>
        </p:nvCxnSpPr>
        <p:spPr bwMode="auto">
          <a:xfrm>
            <a:off x="2479675" y="4256088"/>
            <a:ext cx="457200" cy="5334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612" name="AutoShape 60"/>
          <p:cNvCxnSpPr>
            <a:cxnSpLocks noChangeShapeType="1"/>
          </p:cNvCxnSpPr>
          <p:nvPr/>
        </p:nvCxnSpPr>
        <p:spPr bwMode="auto">
          <a:xfrm>
            <a:off x="1793875" y="2884488"/>
            <a:ext cx="685800" cy="685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613" name="AutoShape 61"/>
          <p:cNvCxnSpPr>
            <a:cxnSpLocks noChangeShapeType="1"/>
          </p:cNvCxnSpPr>
          <p:nvPr/>
        </p:nvCxnSpPr>
        <p:spPr bwMode="auto">
          <a:xfrm>
            <a:off x="2022475" y="2884488"/>
            <a:ext cx="457200" cy="685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614" name="AutoShape 62"/>
          <p:cNvCxnSpPr>
            <a:cxnSpLocks noChangeShapeType="1"/>
          </p:cNvCxnSpPr>
          <p:nvPr/>
        </p:nvCxnSpPr>
        <p:spPr bwMode="auto">
          <a:xfrm>
            <a:off x="2251075" y="2884488"/>
            <a:ext cx="228600" cy="685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615" name="AutoShape 63"/>
          <p:cNvCxnSpPr>
            <a:cxnSpLocks noChangeShapeType="1"/>
          </p:cNvCxnSpPr>
          <p:nvPr/>
        </p:nvCxnSpPr>
        <p:spPr bwMode="auto">
          <a:xfrm>
            <a:off x="2479675" y="2884488"/>
            <a:ext cx="0" cy="685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616" name="AutoShape 64"/>
          <p:cNvCxnSpPr>
            <a:cxnSpLocks noChangeShapeType="1"/>
          </p:cNvCxnSpPr>
          <p:nvPr/>
        </p:nvCxnSpPr>
        <p:spPr bwMode="auto">
          <a:xfrm flipH="1">
            <a:off x="2479675" y="2884488"/>
            <a:ext cx="228600" cy="685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617" name="AutoShape 65"/>
          <p:cNvCxnSpPr>
            <a:cxnSpLocks noChangeShapeType="1"/>
          </p:cNvCxnSpPr>
          <p:nvPr/>
        </p:nvCxnSpPr>
        <p:spPr bwMode="auto">
          <a:xfrm flipH="1">
            <a:off x="2479675" y="2884488"/>
            <a:ext cx="457200" cy="685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618" name="AutoShape 66"/>
          <p:cNvCxnSpPr>
            <a:cxnSpLocks noChangeShapeType="1"/>
          </p:cNvCxnSpPr>
          <p:nvPr/>
        </p:nvCxnSpPr>
        <p:spPr bwMode="auto">
          <a:xfrm flipH="1">
            <a:off x="2479675" y="2884488"/>
            <a:ext cx="685800" cy="685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1627" name="Text Box 75"/>
          <p:cNvSpPr txBox="1">
            <a:spLocks noChangeArrowheads="1"/>
          </p:cNvSpPr>
          <p:nvPr/>
        </p:nvSpPr>
        <p:spPr bwMode="auto">
          <a:xfrm>
            <a:off x="1768475" y="2128838"/>
            <a:ext cx="1422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High fan-in</a:t>
            </a:r>
          </a:p>
        </p:txBody>
      </p:sp>
      <p:sp>
        <p:nvSpPr>
          <p:cNvPr id="151628" name="Text Box 76"/>
          <p:cNvSpPr txBox="1">
            <a:spLocks noChangeArrowheads="1"/>
          </p:cNvSpPr>
          <p:nvPr/>
        </p:nvSpPr>
        <p:spPr bwMode="auto">
          <a:xfrm>
            <a:off x="1714500" y="5018088"/>
            <a:ext cx="1530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Low fan-out</a:t>
            </a:r>
          </a:p>
        </p:txBody>
      </p:sp>
      <p:sp>
        <p:nvSpPr>
          <p:cNvPr id="151633" name="Rectangle 81" descr="5%"/>
          <p:cNvSpPr>
            <a:spLocks noChangeArrowheads="1"/>
          </p:cNvSpPr>
          <p:nvPr/>
        </p:nvSpPr>
        <p:spPr bwMode="auto">
          <a:xfrm>
            <a:off x="4953000" y="1981200"/>
            <a:ext cx="3451225" cy="3581400"/>
          </a:xfrm>
          <a:prstGeom prst="rect">
            <a:avLst/>
          </a:prstGeom>
          <a:pattFill prst="pct5">
            <a:fgClr>
              <a:schemeClr val="hlink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636" name="Rectangle 84"/>
          <p:cNvSpPr>
            <a:spLocks noChangeArrowheads="1"/>
          </p:cNvSpPr>
          <p:nvPr/>
        </p:nvSpPr>
        <p:spPr bwMode="auto">
          <a:xfrm>
            <a:off x="5802313" y="3494088"/>
            <a:ext cx="1752600" cy="8382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1640" name="AutoShape 88"/>
          <p:cNvCxnSpPr>
            <a:cxnSpLocks noChangeShapeType="1"/>
          </p:cNvCxnSpPr>
          <p:nvPr/>
        </p:nvCxnSpPr>
        <p:spPr bwMode="auto">
          <a:xfrm flipH="1">
            <a:off x="6221413" y="4256088"/>
            <a:ext cx="457200" cy="544512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641" name="AutoShape 89"/>
          <p:cNvCxnSpPr>
            <a:cxnSpLocks noChangeShapeType="1"/>
          </p:cNvCxnSpPr>
          <p:nvPr/>
        </p:nvCxnSpPr>
        <p:spPr bwMode="auto">
          <a:xfrm>
            <a:off x="6678613" y="4256088"/>
            <a:ext cx="0" cy="544512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642" name="AutoShape 90"/>
          <p:cNvCxnSpPr>
            <a:cxnSpLocks noChangeShapeType="1"/>
          </p:cNvCxnSpPr>
          <p:nvPr/>
        </p:nvCxnSpPr>
        <p:spPr bwMode="auto">
          <a:xfrm>
            <a:off x="6678613" y="4256088"/>
            <a:ext cx="457200" cy="544512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644" name="AutoShape 92"/>
          <p:cNvCxnSpPr>
            <a:cxnSpLocks noChangeShapeType="1"/>
          </p:cNvCxnSpPr>
          <p:nvPr/>
        </p:nvCxnSpPr>
        <p:spPr bwMode="auto">
          <a:xfrm>
            <a:off x="6221413" y="2884488"/>
            <a:ext cx="457200" cy="685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646" name="AutoShape 94"/>
          <p:cNvCxnSpPr>
            <a:cxnSpLocks noChangeShapeType="1"/>
          </p:cNvCxnSpPr>
          <p:nvPr/>
        </p:nvCxnSpPr>
        <p:spPr bwMode="auto">
          <a:xfrm>
            <a:off x="6678613" y="2884488"/>
            <a:ext cx="0" cy="685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648" name="AutoShape 96"/>
          <p:cNvCxnSpPr>
            <a:cxnSpLocks noChangeShapeType="1"/>
          </p:cNvCxnSpPr>
          <p:nvPr/>
        </p:nvCxnSpPr>
        <p:spPr bwMode="auto">
          <a:xfrm flipH="1">
            <a:off x="6678613" y="2884488"/>
            <a:ext cx="457200" cy="685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1650" name="Text Box 98"/>
          <p:cNvSpPr txBox="1">
            <a:spLocks noChangeArrowheads="1"/>
          </p:cNvSpPr>
          <p:nvPr/>
        </p:nvSpPr>
        <p:spPr bwMode="auto">
          <a:xfrm>
            <a:off x="5967413" y="2128838"/>
            <a:ext cx="1365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Low fan-in</a:t>
            </a:r>
          </a:p>
        </p:txBody>
      </p:sp>
      <p:sp>
        <p:nvSpPr>
          <p:cNvPr id="151651" name="Text Box 99"/>
          <p:cNvSpPr txBox="1">
            <a:spLocks noChangeArrowheads="1"/>
          </p:cNvSpPr>
          <p:nvPr/>
        </p:nvSpPr>
        <p:spPr bwMode="auto">
          <a:xfrm>
            <a:off x="5913438" y="5018088"/>
            <a:ext cx="1587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High fan-out</a:t>
            </a:r>
          </a:p>
        </p:txBody>
      </p:sp>
      <p:cxnSp>
        <p:nvCxnSpPr>
          <p:cNvPr id="151653" name="AutoShape 101"/>
          <p:cNvCxnSpPr>
            <a:cxnSpLocks noChangeShapeType="1"/>
          </p:cNvCxnSpPr>
          <p:nvPr/>
        </p:nvCxnSpPr>
        <p:spPr bwMode="auto">
          <a:xfrm flipH="1">
            <a:off x="5992813" y="4256088"/>
            <a:ext cx="685800" cy="544512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654" name="AutoShape 102"/>
          <p:cNvCxnSpPr>
            <a:cxnSpLocks noChangeShapeType="1"/>
          </p:cNvCxnSpPr>
          <p:nvPr/>
        </p:nvCxnSpPr>
        <p:spPr bwMode="auto">
          <a:xfrm flipH="1">
            <a:off x="6450013" y="4256088"/>
            <a:ext cx="228600" cy="544512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655" name="AutoShape 103"/>
          <p:cNvCxnSpPr>
            <a:cxnSpLocks noChangeShapeType="1"/>
          </p:cNvCxnSpPr>
          <p:nvPr/>
        </p:nvCxnSpPr>
        <p:spPr bwMode="auto">
          <a:xfrm>
            <a:off x="6678613" y="4256088"/>
            <a:ext cx="228600" cy="544512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656" name="AutoShape 104"/>
          <p:cNvCxnSpPr>
            <a:cxnSpLocks noChangeShapeType="1"/>
          </p:cNvCxnSpPr>
          <p:nvPr/>
        </p:nvCxnSpPr>
        <p:spPr bwMode="auto">
          <a:xfrm>
            <a:off x="6678613" y="4256088"/>
            <a:ext cx="685800" cy="544512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1659" name="Text Box 107"/>
          <p:cNvSpPr txBox="1">
            <a:spLocks noChangeArrowheads="1"/>
          </p:cNvSpPr>
          <p:nvPr/>
        </p:nvSpPr>
        <p:spPr bwMode="auto">
          <a:xfrm>
            <a:off x="1338263" y="5683250"/>
            <a:ext cx="2289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 i="1">
                <a:solidFill>
                  <a:schemeClr val="hlink"/>
                </a:solidFill>
              </a:rPr>
              <a:t>USUALLY GOOD!</a:t>
            </a:r>
          </a:p>
        </p:txBody>
      </p:sp>
      <p:sp>
        <p:nvSpPr>
          <p:cNvPr id="151660" name="Text Box 108"/>
          <p:cNvSpPr txBox="1">
            <a:spLocks noChangeArrowheads="1"/>
          </p:cNvSpPr>
          <p:nvPr/>
        </p:nvSpPr>
        <p:spPr bwMode="auto">
          <a:xfrm>
            <a:off x="5656263" y="5683250"/>
            <a:ext cx="205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 i="1">
                <a:solidFill>
                  <a:schemeClr val="hlink"/>
                </a:solidFill>
              </a:rPr>
              <a:t>USUALLY BAD!</a:t>
            </a:r>
          </a:p>
        </p:txBody>
      </p:sp>
      <p:grpSp>
        <p:nvGrpSpPr>
          <p:cNvPr id="151661" name="Group 109"/>
          <p:cNvGrpSpPr>
            <a:grpSpLocks/>
          </p:cNvGrpSpPr>
          <p:nvPr/>
        </p:nvGrpSpPr>
        <p:grpSpPr bwMode="auto">
          <a:xfrm>
            <a:off x="5867400" y="3581400"/>
            <a:ext cx="1600200" cy="685800"/>
            <a:chOff x="1872" y="2208"/>
            <a:chExt cx="1008" cy="432"/>
          </a:xfrm>
        </p:grpSpPr>
        <p:sp>
          <p:nvSpPr>
            <p:cNvPr id="151662" name="Rectangle 110"/>
            <p:cNvSpPr>
              <a:spLocks noChangeArrowheads="1"/>
            </p:cNvSpPr>
            <p:nvPr/>
          </p:nvSpPr>
          <p:spPr bwMode="auto">
            <a:xfrm>
              <a:off x="1872" y="2208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51663" name="Rectangle 111"/>
            <p:cNvSpPr>
              <a:spLocks noChangeArrowheads="1"/>
            </p:cNvSpPr>
            <p:nvPr/>
          </p:nvSpPr>
          <p:spPr bwMode="auto">
            <a:xfrm>
              <a:off x="1872" y="2352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Component</a:t>
              </a:r>
            </a:p>
          </p:txBody>
        </p:sp>
        <p:sp>
          <p:nvSpPr>
            <p:cNvPr id="151664" name="Rectangle 112"/>
            <p:cNvSpPr>
              <a:spLocks noChangeArrowheads="1"/>
            </p:cNvSpPr>
            <p:nvPr/>
          </p:nvSpPr>
          <p:spPr bwMode="auto">
            <a:xfrm>
              <a:off x="1872" y="2496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grpSp>
        <p:nvGrpSpPr>
          <p:cNvPr id="151665" name="Group 113"/>
          <p:cNvGrpSpPr>
            <a:grpSpLocks/>
          </p:cNvGrpSpPr>
          <p:nvPr/>
        </p:nvGrpSpPr>
        <p:grpSpPr bwMode="auto">
          <a:xfrm>
            <a:off x="1676400" y="3581400"/>
            <a:ext cx="1600200" cy="685800"/>
            <a:chOff x="1872" y="2208"/>
            <a:chExt cx="1008" cy="432"/>
          </a:xfrm>
        </p:grpSpPr>
        <p:sp>
          <p:nvSpPr>
            <p:cNvPr id="151666" name="Rectangle 114"/>
            <p:cNvSpPr>
              <a:spLocks noChangeArrowheads="1"/>
            </p:cNvSpPr>
            <p:nvPr/>
          </p:nvSpPr>
          <p:spPr bwMode="auto">
            <a:xfrm>
              <a:off x="1872" y="2208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51667" name="Rectangle 115"/>
            <p:cNvSpPr>
              <a:spLocks noChangeArrowheads="1"/>
            </p:cNvSpPr>
            <p:nvPr/>
          </p:nvSpPr>
          <p:spPr bwMode="auto">
            <a:xfrm>
              <a:off x="1872" y="2352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Component</a:t>
              </a:r>
            </a:p>
          </p:txBody>
        </p:sp>
        <p:sp>
          <p:nvSpPr>
            <p:cNvPr id="151668" name="Rectangle 116"/>
            <p:cNvSpPr>
              <a:spLocks noChangeArrowheads="1"/>
            </p:cNvSpPr>
            <p:nvPr/>
          </p:nvSpPr>
          <p:spPr bwMode="auto">
            <a:xfrm>
              <a:off x="1872" y="2496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20420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USES Relation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Definition</a:t>
            </a:r>
          </a:p>
          <a:p>
            <a:pPr lvl="1"/>
            <a:r>
              <a:rPr lang="en-US"/>
              <a:t>Level 0: those modules that do not use any other modules</a:t>
            </a:r>
          </a:p>
          <a:p>
            <a:pPr lvl="1"/>
            <a:r>
              <a:rPr lang="en-US"/>
              <a:t>Level i: those modules that use at least one module at level i – 1 and use no modules at level i or greater</a:t>
            </a:r>
          </a:p>
          <a:p>
            <a:r>
              <a:rPr lang="en-US"/>
              <a:t>Use</a:t>
            </a:r>
          </a:p>
          <a:p>
            <a:pPr lvl="1"/>
            <a:r>
              <a:rPr lang="en-US"/>
              <a:t>Determine flexibility</a:t>
            </a:r>
          </a:p>
          <a:p>
            <a:pPr lvl="1"/>
            <a:r>
              <a:rPr lang="en-US"/>
              <a:t>Determine reuse</a:t>
            </a:r>
          </a:p>
          <a:p>
            <a:pPr lvl="1"/>
            <a:r>
              <a:rPr lang="en-US"/>
              <a:t>Determine incremental testability</a:t>
            </a:r>
          </a:p>
        </p:txBody>
      </p:sp>
    </p:spTree>
    <p:extLst>
      <p:ext uri="{BB962C8B-B14F-4D97-AF65-F5344CB8AC3E}">
        <p14:creationId xmlns:p14="http://schemas.microsoft.com/office/powerpoint/2010/main" val="1207246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50543" name="Rectangle 15"/>
          <p:cNvSpPr>
            <a:spLocks noChangeArrowheads="1"/>
          </p:cNvSpPr>
          <p:nvPr/>
        </p:nvSpPr>
        <p:spPr bwMode="auto">
          <a:xfrm>
            <a:off x="3200400" y="2997200"/>
            <a:ext cx="1752600" cy="8382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56" name="Rectangle 28"/>
          <p:cNvSpPr>
            <a:spLocks noChangeArrowheads="1"/>
          </p:cNvSpPr>
          <p:nvPr/>
        </p:nvSpPr>
        <p:spPr bwMode="auto">
          <a:xfrm>
            <a:off x="1828800" y="5486400"/>
            <a:ext cx="1752600" cy="8382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61" name="Rectangle 33"/>
          <p:cNvSpPr>
            <a:spLocks noChangeArrowheads="1"/>
          </p:cNvSpPr>
          <p:nvPr/>
        </p:nvSpPr>
        <p:spPr bwMode="auto">
          <a:xfrm>
            <a:off x="1828800" y="1752600"/>
            <a:ext cx="1752600" cy="8382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66" name="Rectangle 38"/>
          <p:cNvSpPr>
            <a:spLocks noChangeArrowheads="1"/>
          </p:cNvSpPr>
          <p:nvPr/>
        </p:nvSpPr>
        <p:spPr bwMode="auto">
          <a:xfrm>
            <a:off x="3200400" y="4241800"/>
            <a:ext cx="1752600" cy="8382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0587" name="AutoShape 59"/>
          <p:cNvCxnSpPr>
            <a:cxnSpLocks noChangeShapeType="1"/>
          </p:cNvCxnSpPr>
          <p:nvPr/>
        </p:nvCxnSpPr>
        <p:spPr bwMode="auto">
          <a:xfrm rot="5400000">
            <a:off x="914400" y="4038600"/>
            <a:ext cx="3048000" cy="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588" name="AutoShape 60"/>
          <p:cNvCxnSpPr>
            <a:cxnSpLocks noChangeShapeType="1"/>
          </p:cNvCxnSpPr>
          <p:nvPr/>
        </p:nvCxnSpPr>
        <p:spPr bwMode="auto">
          <a:xfrm rot="5400000">
            <a:off x="2489200" y="3975100"/>
            <a:ext cx="1803400" cy="1371600"/>
          </a:xfrm>
          <a:prstGeom prst="bentConnector3">
            <a:avLst>
              <a:gd name="adj1" fmla="val 15579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589" name="AutoShape 61"/>
          <p:cNvCxnSpPr>
            <a:cxnSpLocks noChangeShapeType="1"/>
          </p:cNvCxnSpPr>
          <p:nvPr/>
        </p:nvCxnSpPr>
        <p:spPr bwMode="auto">
          <a:xfrm rot="5400000">
            <a:off x="3797300" y="4038600"/>
            <a:ext cx="558800" cy="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590" name="AutoShape 62"/>
          <p:cNvCxnSpPr>
            <a:cxnSpLocks noChangeShapeType="1"/>
          </p:cNvCxnSpPr>
          <p:nvPr/>
        </p:nvCxnSpPr>
        <p:spPr bwMode="auto">
          <a:xfrm rot="16200000" flipH="1">
            <a:off x="3111500" y="2108200"/>
            <a:ext cx="558800" cy="1371600"/>
          </a:xfrm>
          <a:prstGeom prst="bentConnector3">
            <a:avLst>
              <a:gd name="adj1" fmla="val 50000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0594" name="Text Box 66"/>
          <p:cNvSpPr txBox="1">
            <a:spLocks noChangeArrowheads="1"/>
          </p:cNvSpPr>
          <p:nvPr/>
        </p:nvSpPr>
        <p:spPr bwMode="auto">
          <a:xfrm>
            <a:off x="6003925" y="1973263"/>
            <a:ext cx="981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Level 2</a:t>
            </a:r>
          </a:p>
        </p:txBody>
      </p:sp>
      <p:sp>
        <p:nvSpPr>
          <p:cNvPr id="150595" name="Text Box 67"/>
          <p:cNvSpPr txBox="1">
            <a:spLocks noChangeArrowheads="1"/>
          </p:cNvSpPr>
          <p:nvPr/>
        </p:nvSpPr>
        <p:spPr bwMode="auto">
          <a:xfrm>
            <a:off x="6003925" y="3217863"/>
            <a:ext cx="981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Level 1</a:t>
            </a:r>
          </a:p>
        </p:txBody>
      </p:sp>
      <p:sp>
        <p:nvSpPr>
          <p:cNvPr id="150596" name="Text Box 68"/>
          <p:cNvSpPr txBox="1">
            <a:spLocks noChangeArrowheads="1"/>
          </p:cNvSpPr>
          <p:nvPr/>
        </p:nvSpPr>
        <p:spPr bwMode="auto">
          <a:xfrm>
            <a:off x="6003925" y="4462463"/>
            <a:ext cx="981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Level 0</a:t>
            </a:r>
          </a:p>
        </p:txBody>
      </p:sp>
      <p:sp>
        <p:nvSpPr>
          <p:cNvPr id="150597" name="Text Box 69"/>
          <p:cNvSpPr txBox="1">
            <a:spLocks noChangeArrowheads="1"/>
          </p:cNvSpPr>
          <p:nvPr/>
        </p:nvSpPr>
        <p:spPr bwMode="auto">
          <a:xfrm>
            <a:off x="6003925" y="5707063"/>
            <a:ext cx="981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Level 0</a:t>
            </a:r>
          </a:p>
        </p:txBody>
      </p:sp>
      <p:grpSp>
        <p:nvGrpSpPr>
          <p:cNvPr id="150599" name="Group 71"/>
          <p:cNvGrpSpPr>
            <a:grpSpLocks/>
          </p:cNvGrpSpPr>
          <p:nvPr/>
        </p:nvGrpSpPr>
        <p:grpSpPr bwMode="auto">
          <a:xfrm>
            <a:off x="1905000" y="1828800"/>
            <a:ext cx="1600200" cy="685800"/>
            <a:chOff x="1872" y="2208"/>
            <a:chExt cx="1008" cy="432"/>
          </a:xfrm>
        </p:grpSpPr>
        <p:sp>
          <p:nvSpPr>
            <p:cNvPr id="150600" name="Rectangle 72"/>
            <p:cNvSpPr>
              <a:spLocks noChangeArrowheads="1"/>
            </p:cNvSpPr>
            <p:nvPr/>
          </p:nvSpPr>
          <p:spPr bwMode="auto">
            <a:xfrm>
              <a:off x="1872" y="2208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50601" name="Rectangle 73"/>
            <p:cNvSpPr>
              <a:spLocks noChangeArrowheads="1"/>
            </p:cNvSpPr>
            <p:nvPr/>
          </p:nvSpPr>
          <p:spPr bwMode="auto">
            <a:xfrm>
              <a:off x="1872" y="2352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Big Component</a:t>
              </a:r>
            </a:p>
          </p:txBody>
        </p:sp>
        <p:sp>
          <p:nvSpPr>
            <p:cNvPr id="150602" name="Rectangle 74"/>
            <p:cNvSpPr>
              <a:spLocks noChangeArrowheads="1"/>
            </p:cNvSpPr>
            <p:nvPr/>
          </p:nvSpPr>
          <p:spPr bwMode="auto">
            <a:xfrm>
              <a:off x="1872" y="2496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grpSp>
        <p:nvGrpSpPr>
          <p:cNvPr id="150603" name="Group 75"/>
          <p:cNvGrpSpPr>
            <a:grpSpLocks/>
          </p:cNvGrpSpPr>
          <p:nvPr/>
        </p:nvGrpSpPr>
        <p:grpSpPr bwMode="auto">
          <a:xfrm>
            <a:off x="3276600" y="3073400"/>
            <a:ext cx="1600200" cy="685800"/>
            <a:chOff x="1872" y="2208"/>
            <a:chExt cx="1008" cy="432"/>
          </a:xfrm>
        </p:grpSpPr>
        <p:sp>
          <p:nvSpPr>
            <p:cNvPr id="150604" name="Rectangle 76"/>
            <p:cNvSpPr>
              <a:spLocks noChangeArrowheads="1"/>
            </p:cNvSpPr>
            <p:nvPr/>
          </p:nvSpPr>
          <p:spPr bwMode="auto">
            <a:xfrm>
              <a:off x="1872" y="2208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50605" name="Rectangle 77"/>
            <p:cNvSpPr>
              <a:spLocks noChangeArrowheads="1"/>
            </p:cNvSpPr>
            <p:nvPr/>
          </p:nvSpPr>
          <p:spPr bwMode="auto">
            <a:xfrm>
              <a:off x="1872" y="2352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A Component</a:t>
              </a:r>
            </a:p>
          </p:txBody>
        </p:sp>
        <p:sp>
          <p:nvSpPr>
            <p:cNvPr id="150606" name="Rectangle 78"/>
            <p:cNvSpPr>
              <a:spLocks noChangeArrowheads="1"/>
            </p:cNvSpPr>
            <p:nvPr/>
          </p:nvSpPr>
          <p:spPr bwMode="auto">
            <a:xfrm>
              <a:off x="1872" y="2496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grpSp>
        <p:nvGrpSpPr>
          <p:cNvPr id="150607" name="Group 79"/>
          <p:cNvGrpSpPr>
            <a:grpSpLocks/>
          </p:cNvGrpSpPr>
          <p:nvPr/>
        </p:nvGrpSpPr>
        <p:grpSpPr bwMode="auto">
          <a:xfrm>
            <a:off x="3276600" y="4318000"/>
            <a:ext cx="1600200" cy="685800"/>
            <a:chOff x="1872" y="2208"/>
            <a:chExt cx="1008" cy="432"/>
          </a:xfrm>
        </p:grpSpPr>
        <p:sp>
          <p:nvSpPr>
            <p:cNvPr id="150608" name="Rectangle 80"/>
            <p:cNvSpPr>
              <a:spLocks noChangeArrowheads="1"/>
            </p:cNvSpPr>
            <p:nvPr/>
          </p:nvSpPr>
          <p:spPr bwMode="auto">
            <a:xfrm>
              <a:off x="1872" y="2208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50609" name="Rectangle 81"/>
            <p:cNvSpPr>
              <a:spLocks noChangeArrowheads="1"/>
            </p:cNvSpPr>
            <p:nvPr/>
          </p:nvSpPr>
          <p:spPr bwMode="auto">
            <a:xfrm>
              <a:off x="1872" y="2352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Tiny Component</a:t>
              </a:r>
            </a:p>
          </p:txBody>
        </p:sp>
        <p:sp>
          <p:nvSpPr>
            <p:cNvPr id="150610" name="Rectangle 82"/>
            <p:cNvSpPr>
              <a:spLocks noChangeArrowheads="1"/>
            </p:cNvSpPr>
            <p:nvPr/>
          </p:nvSpPr>
          <p:spPr bwMode="auto">
            <a:xfrm>
              <a:off x="1872" y="2496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  <p:grpSp>
        <p:nvGrpSpPr>
          <p:cNvPr id="150611" name="Group 83"/>
          <p:cNvGrpSpPr>
            <a:grpSpLocks/>
          </p:cNvGrpSpPr>
          <p:nvPr/>
        </p:nvGrpSpPr>
        <p:grpSpPr bwMode="auto">
          <a:xfrm>
            <a:off x="1905000" y="5562600"/>
            <a:ext cx="1600200" cy="685800"/>
            <a:chOff x="1872" y="2208"/>
            <a:chExt cx="1008" cy="432"/>
          </a:xfrm>
        </p:grpSpPr>
        <p:sp>
          <p:nvSpPr>
            <p:cNvPr id="150612" name="Rectangle 84"/>
            <p:cNvSpPr>
              <a:spLocks noChangeArrowheads="1"/>
            </p:cNvSpPr>
            <p:nvPr/>
          </p:nvSpPr>
          <p:spPr bwMode="auto">
            <a:xfrm>
              <a:off x="1872" y="2208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50613" name="Rectangle 85"/>
            <p:cNvSpPr>
              <a:spLocks noChangeArrowheads="1"/>
            </p:cNvSpPr>
            <p:nvPr/>
          </p:nvSpPr>
          <p:spPr bwMode="auto">
            <a:xfrm>
              <a:off x="1872" y="2352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Yet Component</a:t>
              </a:r>
            </a:p>
          </p:txBody>
        </p:sp>
        <p:sp>
          <p:nvSpPr>
            <p:cNvPr id="150614" name="Rectangle 86"/>
            <p:cNvSpPr>
              <a:spLocks noChangeArrowheads="1"/>
            </p:cNvSpPr>
            <p:nvPr/>
          </p:nvSpPr>
          <p:spPr bwMode="auto">
            <a:xfrm>
              <a:off x="1872" y="2496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Required Interface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7799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Observations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USES relation does not necessarily form a hierarchy</a:t>
            </a:r>
          </a:p>
          <a:p>
            <a:pPr lvl="1"/>
            <a:r>
              <a:rPr lang="en-US"/>
              <a:t>An acyclic directed graph is good</a:t>
            </a:r>
          </a:p>
          <a:p>
            <a:pPr lvl="1"/>
            <a:r>
              <a:rPr lang="en-US"/>
              <a:t>Cycles generally are bad</a:t>
            </a:r>
          </a:p>
          <a:p>
            <a:pPr lvl="2"/>
            <a:r>
              <a:rPr lang="en-US"/>
              <a:t>Indication of high coupling</a:t>
            </a:r>
          </a:p>
          <a:p>
            <a:pPr lvl="2"/>
            <a:r>
              <a:rPr lang="en-US"/>
              <a:t>Indication of broken separation of concerns</a:t>
            </a:r>
          </a:p>
          <a:p>
            <a:r>
              <a:rPr lang="en-US"/>
              <a:t>Rules of thumb: allow </a:t>
            </a:r>
            <a:r>
              <a:rPr lang="en-US" i="1"/>
              <a:t>a</a:t>
            </a:r>
            <a:r>
              <a:rPr lang="en-US"/>
              <a:t> to use </a:t>
            </a:r>
            <a:r>
              <a:rPr lang="en-US" i="1"/>
              <a:t>b</a:t>
            </a:r>
            <a:r>
              <a:rPr lang="en-US"/>
              <a:t>…</a:t>
            </a:r>
          </a:p>
          <a:p>
            <a:pPr lvl="1"/>
            <a:r>
              <a:rPr lang="en-US"/>
              <a:t>…if it makes </a:t>
            </a:r>
            <a:r>
              <a:rPr lang="en-US" i="1"/>
              <a:t>a</a:t>
            </a:r>
            <a:r>
              <a:rPr lang="en-US"/>
              <a:t> simpler</a:t>
            </a:r>
          </a:p>
          <a:p>
            <a:pPr lvl="1"/>
            <a:r>
              <a:rPr lang="en-US"/>
              <a:t>…if </a:t>
            </a:r>
            <a:r>
              <a:rPr lang="en-US" i="1"/>
              <a:t>b</a:t>
            </a:r>
            <a:r>
              <a:rPr lang="en-US"/>
              <a:t> is not only used by </a:t>
            </a:r>
            <a:r>
              <a:rPr lang="en-US" i="1"/>
              <a:t>a</a:t>
            </a:r>
            <a:r>
              <a:rPr lang="en-US"/>
              <a:t> but also by other components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15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IS-COMPONENT-OF Relation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Definition</a:t>
            </a:r>
          </a:p>
          <a:p>
            <a:pPr lvl="1"/>
            <a:r>
              <a:rPr lang="en-US"/>
              <a:t>Module M</a:t>
            </a:r>
            <a:r>
              <a:rPr lang="en-US" baseline="-25000"/>
              <a:t>i</a:t>
            </a:r>
            <a:r>
              <a:rPr lang="en-US"/>
              <a:t> IS-COMPONENT-OF module M if M is realized by aggregating several modules, one of which is M</a:t>
            </a:r>
            <a:r>
              <a:rPr lang="en-US" baseline="-25000"/>
              <a:t>i</a:t>
            </a:r>
            <a:endParaRPr lang="en-US"/>
          </a:p>
          <a:p>
            <a:pPr lvl="1"/>
            <a:r>
              <a:rPr lang="en-US"/>
              <a:t>The combined set of all modules that exhibit the               IS-COMPONENT-OF relation with respect to module M are said to implement module M</a:t>
            </a:r>
          </a:p>
          <a:p>
            <a:r>
              <a:rPr lang="en-US"/>
              <a:t>Use</a:t>
            </a:r>
          </a:p>
          <a:p>
            <a:pPr lvl="1"/>
            <a:r>
              <a:rPr lang="en-US"/>
              <a:t>Determine hierarchical decomposition of a component in its subcomponents</a:t>
            </a:r>
          </a:p>
          <a:p>
            <a:pPr lvl="1"/>
            <a:r>
              <a:rPr lang="en-US"/>
              <a:t>Abstract details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93570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Designs\Technology.pot</Template>
  <TotalTime>12332</TotalTime>
  <Words>776</Words>
  <Application>Microsoft Office PowerPoint</Application>
  <PresentationFormat>On-screen Show (4:3)</PresentationFormat>
  <Paragraphs>272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Blends</vt:lpstr>
      <vt:lpstr>Introduction to Software Engineering Lecture 8</vt:lpstr>
      <vt:lpstr>Today’s Lecture</vt:lpstr>
      <vt:lpstr>In Design, We Can Do Anything…</vt:lpstr>
      <vt:lpstr>…Even when Restricted by Style</vt:lpstr>
      <vt:lpstr>Fan-in and Fan-out</vt:lpstr>
      <vt:lpstr>USES Relation</vt:lpstr>
      <vt:lpstr>Example</vt:lpstr>
      <vt:lpstr>Observations</vt:lpstr>
      <vt:lpstr>IS-COMPONENT-OF Relation</vt:lpstr>
      <vt:lpstr>Example</vt:lpstr>
      <vt:lpstr>Comprises Diagram</vt:lpstr>
      <vt:lpstr>USES Diagram – Step 1</vt:lpstr>
      <vt:lpstr>USES Diagram – Step 2</vt:lpstr>
      <vt:lpstr>USES Diagram – Step 3</vt:lpstr>
      <vt:lpstr>USES Diagram – Step 4</vt:lpstr>
      <vt:lpstr>Observations</vt:lpstr>
      <vt:lpstr>The Design Process</vt:lpstr>
      <vt:lpstr>Techniques to Use</vt:lpstr>
      <vt:lpstr>Your Tasks</vt:lpstr>
    </vt:vector>
  </TitlesOfParts>
  <Company>UCI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ICS 52 Intro to Software Engineering</dc:title>
  <dc:creator>Andre van der Hoek</dc:creator>
  <cp:lastModifiedBy>Andre van der Hoek</cp:lastModifiedBy>
  <cp:revision>282</cp:revision>
  <dcterms:created xsi:type="dcterms:W3CDTF">2000-02-26T02:28:26Z</dcterms:created>
  <dcterms:modified xsi:type="dcterms:W3CDTF">2012-01-21T19:46:19Z</dcterms:modified>
</cp:coreProperties>
</file>