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C09"/>
    <a:srgbClr val="F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543" autoAdjust="0"/>
  </p:normalViewPr>
  <p:slideViewPr>
    <p:cSldViewPr>
      <p:cViewPr varScale="1">
        <p:scale>
          <a:sx n="139" d="100"/>
          <a:sy n="13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E0236F-206E-4828-90FD-7780FBAB1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60363"/>
            <a:ext cx="1952625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60363"/>
            <a:ext cx="5707063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9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09575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92163" y="53340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33400" y="955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03288" y="955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19063" y="8826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54063" y="425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34975" y="1216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6036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Software Engineering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dirty="0"/>
              <a:t>9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André </a:t>
            </a:r>
            <a:r>
              <a:rPr lang="en-US" dirty="0"/>
              <a:t>van der </a:t>
            </a:r>
            <a:r>
              <a:rPr lang="en-US" dirty="0" err="1" smtClean="0"/>
              <a:t>Hoek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Stubs</a:t>
            </a:r>
          </a:p>
        </p:txBody>
      </p:sp>
      <p:cxnSp>
        <p:nvCxnSpPr>
          <p:cNvPr id="180227" name="AutoShape 3"/>
          <p:cNvCxnSpPr>
            <a:cxnSpLocks noChangeShapeType="1"/>
          </p:cNvCxnSpPr>
          <p:nvPr/>
        </p:nvCxnSpPr>
        <p:spPr bwMode="auto">
          <a:xfrm flipH="1">
            <a:off x="17907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228" name="AutoShape 4"/>
          <p:cNvCxnSpPr>
            <a:cxnSpLocks noChangeShapeType="1"/>
          </p:cNvCxnSpPr>
          <p:nvPr/>
        </p:nvCxnSpPr>
        <p:spPr bwMode="auto">
          <a:xfrm>
            <a:off x="4152900" y="28194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229" name="AutoShape 5"/>
          <p:cNvCxnSpPr>
            <a:cxnSpLocks noChangeShapeType="1"/>
          </p:cNvCxnSpPr>
          <p:nvPr/>
        </p:nvCxnSpPr>
        <p:spPr bwMode="auto">
          <a:xfrm>
            <a:off x="41529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3352800" y="2133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3352800" y="2362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Main component</a:t>
            </a:r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3352800" y="2590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33528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33528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33528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7150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7150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0267" name="Rectangle 43"/>
          <p:cNvSpPr>
            <a:spLocks noChangeArrowheads="1"/>
          </p:cNvSpPr>
          <p:nvPr/>
        </p:nvSpPr>
        <p:spPr bwMode="auto">
          <a:xfrm>
            <a:off x="9906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0268" name="Rectangle 44"/>
          <p:cNvSpPr>
            <a:spLocks noChangeArrowheads="1"/>
          </p:cNvSpPr>
          <p:nvPr/>
        </p:nvSpPr>
        <p:spPr bwMode="auto">
          <a:xfrm>
            <a:off x="9906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9906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</p:spTree>
    <p:extLst>
      <p:ext uri="{BB962C8B-B14F-4D97-AF65-F5344CB8AC3E}">
        <p14:creationId xmlns:p14="http://schemas.microsoft.com/office/powerpoint/2010/main" val="9531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Stubs</a:t>
            </a:r>
          </a:p>
        </p:txBody>
      </p:sp>
      <p:cxnSp>
        <p:nvCxnSpPr>
          <p:cNvPr id="181251" name="AutoShape 3"/>
          <p:cNvCxnSpPr>
            <a:cxnSpLocks noChangeShapeType="1"/>
          </p:cNvCxnSpPr>
          <p:nvPr/>
        </p:nvCxnSpPr>
        <p:spPr bwMode="auto">
          <a:xfrm flipH="1">
            <a:off x="17907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252" name="AutoShape 4"/>
          <p:cNvCxnSpPr>
            <a:cxnSpLocks noChangeShapeType="1"/>
          </p:cNvCxnSpPr>
          <p:nvPr/>
        </p:nvCxnSpPr>
        <p:spPr bwMode="auto">
          <a:xfrm>
            <a:off x="4152900" y="28194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253" name="AutoShape 5"/>
          <p:cNvCxnSpPr>
            <a:cxnSpLocks noChangeShapeType="1"/>
          </p:cNvCxnSpPr>
          <p:nvPr/>
        </p:nvCxnSpPr>
        <p:spPr bwMode="auto">
          <a:xfrm>
            <a:off x="41529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3352800" y="2133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3352800" y="2362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Main component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3352800" y="2590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33528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33528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33528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57150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57150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1263" name="Rectangle 15"/>
          <p:cNvSpPr>
            <a:spLocks noChangeArrowheads="1"/>
          </p:cNvSpPr>
          <p:nvPr/>
        </p:nvSpPr>
        <p:spPr bwMode="auto">
          <a:xfrm>
            <a:off x="9906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990600" y="3733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Subcomponent</a:t>
            </a:r>
          </a:p>
        </p:txBody>
      </p:sp>
      <p:sp>
        <p:nvSpPr>
          <p:cNvPr id="181265" name="Rectangle 17"/>
          <p:cNvSpPr>
            <a:spLocks noChangeArrowheads="1"/>
          </p:cNvSpPr>
          <p:nvPr/>
        </p:nvSpPr>
        <p:spPr bwMode="auto">
          <a:xfrm>
            <a:off x="9906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cxnSp>
        <p:nvCxnSpPr>
          <p:cNvPr id="181266" name="AutoShape 18"/>
          <p:cNvCxnSpPr>
            <a:cxnSpLocks noChangeShapeType="1"/>
          </p:cNvCxnSpPr>
          <p:nvPr/>
        </p:nvCxnSpPr>
        <p:spPr bwMode="auto">
          <a:xfrm flipH="1">
            <a:off x="9525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267" name="AutoShape 19"/>
          <p:cNvCxnSpPr>
            <a:cxnSpLocks noChangeShapeType="1"/>
          </p:cNvCxnSpPr>
          <p:nvPr/>
        </p:nvCxnSpPr>
        <p:spPr bwMode="auto">
          <a:xfrm>
            <a:off x="17907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269" name="Rectangle 21"/>
          <p:cNvSpPr>
            <a:spLocks noChangeArrowheads="1"/>
          </p:cNvSpPr>
          <p:nvPr/>
        </p:nvSpPr>
        <p:spPr bwMode="auto">
          <a:xfrm>
            <a:off x="1828800" y="4953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70" name="Rectangle 22"/>
          <p:cNvSpPr>
            <a:spLocks noChangeArrowheads="1"/>
          </p:cNvSpPr>
          <p:nvPr/>
        </p:nvSpPr>
        <p:spPr bwMode="auto">
          <a:xfrm>
            <a:off x="1828800" y="5181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1271" name="Rectangle 23"/>
          <p:cNvSpPr>
            <a:spLocks noChangeArrowheads="1"/>
          </p:cNvSpPr>
          <p:nvPr/>
        </p:nvSpPr>
        <p:spPr bwMode="auto">
          <a:xfrm>
            <a:off x="1828800" y="5410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1273" name="Rectangle 25"/>
          <p:cNvSpPr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1274" name="Rectangle 26"/>
          <p:cNvSpPr>
            <a:spLocks noChangeArrowheads="1"/>
          </p:cNvSpPr>
          <p:nvPr/>
        </p:nvSpPr>
        <p:spPr bwMode="auto">
          <a:xfrm>
            <a:off x="152400" y="5181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1275" name="Rectangle 27"/>
          <p:cNvSpPr>
            <a:spLocks noChangeArrowheads="1"/>
          </p:cNvSpPr>
          <p:nvPr/>
        </p:nvSpPr>
        <p:spPr bwMode="auto">
          <a:xfrm>
            <a:off x="152400" y="5410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</p:spTree>
    <p:extLst>
      <p:ext uri="{BB962C8B-B14F-4D97-AF65-F5344CB8AC3E}">
        <p14:creationId xmlns:p14="http://schemas.microsoft.com/office/powerpoint/2010/main" val="42483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Stubs</a:t>
            </a:r>
          </a:p>
        </p:txBody>
      </p:sp>
      <p:cxnSp>
        <p:nvCxnSpPr>
          <p:cNvPr id="182275" name="AutoShape 3"/>
          <p:cNvCxnSpPr>
            <a:cxnSpLocks noChangeShapeType="1"/>
          </p:cNvCxnSpPr>
          <p:nvPr/>
        </p:nvCxnSpPr>
        <p:spPr bwMode="auto">
          <a:xfrm flipH="1">
            <a:off x="17907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276" name="AutoShape 4"/>
          <p:cNvCxnSpPr>
            <a:cxnSpLocks noChangeShapeType="1"/>
          </p:cNvCxnSpPr>
          <p:nvPr/>
        </p:nvCxnSpPr>
        <p:spPr bwMode="auto">
          <a:xfrm>
            <a:off x="4152900" y="28194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277" name="AutoShape 5"/>
          <p:cNvCxnSpPr>
            <a:cxnSpLocks noChangeShapeType="1"/>
          </p:cNvCxnSpPr>
          <p:nvPr/>
        </p:nvCxnSpPr>
        <p:spPr bwMode="auto">
          <a:xfrm>
            <a:off x="41529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3352800" y="2133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3352800" y="2362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Main component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3352800" y="2590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33528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3352800" y="3733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Subcomponent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33528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57150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57150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9906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990600" y="3733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Subcomponent</a:t>
            </a: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9906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cxnSp>
        <p:nvCxnSpPr>
          <p:cNvPr id="182290" name="AutoShape 18"/>
          <p:cNvCxnSpPr>
            <a:cxnSpLocks noChangeShapeType="1"/>
          </p:cNvCxnSpPr>
          <p:nvPr/>
        </p:nvCxnSpPr>
        <p:spPr bwMode="auto">
          <a:xfrm flipH="1">
            <a:off x="9525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291" name="AutoShape 19"/>
          <p:cNvCxnSpPr>
            <a:cxnSpLocks noChangeShapeType="1"/>
          </p:cNvCxnSpPr>
          <p:nvPr/>
        </p:nvCxnSpPr>
        <p:spPr bwMode="auto">
          <a:xfrm>
            <a:off x="17907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292" name="Rectangle 20"/>
          <p:cNvSpPr>
            <a:spLocks noChangeArrowheads="1"/>
          </p:cNvSpPr>
          <p:nvPr/>
        </p:nvSpPr>
        <p:spPr bwMode="auto">
          <a:xfrm>
            <a:off x="1828800" y="4953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93" name="Rectangle 21"/>
          <p:cNvSpPr>
            <a:spLocks noChangeArrowheads="1"/>
          </p:cNvSpPr>
          <p:nvPr/>
        </p:nvSpPr>
        <p:spPr bwMode="auto">
          <a:xfrm>
            <a:off x="1828800" y="5181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1828800" y="5410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2295" name="Rectangle 23"/>
          <p:cNvSpPr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152400" y="5181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Stub</a:t>
            </a:r>
          </a:p>
        </p:txBody>
      </p:sp>
      <p:sp>
        <p:nvSpPr>
          <p:cNvPr id="182297" name="Rectangle 25"/>
          <p:cNvSpPr>
            <a:spLocks noChangeArrowheads="1"/>
          </p:cNvSpPr>
          <p:nvPr/>
        </p:nvSpPr>
        <p:spPr bwMode="auto">
          <a:xfrm>
            <a:off x="152400" y="5410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</p:spTree>
    <p:extLst>
      <p:ext uri="{BB962C8B-B14F-4D97-AF65-F5344CB8AC3E}">
        <p14:creationId xmlns:p14="http://schemas.microsoft.com/office/powerpoint/2010/main" val="12037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ICS 52 Life </a:t>
            </a:r>
            <a:r>
              <a:rPr lang="en-US" dirty="0"/>
              <a:t>Cycle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600200" y="1447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6002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grpSp>
        <p:nvGrpSpPr>
          <p:cNvPr id="149510" name="Group 6"/>
          <p:cNvGrpSpPr>
            <a:grpSpLocks/>
          </p:cNvGrpSpPr>
          <p:nvPr/>
        </p:nvGrpSpPr>
        <p:grpSpPr bwMode="auto">
          <a:xfrm>
            <a:off x="3022600" y="2794000"/>
            <a:ext cx="1600200" cy="685800"/>
            <a:chOff x="1488" y="1200"/>
            <a:chExt cx="1008" cy="432"/>
          </a:xfrm>
        </p:grpSpPr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Design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49512" name="Rectangle 8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445000" y="4140200"/>
            <a:ext cx="1600200" cy="457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4445000" y="4597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Test</a:t>
            </a:r>
          </a:p>
        </p:txBody>
      </p:sp>
      <p:grpSp>
        <p:nvGrpSpPr>
          <p:cNvPr id="149516" name="Group 12"/>
          <p:cNvGrpSpPr>
            <a:grpSpLocks/>
          </p:cNvGrpSpPr>
          <p:nvPr/>
        </p:nvGrpSpPr>
        <p:grpSpPr bwMode="auto">
          <a:xfrm>
            <a:off x="5867400" y="5486400"/>
            <a:ext cx="1600200" cy="685800"/>
            <a:chOff x="1488" y="1200"/>
            <a:chExt cx="1008" cy="432"/>
          </a:xfrm>
        </p:grpSpPr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Testing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cxnSp>
        <p:nvCxnSpPr>
          <p:cNvPr id="149519" name="AutoShape 15"/>
          <p:cNvCxnSpPr>
            <a:cxnSpLocks noChangeShapeType="1"/>
            <a:stCxn id="149509" idx="2"/>
            <a:endCxn id="149511" idx="0"/>
          </p:cNvCxnSpPr>
          <p:nvPr/>
        </p:nvCxnSpPr>
        <p:spPr bwMode="auto">
          <a:xfrm rot="16200000" flipH="1">
            <a:off x="2781300" y="17526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520" name="AutoShape 16"/>
          <p:cNvCxnSpPr>
            <a:cxnSpLocks noChangeShapeType="1"/>
            <a:stCxn id="149512" idx="2"/>
            <a:endCxn id="149514" idx="0"/>
          </p:cNvCxnSpPr>
          <p:nvPr/>
        </p:nvCxnSpPr>
        <p:spPr bwMode="auto">
          <a:xfrm rot="16200000" flipH="1">
            <a:off x="4203700" y="30988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521" name="AutoShape 17"/>
          <p:cNvCxnSpPr>
            <a:cxnSpLocks noChangeShapeType="1"/>
            <a:stCxn id="149515" idx="2"/>
            <a:endCxn id="149517" idx="0"/>
          </p:cNvCxnSpPr>
          <p:nvPr/>
        </p:nvCxnSpPr>
        <p:spPr bwMode="auto">
          <a:xfrm rot="16200000" flipH="1">
            <a:off x="5626100" y="44450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25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Design/Implementation Interaction</a:t>
            </a:r>
          </a:p>
        </p:txBody>
      </p:sp>
      <p:grpSp>
        <p:nvGrpSpPr>
          <p:cNvPr id="168963" name="Group 3"/>
          <p:cNvGrpSpPr>
            <a:grpSpLocks/>
          </p:cNvGrpSpPr>
          <p:nvPr/>
        </p:nvGrpSpPr>
        <p:grpSpPr bwMode="auto">
          <a:xfrm>
            <a:off x="3200400" y="2133600"/>
            <a:ext cx="3078163" cy="3422650"/>
            <a:chOff x="1824" y="1258"/>
            <a:chExt cx="1939" cy="2156"/>
          </a:xfrm>
        </p:grpSpPr>
        <p:sp>
          <p:nvSpPr>
            <p:cNvPr id="168964" name="Freeform 4"/>
            <p:cNvSpPr>
              <a:spLocks/>
            </p:cNvSpPr>
            <p:nvPr/>
          </p:nvSpPr>
          <p:spPr bwMode="auto">
            <a:xfrm>
              <a:off x="1854" y="2413"/>
              <a:ext cx="238" cy="232"/>
            </a:xfrm>
            <a:custGeom>
              <a:avLst/>
              <a:gdLst>
                <a:gd name="T0" fmla="*/ 355 w 475"/>
                <a:gd name="T1" fmla="*/ 4 h 464"/>
                <a:gd name="T2" fmla="*/ 403 w 475"/>
                <a:gd name="T3" fmla="*/ 196 h 464"/>
                <a:gd name="T4" fmla="*/ 475 w 475"/>
                <a:gd name="T5" fmla="*/ 379 h 464"/>
                <a:gd name="T6" fmla="*/ 129 w 475"/>
                <a:gd name="T7" fmla="*/ 464 h 464"/>
                <a:gd name="T8" fmla="*/ 49 w 475"/>
                <a:gd name="T9" fmla="*/ 236 h 464"/>
                <a:gd name="T10" fmla="*/ 0 w 475"/>
                <a:gd name="T11" fmla="*/ 0 h 464"/>
                <a:gd name="T12" fmla="*/ 355 w 475"/>
                <a:gd name="T13" fmla="*/ 4 h 464"/>
                <a:gd name="T14" fmla="*/ 355 w 475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464">
                  <a:moveTo>
                    <a:pt x="355" y="4"/>
                  </a:moveTo>
                  <a:lnTo>
                    <a:pt x="403" y="196"/>
                  </a:lnTo>
                  <a:lnTo>
                    <a:pt x="475" y="379"/>
                  </a:lnTo>
                  <a:lnTo>
                    <a:pt x="129" y="464"/>
                  </a:lnTo>
                  <a:lnTo>
                    <a:pt x="49" y="236"/>
                  </a:lnTo>
                  <a:lnTo>
                    <a:pt x="0" y="0"/>
                  </a:lnTo>
                  <a:lnTo>
                    <a:pt x="355" y="4"/>
                  </a:lnTo>
                  <a:lnTo>
                    <a:pt x="355" y="4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5" name="Freeform 5"/>
            <p:cNvSpPr>
              <a:spLocks/>
            </p:cNvSpPr>
            <p:nvPr/>
          </p:nvSpPr>
          <p:spPr bwMode="auto">
            <a:xfrm>
              <a:off x="1849" y="1937"/>
              <a:ext cx="210" cy="281"/>
            </a:xfrm>
            <a:custGeom>
              <a:avLst/>
              <a:gdLst>
                <a:gd name="T0" fmla="*/ 421 w 421"/>
                <a:gd name="T1" fmla="*/ 175 h 563"/>
                <a:gd name="T2" fmla="*/ 369 w 421"/>
                <a:gd name="T3" fmla="*/ 367 h 563"/>
                <a:gd name="T4" fmla="*/ 345 w 421"/>
                <a:gd name="T5" fmla="*/ 563 h 563"/>
                <a:gd name="T6" fmla="*/ 0 w 421"/>
                <a:gd name="T7" fmla="*/ 470 h 563"/>
                <a:gd name="T8" fmla="*/ 40 w 421"/>
                <a:gd name="T9" fmla="*/ 232 h 563"/>
                <a:gd name="T10" fmla="*/ 111 w 421"/>
                <a:gd name="T11" fmla="*/ 0 h 563"/>
                <a:gd name="T12" fmla="*/ 421 w 421"/>
                <a:gd name="T13" fmla="*/ 175 h 563"/>
                <a:gd name="T14" fmla="*/ 421 w 421"/>
                <a:gd name="T15" fmla="*/ 175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563">
                  <a:moveTo>
                    <a:pt x="421" y="175"/>
                  </a:moveTo>
                  <a:lnTo>
                    <a:pt x="369" y="367"/>
                  </a:lnTo>
                  <a:lnTo>
                    <a:pt x="345" y="563"/>
                  </a:lnTo>
                  <a:lnTo>
                    <a:pt x="0" y="470"/>
                  </a:lnTo>
                  <a:lnTo>
                    <a:pt x="40" y="232"/>
                  </a:lnTo>
                  <a:lnTo>
                    <a:pt x="111" y="0"/>
                  </a:lnTo>
                  <a:lnTo>
                    <a:pt x="421" y="175"/>
                  </a:lnTo>
                  <a:lnTo>
                    <a:pt x="421" y="17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6" name="Freeform 6"/>
            <p:cNvSpPr>
              <a:spLocks/>
            </p:cNvSpPr>
            <p:nvPr/>
          </p:nvSpPr>
          <p:spPr bwMode="auto">
            <a:xfrm>
              <a:off x="2015" y="1545"/>
              <a:ext cx="254" cy="302"/>
            </a:xfrm>
            <a:custGeom>
              <a:avLst/>
              <a:gdLst>
                <a:gd name="T0" fmla="*/ 508 w 508"/>
                <a:gd name="T1" fmla="*/ 302 h 605"/>
                <a:gd name="T2" fmla="*/ 373 w 508"/>
                <a:gd name="T3" fmla="*/ 447 h 605"/>
                <a:gd name="T4" fmla="*/ 255 w 508"/>
                <a:gd name="T5" fmla="*/ 605 h 605"/>
                <a:gd name="T6" fmla="*/ 0 w 508"/>
                <a:gd name="T7" fmla="*/ 359 h 605"/>
                <a:gd name="T8" fmla="*/ 150 w 508"/>
                <a:gd name="T9" fmla="*/ 169 h 605"/>
                <a:gd name="T10" fmla="*/ 321 w 508"/>
                <a:gd name="T11" fmla="*/ 0 h 605"/>
                <a:gd name="T12" fmla="*/ 508 w 508"/>
                <a:gd name="T13" fmla="*/ 302 h 605"/>
                <a:gd name="T14" fmla="*/ 508 w 508"/>
                <a:gd name="T15" fmla="*/ 30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" h="605">
                  <a:moveTo>
                    <a:pt x="508" y="302"/>
                  </a:moveTo>
                  <a:lnTo>
                    <a:pt x="373" y="447"/>
                  </a:lnTo>
                  <a:lnTo>
                    <a:pt x="255" y="605"/>
                  </a:lnTo>
                  <a:lnTo>
                    <a:pt x="0" y="359"/>
                  </a:lnTo>
                  <a:lnTo>
                    <a:pt x="150" y="169"/>
                  </a:lnTo>
                  <a:lnTo>
                    <a:pt x="321" y="0"/>
                  </a:lnTo>
                  <a:lnTo>
                    <a:pt x="508" y="302"/>
                  </a:lnTo>
                  <a:lnTo>
                    <a:pt x="508" y="30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7" name="Freeform 7"/>
            <p:cNvSpPr>
              <a:spLocks/>
            </p:cNvSpPr>
            <p:nvPr/>
          </p:nvSpPr>
          <p:spPr bwMode="auto">
            <a:xfrm>
              <a:off x="2375" y="1332"/>
              <a:ext cx="237" cy="249"/>
            </a:xfrm>
            <a:custGeom>
              <a:avLst/>
              <a:gdLst>
                <a:gd name="T0" fmla="*/ 473 w 473"/>
                <a:gd name="T1" fmla="*/ 356 h 498"/>
                <a:gd name="T2" fmla="*/ 285 w 473"/>
                <a:gd name="T3" fmla="*/ 415 h 498"/>
                <a:gd name="T4" fmla="*/ 106 w 473"/>
                <a:gd name="T5" fmla="*/ 498 h 498"/>
                <a:gd name="T6" fmla="*/ 0 w 473"/>
                <a:gd name="T7" fmla="*/ 160 h 498"/>
                <a:gd name="T8" fmla="*/ 222 w 473"/>
                <a:gd name="T9" fmla="*/ 67 h 498"/>
                <a:gd name="T10" fmla="*/ 454 w 473"/>
                <a:gd name="T11" fmla="*/ 0 h 498"/>
                <a:gd name="T12" fmla="*/ 473 w 473"/>
                <a:gd name="T13" fmla="*/ 356 h 498"/>
                <a:gd name="T14" fmla="*/ 473 w 473"/>
                <a:gd name="T15" fmla="*/ 356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498">
                  <a:moveTo>
                    <a:pt x="473" y="356"/>
                  </a:moveTo>
                  <a:lnTo>
                    <a:pt x="285" y="415"/>
                  </a:lnTo>
                  <a:lnTo>
                    <a:pt x="106" y="498"/>
                  </a:lnTo>
                  <a:lnTo>
                    <a:pt x="0" y="160"/>
                  </a:lnTo>
                  <a:lnTo>
                    <a:pt x="222" y="67"/>
                  </a:lnTo>
                  <a:lnTo>
                    <a:pt x="454" y="0"/>
                  </a:lnTo>
                  <a:lnTo>
                    <a:pt x="473" y="356"/>
                  </a:lnTo>
                  <a:lnTo>
                    <a:pt x="473" y="35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8" name="Freeform 8"/>
            <p:cNvSpPr>
              <a:spLocks/>
            </p:cNvSpPr>
            <p:nvPr/>
          </p:nvSpPr>
          <p:spPr bwMode="auto">
            <a:xfrm>
              <a:off x="2807" y="1312"/>
              <a:ext cx="273" cy="199"/>
            </a:xfrm>
            <a:custGeom>
              <a:avLst/>
              <a:gdLst>
                <a:gd name="T0" fmla="*/ 391 w 545"/>
                <a:gd name="T1" fmla="*/ 400 h 400"/>
                <a:gd name="T2" fmla="*/ 197 w 545"/>
                <a:gd name="T3" fmla="*/ 362 h 400"/>
                <a:gd name="T4" fmla="*/ 0 w 545"/>
                <a:gd name="T5" fmla="*/ 348 h 400"/>
                <a:gd name="T6" fmla="*/ 72 w 545"/>
                <a:gd name="T7" fmla="*/ 0 h 400"/>
                <a:gd name="T8" fmla="*/ 311 w 545"/>
                <a:gd name="T9" fmla="*/ 25 h 400"/>
                <a:gd name="T10" fmla="*/ 545 w 545"/>
                <a:gd name="T11" fmla="*/ 78 h 400"/>
                <a:gd name="T12" fmla="*/ 391 w 545"/>
                <a:gd name="T13" fmla="*/ 400 h 400"/>
                <a:gd name="T14" fmla="*/ 391 w 545"/>
                <a:gd name="T1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5" h="400">
                  <a:moveTo>
                    <a:pt x="391" y="400"/>
                  </a:moveTo>
                  <a:lnTo>
                    <a:pt x="197" y="362"/>
                  </a:lnTo>
                  <a:lnTo>
                    <a:pt x="0" y="348"/>
                  </a:lnTo>
                  <a:lnTo>
                    <a:pt x="72" y="0"/>
                  </a:lnTo>
                  <a:lnTo>
                    <a:pt x="311" y="25"/>
                  </a:lnTo>
                  <a:lnTo>
                    <a:pt x="545" y="78"/>
                  </a:lnTo>
                  <a:lnTo>
                    <a:pt x="391" y="400"/>
                  </a:lnTo>
                  <a:lnTo>
                    <a:pt x="391" y="4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9" name="Freeform 9"/>
            <p:cNvSpPr>
              <a:spLocks/>
            </p:cNvSpPr>
            <p:nvPr/>
          </p:nvSpPr>
          <p:spPr bwMode="auto">
            <a:xfrm>
              <a:off x="3185" y="1449"/>
              <a:ext cx="303" cy="252"/>
            </a:xfrm>
            <a:custGeom>
              <a:avLst/>
              <a:gdLst>
                <a:gd name="T0" fmla="*/ 318 w 607"/>
                <a:gd name="T1" fmla="*/ 506 h 506"/>
                <a:gd name="T2" fmla="*/ 166 w 607"/>
                <a:gd name="T3" fmla="*/ 378 h 506"/>
                <a:gd name="T4" fmla="*/ 0 w 607"/>
                <a:gd name="T5" fmla="*/ 272 h 506"/>
                <a:gd name="T6" fmla="*/ 230 w 607"/>
                <a:gd name="T7" fmla="*/ 0 h 506"/>
                <a:gd name="T8" fmla="*/ 428 w 607"/>
                <a:gd name="T9" fmla="*/ 139 h 506"/>
                <a:gd name="T10" fmla="*/ 607 w 607"/>
                <a:gd name="T11" fmla="*/ 299 h 506"/>
                <a:gd name="T12" fmla="*/ 318 w 607"/>
                <a:gd name="T13" fmla="*/ 506 h 506"/>
                <a:gd name="T14" fmla="*/ 318 w 607"/>
                <a:gd name="T15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7" h="506">
                  <a:moveTo>
                    <a:pt x="318" y="506"/>
                  </a:moveTo>
                  <a:lnTo>
                    <a:pt x="166" y="378"/>
                  </a:lnTo>
                  <a:lnTo>
                    <a:pt x="0" y="272"/>
                  </a:lnTo>
                  <a:lnTo>
                    <a:pt x="230" y="0"/>
                  </a:lnTo>
                  <a:lnTo>
                    <a:pt x="428" y="139"/>
                  </a:lnTo>
                  <a:lnTo>
                    <a:pt x="607" y="299"/>
                  </a:lnTo>
                  <a:lnTo>
                    <a:pt x="318" y="506"/>
                  </a:lnTo>
                  <a:lnTo>
                    <a:pt x="318" y="50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0" name="Freeform 10"/>
            <p:cNvSpPr>
              <a:spLocks/>
            </p:cNvSpPr>
            <p:nvPr/>
          </p:nvSpPr>
          <p:spPr bwMode="auto">
            <a:xfrm>
              <a:off x="3488" y="1598"/>
              <a:ext cx="79" cy="91"/>
            </a:xfrm>
            <a:custGeom>
              <a:avLst/>
              <a:gdLst>
                <a:gd name="T0" fmla="*/ 0 w 157"/>
                <a:gd name="T1" fmla="*/ 0 h 182"/>
                <a:gd name="T2" fmla="*/ 157 w 157"/>
                <a:gd name="T3" fmla="*/ 182 h 182"/>
                <a:gd name="T4" fmla="*/ 0 w 157"/>
                <a:gd name="T5" fmla="*/ 0 h 182"/>
                <a:gd name="T6" fmla="*/ 0 w 157"/>
                <a:gd name="T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182">
                  <a:moveTo>
                    <a:pt x="0" y="0"/>
                  </a:moveTo>
                  <a:lnTo>
                    <a:pt x="157" y="1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1" name="Freeform 11"/>
            <p:cNvSpPr>
              <a:spLocks/>
            </p:cNvSpPr>
            <p:nvPr/>
          </p:nvSpPr>
          <p:spPr bwMode="auto">
            <a:xfrm>
              <a:off x="3468" y="1790"/>
              <a:ext cx="260" cy="242"/>
            </a:xfrm>
            <a:custGeom>
              <a:avLst/>
              <a:gdLst>
                <a:gd name="T0" fmla="*/ 165 w 519"/>
                <a:gd name="T1" fmla="*/ 485 h 485"/>
                <a:gd name="T2" fmla="*/ 93 w 519"/>
                <a:gd name="T3" fmla="*/ 301 h 485"/>
                <a:gd name="T4" fmla="*/ 0 w 519"/>
                <a:gd name="T5" fmla="*/ 128 h 485"/>
                <a:gd name="T6" fmla="*/ 330 w 519"/>
                <a:gd name="T7" fmla="*/ 0 h 485"/>
                <a:gd name="T8" fmla="*/ 439 w 519"/>
                <a:gd name="T9" fmla="*/ 217 h 485"/>
                <a:gd name="T10" fmla="*/ 519 w 519"/>
                <a:gd name="T11" fmla="*/ 445 h 485"/>
                <a:gd name="T12" fmla="*/ 165 w 519"/>
                <a:gd name="T13" fmla="*/ 485 h 485"/>
                <a:gd name="T14" fmla="*/ 165 w 519"/>
                <a:gd name="T15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5">
                  <a:moveTo>
                    <a:pt x="165" y="485"/>
                  </a:moveTo>
                  <a:lnTo>
                    <a:pt x="93" y="301"/>
                  </a:lnTo>
                  <a:lnTo>
                    <a:pt x="0" y="128"/>
                  </a:lnTo>
                  <a:lnTo>
                    <a:pt x="330" y="0"/>
                  </a:lnTo>
                  <a:lnTo>
                    <a:pt x="439" y="217"/>
                  </a:lnTo>
                  <a:lnTo>
                    <a:pt x="519" y="445"/>
                  </a:lnTo>
                  <a:lnTo>
                    <a:pt x="165" y="485"/>
                  </a:lnTo>
                  <a:lnTo>
                    <a:pt x="165" y="48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2" name="Freeform 12"/>
            <p:cNvSpPr>
              <a:spLocks/>
            </p:cNvSpPr>
            <p:nvPr/>
          </p:nvSpPr>
          <p:spPr bwMode="auto">
            <a:xfrm>
              <a:off x="3574" y="2226"/>
              <a:ext cx="189" cy="263"/>
            </a:xfrm>
            <a:custGeom>
              <a:avLst/>
              <a:gdLst>
                <a:gd name="T0" fmla="*/ 0 w 378"/>
                <a:gd name="T1" fmla="*/ 392 h 526"/>
                <a:gd name="T2" fmla="*/ 26 w 378"/>
                <a:gd name="T3" fmla="*/ 196 h 526"/>
                <a:gd name="T4" fmla="*/ 26 w 378"/>
                <a:gd name="T5" fmla="*/ 0 h 526"/>
                <a:gd name="T6" fmla="*/ 378 w 378"/>
                <a:gd name="T7" fmla="*/ 47 h 526"/>
                <a:gd name="T8" fmla="*/ 368 w 378"/>
                <a:gd name="T9" fmla="*/ 289 h 526"/>
                <a:gd name="T10" fmla="*/ 329 w 378"/>
                <a:gd name="T11" fmla="*/ 526 h 526"/>
                <a:gd name="T12" fmla="*/ 0 w 378"/>
                <a:gd name="T13" fmla="*/ 392 h 526"/>
                <a:gd name="T14" fmla="*/ 0 w 378"/>
                <a:gd name="T15" fmla="*/ 39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526">
                  <a:moveTo>
                    <a:pt x="0" y="392"/>
                  </a:moveTo>
                  <a:lnTo>
                    <a:pt x="26" y="196"/>
                  </a:lnTo>
                  <a:lnTo>
                    <a:pt x="26" y="0"/>
                  </a:lnTo>
                  <a:lnTo>
                    <a:pt x="378" y="47"/>
                  </a:lnTo>
                  <a:lnTo>
                    <a:pt x="368" y="289"/>
                  </a:lnTo>
                  <a:lnTo>
                    <a:pt x="329" y="526"/>
                  </a:lnTo>
                  <a:lnTo>
                    <a:pt x="0" y="392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3" name="Freeform 13"/>
            <p:cNvSpPr>
              <a:spLocks/>
            </p:cNvSpPr>
            <p:nvPr/>
          </p:nvSpPr>
          <p:spPr bwMode="auto">
            <a:xfrm>
              <a:off x="2527" y="3031"/>
              <a:ext cx="371" cy="201"/>
            </a:xfrm>
            <a:custGeom>
              <a:avLst/>
              <a:gdLst>
                <a:gd name="T0" fmla="*/ 154 w 741"/>
                <a:gd name="T1" fmla="*/ 0 h 401"/>
                <a:gd name="T2" fmla="*/ 348 w 741"/>
                <a:gd name="T3" fmla="*/ 38 h 401"/>
                <a:gd name="T4" fmla="*/ 543 w 741"/>
                <a:gd name="T5" fmla="*/ 51 h 401"/>
                <a:gd name="T6" fmla="*/ 741 w 741"/>
                <a:gd name="T7" fmla="*/ 42 h 401"/>
                <a:gd name="T8" fmla="*/ 714 w 741"/>
                <a:gd name="T9" fmla="*/ 395 h 401"/>
                <a:gd name="T10" fmla="*/ 473 w 741"/>
                <a:gd name="T11" fmla="*/ 401 h 401"/>
                <a:gd name="T12" fmla="*/ 234 w 741"/>
                <a:gd name="T13" fmla="*/ 376 h 401"/>
                <a:gd name="T14" fmla="*/ 0 w 741"/>
                <a:gd name="T15" fmla="*/ 321 h 401"/>
                <a:gd name="T16" fmla="*/ 154 w 741"/>
                <a:gd name="T17" fmla="*/ 0 h 401"/>
                <a:gd name="T18" fmla="*/ 154 w 741"/>
                <a:gd name="T19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1" h="401">
                  <a:moveTo>
                    <a:pt x="154" y="0"/>
                  </a:moveTo>
                  <a:lnTo>
                    <a:pt x="348" y="38"/>
                  </a:lnTo>
                  <a:lnTo>
                    <a:pt x="543" y="51"/>
                  </a:lnTo>
                  <a:lnTo>
                    <a:pt x="741" y="42"/>
                  </a:lnTo>
                  <a:lnTo>
                    <a:pt x="714" y="395"/>
                  </a:lnTo>
                  <a:lnTo>
                    <a:pt x="473" y="401"/>
                  </a:lnTo>
                  <a:lnTo>
                    <a:pt x="234" y="376"/>
                  </a:lnTo>
                  <a:lnTo>
                    <a:pt x="0" y="321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4" name="Freeform 14"/>
            <p:cNvSpPr>
              <a:spLocks/>
            </p:cNvSpPr>
            <p:nvPr/>
          </p:nvSpPr>
          <p:spPr bwMode="auto">
            <a:xfrm>
              <a:off x="3089" y="2908"/>
              <a:ext cx="247" cy="270"/>
            </a:xfrm>
            <a:custGeom>
              <a:avLst/>
              <a:gdLst>
                <a:gd name="T0" fmla="*/ 0 w 494"/>
                <a:gd name="T1" fmla="*/ 188 h 540"/>
                <a:gd name="T2" fmla="*/ 179 w 494"/>
                <a:gd name="T3" fmla="*/ 106 h 540"/>
                <a:gd name="T4" fmla="*/ 346 w 494"/>
                <a:gd name="T5" fmla="*/ 0 h 540"/>
                <a:gd name="T6" fmla="*/ 494 w 494"/>
                <a:gd name="T7" fmla="*/ 325 h 540"/>
                <a:gd name="T8" fmla="*/ 285 w 494"/>
                <a:gd name="T9" fmla="*/ 445 h 540"/>
                <a:gd name="T10" fmla="*/ 63 w 494"/>
                <a:gd name="T11" fmla="*/ 540 h 540"/>
                <a:gd name="T12" fmla="*/ 0 w 494"/>
                <a:gd name="T13" fmla="*/ 188 h 540"/>
                <a:gd name="T14" fmla="*/ 0 w 494"/>
                <a:gd name="T15" fmla="*/ 18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40">
                  <a:moveTo>
                    <a:pt x="0" y="188"/>
                  </a:moveTo>
                  <a:lnTo>
                    <a:pt x="179" y="106"/>
                  </a:lnTo>
                  <a:lnTo>
                    <a:pt x="346" y="0"/>
                  </a:lnTo>
                  <a:lnTo>
                    <a:pt x="494" y="325"/>
                  </a:lnTo>
                  <a:lnTo>
                    <a:pt x="285" y="445"/>
                  </a:lnTo>
                  <a:lnTo>
                    <a:pt x="63" y="540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5" name="Freeform 15"/>
            <p:cNvSpPr>
              <a:spLocks/>
            </p:cNvSpPr>
            <p:nvPr/>
          </p:nvSpPr>
          <p:spPr bwMode="auto">
            <a:xfrm>
              <a:off x="3407" y="2609"/>
              <a:ext cx="248" cy="304"/>
            </a:xfrm>
            <a:custGeom>
              <a:avLst/>
              <a:gdLst>
                <a:gd name="T0" fmla="*/ 0 w 496"/>
                <a:gd name="T1" fmla="*/ 331 h 608"/>
                <a:gd name="T2" fmla="*/ 116 w 496"/>
                <a:gd name="T3" fmla="*/ 173 h 608"/>
                <a:gd name="T4" fmla="*/ 211 w 496"/>
                <a:gd name="T5" fmla="*/ 0 h 608"/>
                <a:gd name="T6" fmla="*/ 496 w 496"/>
                <a:gd name="T7" fmla="*/ 211 h 608"/>
                <a:gd name="T8" fmla="*/ 371 w 496"/>
                <a:gd name="T9" fmla="*/ 418 h 608"/>
                <a:gd name="T10" fmla="*/ 221 w 496"/>
                <a:gd name="T11" fmla="*/ 608 h 608"/>
                <a:gd name="T12" fmla="*/ 0 w 496"/>
                <a:gd name="T13" fmla="*/ 331 h 608"/>
                <a:gd name="T14" fmla="*/ 0 w 496"/>
                <a:gd name="T15" fmla="*/ 33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6" h="608">
                  <a:moveTo>
                    <a:pt x="0" y="331"/>
                  </a:moveTo>
                  <a:lnTo>
                    <a:pt x="116" y="173"/>
                  </a:lnTo>
                  <a:lnTo>
                    <a:pt x="211" y="0"/>
                  </a:lnTo>
                  <a:lnTo>
                    <a:pt x="496" y="211"/>
                  </a:lnTo>
                  <a:lnTo>
                    <a:pt x="371" y="418"/>
                  </a:lnTo>
                  <a:lnTo>
                    <a:pt x="221" y="608"/>
                  </a:lnTo>
                  <a:lnTo>
                    <a:pt x="0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6" name="Freeform 16"/>
            <p:cNvSpPr>
              <a:spLocks/>
            </p:cNvSpPr>
            <p:nvPr/>
          </p:nvSpPr>
          <p:spPr bwMode="auto">
            <a:xfrm>
              <a:off x="2040" y="2769"/>
              <a:ext cx="299" cy="256"/>
            </a:xfrm>
            <a:custGeom>
              <a:avLst/>
              <a:gdLst>
                <a:gd name="T0" fmla="*/ 311 w 598"/>
                <a:gd name="T1" fmla="*/ 0 h 514"/>
                <a:gd name="T2" fmla="*/ 448 w 598"/>
                <a:gd name="T3" fmla="*/ 147 h 514"/>
                <a:gd name="T4" fmla="*/ 598 w 598"/>
                <a:gd name="T5" fmla="*/ 272 h 514"/>
                <a:gd name="T6" fmla="*/ 336 w 598"/>
                <a:gd name="T7" fmla="*/ 514 h 514"/>
                <a:gd name="T8" fmla="*/ 157 w 598"/>
                <a:gd name="T9" fmla="*/ 352 h 514"/>
                <a:gd name="T10" fmla="*/ 0 w 598"/>
                <a:gd name="T11" fmla="*/ 168 h 514"/>
                <a:gd name="T12" fmla="*/ 311 w 598"/>
                <a:gd name="T13" fmla="*/ 0 h 514"/>
                <a:gd name="T14" fmla="*/ 311 w 598"/>
                <a:gd name="T1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8" h="514">
                  <a:moveTo>
                    <a:pt x="311" y="0"/>
                  </a:moveTo>
                  <a:lnTo>
                    <a:pt x="448" y="147"/>
                  </a:lnTo>
                  <a:lnTo>
                    <a:pt x="598" y="272"/>
                  </a:lnTo>
                  <a:lnTo>
                    <a:pt x="336" y="514"/>
                  </a:lnTo>
                  <a:lnTo>
                    <a:pt x="157" y="352"/>
                  </a:lnTo>
                  <a:lnTo>
                    <a:pt x="0" y="168"/>
                  </a:lnTo>
                  <a:lnTo>
                    <a:pt x="311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7" name="Freeform 17"/>
            <p:cNvSpPr>
              <a:spLocks/>
            </p:cNvSpPr>
            <p:nvPr/>
          </p:nvSpPr>
          <p:spPr bwMode="auto">
            <a:xfrm>
              <a:off x="2462" y="2841"/>
              <a:ext cx="304" cy="573"/>
            </a:xfrm>
            <a:custGeom>
              <a:avLst/>
              <a:gdLst>
                <a:gd name="T0" fmla="*/ 469 w 608"/>
                <a:gd name="T1" fmla="*/ 0 h 1146"/>
                <a:gd name="T2" fmla="*/ 0 w 608"/>
                <a:gd name="T3" fmla="*/ 488 h 1146"/>
                <a:gd name="T4" fmla="*/ 161 w 608"/>
                <a:gd name="T5" fmla="*/ 1146 h 1146"/>
                <a:gd name="T6" fmla="*/ 393 w 608"/>
                <a:gd name="T7" fmla="*/ 1131 h 1146"/>
                <a:gd name="T8" fmla="*/ 325 w 608"/>
                <a:gd name="T9" fmla="*/ 602 h 1146"/>
                <a:gd name="T10" fmla="*/ 608 w 608"/>
                <a:gd name="T11" fmla="*/ 93 h 1146"/>
                <a:gd name="T12" fmla="*/ 469 w 608"/>
                <a:gd name="T13" fmla="*/ 0 h 1146"/>
                <a:gd name="T14" fmla="*/ 469 w 608"/>
                <a:gd name="T15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8" h="1146">
                  <a:moveTo>
                    <a:pt x="469" y="0"/>
                  </a:moveTo>
                  <a:lnTo>
                    <a:pt x="0" y="488"/>
                  </a:lnTo>
                  <a:lnTo>
                    <a:pt x="161" y="1146"/>
                  </a:lnTo>
                  <a:lnTo>
                    <a:pt x="393" y="1131"/>
                  </a:lnTo>
                  <a:lnTo>
                    <a:pt x="325" y="602"/>
                  </a:lnTo>
                  <a:lnTo>
                    <a:pt x="608" y="93"/>
                  </a:lnTo>
                  <a:lnTo>
                    <a:pt x="469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8" name="Freeform 18"/>
            <p:cNvSpPr>
              <a:spLocks/>
            </p:cNvSpPr>
            <p:nvPr/>
          </p:nvSpPr>
          <p:spPr bwMode="auto">
            <a:xfrm>
              <a:off x="1824" y="2359"/>
              <a:ext cx="232" cy="232"/>
            </a:xfrm>
            <a:custGeom>
              <a:avLst/>
              <a:gdLst>
                <a:gd name="T0" fmla="*/ 344 w 464"/>
                <a:gd name="T1" fmla="*/ 4 h 464"/>
                <a:gd name="T2" fmla="*/ 392 w 464"/>
                <a:gd name="T3" fmla="*/ 196 h 464"/>
                <a:gd name="T4" fmla="*/ 464 w 464"/>
                <a:gd name="T5" fmla="*/ 380 h 464"/>
                <a:gd name="T6" fmla="*/ 118 w 464"/>
                <a:gd name="T7" fmla="*/ 464 h 464"/>
                <a:gd name="T8" fmla="*/ 38 w 464"/>
                <a:gd name="T9" fmla="*/ 236 h 464"/>
                <a:gd name="T10" fmla="*/ 0 w 464"/>
                <a:gd name="T11" fmla="*/ 0 h 464"/>
                <a:gd name="T12" fmla="*/ 344 w 464"/>
                <a:gd name="T13" fmla="*/ 4 h 464"/>
                <a:gd name="T14" fmla="*/ 344 w 464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464">
                  <a:moveTo>
                    <a:pt x="344" y="4"/>
                  </a:moveTo>
                  <a:lnTo>
                    <a:pt x="392" y="196"/>
                  </a:lnTo>
                  <a:lnTo>
                    <a:pt x="464" y="380"/>
                  </a:lnTo>
                  <a:lnTo>
                    <a:pt x="118" y="464"/>
                  </a:lnTo>
                  <a:lnTo>
                    <a:pt x="38" y="236"/>
                  </a:lnTo>
                  <a:lnTo>
                    <a:pt x="0" y="0"/>
                  </a:lnTo>
                  <a:lnTo>
                    <a:pt x="344" y="4"/>
                  </a:lnTo>
                  <a:lnTo>
                    <a:pt x="344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9" name="Freeform 19"/>
            <p:cNvSpPr>
              <a:spLocks/>
            </p:cNvSpPr>
            <p:nvPr/>
          </p:nvSpPr>
          <p:spPr bwMode="auto">
            <a:xfrm>
              <a:off x="1824" y="1884"/>
              <a:ext cx="198" cy="280"/>
            </a:xfrm>
            <a:custGeom>
              <a:avLst/>
              <a:gdLst>
                <a:gd name="T0" fmla="*/ 395 w 395"/>
                <a:gd name="T1" fmla="*/ 175 h 560"/>
                <a:gd name="T2" fmla="*/ 348 w 395"/>
                <a:gd name="T3" fmla="*/ 365 h 560"/>
                <a:gd name="T4" fmla="*/ 321 w 395"/>
                <a:gd name="T5" fmla="*/ 560 h 560"/>
                <a:gd name="T6" fmla="*/ 0 w 395"/>
                <a:gd name="T7" fmla="*/ 469 h 560"/>
                <a:gd name="T8" fmla="*/ 17 w 395"/>
                <a:gd name="T9" fmla="*/ 232 h 560"/>
                <a:gd name="T10" fmla="*/ 87 w 395"/>
                <a:gd name="T11" fmla="*/ 0 h 560"/>
                <a:gd name="T12" fmla="*/ 395 w 395"/>
                <a:gd name="T13" fmla="*/ 175 h 560"/>
                <a:gd name="T14" fmla="*/ 395 w 395"/>
                <a:gd name="T15" fmla="*/ 17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560">
                  <a:moveTo>
                    <a:pt x="395" y="175"/>
                  </a:moveTo>
                  <a:lnTo>
                    <a:pt x="348" y="365"/>
                  </a:lnTo>
                  <a:lnTo>
                    <a:pt x="321" y="560"/>
                  </a:lnTo>
                  <a:lnTo>
                    <a:pt x="0" y="469"/>
                  </a:lnTo>
                  <a:lnTo>
                    <a:pt x="17" y="232"/>
                  </a:lnTo>
                  <a:lnTo>
                    <a:pt x="87" y="0"/>
                  </a:lnTo>
                  <a:lnTo>
                    <a:pt x="395" y="175"/>
                  </a:lnTo>
                  <a:lnTo>
                    <a:pt x="395" y="1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0" name="Freeform 20"/>
            <p:cNvSpPr>
              <a:spLocks/>
            </p:cNvSpPr>
            <p:nvPr/>
          </p:nvSpPr>
          <p:spPr bwMode="auto">
            <a:xfrm>
              <a:off x="1979" y="1491"/>
              <a:ext cx="254" cy="303"/>
            </a:xfrm>
            <a:custGeom>
              <a:avLst/>
              <a:gdLst>
                <a:gd name="T0" fmla="*/ 507 w 507"/>
                <a:gd name="T1" fmla="*/ 300 h 604"/>
                <a:gd name="T2" fmla="*/ 372 w 507"/>
                <a:gd name="T3" fmla="*/ 444 h 604"/>
                <a:gd name="T4" fmla="*/ 256 w 507"/>
                <a:gd name="T5" fmla="*/ 604 h 604"/>
                <a:gd name="T6" fmla="*/ 0 w 507"/>
                <a:gd name="T7" fmla="*/ 357 h 604"/>
                <a:gd name="T8" fmla="*/ 148 w 507"/>
                <a:gd name="T9" fmla="*/ 169 h 604"/>
                <a:gd name="T10" fmla="*/ 321 w 507"/>
                <a:gd name="T11" fmla="*/ 0 h 604"/>
                <a:gd name="T12" fmla="*/ 507 w 507"/>
                <a:gd name="T13" fmla="*/ 300 h 604"/>
                <a:gd name="T14" fmla="*/ 507 w 507"/>
                <a:gd name="T15" fmla="*/ 30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7" h="604">
                  <a:moveTo>
                    <a:pt x="507" y="300"/>
                  </a:moveTo>
                  <a:lnTo>
                    <a:pt x="372" y="444"/>
                  </a:lnTo>
                  <a:lnTo>
                    <a:pt x="256" y="604"/>
                  </a:lnTo>
                  <a:lnTo>
                    <a:pt x="0" y="357"/>
                  </a:lnTo>
                  <a:lnTo>
                    <a:pt x="148" y="169"/>
                  </a:lnTo>
                  <a:lnTo>
                    <a:pt x="321" y="0"/>
                  </a:lnTo>
                  <a:lnTo>
                    <a:pt x="507" y="300"/>
                  </a:lnTo>
                  <a:lnTo>
                    <a:pt x="507" y="3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1" name="Freeform 21"/>
            <p:cNvSpPr>
              <a:spLocks/>
            </p:cNvSpPr>
            <p:nvPr/>
          </p:nvSpPr>
          <p:spPr bwMode="auto">
            <a:xfrm>
              <a:off x="2340" y="1277"/>
              <a:ext cx="236" cy="249"/>
            </a:xfrm>
            <a:custGeom>
              <a:avLst/>
              <a:gdLst>
                <a:gd name="T0" fmla="*/ 472 w 472"/>
                <a:gd name="T1" fmla="*/ 355 h 498"/>
                <a:gd name="T2" fmla="*/ 283 w 472"/>
                <a:gd name="T3" fmla="*/ 416 h 498"/>
                <a:gd name="T4" fmla="*/ 105 w 472"/>
                <a:gd name="T5" fmla="*/ 498 h 498"/>
                <a:gd name="T6" fmla="*/ 0 w 472"/>
                <a:gd name="T7" fmla="*/ 160 h 498"/>
                <a:gd name="T8" fmla="*/ 221 w 472"/>
                <a:gd name="T9" fmla="*/ 66 h 498"/>
                <a:gd name="T10" fmla="*/ 453 w 472"/>
                <a:gd name="T11" fmla="*/ 0 h 498"/>
                <a:gd name="T12" fmla="*/ 472 w 472"/>
                <a:gd name="T13" fmla="*/ 355 h 498"/>
                <a:gd name="T14" fmla="*/ 472 w 472"/>
                <a:gd name="T15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98">
                  <a:moveTo>
                    <a:pt x="472" y="355"/>
                  </a:moveTo>
                  <a:lnTo>
                    <a:pt x="283" y="416"/>
                  </a:lnTo>
                  <a:lnTo>
                    <a:pt x="105" y="498"/>
                  </a:lnTo>
                  <a:lnTo>
                    <a:pt x="0" y="160"/>
                  </a:lnTo>
                  <a:lnTo>
                    <a:pt x="221" y="66"/>
                  </a:lnTo>
                  <a:lnTo>
                    <a:pt x="453" y="0"/>
                  </a:lnTo>
                  <a:lnTo>
                    <a:pt x="472" y="355"/>
                  </a:lnTo>
                  <a:lnTo>
                    <a:pt x="472" y="3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2" name="Freeform 22"/>
            <p:cNvSpPr>
              <a:spLocks/>
            </p:cNvSpPr>
            <p:nvPr/>
          </p:nvSpPr>
          <p:spPr bwMode="auto">
            <a:xfrm>
              <a:off x="2772" y="1258"/>
              <a:ext cx="271" cy="199"/>
            </a:xfrm>
            <a:custGeom>
              <a:avLst/>
              <a:gdLst>
                <a:gd name="T0" fmla="*/ 390 w 544"/>
                <a:gd name="T1" fmla="*/ 399 h 399"/>
                <a:gd name="T2" fmla="*/ 196 w 544"/>
                <a:gd name="T3" fmla="*/ 361 h 399"/>
                <a:gd name="T4" fmla="*/ 0 w 544"/>
                <a:gd name="T5" fmla="*/ 348 h 399"/>
                <a:gd name="T6" fmla="*/ 69 w 544"/>
                <a:gd name="T7" fmla="*/ 0 h 399"/>
                <a:gd name="T8" fmla="*/ 310 w 544"/>
                <a:gd name="T9" fmla="*/ 25 h 399"/>
                <a:gd name="T10" fmla="*/ 544 w 544"/>
                <a:gd name="T11" fmla="*/ 80 h 399"/>
                <a:gd name="T12" fmla="*/ 390 w 544"/>
                <a:gd name="T13" fmla="*/ 399 h 399"/>
                <a:gd name="T14" fmla="*/ 390 w 544"/>
                <a:gd name="T15" fmla="*/ 39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4" h="399">
                  <a:moveTo>
                    <a:pt x="390" y="399"/>
                  </a:moveTo>
                  <a:lnTo>
                    <a:pt x="196" y="361"/>
                  </a:lnTo>
                  <a:lnTo>
                    <a:pt x="0" y="348"/>
                  </a:lnTo>
                  <a:lnTo>
                    <a:pt x="69" y="0"/>
                  </a:lnTo>
                  <a:lnTo>
                    <a:pt x="310" y="25"/>
                  </a:lnTo>
                  <a:lnTo>
                    <a:pt x="544" y="80"/>
                  </a:lnTo>
                  <a:lnTo>
                    <a:pt x="390" y="399"/>
                  </a:lnTo>
                  <a:lnTo>
                    <a:pt x="390" y="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3" name="Freeform 23"/>
            <p:cNvSpPr>
              <a:spLocks/>
            </p:cNvSpPr>
            <p:nvPr/>
          </p:nvSpPr>
          <p:spPr bwMode="auto">
            <a:xfrm>
              <a:off x="3149" y="1395"/>
              <a:ext cx="303" cy="252"/>
            </a:xfrm>
            <a:custGeom>
              <a:avLst/>
              <a:gdLst>
                <a:gd name="T0" fmla="*/ 316 w 606"/>
                <a:gd name="T1" fmla="*/ 503 h 503"/>
                <a:gd name="T2" fmla="*/ 165 w 606"/>
                <a:gd name="T3" fmla="*/ 378 h 503"/>
                <a:gd name="T4" fmla="*/ 0 w 606"/>
                <a:gd name="T5" fmla="*/ 270 h 503"/>
                <a:gd name="T6" fmla="*/ 228 w 606"/>
                <a:gd name="T7" fmla="*/ 0 h 503"/>
                <a:gd name="T8" fmla="*/ 428 w 606"/>
                <a:gd name="T9" fmla="*/ 136 h 503"/>
                <a:gd name="T10" fmla="*/ 606 w 606"/>
                <a:gd name="T11" fmla="*/ 298 h 503"/>
                <a:gd name="T12" fmla="*/ 316 w 606"/>
                <a:gd name="T13" fmla="*/ 503 h 503"/>
                <a:gd name="T14" fmla="*/ 316 w 606"/>
                <a:gd name="T15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503">
                  <a:moveTo>
                    <a:pt x="316" y="503"/>
                  </a:moveTo>
                  <a:lnTo>
                    <a:pt x="165" y="378"/>
                  </a:lnTo>
                  <a:lnTo>
                    <a:pt x="0" y="270"/>
                  </a:lnTo>
                  <a:lnTo>
                    <a:pt x="228" y="0"/>
                  </a:lnTo>
                  <a:lnTo>
                    <a:pt x="428" y="136"/>
                  </a:lnTo>
                  <a:lnTo>
                    <a:pt x="606" y="298"/>
                  </a:lnTo>
                  <a:lnTo>
                    <a:pt x="316" y="503"/>
                  </a:lnTo>
                  <a:lnTo>
                    <a:pt x="316" y="5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4" name="Freeform 24"/>
            <p:cNvSpPr>
              <a:spLocks/>
            </p:cNvSpPr>
            <p:nvPr/>
          </p:nvSpPr>
          <p:spPr bwMode="auto">
            <a:xfrm>
              <a:off x="3452" y="1545"/>
              <a:ext cx="79" cy="91"/>
            </a:xfrm>
            <a:custGeom>
              <a:avLst/>
              <a:gdLst>
                <a:gd name="T0" fmla="*/ 0 w 158"/>
                <a:gd name="T1" fmla="*/ 0 h 183"/>
                <a:gd name="T2" fmla="*/ 158 w 158"/>
                <a:gd name="T3" fmla="*/ 183 h 183"/>
                <a:gd name="T4" fmla="*/ 0 w 158"/>
                <a:gd name="T5" fmla="*/ 0 h 183"/>
                <a:gd name="T6" fmla="*/ 0 w 158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83">
                  <a:moveTo>
                    <a:pt x="0" y="0"/>
                  </a:moveTo>
                  <a:lnTo>
                    <a:pt x="158" y="1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5" name="Freeform 25"/>
            <p:cNvSpPr>
              <a:spLocks/>
            </p:cNvSpPr>
            <p:nvPr/>
          </p:nvSpPr>
          <p:spPr bwMode="auto">
            <a:xfrm>
              <a:off x="3432" y="1737"/>
              <a:ext cx="260" cy="241"/>
            </a:xfrm>
            <a:custGeom>
              <a:avLst/>
              <a:gdLst>
                <a:gd name="T0" fmla="*/ 166 w 519"/>
                <a:gd name="T1" fmla="*/ 483 h 483"/>
                <a:gd name="T2" fmla="*/ 94 w 519"/>
                <a:gd name="T3" fmla="*/ 298 h 483"/>
                <a:gd name="T4" fmla="*/ 0 w 519"/>
                <a:gd name="T5" fmla="*/ 125 h 483"/>
                <a:gd name="T6" fmla="*/ 331 w 519"/>
                <a:gd name="T7" fmla="*/ 0 h 483"/>
                <a:gd name="T8" fmla="*/ 438 w 519"/>
                <a:gd name="T9" fmla="*/ 215 h 483"/>
                <a:gd name="T10" fmla="*/ 519 w 519"/>
                <a:gd name="T11" fmla="*/ 443 h 483"/>
                <a:gd name="T12" fmla="*/ 166 w 519"/>
                <a:gd name="T13" fmla="*/ 483 h 483"/>
                <a:gd name="T14" fmla="*/ 166 w 519"/>
                <a:gd name="T1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3">
                  <a:moveTo>
                    <a:pt x="166" y="483"/>
                  </a:moveTo>
                  <a:lnTo>
                    <a:pt x="94" y="298"/>
                  </a:lnTo>
                  <a:lnTo>
                    <a:pt x="0" y="125"/>
                  </a:lnTo>
                  <a:lnTo>
                    <a:pt x="331" y="0"/>
                  </a:lnTo>
                  <a:lnTo>
                    <a:pt x="438" y="215"/>
                  </a:lnTo>
                  <a:lnTo>
                    <a:pt x="519" y="443"/>
                  </a:lnTo>
                  <a:lnTo>
                    <a:pt x="166" y="483"/>
                  </a:lnTo>
                  <a:lnTo>
                    <a:pt x="166" y="4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6" name="Freeform 26"/>
            <p:cNvSpPr>
              <a:spLocks/>
            </p:cNvSpPr>
            <p:nvPr/>
          </p:nvSpPr>
          <p:spPr bwMode="auto">
            <a:xfrm>
              <a:off x="3538" y="2172"/>
              <a:ext cx="189" cy="264"/>
            </a:xfrm>
            <a:custGeom>
              <a:avLst/>
              <a:gdLst>
                <a:gd name="T0" fmla="*/ 0 w 379"/>
                <a:gd name="T1" fmla="*/ 391 h 528"/>
                <a:gd name="T2" fmla="*/ 25 w 379"/>
                <a:gd name="T3" fmla="*/ 195 h 528"/>
                <a:gd name="T4" fmla="*/ 27 w 379"/>
                <a:gd name="T5" fmla="*/ 0 h 528"/>
                <a:gd name="T6" fmla="*/ 379 w 379"/>
                <a:gd name="T7" fmla="*/ 47 h 528"/>
                <a:gd name="T8" fmla="*/ 369 w 379"/>
                <a:gd name="T9" fmla="*/ 289 h 528"/>
                <a:gd name="T10" fmla="*/ 329 w 379"/>
                <a:gd name="T11" fmla="*/ 528 h 528"/>
                <a:gd name="T12" fmla="*/ 0 w 379"/>
                <a:gd name="T13" fmla="*/ 391 h 528"/>
                <a:gd name="T14" fmla="*/ 0 w 379"/>
                <a:gd name="T15" fmla="*/ 391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9" h="528">
                  <a:moveTo>
                    <a:pt x="0" y="391"/>
                  </a:moveTo>
                  <a:lnTo>
                    <a:pt x="25" y="195"/>
                  </a:lnTo>
                  <a:lnTo>
                    <a:pt x="27" y="0"/>
                  </a:lnTo>
                  <a:lnTo>
                    <a:pt x="379" y="47"/>
                  </a:lnTo>
                  <a:lnTo>
                    <a:pt x="369" y="289"/>
                  </a:lnTo>
                  <a:lnTo>
                    <a:pt x="329" y="528"/>
                  </a:lnTo>
                  <a:lnTo>
                    <a:pt x="0" y="391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7" name="Freeform 27"/>
            <p:cNvSpPr>
              <a:spLocks/>
            </p:cNvSpPr>
            <p:nvPr/>
          </p:nvSpPr>
          <p:spPr bwMode="auto">
            <a:xfrm>
              <a:off x="2491" y="2978"/>
              <a:ext cx="371" cy="199"/>
            </a:xfrm>
            <a:custGeom>
              <a:avLst/>
              <a:gdLst>
                <a:gd name="T0" fmla="*/ 154 w 742"/>
                <a:gd name="T1" fmla="*/ 0 h 399"/>
                <a:gd name="T2" fmla="*/ 348 w 742"/>
                <a:gd name="T3" fmla="*/ 38 h 399"/>
                <a:gd name="T4" fmla="*/ 544 w 742"/>
                <a:gd name="T5" fmla="*/ 51 h 399"/>
                <a:gd name="T6" fmla="*/ 742 w 742"/>
                <a:gd name="T7" fmla="*/ 39 h 399"/>
                <a:gd name="T8" fmla="*/ 715 w 742"/>
                <a:gd name="T9" fmla="*/ 393 h 399"/>
                <a:gd name="T10" fmla="*/ 474 w 742"/>
                <a:gd name="T11" fmla="*/ 399 h 399"/>
                <a:gd name="T12" fmla="*/ 234 w 742"/>
                <a:gd name="T13" fmla="*/ 374 h 399"/>
                <a:gd name="T14" fmla="*/ 0 w 742"/>
                <a:gd name="T15" fmla="*/ 319 h 399"/>
                <a:gd name="T16" fmla="*/ 154 w 742"/>
                <a:gd name="T17" fmla="*/ 0 h 399"/>
                <a:gd name="T18" fmla="*/ 154 w 742"/>
                <a:gd name="T1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2" h="399">
                  <a:moveTo>
                    <a:pt x="154" y="0"/>
                  </a:moveTo>
                  <a:lnTo>
                    <a:pt x="348" y="38"/>
                  </a:lnTo>
                  <a:lnTo>
                    <a:pt x="544" y="51"/>
                  </a:lnTo>
                  <a:lnTo>
                    <a:pt x="742" y="39"/>
                  </a:lnTo>
                  <a:lnTo>
                    <a:pt x="715" y="393"/>
                  </a:lnTo>
                  <a:lnTo>
                    <a:pt x="474" y="399"/>
                  </a:lnTo>
                  <a:lnTo>
                    <a:pt x="234" y="374"/>
                  </a:lnTo>
                  <a:lnTo>
                    <a:pt x="0" y="319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8" name="Freeform 28"/>
            <p:cNvSpPr>
              <a:spLocks/>
            </p:cNvSpPr>
            <p:nvPr/>
          </p:nvSpPr>
          <p:spPr bwMode="auto">
            <a:xfrm>
              <a:off x="3053" y="2855"/>
              <a:ext cx="247" cy="269"/>
            </a:xfrm>
            <a:custGeom>
              <a:avLst/>
              <a:gdLst>
                <a:gd name="T0" fmla="*/ 0 w 494"/>
                <a:gd name="T1" fmla="*/ 188 h 538"/>
                <a:gd name="T2" fmla="*/ 179 w 494"/>
                <a:gd name="T3" fmla="*/ 105 h 538"/>
                <a:gd name="T4" fmla="*/ 346 w 494"/>
                <a:gd name="T5" fmla="*/ 0 h 538"/>
                <a:gd name="T6" fmla="*/ 494 w 494"/>
                <a:gd name="T7" fmla="*/ 323 h 538"/>
                <a:gd name="T8" fmla="*/ 285 w 494"/>
                <a:gd name="T9" fmla="*/ 445 h 538"/>
                <a:gd name="T10" fmla="*/ 63 w 494"/>
                <a:gd name="T11" fmla="*/ 538 h 538"/>
                <a:gd name="T12" fmla="*/ 0 w 494"/>
                <a:gd name="T13" fmla="*/ 188 h 538"/>
                <a:gd name="T14" fmla="*/ 0 w 494"/>
                <a:gd name="T15" fmla="*/ 18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38">
                  <a:moveTo>
                    <a:pt x="0" y="188"/>
                  </a:moveTo>
                  <a:lnTo>
                    <a:pt x="179" y="105"/>
                  </a:lnTo>
                  <a:lnTo>
                    <a:pt x="346" y="0"/>
                  </a:lnTo>
                  <a:lnTo>
                    <a:pt x="494" y="323"/>
                  </a:lnTo>
                  <a:lnTo>
                    <a:pt x="285" y="445"/>
                  </a:lnTo>
                  <a:lnTo>
                    <a:pt x="63" y="538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9" name="Freeform 29"/>
            <p:cNvSpPr>
              <a:spLocks/>
            </p:cNvSpPr>
            <p:nvPr/>
          </p:nvSpPr>
          <p:spPr bwMode="auto">
            <a:xfrm>
              <a:off x="3369" y="2555"/>
              <a:ext cx="250" cy="304"/>
            </a:xfrm>
            <a:custGeom>
              <a:avLst/>
              <a:gdLst>
                <a:gd name="T0" fmla="*/ 0 w 498"/>
                <a:gd name="T1" fmla="*/ 332 h 608"/>
                <a:gd name="T2" fmla="*/ 118 w 498"/>
                <a:gd name="T3" fmla="*/ 173 h 608"/>
                <a:gd name="T4" fmla="*/ 213 w 498"/>
                <a:gd name="T5" fmla="*/ 0 h 608"/>
                <a:gd name="T6" fmla="*/ 498 w 498"/>
                <a:gd name="T7" fmla="*/ 213 h 608"/>
                <a:gd name="T8" fmla="*/ 373 w 498"/>
                <a:gd name="T9" fmla="*/ 418 h 608"/>
                <a:gd name="T10" fmla="*/ 224 w 498"/>
                <a:gd name="T11" fmla="*/ 608 h 608"/>
                <a:gd name="T12" fmla="*/ 0 w 498"/>
                <a:gd name="T13" fmla="*/ 332 h 608"/>
                <a:gd name="T14" fmla="*/ 0 w 498"/>
                <a:gd name="T15" fmla="*/ 33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608">
                  <a:moveTo>
                    <a:pt x="0" y="332"/>
                  </a:moveTo>
                  <a:lnTo>
                    <a:pt x="118" y="173"/>
                  </a:lnTo>
                  <a:lnTo>
                    <a:pt x="213" y="0"/>
                  </a:lnTo>
                  <a:lnTo>
                    <a:pt x="498" y="213"/>
                  </a:lnTo>
                  <a:lnTo>
                    <a:pt x="373" y="418"/>
                  </a:lnTo>
                  <a:lnTo>
                    <a:pt x="224" y="608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90" name="Freeform 30"/>
            <p:cNvSpPr>
              <a:spLocks/>
            </p:cNvSpPr>
            <p:nvPr/>
          </p:nvSpPr>
          <p:spPr bwMode="auto">
            <a:xfrm>
              <a:off x="2004" y="2715"/>
              <a:ext cx="299" cy="256"/>
            </a:xfrm>
            <a:custGeom>
              <a:avLst/>
              <a:gdLst>
                <a:gd name="T0" fmla="*/ 314 w 599"/>
                <a:gd name="T1" fmla="*/ 0 h 511"/>
                <a:gd name="T2" fmla="*/ 447 w 599"/>
                <a:gd name="T3" fmla="*/ 144 h 511"/>
                <a:gd name="T4" fmla="*/ 599 w 599"/>
                <a:gd name="T5" fmla="*/ 272 h 511"/>
                <a:gd name="T6" fmla="*/ 337 w 599"/>
                <a:gd name="T7" fmla="*/ 511 h 511"/>
                <a:gd name="T8" fmla="*/ 158 w 599"/>
                <a:gd name="T9" fmla="*/ 350 h 511"/>
                <a:gd name="T10" fmla="*/ 0 w 599"/>
                <a:gd name="T11" fmla="*/ 167 h 511"/>
                <a:gd name="T12" fmla="*/ 314 w 599"/>
                <a:gd name="T13" fmla="*/ 0 h 511"/>
                <a:gd name="T14" fmla="*/ 314 w 599"/>
                <a:gd name="T15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511">
                  <a:moveTo>
                    <a:pt x="314" y="0"/>
                  </a:moveTo>
                  <a:lnTo>
                    <a:pt x="447" y="144"/>
                  </a:lnTo>
                  <a:lnTo>
                    <a:pt x="599" y="272"/>
                  </a:lnTo>
                  <a:lnTo>
                    <a:pt x="337" y="511"/>
                  </a:lnTo>
                  <a:lnTo>
                    <a:pt x="158" y="350"/>
                  </a:lnTo>
                  <a:lnTo>
                    <a:pt x="0" y="167"/>
                  </a:lnTo>
                  <a:lnTo>
                    <a:pt x="314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91" name="Freeform 31"/>
            <p:cNvSpPr>
              <a:spLocks/>
            </p:cNvSpPr>
            <p:nvPr/>
          </p:nvSpPr>
          <p:spPr bwMode="auto">
            <a:xfrm>
              <a:off x="2426" y="2766"/>
              <a:ext cx="299" cy="601"/>
            </a:xfrm>
            <a:custGeom>
              <a:avLst/>
              <a:gdLst>
                <a:gd name="T0" fmla="*/ 419 w 599"/>
                <a:gd name="T1" fmla="*/ 0 h 1203"/>
                <a:gd name="T2" fmla="*/ 0 w 599"/>
                <a:gd name="T3" fmla="*/ 530 h 1203"/>
                <a:gd name="T4" fmla="*/ 164 w 599"/>
                <a:gd name="T5" fmla="*/ 1203 h 1203"/>
                <a:gd name="T6" fmla="*/ 394 w 599"/>
                <a:gd name="T7" fmla="*/ 1172 h 1203"/>
                <a:gd name="T8" fmla="*/ 325 w 599"/>
                <a:gd name="T9" fmla="*/ 644 h 1203"/>
                <a:gd name="T10" fmla="*/ 599 w 599"/>
                <a:gd name="T11" fmla="*/ 135 h 1203"/>
                <a:gd name="T12" fmla="*/ 419 w 599"/>
                <a:gd name="T13" fmla="*/ 0 h 1203"/>
                <a:gd name="T14" fmla="*/ 419 w 599"/>
                <a:gd name="T15" fmla="*/ 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1203">
                  <a:moveTo>
                    <a:pt x="419" y="0"/>
                  </a:moveTo>
                  <a:lnTo>
                    <a:pt x="0" y="530"/>
                  </a:lnTo>
                  <a:lnTo>
                    <a:pt x="164" y="1203"/>
                  </a:lnTo>
                  <a:lnTo>
                    <a:pt x="394" y="1172"/>
                  </a:lnTo>
                  <a:lnTo>
                    <a:pt x="325" y="644"/>
                  </a:lnTo>
                  <a:lnTo>
                    <a:pt x="599" y="135"/>
                  </a:lnTo>
                  <a:lnTo>
                    <a:pt x="419" y="0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674688" y="3494088"/>
            <a:ext cx="2274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Design</a:t>
            </a:r>
          </a:p>
          <a:p>
            <a:pPr algn="ctr"/>
            <a:r>
              <a:rPr lang="en-US"/>
              <a:t>(previous lectures)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6397625" y="3494088"/>
            <a:ext cx="1954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Implementation</a:t>
            </a:r>
          </a:p>
          <a:p>
            <a:pPr algn="ctr"/>
            <a:r>
              <a:rPr lang="en-US"/>
              <a:t>(this lecture)</a:t>
            </a:r>
          </a:p>
        </p:txBody>
      </p:sp>
    </p:spTree>
    <p:extLst>
      <p:ext uri="{BB962C8B-B14F-4D97-AF65-F5344CB8AC3E}">
        <p14:creationId xmlns:p14="http://schemas.microsoft.com/office/powerpoint/2010/main" val="20984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Design to Implementation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Choose a suitable implementation language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Establish coding conventions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Divide work effort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Implement</a:t>
            </a:r>
          </a:p>
          <a:p>
            <a:pPr marL="914400" lvl="1" indent="-457200"/>
            <a:r>
              <a:rPr lang="en-US"/>
              <a:t>Code</a:t>
            </a:r>
          </a:p>
          <a:p>
            <a:pPr marL="914400" lvl="1" indent="-457200"/>
            <a:r>
              <a:rPr lang="en-US"/>
              <a:t>Unit tests</a:t>
            </a:r>
          </a:p>
          <a:p>
            <a:pPr marL="914400" lvl="1" indent="-457200"/>
            <a:r>
              <a:rPr lang="en-US"/>
              <a:t>Code reviews</a:t>
            </a:r>
          </a:p>
          <a:p>
            <a:pPr marL="914400" lvl="1" indent="-457200"/>
            <a:r>
              <a:rPr lang="en-US"/>
              <a:t>Inspections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Perform integration tests</a:t>
            </a:r>
          </a:p>
        </p:txBody>
      </p:sp>
    </p:spTree>
    <p:extLst>
      <p:ext uri="{BB962C8B-B14F-4D97-AF65-F5344CB8AC3E}">
        <p14:creationId xmlns:p14="http://schemas.microsoft.com/office/powerpoint/2010/main" val="32761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a Suitable Language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Generation language</a:t>
            </a:r>
          </a:p>
          <a:p>
            <a:pPr lvl="1"/>
            <a:r>
              <a:rPr lang="en-US" sz="2000" dirty="0"/>
              <a:t>Databases</a:t>
            </a:r>
          </a:p>
          <a:p>
            <a:pPr lvl="1"/>
            <a:r>
              <a:rPr lang="en-US" sz="2000" dirty="0"/>
              <a:t>Visual Basic</a:t>
            </a:r>
          </a:p>
          <a:p>
            <a:pPr lvl="1"/>
            <a:r>
              <a:rPr lang="en-US" sz="2000" dirty="0"/>
              <a:t>Forms</a:t>
            </a:r>
          </a:p>
          <a:p>
            <a:r>
              <a:rPr lang="en-US" sz="2400" dirty="0"/>
              <a:t>“Real” programming language</a:t>
            </a:r>
          </a:p>
          <a:p>
            <a:pPr lvl="1"/>
            <a:r>
              <a:rPr lang="en-US" sz="2000" dirty="0" smtClean="0"/>
              <a:t>Python</a:t>
            </a:r>
          </a:p>
          <a:p>
            <a:pPr lvl="1"/>
            <a:r>
              <a:rPr lang="en-US" sz="2000" dirty="0" smtClean="0"/>
              <a:t>Java </a:t>
            </a:r>
            <a:r>
              <a:rPr lang="en-US" sz="2000" dirty="0"/>
              <a:t>+ Class Libraries</a:t>
            </a:r>
          </a:p>
          <a:p>
            <a:pPr lvl="1"/>
            <a:r>
              <a:rPr lang="en-US" sz="2000" dirty="0"/>
              <a:t>C++/C + STL (Standard Template Library)</a:t>
            </a:r>
          </a:p>
          <a:p>
            <a:pPr lvl="1"/>
            <a:r>
              <a:rPr lang="en-US" sz="2000" dirty="0"/>
              <a:t>Cobol</a:t>
            </a:r>
          </a:p>
          <a:p>
            <a:pPr lvl="1"/>
            <a:r>
              <a:rPr lang="en-US" sz="2000" dirty="0"/>
              <a:t>Fortran</a:t>
            </a:r>
          </a:p>
          <a:p>
            <a:r>
              <a:rPr lang="en-US" sz="2400" dirty="0"/>
              <a:t>Assembly language</a:t>
            </a:r>
          </a:p>
          <a:p>
            <a:pPr lvl="1"/>
            <a:r>
              <a:rPr lang="en-US" sz="2000" dirty="0"/>
              <a:t>Machine specific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8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a Suitable Language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Maintain the design “picture”</a:t>
            </a:r>
          </a:p>
          <a:p>
            <a:pPr lvl="1"/>
            <a:r>
              <a:rPr lang="en-US" dirty="0"/>
              <a:t>Mapping of design elements onto implementation</a:t>
            </a:r>
          </a:p>
          <a:p>
            <a:pPr lvl="1"/>
            <a:r>
              <a:rPr lang="en-US" dirty="0"/>
              <a:t>Module inside versus outside</a:t>
            </a:r>
          </a:p>
          <a:p>
            <a:pPr lvl="2"/>
            <a:r>
              <a:rPr lang="en-US" dirty="0"/>
              <a:t>Does the language enforce a boundary?</a:t>
            </a:r>
          </a:p>
          <a:p>
            <a:pPr lvl="2"/>
            <a:r>
              <a:rPr lang="en-US" dirty="0"/>
              <a:t>Interfaces!</a:t>
            </a:r>
          </a:p>
          <a:p>
            <a:pPr lvl="1"/>
            <a:r>
              <a:rPr lang="en-US" dirty="0"/>
              <a:t>Explicit representation of uses relationship</a:t>
            </a:r>
          </a:p>
          <a:p>
            <a:r>
              <a:rPr lang="en-US" dirty="0" smtClean="0"/>
              <a:t>Error </a:t>
            </a:r>
            <a:r>
              <a:rPr lang="en-US" dirty="0"/>
              <a:t>handling</a:t>
            </a:r>
          </a:p>
          <a:p>
            <a:pPr lvl="1"/>
            <a:r>
              <a:rPr lang="en-US" dirty="0"/>
              <a:t>Return values</a:t>
            </a:r>
          </a:p>
          <a:p>
            <a:pPr lvl="1"/>
            <a:r>
              <a:rPr lang="en-US" dirty="0"/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4823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 Coding Conventions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#define _POSIX_SOURCE /* you are not supposed to understand this */ #define O(OOO,OO0,O00,O0O,OO,O0)\0##O0O%:%:OO\0##O0%:%:OOO\0##OO0%:%:O00 #include static volatile sig_atomic_t One; #include #include #define Zero(NULL)#NULL #define ONE(One) Zero(One) in??/ t #line 10 "01\015" main (register zero, char **ONE) %: } 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433763" y="6096000"/>
            <a:ext cx="2189162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www.ioccc.org</a:t>
            </a:r>
          </a:p>
        </p:txBody>
      </p:sp>
    </p:spTree>
    <p:extLst>
      <p:ext uri="{BB962C8B-B14F-4D97-AF65-F5344CB8AC3E}">
        <p14:creationId xmlns:p14="http://schemas.microsoft.com/office/powerpoint/2010/main" val="39942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Too!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import java.awt.*;import java.util.*;public class C extends Frame{Date D=new Date();void T(Date d){D=d;repaint();}double P=Math.PI,A=P/2,a,c,U=.05;int W,H,m,R;double E(int a,int u){return(3*P/2+2*P*a/u)%(2*P);}void N(Graphics g,double q,double s){g.fillPolygon(new int[]{H(s,q),H(U,q+A),H(U,q+3*A)},new int[]{J(s,q),J(U,q+A),J(U,q+3*A)},3);}public void paint(Graphics g){Color C=SystemColor.control;g.setColor(C);g.fillRect(0,0,W=size().width,H=size().height);W-=52;H-=52;R=Math.min(W/2,H/2);g.translate(W/2+25,H/2+36);g.setColor(C.darker());for(m=0;m&lt;12;++m){a=E(m,12);g.drawLine(H(.8),J(.8),H(.9),J(.9));}m=D.getMinutes();N(g,E(D.getHours()*60+m,720),.5);N(g,E(m,60),.8);N(g,E(D.getSeconds(),60),.9);}int H(double y){return(int)(R*y*Math.cos(a));}int H(double y,double q){a=q;return H(y);}int J(double y){return(int)(R*y*Math.sin(a));}int J(double y,double q){a=q;return J(y);}public static void main(String[]_)throws Exception{C c=new C();c.resize(200,200);c.show();for(;;){c.T(new Date());Thread.sleep(200);}}}</a:t>
            </a:r>
          </a:p>
        </p:txBody>
      </p:sp>
    </p:spTree>
    <p:extLst>
      <p:ext uri="{BB962C8B-B14F-4D97-AF65-F5344CB8AC3E}">
        <p14:creationId xmlns:p14="http://schemas.microsoft.com/office/powerpoint/2010/main" val="36986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Integration test </a:t>
            </a:r>
            <a:r>
              <a:rPr lang="en-US" dirty="0" smtClean="0"/>
              <a:t>plan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 Coding Conventions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Naming</a:t>
            </a:r>
          </a:p>
          <a:p>
            <a:pPr lvl="1"/>
            <a:r>
              <a:rPr lang="en-US"/>
              <a:t>Avoid confusing characters</a:t>
            </a:r>
          </a:p>
          <a:p>
            <a:pPr lvl="2"/>
            <a:r>
              <a:rPr lang="en-US"/>
              <a:t>1, l, L, o, O, 0, S, 5, G, 6</a:t>
            </a:r>
          </a:p>
          <a:p>
            <a:pPr lvl="1"/>
            <a:r>
              <a:rPr lang="en-US"/>
              <a:t>Avoid misleading names</a:t>
            </a:r>
          </a:p>
          <a:p>
            <a:pPr lvl="1"/>
            <a:r>
              <a:rPr lang="en-US"/>
              <a:t>Avoid names with similar meaning</a:t>
            </a:r>
          </a:p>
          <a:p>
            <a:pPr lvl="1"/>
            <a:r>
              <a:rPr lang="en-US"/>
              <a:t>Use capitalization wisely</a:t>
            </a:r>
          </a:p>
          <a:p>
            <a:r>
              <a:rPr lang="en-US"/>
              <a:t>Code layout</a:t>
            </a:r>
          </a:p>
          <a:p>
            <a:pPr lvl="1"/>
            <a:r>
              <a:rPr lang="en-US"/>
              <a:t>White space / blank lines</a:t>
            </a:r>
          </a:p>
          <a:p>
            <a:pPr lvl="1"/>
            <a:r>
              <a:rPr lang="en-US"/>
              <a:t>Grouping</a:t>
            </a:r>
          </a:p>
          <a:p>
            <a:pPr lvl="1"/>
            <a:r>
              <a:rPr lang="en-US"/>
              <a:t>Alignment</a:t>
            </a:r>
          </a:p>
          <a:p>
            <a:pPr lvl="1"/>
            <a:r>
              <a:rPr lang="en-US"/>
              <a:t>Indentation</a:t>
            </a:r>
          </a:p>
          <a:p>
            <a:pPr lvl="1"/>
            <a:r>
              <a:rPr lang="en-US"/>
              <a:t>Parentheses</a:t>
            </a:r>
          </a:p>
        </p:txBody>
      </p:sp>
    </p:spTree>
    <p:extLst>
      <p:ext uri="{BB962C8B-B14F-4D97-AF65-F5344CB8AC3E}">
        <p14:creationId xmlns:p14="http://schemas.microsoft.com/office/powerpoint/2010/main" val="5543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 Work Effort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different modules to different developers</a:t>
            </a:r>
          </a:p>
          <a:p>
            <a:pPr lvl="1"/>
            <a:r>
              <a:rPr lang="en-US"/>
              <a:t>Assignments can be incremental</a:t>
            </a:r>
          </a:p>
          <a:p>
            <a:pPr lvl="1"/>
            <a:r>
              <a:rPr lang="en-US"/>
              <a:t>Assignments change</a:t>
            </a:r>
          </a:p>
          <a:p>
            <a:pPr lvl="2"/>
            <a:r>
              <a:rPr lang="en-US"/>
              <a:t>Illness</a:t>
            </a:r>
          </a:p>
          <a:p>
            <a:pPr lvl="2"/>
            <a:r>
              <a:rPr lang="en-US"/>
              <a:t>New employees</a:t>
            </a:r>
          </a:p>
          <a:p>
            <a:pPr lvl="2"/>
            <a:r>
              <a:rPr lang="en-US"/>
              <a:t>Employees who quit</a:t>
            </a:r>
          </a:p>
          <a:p>
            <a:pPr lvl="2"/>
            <a:r>
              <a:rPr lang="en-US"/>
              <a:t>Schedule adjustments</a:t>
            </a:r>
          </a:p>
          <a:p>
            <a:pPr lvl="2"/>
            <a:r>
              <a:rPr lang="en-US"/>
              <a:t>Star programmers</a:t>
            </a:r>
          </a:p>
          <a:p>
            <a:r>
              <a:rPr lang="en-US"/>
              <a:t>Interfaces are tremendously important</a:t>
            </a:r>
          </a:p>
          <a:p>
            <a:pPr lvl="1"/>
            <a:r>
              <a:rPr lang="en-US"/>
              <a:t>“Contracts” among modules</a:t>
            </a:r>
          </a:p>
          <a:p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8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MAKE IT WORK CLEANLY</a:t>
            </a:r>
          </a:p>
          <a:p>
            <a:r>
              <a:rPr lang="en-US"/>
              <a:t>FIRST MAKE IT WORK CLEANLY 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  <a:p>
            <a:r>
              <a:rPr lang="en-US"/>
              <a:t>FIRST MAKE IT WORK CLEANLY</a:t>
            </a:r>
          </a:p>
        </p:txBody>
      </p:sp>
    </p:spTree>
    <p:extLst>
      <p:ext uri="{BB962C8B-B14F-4D97-AF65-F5344CB8AC3E}">
        <p14:creationId xmlns:p14="http://schemas.microsoft.com/office/powerpoint/2010/main" val="2197911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Optimizations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make optimizations to a cleanly working module if absolutely necessary</a:t>
            </a:r>
          </a:p>
          <a:p>
            <a:pPr lvl="1"/>
            <a:r>
              <a:rPr lang="en-US"/>
              <a:t>Performance</a:t>
            </a:r>
          </a:p>
          <a:p>
            <a:pPr lvl="1"/>
            <a:r>
              <a:rPr lang="en-US"/>
              <a:t>Memory usage</a:t>
            </a:r>
          </a:p>
          <a:p>
            <a:r>
              <a:rPr lang="en-US"/>
              <a:t>Isolate these optimizations</a:t>
            </a:r>
          </a:p>
          <a:p>
            <a:r>
              <a:rPr lang="en-US"/>
              <a:t>Document these optimizations</a:t>
            </a:r>
          </a:p>
          <a:p>
            <a:pPr lvl="1"/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79450" y="5334000"/>
            <a:ext cx="7661275" cy="122555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Empirical evidence has proven that these optimizations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are </a:t>
            </a:r>
            <a:r>
              <a:rPr lang="en-US" sz="2400" i="1" u="sng">
                <a:solidFill>
                  <a:schemeClr val="hlink"/>
                </a:solidFill>
              </a:rPr>
              <a:t>rarely</a:t>
            </a:r>
            <a:r>
              <a:rPr lang="en-US" sz="2400" i="1">
                <a:solidFill>
                  <a:schemeClr val="hlink"/>
                </a:solidFill>
              </a:rPr>
              <a:t> needed and that if they are needed, they are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only needed in a </a:t>
            </a:r>
            <a:r>
              <a:rPr lang="en-US" sz="2400" i="1" u="sng">
                <a:solidFill>
                  <a:schemeClr val="hlink"/>
                </a:solidFill>
              </a:rPr>
              <a:t>few</a:t>
            </a:r>
            <a:r>
              <a:rPr lang="en-US" sz="2400" i="1">
                <a:solidFill>
                  <a:schemeClr val="hlink"/>
                </a:solidFill>
              </a:rPr>
              <a:t> critical places</a:t>
            </a:r>
          </a:p>
        </p:txBody>
      </p:sp>
    </p:spTree>
    <p:extLst>
      <p:ext uri="{BB962C8B-B14F-4D97-AF65-F5344CB8AC3E}">
        <p14:creationId xmlns:p14="http://schemas.microsoft.com/office/powerpoint/2010/main" val="1193238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Defensive Programming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your code robust and reliable</a:t>
            </a:r>
          </a:p>
          <a:p>
            <a:pPr lvl="1"/>
            <a:r>
              <a:rPr lang="en-US"/>
              <a:t>Use assertions</a:t>
            </a:r>
          </a:p>
          <a:p>
            <a:pPr lvl="1"/>
            <a:r>
              <a:rPr lang="en-US"/>
              <a:t>Use tracing</a:t>
            </a:r>
          </a:p>
          <a:p>
            <a:pPr lvl="1"/>
            <a:r>
              <a:rPr lang="en-US"/>
              <a:t>Handle, do not ignore, exceptions</a:t>
            </a:r>
          </a:p>
          <a:p>
            <a:pPr lvl="2"/>
            <a:r>
              <a:rPr lang="en-US"/>
              <a:t>Contain the damage caused</a:t>
            </a:r>
          </a:p>
          <a:p>
            <a:pPr lvl="2"/>
            <a:r>
              <a:rPr lang="en-US"/>
              <a:t>Garbage in does not mean garbage out</a:t>
            </a:r>
          </a:p>
          <a:p>
            <a:pPr lvl="1"/>
            <a:r>
              <a:rPr lang="en-US"/>
              <a:t>Anticipate changes</a:t>
            </a:r>
          </a:p>
          <a:p>
            <a:pPr lvl="1"/>
            <a:r>
              <a:rPr lang="en-US"/>
              <a:t>Check return values</a:t>
            </a:r>
          </a:p>
          <a:p>
            <a:r>
              <a:rPr lang="en-US"/>
              <a:t>Plan to be able to remove debugging aids in the final, deliverable version</a:t>
            </a:r>
          </a:p>
          <a:p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903288" y="6019800"/>
            <a:ext cx="7267575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Do not sacrifice any of these when facing a deadline</a:t>
            </a:r>
          </a:p>
        </p:txBody>
      </p:sp>
    </p:spTree>
    <p:extLst>
      <p:ext uri="{BB962C8B-B14F-4D97-AF65-F5344CB8AC3E}">
        <p14:creationId xmlns:p14="http://schemas.microsoft.com/office/powerpoint/2010/main" val="3369022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Self documenting code does </a:t>
            </a:r>
            <a:r>
              <a:rPr lang="en-US" u="sng"/>
              <a:t>not</a:t>
            </a:r>
            <a:r>
              <a:rPr lang="en-US"/>
              <a:t> exist!</a:t>
            </a:r>
          </a:p>
          <a:p>
            <a:pPr lvl="1"/>
            <a:r>
              <a:rPr lang="en-US"/>
              <a:t>Meaningful variable names, crisp code layout, and small and simple modules all help…</a:t>
            </a:r>
          </a:p>
          <a:p>
            <a:pPr lvl="1"/>
            <a:r>
              <a:rPr lang="en-US"/>
              <a:t>…but they are not enough</a:t>
            </a:r>
          </a:p>
          <a:p>
            <a:r>
              <a:rPr lang="en-US" u="sng"/>
              <a:t>Every</a:t>
            </a:r>
            <a:r>
              <a:rPr lang="en-US"/>
              <a:t> module needs a description of its purpose</a:t>
            </a:r>
          </a:p>
          <a:p>
            <a:r>
              <a:rPr lang="en-US" u="sng"/>
              <a:t>Every</a:t>
            </a:r>
            <a:r>
              <a:rPr lang="en-US"/>
              <a:t> function needs a description of its purpose, input and output parameters, return values, and exceptions</a:t>
            </a:r>
          </a:p>
          <a:p>
            <a:r>
              <a:rPr lang="en-US" u="sng"/>
              <a:t>Every</a:t>
            </a:r>
            <a:r>
              <a:rPr lang="en-US"/>
              <a:t> piece of code that remotely may need explanation should be explained</a:t>
            </a:r>
          </a:p>
        </p:txBody>
      </p:sp>
    </p:spTree>
    <p:extLst>
      <p:ext uri="{BB962C8B-B14F-4D97-AF65-F5344CB8AC3E}">
        <p14:creationId xmlns:p14="http://schemas.microsoft.com/office/powerpoint/2010/main" val="3260640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298" name="AutoShape 2"/>
          <p:cNvCxnSpPr>
            <a:cxnSpLocks noChangeShapeType="1"/>
            <a:stCxn id="183314" idx="2"/>
            <a:endCxn id="183323" idx="0"/>
          </p:cNvCxnSpPr>
          <p:nvPr/>
        </p:nvCxnSpPr>
        <p:spPr bwMode="auto">
          <a:xfrm>
            <a:off x="1409700" y="2286000"/>
            <a:ext cx="927100" cy="12636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299" name="AutoShape 3"/>
          <p:cNvCxnSpPr>
            <a:cxnSpLocks noChangeShapeType="1"/>
            <a:stCxn id="183322" idx="2"/>
            <a:endCxn id="183331" idx="0"/>
          </p:cNvCxnSpPr>
          <p:nvPr/>
        </p:nvCxnSpPr>
        <p:spPr bwMode="auto">
          <a:xfrm>
            <a:off x="2336800" y="4083050"/>
            <a:ext cx="927100" cy="12652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0" name="AutoShape 4"/>
          <p:cNvCxnSpPr>
            <a:cxnSpLocks noChangeShapeType="1"/>
            <a:stCxn id="183330" idx="2"/>
            <a:endCxn id="183326" idx="0"/>
          </p:cNvCxnSpPr>
          <p:nvPr/>
        </p:nvCxnSpPr>
        <p:spPr bwMode="auto">
          <a:xfrm>
            <a:off x="3263900" y="5881688"/>
            <a:ext cx="1270000" cy="3667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1" name="AutoShape 5"/>
          <p:cNvCxnSpPr>
            <a:cxnSpLocks noChangeShapeType="1"/>
            <a:stCxn id="183326" idx="0"/>
            <a:endCxn id="183332" idx="2"/>
          </p:cNvCxnSpPr>
          <p:nvPr/>
        </p:nvCxnSpPr>
        <p:spPr bwMode="auto">
          <a:xfrm flipV="1">
            <a:off x="4533900" y="5653088"/>
            <a:ext cx="1270000" cy="5953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2" name="AutoShape 6"/>
          <p:cNvCxnSpPr>
            <a:cxnSpLocks noChangeShapeType="1"/>
            <a:stCxn id="183332" idx="0"/>
            <a:endCxn id="183324" idx="2"/>
          </p:cNvCxnSpPr>
          <p:nvPr/>
        </p:nvCxnSpPr>
        <p:spPr bwMode="auto">
          <a:xfrm flipV="1">
            <a:off x="5803900" y="3854450"/>
            <a:ext cx="927100" cy="14938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3" name="AutoShape 7"/>
          <p:cNvCxnSpPr>
            <a:cxnSpLocks noChangeShapeType="1"/>
            <a:stCxn id="183324" idx="0"/>
            <a:endCxn id="183316" idx="2"/>
          </p:cNvCxnSpPr>
          <p:nvPr/>
        </p:nvCxnSpPr>
        <p:spPr bwMode="auto">
          <a:xfrm flipV="1">
            <a:off x="6731000" y="2057400"/>
            <a:ext cx="927100" cy="14922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4" name="AutoShape 8"/>
          <p:cNvCxnSpPr>
            <a:cxnSpLocks noChangeShapeType="1"/>
            <a:stCxn id="183314" idx="2"/>
            <a:endCxn id="183310" idx="1"/>
          </p:cNvCxnSpPr>
          <p:nvPr/>
        </p:nvCxnSpPr>
        <p:spPr bwMode="auto">
          <a:xfrm>
            <a:off x="1409700" y="2286000"/>
            <a:ext cx="1720850" cy="5175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5" name="AutoShape 9"/>
          <p:cNvCxnSpPr>
            <a:cxnSpLocks noChangeShapeType="1"/>
            <a:stCxn id="183310" idx="3"/>
            <a:endCxn id="183316" idx="2"/>
          </p:cNvCxnSpPr>
          <p:nvPr/>
        </p:nvCxnSpPr>
        <p:spPr bwMode="auto">
          <a:xfrm flipV="1">
            <a:off x="5937250" y="2057400"/>
            <a:ext cx="1720850" cy="7461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6" name="AutoShape 10"/>
          <p:cNvCxnSpPr>
            <a:cxnSpLocks noChangeShapeType="1"/>
            <a:stCxn id="183322" idx="2"/>
            <a:endCxn id="183318" idx="1"/>
          </p:cNvCxnSpPr>
          <p:nvPr/>
        </p:nvCxnSpPr>
        <p:spPr bwMode="auto">
          <a:xfrm>
            <a:off x="2336800" y="4083050"/>
            <a:ext cx="793750" cy="5191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307" name="AutoShape 11"/>
          <p:cNvCxnSpPr>
            <a:cxnSpLocks noChangeShapeType="1"/>
            <a:stCxn id="183318" idx="3"/>
            <a:endCxn id="183324" idx="2"/>
          </p:cNvCxnSpPr>
          <p:nvPr/>
        </p:nvCxnSpPr>
        <p:spPr bwMode="auto">
          <a:xfrm flipV="1">
            <a:off x="5937250" y="3854450"/>
            <a:ext cx="793750" cy="7477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30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V-Model of Development and Testing</a:t>
            </a:r>
          </a:p>
        </p:txBody>
      </p:sp>
      <p:grpSp>
        <p:nvGrpSpPr>
          <p:cNvPr id="183309" name="Group 13"/>
          <p:cNvGrpSpPr>
            <a:grpSpLocks/>
          </p:cNvGrpSpPr>
          <p:nvPr/>
        </p:nvGrpSpPr>
        <p:grpSpPr bwMode="auto">
          <a:xfrm>
            <a:off x="3130550" y="2651125"/>
            <a:ext cx="2806700" cy="533400"/>
            <a:chOff x="1928" y="1670"/>
            <a:chExt cx="1768" cy="336"/>
          </a:xfrm>
        </p:grpSpPr>
        <p:sp>
          <p:nvSpPr>
            <p:cNvPr id="183310" name="Rectangle 14"/>
            <p:cNvSpPr>
              <a:spLocks noChangeArrowheads="1"/>
            </p:cNvSpPr>
            <p:nvPr/>
          </p:nvSpPr>
          <p:spPr bwMode="auto">
            <a:xfrm>
              <a:off x="1928" y="1670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Acceptance Tests</a:t>
              </a:r>
            </a:p>
          </p:txBody>
        </p:sp>
        <p:sp>
          <p:nvSpPr>
            <p:cNvPr id="183311" name="Rectangle 15"/>
            <p:cNvSpPr>
              <a:spLocks noChangeArrowheads="1"/>
            </p:cNvSpPr>
            <p:nvPr/>
          </p:nvSpPr>
          <p:spPr bwMode="auto">
            <a:xfrm>
              <a:off x="2068" y="1862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Acceptance Test Review</a:t>
              </a:r>
            </a:p>
          </p:txBody>
        </p:sp>
      </p:grpSp>
      <p:grpSp>
        <p:nvGrpSpPr>
          <p:cNvPr id="183312" name="Group 16"/>
          <p:cNvGrpSpPr>
            <a:grpSpLocks/>
          </p:cNvGrpSpPr>
          <p:nvPr/>
        </p:nvGrpSpPr>
        <p:grpSpPr bwMode="auto">
          <a:xfrm>
            <a:off x="152400" y="1752600"/>
            <a:ext cx="8763000" cy="533400"/>
            <a:chOff x="96" y="1104"/>
            <a:chExt cx="5520" cy="336"/>
          </a:xfrm>
        </p:grpSpPr>
        <p:grpSp>
          <p:nvGrpSpPr>
            <p:cNvPr id="183313" name="Group 17"/>
            <p:cNvGrpSpPr>
              <a:grpSpLocks/>
            </p:cNvGrpSpPr>
            <p:nvPr/>
          </p:nvGrpSpPr>
          <p:grpSpPr bwMode="auto">
            <a:xfrm>
              <a:off x="96" y="1104"/>
              <a:ext cx="1584" cy="336"/>
              <a:chOff x="96" y="1104"/>
              <a:chExt cx="1584" cy="336"/>
            </a:xfrm>
          </p:grpSpPr>
          <p:sp>
            <p:nvSpPr>
              <p:cNvPr id="183314" name="Rectangle 18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Requirements Review</a:t>
                </a:r>
              </a:p>
            </p:txBody>
          </p:sp>
          <p:sp>
            <p:nvSpPr>
              <p:cNvPr id="183315" name="Rectangle 19"/>
              <p:cNvSpPr>
                <a:spLocks noChangeArrowheads="1"/>
              </p:cNvSpPr>
              <p:nvPr/>
            </p:nvSpPr>
            <p:spPr bwMode="auto">
              <a:xfrm>
                <a:off x="96" y="1104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Develop Requirements</a:t>
                </a:r>
              </a:p>
            </p:txBody>
          </p:sp>
        </p:grpSp>
        <p:sp>
          <p:nvSpPr>
            <p:cNvPr id="183316" name="Rectangle 20"/>
            <p:cNvSpPr>
              <a:spLocks noChangeArrowheads="1"/>
            </p:cNvSpPr>
            <p:nvPr/>
          </p:nvSpPr>
          <p:spPr bwMode="auto">
            <a:xfrm>
              <a:off x="4032" y="1104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System Tests</a:t>
              </a:r>
            </a:p>
          </p:txBody>
        </p:sp>
      </p:grpSp>
      <p:grpSp>
        <p:nvGrpSpPr>
          <p:cNvPr id="183317" name="Group 21"/>
          <p:cNvGrpSpPr>
            <a:grpSpLocks/>
          </p:cNvGrpSpPr>
          <p:nvPr/>
        </p:nvGrpSpPr>
        <p:grpSpPr bwMode="auto">
          <a:xfrm>
            <a:off x="3130550" y="4449763"/>
            <a:ext cx="2806700" cy="533400"/>
            <a:chOff x="1928" y="2803"/>
            <a:chExt cx="1768" cy="336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>
              <a:off x="1928" y="2803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Integration Tests</a:t>
              </a:r>
            </a:p>
          </p:txBody>
        </p:sp>
        <p:sp>
          <p:nvSpPr>
            <p:cNvPr id="183319" name="Rectangle 23"/>
            <p:cNvSpPr>
              <a:spLocks noChangeArrowheads="1"/>
            </p:cNvSpPr>
            <p:nvPr/>
          </p:nvSpPr>
          <p:spPr bwMode="auto">
            <a:xfrm>
              <a:off x="2068" y="2995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Integration Tests Review</a:t>
              </a:r>
            </a:p>
          </p:txBody>
        </p:sp>
      </p:grpSp>
      <p:grpSp>
        <p:nvGrpSpPr>
          <p:cNvPr id="183320" name="Group 24"/>
          <p:cNvGrpSpPr>
            <a:grpSpLocks/>
          </p:cNvGrpSpPr>
          <p:nvPr/>
        </p:nvGrpSpPr>
        <p:grpSpPr bwMode="auto">
          <a:xfrm>
            <a:off x="1079500" y="3549650"/>
            <a:ext cx="6908800" cy="533400"/>
            <a:chOff x="720" y="2236"/>
            <a:chExt cx="4352" cy="336"/>
          </a:xfrm>
        </p:grpSpPr>
        <p:grpSp>
          <p:nvGrpSpPr>
            <p:cNvPr id="183321" name="Group 25"/>
            <p:cNvGrpSpPr>
              <a:grpSpLocks/>
            </p:cNvGrpSpPr>
            <p:nvPr/>
          </p:nvGrpSpPr>
          <p:grpSpPr bwMode="auto">
            <a:xfrm>
              <a:off x="720" y="2236"/>
              <a:ext cx="1584" cy="336"/>
              <a:chOff x="720" y="2236"/>
              <a:chExt cx="1584" cy="336"/>
            </a:xfrm>
          </p:grpSpPr>
          <p:sp>
            <p:nvSpPr>
              <p:cNvPr id="183322" name="Rectangle 26"/>
              <p:cNvSpPr>
                <a:spLocks noChangeArrowheads="1"/>
              </p:cNvSpPr>
              <p:nvPr/>
            </p:nvSpPr>
            <p:spPr bwMode="auto">
              <a:xfrm>
                <a:off x="768" y="2428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 Review</a:t>
                </a:r>
              </a:p>
            </p:txBody>
          </p:sp>
          <p:sp>
            <p:nvSpPr>
              <p:cNvPr id="183323" name="Rectangle 27"/>
              <p:cNvSpPr>
                <a:spLocks noChangeArrowheads="1"/>
              </p:cNvSpPr>
              <p:nvPr/>
            </p:nvSpPr>
            <p:spPr bwMode="auto">
              <a:xfrm>
                <a:off x="720" y="2236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</a:t>
                </a:r>
              </a:p>
            </p:txBody>
          </p:sp>
        </p:grpSp>
        <p:sp>
          <p:nvSpPr>
            <p:cNvPr id="183324" name="Rectangle 28"/>
            <p:cNvSpPr>
              <a:spLocks noChangeArrowheads="1"/>
            </p:cNvSpPr>
            <p:nvPr/>
          </p:nvSpPr>
          <p:spPr bwMode="auto">
            <a:xfrm>
              <a:off x="3488" y="2236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Integration Tests</a:t>
              </a:r>
            </a:p>
          </p:txBody>
        </p:sp>
      </p:grpSp>
      <p:grpSp>
        <p:nvGrpSpPr>
          <p:cNvPr id="183325" name="Group 29"/>
          <p:cNvGrpSpPr>
            <a:grpSpLocks/>
          </p:cNvGrpSpPr>
          <p:nvPr/>
        </p:nvGrpSpPr>
        <p:grpSpPr bwMode="auto">
          <a:xfrm>
            <a:off x="3130550" y="6248400"/>
            <a:ext cx="2806700" cy="533400"/>
            <a:chOff x="1928" y="3936"/>
            <a:chExt cx="1768" cy="336"/>
          </a:xfrm>
        </p:grpSpPr>
        <p:sp>
          <p:nvSpPr>
            <p:cNvPr id="183326" name="Rectangle 30"/>
            <p:cNvSpPr>
              <a:spLocks noChangeArrowheads="1"/>
            </p:cNvSpPr>
            <p:nvPr/>
          </p:nvSpPr>
          <p:spPr bwMode="auto">
            <a:xfrm>
              <a:off x="1928" y="3936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Unit Tests</a:t>
              </a:r>
            </a:p>
          </p:txBody>
        </p:sp>
        <p:sp>
          <p:nvSpPr>
            <p:cNvPr id="183327" name="Rectangle 31"/>
            <p:cNvSpPr>
              <a:spLocks noChangeArrowheads="1"/>
            </p:cNvSpPr>
            <p:nvPr/>
          </p:nvSpPr>
          <p:spPr bwMode="auto">
            <a:xfrm>
              <a:off x="2068" y="4128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Unit Tests Review</a:t>
              </a:r>
            </a:p>
          </p:txBody>
        </p:sp>
      </p:grpSp>
      <p:grpSp>
        <p:nvGrpSpPr>
          <p:cNvPr id="183328" name="Group 32"/>
          <p:cNvGrpSpPr>
            <a:grpSpLocks/>
          </p:cNvGrpSpPr>
          <p:nvPr/>
        </p:nvGrpSpPr>
        <p:grpSpPr bwMode="auto">
          <a:xfrm>
            <a:off x="2006600" y="5348288"/>
            <a:ext cx="5054600" cy="533400"/>
            <a:chOff x="1344" y="3369"/>
            <a:chExt cx="3184" cy="336"/>
          </a:xfrm>
        </p:grpSpPr>
        <p:grpSp>
          <p:nvGrpSpPr>
            <p:cNvPr id="183329" name="Group 33"/>
            <p:cNvGrpSpPr>
              <a:grpSpLocks/>
            </p:cNvGrpSpPr>
            <p:nvPr/>
          </p:nvGrpSpPr>
          <p:grpSpPr bwMode="auto">
            <a:xfrm>
              <a:off x="1344" y="3369"/>
              <a:ext cx="1584" cy="336"/>
              <a:chOff x="1344" y="3369"/>
              <a:chExt cx="1584" cy="336"/>
            </a:xfrm>
          </p:grpSpPr>
          <p:sp>
            <p:nvSpPr>
              <p:cNvPr id="183330" name="Rectangle 34"/>
              <p:cNvSpPr>
                <a:spLocks noChangeArrowheads="1"/>
              </p:cNvSpPr>
              <p:nvPr/>
            </p:nvSpPr>
            <p:spPr bwMode="auto">
              <a:xfrm>
                <a:off x="1392" y="3561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 Review</a:t>
                </a:r>
              </a:p>
            </p:txBody>
          </p:sp>
          <p:sp>
            <p:nvSpPr>
              <p:cNvPr id="183331" name="Rectangle 35"/>
              <p:cNvSpPr>
                <a:spLocks noChangeArrowheads="1"/>
              </p:cNvSpPr>
              <p:nvPr/>
            </p:nvSpPr>
            <p:spPr bwMode="auto">
              <a:xfrm>
                <a:off x="1344" y="3369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</a:t>
                </a:r>
              </a:p>
            </p:txBody>
          </p:sp>
        </p:grpSp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2944" y="3369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Unit 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940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Developer tests the code just produced</a:t>
            </a:r>
          </a:p>
          <a:p>
            <a:pPr lvl="1"/>
            <a:r>
              <a:rPr lang="en-US"/>
              <a:t>Needs to ensure that the code functions properly before releasing it to the other developers</a:t>
            </a:r>
          </a:p>
          <a:p>
            <a:r>
              <a:rPr lang="en-US"/>
              <a:t>Benefits</a:t>
            </a:r>
          </a:p>
          <a:p>
            <a:pPr lvl="1"/>
            <a:r>
              <a:rPr lang="en-US"/>
              <a:t>Knows the code best</a:t>
            </a:r>
          </a:p>
          <a:p>
            <a:pPr lvl="1"/>
            <a:r>
              <a:rPr lang="en-US"/>
              <a:t>Has easy access to the code</a:t>
            </a:r>
          </a:p>
          <a:p>
            <a:r>
              <a:rPr lang="en-US"/>
              <a:t>Drawbacks</a:t>
            </a:r>
          </a:p>
          <a:p>
            <a:pPr lvl="1"/>
            <a:r>
              <a:rPr lang="en-US"/>
              <a:t>Bias</a:t>
            </a:r>
          </a:p>
          <a:p>
            <a:pPr lvl="2"/>
            <a:r>
              <a:rPr lang="en-US"/>
              <a:t>“I trust my code”</a:t>
            </a:r>
          </a:p>
          <a:p>
            <a:pPr lvl="2"/>
            <a:r>
              <a:rPr lang="en-US"/>
              <a:t>“I always write correct code”</a:t>
            </a:r>
          </a:p>
          <a:p>
            <a:pPr lvl="1"/>
            <a:r>
              <a:rPr lang="en-US"/>
              <a:t>Blind spots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Reviews (“Walk-throughs”)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Developer presents the code to a small group of colleagues</a:t>
            </a:r>
          </a:p>
          <a:p>
            <a:pPr lvl="1"/>
            <a:r>
              <a:rPr lang="en-US"/>
              <a:t>Developer describes software</a:t>
            </a:r>
          </a:p>
          <a:p>
            <a:pPr lvl="1"/>
            <a:r>
              <a:rPr lang="en-US"/>
              <a:t>Developer describes how it works</a:t>
            </a:r>
          </a:p>
          <a:p>
            <a:pPr lvl="2"/>
            <a:r>
              <a:rPr lang="en-US"/>
              <a:t>“Walks through the code”</a:t>
            </a:r>
          </a:p>
          <a:p>
            <a:pPr lvl="1"/>
            <a:r>
              <a:rPr lang="en-US"/>
              <a:t>Free-form commentary/questioning by colleagues</a:t>
            </a:r>
          </a:p>
          <a:p>
            <a:r>
              <a:rPr lang="en-US"/>
              <a:t>Benefits</a:t>
            </a:r>
          </a:p>
          <a:p>
            <a:pPr lvl="1"/>
            <a:r>
              <a:rPr lang="en-US"/>
              <a:t>Many eyes, many minds</a:t>
            </a:r>
          </a:p>
          <a:p>
            <a:pPr lvl="1"/>
            <a:r>
              <a:rPr lang="en-US"/>
              <a:t>Effective</a:t>
            </a:r>
          </a:p>
          <a:p>
            <a:r>
              <a:rPr lang="en-US"/>
              <a:t>Drawbacks</a:t>
            </a:r>
          </a:p>
          <a:p>
            <a:pPr lvl="1"/>
            <a:r>
              <a:rPr lang="en-US"/>
              <a:t>Can lead to problems between developer and colleagues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6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Inspections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Developer presents the code to a small group of colleagues</a:t>
            </a:r>
          </a:p>
          <a:p>
            <a:pPr lvl="1"/>
            <a:r>
              <a:rPr lang="en-US"/>
              <a:t>Colleagues look for predefined types of errors</a:t>
            </a:r>
          </a:p>
          <a:p>
            <a:pPr lvl="2"/>
            <a:r>
              <a:rPr lang="en-US"/>
              <a:t>Checklists</a:t>
            </a:r>
          </a:p>
          <a:p>
            <a:pPr lvl="1"/>
            <a:r>
              <a:rPr lang="en-US"/>
              <a:t>Colleagues read code beforehand</a:t>
            </a:r>
          </a:p>
          <a:p>
            <a:pPr lvl="1"/>
            <a:r>
              <a:rPr lang="en-US"/>
              <a:t>Moderator leads discussion</a:t>
            </a:r>
          </a:p>
          <a:p>
            <a:r>
              <a:rPr lang="en-US"/>
              <a:t>Benefits</a:t>
            </a:r>
          </a:p>
          <a:p>
            <a:pPr lvl="1"/>
            <a:r>
              <a:rPr lang="en-US"/>
              <a:t>Avoids personal “attacks”</a:t>
            </a:r>
          </a:p>
          <a:p>
            <a:pPr lvl="1"/>
            <a:r>
              <a:rPr lang="en-US"/>
              <a:t>Effective</a:t>
            </a:r>
          </a:p>
          <a:p>
            <a:r>
              <a:rPr lang="en-US"/>
              <a:t>Drawbacks</a:t>
            </a:r>
          </a:p>
          <a:p>
            <a:pPr lvl="1"/>
            <a:r>
              <a:rPr lang="en-US"/>
              <a:t>Only verifies code with respect to a predefined list of problem areas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Good Design…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…is half the implementation effort!</a:t>
            </a:r>
          </a:p>
          <a:p>
            <a:pPr lvl="1"/>
            <a:r>
              <a:rPr lang="en-US" u="sng" dirty="0"/>
              <a:t>Rigor</a:t>
            </a:r>
            <a:r>
              <a:rPr lang="en-US" dirty="0"/>
              <a:t> ensures all requirements are addressed</a:t>
            </a:r>
          </a:p>
          <a:p>
            <a:pPr lvl="1"/>
            <a:r>
              <a:rPr lang="en-US" u="sng" dirty="0"/>
              <a:t>Separation of concerns</a:t>
            </a:r>
          </a:p>
          <a:p>
            <a:pPr lvl="2"/>
            <a:r>
              <a:rPr lang="en-US" u="sng" dirty="0"/>
              <a:t>Modularity</a:t>
            </a:r>
            <a:r>
              <a:rPr lang="en-US" dirty="0"/>
              <a:t> allows work in isolation because components are independent of each other</a:t>
            </a:r>
          </a:p>
          <a:p>
            <a:pPr lvl="2"/>
            <a:r>
              <a:rPr lang="en-US" u="sng" dirty="0"/>
              <a:t>Abstraction</a:t>
            </a:r>
            <a:r>
              <a:rPr lang="en-US" dirty="0"/>
              <a:t> allows work in isolation because interfaces guarantee that components will work together</a:t>
            </a:r>
          </a:p>
          <a:p>
            <a:pPr lvl="1"/>
            <a:r>
              <a:rPr lang="en-US" u="sng" dirty="0"/>
              <a:t>Anticipation of change</a:t>
            </a:r>
            <a:r>
              <a:rPr lang="en-US" dirty="0"/>
              <a:t> allows changes to be absorbed seamlessly</a:t>
            </a:r>
          </a:p>
          <a:p>
            <a:pPr lvl="1"/>
            <a:r>
              <a:rPr lang="en-US" u="sng" dirty="0"/>
              <a:t>Generality</a:t>
            </a:r>
            <a:r>
              <a:rPr lang="en-US" dirty="0"/>
              <a:t> allows components to be reused throughout the system</a:t>
            </a:r>
          </a:p>
          <a:p>
            <a:pPr lvl="1"/>
            <a:r>
              <a:rPr lang="en-US" u="sng" dirty="0" err="1"/>
              <a:t>Incrementality</a:t>
            </a:r>
            <a:r>
              <a:rPr lang="en-US" dirty="0"/>
              <a:t> allows the software to be developed with intermediate working results</a:t>
            </a:r>
          </a:p>
        </p:txBody>
      </p:sp>
    </p:spTree>
    <p:extLst>
      <p:ext uri="{BB962C8B-B14F-4D97-AF65-F5344CB8AC3E}">
        <p14:creationId xmlns:p14="http://schemas.microsoft.com/office/powerpoint/2010/main" val="15746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the Principles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Rigor and formality</a:t>
            </a:r>
          </a:p>
          <a:p>
            <a:r>
              <a:rPr lang="en-US"/>
              <a:t>Separation of concerns</a:t>
            </a:r>
          </a:p>
          <a:p>
            <a:pPr lvl="1"/>
            <a:r>
              <a:rPr lang="en-US"/>
              <a:t>Modularity</a:t>
            </a:r>
          </a:p>
          <a:p>
            <a:pPr lvl="1"/>
            <a:r>
              <a:rPr lang="en-US"/>
              <a:t>Abstraction</a:t>
            </a:r>
          </a:p>
          <a:p>
            <a:r>
              <a:rPr lang="en-US"/>
              <a:t>Anticipation of change</a:t>
            </a:r>
          </a:p>
          <a:p>
            <a:r>
              <a:rPr lang="en-US"/>
              <a:t>Generality</a:t>
            </a:r>
          </a:p>
          <a:p>
            <a:r>
              <a:rPr lang="en-US"/>
              <a:t>Incrementality</a:t>
            </a:r>
          </a:p>
        </p:txBody>
      </p:sp>
    </p:spTree>
    <p:extLst>
      <p:ext uri="{BB962C8B-B14F-4D97-AF65-F5344CB8AC3E}">
        <p14:creationId xmlns:p14="http://schemas.microsoft.com/office/powerpoint/2010/main" val="4159606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Read and study slides of this </a:t>
            </a:r>
            <a:r>
              <a:rPr lang="en-US" dirty="0" smtClean="0"/>
              <a:t>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Bad Design…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…will never be implemented!</a:t>
            </a:r>
          </a:p>
          <a:p>
            <a:pPr lvl="1"/>
            <a:r>
              <a:rPr lang="en-US"/>
              <a:t>Lack of rigor leads to missing functionality</a:t>
            </a:r>
          </a:p>
          <a:p>
            <a:pPr lvl="1"/>
            <a:r>
              <a:rPr lang="en-US"/>
              <a:t>Separation of concerns</a:t>
            </a:r>
          </a:p>
          <a:p>
            <a:pPr lvl="2"/>
            <a:r>
              <a:rPr lang="en-US"/>
              <a:t>Lack of modularity leads to conflicts among developers</a:t>
            </a:r>
          </a:p>
          <a:p>
            <a:pPr lvl="2"/>
            <a:r>
              <a:rPr lang="en-US"/>
              <a:t>Lack of abstraction leads to massive integration problems (and headaches)</a:t>
            </a:r>
          </a:p>
          <a:p>
            <a:pPr lvl="1"/>
            <a:r>
              <a:rPr lang="en-US"/>
              <a:t>Lack of anticipation of change leads to redesigns and reimplementations</a:t>
            </a:r>
          </a:p>
          <a:p>
            <a:pPr lvl="1"/>
            <a:r>
              <a:rPr lang="en-US"/>
              <a:t>Lack of generality leads to “code bloat”</a:t>
            </a:r>
          </a:p>
          <a:p>
            <a:pPr lvl="1"/>
            <a:r>
              <a:rPr lang="en-US"/>
              <a:t>Lack of incrementality leads to a big-bang approach that is likely to “bomb”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530" name="AutoShape 2"/>
          <p:cNvCxnSpPr>
            <a:cxnSpLocks noChangeShapeType="1"/>
            <a:stCxn id="150546" idx="2"/>
            <a:endCxn id="150555" idx="0"/>
          </p:cNvCxnSpPr>
          <p:nvPr/>
        </p:nvCxnSpPr>
        <p:spPr bwMode="auto">
          <a:xfrm>
            <a:off x="1409700" y="2286000"/>
            <a:ext cx="927100" cy="12636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1" name="AutoShape 3"/>
          <p:cNvCxnSpPr>
            <a:cxnSpLocks noChangeShapeType="1"/>
            <a:stCxn id="150554" idx="2"/>
            <a:endCxn id="150563" idx="0"/>
          </p:cNvCxnSpPr>
          <p:nvPr/>
        </p:nvCxnSpPr>
        <p:spPr bwMode="auto">
          <a:xfrm>
            <a:off x="2336800" y="4083050"/>
            <a:ext cx="927100" cy="12652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2" name="AutoShape 4"/>
          <p:cNvCxnSpPr>
            <a:cxnSpLocks noChangeShapeType="1"/>
            <a:stCxn id="150562" idx="2"/>
            <a:endCxn id="150558" idx="0"/>
          </p:cNvCxnSpPr>
          <p:nvPr/>
        </p:nvCxnSpPr>
        <p:spPr bwMode="auto">
          <a:xfrm>
            <a:off x="3263900" y="5881688"/>
            <a:ext cx="1270000" cy="3667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3" name="AutoShape 5"/>
          <p:cNvCxnSpPr>
            <a:cxnSpLocks noChangeShapeType="1"/>
            <a:stCxn id="150558" idx="0"/>
            <a:endCxn id="150564" idx="2"/>
          </p:cNvCxnSpPr>
          <p:nvPr/>
        </p:nvCxnSpPr>
        <p:spPr bwMode="auto">
          <a:xfrm flipV="1">
            <a:off x="4533900" y="5653088"/>
            <a:ext cx="1270000" cy="5953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4" name="AutoShape 6"/>
          <p:cNvCxnSpPr>
            <a:cxnSpLocks noChangeShapeType="1"/>
            <a:stCxn id="150564" idx="0"/>
            <a:endCxn id="150556" idx="2"/>
          </p:cNvCxnSpPr>
          <p:nvPr/>
        </p:nvCxnSpPr>
        <p:spPr bwMode="auto">
          <a:xfrm flipV="1">
            <a:off x="5803900" y="3854450"/>
            <a:ext cx="927100" cy="14938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5" name="AutoShape 7"/>
          <p:cNvCxnSpPr>
            <a:cxnSpLocks noChangeShapeType="1"/>
            <a:stCxn id="150556" idx="0"/>
            <a:endCxn id="150548" idx="2"/>
          </p:cNvCxnSpPr>
          <p:nvPr/>
        </p:nvCxnSpPr>
        <p:spPr bwMode="auto">
          <a:xfrm flipV="1">
            <a:off x="6731000" y="2057400"/>
            <a:ext cx="927100" cy="14922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6" name="AutoShape 8"/>
          <p:cNvCxnSpPr>
            <a:cxnSpLocks noChangeShapeType="1"/>
            <a:stCxn id="150546" idx="2"/>
            <a:endCxn id="150542" idx="1"/>
          </p:cNvCxnSpPr>
          <p:nvPr/>
        </p:nvCxnSpPr>
        <p:spPr bwMode="auto">
          <a:xfrm>
            <a:off x="1409700" y="2286000"/>
            <a:ext cx="1720850" cy="5175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7" name="AutoShape 9"/>
          <p:cNvCxnSpPr>
            <a:cxnSpLocks noChangeShapeType="1"/>
            <a:stCxn id="150542" idx="3"/>
            <a:endCxn id="150548" idx="2"/>
          </p:cNvCxnSpPr>
          <p:nvPr/>
        </p:nvCxnSpPr>
        <p:spPr bwMode="auto">
          <a:xfrm flipV="1">
            <a:off x="5937250" y="2057400"/>
            <a:ext cx="1720850" cy="7461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8" name="AutoShape 10"/>
          <p:cNvCxnSpPr>
            <a:cxnSpLocks noChangeShapeType="1"/>
            <a:stCxn id="150554" idx="2"/>
            <a:endCxn id="150550" idx="1"/>
          </p:cNvCxnSpPr>
          <p:nvPr/>
        </p:nvCxnSpPr>
        <p:spPr bwMode="auto">
          <a:xfrm>
            <a:off x="2336800" y="4083050"/>
            <a:ext cx="793750" cy="5191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39" name="AutoShape 11"/>
          <p:cNvCxnSpPr>
            <a:cxnSpLocks noChangeShapeType="1"/>
            <a:stCxn id="150550" idx="3"/>
            <a:endCxn id="150556" idx="2"/>
          </p:cNvCxnSpPr>
          <p:nvPr/>
        </p:nvCxnSpPr>
        <p:spPr bwMode="auto">
          <a:xfrm flipV="1">
            <a:off x="5937250" y="3854450"/>
            <a:ext cx="793750" cy="7477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5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V-Model of Development and Testing</a:t>
            </a:r>
          </a:p>
        </p:txBody>
      </p:sp>
      <p:grpSp>
        <p:nvGrpSpPr>
          <p:cNvPr id="150541" name="Group 13"/>
          <p:cNvGrpSpPr>
            <a:grpSpLocks/>
          </p:cNvGrpSpPr>
          <p:nvPr/>
        </p:nvGrpSpPr>
        <p:grpSpPr bwMode="auto">
          <a:xfrm>
            <a:off x="3130550" y="2651125"/>
            <a:ext cx="2806700" cy="533400"/>
            <a:chOff x="1928" y="1670"/>
            <a:chExt cx="1768" cy="336"/>
          </a:xfrm>
        </p:grpSpPr>
        <p:sp>
          <p:nvSpPr>
            <p:cNvPr id="150542" name="Rectangle 14"/>
            <p:cNvSpPr>
              <a:spLocks noChangeArrowheads="1"/>
            </p:cNvSpPr>
            <p:nvPr/>
          </p:nvSpPr>
          <p:spPr bwMode="auto">
            <a:xfrm>
              <a:off x="1928" y="1670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Acceptance Tests</a:t>
              </a:r>
            </a:p>
          </p:txBody>
        </p:sp>
        <p:sp>
          <p:nvSpPr>
            <p:cNvPr id="150543" name="Rectangle 15"/>
            <p:cNvSpPr>
              <a:spLocks noChangeArrowheads="1"/>
            </p:cNvSpPr>
            <p:nvPr/>
          </p:nvSpPr>
          <p:spPr bwMode="auto">
            <a:xfrm>
              <a:off x="2068" y="1862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Acceptance Test Review</a:t>
              </a:r>
            </a:p>
          </p:txBody>
        </p:sp>
      </p:grpSp>
      <p:grpSp>
        <p:nvGrpSpPr>
          <p:cNvPr id="150544" name="Group 16"/>
          <p:cNvGrpSpPr>
            <a:grpSpLocks/>
          </p:cNvGrpSpPr>
          <p:nvPr/>
        </p:nvGrpSpPr>
        <p:grpSpPr bwMode="auto">
          <a:xfrm>
            <a:off x="152400" y="1752600"/>
            <a:ext cx="8763000" cy="533400"/>
            <a:chOff x="96" y="1104"/>
            <a:chExt cx="5520" cy="336"/>
          </a:xfrm>
        </p:grpSpPr>
        <p:grpSp>
          <p:nvGrpSpPr>
            <p:cNvPr id="150545" name="Group 17"/>
            <p:cNvGrpSpPr>
              <a:grpSpLocks/>
            </p:cNvGrpSpPr>
            <p:nvPr/>
          </p:nvGrpSpPr>
          <p:grpSpPr bwMode="auto">
            <a:xfrm>
              <a:off x="96" y="1104"/>
              <a:ext cx="1584" cy="336"/>
              <a:chOff x="96" y="1104"/>
              <a:chExt cx="1584" cy="336"/>
            </a:xfrm>
          </p:grpSpPr>
          <p:sp>
            <p:nvSpPr>
              <p:cNvPr id="150546" name="Rectangle 18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Requirements Review</a:t>
                </a:r>
              </a:p>
            </p:txBody>
          </p:sp>
          <p:sp>
            <p:nvSpPr>
              <p:cNvPr id="150547" name="Rectangle 19"/>
              <p:cNvSpPr>
                <a:spLocks noChangeArrowheads="1"/>
              </p:cNvSpPr>
              <p:nvPr/>
            </p:nvSpPr>
            <p:spPr bwMode="auto">
              <a:xfrm>
                <a:off x="96" y="1104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Develop Requirements</a:t>
                </a:r>
              </a:p>
            </p:txBody>
          </p:sp>
        </p:grpSp>
        <p:sp>
          <p:nvSpPr>
            <p:cNvPr id="150548" name="Rectangle 20"/>
            <p:cNvSpPr>
              <a:spLocks noChangeArrowheads="1"/>
            </p:cNvSpPr>
            <p:nvPr/>
          </p:nvSpPr>
          <p:spPr bwMode="auto">
            <a:xfrm>
              <a:off x="4032" y="1104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System Tests</a:t>
              </a:r>
            </a:p>
          </p:txBody>
        </p:sp>
      </p:grpSp>
      <p:grpSp>
        <p:nvGrpSpPr>
          <p:cNvPr id="150549" name="Group 21"/>
          <p:cNvGrpSpPr>
            <a:grpSpLocks/>
          </p:cNvGrpSpPr>
          <p:nvPr/>
        </p:nvGrpSpPr>
        <p:grpSpPr bwMode="auto">
          <a:xfrm>
            <a:off x="3130550" y="4449763"/>
            <a:ext cx="2806700" cy="533400"/>
            <a:chOff x="1928" y="2803"/>
            <a:chExt cx="1768" cy="336"/>
          </a:xfrm>
        </p:grpSpPr>
        <p:sp>
          <p:nvSpPr>
            <p:cNvPr id="150550" name="Rectangle 22"/>
            <p:cNvSpPr>
              <a:spLocks noChangeArrowheads="1"/>
            </p:cNvSpPr>
            <p:nvPr/>
          </p:nvSpPr>
          <p:spPr bwMode="auto">
            <a:xfrm>
              <a:off x="1928" y="2803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Integration Tests</a:t>
              </a:r>
            </a:p>
          </p:txBody>
        </p:sp>
        <p:sp>
          <p:nvSpPr>
            <p:cNvPr id="150551" name="Rectangle 23"/>
            <p:cNvSpPr>
              <a:spLocks noChangeArrowheads="1"/>
            </p:cNvSpPr>
            <p:nvPr/>
          </p:nvSpPr>
          <p:spPr bwMode="auto">
            <a:xfrm>
              <a:off x="2068" y="2995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Integration Tests Review</a:t>
              </a:r>
            </a:p>
          </p:txBody>
        </p:sp>
      </p:grpSp>
      <p:grpSp>
        <p:nvGrpSpPr>
          <p:cNvPr id="150552" name="Group 24"/>
          <p:cNvGrpSpPr>
            <a:grpSpLocks/>
          </p:cNvGrpSpPr>
          <p:nvPr/>
        </p:nvGrpSpPr>
        <p:grpSpPr bwMode="auto">
          <a:xfrm>
            <a:off x="1079500" y="3549650"/>
            <a:ext cx="6908800" cy="533400"/>
            <a:chOff x="720" y="2236"/>
            <a:chExt cx="4352" cy="336"/>
          </a:xfrm>
        </p:grpSpPr>
        <p:grpSp>
          <p:nvGrpSpPr>
            <p:cNvPr id="150553" name="Group 25"/>
            <p:cNvGrpSpPr>
              <a:grpSpLocks/>
            </p:cNvGrpSpPr>
            <p:nvPr/>
          </p:nvGrpSpPr>
          <p:grpSpPr bwMode="auto">
            <a:xfrm>
              <a:off x="720" y="2236"/>
              <a:ext cx="1584" cy="336"/>
              <a:chOff x="720" y="2236"/>
              <a:chExt cx="1584" cy="336"/>
            </a:xfrm>
          </p:grpSpPr>
          <p:sp>
            <p:nvSpPr>
              <p:cNvPr id="150554" name="Rectangle 26"/>
              <p:cNvSpPr>
                <a:spLocks noChangeArrowheads="1"/>
              </p:cNvSpPr>
              <p:nvPr/>
            </p:nvSpPr>
            <p:spPr bwMode="auto">
              <a:xfrm>
                <a:off x="768" y="2428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 Review</a:t>
                </a:r>
              </a:p>
            </p:txBody>
          </p:sp>
          <p:sp>
            <p:nvSpPr>
              <p:cNvPr id="150555" name="Rectangle 27"/>
              <p:cNvSpPr>
                <a:spLocks noChangeArrowheads="1"/>
              </p:cNvSpPr>
              <p:nvPr/>
            </p:nvSpPr>
            <p:spPr bwMode="auto">
              <a:xfrm>
                <a:off x="720" y="2236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</a:t>
                </a:r>
              </a:p>
            </p:txBody>
          </p:sp>
        </p:grpSp>
        <p:sp>
          <p:nvSpPr>
            <p:cNvPr id="150556" name="Rectangle 28"/>
            <p:cNvSpPr>
              <a:spLocks noChangeArrowheads="1"/>
            </p:cNvSpPr>
            <p:nvPr/>
          </p:nvSpPr>
          <p:spPr bwMode="auto">
            <a:xfrm>
              <a:off x="3488" y="2236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Integration Tests</a:t>
              </a:r>
            </a:p>
          </p:txBody>
        </p:sp>
      </p:grpSp>
      <p:grpSp>
        <p:nvGrpSpPr>
          <p:cNvPr id="150557" name="Group 29"/>
          <p:cNvGrpSpPr>
            <a:grpSpLocks/>
          </p:cNvGrpSpPr>
          <p:nvPr/>
        </p:nvGrpSpPr>
        <p:grpSpPr bwMode="auto">
          <a:xfrm>
            <a:off x="3130550" y="6248400"/>
            <a:ext cx="2806700" cy="533400"/>
            <a:chOff x="1928" y="3936"/>
            <a:chExt cx="1768" cy="336"/>
          </a:xfrm>
        </p:grpSpPr>
        <p:sp>
          <p:nvSpPr>
            <p:cNvPr id="150558" name="Rectangle 30"/>
            <p:cNvSpPr>
              <a:spLocks noChangeArrowheads="1"/>
            </p:cNvSpPr>
            <p:nvPr/>
          </p:nvSpPr>
          <p:spPr bwMode="auto">
            <a:xfrm>
              <a:off x="1928" y="3936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Unit Tests</a:t>
              </a:r>
            </a:p>
          </p:txBody>
        </p:sp>
        <p:sp>
          <p:nvSpPr>
            <p:cNvPr id="150559" name="Rectangle 31"/>
            <p:cNvSpPr>
              <a:spLocks noChangeArrowheads="1"/>
            </p:cNvSpPr>
            <p:nvPr/>
          </p:nvSpPr>
          <p:spPr bwMode="auto">
            <a:xfrm>
              <a:off x="2068" y="4128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Unit Tests Review</a:t>
              </a:r>
            </a:p>
          </p:txBody>
        </p:sp>
      </p:grpSp>
      <p:grpSp>
        <p:nvGrpSpPr>
          <p:cNvPr id="150560" name="Group 32"/>
          <p:cNvGrpSpPr>
            <a:grpSpLocks/>
          </p:cNvGrpSpPr>
          <p:nvPr/>
        </p:nvGrpSpPr>
        <p:grpSpPr bwMode="auto">
          <a:xfrm>
            <a:off x="2006600" y="5348288"/>
            <a:ext cx="5054600" cy="533400"/>
            <a:chOff x="1344" y="3369"/>
            <a:chExt cx="3184" cy="336"/>
          </a:xfrm>
        </p:grpSpPr>
        <p:grpSp>
          <p:nvGrpSpPr>
            <p:cNvPr id="150561" name="Group 33"/>
            <p:cNvGrpSpPr>
              <a:grpSpLocks/>
            </p:cNvGrpSpPr>
            <p:nvPr/>
          </p:nvGrpSpPr>
          <p:grpSpPr bwMode="auto">
            <a:xfrm>
              <a:off x="1344" y="3369"/>
              <a:ext cx="1584" cy="336"/>
              <a:chOff x="1344" y="3369"/>
              <a:chExt cx="1584" cy="336"/>
            </a:xfrm>
          </p:grpSpPr>
          <p:sp>
            <p:nvSpPr>
              <p:cNvPr id="150562" name="Rectangle 34"/>
              <p:cNvSpPr>
                <a:spLocks noChangeArrowheads="1"/>
              </p:cNvSpPr>
              <p:nvPr/>
            </p:nvSpPr>
            <p:spPr bwMode="auto">
              <a:xfrm>
                <a:off x="1392" y="3561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 Review</a:t>
                </a:r>
              </a:p>
            </p:txBody>
          </p:sp>
          <p:sp>
            <p:nvSpPr>
              <p:cNvPr id="150563" name="Rectangle 35"/>
              <p:cNvSpPr>
                <a:spLocks noChangeArrowheads="1"/>
              </p:cNvSpPr>
              <p:nvPr/>
            </p:nvSpPr>
            <p:spPr bwMode="auto">
              <a:xfrm>
                <a:off x="1344" y="3369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</a:t>
                </a:r>
              </a:p>
            </p:txBody>
          </p:sp>
        </p:grpSp>
        <p:sp>
          <p:nvSpPr>
            <p:cNvPr id="150564" name="Rectangle 36"/>
            <p:cNvSpPr>
              <a:spLocks noChangeArrowheads="1"/>
            </p:cNvSpPr>
            <p:nvPr/>
          </p:nvSpPr>
          <p:spPr bwMode="auto">
            <a:xfrm>
              <a:off x="2944" y="3369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Unit 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9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Integration Test Plan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Ensures module implementations adhere to assumptions and interfaces as designed</a:t>
            </a:r>
          </a:p>
          <a:p>
            <a:pPr lvl="1"/>
            <a:r>
              <a:rPr lang="en-US"/>
              <a:t>Uncovering interactions that highlight problems with assumptions is difficult</a:t>
            </a:r>
          </a:p>
          <a:p>
            <a:r>
              <a:rPr lang="en-US"/>
              <a:t>Approach</a:t>
            </a:r>
          </a:p>
          <a:p>
            <a:pPr lvl="1"/>
            <a:r>
              <a:rPr lang="en-US"/>
              <a:t>Combine more and more modules</a:t>
            </a:r>
          </a:p>
          <a:p>
            <a:pPr lvl="1"/>
            <a:r>
              <a:rPr lang="en-US"/>
              <a:t>Use USES hierarchy</a:t>
            </a:r>
          </a:p>
          <a:p>
            <a:pPr lvl="2"/>
            <a:r>
              <a:rPr lang="en-US"/>
              <a:t>Work up from lowest numbers</a:t>
            </a:r>
          </a:p>
          <a:p>
            <a:pPr lvl="3"/>
            <a:r>
              <a:rPr lang="en-US"/>
              <a:t>Use test harnesses to test each group of modules</a:t>
            </a:r>
          </a:p>
          <a:p>
            <a:pPr lvl="2"/>
            <a:r>
              <a:rPr lang="en-US"/>
              <a:t>Work down from highest numbers</a:t>
            </a:r>
          </a:p>
          <a:p>
            <a:pPr lvl="3"/>
            <a:r>
              <a:rPr lang="en-US"/>
              <a:t>Use stubs as mockups to test each group of modules</a:t>
            </a:r>
          </a:p>
          <a:p>
            <a:r>
              <a:rPr lang="en-US"/>
              <a:t>Can be done </a:t>
            </a:r>
            <a:r>
              <a:rPr lang="en-US" u="sng"/>
              <a:t>during</a:t>
            </a:r>
            <a:r>
              <a:rPr lang="en-US"/>
              <a:t> implementation effort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Integration Test Example</a:t>
            </a:r>
          </a:p>
        </p:txBody>
      </p:sp>
      <p:cxnSp>
        <p:nvCxnSpPr>
          <p:cNvPr id="177156" name="AutoShape 4"/>
          <p:cNvCxnSpPr>
            <a:cxnSpLocks noChangeShapeType="1"/>
          </p:cNvCxnSpPr>
          <p:nvPr/>
        </p:nvCxnSpPr>
        <p:spPr bwMode="auto">
          <a:xfrm flipH="1">
            <a:off x="17907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57" name="AutoShape 5"/>
          <p:cNvCxnSpPr>
            <a:cxnSpLocks noChangeShapeType="1"/>
          </p:cNvCxnSpPr>
          <p:nvPr/>
        </p:nvCxnSpPr>
        <p:spPr bwMode="auto">
          <a:xfrm>
            <a:off x="4152900" y="28194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58" name="AutoShape 6"/>
          <p:cNvCxnSpPr>
            <a:cxnSpLocks noChangeShapeType="1"/>
          </p:cNvCxnSpPr>
          <p:nvPr/>
        </p:nvCxnSpPr>
        <p:spPr bwMode="auto">
          <a:xfrm>
            <a:off x="41529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59" name="AutoShape 7"/>
          <p:cNvCxnSpPr>
            <a:cxnSpLocks noChangeShapeType="1"/>
          </p:cNvCxnSpPr>
          <p:nvPr/>
        </p:nvCxnSpPr>
        <p:spPr bwMode="auto">
          <a:xfrm flipH="1">
            <a:off x="48387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0" name="AutoShape 8"/>
          <p:cNvCxnSpPr>
            <a:cxnSpLocks noChangeShapeType="1"/>
          </p:cNvCxnSpPr>
          <p:nvPr/>
        </p:nvCxnSpPr>
        <p:spPr bwMode="auto">
          <a:xfrm>
            <a:off x="6515100" y="4191000"/>
            <a:ext cx="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1" name="AutoShape 9"/>
          <p:cNvCxnSpPr>
            <a:cxnSpLocks noChangeShapeType="1"/>
          </p:cNvCxnSpPr>
          <p:nvPr/>
        </p:nvCxnSpPr>
        <p:spPr bwMode="auto">
          <a:xfrm>
            <a:off x="65151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2" name="AutoShape 10"/>
          <p:cNvCxnSpPr>
            <a:cxnSpLocks noChangeShapeType="1"/>
          </p:cNvCxnSpPr>
          <p:nvPr/>
        </p:nvCxnSpPr>
        <p:spPr bwMode="auto">
          <a:xfrm flipH="1">
            <a:off x="9525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3" name="AutoShape 11"/>
          <p:cNvCxnSpPr>
            <a:cxnSpLocks noChangeShapeType="1"/>
          </p:cNvCxnSpPr>
          <p:nvPr/>
        </p:nvCxnSpPr>
        <p:spPr bwMode="auto">
          <a:xfrm>
            <a:off x="17907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7164" name="Group 12"/>
          <p:cNvGrpSpPr>
            <a:grpSpLocks/>
          </p:cNvGrpSpPr>
          <p:nvPr/>
        </p:nvGrpSpPr>
        <p:grpSpPr bwMode="auto">
          <a:xfrm>
            <a:off x="3352800" y="2133600"/>
            <a:ext cx="1600200" cy="685800"/>
            <a:chOff x="2352" y="864"/>
            <a:chExt cx="1008" cy="432"/>
          </a:xfrm>
        </p:grpSpPr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66" name="Rectangle 14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Main component</a:t>
              </a:r>
            </a:p>
          </p:txBody>
        </p:sp>
        <p:sp>
          <p:nvSpPr>
            <p:cNvPr id="177167" name="Rectangle 15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68" name="Group 16"/>
          <p:cNvGrpSpPr>
            <a:grpSpLocks/>
          </p:cNvGrpSpPr>
          <p:nvPr/>
        </p:nvGrpSpPr>
        <p:grpSpPr bwMode="auto">
          <a:xfrm>
            <a:off x="1828800" y="4953000"/>
            <a:ext cx="1600200" cy="685800"/>
            <a:chOff x="2352" y="864"/>
            <a:chExt cx="1008" cy="432"/>
          </a:xfrm>
        </p:grpSpPr>
        <p:sp>
          <p:nvSpPr>
            <p:cNvPr id="177169" name="Rectangle 17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70" name="Rectangle 18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71" name="Rectangle 19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72" name="Group 20"/>
          <p:cNvGrpSpPr>
            <a:grpSpLocks/>
          </p:cNvGrpSpPr>
          <p:nvPr/>
        </p:nvGrpSpPr>
        <p:grpSpPr bwMode="auto">
          <a:xfrm>
            <a:off x="3352800" y="3505200"/>
            <a:ext cx="1600200" cy="685800"/>
            <a:chOff x="2352" y="864"/>
            <a:chExt cx="1008" cy="432"/>
          </a:xfrm>
        </p:grpSpPr>
        <p:sp>
          <p:nvSpPr>
            <p:cNvPr id="177173" name="Rectangle 21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74" name="Rectangle 22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75" name="Rectangle 23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76" name="Group 24"/>
          <p:cNvGrpSpPr>
            <a:grpSpLocks/>
          </p:cNvGrpSpPr>
          <p:nvPr/>
        </p:nvGrpSpPr>
        <p:grpSpPr bwMode="auto">
          <a:xfrm>
            <a:off x="5715000" y="3505200"/>
            <a:ext cx="1600200" cy="685800"/>
            <a:chOff x="2352" y="864"/>
            <a:chExt cx="1008" cy="432"/>
          </a:xfrm>
        </p:grpSpPr>
        <p:sp>
          <p:nvSpPr>
            <p:cNvPr id="177177" name="Rectangle 25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78" name="Rectangle 26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79" name="Rectangle 27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80" name="Group 28"/>
          <p:cNvGrpSpPr>
            <a:grpSpLocks/>
          </p:cNvGrpSpPr>
          <p:nvPr/>
        </p:nvGrpSpPr>
        <p:grpSpPr bwMode="auto">
          <a:xfrm>
            <a:off x="4038600" y="4953000"/>
            <a:ext cx="1600200" cy="685800"/>
            <a:chOff x="2352" y="864"/>
            <a:chExt cx="1008" cy="432"/>
          </a:xfrm>
        </p:grpSpPr>
        <p:sp>
          <p:nvSpPr>
            <p:cNvPr id="177181" name="Rectangle 29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82" name="Rectangle 30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83" name="Rectangle 31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84" name="Group 32"/>
          <p:cNvGrpSpPr>
            <a:grpSpLocks/>
          </p:cNvGrpSpPr>
          <p:nvPr/>
        </p:nvGrpSpPr>
        <p:grpSpPr bwMode="auto">
          <a:xfrm>
            <a:off x="5715000" y="4953000"/>
            <a:ext cx="1600200" cy="685800"/>
            <a:chOff x="2352" y="864"/>
            <a:chExt cx="1008" cy="432"/>
          </a:xfrm>
        </p:grpSpPr>
        <p:sp>
          <p:nvSpPr>
            <p:cNvPr id="177185" name="Rectangle 33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86" name="Rectangle 34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87" name="Rectangle 35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88" name="Group 36"/>
          <p:cNvGrpSpPr>
            <a:grpSpLocks/>
          </p:cNvGrpSpPr>
          <p:nvPr/>
        </p:nvGrpSpPr>
        <p:grpSpPr bwMode="auto">
          <a:xfrm>
            <a:off x="7391400" y="4953000"/>
            <a:ext cx="1600200" cy="685800"/>
            <a:chOff x="2352" y="864"/>
            <a:chExt cx="1008" cy="432"/>
          </a:xfrm>
        </p:grpSpPr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92" name="Group 40"/>
          <p:cNvGrpSpPr>
            <a:grpSpLocks/>
          </p:cNvGrpSpPr>
          <p:nvPr/>
        </p:nvGrpSpPr>
        <p:grpSpPr bwMode="auto">
          <a:xfrm>
            <a:off x="152400" y="4953000"/>
            <a:ext cx="1600200" cy="685800"/>
            <a:chOff x="2352" y="864"/>
            <a:chExt cx="1008" cy="432"/>
          </a:xfrm>
        </p:grpSpPr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7196" name="Group 44"/>
          <p:cNvGrpSpPr>
            <a:grpSpLocks/>
          </p:cNvGrpSpPr>
          <p:nvPr/>
        </p:nvGrpSpPr>
        <p:grpSpPr bwMode="auto">
          <a:xfrm>
            <a:off x="990600" y="3505200"/>
            <a:ext cx="1600200" cy="685800"/>
            <a:chOff x="2352" y="864"/>
            <a:chExt cx="1008" cy="432"/>
          </a:xfrm>
        </p:grpSpPr>
        <p:sp>
          <p:nvSpPr>
            <p:cNvPr id="177197" name="Rectangle 45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7198" name="Rectangle 46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7199" name="Rectangle 47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5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Harnesses</a:t>
            </a:r>
          </a:p>
        </p:txBody>
      </p:sp>
      <p:cxnSp>
        <p:nvCxnSpPr>
          <p:cNvPr id="178182" name="AutoShape 6"/>
          <p:cNvCxnSpPr>
            <a:cxnSpLocks noChangeShapeType="1"/>
          </p:cNvCxnSpPr>
          <p:nvPr/>
        </p:nvCxnSpPr>
        <p:spPr bwMode="auto">
          <a:xfrm flipH="1">
            <a:off x="48387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3" name="AutoShape 7"/>
          <p:cNvCxnSpPr>
            <a:cxnSpLocks noChangeShapeType="1"/>
          </p:cNvCxnSpPr>
          <p:nvPr/>
        </p:nvCxnSpPr>
        <p:spPr bwMode="auto">
          <a:xfrm>
            <a:off x="6515100" y="4191000"/>
            <a:ext cx="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4" name="AutoShape 8"/>
          <p:cNvCxnSpPr>
            <a:cxnSpLocks noChangeShapeType="1"/>
          </p:cNvCxnSpPr>
          <p:nvPr/>
        </p:nvCxnSpPr>
        <p:spPr bwMode="auto">
          <a:xfrm>
            <a:off x="65151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5" name="AutoShape 9"/>
          <p:cNvCxnSpPr>
            <a:cxnSpLocks noChangeShapeType="1"/>
          </p:cNvCxnSpPr>
          <p:nvPr/>
        </p:nvCxnSpPr>
        <p:spPr bwMode="auto">
          <a:xfrm flipH="1">
            <a:off x="9525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6" name="AutoShape 10"/>
          <p:cNvCxnSpPr>
            <a:cxnSpLocks noChangeShapeType="1"/>
          </p:cNvCxnSpPr>
          <p:nvPr/>
        </p:nvCxnSpPr>
        <p:spPr bwMode="auto">
          <a:xfrm>
            <a:off x="17907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1828800" y="4953000"/>
            <a:ext cx="1600200" cy="685800"/>
            <a:chOff x="2352" y="864"/>
            <a:chExt cx="1008" cy="432"/>
          </a:xfrm>
        </p:grpSpPr>
        <p:sp>
          <p:nvSpPr>
            <p:cNvPr id="178192" name="Rectangle 16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193" name="Rectangle 17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8194" name="Rectangle 18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57150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57150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Test Harness</a:t>
            </a:r>
          </a:p>
        </p:txBody>
      </p:sp>
      <p:sp>
        <p:nvSpPr>
          <p:cNvPr id="178202" name="Rectangle 26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78203" name="Group 27"/>
          <p:cNvGrpSpPr>
            <a:grpSpLocks/>
          </p:cNvGrpSpPr>
          <p:nvPr/>
        </p:nvGrpSpPr>
        <p:grpSpPr bwMode="auto">
          <a:xfrm>
            <a:off x="4038600" y="4953000"/>
            <a:ext cx="1600200" cy="685800"/>
            <a:chOff x="2352" y="864"/>
            <a:chExt cx="1008" cy="432"/>
          </a:xfrm>
        </p:grpSpPr>
        <p:sp>
          <p:nvSpPr>
            <p:cNvPr id="178204" name="Rectangle 28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05" name="Rectangle 29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8206" name="Rectangle 30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07" name="Group 31"/>
          <p:cNvGrpSpPr>
            <a:grpSpLocks/>
          </p:cNvGrpSpPr>
          <p:nvPr/>
        </p:nvGrpSpPr>
        <p:grpSpPr bwMode="auto">
          <a:xfrm>
            <a:off x="5715000" y="4953000"/>
            <a:ext cx="1600200" cy="685800"/>
            <a:chOff x="2352" y="864"/>
            <a:chExt cx="1008" cy="432"/>
          </a:xfrm>
        </p:grpSpPr>
        <p:sp>
          <p:nvSpPr>
            <p:cNvPr id="178208" name="Rectangle 32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09" name="Rectangle 33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8210" name="Rectangle 34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11" name="Group 35"/>
          <p:cNvGrpSpPr>
            <a:grpSpLocks/>
          </p:cNvGrpSpPr>
          <p:nvPr/>
        </p:nvGrpSpPr>
        <p:grpSpPr bwMode="auto">
          <a:xfrm>
            <a:off x="7391400" y="4953000"/>
            <a:ext cx="1600200" cy="685800"/>
            <a:chOff x="2352" y="864"/>
            <a:chExt cx="1008" cy="432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15" name="Group 39"/>
          <p:cNvGrpSpPr>
            <a:grpSpLocks/>
          </p:cNvGrpSpPr>
          <p:nvPr/>
        </p:nvGrpSpPr>
        <p:grpSpPr bwMode="auto">
          <a:xfrm>
            <a:off x="152400" y="4953000"/>
            <a:ext cx="1600200" cy="685800"/>
            <a:chOff x="2352" y="864"/>
            <a:chExt cx="1008" cy="432"/>
          </a:xfrm>
        </p:grpSpPr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78220" name="Rectangle 44"/>
          <p:cNvSpPr>
            <a:spLocks noChangeArrowheads="1"/>
          </p:cNvSpPr>
          <p:nvPr/>
        </p:nvSpPr>
        <p:spPr bwMode="auto">
          <a:xfrm>
            <a:off x="990600" y="3505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990600" y="3733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Test Harness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9906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</p:spTree>
    <p:extLst>
      <p:ext uri="{BB962C8B-B14F-4D97-AF65-F5344CB8AC3E}">
        <p14:creationId xmlns:p14="http://schemas.microsoft.com/office/powerpoint/2010/main" val="36574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Harnesses</a:t>
            </a:r>
          </a:p>
        </p:txBody>
      </p:sp>
      <p:cxnSp>
        <p:nvCxnSpPr>
          <p:cNvPr id="179203" name="AutoShape 3"/>
          <p:cNvCxnSpPr>
            <a:cxnSpLocks noChangeShapeType="1"/>
          </p:cNvCxnSpPr>
          <p:nvPr/>
        </p:nvCxnSpPr>
        <p:spPr bwMode="auto">
          <a:xfrm flipH="1">
            <a:off x="17907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4" name="AutoShape 4"/>
          <p:cNvCxnSpPr>
            <a:cxnSpLocks noChangeShapeType="1"/>
          </p:cNvCxnSpPr>
          <p:nvPr/>
        </p:nvCxnSpPr>
        <p:spPr bwMode="auto">
          <a:xfrm>
            <a:off x="4152900" y="28194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5" name="AutoShape 5"/>
          <p:cNvCxnSpPr>
            <a:cxnSpLocks noChangeShapeType="1"/>
          </p:cNvCxnSpPr>
          <p:nvPr/>
        </p:nvCxnSpPr>
        <p:spPr bwMode="auto">
          <a:xfrm>
            <a:off x="4152900" y="28194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6" name="AutoShape 6"/>
          <p:cNvCxnSpPr>
            <a:cxnSpLocks noChangeShapeType="1"/>
          </p:cNvCxnSpPr>
          <p:nvPr/>
        </p:nvCxnSpPr>
        <p:spPr bwMode="auto">
          <a:xfrm flipH="1">
            <a:off x="48387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7" name="AutoShape 7"/>
          <p:cNvCxnSpPr>
            <a:cxnSpLocks noChangeShapeType="1"/>
          </p:cNvCxnSpPr>
          <p:nvPr/>
        </p:nvCxnSpPr>
        <p:spPr bwMode="auto">
          <a:xfrm>
            <a:off x="6515100" y="4191000"/>
            <a:ext cx="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8" name="AutoShape 8"/>
          <p:cNvCxnSpPr>
            <a:cxnSpLocks noChangeShapeType="1"/>
          </p:cNvCxnSpPr>
          <p:nvPr/>
        </p:nvCxnSpPr>
        <p:spPr bwMode="auto">
          <a:xfrm>
            <a:off x="6515100" y="41910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09" name="AutoShape 9"/>
          <p:cNvCxnSpPr>
            <a:cxnSpLocks noChangeShapeType="1"/>
          </p:cNvCxnSpPr>
          <p:nvPr/>
        </p:nvCxnSpPr>
        <p:spPr bwMode="auto">
          <a:xfrm flipH="1">
            <a:off x="9525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210" name="AutoShape 10"/>
          <p:cNvCxnSpPr>
            <a:cxnSpLocks noChangeShapeType="1"/>
          </p:cNvCxnSpPr>
          <p:nvPr/>
        </p:nvCxnSpPr>
        <p:spPr bwMode="auto">
          <a:xfrm>
            <a:off x="1790700" y="41910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212" name="Rectangle 12"/>
          <p:cNvSpPr>
            <a:spLocks noChangeArrowheads="1"/>
          </p:cNvSpPr>
          <p:nvPr/>
        </p:nvSpPr>
        <p:spPr bwMode="auto">
          <a:xfrm>
            <a:off x="3352800" y="2133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79213" name="Rectangle 13"/>
          <p:cNvSpPr>
            <a:spLocks noChangeArrowheads="1"/>
          </p:cNvSpPr>
          <p:nvPr/>
        </p:nvSpPr>
        <p:spPr bwMode="auto">
          <a:xfrm>
            <a:off x="3352800" y="23622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Test Harness</a:t>
            </a:r>
          </a:p>
        </p:txBody>
      </p:sp>
      <p:sp>
        <p:nvSpPr>
          <p:cNvPr id="179214" name="Rectangle 14"/>
          <p:cNvSpPr>
            <a:spLocks noChangeArrowheads="1"/>
          </p:cNvSpPr>
          <p:nvPr/>
        </p:nvSpPr>
        <p:spPr bwMode="auto">
          <a:xfrm>
            <a:off x="3352800" y="2590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79215" name="Group 15"/>
          <p:cNvGrpSpPr>
            <a:grpSpLocks/>
          </p:cNvGrpSpPr>
          <p:nvPr/>
        </p:nvGrpSpPr>
        <p:grpSpPr bwMode="auto">
          <a:xfrm>
            <a:off x="1828800" y="4953000"/>
            <a:ext cx="1600200" cy="685800"/>
            <a:chOff x="2352" y="864"/>
            <a:chExt cx="1008" cy="432"/>
          </a:xfrm>
        </p:grpSpPr>
        <p:sp>
          <p:nvSpPr>
            <p:cNvPr id="179216" name="Rectangle 16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17" name="Rectangle 17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18" name="Rectangle 18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19" name="Group 19"/>
          <p:cNvGrpSpPr>
            <a:grpSpLocks/>
          </p:cNvGrpSpPr>
          <p:nvPr/>
        </p:nvGrpSpPr>
        <p:grpSpPr bwMode="auto">
          <a:xfrm>
            <a:off x="3352800" y="3505200"/>
            <a:ext cx="1600200" cy="685800"/>
            <a:chOff x="2352" y="864"/>
            <a:chExt cx="1008" cy="432"/>
          </a:xfrm>
        </p:grpSpPr>
        <p:sp>
          <p:nvSpPr>
            <p:cNvPr id="179220" name="Rectangle 20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21" name="Rectangle 21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22" name="Rectangle 22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23" name="Group 23"/>
          <p:cNvGrpSpPr>
            <a:grpSpLocks/>
          </p:cNvGrpSpPr>
          <p:nvPr/>
        </p:nvGrpSpPr>
        <p:grpSpPr bwMode="auto">
          <a:xfrm>
            <a:off x="5715000" y="3505200"/>
            <a:ext cx="1600200" cy="685800"/>
            <a:chOff x="2352" y="864"/>
            <a:chExt cx="1008" cy="432"/>
          </a:xfrm>
        </p:grpSpPr>
        <p:sp>
          <p:nvSpPr>
            <p:cNvPr id="179224" name="Rectangle 24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25" name="Rectangle 25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26" name="Rectangle 26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27" name="Group 27"/>
          <p:cNvGrpSpPr>
            <a:grpSpLocks/>
          </p:cNvGrpSpPr>
          <p:nvPr/>
        </p:nvGrpSpPr>
        <p:grpSpPr bwMode="auto">
          <a:xfrm>
            <a:off x="4038600" y="4953000"/>
            <a:ext cx="1600200" cy="685800"/>
            <a:chOff x="2352" y="864"/>
            <a:chExt cx="1008" cy="432"/>
          </a:xfrm>
        </p:grpSpPr>
        <p:sp>
          <p:nvSpPr>
            <p:cNvPr id="179228" name="Rectangle 28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29" name="Rectangle 29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30" name="Rectangle 30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31" name="Group 31"/>
          <p:cNvGrpSpPr>
            <a:grpSpLocks/>
          </p:cNvGrpSpPr>
          <p:nvPr/>
        </p:nvGrpSpPr>
        <p:grpSpPr bwMode="auto">
          <a:xfrm>
            <a:off x="5715000" y="4953000"/>
            <a:ext cx="1600200" cy="685800"/>
            <a:chOff x="2352" y="864"/>
            <a:chExt cx="1008" cy="432"/>
          </a:xfrm>
        </p:grpSpPr>
        <p:sp>
          <p:nvSpPr>
            <p:cNvPr id="179232" name="Rectangle 32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33" name="Rectangle 33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34" name="Rectangle 34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35" name="Group 35"/>
          <p:cNvGrpSpPr>
            <a:grpSpLocks/>
          </p:cNvGrpSpPr>
          <p:nvPr/>
        </p:nvGrpSpPr>
        <p:grpSpPr bwMode="auto">
          <a:xfrm>
            <a:off x="7391400" y="4953000"/>
            <a:ext cx="1600200" cy="685800"/>
            <a:chOff x="2352" y="864"/>
            <a:chExt cx="1008" cy="432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39" name="Group 39"/>
          <p:cNvGrpSpPr>
            <a:grpSpLocks/>
          </p:cNvGrpSpPr>
          <p:nvPr/>
        </p:nvGrpSpPr>
        <p:grpSpPr bwMode="auto">
          <a:xfrm>
            <a:off x="152400" y="4953000"/>
            <a:ext cx="1600200" cy="685800"/>
            <a:chOff x="2352" y="864"/>
            <a:chExt cx="1008" cy="432"/>
          </a:xfrm>
        </p:grpSpPr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9243" name="Group 43"/>
          <p:cNvGrpSpPr>
            <a:grpSpLocks/>
          </p:cNvGrpSpPr>
          <p:nvPr/>
        </p:nvGrpSpPr>
        <p:grpSpPr bwMode="auto">
          <a:xfrm>
            <a:off x="990600" y="3505200"/>
            <a:ext cx="1600200" cy="685800"/>
            <a:chOff x="2352" y="864"/>
            <a:chExt cx="1008" cy="432"/>
          </a:xfrm>
        </p:grpSpPr>
        <p:sp>
          <p:nvSpPr>
            <p:cNvPr id="179244" name="Rectangle 44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9245" name="Rectangle 45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Subcomponent</a:t>
              </a:r>
            </a:p>
          </p:txBody>
        </p:sp>
        <p:sp>
          <p:nvSpPr>
            <p:cNvPr id="179246" name="Rectangle 46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6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12355</TotalTime>
  <Words>1374</Words>
  <Application>Microsoft Office PowerPoint</Application>
  <PresentationFormat>On-screen Show (4:3)</PresentationFormat>
  <Paragraphs>355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Blends</vt:lpstr>
      <vt:lpstr>Introduction to Software Engineering Lecture 9</vt:lpstr>
      <vt:lpstr>Today’s Lecture</vt:lpstr>
      <vt:lpstr>A Good Design…</vt:lpstr>
      <vt:lpstr>A Bad Design…</vt:lpstr>
      <vt:lpstr>V-Model of Development and Testing</vt:lpstr>
      <vt:lpstr>Integration Test Plan</vt:lpstr>
      <vt:lpstr>Integration Test Example</vt:lpstr>
      <vt:lpstr>Test Harnesses</vt:lpstr>
      <vt:lpstr>Test Harnesses</vt:lpstr>
      <vt:lpstr>Stubs</vt:lpstr>
      <vt:lpstr>Stubs</vt:lpstr>
      <vt:lpstr>Stubs</vt:lpstr>
      <vt:lpstr>ICS 52 Life Cycle</vt:lpstr>
      <vt:lpstr>Design/Implementation Interaction</vt:lpstr>
      <vt:lpstr>From Design to Implementation</vt:lpstr>
      <vt:lpstr>Choose a Suitable Language</vt:lpstr>
      <vt:lpstr>Choose a Suitable Language</vt:lpstr>
      <vt:lpstr>Establish Coding Conventions</vt:lpstr>
      <vt:lpstr>Java Too!</vt:lpstr>
      <vt:lpstr>Establish Coding Conventions</vt:lpstr>
      <vt:lpstr>Divide Work Effort</vt:lpstr>
      <vt:lpstr>Coding</vt:lpstr>
      <vt:lpstr>Code Optimizations</vt:lpstr>
      <vt:lpstr>Defensive Programming</vt:lpstr>
      <vt:lpstr>Comments</vt:lpstr>
      <vt:lpstr>V-Model of Development and Testing</vt:lpstr>
      <vt:lpstr>Unit Tests</vt:lpstr>
      <vt:lpstr>Code Reviews (“Walk-throughs”)</vt:lpstr>
      <vt:lpstr>Inspections</vt:lpstr>
      <vt:lpstr>Use the Principles</vt:lpstr>
      <vt:lpstr>Your Tasks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52 Intro to Software Engineering</dc:title>
  <dc:creator>Andre van der Hoek</dc:creator>
  <cp:lastModifiedBy>Andre van der Hoek</cp:lastModifiedBy>
  <cp:revision>288</cp:revision>
  <dcterms:created xsi:type="dcterms:W3CDTF">2000-02-26T02:28:26Z</dcterms:created>
  <dcterms:modified xsi:type="dcterms:W3CDTF">2012-02-27T17:26:39Z</dcterms:modified>
</cp:coreProperties>
</file>