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82" r:id="rId2"/>
    <p:sldId id="383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98" r:id="rId11"/>
    <p:sldId id="399" r:id="rId12"/>
    <p:sldId id="400" r:id="rId13"/>
    <p:sldId id="308" r:id="rId14"/>
    <p:sldId id="323" r:id="rId15"/>
    <p:sldId id="261" r:id="rId16"/>
    <p:sldId id="324" r:id="rId17"/>
    <p:sldId id="402" r:id="rId18"/>
    <p:sldId id="260" r:id="rId19"/>
    <p:sldId id="319" r:id="rId20"/>
    <p:sldId id="322" r:id="rId21"/>
    <p:sldId id="401" r:id="rId22"/>
    <p:sldId id="318" r:id="rId23"/>
    <p:sldId id="321" r:id="rId24"/>
    <p:sldId id="264" r:id="rId25"/>
    <p:sldId id="404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94" r:id="rId35"/>
    <p:sldId id="395" r:id="rId36"/>
    <p:sldId id="396" r:id="rId37"/>
    <p:sldId id="397" r:id="rId38"/>
    <p:sldId id="351" r:id="rId39"/>
    <p:sldId id="365" r:id="rId40"/>
    <p:sldId id="366" r:id="rId41"/>
    <p:sldId id="367" r:id="rId42"/>
    <p:sldId id="390" r:id="rId43"/>
    <p:sldId id="391" r:id="rId44"/>
    <p:sldId id="392" r:id="rId45"/>
    <p:sldId id="370" r:id="rId46"/>
    <p:sldId id="393" r:id="rId47"/>
    <p:sldId id="371" r:id="rId48"/>
    <p:sldId id="373" r:id="rId49"/>
    <p:sldId id="389" r:id="rId50"/>
    <p:sldId id="372" r:id="rId51"/>
    <p:sldId id="304" r:id="rId52"/>
    <p:sldId id="327" r:id="rId53"/>
    <p:sldId id="326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84" r:id="rId63"/>
    <p:sldId id="385" r:id="rId64"/>
    <p:sldId id="386" r:id="rId65"/>
    <p:sldId id="387" r:id="rId66"/>
    <p:sldId id="388" r:id="rId67"/>
    <p:sldId id="347" r:id="rId68"/>
    <p:sldId id="364" r:id="rId69"/>
  </p:sldIdLst>
  <p:sldSz cx="9144000" cy="6858000" type="screen4x3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696" autoAdjust="0"/>
    <p:restoredTop sz="94660"/>
  </p:normalViewPr>
  <p:slideViewPr>
    <p:cSldViewPr>
      <p:cViewPr>
        <p:scale>
          <a:sx n="120" d="100"/>
          <a:sy n="120" d="100"/>
        </p:scale>
        <p:origin x="966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BEA7C-53CD-49C3-9B68-5450764851B2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206C4-DED1-4B7A-8149-9D939A70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5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8644"/>
            <a:ext cx="5486400" cy="41576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32200"/>
                </a:solidFill>
              </a:rPr>
              <a:t>Department of Informatics, UC Irvine</a:t>
            </a:r>
            <a:endParaRPr lang="en-US" sz="900" b="1" dirty="0">
              <a:solidFill>
                <a:srgbClr val="F322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32200"/>
                </a:solidFill>
              </a:rPr>
              <a:t>SDCL</a:t>
            </a:r>
            <a:endParaRPr lang="en-US" sz="2400" b="1" dirty="0">
              <a:solidFill>
                <a:srgbClr val="F322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Collaboration</a:t>
            </a:r>
            <a:r>
              <a:rPr lang="en-US" sz="900" b="1" dirty="0" smtClean="0"/>
              <a:t> </a:t>
            </a:r>
            <a:r>
              <a:rPr lang="en-US" sz="900" b="1" dirty="0" smtClean="0">
                <a:solidFill>
                  <a:srgbClr val="4C4C4C"/>
                </a:solidFill>
              </a:rPr>
              <a:t>Laboratory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4C4C4C"/>
                </a:solidFill>
              </a:rPr>
              <a:t>Software Design and</a:t>
            </a:r>
            <a:endParaRPr lang="en-US" sz="900" b="1" dirty="0">
              <a:solidFill>
                <a:srgbClr val="4C4C4C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 smtClean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Informatics 121</a:t>
            </a:r>
            <a:br>
              <a:rPr lang="en-US" dirty="0" smtClean="0"/>
            </a:br>
            <a:r>
              <a:rPr lang="en-US" dirty="0" smtClean="0"/>
              <a:t>Software Design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9</a:t>
            </a:r>
            <a:br>
              <a:rPr lang="en-US" dirty="0" smtClean="0"/>
            </a:br>
            <a:endParaRPr lang="en-US" dirty="0" smtClean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4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057400"/>
            <a:ext cx="64103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2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6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675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7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design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 artifacts to </a:t>
            </a:r>
            <a:r>
              <a:rPr lang="en-US" i="1" dirty="0" smtClean="0"/>
              <a:t>think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Design artifacts to </a:t>
            </a:r>
            <a:r>
              <a:rPr lang="en-US" i="1" dirty="0" smtClean="0"/>
              <a:t>talk</a:t>
            </a:r>
          </a:p>
          <a:p>
            <a:endParaRPr lang="en-US" dirty="0"/>
          </a:p>
          <a:p>
            <a:r>
              <a:rPr lang="en-US" dirty="0" smtClean="0"/>
              <a:t>Design artifacts to </a:t>
            </a:r>
            <a:r>
              <a:rPr lang="en-US" i="1" dirty="0" smtClean="0"/>
              <a:t>prescribe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design artifact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0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0" t="17333" r="21961" b="13556"/>
          <a:stretch/>
        </p:blipFill>
        <p:spPr>
          <a:xfrm rot="10800000">
            <a:off x="1066800" y="1219200"/>
            <a:ext cx="3497580" cy="4739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design artifact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30444" r="27712" b="15778"/>
          <a:stretch/>
        </p:blipFill>
        <p:spPr>
          <a:xfrm rot="10800000">
            <a:off x="5410200" y="1744980"/>
            <a:ext cx="260604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design artifact</a:t>
            </a:r>
            <a:endParaRPr lang="en-US" dirty="0"/>
          </a:p>
        </p:txBody>
      </p:sp>
      <p:sp>
        <p:nvSpPr>
          <p:cNvPr id="4" name="AutoShape 2" descr="data:image/jpeg;base64,/9j/4AAQSkZJRgABAQAAAQABAAD/2wCEAAkGBhQSERUREhQWFBUWGBYXFhgWGBgdGRgcFhUaGBgdFxkZHyYfGRkjGhgXIC8gJCgpLCwtGB4xNTAqNigtLCkBCQoKDgwNFA8PGiocFxgpLCkpKSkpKSwpKSkpKSkpLCwpLCkpLCwpKSkpKSksKSkpKSkpLCkpKSwpKSwpKSkpLP/AABEIAQUAwQMBIgACEQEDEQH/xAAcAAEAAgMBAQEAAAAAAAAAAAAABAUDBgcBAgj/xABBEAACAgEDAgUCAwYDBgQHAAABAgMRAAQSIQUxBhMiQVFhcTKBkQcUQlKhsSMzwWJygpKi0VOy4fAVFhc0Q3OD/8QAFQEBAQAAAAAAAAAAAAAAAAAAAAH/xAAVEQEBAAAAAAAAAAAAAAAAAAAAAf/aAAwDAQACEQMRAD8A7gTXJzyOQMAykEHkEdj9s+iMw6TT+WioDe0AX9sDNjMM+rRAS7qoHJLMAB9yc1Xqf7WOnQkgz+YR7RKX/wCoek/rgbhjOdn9uOhsAJOfrsUfny95adN/ax0+YgecYifaVSv/AFcr/XA3DGQtN1uCR/Ljmjd9u7arqTt45oHtyP1zDN4hhXVJoyx82RS6jaaIF36u1+k8YFnjGMBjGMBngOe5B6ZoTHuvbbG/TYFDgcf68k4E7GM+HmVe5A+5AwPvGYf32P8AnX9Rn0k6nswP2IwMmMYwGMYwGMYwGMYwGcV8ZTyjX68RDWyOixPG0MrhIT5YLF1HBXtxXsc7Vmk67wNqDrNRqYdYIV1IVXAiDOAqhfSxageDzXvgaRqJtAdU+t1ayardpIpwrbRGWYIlBe9luwPA9XfLttdp5dLqtM3TxoZhppJUVkT1oFPqVlUGwasfX71k137JGaRvLlVYl08cUIayweNlcF+KKlgSf97txllJ4Z1uo82bVGFZBpZoIY4ixUtKPUzMw4ugAPbA1boXjPR6bS6aDU6TzN0TMriNH3nzXUKAeb9NX9smDUdJmVfO0EkUzbiYY4pTIigkB2EVUp7ixmXwr4C1cE+gkljTbCs6yepTt3NI0ZHy1ye3asi9Z6csPUdVLrINZIkpQwvpjJtKha2PsI5HYWfn5vAqtB06CPqd6DVtpYX05kSXgjtyHEn8NobB5BGbDq+vxza3pmrUkoHmgaR12ByIxbrZ4Qkn7c5r/UvCCTa/RRLp54tM0ShlYHdHueZ6djdEn1UTdH2z46t0qZtJD054ZS2n1bRB0QndE6lty/lZ+KrA6X0Tx/Fqf3iQKU00HH7wzAK5HLUtWABR+tj5rMnTf2haWY1/ix2rOnmxOgkVQWYxkj10BdDms511rpjaU67QJFL+7MYNRaC6iV0Eu0n3o1//AD5yXoNH0hnj/dpdTPKquyW0jKm2Nv8ANtQEGBun/wBUNAWjVZWdpa2hEckbm2jdx6fseazbM5z+xTQQ/uRmRR5jOyu3c8UVH0FEcZ0bA+JWIUkDcQOBwL+lnjKHw/4kaUTHUBIfLlKfi9I+m48MeO/GbDmj+HtLA0usE4RqmfiXaQFshiN3HagT8VgWHWtVqzq44o1P7uVtmWgGJu7fupHFL7898m6fpW01/hhvcXuNfY1mm9Ni46dLyQuokijJY8xbm8ugePw8X3IAyxAA6dLM3pnWVmLH8YkEoA579iB9jgWSTs2sfSkqAse4Nt+a4ot9T+mWLdBB7v8AntA/sRmp9ZZv3uZm4P7qC30IVWP+v6ZGXSSR6RdWkrmWQrDGdwCxJuZPTfAar5PAsccYG4aktpVVjKzqWohqocE8E2fb+uWmt1wjiaWrCqW+LAF980HWJqFhmjk/AipLsfULLKNsi82FB2ld/fLPRku1TDmXTsIB8BVKsK/mog/ngbR07qayxLJwu6xRPuCRV+/Y5JfUKCAWAJ7AkWfsM5t02ZxDFqZVDQRyhStWRuO4vX0cj7kD8/Op6iQyaiN30sZZ2IaXzDKFB/wzHt9ttVgdGm6jEgJeRFCkAksBRPYGzwczI4IBBsHkEdiD8ZpGi6ck+vljlthsSUDkAlgLPyO5+Dm7QwhFCqKAAAHwB2wPvGMYDGMYHlYrI/UNZ5SF9u6rJ5qgASf7f96HOScDysAZ7jAYrGMDzbmNdKgBAVQD3AAo/ce+R+qaxo0BVdxLKDwTQvnt9OB98m4GODTqg2oqqPhQAP0GZMYwGRJ+lQuNrxRuCdxDIpBPzRHf65LxgRNT0uKTaHQHZyv0+1Z63TIi28xoWsHcVF2Ox+/1yVjAgz9FidmdktmXYxs8rRFcH6nC9FhEP7vsHlAVtNkd79+e/OTsYFXoPDOmh3eXCo38NdsSPgliTX0ybJoY222inZ+Dj8PFen44+Mz4wMI0iBSmxdp7rQo3347Z9NplNWqmu1gcfb4zJjA82i7989xjAYxjAYxjAxzQK4plDAc8gHn88x6jVABhuAIH6ccE+2SMqupanhtpAIH2ZubpeR2+ee9UeQQyDqHIjLpu+QR/bmjz9RVn7StPqLVb7kDmjR4+e2V6ou3gALQrtVE/bHTtSa4IZQfSASWr5PJ+ao1xWBb4xjAreudcTTR72DNZoAA9/qQOBk+GXcoYdiAf1F5U+L4t2jm+ihv+Vg3+mYNEk7QLIktEJ6U2KVO3iiT6rNd7H2wJMXXSdU+nMTBVXd5l8e3tXA5+cspp9tcWT7D6d/8A38kZq2n6u876ecSAQyqytEaAutrC+dzBub444A5w2+d5AHMaRnYBHQLMApLFiDxYFAc8E32wPrqvi2dN/lafeqlgGO8ghTyeB+Hsbv3AzJ0PxHqZnXfp9sZsFwG4Iv8AmPIsVde+QIPMBl0rOXDxv5R9wH4INfFAiq9/y15ddqYk04idtySyR7WJpidjDeOx/Gf0wOsZV6frytqpNLtIZFD37MDt7f8AOM0brHVptA6RT6mU+aPMdohvf0+ml3+lQW5NADiqysXxDM06amJHMkyvpoy67XY3w1XVilHxYvA6VP1srrE0u0U8ZfdfNgnivy/rltecr1uqeKLQ6qG2kKyxtZJPmMQOfc0S/wCQGewzNHpVgIYyfvTR6kK3qYhSV5+CBf1IOB1PPA2cx6wdTHtkSJtLGJotgdr2s3oNfCng1Xtm8+HfDqaRGCszs53SMxJ3N889u+BbYxjAYxjAYxjAYxjAZjliuue1+3zx/a/1zJjAo16YpYp6g+66s7Su4tuKjggj0kfPx3y008TKedu2gBtsdu3Htx9fjM9Z7gMYxgYNdBvidO+5WX9QRlN0s6mLThDBbgGvWtCySN36+13mwYwNNXw3LFHpY1TzDCXdiGVRuZgaBPNd+w+Mmz9LdZGeJlXdW9WBZea54IqrJ4rtVZsueBR+uBrml6M5Z5JDucqFGz0qvvQ9XPfnvfHaspdH4NmEKIFClJlkG5h/Ku48XzuHvm+JGB2Fe/659YGu+J+iTyPHqNK0Ymj3LUoJRlerBq+xF9swaLwvqGMEmqnR5IpGf0R0tECkHbgUea96zacYGuTeCYz5gDuoeYTgCqRv4tv0bvmXXeD4pZZJiXVpAm7aa9Uf4HX4cDj6jL7GBrUngkOkizaiaUvtFsR6djbhtFVd++bIooAZ7jAYxjAYxjAYxjAZH0OtEq7gK+lgnsDzRNHntmc5A006hS0SejvZNbvax3JFAAX7AYFhjIqyOSQDGCO45b/tny0r8+oUO5CH2+pbAmYyP5Tfzt+QX/tgwf7T/qP9BgSMZVOJgC+7gC9vuQB88gH9claLUliwu6qj9xfOBLzDBq1csFs7TR4NXZBo+/IIzNkfTaFEZmUctyf1J/uxP54EjGR5uoRp+ORF9vUyj+5zMkgIsGx8jA+sZg1msWJC78KO5q6z2TVBV3Hgcf17fb88DNi81nxE774nikCbg1M8xjjWirbto/GxFiiCK9vnIsrSL5hjby2MUpUeq+GVgP5ltI3+oa65rA2LGVnQWcxncGVdx2B/xBfYG+eO2WeAzBDqtzsm1gVqyao3dVRPxf5jM+RNXqotOrSyOsa3bM7ULoKOT78AUMCXjNZX9pGgJ/z6H8xSQL+bFaH55sccysAVIIIsUe4PuPkc98D7xjGAxjGBB6z/APby1/I39uc+4YrhVflRz+WZdTHuRlPYqR+ozB0qTdCh+lfpx+vGBmEZBXsAL+fcfH357+2fSxkcXxzxXyfvnj6hR3I+vOQF6hIFErKvltXAJ3KD2J9ifkD+uBZIlAD44wwyNJrSO0UjfUbBf23MMg62NpZAjFkTaDQIBvm7qx8f+7wJ/kNtC7vvxdj3HtX35yH0aLbJKv1B/M3f9Qf1zBotRJE7QeuZQAyklN4BNEMSRfawe/tlhpID5rybSoYAc1di/gnjAnZSarwnA5LSB5Tz/mSyMPyUtQ/TLvGBq/hXQaZNNEwijDMSLKi94ZgeTZH4Tl1pOsRybtpO1ed5UhGHuUcimA+Rxmux6cHT6mF+RFqGP/CZFk/TazDLvrkNwhFoAvEp442+YoNgEcYHms1aTwuEJPp3AlWFg9mWwLH1F/nfP1opxJAgJsyJXN8nbyefb6/+meR9Ett0sjScFdtBUoggjaPoe93wPjInSdM8YDuKCboqBu18w+v2o3tv6KfpgSOkThoIQ/qYg96JtOGP05ofmBmaHqhJJKbU8wxqxPJI4uq4Utajnv8AfI405V2mv8DMu0fyMdzH/etgePZAM+YdEu5xJKxG4kIXASmO4GhRYc+5I4wM2m6lLI7osYHlsVZmJAPNgIBZJ27SSaAv39rUZE0TAvJRsEhuPqKP9VyZgM41+0HWyTauUuSYoJEhjQEcOYVlZq+TuA3ewBGdlzl/7R/AztMdXCXqSvOCruoqAAwA9QtRRPPb2wIXgXpMUsBmkAHBO7i1Cuy0pcHaB5bEkUTfwM3LwdpXjkkDklSiGEEKDGhkktWCgDd+FjQHcCvTZ1fwvAkcMcJfZGK3FqDyjezlQgJaiXCn6KO+4gdB6VCxLysCu6ggIIbao7sD2JJJr2FXRsYFljGMBjGMDysiDpUYJPqF+wdwOfoDWTMYEKLo0KghYkF3fpF8/U85GfpspAiLqIwALA9RA/pltjA+UQAADsMxz6VXHqH5jg5mxgRtL09I7K3Z7k8nJOMYDGMYEJ+mAmXtUoAb5sCr/Sv0zPLpwyFD2Ir2v7/f3zNjArdNoJQQHlDItEALTGvZms2v0/rk5YAAR7EkkH/a5P8ArmTGB8JEBde//av7DMU3T43ADKCB2v2yRjA+I4QvYV2HHwOw+2feMYDGMYHm0fGe4xgMYxgMYxgMYxgY01ClioYEjuARY+4yN1TrMOnCmZ1TcdqAnl2PZVHuc90/TtkjSbid18HsLIJ/t7V9bz8+/tJ6q2q6lP628yCSOHTotmyJKah7G+b9ya+BhI6r0v8Aa7o5YmnbdFEJfK3NR5K7wSByFK8+/Y5uun1CyKrowZWAKspBBBFggjuM/KU9rHPpieI9UhIFfwiZDz9iB+mdn/ZPqWgn1vSmYsuncSQk/wDhyc19P4W+7NhXSsYxgMxz6hUG5jQzJkfXaISrtJI97Hf44/InAzg57nzGgUBR2AAH5Z9YDGMotX4n2a+PR7b8xN183z5h+wA8sj59Y+DgXuMpeu9fOnfTrt3edII/ryQBX/Nf/D9eLm8D3GeZ7geMwAJJoDkk+2YYtajEKrAkqGH2PY/1H65nyuXQxwf4hYgIgHqIrhVWzx3pQP8ATCLHAOan/wDNzSx+mF18x/Lj5Aai23c1/hJAcgCzQ5rNl0cwZeBt28Ffih244qq7YVnxjGAxjGAxjGAz87/tM8MCDqMskheOGcPJDKv4VkKlqJ+fM7jvtex2AzqPiXqGtgk3HUxQwuZtv+Dv2LHC0ilzdkkiqAPHz2yXp/EOk1EMaTukpYRK1xvt3uFAPqUbVZnAUmgd1YHAeidHk1U00YszSxCZBXLvtE5oHuxQvXyWGdU/Y50vVPPN1DVL5e+KOBAVKlxHQ3UfalAv3N5a6XXdP2DXLEt1F5zkufKDRelVYjazgbEKAg0wv2Bu5vGsEfmLtffFGHaOlDAVGSK3cbRIl/nt3URgbNjIfS+oGZSxikipioEgAJA7MACeDf3+ayZgMj63UlFBABJYKLNC2NCzR/tkjIHWYN0fIJAZGIW7pXBNbebr4wPYeoHdsZDuBAO31KAVLBieCBwRyO9fN5j6t1N4V3rF5i/xHeFK2QBwRz3yjfSvvQ6aOSNN4J3Bl9fkyruAb1AcoCTwTt+uZZ4PMjZYInQBCrbkKlmDIVFGi7Cm9X17m8C/YyNGePLc2ByGr65Qz6VItaNTM1hIGVXI9RuQCjXBb1EChzu+l5im6ZJGvmW+8vKHZ2kYBQ7eWKjO4R9j6fci/fM+l6bJKY2kksqspVgjUGLL5ZqW2bb6iL7/AJA4HzrVLNDPIGVBMrbZSpoBXpgAPRVdub49xkzR+Ii53vGIoP4ZZHC7vilI7H75n1ekM8SLItHepdfb0nmj7qf7H5yu6p0uZnUjzGWNnK+UUVwsgFFd3p3JTL7eluDeBfnXx7d29NtXe4VV1d32vjM4Oa7pOggzRytGxCrL/nMrPuYx7WIBK3QkH0v2s5sIGB7la482Y3ykRHH80hAN/wDACK+rfK5ZHKKPqY07yRTBlBdnjfazK4c7qtQaZSSKNcAEXgVCExu0JH4XiZW//W0a/wBUKn82Htl90Sbc89dldU/MRqT/AOYD8sqOoaSWaXdHGwDsOWFUqADcwPIJJNL3oc1ebF0vpywRhFJPJLMe7MTZJ+pwJeMYwGMYwGMYwKvrnQF1WzdI6BC59Gz1b4miO7cp42u/au/0yDB4LRDCySODFHHFbLE7MsX4LLIdrDsStWK9wCNixga3oPAkMUSwh5GQCMENsp/LdmBcBBZO8qT7gL8Xn3H4IgWN4w81Oqq/+IbYJQQk/wAyqqqG/EQoski82HGB4BnuMYDGMYDGMYDGMYDGMYDGMYDGMYDGMYDGMYDGMYDIup1RV0UKDu3ck1yq2B29/nJWYpZkX8TKPuQP74Hmjn3xo9VuVWr43AHMOp6oqSLCLeRhuCLVhQaLtZAVQfc9zwLOV/VvGWk00bM88VopOxXUsaHACg3Z7D75yrw94oXVPq5JotRPqJSrosDSIAqgqFsEelLFXfcmrJsO44Bzk/gjrkkcOqg1crMwRnjhk8wSAKDu2s3O2q4v2PA5zaIeqyuixaUpCsUKO5Zd9WDsQAkcUOT9fpgbhjK/oOvabTRSuKZkUsB2uua+mWGAyq1U8oLAX+NQtRkjaUs3V8A9z+XHfLXIMfW4Gfy1lQvbDaGF2v4hXyMJYnYyBpeuQyRtMsi+WpYM54UbfxWWqgPntmqdX/a7poW2pHLL77htVSKBBG47iDYo1z3HGFb1jKDwp4sGtVmETRFdppvcNfIND3BvJfiPrB0unecJv27fTdd2C96PzgWmMovEPiBoNH+9RqG/yzR+JCB9PkZaaLWiRI2sAuqsBfyt8YEnGYX1sY7uos7RbDuew+/0z7imVr2kNRINEGiO4Ne/0wPvKrz5tyjk/wCKwNJwUsUSfYAX7i/njabXGEsQupdWSEDdZZjSIvLMe5r4AHJJ4GfPRte0qFnAVgxBUfw+4F+5og39cofE+r2ahACGaRdgUWXUL62O1QWokKvHzll0BwtqyujyHd6lIBpQKBPdqF80fgUMKu8YxgMYxgMha4kciDzT94x/5yMm4wOX/tb1co0G393ESPKgZt6buAzgUg4BKjm/bOQdG6nLBOkkDGNweGAJ4PBHr4Ngnv8Apn6g650SLVwvBMLR67GiCDasp9mB5BzTekfsegimSWSUyqh3KmxVBINjeR3A+AB+nGBYdN/ZxGJGn1EsuomdWUs5A4ddhoD/AGeB7fTLF/BGnNf5gpAjbZGXeo7B9pG7uf1zYMYGOCBUUIgCqoAUDsABQAzJjGB4y2KznLXCZuFXT6bXCV9t71BVCu1araNws3ZG4AZ0fKnU+FtNIzO8QYuwZ+WpitVuANEChweMDRergyxz6PUSlY31qRO/CgI0butDsFLqnHvfJ5yt13ic6rQa2BhG8umZKniACzKsgTePgji6NdqzpPVfCWm1EcsbxgebRdlADEg2DfyCPfIPhHwDDoA+1mkL0CX20FHIUKBVXz+mBpmnjnn1EzxzTAJDFqAiO1ORFGY19xtstwO/x8RNHrZ5o5I2nV90LvKPMnctRB5DqI4ip/lI7e+djCAdhniwqLoAX3od/vgcph6bOYplnVnk1OlRoCtlUMIDeVXsTtTn3/PMLeGtX5Lb1eSSfTIqsqkGERkXEP5d0YIs9ye/Jzr1YrA47L4TlaOR4Y9RW6Gt0aRk0WDFI0W7VWYbz851TonRotLEIoEEa/iI5JJIFliSSW4FnJ9YwGVur1DvIYYztCgGRxVjde1Uv+MgXfsK9yKssqOodAMjs6TSQlvxGOrsLt4uxVAdwaqwQScCH0/R1JLNAicf4SM7N6tpuV2aizkvS89/K74gEqauL94ZJfMWQR7FKCIqoLeks27cv8RNiq7HM8fSdUqhE1EKoAAtac7gBwP/AMu3/pyZ07owiJkZ3mlIoySEXXfaqqAqLYBpQLoXdYFhjGMBjGMBjGMBjGfEs6rW4gWQov3J7AfXA+8ZjinVr2kHaSpr2I7j75kwGMxarUrGjSOaVFLMfgKLJ/QZ7p9QsiK6G1YBlPyGFg/pgZMYxgMYzBLrUUkMwBABI96JAHA55JAwM+M8VrAI9+c9wGMrNX4n0sUnlSTxI47hmA22LG49lsdrq8slaxY5GB7jGMBjGMBjGMBjGMBjGMBjGMBmLUQBwAeKZW4/2GDD+2ZcYEXR6JYg20sQTu5N16QOP0yi0SarVwLql1Jg81fMhjRImQKygxiUuhZ2IottKgXQ7bjs+ab1tW0EDE64xQjd5MYjiMvuVhhLA7jdKo2MQKHPfAw9Q63KVbR6x4oZRt3bL2zoQzh49/IB8toylMQx7kEE848FePtYh0Wl08qzuxeI6aTsqxsQNzhAYyI14pn7EkDtmydM0uq1jDVxzSzpBEyFmCQ6gtJzMsDlW2ONiqSSB62C7CCc1zovSpNdqimiOm0cJ3kQyxiWaN9OI4mEhdd6SMrBgVaqvmwcDufS+orPEsqgi7tT3VlNMrf7SsCD9RkvNJ8DdE1KFpX1VxGST/DSIBJNpKeZudncbiCRTCwAffN2wGRNZ04SGySOK7Aj8St2I+VGS8YFP4i1DwaNjE20qEXzG9XlqXVHla+DsQs/PHp54yp6xC8K7tLJKsm0FJJ5Hl00pNAJLuY+Xu4pxs5I5P4TadQ8UxpIYIkfUzDho4QDsv8A8VyQkX2ZgfgHORdb6a2rdpEj02j08ssejOoieQKpJk87Zt8tJwfTGzsAljau7lsDdvDfiLTNpUVWaTZGqvEw9eo1E6bnVlP+YTuJJFp6ybpbG2+FuknS6ODTM25oo0Qn2sDkLf8ACDwPoBmidP6ToZajkWHzwFXVwztWojaNdm+CZyJAq7Rto7StFdvZt18JTM0BBlM6LI6RTGrkjU+kkjhyOV3/AMWzd74F1jGMBjGMBjGMBjGMBjGMBjGMBjGMCj67150cafTR+dqGWwGJEcYJrdKw7DuQo5O09u+YOj+EFikOrndtTqyteY/ZO9rAnaJOa45PuTZy16Zo9oLsAJJDueva+wHvQ+v/AKCdgan4V6/AmjhXdumYHfEltL5pJaUFD6lp2JO4ALYuhWU2n/ZfunGo2rpXLSO7wSOJSsrMTEQKQbVbZvBPA4A4I39NIgcyBFDtwzADca+T3PYfoMzYHxBAqKqIAqqAqgdgAKAA+AM+8YwGVGu6ZLqGKySNFCD+CFiryf78gpkX/ZSj8t/DlvjAqOodKEeimg0iLGfKlEaoAo3sjV2rksRznL9X450X/wAC/wDh5VhqBCunOmKESCRQFJph/N6r72fm67PnyYxd0L+cDk8jTRw6WPqEekmkSLRBItREryOZJWjkHmu1K6gISaI+e+bbH4oURaiJZER4ppoY/K08rCNYlVrMfdtiOtkUpJAF8AyvEnh6bUOwjeJYpYHglEiMxpz+JQGAJAJoH5/LMXTvBBhmeddQ+9htB2qTt8mKJtxa97nyY33ccg8USMCq6P4v8vUNHqNW07XIsccWn3eYtRPHInkqT+BzYsgi2FVkrX/tDg8yF4p1EIkI1G5SLjaGUo6s1ejfEeRd1X3l6PwDFFLHKjuPKKFAKoBIjCFN2TcdKfnaDwecDwBF+7jSmWQxK8bxgrDaeU1qA3l23YLbWaHe7OBB6n4sYDSa9PNGnfzEaGlLMXH+DYTdTs4UAXxuo0SRmWXxhqDKqRQCSotPLIFIIqbduqV3RVVdholTuIIpe+XK+E9PuLMjOTMJ/W7sBIDYZVLbUINdgO2fbeFNIXMh08W4kknaOSW3G/kFvVXa+e+BC8N9cm1M04byljgllgYDdvLqwZW54C+Wy8e5s9s2LMUGlRN2xFXcSzbQBuY9ya7k/JzLgMYxgMYxgMYxgMYxgMYxgMYxgMYxgMYxgMYxgMYxgMYxgMYxgMYxgMYxgMYx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REhQWFBUWGBYXFhgWGBgdGRgcFhUaGBgdFxkZHyYfGRkjGhgXIC8gJCgpLCwtGB4xNTAqNigtLCkBCQoKDgwNFA8PGiocFxgpLCkpKSkpKSwpKSkpKSkpLCwpLCkpLCwpKSkpKSksKSkpKSkpLCkpKSwpKSwpKSkpLP/AABEIAQUAwQMBIgACEQEDEQH/xAAcAAEAAgMBAQEAAAAAAAAAAAAABAUDBgcBAgj/xABBEAACAgEDAgUCAwYDBgQHAAABAgMRAAQSIQUxBhMiQVFhcTKBkQcUQlKhsSMzwWJygpKi0VOy4fAVFhc0Q3OD/8QAFQEBAQAAAAAAAAAAAAAAAAAAAAH/xAAVEQEBAAAAAAAAAAAAAAAAAAAAAf/aAAwDAQACEQMRAD8A7gTXJzyOQMAykEHkEdj9s+iMw6TT+WioDe0AX9sDNjMM+rRAS7qoHJLMAB9yc1Xqf7WOnQkgz+YR7RKX/wCoek/rgbhjOdn9uOhsAJOfrsUfny95adN/ax0+YgecYifaVSv/AFcr/XA3DGQtN1uCR/Ljmjd9u7arqTt45oHtyP1zDN4hhXVJoyx82RS6jaaIF36u1+k8YFnjGMBjGMBngOe5B6ZoTHuvbbG/TYFDgcf68k4E7GM+HmVe5A+5AwPvGYf32P8AnX9Rn0k6nswP2IwMmMYwGMYwGMYwGMYwGcV8ZTyjX68RDWyOixPG0MrhIT5YLF1HBXtxXsc7Vmk67wNqDrNRqYdYIV1IVXAiDOAqhfSxageDzXvgaRqJtAdU+t1ayardpIpwrbRGWYIlBe9luwPA9XfLttdp5dLqtM3TxoZhppJUVkT1oFPqVlUGwasfX71k137JGaRvLlVYl08cUIayweNlcF+KKlgSf97txllJ4Z1uo82bVGFZBpZoIY4ixUtKPUzMw4ugAPbA1boXjPR6bS6aDU6TzN0TMriNH3nzXUKAeb9NX9smDUdJmVfO0EkUzbiYY4pTIigkB2EVUp7ixmXwr4C1cE+gkljTbCs6yepTt3NI0ZHy1ye3asi9Z6csPUdVLrINZIkpQwvpjJtKha2PsI5HYWfn5vAqtB06CPqd6DVtpYX05kSXgjtyHEn8NobB5BGbDq+vxza3pmrUkoHmgaR12ByIxbrZ4Qkn7c5r/UvCCTa/RRLp54tM0ShlYHdHueZ6djdEn1UTdH2z46t0qZtJD054ZS2n1bRB0QndE6lty/lZ+KrA6X0Tx/Fqf3iQKU00HH7wzAK5HLUtWABR+tj5rMnTf2haWY1/ix2rOnmxOgkVQWYxkj10BdDms511rpjaU67QJFL+7MYNRaC6iV0Eu0n3o1//AD5yXoNH0hnj/dpdTPKquyW0jKm2Nv8ANtQEGBun/wBUNAWjVZWdpa2hEckbm2jdx6fseazbM5z+xTQQ/uRmRR5jOyu3c8UVH0FEcZ0bA+JWIUkDcQOBwL+lnjKHw/4kaUTHUBIfLlKfi9I+m48MeO/GbDmj+HtLA0usE4RqmfiXaQFshiN3HagT8VgWHWtVqzq44o1P7uVtmWgGJu7fupHFL7898m6fpW01/hhvcXuNfY1mm9Ni46dLyQuokijJY8xbm8ugePw8X3IAyxAA6dLM3pnWVmLH8YkEoA579iB9jgWSTs2sfSkqAse4Nt+a4ot9T+mWLdBB7v8AntA/sRmp9ZZv3uZm4P7qC30IVWP+v6ZGXSSR6RdWkrmWQrDGdwCxJuZPTfAar5PAsccYG4aktpVVjKzqWohqocE8E2fb+uWmt1wjiaWrCqW+LAF980HWJqFhmjk/AipLsfULLKNsi82FB2ld/fLPRku1TDmXTsIB8BVKsK/mog/ngbR07qayxLJwu6xRPuCRV+/Y5JfUKCAWAJ7AkWfsM5t02ZxDFqZVDQRyhStWRuO4vX0cj7kD8/Op6iQyaiN30sZZ2IaXzDKFB/wzHt9ttVgdGm6jEgJeRFCkAksBRPYGzwczI4IBBsHkEdiD8ZpGi6ck+vljlthsSUDkAlgLPyO5+Dm7QwhFCqKAAAHwB2wPvGMYDGMYHlYrI/UNZ5SF9u6rJ5qgASf7f96HOScDysAZ7jAYrGMDzbmNdKgBAVQD3AAo/ce+R+qaxo0BVdxLKDwTQvnt9OB98m4GODTqg2oqqPhQAP0GZMYwGRJ+lQuNrxRuCdxDIpBPzRHf65LxgRNT0uKTaHQHZyv0+1Z63TIi28xoWsHcVF2Ox+/1yVjAgz9FidmdktmXYxs8rRFcH6nC9FhEP7vsHlAVtNkd79+e/OTsYFXoPDOmh3eXCo38NdsSPgliTX0ybJoY222inZ+Dj8PFen44+Mz4wMI0iBSmxdp7rQo3347Z9NplNWqmu1gcfb4zJjA82i7989xjAYxjAYxjAxzQK4plDAc8gHn88x6jVABhuAIH6ccE+2SMqupanhtpAIH2ZubpeR2+ee9UeQQyDqHIjLpu+QR/bmjz9RVn7StPqLVb7kDmjR4+e2V6ou3gALQrtVE/bHTtSa4IZQfSASWr5PJ+ao1xWBb4xjAreudcTTR72DNZoAA9/qQOBk+GXcoYdiAf1F5U+L4t2jm+ihv+Vg3+mYNEk7QLIktEJ6U2KVO3iiT6rNd7H2wJMXXSdU+nMTBVXd5l8e3tXA5+cspp9tcWT7D6d/8A38kZq2n6u876ecSAQyqytEaAutrC+dzBub444A5w2+d5AHMaRnYBHQLMApLFiDxYFAc8E32wPrqvi2dN/lafeqlgGO8ghTyeB+Hsbv3AzJ0PxHqZnXfp9sZsFwG4Iv8AmPIsVde+QIPMBl0rOXDxv5R9wH4INfFAiq9/y15ddqYk04idtySyR7WJpidjDeOx/Gf0wOsZV6frytqpNLtIZFD37MDt7f8AOM0brHVptA6RT6mU+aPMdohvf0+ml3+lQW5NADiqysXxDM06amJHMkyvpoy67XY3w1XVilHxYvA6VP1srrE0u0U8ZfdfNgnivy/rltecr1uqeKLQ6qG2kKyxtZJPmMQOfc0S/wCQGewzNHpVgIYyfvTR6kK3qYhSV5+CBf1IOB1PPA2cx6wdTHtkSJtLGJotgdr2s3oNfCng1Xtm8+HfDqaRGCszs53SMxJ3N889u+BbYxjAYxjAYxjAYxjAZjliuue1+3zx/a/1zJjAo16YpYp6g+66s7Su4tuKjggj0kfPx3y008TKedu2gBtsdu3Htx9fjM9Z7gMYxgYNdBvidO+5WX9QRlN0s6mLThDBbgGvWtCySN36+13mwYwNNXw3LFHpY1TzDCXdiGVRuZgaBPNd+w+Mmz9LdZGeJlXdW9WBZea54IqrJ4rtVZsueBR+uBrml6M5Z5JDucqFGz0qvvQ9XPfnvfHaspdH4NmEKIFClJlkG5h/Ku48XzuHvm+JGB2Fe/659YGu+J+iTyPHqNK0Ymj3LUoJRlerBq+xF9swaLwvqGMEmqnR5IpGf0R0tECkHbgUea96zacYGuTeCYz5gDuoeYTgCqRv4tv0bvmXXeD4pZZJiXVpAm7aa9Uf4HX4cDj6jL7GBrUngkOkizaiaUvtFsR6djbhtFVd++bIooAZ7jAYxjAYxjAYxjAZH0OtEq7gK+lgnsDzRNHntmc5A006hS0SejvZNbvax3JFAAX7AYFhjIqyOSQDGCO45b/tny0r8+oUO5CH2+pbAmYyP5Tfzt+QX/tgwf7T/qP9BgSMZVOJgC+7gC9vuQB88gH9claLUliwu6qj9xfOBLzDBq1csFs7TR4NXZBo+/IIzNkfTaFEZmUctyf1J/uxP54EjGR5uoRp+ORF9vUyj+5zMkgIsGx8jA+sZg1msWJC78KO5q6z2TVBV3Hgcf17fb88DNi81nxE774nikCbg1M8xjjWirbto/GxFiiCK9vnIsrSL5hjby2MUpUeq+GVgP5ltI3+oa65rA2LGVnQWcxncGVdx2B/xBfYG+eO2WeAzBDqtzsm1gVqyao3dVRPxf5jM+RNXqotOrSyOsa3bM7ULoKOT78AUMCXjNZX9pGgJ/z6H8xSQL+bFaH55sccysAVIIIsUe4PuPkc98D7xjGAxjGBB6z/APby1/I39uc+4YrhVflRz+WZdTHuRlPYqR+ozB0qTdCh+lfpx+vGBmEZBXsAL+fcfH357+2fSxkcXxzxXyfvnj6hR3I+vOQF6hIFErKvltXAJ3KD2J9ifkD+uBZIlAD44wwyNJrSO0UjfUbBf23MMg62NpZAjFkTaDQIBvm7qx8f+7wJ/kNtC7vvxdj3HtX35yH0aLbJKv1B/M3f9Qf1zBotRJE7QeuZQAyklN4BNEMSRfawe/tlhpID5rybSoYAc1di/gnjAnZSarwnA5LSB5Tz/mSyMPyUtQ/TLvGBq/hXQaZNNEwijDMSLKi94ZgeTZH4Tl1pOsRybtpO1ed5UhGHuUcimA+Rxmux6cHT6mF+RFqGP/CZFk/TazDLvrkNwhFoAvEp442+YoNgEcYHms1aTwuEJPp3AlWFg9mWwLH1F/nfP1opxJAgJsyJXN8nbyefb6/+meR9Ett0sjScFdtBUoggjaPoe93wPjInSdM8YDuKCboqBu18w+v2o3tv6KfpgSOkThoIQ/qYg96JtOGP05ofmBmaHqhJJKbU8wxqxPJI4uq4Utajnv8AfI405V2mv8DMu0fyMdzH/etgePZAM+YdEu5xJKxG4kIXASmO4GhRYc+5I4wM2m6lLI7osYHlsVZmJAPNgIBZJ27SSaAv39rUZE0TAvJRsEhuPqKP9VyZgM41+0HWyTauUuSYoJEhjQEcOYVlZq+TuA3ewBGdlzl/7R/AztMdXCXqSvOCruoqAAwA9QtRRPPb2wIXgXpMUsBmkAHBO7i1Cuy0pcHaB5bEkUTfwM3LwdpXjkkDklSiGEEKDGhkktWCgDd+FjQHcCvTZ1fwvAkcMcJfZGK3FqDyjezlQgJaiXCn6KO+4gdB6VCxLysCu6ggIIbao7sD2JJJr2FXRsYFljGMBjGMDysiDpUYJPqF+wdwOfoDWTMYEKLo0KghYkF3fpF8/U85GfpspAiLqIwALA9RA/pltjA+UQAADsMxz6VXHqH5jg5mxgRtL09I7K3Z7k8nJOMYDGMYEJ+mAmXtUoAb5sCr/Sv0zPLpwyFD2Ir2v7/f3zNjArdNoJQQHlDItEALTGvZms2v0/rk5YAAR7EkkH/a5P8ArmTGB8JEBde//av7DMU3T43ADKCB2v2yRjA+I4QvYV2HHwOw+2feMYDGMYHm0fGe4xgMYxgMYxgMYxgY01ClioYEjuARY+4yN1TrMOnCmZ1TcdqAnl2PZVHuc90/TtkjSbid18HsLIJ/t7V9bz8+/tJ6q2q6lP628yCSOHTotmyJKah7G+b9ya+BhI6r0v8Aa7o5YmnbdFEJfK3NR5K7wSByFK8+/Y5uun1CyKrowZWAKspBBBFggjuM/KU9rHPpieI9UhIFfwiZDz9iB+mdn/ZPqWgn1vSmYsuncSQk/wDhyc19P4W+7NhXSsYxgMxz6hUG5jQzJkfXaISrtJI97Hf44/InAzg57nzGgUBR2AAH5Z9YDGMotX4n2a+PR7b8xN183z5h+wA8sj59Y+DgXuMpeu9fOnfTrt3edII/ryQBX/Nf/D9eLm8D3GeZ7geMwAJJoDkk+2YYtajEKrAkqGH2PY/1H65nyuXQxwf4hYgIgHqIrhVWzx3pQP8ATCLHAOan/wDNzSx+mF18x/Lj5Aai23c1/hJAcgCzQ5rNl0cwZeBt28Ffih244qq7YVnxjGAxjGAxjGAz87/tM8MCDqMskheOGcPJDKv4VkKlqJ+fM7jvtex2AzqPiXqGtgk3HUxQwuZtv+Dv2LHC0ilzdkkiqAPHz2yXp/EOk1EMaTukpYRK1xvt3uFAPqUbVZnAUmgd1YHAeidHk1U00YszSxCZBXLvtE5oHuxQvXyWGdU/Y50vVPPN1DVL5e+KOBAVKlxHQ3UfalAv3N5a6XXdP2DXLEt1F5zkufKDRelVYjazgbEKAg0wv2Bu5vGsEfmLtffFGHaOlDAVGSK3cbRIl/nt3URgbNjIfS+oGZSxikipioEgAJA7MACeDf3+ayZgMj63UlFBABJYKLNC2NCzR/tkjIHWYN0fIJAZGIW7pXBNbebr4wPYeoHdsZDuBAO31KAVLBieCBwRyO9fN5j6t1N4V3rF5i/xHeFK2QBwRz3yjfSvvQ6aOSNN4J3Bl9fkyruAb1AcoCTwTt+uZZ4PMjZYInQBCrbkKlmDIVFGi7Cm9X17m8C/YyNGePLc2ByGr65Qz6VItaNTM1hIGVXI9RuQCjXBb1EChzu+l5im6ZJGvmW+8vKHZ2kYBQ7eWKjO4R9j6fci/fM+l6bJKY2kksqspVgjUGLL5ZqW2bb6iL7/AJA4HzrVLNDPIGVBMrbZSpoBXpgAPRVdub49xkzR+Ii53vGIoP4ZZHC7vilI7H75n1ekM8SLItHepdfb0nmj7qf7H5yu6p0uZnUjzGWNnK+UUVwsgFFd3p3JTL7eluDeBfnXx7d29NtXe4VV1d32vjM4Oa7pOggzRytGxCrL/nMrPuYx7WIBK3QkH0v2s5sIGB7la482Y3ykRHH80hAN/wDACK+rfK5ZHKKPqY07yRTBlBdnjfazK4c7qtQaZSSKNcAEXgVCExu0JH4XiZW//W0a/wBUKn82Htl90Sbc89dldU/MRqT/AOYD8sqOoaSWaXdHGwDsOWFUqADcwPIJJNL3oc1ebF0vpywRhFJPJLMe7MTZJ+pwJeMYwGMYwGMYwKvrnQF1WzdI6BC59Gz1b4miO7cp42u/au/0yDB4LRDCySODFHHFbLE7MsX4LLIdrDsStWK9wCNixga3oPAkMUSwh5GQCMENsp/LdmBcBBZO8qT7gL8Xn3H4IgWN4w81Oqq/+IbYJQQk/wAyqqqG/EQoski82HGB4BnuMYDGMYDGMYDGMYDGMYDGMYDGMYDGMYDGMYDGMYDIup1RV0UKDu3ck1yq2B29/nJWYpZkX8TKPuQP74Hmjn3xo9VuVWr43AHMOp6oqSLCLeRhuCLVhQaLtZAVQfc9zwLOV/VvGWk00bM88VopOxXUsaHACg3Z7D75yrw94oXVPq5JotRPqJSrosDSIAqgqFsEelLFXfcmrJsO44Bzk/gjrkkcOqg1crMwRnjhk8wSAKDu2s3O2q4v2PA5zaIeqyuixaUpCsUKO5Zd9WDsQAkcUOT9fpgbhjK/oOvabTRSuKZkUsB2uua+mWGAyq1U8oLAX+NQtRkjaUs3V8A9z+XHfLXIMfW4Gfy1lQvbDaGF2v4hXyMJYnYyBpeuQyRtMsi+WpYM54UbfxWWqgPntmqdX/a7poW2pHLL77htVSKBBG47iDYo1z3HGFb1jKDwp4sGtVmETRFdppvcNfIND3BvJfiPrB0unecJv27fTdd2C96PzgWmMovEPiBoNH+9RqG/yzR+JCB9PkZaaLWiRI2sAuqsBfyt8YEnGYX1sY7uos7RbDuew+/0z7imVr2kNRINEGiO4Ne/0wPvKrz5tyjk/wCKwNJwUsUSfYAX7i/njabXGEsQupdWSEDdZZjSIvLMe5r4AHJJ4GfPRte0qFnAVgxBUfw+4F+5og39cofE+r2ahACGaRdgUWXUL62O1QWokKvHzll0BwtqyujyHd6lIBpQKBPdqF80fgUMKu8YxgMYxgMha4kciDzT94x/5yMm4wOX/tb1co0G393ESPKgZt6buAzgUg4BKjm/bOQdG6nLBOkkDGNweGAJ4PBHr4Ngnv8Apn6g650SLVwvBMLR67GiCDasp9mB5BzTekfsegimSWSUyqh3KmxVBINjeR3A+AB+nGBYdN/ZxGJGn1EsuomdWUs5A4ddhoD/AGeB7fTLF/BGnNf5gpAjbZGXeo7B9pG7uf1zYMYGOCBUUIgCqoAUDsABQAzJjGB4y2KznLXCZuFXT6bXCV9t71BVCu1araNws3ZG4AZ0fKnU+FtNIzO8QYuwZ+WpitVuANEChweMDRergyxz6PUSlY31qRO/CgI0butDsFLqnHvfJ5yt13ic6rQa2BhG8umZKniACzKsgTePgji6NdqzpPVfCWm1EcsbxgebRdlADEg2DfyCPfIPhHwDDoA+1mkL0CX20FHIUKBVXz+mBpmnjnn1EzxzTAJDFqAiO1ORFGY19xtstwO/x8RNHrZ5o5I2nV90LvKPMnctRB5DqI4ip/lI7e+djCAdhniwqLoAX3od/vgcph6bOYplnVnk1OlRoCtlUMIDeVXsTtTn3/PMLeGtX5Lb1eSSfTIqsqkGERkXEP5d0YIs9ye/Jzr1YrA47L4TlaOR4Y9RW6Gt0aRk0WDFI0W7VWYbz851TonRotLEIoEEa/iI5JJIFliSSW4FnJ9YwGVur1DvIYYztCgGRxVjde1Uv+MgXfsK9yKssqOodAMjs6TSQlvxGOrsLt4uxVAdwaqwQScCH0/R1JLNAicf4SM7N6tpuV2aizkvS89/K74gEqauL94ZJfMWQR7FKCIqoLeks27cv8RNiq7HM8fSdUqhE1EKoAAtac7gBwP/AMu3/pyZ07owiJkZ3mlIoySEXXfaqqAqLYBpQLoXdYFhjGMBjGMBjGMBjGfEs6rW4gWQov3J7AfXA+8ZjinVr2kHaSpr2I7j75kwGMxarUrGjSOaVFLMfgKLJ/QZ7p9QsiK6G1YBlPyGFg/pgZMYxgMYzBLrUUkMwBABI96JAHA55JAwM+M8VrAI9+c9wGMrNX4n0sUnlSTxI47hmA22LG49lsdrq8slaxY5GB7jGMBjGMBjGMBjGMBjGMBjGMBmLUQBwAeKZW4/2GDD+2ZcYEXR6JYg20sQTu5N16QOP0yi0SarVwLql1Jg81fMhjRImQKygxiUuhZ2IottKgXQ7bjs+ab1tW0EDE64xQjd5MYjiMvuVhhLA7jdKo2MQKHPfAw9Q63KVbR6x4oZRt3bL2zoQzh49/IB8toylMQx7kEE848FePtYh0Wl08qzuxeI6aTsqxsQNzhAYyI14pn7EkDtmydM0uq1jDVxzSzpBEyFmCQ6gtJzMsDlW2ONiqSSB62C7CCc1zovSpNdqimiOm0cJ3kQyxiWaN9OI4mEhdd6SMrBgVaqvmwcDufS+orPEsqgi7tT3VlNMrf7SsCD9RkvNJ8DdE1KFpX1VxGST/DSIBJNpKeZudncbiCRTCwAffN2wGRNZ04SGySOK7Aj8St2I+VGS8YFP4i1DwaNjE20qEXzG9XlqXVHla+DsQs/PHp54yp6xC8K7tLJKsm0FJJ5Hl00pNAJLuY+Xu4pxs5I5P4TadQ8UxpIYIkfUzDho4QDsv8A8VyQkX2ZgfgHORdb6a2rdpEj02j08ssejOoieQKpJk87Zt8tJwfTGzsAljau7lsDdvDfiLTNpUVWaTZGqvEw9eo1E6bnVlP+YTuJJFp6ybpbG2+FuknS6ODTM25oo0Qn2sDkLf8ACDwPoBmidP6ToZajkWHzwFXVwztWojaNdm+CZyJAq7Rto7StFdvZt18JTM0BBlM6LI6RTGrkjU+kkjhyOV3/AMWzd74F1jGMBjGMBjGMBjGMBjGMBjGMBjGMCj67150cafTR+dqGWwGJEcYJrdKw7DuQo5O09u+YOj+EFikOrndtTqyteY/ZO9rAnaJOa45PuTZy16Zo9oLsAJJDueva+wHvQ+v/AKCdgan4V6/AmjhXdumYHfEltL5pJaUFD6lp2JO4ALYuhWU2n/ZfunGo2rpXLSO7wSOJSsrMTEQKQbVbZvBPA4A4I39NIgcyBFDtwzADca+T3PYfoMzYHxBAqKqIAqqAqgdgAKAA+AM+8YwGVGu6ZLqGKySNFCD+CFiryf78gpkX/ZSj8t/DlvjAqOodKEeimg0iLGfKlEaoAo3sjV2rksRznL9X450X/wAC/wDh5VhqBCunOmKESCRQFJph/N6r72fm67PnyYxd0L+cDk8jTRw6WPqEekmkSLRBItREryOZJWjkHmu1K6gISaI+e+bbH4oURaiJZER4ppoY/K08rCNYlVrMfdtiOtkUpJAF8AyvEnh6bUOwjeJYpYHglEiMxpz+JQGAJAJoH5/LMXTvBBhmeddQ+9htB2qTt8mKJtxa97nyY33ccg8USMCq6P4v8vUNHqNW07XIsccWn3eYtRPHInkqT+BzYsgi2FVkrX/tDg8yF4p1EIkI1G5SLjaGUo6s1ejfEeRd1X3l6PwDFFLHKjuPKKFAKoBIjCFN2TcdKfnaDwecDwBF+7jSmWQxK8bxgrDaeU1qA3l23YLbWaHe7OBB6n4sYDSa9PNGnfzEaGlLMXH+DYTdTs4UAXxuo0SRmWXxhqDKqRQCSotPLIFIIqbduqV3RVVdholTuIIpe+XK+E9PuLMjOTMJ/W7sBIDYZVLbUINdgO2fbeFNIXMh08W4kknaOSW3G/kFvVXa+e+BC8N9cm1M04byljgllgYDdvLqwZW54C+Wy8e5s9s2LMUGlRN2xFXcSzbQBuY9ya7k/JzLgMYxgMYxgMYxgMYxgMYxgMYxgMYxgMYxgMYxgMYxgMYxgMYxgMYxgMYxgMYxg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barrettcreates.com/blog/postimages/biotrekker/biotrekke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1066800"/>
            <a:ext cx="381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design artifact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014413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4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design artifact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t="40777" r="21673" b="14000"/>
          <a:stretch/>
        </p:blipFill>
        <p:spPr>
          <a:xfrm rot="10800000">
            <a:off x="2323767" y="1084716"/>
            <a:ext cx="4419601" cy="50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design artifact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1350" cy="46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7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 artifacts</a:t>
            </a:r>
          </a:p>
          <a:p>
            <a:endParaRPr lang="en-US" dirty="0"/>
          </a:p>
          <a:p>
            <a:r>
              <a:rPr lang="en-US" dirty="0" smtClean="0"/>
              <a:t>Abstractions</a:t>
            </a:r>
          </a:p>
          <a:p>
            <a:endParaRPr lang="en-US" dirty="0"/>
          </a:p>
          <a:p>
            <a:r>
              <a:rPr lang="en-US" dirty="0" smtClean="0"/>
              <a:t>Design notations</a:t>
            </a:r>
          </a:p>
          <a:p>
            <a:endParaRPr lang="en-US" dirty="0"/>
          </a:p>
          <a:p>
            <a:r>
              <a:rPr lang="en-US" dirty="0" smtClean="0"/>
              <a:t>Vocabulary</a:t>
            </a:r>
          </a:p>
          <a:p>
            <a:endParaRPr lang="en-US" dirty="0"/>
          </a:p>
          <a:p>
            <a:r>
              <a:rPr lang="en-US" dirty="0" smtClean="0"/>
              <a:t>Design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design artifact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229600" cy="609600"/>
          </a:xfrm>
        </p:spPr>
        <p:txBody>
          <a:bodyPr/>
          <a:lstStyle/>
          <a:p>
            <a:r>
              <a:rPr lang="en-US" dirty="0" smtClean="0"/>
              <a:t>Talking design artifact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sign.jpg"/>
          <p:cNvPicPr>
            <a:picLocks noChangeAspect="1"/>
          </p:cNvPicPr>
          <p:nvPr/>
        </p:nvPicPr>
        <p:blipFill>
          <a:blip r:embed="rId2" cstate="print"/>
          <a:srcRect l="-540" r="539"/>
          <a:stretch>
            <a:fillRect/>
          </a:stretch>
        </p:blipFill>
        <p:spPr>
          <a:xfrm>
            <a:off x="762000" y="8382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Prescribing design artifact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47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0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Prescribing design artifact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67400" cy="472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6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Prescribing design artifact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5920"/>
            <a:ext cx="4648200" cy="39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Prescribing design artifact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" y="1143000"/>
            <a:ext cx="6647498" cy="506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6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abstraction is formed </a:t>
            </a:r>
            <a:r>
              <a:rPr lang="en-US" dirty="0"/>
              <a:t>by reducing the </a:t>
            </a:r>
            <a:r>
              <a:rPr lang="en-US" dirty="0" smtClean="0"/>
              <a:t>information content </a:t>
            </a:r>
            <a:r>
              <a:rPr lang="en-US" dirty="0"/>
              <a:t>of a concept or an observable phenomenon, typically to retain only information which is relevant for a particular </a:t>
            </a:r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choice of what to include</a:t>
            </a:r>
          </a:p>
          <a:p>
            <a:pPr lvl="1"/>
            <a:r>
              <a:rPr lang="en-US" dirty="0" smtClean="0"/>
              <a:t>choice of what not to include</a:t>
            </a:r>
          </a:p>
          <a:p>
            <a:pPr lvl="1"/>
            <a:endParaRPr lang="en-US" dirty="0"/>
          </a:p>
          <a:p>
            <a:r>
              <a:rPr lang="en-US" dirty="0" smtClean="0"/>
              <a:t>Each abstraction makes some information readily available at the expense of obscuring </a:t>
            </a:r>
            <a:r>
              <a:rPr lang="en-US" smtClean="0"/>
              <a:t>or removing other </a:t>
            </a:r>
            <a:r>
              <a:rPr lang="en-US" dirty="0" smtClean="0"/>
              <a:t>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plan</a:t>
            </a:r>
            <a:endParaRPr lang="en-US" dirty="0"/>
          </a:p>
        </p:txBody>
      </p:sp>
      <p:pic>
        <p:nvPicPr>
          <p:cNvPr id="3074" name="Picture 2" descr="http://www.reindeer-design.com/images/cad_draw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4623"/>
            <a:ext cx="666750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Verilog</a:t>
            </a:r>
            <a:endParaRPr lang="en-US" dirty="0"/>
          </a:p>
        </p:txBody>
      </p:sp>
      <p:pic>
        <p:nvPicPr>
          <p:cNvPr id="6150" name="Picture 6" descr="http://openhpsdr.org/wiki/images/5/5e/Mercury_v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15022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layout</a:t>
            </a:r>
            <a:endParaRPr lang="en-US" dirty="0"/>
          </a:p>
        </p:txBody>
      </p:sp>
      <p:pic>
        <p:nvPicPr>
          <p:cNvPr id="7170" name="Picture 2" descr="http://2.bp.blogspot.com/_Ajck7kEtyo4/TKmaYRod_nI/AAAAAAAAAHI/xXgOetgwtlY/s400/me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84567"/>
            <a:ext cx="3810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9181" y="2438397"/>
            <a:ext cx="5194855" cy="2438401"/>
          </a:xfrm>
          <a:prstGeom prst="rect">
            <a:avLst/>
          </a:prstGeom>
          <a:solidFill>
            <a:srgbClr val="F2F2F2"/>
          </a:solidFill>
          <a:ln>
            <a:solidFill>
              <a:srgbClr val="4C4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8" idx="1"/>
            <a:endCxn id="10" idx="3"/>
          </p:cNvCxnSpPr>
          <p:nvPr/>
        </p:nvCxnSpPr>
        <p:spPr>
          <a:xfrm flipH="1">
            <a:off x="2752973" y="2810501"/>
            <a:ext cx="827270" cy="84709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1"/>
            <a:endCxn id="13" idx="3"/>
          </p:cNvCxnSpPr>
          <p:nvPr/>
        </p:nvCxnSpPr>
        <p:spPr>
          <a:xfrm flipH="1">
            <a:off x="2752973" y="3657597"/>
            <a:ext cx="827270" cy="84709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772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designer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243" y="264122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plan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752973" y="2810501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7772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0243" y="348832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 in the world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2752973" y="3657597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7772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audience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0243" y="4335417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experiences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>
            <a:off x="2752973" y="4504694"/>
            <a:ext cx="827270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2175" y="3488321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other stakeholders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4" idx="3"/>
            <a:endCxn id="16" idx="1"/>
          </p:cNvCxnSpPr>
          <p:nvPr/>
        </p:nvCxnSpPr>
        <p:spPr>
          <a:xfrm>
            <a:off x="5764036" y="3657598"/>
            <a:ext cx="848139" cy="0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engineering diagram</a:t>
            </a:r>
            <a:endParaRPr lang="en-US" dirty="0"/>
          </a:p>
        </p:txBody>
      </p:sp>
      <p:pic>
        <p:nvPicPr>
          <p:cNvPr id="2050" name="Picture 2" descr="http://www.ducray.com.au/Portfolio/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58" y="1676400"/>
            <a:ext cx="59340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pic>
        <p:nvPicPr>
          <p:cNvPr id="8194" name="Picture 2" descr="http://www.edrawsoft.com/images/software/electrial-drawing-softw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08" y="1416657"/>
            <a:ext cx="5715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9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sketch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9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91350" cy="462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8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diagram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10640"/>
            <a:ext cx="64389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mock-up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819775" cy="528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2400" y="3710013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[</a:t>
            </a:r>
            <a:r>
              <a:rPr lang="en-US" i="1" dirty="0" err="1" smtClean="0">
                <a:solidFill>
                  <a:srgbClr val="FF0000"/>
                </a:solidFill>
              </a:rPr>
              <a:t>balsamiq</a:t>
            </a:r>
            <a:r>
              <a:rPr lang="en-US" i="1" dirty="0" smtClean="0">
                <a:solidFill>
                  <a:srgbClr val="FF0000"/>
                </a:solidFill>
              </a:rPr>
              <a:t>]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relationship diagram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" y="1143000"/>
            <a:ext cx="6647498" cy="506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2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diagram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3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design notation offers a language for specifying certain aspects of a design artifact</a:t>
            </a:r>
          </a:p>
          <a:p>
            <a:pPr lvl="1"/>
            <a:r>
              <a:rPr lang="en-US" dirty="0" smtClean="0"/>
              <a:t>textual and/or graphical vocabulary for specifying individual and composite elements</a:t>
            </a:r>
          </a:p>
          <a:p>
            <a:pPr lvl="1"/>
            <a:r>
              <a:rPr lang="en-US" dirty="0" smtClean="0"/>
              <a:t>rules governing how individual elements can be combined into composite elements</a:t>
            </a:r>
          </a:p>
          <a:p>
            <a:pPr lvl="1"/>
            <a:r>
              <a:rPr lang="en-US" dirty="0" smtClean="0"/>
              <a:t>implicit and/or explicit semantics for giving meaning </a:t>
            </a:r>
          </a:p>
          <a:p>
            <a:pPr lvl="1"/>
            <a:endParaRPr lang="en-US" dirty="0"/>
          </a:p>
          <a:p>
            <a:r>
              <a:rPr lang="en-US" dirty="0" smtClean="0"/>
              <a:t>Each design notation is typically suited for a particular domain and a particular purpose</a:t>
            </a:r>
          </a:p>
          <a:p>
            <a:endParaRPr lang="en-US" dirty="0"/>
          </a:p>
          <a:p>
            <a:r>
              <a:rPr lang="en-US" dirty="0"/>
              <a:t>Every design notation invariably introduces </a:t>
            </a:r>
            <a:r>
              <a:rPr lang="en-US" dirty="0" smtClean="0"/>
              <a:t>abstraction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93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notation</a:t>
            </a:r>
            <a:endParaRPr lang="en-US" dirty="0"/>
          </a:p>
        </p:txBody>
      </p:sp>
      <p:pic>
        <p:nvPicPr>
          <p:cNvPr id="2050" name="Picture 2" descr="http://www.the-house-plans-guide.com/image-files/blueprint-symbo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041261" cy="48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bsoluteremodeling.com/images/SymbolsElectri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36131"/>
            <a:ext cx="4267200" cy="20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design artifact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externalized representation used to further a design project</a:t>
            </a:r>
          </a:p>
          <a:p>
            <a:pPr lvl="1"/>
            <a:r>
              <a:rPr lang="en-US" dirty="0" smtClean="0"/>
              <a:t>design problem, design solution, or both</a:t>
            </a:r>
          </a:p>
          <a:p>
            <a:pPr lvl="1"/>
            <a:r>
              <a:rPr lang="en-US" dirty="0" smtClean="0"/>
              <a:t>partial or complete</a:t>
            </a:r>
          </a:p>
          <a:p>
            <a:pPr lvl="1"/>
            <a:r>
              <a:rPr lang="en-US" dirty="0" smtClean="0"/>
              <a:t>fluid or frozen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notation</a:t>
            </a:r>
            <a:endParaRPr lang="en-US" dirty="0"/>
          </a:p>
        </p:txBody>
      </p:sp>
      <p:pic>
        <p:nvPicPr>
          <p:cNvPr id="11268" name="Picture 4" descr="http://content.myodesie.com/images/techtransfer.com/wiki/4_Motor_Control_Fundamentals_new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13" y="914400"/>
            <a:ext cx="4084651" cy="52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notation</a:t>
            </a:r>
            <a:endParaRPr lang="en-US" dirty="0"/>
          </a:p>
        </p:txBody>
      </p:sp>
      <p:pic>
        <p:nvPicPr>
          <p:cNvPr id="12290" name="Picture 2" descr="http://www.graphic-design-info.com/type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743200"/>
            <a:ext cx="56864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notation</a:t>
            </a:r>
            <a:endParaRPr lang="en-US" dirty="0"/>
          </a:p>
        </p:txBody>
      </p:sp>
      <p:pic>
        <p:nvPicPr>
          <p:cNvPr id="1026" name="Picture 2" descr="http://www.conceptdraw.com/How-To-Guide/picture/Entity-relationship-diagram-symbols-Chen-notation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50" y="1810257"/>
            <a:ext cx="5725324" cy="410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notation</a:t>
            </a:r>
            <a:endParaRPr lang="en-US" dirty="0"/>
          </a:p>
        </p:txBody>
      </p:sp>
      <p:pic>
        <p:nvPicPr>
          <p:cNvPr id="2050" name="Picture 2" descr="http://www.uwgb.edu/breznayp/images/um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80662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notation</a:t>
            </a:r>
            <a:endParaRPr lang="en-US" dirty="0"/>
          </a:p>
        </p:txBody>
      </p:sp>
      <p:pic>
        <p:nvPicPr>
          <p:cNvPr id="3074" name="Picture 2" descr="http://upload.wikimedia.org/math/6/a/e/6ae270f6bf32afdd113c866546fe0a1b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2510631"/>
            <a:ext cx="50387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notation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22298" y="3909104"/>
            <a:ext cx="7467600" cy="0"/>
          </a:xfrm>
          <a:prstGeom prst="straightConnector1">
            <a:avLst/>
          </a:prstGeom>
          <a:ln w="28575">
            <a:solidFill>
              <a:srgbClr val="F322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2726" y="4048252"/>
            <a:ext cx="984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Formal</a:t>
            </a:r>
            <a:br>
              <a:rPr lang="en-US" dirty="0" smtClean="0"/>
            </a:br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12654" y="4048252"/>
            <a:ext cx="1329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Semi-formal</a:t>
            </a:r>
            <a:br>
              <a:rPr lang="en-US" dirty="0" smtClean="0"/>
            </a:br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27291" y="4048252"/>
            <a:ext cx="978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Informal</a:t>
            </a:r>
            <a:br>
              <a:rPr lang="en-US" dirty="0" smtClean="0"/>
            </a:br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91126" y="4048251"/>
            <a:ext cx="978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</a:t>
            </a:r>
            <a:br>
              <a:rPr lang="en-US" dirty="0" smtClean="0"/>
            </a:br>
            <a:r>
              <a:rPr lang="en-US" dirty="0" smtClean="0"/>
              <a:t>notation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94" y="2537504"/>
            <a:ext cx="1532605" cy="11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www.edrawsoft.com/images/software/electrial-drawing-softw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6" y="2537504"/>
            <a:ext cx="1544235" cy="11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3" descr="P1000103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3783" y="2537503"/>
            <a:ext cx="1485360" cy="11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upload.wikimedia.org/wikipedia/commons/thumb/2/27/Building_inv_amplifier_whiteboard_65b_1000.jpg/780px-Building_inv_amplifier_whiteboard_65b_10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19"/>
          <a:stretch/>
        </p:blipFill>
        <p:spPr bwMode="auto">
          <a:xfrm>
            <a:off x="2810923" y="2537504"/>
            <a:ext cx="1532607" cy="11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notation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22298" y="3909104"/>
            <a:ext cx="7467600" cy="0"/>
          </a:xfrm>
          <a:prstGeom prst="straightConnector1">
            <a:avLst/>
          </a:prstGeom>
          <a:ln w="28575">
            <a:solidFill>
              <a:srgbClr val="F322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2726" y="4048252"/>
            <a:ext cx="984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Formal</a:t>
            </a:r>
            <a:br>
              <a:rPr lang="en-US" dirty="0" smtClean="0"/>
            </a:br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12654" y="4048252"/>
            <a:ext cx="1329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Semi-formal</a:t>
            </a:r>
            <a:br>
              <a:rPr lang="en-US" dirty="0" smtClean="0"/>
            </a:br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27291" y="4048252"/>
            <a:ext cx="978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Informal</a:t>
            </a:r>
            <a:br>
              <a:rPr lang="en-US" dirty="0" smtClean="0"/>
            </a:br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91126" y="4048251"/>
            <a:ext cx="978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</a:t>
            </a:r>
            <a:br>
              <a:rPr lang="en-US" dirty="0" smtClean="0"/>
            </a:br>
            <a:r>
              <a:rPr lang="en-US" dirty="0" smtClean="0"/>
              <a:t>notation</a:t>
            </a:r>
            <a:endParaRPr lang="en-US" dirty="0"/>
          </a:p>
        </p:txBody>
      </p:sp>
      <p:pic>
        <p:nvPicPr>
          <p:cNvPr id="14" name="Content Placeholder 3" descr="P1000103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783" y="2537503"/>
            <a:ext cx="1485360" cy="11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upload.wikimedia.org/math/6/a/e/6ae270f6bf32afdd113c866546fe0a1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/>
          <a:stretch/>
        </p:blipFill>
        <p:spPr bwMode="auto">
          <a:xfrm>
            <a:off x="599468" y="2560033"/>
            <a:ext cx="1670952" cy="109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1000081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4540" y="2544853"/>
            <a:ext cx="1471516" cy="110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05" y="2544854"/>
            <a:ext cx="1501443" cy="112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2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may exist independent of notation</a:t>
            </a:r>
            <a:endParaRPr lang="en-US" dirty="0"/>
          </a:p>
        </p:txBody>
      </p:sp>
      <p:pic>
        <p:nvPicPr>
          <p:cNvPr id="1028" name="Picture 4" descr="http://therepublicofless.files.wordpress.com/2010/06/sydney_opera_house_design_ske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305675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may exist independent of notation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4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8229600" cy="609600"/>
          </a:xfrm>
        </p:spPr>
        <p:txBody>
          <a:bodyPr/>
          <a:lstStyle/>
          <a:p>
            <a:r>
              <a:rPr lang="en-US" dirty="0"/>
              <a:t>Vocabulary may exist independent of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sign.jpg"/>
          <p:cNvPicPr>
            <a:picLocks noChangeAspect="1"/>
          </p:cNvPicPr>
          <p:nvPr/>
        </p:nvPicPr>
        <p:blipFill>
          <a:blip r:embed="rId2" cstate="print"/>
          <a:srcRect l="-540" r="539"/>
          <a:stretch>
            <a:fillRect/>
          </a:stretch>
        </p:blipFill>
        <p:spPr>
          <a:xfrm>
            <a:off x="762000" y="8382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8"/>
            <a:ext cx="66675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1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or just a vocabulary?</a:t>
            </a:r>
            <a:endParaRPr lang="en-US" dirty="0"/>
          </a:p>
        </p:txBody>
      </p:sp>
      <p:pic>
        <p:nvPicPr>
          <p:cNvPr id="4" name="Content Placeholder 3" descr="P1000103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0324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8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Considerations in choosing a design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Who is the audience?</a:t>
            </a:r>
          </a:p>
          <a:p>
            <a:endParaRPr lang="en-US" dirty="0"/>
          </a:p>
          <a:p>
            <a:r>
              <a:rPr lang="en-US" dirty="0" smtClean="0"/>
              <a:t>What is the objective?</a:t>
            </a:r>
          </a:p>
          <a:p>
            <a:endParaRPr lang="en-US" dirty="0"/>
          </a:p>
          <a:p>
            <a:r>
              <a:rPr lang="en-US" dirty="0" smtClean="0"/>
              <a:t>What is the timeframe?</a:t>
            </a:r>
          </a:p>
        </p:txBody>
      </p:sp>
    </p:spTree>
    <p:extLst>
      <p:ext uri="{BB962C8B-B14F-4D97-AF65-F5344CB8AC3E}">
        <p14:creationId xmlns:p14="http://schemas.microsoft.com/office/powerpoint/2010/main" val="33506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Expressiveness versus usability</a:t>
            </a:r>
            <a:endParaRPr lang="en-US" dirty="0"/>
          </a:p>
        </p:txBody>
      </p:sp>
      <p:sp>
        <p:nvSpPr>
          <p:cNvPr id="3" name="Arc 2"/>
          <p:cNvSpPr/>
          <p:nvPr/>
        </p:nvSpPr>
        <p:spPr>
          <a:xfrm rot="5400000">
            <a:off x="457200" y="-1600200"/>
            <a:ext cx="4800600" cy="7086600"/>
          </a:xfrm>
          <a:prstGeom prst="arc">
            <a:avLst>
              <a:gd name="adj1" fmla="val 17397220"/>
              <a:gd name="adj2" fmla="val 0"/>
            </a:avLst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6200000" flipH="1">
            <a:off x="3810000" y="-1600200"/>
            <a:ext cx="4800600" cy="7086600"/>
          </a:xfrm>
          <a:prstGeom prst="arc">
            <a:avLst>
              <a:gd name="adj1" fmla="val 17397220"/>
              <a:gd name="adj2" fmla="val 0"/>
            </a:avLst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7500" y="4419600"/>
            <a:ext cx="157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expressiveness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41764" y="4419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usability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33895" y="3886200"/>
            <a:ext cx="52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67274" y="281940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dimensions of notations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045415"/>
              </p:ext>
            </p:extLst>
          </p:nvPr>
        </p:nvGraphicFramePr>
        <p:xfrm>
          <a:off x="457200" y="1066800"/>
          <a:ext cx="8175626" cy="519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90800"/>
                <a:gridCol w="55848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Abstraction </a:t>
                      </a: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types and availability of abstraction mechanisms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Hidden dependencies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important links between entities are not visible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Premature commitment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constraints on the order of doing things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Secondary notation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 information in means other than formal syntax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Viscosity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resistance to change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Visibility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ability to view components easily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Closeness of mapping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closeness of representation to domain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Consistency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similar semantics are expressed in similar syntactic forms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Diffuseness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verbosity of language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Error-proneness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notation invites mistakes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Hard mental operations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demand on cognitive resources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Progressive evaluation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work-to-date can be checked at any time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Provisionality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degree of commitment to actions or marks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Role-expressiveness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purpose of a component is readily inferred</a:t>
                      </a:r>
                      <a:endParaRPr lang="en-US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2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1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 tools assist the designer in creating and interpreting design artifacts</a:t>
            </a:r>
          </a:p>
          <a:p>
            <a:endParaRPr lang="en-US" dirty="0"/>
          </a:p>
          <a:p>
            <a:r>
              <a:rPr lang="en-US" dirty="0" smtClean="0"/>
              <a:t>Ideally, design tools…</a:t>
            </a:r>
          </a:p>
          <a:p>
            <a:pPr lvl="1"/>
            <a:r>
              <a:rPr lang="en-US" dirty="0" smtClean="0"/>
              <a:t>…decrease the burden of creating design artifacts</a:t>
            </a:r>
          </a:p>
          <a:p>
            <a:pPr lvl="1"/>
            <a:r>
              <a:rPr lang="en-US" dirty="0" smtClean="0"/>
              <a:t>…increase the ability of interpreting design artifacts</a:t>
            </a:r>
          </a:p>
          <a:p>
            <a:pPr lvl="2"/>
            <a:r>
              <a:rPr lang="en-US" dirty="0" smtClean="0"/>
              <a:t>static form </a:t>
            </a:r>
          </a:p>
          <a:p>
            <a:pPr lvl="2"/>
            <a:r>
              <a:rPr lang="en-US" dirty="0" smtClean="0"/>
              <a:t>dynamic behavior</a:t>
            </a:r>
          </a:p>
          <a:p>
            <a:pPr lvl="2"/>
            <a:endParaRPr lang="en-US" dirty="0"/>
          </a:p>
          <a:p>
            <a:r>
              <a:rPr lang="en-US" dirty="0" smtClean="0"/>
              <a:t>Design tools may be individual or collaborative in nature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Illustrator</a:t>
            </a:r>
            <a:endParaRPr lang="en-US" dirty="0"/>
          </a:p>
        </p:txBody>
      </p:sp>
      <p:pic>
        <p:nvPicPr>
          <p:cNvPr id="14338" name="Picture 2" descr="http://www.fileplaza.com/images/adobe-illustrator-cs4-screen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3627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design</a:t>
            </a:r>
            <a:endParaRPr lang="en-US" dirty="0"/>
          </a:p>
        </p:txBody>
      </p:sp>
      <p:pic>
        <p:nvPicPr>
          <p:cNvPr id="15362" name="Picture 2" descr="http://www.ids-soft.com/images/popups/IDS_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419850" cy="531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design</a:t>
            </a:r>
            <a:endParaRPr lang="en-US" dirty="0"/>
          </a:p>
        </p:txBody>
      </p:sp>
      <p:pic>
        <p:nvPicPr>
          <p:cNvPr id="16386" name="Picture 2" descr="http://gasstationwithoutpumps.files.wordpress.com/2011/11/design7_pictu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7" y="1958181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AutoCAD</a:t>
            </a:r>
            <a:endParaRPr lang="en-US" dirty="0"/>
          </a:p>
        </p:txBody>
      </p:sp>
      <p:pic>
        <p:nvPicPr>
          <p:cNvPr id="17410" name="Picture 2" descr="http://sustainabilityworkshop.autodesk.com/sites/default/files/styles/600px/public/core-chapter-inserted-images/fea_exampl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1986756"/>
            <a:ext cx="49720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Logic</a:t>
            </a:r>
            <a:endParaRPr lang="en-US" dirty="0"/>
          </a:p>
        </p:txBody>
      </p:sp>
      <p:pic>
        <p:nvPicPr>
          <p:cNvPr id="18434" name="Picture 2" descr="http://www.mentor.com/mentor2/images/screenshots/capital-topology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41" y="1371600"/>
            <a:ext cx="606494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219389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994842" cy="268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</a:t>
            </a:r>
            <a:endParaRPr lang="en-US" dirty="0"/>
          </a:p>
        </p:txBody>
      </p:sp>
      <p:pic>
        <p:nvPicPr>
          <p:cNvPr id="19458" name="Picture 2" descr="http://upload.wikimedia.org/wikipedia/commons/thumb/2/27/Building_inv_amplifier_whiteboard_65b_1000.jpg/780px-Building_inv_amplifier_whiteboard_65b_1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5479"/>
            <a:ext cx="8175625" cy="403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 and paper</a:t>
            </a:r>
            <a:endParaRPr lang="en-US" dirty="0"/>
          </a:p>
        </p:txBody>
      </p:sp>
      <p:pic>
        <p:nvPicPr>
          <p:cNvPr id="20482" name="Picture 2" descr="Fashion Design Sketches Shoes step by ste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38" y="1447800"/>
            <a:ext cx="428594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Architect</a:t>
            </a:r>
            <a:endParaRPr lang="en-US" dirty="0"/>
          </a:p>
        </p:txBody>
      </p:sp>
      <p:pic>
        <p:nvPicPr>
          <p:cNvPr id="4098" name="Picture 2" descr="http://phpimpact.files.wordpress.com/2007/07/screenshot_deskto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8229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Balsamiq</a:t>
            </a:r>
            <a:endParaRPr lang="en-US" dirty="0"/>
          </a:p>
        </p:txBody>
      </p:sp>
      <p:pic>
        <p:nvPicPr>
          <p:cNvPr id="6146" name="Picture 2" descr="http://www.developerdame.com/wp-content/uploads/2009/12/balsamiq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35" y="1600200"/>
            <a:ext cx="73775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Bogor</a:t>
            </a:r>
            <a:endParaRPr lang="en-US" dirty="0"/>
          </a:p>
        </p:txBody>
      </p:sp>
      <p:pic>
        <p:nvPicPr>
          <p:cNvPr id="8194" name="Picture 2" descr="http://bogor.projects.cis.ksu.edu/manual/figures/bogor-2DP-m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9884"/>
            <a:ext cx="4419600" cy="329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bogor.projects.cis.ksu.edu/manual/figures/bogor-2DP-mc-resu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66" y="2988925"/>
            <a:ext cx="4802188" cy="35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100008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620000" cy="571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4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 &amp; paper</a:t>
            </a:r>
            <a:endParaRPr lang="en-US" dirty="0"/>
          </a:p>
        </p:txBody>
      </p:sp>
      <p:pic>
        <p:nvPicPr>
          <p:cNvPr id="11266" name="Picture 2" descr="http://www.fmc-modeling.org/category/fmc_stencils/onlinehelp/Pictures/Introduction/Tutorial/Part%20One/step1-draft-sketch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46" y="1524000"/>
            <a:ext cx="439693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A state of </a:t>
            </a:r>
            <a:r>
              <a:rPr lang="en-US" dirty="0" smtClean="0"/>
              <a:t>‘flow’ </a:t>
            </a:r>
            <a:r>
              <a:rPr lang="en-US" dirty="0"/>
              <a:t>is achieved when the designer seamlessly engages with the design </a:t>
            </a:r>
            <a:r>
              <a:rPr lang="en-US" dirty="0" smtClean="0"/>
              <a:t>artifact, rapidly and fluidly moving </a:t>
            </a:r>
            <a:r>
              <a:rPr lang="en-US" dirty="0"/>
              <a:t>among the various parts of the design </a:t>
            </a:r>
            <a:r>
              <a:rPr lang="en-US" dirty="0" smtClean="0"/>
              <a:t>cycle</a:t>
            </a:r>
          </a:p>
          <a:p>
            <a:pPr lvl="1"/>
            <a:r>
              <a:rPr lang="en-US" dirty="0" smtClean="0"/>
              <a:t>design notations may or may not hinder flow</a:t>
            </a:r>
          </a:p>
          <a:p>
            <a:pPr lvl="1"/>
            <a:r>
              <a:rPr lang="en-US" dirty="0" smtClean="0"/>
              <a:t>design tools may or may not hinder flow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Merging of action and awareness</a:t>
            </a:r>
          </a:p>
          <a:p>
            <a:endParaRPr lang="en-US" dirty="0"/>
          </a:p>
          <a:p>
            <a:r>
              <a:rPr lang="en-US" dirty="0" smtClean="0"/>
              <a:t>Loss of reflective self-consciousness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Reflection-in-action versus reflection-on-action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Reflection-in-action takes places during design work, and is typified by the designer feeling as if the design artifact itself provides important new clues</a:t>
            </a:r>
          </a:p>
          <a:p>
            <a:pPr lvl="1"/>
            <a:r>
              <a:rPr lang="en-US" dirty="0" smtClean="0"/>
              <a:t>crucial element of flow</a:t>
            </a:r>
          </a:p>
          <a:p>
            <a:endParaRPr lang="en-US" dirty="0"/>
          </a:p>
          <a:p>
            <a:r>
              <a:rPr lang="en-US" dirty="0" smtClean="0"/>
              <a:t>Reflection-on-action steps out of design work, and is typified by the designer explicitly reflecting on their design work and overall progress and approach</a:t>
            </a:r>
          </a:p>
          <a:p>
            <a:pPr lvl="1"/>
            <a:r>
              <a:rPr lang="en-US" dirty="0" smtClean="0"/>
              <a:t>crucial element of design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7347"/>
            <a:ext cx="6400800" cy="397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2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800" cy="47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6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67400" cy="472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4450</TotalTime>
  <Words>628</Words>
  <Application>Microsoft Office PowerPoint</Application>
  <PresentationFormat>On-screen Show (4:3)</PresentationFormat>
  <Paragraphs>175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Arial</vt:lpstr>
      <vt:lpstr>Calibri</vt:lpstr>
      <vt:lpstr>SDCL</vt:lpstr>
      <vt:lpstr>Informatics 121 Software Design I</vt:lpstr>
      <vt:lpstr>Today’s lecture</vt:lpstr>
      <vt:lpstr>Design</vt:lpstr>
      <vt:lpstr>A design artifact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Purpose of design artifacts</vt:lpstr>
      <vt:lpstr>Thinking design artifact</vt:lpstr>
      <vt:lpstr>Thinking design artifact</vt:lpstr>
      <vt:lpstr>Thinking design artifact</vt:lpstr>
      <vt:lpstr>Thinking design artifact</vt:lpstr>
      <vt:lpstr>Talking design artifact</vt:lpstr>
      <vt:lpstr>Talking design artifact</vt:lpstr>
      <vt:lpstr>Talking design artifact</vt:lpstr>
      <vt:lpstr>Talking design artifact</vt:lpstr>
      <vt:lpstr>Prescribing design artifact</vt:lpstr>
      <vt:lpstr>Prescribing design artifact</vt:lpstr>
      <vt:lpstr>Prescribing design artifact</vt:lpstr>
      <vt:lpstr>Prescribing design artifact</vt:lpstr>
      <vt:lpstr>Abstraction</vt:lpstr>
      <vt:lpstr>Floor plan</vt:lpstr>
      <vt:lpstr>Verilog</vt:lpstr>
      <vt:lpstr>Page layout</vt:lpstr>
      <vt:lpstr>Mechanical engineering diagram</vt:lpstr>
      <vt:lpstr>Schematic</vt:lpstr>
      <vt:lpstr>Product sketch</vt:lpstr>
      <vt:lpstr>Model</vt:lpstr>
      <vt:lpstr>Class diagram</vt:lpstr>
      <vt:lpstr>User interface mock-up</vt:lpstr>
      <vt:lpstr>Entity relationship diagram</vt:lpstr>
      <vt:lpstr>Sequence diagram</vt:lpstr>
      <vt:lpstr>Design notation</vt:lpstr>
      <vt:lpstr>Example notation</vt:lpstr>
      <vt:lpstr>Example notation</vt:lpstr>
      <vt:lpstr>Example notation</vt:lpstr>
      <vt:lpstr>Example notation</vt:lpstr>
      <vt:lpstr>Example notation</vt:lpstr>
      <vt:lpstr>Example notation</vt:lpstr>
      <vt:lpstr>Types of notation</vt:lpstr>
      <vt:lpstr>Types of notation</vt:lpstr>
      <vt:lpstr>Vocabulary may exist independent of notation</vt:lpstr>
      <vt:lpstr>Vocabulary may exist independent of notation</vt:lpstr>
      <vt:lpstr>Vocabulary may exist independent of notation</vt:lpstr>
      <vt:lpstr>Notation or just a vocabulary?</vt:lpstr>
      <vt:lpstr>Considerations in choosing a design notation</vt:lpstr>
      <vt:lpstr>Expressiveness versus usability</vt:lpstr>
      <vt:lpstr>Cognitive dimensions of notations</vt:lpstr>
      <vt:lpstr>Design tools</vt:lpstr>
      <vt:lpstr>Adobe Illustrator</vt:lpstr>
      <vt:lpstr>Bridge design</vt:lpstr>
      <vt:lpstr>Bridge design</vt:lpstr>
      <vt:lpstr>AutoCAD</vt:lpstr>
      <vt:lpstr>Capital Logic</vt:lpstr>
      <vt:lpstr>Whiteboard</vt:lpstr>
      <vt:lpstr>Pen and paper</vt:lpstr>
      <vt:lpstr>Enterprise Architect</vt:lpstr>
      <vt:lpstr>Balsamiq</vt:lpstr>
      <vt:lpstr>Bogor</vt:lpstr>
      <vt:lpstr>Whiteboard</vt:lpstr>
      <vt:lpstr>Pen &amp; paper</vt:lpstr>
      <vt:lpstr>Flow</vt:lpstr>
      <vt:lpstr>Reflection-in-action versus reflection-on-action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655</cp:revision>
  <cp:lastPrinted>2013-07-05T19:57:41Z</cp:lastPrinted>
  <dcterms:created xsi:type="dcterms:W3CDTF">2011-04-22T07:09:34Z</dcterms:created>
  <dcterms:modified xsi:type="dcterms:W3CDTF">2013-10-12T23:44:44Z</dcterms:modified>
</cp:coreProperties>
</file>