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8" r:id="rId2"/>
    <p:sldId id="389" r:id="rId3"/>
    <p:sldId id="433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2696" autoAdjust="0"/>
    <p:restoredTop sz="94660"/>
  </p:normalViewPr>
  <p:slideViewPr>
    <p:cSldViewPr>
      <p:cViewPr varScale="1">
        <p:scale>
          <a:sx n="127" d="100"/>
          <a:sy n="127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5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#2: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Tradeoffs must be made continuously over the course of a design project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 </a:t>
            </a:r>
            <a:r>
              <a:rPr lang="en-US" dirty="0" smtClean="0"/>
              <a:t>solution is judged </a:t>
            </a:r>
            <a:r>
              <a:rPr lang="en-US" dirty="0"/>
              <a:t>relative to other possible solutions that could have been </a:t>
            </a:r>
            <a:r>
              <a:rPr lang="en-US" dirty="0" smtClean="0"/>
              <a:t>made</a:t>
            </a:r>
          </a:p>
          <a:p>
            <a:pPr lvl="1"/>
            <a:r>
              <a:rPr lang="en-US" dirty="0"/>
              <a:t>it is frequently impossible to quantify the relative virtues of each alternative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Furthermore, any given design solution inevitably satisfies certain stakeholders more than others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The </a:t>
            </a:r>
            <a:r>
              <a:rPr lang="en-US" i="1" dirty="0" smtClean="0"/>
              <a:t>difficulty lies in how to balance the decisions across the needs and experiences of the various stakeholders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#3: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Change happens and must be accommodated</a:t>
            </a:r>
          </a:p>
          <a:p>
            <a:pPr lvl="1">
              <a:defRPr/>
            </a:pPr>
            <a:r>
              <a:rPr lang="en-US" dirty="0" smtClean="0"/>
              <a:t>changing client demands</a:t>
            </a:r>
          </a:p>
          <a:p>
            <a:pPr lvl="1">
              <a:defRPr/>
            </a:pPr>
            <a:r>
              <a:rPr lang="en-US" dirty="0" smtClean="0"/>
              <a:t>changing context of people, hardware, and software</a:t>
            </a:r>
          </a:p>
          <a:p>
            <a:pPr lvl="1">
              <a:defRPr/>
            </a:pPr>
            <a:r>
              <a:rPr lang="en-US" dirty="0"/>
              <a:t>changing understanding of the design problem</a:t>
            </a:r>
          </a:p>
          <a:p>
            <a:pPr lvl="1">
              <a:defRPr/>
            </a:pPr>
            <a:r>
              <a:rPr lang="en-US" dirty="0" smtClean="0"/>
              <a:t>changing attitudes of the audience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Furthermore, the more complete a design solution already is, the more difficult it will be to change it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</a:t>
            </a:r>
            <a:r>
              <a:rPr lang="en-US" i="1" dirty="0" smtClean="0"/>
              <a:t>difficulty lies in how to balance accommodating change with making sufficient progress on the design solution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08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#4: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 exists within all stakeholders, and can be a positive or negative influence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designer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Furthermore, bias is typically difficult to detect and address</a:t>
            </a:r>
            <a:endParaRPr lang="en-US" dirty="0"/>
          </a:p>
          <a:p>
            <a:pPr lvl="1"/>
            <a:endParaRPr lang="en-US" dirty="0"/>
          </a:p>
          <a:p>
            <a:r>
              <a:rPr lang="en-US" i="1" dirty="0" smtClean="0"/>
              <a:t>The challenge lies in how to balance benefiting from positive bias while avoiding the effects of negative bias</a:t>
            </a:r>
          </a:p>
        </p:txBody>
      </p:sp>
    </p:spTree>
    <p:extLst>
      <p:ext uri="{BB962C8B-B14F-4D97-AF65-F5344CB8AC3E}">
        <p14:creationId xmlns:p14="http://schemas.microsoft.com/office/powerpoint/2010/main" val="21330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#5: 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Longevity is expected of most software design solutions </a:t>
            </a:r>
          </a:p>
          <a:p>
            <a:pPr lvl="1">
              <a:defRPr/>
            </a:pPr>
            <a:r>
              <a:rPr lang="en-US" dirty="0" smtClean="0"/>
              <a:t>software does not wear out</a:t>
            </a:r>
          </a:p>
          <a:p>
            <a:pPr lvl="1">
              <a:defRPr/>
            </a:pPr>
            <a:r>
              <a:rPr lang="en-US" dirty="0" smtClean="0"/>
              <a:t>software fulfills critical societal services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Furthermore, it very likely will need to accommodate new needs as well as deviations from present needs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</a:t>
            </a:r>
            <a:r>
              <a:rPr lang="en-US" i="1" dirty="0" smtClean="0"/>
              <a:t>difficulty lies in how to balance addressing today’s design problem with accommodating future, unknown needs</a:t>
            </a:r>
            <a:endParaRPr lang="en-US" i="1" dirty="0"/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#6: quality, cost, and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Quality, cost, and effort are three constraining factors in design, not all of which can be optimized at the same time</a:t>
            </a:r>
          </a:p>
          <a:p>
            <a:pPr lvl="1">
              <a:defRPr/>
            </a:pPr>
            <a:r>
              <a:rPr lang="en-US" dirty="0" smtClean="0"/>
              <a:t>cost constraints typically set by other stakeholders</a:t>
            </a:r>
          </a:p>
          <a:p>
            <a:pPr lvl="1">
              <a:defRPr/>
            </a:pPr>
            <a:r>
              <a:rPr lang="en-US" dirty="0" smtClean="0"/>
              <a:t>cost constraints typically set before the design project is truly understood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Furthermore, there is no stopping rule, since no optimal design solution exists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The </a:t>
            </a:r>
            <a:r>
              <a:rPr lang="en-US" i="1" dirty="0" smtClean="0"/>
              <a:t>difficulty lies in how to balance a design solution that is </a:t>
            </a:r>
            <a:r>
              <a:rPr lang="en-US" i="1" dirty="0"/>
              <a:t>of good enough quality </a:t>
            </a:r>
            <a:r>
              <a:rPr lang="en-US" i="1" dirty="0" smtClean="0"/>
              <a:t>with expectations on cost </a:t>
            </a:r>
            <a:r>
              <a:rPr lang="en-US" i="1" dirty="0"/>
              <a:t>and </a:t>
            </a:r>
            <a:r>
              <a:rPr lang="en-US" i="1" dirty="0" smtClean="0"/>
              <a:t>effort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#7: source code as a design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is a terrible design notation for expressing goals, constraints, assumptions, decisions, and </a:t>
            </a:r>
            <a:r>
              <a:rPr lang="en-US" dirty="0" smtClean="0"/>
              <a:t>ideas</a:t>
            </a:r>
          </a:p>
          <a:p>
            <a:endParaRPr lang="en-US" dirty="0"/>
          </a:p>
          <a:p>
            <a:r>
              <a:rPr lang="en-US" dirty="0" smtClean="0"/>
              <a:t>Furthermore</a:t>
            </a:r>
            <a:r>
              <a:rPr lang="en-US" dirty="0"/>
              <a:t>, other software design notations typically do not map easily to source code</a:t>
            </a:r>
          </a:p>
          <a:p>
            <a:pPr lvl="1"/>
            <a:r>
              <a:rPr lang="en-US" dirty="0"/>
              <a:t>while they certainly help make progress, much manual effort remains in transforming findings stemming from the use of these notations to the source code</a:t>
            </a:r>
          </a:p>
          <a:p>
            <a:endParaRPr lang="en-US" dirty="0" smtClean="0"/>
          </a:p>
          <a:p>
            <a:pPr>
              <a:defRPr/>
            </a:pPr>
            <a:r>
              <a:rPr lang="en-US" i="1" dirty="0"/>
              <a:t>The difficulty </a:t>
            </a:r>
            <a:r>
              <a:rPr lang="en-US" i="1" dirty="0" smtClean="0"/>
              <a:t>lies in how to balance use of other design notations with the need to ultimately express the design solution in source code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80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</a:t>
            </a:r>
            <a:r>
              <a:rPr lang="en-US" smtClean="0"/>
              <a:t>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campus visit</a:t>
            </a:r>
          </a:p>
          <a:p>
            <a:endParaRPr lang="en-US" dirty="0"/>
          </a:p>
          <a:p>
            <a:r>
              <a:rPr lang="en-US" dirty="0" smtClean="0"/>
              <a:t>Disney electronic queue management system</a:t>
            </a:r>
          </a:p>
          <a:p>
            <a:endParaRPr lang="en-US" dirty="0"/>
          </a:p>
          <a:p>
            <a:r>
              <a:rPr lang="en-US" dirty="0" smtClean="0"/>
              <a:t>Mountain climbing 3D guide system</a:t>
            </a:r>
          </a:p>
          <a:p>
            <a:endParaRPr lang="en-US" dirty="0"/>
          </a:p>
          <a:p>
            <a:r>
              <a:rPr lang="en-US" dirty="0" smtClean="0"/>
              <a:t>Social restaurant table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Disney electronic queue management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40289" y="1717311"/>
            <a:ext cx="5204090" cy="3903068"/>
          </a:xfrm>
        </p:spPr>
      </p:pic>
    </p:spTree>
    <p:extLst>
      <p:ext uri="{BB962C8B-B14F-4D97-AF65-F5344CB8AC3E}">
        <p14:creationId xmlns:p14="http://schemas.microsoft.com/office/powerpoint/2010/main" val="1149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failures</a:t>
            </a:r>
          </a:p>
          <a:p>
            <a:endParaRPr lang="en-US" dirty="0" smtClean="0"/>
          </a:p>
          <a:p>
            <a:r>
              <a:rPr lang="en-US" dirty="0" smtClean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Intermezzo: what experts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Experts prefer solutions that they know work</a:t>
            </a:r>
          </a:p>
          <a:p>
            <a:endParaRPr lang="en-US" dirty="0"/>
          </a:p>
          <a:p>
            <a:r>
              <a:rPr lang="en-US" dirty="0" smtClean="0"/>
              <a:t>Experts look around</a:t>
            </a:r>
          </a:p>
          <a:p>
            <a:endParaRPr lang="en-US" dirty="0"/>
          </a:p>
          <a:p>
            <a:r>
              <a:rPr lang="en-US" dirty="0" smtClean="0"/>
              <a:t>Experts take inspiration from wherever they can</a:t>
            </a:r>
          </a:p>
          <a:p>
            <a:endParaRPr lang="en-US" dirty="0"/>
          </a:p>
          <a:p>
            <a:r>
              <a:rPr lang="en-US" dirty="0" smtClean="0"/>
              <a:t>Experts use analogy</a:t>
            </a:r>
          </a:p>
          <a:p>
            <a:endParaRPr lang="en-US" dirty="0"/>
          </a:p>
          <a:p>
            <a:r>
              <a:rPr lang="en-US" dirty="0" smtClean="0"/>
              <a:t>Experts use design methods (selectively)</a:t>
            </a:r>
          </a:p>
          <a:p>
            <a:endParaRPr lang="en-US" dirty="0"/>
          </a:p>
          <a:p>
            <a:r>
              <a:rPr lang="en-US" dirty="0" smtClean="0"/>
              <a:t>Experts network</a:t>
            </a:r>
          </a:p>
        </p:txBody>
      </p:sp>
    </p:spTree>
    <p:extLst>
      <p:ext uri="{BB962C8B-B14F-4D97-AF65-F5344CB8AC3E}">
        <p14:creationId xmlns:p14="http://schemas.microsoft.com/office/powerpoint/2010/main" val="8373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fundamental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nature of software</a:t>
            </a:r>
          </a:p>
          <a:p>
            <a:endParaRPr lang="en-US" dirty="0"/>
          </a:p>
          <a:p>
            <a:r>
              <a:rPr lang="en-US" dirty="0" smtClean="0"/>
              <a:t>The nature of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software (Brooks)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software is among the most </a:t>
            </a:r>
            <a:r>
              <a:rPr lang="en-US" smtClean="0"/>
              <a:t>complex people-made </a:t>
            </a:r>
            <a:r>
              <a:rPr lang="en-US" dirty="0" smtClean="0"/>
              <a:t>artifacts</a:t>
            </a:r>
          </a:p>
          <a:p>
            <a:endParaRPr lang="en-US" dirty="0"/>
          </a:p>
          <a:p>
            <a:r>
              <a:rPr lang="en-US" dirty="0" smtClean="0"/>
              <a:t>Conformity</a:t>
            </a:r>
          </a:p>
          <a:p>
            <a:pPr lvl="1"/>
            <a:r>
              <a:rPr lang="en-US" dirty="0" smtClean="0"/>
              <a:t>software has no laws of nature that simplify its existence; rather, it lives in a world of designed artifacts to which it much conform</a:t>
            </a:r>
          </a:p>
          <a:p>
            <a:endParaRPr lang="en-US" dirty="0"/>
          </a:p>
          <a:p>
            <a:r>
              <a:rPr lang="en-US" dirty="0" smtClean="0"/>
              <a:t>Changeability</a:t>
            </a:r>
          </a:p>
          <a:p>
            <a:pPr lvl="1"/>
            <a:r>
              <a:rPr lang="en-US" dirty="0" smtClean="0"/>
              <a:t>software is subject to continuous pressure to change</a:t>
            </a:r>
          </a:p>
          <a:p>
            <a:endParaRPr lang="en-US" dirty="0"/>
          </a:p>
          <a:p>
            <a:r>
              <a:rPr lang="en-US" dirty="0" smtClean="0"/>
              <a:t>Invisibility</a:t>
            </a:r>
          </a:p>
          <a:p>
            <a:pPr lvl="1"/>
            <a:r>
              <a:rPr lang="en-US" dirty="0" smtClean="0"/>
              <a:t>because the reality of software is not embedded into space, it is inherently </a:t>
            </a:r>
            <a:r>
              <a:rPr lang="en-US" dirty="0" err="1" smtClean="0"/>
              <a:t>unvisualizable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people differ in how they experience the world</a:t>
            </a:r>
          </a:p>
          <a:p>
            <a:pPr lvl="1"/>
            <a:endParaRPr lang="en-US" dirty="0"/>
          </a:p>
          <a:p>
            <a:r>
              <a:rPr lang="en-US" dirty="0" smtClean="0"/>
              <a:t>Indiscernibility</a:t>
            </a:r>
            <a:endParaRPr lang="en-US" dirty="0"/>
          </a:p>
          <a:p>
            <a:pPr lvl="1"/>
            <a:r>
              <a:rPr lang="en-US" dirty="0" smtClean="0"/>
              <a:t>experiences </a:t>
            </a:r>
            <a:r>
              <a:rPr lang="en-US" dirty="0"/>
              <a:t>are </a:t>
            </a:r>
            <a:r>
              <a:rPr lang="en-US" dirty="0" smtClean="0"/>
              <a:t>distinctly mental in nature, with tangible reactions and signs not always matching their actual experience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Familiarity</a:t>
            </a:r>
          </a:p>
          <a:p>
            <a:pPr lvl="1"/>
            <a:r>
              <a:rPr lang="en-US" dirty="0"/>
              <a:t>people tend </a:t>
            </a:r>
            <a:r>
              <a:rPr lang="en-US" dirty="0" smtClean="0"/>
              <a:t>to be risk averse, sticking </a:t>
            </a:r>
            <a:r>
              <a:rPr lang="en-US" dirty="0"/>
              <a:t>to role, organizational, and societal norms and </a:t>
            </a:r>
            <a:r>
              <a:rPr lang="en-US" dirty="0" smtClean="0"/>
              <a:t>values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Volatility</a:t>
            </a:r>
          </a:p>
          <a:p>
            <a:pPr lvl="1"/>
            <a:r>
              <a:rPr lang="en-US" dirty="0" smtClean="0"/>
              <a:t>with every new exposure, people reinterpret and modify their opinions and expectations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551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 is a wicked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The problem is not understood until after the formulation of a </a:t>
            </a:r>
            <a:r>
              <a:rPr lang="en-US" dirty="0" smtClean="0"/>
              <a:t>solution</a:t>
            </a:r>
            <a:endParaRPr lang="en-US" dirty="0"/>
          </a:p>
          <a:p>
            <a:pPr lvl="0"/>
            <a:r>
              <a:rPr lang="en-US" dirty="0"/>
              <a:t>Wicked problems have no stopping </a:t>
            </a:r>
            <a:r>
              <a:rPr lang="en-US" dirty="0" smtClean="0"/>
              <a:t>rule</a:t>
            </a:r>
            <a:endParaRPr lang="en-US" dirty="0"/>
          </a:p>
          <a:p>
            <a:pPr lvl="0"/>
            <a:r>
              <a:rPr lang="en-US" dirty="0"/>
              <a:t>Solutions to wicked problems are not right or </a:t>
            </a:r>
            <a:r>
              <a:rPr lang="en-US" dirty="0" smtClean="0"/>
              <a:t>wrong</a:t>
            </a:r>
            <a:endParaRPr lang="en-US" dirty="0"/>
          </a:p>
          <a:p>
            <a:pPr lvl="0"/>
            <a:r>
              <a:rPr lang="en-US" dirty="0"/>
              <a:t>Every wicked problem is essentially novel and </a:t>
            </a:r>
            <a:r>
              <a:rPr lang="en-US" dirty="0" smtClean="0"/>
              <a:t>unique</a:t>
            </a:r>
            <a:endParaRPr lang="en-US" dirty="0"/>
          </a:p>
          <a:p>
            <a:pPr lvl="0"/>
            <a:r>
              <a:rPr lang="en-US" dirty="0"/>
              <a:t>Every solution to a wicked problem is a “one shot </a:t>
            </a:r>
            <a:r>
              <a:rPr lang="en-US" dirty="0" smtClean="0"/>
              <a:t>operation”</a:t>
            </a:r>
            <a:endParaRPr lang="en-US" dirty="0"/>
          </a:p>
          <a:p>
            <a:pPr lvl="0"/>
            <a:r>
              <a:rPr lang="en-US" dirty="0"/>
              <a:t>Wicked problems have no given alternative </a:t>
            </a:r>
            <a:r>
              <a:rPr lang="en-US" dirty="0" smtClean="0"/>
              <a:t>solutions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334000"/>
            <a:ext cx="5532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Worse, software design is a ‘hard’ wicked problem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Seven difficulties every software designer 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Prediction</a:t>
            </a:r>
          </a:p>
          <a:p>
            <a:endParaRPr lang="en-US" dirty="0" smtClean="0"/>
          </a:p>
          <a:p>
            <a:r>
              <a:rPr lang="en-US" dirty="0" smtClean="0"/>
              <a:t>Tradeoffs</a:t>
            </a:r>
          </a:p>
          <a:p>
            <a:endParaRPr lang="en-US" dirty="0"/>
          </a:p>
          <a:p>
            <a:r>
              <a:rPr lang="en-US" dirty="0" smtClean="0"/>
              <a:t>Change</a:t>
            </a:r>
          </a:p>
          <a:p>
            <a:endParaRPr lang="en-US" dirty="0"/>
          </a:p>
          <a:p>
            <a:r>
              <a:rPr lang="en-US" dirty="0"/>
              <a:t>Bias</a:t>
            </a:r>
          </a:p>
          <a:p>
            <a:endParaRPr lang="en-US" dirty="0" smtClean="0"/>
          </a:p>
          <a:p>
            <a:r>
              <a:rPr lang="en-US" dirty="0" smtClean="0"/>
              <a:t>Longevity</a:t>
            </a:r>
          </a:p>
          <a:p>
            <a:endParaRPr lang="en-US" dirty="0"/>
          </a:p>
          <a:p>
            <a:r>
              <a:rPr lang="en-US" dirty="0" smtClean="0"/>
              <a:t>Quality</a:t>
            </a:r>
            <a:r>
              <a:rPr lang="en-US" dirty="0"/>
              <a:t>, cost, and effort</a:t>
            </a:r>
          </a:p>
          <a:p>
            <a:endParaRPr lang="en-US" dirty="0"/>
          </a:p>
          <a:p>
            <a:r>
              <a:rPr lang="en-US" dirty="0"/>
              <a:t>Source code as a design notation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#1: predicting people’s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Software design </a:t>
            </a:r>
            <a:r>
              <a:rPr lang="en-US" sz="2400" dirty="0"/>
              <a:t>is a predictive activity that must anticipate the experiences of </a:t>
            </a:r>
            <a:r>
              <a:rPr lang="en-US" sz="2400" dirty="0" smtClean="0"/>
              <a:t>people</a:t>
            </a:r>
          </a:p>
          <a:p>
            <a:pPr marL="742950" lvl="2" indent="-342900"/>
            <a:r>
              <a:rPr lang="en-US" sz="2200" dirty="0" smtClean="0"/>
              <a:t>account for differing experiences</a:t>
            </a:r>
          </a:p>
          <a:p>
            <a:pPr marL="742950" lvl="2" indent="-342900"/>
            <a:r>
              <a:rPr lang="en-US" sz="2200" dirty="0" smtClean="0"/>
              <a:t>account for shifting experiences</a:t>
            </a:r>
          </a:p>
          <a:p>
            <a:pPr marL="742950" lvl="2" indent="-342900"/>
            <a:endParaRPr lang="en-US" sz="2200" dirty="0"/>
          </a:p>
          <a:p>
            <a:pPr marL="342900" lvl="1" indent="-342900"/>
            <a:r>
              <a:rPr lang="en-US" sz="2400" dirty="0" smtClean="0"/>
              <a:t>Furthermore, when people share their vision for a future change in the world, they tend to be conservative</a:t>
            </a:r>
          </a:p>
          <a:p>
            <a:pPr marL="342900" lvl="1" indent="-342900"/>
            <a:endParaRPr lang="en-US" sz="2400" dirty="0"/>
          </a:p>
          <a:p>
            <a:pPr marL="342900" lvl="1" indent="-342900"/>
            <a:r>
              <a:rPr lang="en-US" sz="2400" i="1" dirty="0" smtClean="0"/>
              <a:t>The difficulty lies in how to balance what people perceive they need and what they actually need</a:t>
            </a:r>
          </a:p>
        </p:txBody>
      </p:sp>
    </p:spTree>
    <p:extLst>
      <p:ext uri="{BB962C8B-B14F-4D97-AF65-F5344CB8AC3E}">
        <p14:creationId xmlns:p14="http://schemas.microsoft.com/office/powerpoint/2010/main" val="35168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2018</TotalTime>
  <Words>802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SDCL</vt:lpstr>
      <vt:lpstr>Informatics 121 Software Design I</vt:lpstr>
      <vt:lpstr>Today’s lecture</vt:lpstr>
      <vt:lpstr>Intermezzo: what experts do</vt:lpstr>
      <vt:lpstr>Two fundamental challenges</vt:lpstr>
      <vt:lpstr>Nature of software (Brooks)</vt:lpstr>
      <vt:lpstr>Nature of people</vt:lpstr>
      <vt:lpstr>Software design is a wicked problem</vt:lpstr>
      <vt:lpstr>Seven difficulties every software designer faces</vt:lpstr>
      <vt:lpstr>Difficulty #1: predicting people’s experiences</vt:lpstr>
      <vt:lpstr>Difficulty #2: tradeoffs</vt:lpstr>
      <vt:lpstr>Difficulty #3: change</vt:lpstr>
      <vt:lpstr>Difficulty #4: bias</vt:lpstr>
      <vt:lpstr>Difficulty #5: longevity</vt:lpstr>
      <vt:lpstr>Difficulty #6: quality, cost, and effort</vt:lpstr>
      <vt:lpstr>Difficulty #7: source code as a design notation</vt:lpstr>
      <vt:lpstr>Practice</vt:lpstr>
      <vt:lpstr>Disney electronic queue management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391</cp:revision>
  <cp:lastPrinted>2013-07-22T19:01:07Z</cp:lastPrinted>
  <dcterms:created xsi:type="dcterms:W3CDTF">2011-04-22T07:09:34Z</dcterms:created>
  <dcterms:modified xsi:type="dcterms:W3CDTF">2014-11-13T03:58:07Z</dcterms:modified>
</cp:coreProperties>
</file>