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8" r:id="rId2"/>
    <p:sldId id="389" r:id="rId3"/>
    <p:sldId id="390" r:id="rId4"/>
    <p:sldId id="417" r:id="rId5"/>
    <p:sldId id="418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20" r:id="rId23"/>
    <p:sldId id="411" r:id="rId24"/>
    <p:sldId id="412" r:id="rId25"/>
    <p:sldId id="413" r:id="rId26"/>
    <p:sldId id="414" r:id="rId27"/>
    <p:sldId id="421" r:id="rId2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696" autoAdjust="0"/>
    <p:restoredTop sz="94660"/>
  </p:normalViewPr>
  <p:slideViewPr>
    <p:cSldViewPr>
      <p:cViewPr varScale="1">
        <p:scale>
          <a:sx n="127" d="100"/>
          <a:sy n="127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121</a:t>
            </a:r>
            <a:br>
              <a:rPr lang="en-US" dirty="0" smtClean="0"/>
            </a:br>
            <a:r>
              <a:rPr lang="en-US" dirty="0" smtClean="0"/>
              <a:t>Software Design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6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self-contained, structured technique that guides a designer in advancing some aspect of the design project at hand</a:t>
            </a:r>
          </a:p>
          <a:p>
            <a:endParaRPr lang="en-US" dirty="0"/>
          </a:p>
          <a:p>
            <a:r>
              <a:rPr lang="en-US" dirty="0" smtClean="0"/>
              <a:t>Serves as a bridge from the overall process of design to actual individual and collaborative design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pic>
        <p:nvPicPr>
          <p:cNvPr id="1026" name="Picture 2" descr="http://d.gr-assets.com/books/1178287032l/78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1295400"/>
            <a:ext cx="4210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  <p:pic>
        <p:nvPicPr>
          <p:cNvPr id="2054" name="Picture 6" descr="http://williambach.files.wordpress.com/2013/04/design-methods-1.jpg?w=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05000"/>
            <a:ext cx="19809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ons.com/Handler1.ashx?Q=80&amp;ID=http://images.contentreserve.com/ImageType-100/0128-1/%7B1FB27072-E384-4AAC-A94A-D10AC580CD4A%7DImg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05000"/>
            <a:ext cx="228716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90746" y="1481406"/>
            <a:ext cx="2520315" cy="3895188"/>
            <a:chOff x="3090746" y="1620740"/>
            <a:chExt cx="2520315" cy="3895188"/>
          </a:xfrm>
        </p:grpSpPr>
        <p:pic>
          <p:nvPicPr>
            <p:cNvPr id="2052" name="Picture 4" descr="http://www.designingforhumans.com/.a/6a00d8341c870753ef0168e76691f1970c-800w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46" y="1620740"/>
              <a:ext cx="252031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ore.org.cn/mirrors/tudelft/tudelft/ocw.tudelft.nl/typo3temp/pics/20b94797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78" y="3962400"/>
              <a:ext cx="2332651" cy="155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3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Each design method suits a specific purpose with respect to the design cycle and overall design project</a:t>
            </a:r>
          </a:p>
          <a:p>
            <a:endParaRPr lang="en-US" dirty="0" smtClean="0"/>
          </a:p>
          <a:p>
            <a:r>
              <a:rPr lang="en-US" dirty="0" smtClean="0"/>
              <a:t>Each design method expects a certain context for it to lead to optimal results</a:t>
            </a:r>
          </a:p>
          <a:p>
            <a:endParaRPr lang="en-US" dirty="0"/>
          </a:p>
          <a:p>
            <a:r>
              <a:rPr lang="en-US" dirty="0"/>
              <a:t>Applying just one design method </a:t>
            </a:r>
            <a:r>
              <a:rPr lang="en-US" dirty="0" smtClean="0"/>
              <a:t>rarely suffices </a:t>
            </a:r>
            <a:r>
              <a:rPr lang="en-US" dirty="0"/>
              <a:t>(but still may help)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8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decision making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unearthing assumptions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methods</a:t>
            </a:r>
          </a:p>
          <a:p>
            <a:endParaRPr lang="en-US" dirty="0"/>
          </a:p>
          <a:p>
            <a:r>
              <a:rPr lang="en-US" dirty="0" smtClean="0"/>
              <a:t>Practice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generating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identifying goals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design </a:t>
            </a:r>
            <a:r>
              <a:rPr lang="en-US" dirty="0" smtClean="0"/>
              <a:t>methods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/>
                <a:gridCol w="1960825"/>
                <a:gridCol w="1960825"/>
                <a:gridCol w="1960825"/>
                <a:gridCol w="1960825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Application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Interaction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Architecture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Implementation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Analysis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contextual</a:t>
                      </a:r>
                      <a:r>
                        <a:rPr lang="en-US" sz="1200" baseline="0" dirty="0" smtClean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scenarios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model-driven</a:t>
                      </a:r>
                      <a:r>
                        <a:rPr lang="en-US" sz="1200" baseline="0" dirty="0" smtClean="0"/>
                        <a:t> engineering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test-driven design</a:t>
                      </a:r>
                      <a:endParaRPr lang="en-US" sz="1200" b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</a:txBody>
                  <a:tcPr/>
                </a:tc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Synthesis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morphological</a:t>
                      </a:r>
                      <a:r>
                        <a:rPr lang="en-US" sz="1200" baseline="0" dirty="0" smtClean="0"/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architectural </a:t>
                      </a:r>
                      <a:r>
                        <a:rPr lang="en-US" sz="1200" baseline="0" dirty="0" smtClean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generative programming</a:t>
                      </a:r>
                      <a:endParaRPr lang="en-US" sz="12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component reuse</a:t>
                      </a:r>
                      <a:endParaRPr lang="en-US" sz="12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software patterns</a:t>
                      </a:r>
                    </a:p>
                  </a:txBody>
                  <a:tcPr/>
                </a:tc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Evaluation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wizard of </a:t>
                      </a:r>
                      <a:r>
                        <a:rPr lang="en-US" sz="1200" dirty="0" err="1" smtClean="0"/>
                        <a:t>oz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think-aloud</a:t>
                      </a:r>
                      <a:r>
                        <a:rPr lang="en-US" sz="1200" baseline="0" dirty="0" smtClean="0"/>
                        <a:t> protocol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testing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design methods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Focus on essence</a:t>
            </a:r>
          </a:p>
          <a:p>
            <a:endParaRPr lang="en-US" dirty="0"/>
          </a:p>
          <a:p>
            <a:r>
              <a:rPr lang="en-US" dirty="0" smtClean="0"/>
              <a:t>Focus on the unknown</a:t>
            </a:r>
          </a:p>
          <a:p>
            <a:endParaRPr lang="en-US" dirty="0"/>
          </a:p>
          <a:p>
            <a:r>
              <a:rPr lang="en-US" dirty="0" smtClean="0"/>
              <a:t>Focus on making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essence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design problem has an essence, the key – and often most difficult – part that must be understood and addressed ‘right’ for </a:t>
            </a:r>
            <a:r>
              <a:rPr lang="en-US" dirty="0"/>
              <a:t>the design solution (plan for change in the world) to satisfy the stakeholders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Postponing understanding and addressing the essence of a design problem incurs a significant risk of rework at a later time</a:t>
            </a:r>
          </a:p>
        </p:txBody>
      </p:sp>
    </p:spTree>
    <p:extLst>
      <p:ext uri="{BB962C8B-B14F-4D97-AF65-F5344CB8AC3E}">
        <p14:creationId xmlns:p14="http://schemas.microsoft.com/office/powerpoint/2010/main" val="3089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Every design problem involves knowledge deficiencies – gaps in the understanding of the design problem and its possible solutions – that must be addressed for the design solution (plan for change in the world) to satisfy the stakeholders</a:t>
            </a:r>
          </a:p>
          <a:p>
            <a:endParaRPr lang="en-US" dirty="0"/>
          </a:p>
          <a:p>
            <a:r>
              <a:rPr lang="en-US" dirty="0"/>
              <a:t>Postponing understanding and addressing </a:t>
            </a:r>
            <a:r>
              <a:rPr lang="en-US" dirty="0" smtClean="0"/>
              <a:t>knowledge deficiencies incurs </a:t>
            </a:r>
            <a:r>
              <a:rPr lang="en-US" dirty="0"/>
              <a:t>a significant risk of rework at a later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8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making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dirty="0"/>
              <a:t>Every design problem </a:t>
            </a:r>
            <a:r>
              <a:rPr lang="en-US" dirty="0" smtClean="0"/>
              <a:t>involves times during which the design project gets stuck; </a:t>
            </a:r>
            <a:r>
              <a:rPr lang="en-US" dirty="0"/>
              <a:t>focusing </a:t>
            </a:r>
            <a:r>
              <a:rPr lang="en-US" dirty="0" smtClean="0"/>
              <a:t>effort </a:t>
            </a:r>
            <a:r>
              <a:rPr lang="en-US" dirty="0"/>
              <a:t>elsewhere and continuing to make progress is often the right approach </a:t>
            </a:r>
            <a:r>
              <a:rPr lang="en-US" dirty="0" smtClean="0"/>
              <a:t>in response</a:t>
            </a:r>
          </a:p>
          <a:p>
            <a:endParaRPr lang="en-US" dirty="0"/>
          </a:p>
          <a:p>
            <a:r>
              <a:rPr lang="en-US" dirty="0" smtClean="0"/>
              <a:t>Continuing to focus on a stuck issue for extended periods of time tends to be effort that is wasted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campus visit</a:t>
            </a:r>
          </a:p>
          <a:p>
            <a:endParaRPr lang="en-US" dirty="0"/>
          </a:p>
          <a:p>
            <a:r>
              <a:rPr lang="en-US" dirty="0" smtClean="0"/>
              <a:t>Disney electronic queue management system</a:t>
            </a:r>
          </a:p>
          <a:p>
            <a:endParaRPr lang="en-US" dirty="0"/>
          </a:p>
          <a:p>
            <a:r>
              <a:rPr lang="en-US" dirty="0" smtClean="0"/>
              <a:t>Mountain climbing 3D guide system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Social restaurant 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analyze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evaluate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synthesize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goals</a:t>
            </a:r>
          </a:p>
          <a:p>
            <a:pPr algn="ctr"/>
            <a:r>
              <a:rPr lang="en-US" i="1" dirty="0" smtClean="0"/>
              <a:t>constraints</a:t>
            </a:r>
          </a:p>
          <a:p>
            <a:pPr algn="ctr"/>
            <a:r>
              <a:rPr lang="en-US" i="1" dirty="0" smtClean="0"/>
              <a:t>assumptions</a:t>
            </a:r>
          </a:p>
          <a:p>
            <a:pPr algn="ctr"/>
            <a:r>
              <a:rPr lang="en-US" i="1" dirty="0" smtClean="0"/>
              <a:t>decisions</a:t>
            </a:r>
          </a:p>
          <a:p>
            <a:pPr algn="ctr"/>
            <a:r>
              <a:rPr lang="en-US" i="1" dirty="0" smtClean="0"/>
              <a:t>ideas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35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V="1">
            <a:off x="928663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V="1">
            <a:off x="1420669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V="1">
            <a:off x="1912674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V="1">
            <a:off x="436386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928391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V="1">
            <a:off x="1420397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V="1">
            <a:off x="1912402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V="1">
            <a:off x="928663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V="1">
            <a:off x="1420669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V="1">
            <a:off x="1912674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V="1">
            <a:off x="2405975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V="1">
            <a:off x="436658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V="1">
            <a:off x="928663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V="1">
            <a:off x="1420669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V="1">
            <a:off x="928663" y="4264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V="1">
            <a:off x="1420669" y="4264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84923" y="2432417"/>
            <a:ext cx="492277" cy="510466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2950" y="2422821"/>
            <a:ext cx="0" cy="2024246"/>
          </a:xfrm>
          <a:prstGeom prst="straightConnector1">
            <a:avLst/>
          </a:prstGeom>
          <a:ln w="28575">
            <a:solidFill>
              <a:srgbClr val="F322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V="1">
            <a:off x="1912402" y="4264823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85195" y="2942883"/>
            <a:ext cx="984011" cy="501657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76929" y="3444540"/>
            <a:ext cx="492005" cy="501571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4923" y="3921788"/>
            <a:ext cx="2" cy="503844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V="1">
            <a:off x="4035543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flipV="1">
            <a:off x="4527549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V="1">
            <a:off x="5019554" y="2287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flipV="1">
            <a:off x="3543266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V="1">
            <a:off x="4035271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V="1">
            <a:off x="4527277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V="1">
            <a:off x="5019282" y="278207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V="1">
            <a:off x="4035543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flipV="1">
            <a:off x="4527549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flipV="1">
            <a:off x="5019554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flipV="1">
            <a:off x="5512855" y="32763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V="1">
            <a:off x="3543538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V="1">
            <a:off x="4035543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flipV="1">
            <a:off x="4527549" y="3770575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flipV="1">
            <a:off x="4035543" y="4264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flipV="1">
            <a:off x="4527549" y="4264824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191803" y="2432417"/>
            <a:ext cx="492277" cy="510466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439830" y="2422821"/>
            <a:ext cx="0" cy="2024246"/>
          </a:xfrm>
          <a:prstGeom prst="straightConnector1">
            <a:avLst/>
          </a:prstGeom>
          <a:ln w="28575">
            <a:solidFill>
              <a:srgbClr val="F322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V="1">
            <a:off x="5019282" y="4264823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192075" y="2942883"/>
            <a:ext cx="984011" cy="501657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83809" y="3444540"/>
            <a:ext cx="492005" cy="501571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191803" y="3921788"/>
            <a:ext cx="272" cy="503844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670255" y="2942883"/>
            <a:ext cx="1535373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191803" y="4425632"/>
            <a:ext cx="1051894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flipV="1">
            <a:off x="7040797" y="22804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flipV="1">
            <a:off x="7532803" y="22804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flipV="1">
            <a:off x="8024808" y="22804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flipV="1">
            <a:off x="6548520" y="277466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flipV="1">
            <a:off x="7040525" y="277466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flipV="1">
            <a:off x="7532531" y="277466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flipV="1">
            <a:off x="8024536" y="277466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flipV="1">
            <a:off x="7040797" y="32689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flipV="1">
            <a:off x="7532803" y="32689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flipV="1">
            <a:off x="8024808" y="32689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flipV="1">
            <a:off x="8518109" y="32689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flipV="1">
            <a:off x="6548792" y="3763169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V="1">
            <a:off x="7040797" y="3763169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flipV="1">
            <a:off x="7532803" y="3763169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flipV="1">
            <a:off x="7040797" y="42574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flipV="1">
            <a:off x="7532803" y="4257418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169758" y="2431631"/>
            <a:ext cx="1038827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445084" y="2415415"/>
            <a:ext cx="0" cy="2024246"/>
          </a:xfrm>
          <a:prstGeom prst="straightConnector1">
            <a:avLst/>
          </a:prstGeom>
          <a:ln w="28575">
            <a:solidFill>
              <a:srgbClr val="F322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flipV="1">
            <a:off x="8024536" y="4257417"/>
            <a:ext cx="313064" cy="302427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679745" y="2925881"/>
            <a:ext cx="1535373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150158" y="3420132"/>
            <a:ext cx="1535373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63564" y="3914382"/>
            <a:ext cx="1015808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163225" y="4408630"/>
            <a:ext cx="1051894" cy="0"/>
          </a:xfrm>
          <a:prstGeom prst="straightConnector1">
            <a:avLst/>
          </a:prstGeom>
          <a:ln w="28575">
            <a:solidFill>
              <a:srgbClr val="4C4C4C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197057" y="2431631"/>
            <a:ext cx="492549" cy="484655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197330" y="2925881"/>
            <a:ext cx="1011256" cy="484655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7679372" y="3420132"/>
            <a:ext cx="501968" cy="508978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7187094" y="3929110"/>
            <a:ext cx="10236" cy="479520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1084923" y="3420131"/>
            <a:ext cx="492278" cy="494251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197330" y="3444540"/>
            <a:ext cx="482042" cy="477248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4191803" y="3427537"/>
            <a:ext cx="492278" cy="501573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684081" y="3410536"/>
            <a:ext cx="0" cy="484570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691151" y="3410536"/>
            <a:ext cx="0" cy="484570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1587240" y="3410536"/>
            <a:ext cx="0" cy="484570"/>
          </a:xfrm>
          <a:prstGeom prst="straightConnector1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29546" y="5977990"/>
            <a:ext cx="119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current decision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09416" y="5977991"/>
            <a:ext cx="1033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explored idea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 flipV="1">
            <a:off x="2078992" y="6024476"/>
            <a:ext cx="190500" cy="184028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flipV="1">
            <a:off x="158862" y="6024477"/>
            <a:ext cx="190500" cy="184028"/>
          </a:xfrm>
          <a:prstGeom prst="rect">
            <a:avLst/>
          </a:prstGeom>
          <a:solidFill>
            <a:srgbClr val="F2F2F2"/>
          </a:solidFill>
          <a:ln w="19050">
            <a:solidFill>
              <a:srgbClr val="F322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flipV="1">
            <a:off x="156212" y="5747476"/>
            <a:ext cx="190500" cy="18402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9416" y="5700991"/>
            <a:ext cx="1193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unexplored idea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229545" y="5700992"/>
            <a:ext cx="1270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previous decision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 flipV="1">
            <a:off x="2078991" y="5747478"/>
            <a:ext cx="190500" cy="18402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satisfactory experience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plan for realization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4C4C4C"/>
                  </a:solidFill>
                </a:rPr>
                <a:t>change in the world</a:t>
              </a:r>
              <a:endParaRPr lang="en-US" sz="700" dirty="0">
                <a:solidFill>
                  <a:srgbClr val="4C4C4C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 to accomplish?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how does one interact with it?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its conceptual core?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are its implementation details?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design process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satisfactory experience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plan for realization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4C4C4C"/>
                  </a:solidFill>
                </a:rPr>
                <a:t>change in the world</a:t>
              </a:r>
              <a:endParaRPr lang="en-US" sz="700" dirty="0">
                <a:solidFill>
                  <a:srgbClr val="4C4C4C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 to accomplish?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how does one interact with it?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its conceptual core?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are its implementation details?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design process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satisfactory experience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plan for realization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4C4C4C"/>
                  </a:solidFill>
                </a:rPr>
                <a:t>change in the world</a:t>
              </a:r>
              <a:endParaRPr lang="en-US" sz="700" dirty="0">
                <a:solidFill>
                  <a:srgbClr val="4C4C4C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 to accomplish?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how does one interact with it?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its conceptual core?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are its implementation details?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999506"/>
            <a:ext cx="1244939" cy="1282615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8355" y="5189955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design process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satisfactory experience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plan for realization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4C4C4C"/>
                  </a:solidFill>
                </a:rPr>
                <a:t>change in the world</a:t>
              </a:r>
              <a:endParaRPr lang="en-US" sz="700" dirty="0">
                <a:solidFill>
                  <a:srgbClr val="4C4C4C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 to accomplish?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how does one interact with it?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is its conceptual core?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4C4C4C"/>
                    </a:solidFill>
                  </a:rPr>
                  <a:t>what are its implementation details?</a:t>
                </a:r>
                <a:endParaRPr lang="en-US" sz="700" dirty="0">
                  <a:solidFill>
                    <a:srgbClr val="4C4C4C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176889"/>
            <a:ext cx="2552716" cy="2105233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6405" y="519566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design process represents a planned course of action as to how to tackle a design problem to arrive at a design solution</a:t>
            </a:r>
          </a:p>
          <a:p>
            <a:pPr lvl="1"/>
            <a:r>
              <a:rPr lang="en-US" dirty="0" smtClean="0"/>
              <a:t>where to focus effort</a:t>
            </a:r>
          </a:p>
          <a:p>
            <a:pPr lvl="1"/>
            <a:r>
              <a:rPr lang="en-US" dirty="0" smtClean="0"/>
              <a:t>what methods to use</a:t>
            </a:r>
          </a:p>
          <a:p>
            <a:pPr lvl="1"/>
            <a:r>
              <a:rPr lang="en-US" dirty="0" smtClean="0"/>
              <a:t>whom to involve</a:t>
            </a:r>
          </a:p>
          <a:p>
            <a:pPr lvl="1"/>
            <a:endParaRPr lang="en-US" dirty="0"/>
          </a:p>
          <a:p>
            <a:r>
              <a:rPr lang="en-US" dirty="0" smtClean="0"/>
              <a:t>A design process may be defined up-front in its entirety, or defined in increments as the design project unfolds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1849</TotalTime>
  <Words>648</Words>
  <Application>Microsoft Office PowerPoint</Application>
  <PresentationFormat>On-screen Show (4:3)</PresentationFormat>
  <Paragraphs>165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SDCL</vt:lpstr>
      <vt:lpstr>Informatics 121 Software Design I</vt:lpstr>
      <vt:lpstr>Today’s lecture</vt:lpstr>
      <vt:lpstr>Design cycle</vt:lpstr>
      <vt:lpstr>Backtracking</vt:lpstr>
      <vt:lpstr>Backtracking</vt:lpstr>
      <vt:lpstr>Realistic design process</vt:lpstr>
      <vt:lpstr>Realistic design process</vt:lpstr>
      <vt:lpstr>Realistic design process</vt:lpstr>
      <vt:lpstr>Design process</vt:lpstr>
      <vt:lpstr>Design method</vt:lpstr>
      <vt:lpstr>Origin</vt:lpstr>
      <vt:lpstr>Today</vt:lpstr>
      <vt:lpstr>Example</vt:lpstr>
      <vt:lpstr>Example</vt:lpstr>
      <vt:lpstr>Example</vt:lpstr>
      <vt:lpstr>Example</vt:lpstr>
      <vt:lpstr>Characteristics of design methods</vt:lpstr>
      <vt:lpstr>Example – decision making</vt:lpstr>
      <vt:lpstr>Example – unearthing assumptions</vt:lpstr>
      <vt:lpstr>Example – generating ideas</vt:lpstr>
      <vt:lpstr>Example – identifying goals</vt:lpstr>
      <vt:lpstr>Software design methods</vt:lpstr>
      <vt:lpstr>Choosing design methods to apply</vt:lpstr>
      <vt:lpstr>Focus on essence</vt:lpstr>
      <vt:lpstr>Focus on the unknown</vt:lpstr>
      <vt:lpstr>Focus on making progress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390</cp:revision>
  <cp:lastPrinted>2013-07-22T19:01:07Z</cp:lastPrinted>
  <dcterms:created xsi:type="dcterms:W3CDTF">2011-04-22T07:09:34Z</dcterms:created>
  <dcterms:modified xsi:type="dcterms:W3CDTF">2014-11-13T03:59:56Z</dcterms:modified>
</cp:coreProperties>
</file>