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88" r:id="rId2"/>
    <p:sldId id="518" r:id="rId3"/>
    <p:sldId id="389" r:id="rId4"/>
    <p:sldId id="422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11" r:id="rId40"/>
    <p:sldId id="412" r:id="rId41"/>
    <p:sldId id="413" r:id="rId42"/>
    <p:sldId id="414" r:id="rId43"/>
    <p:sldId id="519" r:id="rId44"/>
    <p:sldId id="520" r:id="rId45"/>
    <p:sldId id="523" r:id="rId46"/>
    <p:sldId id="524" r:id="rId47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C4C"/>
    <a:srgbClr val="F3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2696" autoAdjust="0"/>
    <p:restoredTop sz="94660"/>
  </p:normalViewPr>
  <p:slideViewPr>
    <p:cSldViewPr>
      <p:cViewPr varScale="1">
        <p:scale>
          <a:sx n="127" d="100"/>
          <a:sy n="127" d="100"/>
        </p:scale>
        <p:origin x="7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32200"/>
                </a:solidFill>
              </a:rPr>
              <a:t>Department of Informatics, UC Irvine</a:t>
            </a:r>
            <a:endParaRPr lang="en-US" sz="900" b="1" dirty="0">
              <a:solidFill>
                <a:srgbClr val="F322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32200"/>
                </a:solidFill>
              </a:rPr>
              <a:t>SDCL</a:t>
            </a:r>
            <a:endParaRPr lang="en-US" sz="2400" b="1" dirty="0">
              <a:solidFill>
                <a:srgbClr val="F322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4C4C4C"/>
                </a:solidFill>
              </a:rPr>
              <a:t>Collaboration</a:t>
            </a:r>
            <a:r>
              <a:rPr lang="en-US" sz="900" b="1" dirty="0" smtClean="0"/>
              <a:t> </a:t>
            </a:r>
            <a:r>
              <a:rPr lang="en-US" sz="900" b="1" dirty="0" smtClean="0">
                <a:solidFill>
                  <a:srgbClr val="4C4C4C"/>
                </a:solidFill>
              </a:rPr>
              <a:t>Laboratory</a:t>
            </a:r>
            <a:endParaRPr lang="en-US" sz="900" b="1" dirty="0">
              <a:solidFill>
                <a:srgbClr val="4C4C4C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4C4C4C"/>
                </a:solidFill>
              </a:rPr>
              <a:t>Software Design and</a:t>
            </a:r>
            <a:endParaRPr lang="en-US" sz="900" b="1" dirty="0">
              <a:solidFill>
                <a:srgbClr val="4C4C4C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 smtClean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 smtClean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Informatics 121</a:t>
            </a:r>
            <a:br>
              <a:rPr lang="en-US" dirty="0" smtClean="0"/>
            </a:br>
            <a:r>
              <a:rPr lang="en-US" dirty="0" smtClean="0"/>
              <a:t>Software Design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 8</a:t>
            </a:r>
            <a:br>
              <a:rPr lang="en-US" dirty="0" smtClean="0"/>
            </a:br>
            <a:endParaRPr lang="en-US" dirty="0" smtClean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visit and inquire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Two-to-three hour visit</a:t>
            </a:r>
          </a:p>
          <a:p>
            <a:endParaRPr lang="en-US" dirty="0"/>
          </a:p>
          <a:p>
            <a:r>
              <a:rPr lang="en-US" dirty="0" smtClean="0"/>
              <a:t>Master-apprentice model</a:t>
            </a:r>
          </a:p>
          <a:p>
            <a:pPr lvl="1"/>
            <a:r>
              <a:rPr lang="en-US" dirty="0" smtClean="0"/>
              <a:t>observer takes note of what the user does</a:t>
            </a:r>
          </a:p>
          <a:p>
            <a:pPr lvl="1"/>
            <a:r>
              <a:rPr lang="en-US" dirty="0" smtClean="0"/>
              <a:t>user shares their thoughts on the work they perform</a:t>
            </a:r>
          </a:p>
          <a:p>
            <a:pPr lvl="1"/>
            <a:r>
              <a:rPr lang="en-US" dirty="0" smtClean="0"/>
              <a:t>observer inquires why the user does what they do</a:t>
            </a:r>
          </a:p>
          <a:p>
            <a:pPr lvl="1"/>
            <a:r>
              <a:rPr lang="en-US" dirty="0" smtClean="0"/>
              <a:t>observer takes notes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Ideally, a contextual inquiry becomes a rich conversation</a:t>
            </a:r>
          </a:p>
          <a:p>
            <a:pPr lvl="1"/>
            <a:r>
              <a:rPr lang="en-US" dirty="0" smtClean="0"/>
              <a:t>shared stories and insights</a:t>
            </a:r>
          </a:p>
          <a:p>
            <a:pPr lvl="1"/>
            <a:r>
              <a:rPr lang="en-US" dirty="0" smtClean="0"/>
              <a:t>clarified interpretations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(insufficient inquiry, bias)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6099" y="5992850"/>
            <a:ext cx="321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http://youtu.be/o1sswVMmSO4</a:t>
            </a:r>
          </a:p>
        </p:txBody>
      </p:sp>
      <p:pic>
        <p:nvPicPr>
          <p:cNvPr id="6" name="Contextual Inquiry for Deaf Drive-Thr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(too much inquiry)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30478" y="5987534"/>
            <a:ext cx="306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http://youtu.be/Gd5fA9UQDjE</a:t>
            </a:r>
          </a:p>
        </p:txBody>
      </p:sp>
      <p:pic>
        <p:nvPicPr>
          <p:cNvPr id="3" name="Contextual Inquiry- Workforce Mobil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notation: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 descr="https://blogs.lt.vt.edu/fieldoftrees/files/2013/02/sergio-note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1722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successful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to the ‘right’ users involved in the ‘right’ activities</a:t>
            </a:r>
          </a:p>
          <a:p>
            <a:endParaRPr lang="en-US" dirty="0"/>
          </a:p>
          <a:p>
            <a:r>
              <a:rPr lang="en-US" dirty="0" smtClean="0"/>
              <a:t>Extensive sharing </a:t>
            </a:r>
          </a:p>
          <a:p>
            <a:endParaRPr lang="en-US" dirty="0" smtClean="0"/>
          </a:p>
          <a:p>
            <a:r>
              <a:rPr lang="en-US" dirty="0" smtClean="0"/>
              <a:t>Ability </a:t>
            </a:r>
            <a:r>
              <a:rPr lang="en-US" dirty="0"/>
              <a:t>to expand </a:t>
            </a:r>
            <a:r>
              <a:rPr lang="en-US" dirty="0" smtClean="0"/>
              <a:t>inquiry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 strong focus on why (why not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weaknesses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32200"/>
                </a:solidFill>
              </a:rPr>
              <a:t>Strengths</a:t>
            </a:r>
            <a:endParaRPr lang="en-US" sz="2400" dirty="0">
              <a:solidFill>
                <a:srgbClr val="F322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>
            <a:normAutofit/>
          </a:bodyPr>
          <a:lstStyle/>
          <a:p>
            <a:r>
              <a:rPr lang="en-US" dirty="0" smtClean="0"/>
              <a:t>Reveals underlying and often invisible work structure</a:t>
            </a:r>
          </a:p>
          <a:p>
            <a:pPr lvl="1"/>
            <a:r>
              <a:rPr lang="en-US" dirty="0" smtClean="0"/>
              <a:t>flows, tasks, artifacts, physical environment, culture, …</a:t>
            </a:r>
          </a:p>
          <a:p>
            <a:r>
              <a:rPr lang="en-US" dirty="0"/>
              <a:t>Involves actual users</a:t>
            </a:r>
          </a:p>
          <a:p>
            <a:r>
              <a:rPr lang="en-US" dirty="0" smtClean="0"/>
              <a:t>Exposes </a:t>
            </a:r>
            <a:r>
              <a:rPr lang="en-US" dirty="0"/>
              <a:t>rationale</a:t>
            </a:r>
          </a:p>
          <a:p>
            <a:r>
              <a:rPr lang="en-US" dirty="0" smtClean="0"/>
              <a:t>Can </a:t>
            </a:r>
            <a:r>
              <a:rPr lang="en-US" dirty="0"/>
              <a:t>challenge </a:t>
            </a:r>
            <a:r>
              <a:rPr lang="en-US" dirty="0" smtClean="0"/>
              <a:t>assumptions held by the designer</a:t>
            </a:r>
          </a:p>
          <a:p>
            <a:r>
              <a:rPr lang="en-US" dirty="0" smtClean="0"/>
              <a:t>Not as involved as a full ethnography, but can still yield very usable insights and results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32200"/>
                </a:solidFill>
              </a:rPr>
              <a:t>Weaknesses</a:t>
            </a:r>
            <a:endParaRPr lang="en-US" sz="2400" dirty="0">
              <a:solidFill>
                <a:srgbClr val="F322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Users may not know the answers to the important questions</a:t>
            </a:r>
          </a:p>
          <a:p>
            <a:r>
              <a:rPr lang="en-US" dirty="0" smtClean="0"/>
              <a:t>Steeped in current practices, perhaps stifling creativity</a:t>
            </a:r>
          </a:p>
          <a:p>
            <a:r>
              <a:rPr lang="en-US" dirty="0" smtClean="0"/>
              <a:t>Observer bias</a:t>
            </a:r>
          </a:p>
          <a:p>
            <a:r>
              <a:rPr lang="en-US" dirty="0" smtClean="0"/>
              <a:t>Lessons that can be learned depend strongly on the activities being performed by the user</a:t>
            </a:r>
          </a:p>
          <a:p>
            <a:r>
              <a:rPr lang="en-US" dirty="0" smtClean="0"/>
              <a:t>Stops short of analysis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Questionnaire </a:t>
            </a:r>
          </a:p>
          <a:p>
            <a:endParaRPr lang="en-US" dirty="0"/>
          </a:p>
          <a:p>
            <a:r>
              <a:rPr lang="en-US" dirty="0"/>
              <a:t>Ethnography</a:t>
            </a:r>
          </a:p>
          <a:p>
            <a:endParaRPr lang="en-US" dirty="0" smtClean="0"/>
          </a:p>
          <a:p>
            <a:r>
              <a:rPr lang="en-US" dirty="0" smtClean="0"/>
              <a:t>Interview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/>
                <a:gridCol w="1960825"/>
                <a:gridCol w="1960825"/>
                <a:gridCol w="1960825"/>
                <a:gridCol w="1960825"/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Interaction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Architecture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Implementation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Analysis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contextual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scenarios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model-driven</a:t>
                      </a:r>
                      <a:r>
                        <a:rPr lang="en-US" sz="1200" baseline="0" dirty="0" smtClean="0"/>
                        <a:t> engineering</a:t>
                      </a:r>
                      <a:endParaRPr lang="en-US" sz="1200" dirty="0" smtClean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 smtClean="0"/>
                        <a:t>test-driven design</a:t>
                      </a:r>
                      <a:endParaRPr lang="en-US" sz="1200" b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 smtClean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Synthesis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morphological</a:t>
                      </a:r>
                      <a:r>
                        <a:rPr lang="en-US" sz="1200" baseline="0" dirty="0" smtClean="0"/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(parallel) 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architectural </a:t>
                      </a:r>
                      <a:r>
                        <a:rPr lang="en-US" sz="1200" baseline="0" dirty="0" smtClean="0"/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generative programming</a:t>
                      </a:r>
                      <a:endParaRPr lang="en-US" sz="1200" baseline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component reuse</a:t>
                      </a:r>
                      <a:endParaRPr lang="en-US" sz="120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software patterns</a:t>
                      </a:r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Evaluation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wizard of </a:t>
                      </a:r>
                      <a:r>
                        <a:rPr lang="en-US" sz="1200" dirty="0" err="1" smtClean="0"/>
                        <a:t>oz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think-aloud</a:t>
                      </a:r>
                      <a:r>
                        <a:rPr lang="en-US" sz="1200" baseline="0" dirty="0" smtClean="0"/>
                        <a:t> protocol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testing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design 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4283" y="1912951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smtClean="0"/>
              <a:t>Stakeholder analysis is the process of visually documenting the key constituents and their relations to the design project</a:t>
            </a:r>
          </a:p>
        </p:txBody>
      </p:sp>
      <p:pic>
        <p:nvPicPr>
          <p:cNvPr id="1026" name="Picture 2" descr="http://www.nhsemployers.org/SiteCollectionImages/Abstract/Identifying_your_stakehold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04" y="2619381"/>
            <a:ext cx="4419600" cy="391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Brainstorm all possible stakeholders</a:t>
            </a:r>
          </a:p>
          <a:p>
            <a:endParaRPr lang="en-US" dirty="0" smtClean="0"/>
          </a:p>
          <a:p>
            <a:r>
              <a:rPr lang="en-US" dirty="0" smtClean="0"/>
              <a:t>Organize stakeholders</a:t>
            </a:r>
          </a:p>
          <a:p>
            <a:endParaRPr lang="en-US" dirty="0"/>
          </a:p>
          <a:p>
            <a:r>
              <a:rPr lang="en-US" dirty="0" smtClean="0"/>
              <a:t>Verify stakeholders</a:t>
            </a:r>
          </a:p>
          <a:p>
            <a:endParaRPr lang="en-US" dirty="0"/>
          </a:p>
          <a:p>
            <a:r>
              <a:rPr lang="en-US" dirty="0" smtClean="0"/>
              <a:t>Iterate as necessary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There </a:t>
            </a:r>
            <a:r>
              <a:rPr lang="en-US" i="1" dirty="0" smtClean="0"/>
              <a:t>will</a:t>
            </a:r>
            <a:r>
              <a:rPr lang="en-US" dirty="0" smtClean="0"/>
              <a:t> be discussion this Friday</a:t>
            </a:r>
          </a:p>
          <a:p>
            <a:endParaRPr lang="en-US" dirty="0"/>
          </a:p>
          <a:p>
            <a:r>
              <a:rPr lang="en-US" dirty="0" smtClean="0"/>
              <a:t>Please join your designated discussion</a:t>
            </a:r>
          </a:p>
        </p:txBody>
      </p:sp>
    </p:spTree>
    <p:extLst>
      <p:ext uri="{BB962C8B-B14F-4D97-AF65-F5344CB8AC3E}">
        <p14:creationId xmlns:p14="http://schemas.microsoft.com/office/powerpoint/2010/main" val="18398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brainstorm all possible stakeholders</a:t>
            </a:r>
            <a:endParaRPr lang="en-US" dirty="0"/>
          </a:p>
        </p:txBody>
      </p:sp>
      <p:pic>
        <p:nvPicPr>
          <p:cNvPr id="2050" name="Picture 2" descr="http://blogs.it.ox.ac.uk/woruldhord/files/2010/07/IMG_1026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49" y="3221188"/>
            <a:ext cx="4191000" cy="31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Speculative, as inclusive as possible of all possible stakeholders</a:t>
            </a:r>
          </a:p>
          <a:p>
            <a:r>
              <a:rPr lang="en-US" dirty="0" smtClean="0"/>
              <a:t>Audience, client, beneficiaries, supporters, adversaries, people in a position of power, legislature,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organize stakeholders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 the stakeholders according to important differences that might play out in the design project</a:t>
            </a:r>
          </a:p>
          <a:p>
            <a:r>
              <a:rPr lang="en-US" dirty="0" smtClean="0"/>
              <a:t>Examine multiple ways of organizing the stakeholders</a:t>
            </a:r>
            <a:endParaRPr lang="en-US" dirty="0"/>
          </a:p>
        </p:txBody>
      </p:sp>
      <p:pic>
        <p:nvPicPr>
          <p:cNvPr id="5" name="Picture 2" descr="http://www.nhsemployers.org/SiteCollectionImages/Abstract/Identifying_your_stakeholder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1294"/>
            <a:ext cx="3059979" cy="27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verify stakeholders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Verify with as many sources as possible – client, users, legislature, other stakeholders themselves – as to whether the stakeholders are indeed the stakeholders</a:t>
            </a:r>
          </a:p>
          <a:p>
            <a:pPr lvl="1"/>
            <a:r>
              <a:rPr lang="en-US" dirty="0" smtClean="0"/>
              <a:t>any additions</a:t>
            </a:r>
          </a:p>
          <a:p>
            <a:pPr lvl="1"/>
            <a:r>
              <a:rPr lang="en-US" dirty="0" smtClean="0"/>
              <a:t>any removals</a:t>
            </a:r>
          </a:p>
          <a:p>
            <a:pPr lvl="1"/>
            <a:r>
              <a:rPr lang="en-US" dirty="0" smtClean="0"/>
              <a:t>any changes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 descr="http://www.nhsemployers.org/SiteCollectionImages/Abstract/Identifying_your_stakeholder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1294"/>
            <a:ext cx="3059979" cy="27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419600" y="3810000"/>
            <a:ext cx="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41898" y="5386347"/>
            <a:ext cx="240579" cy="240579"/>
            <a:chOff x="5890133" y="3381293"/>
            <a:chExt cx="240579" cy="24057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890133" y="3381293"/>
              <a:ext cx="240579" cy="2405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>
              <a:off x="5890133" y="3381293"/>
              <a:ext cx="240579" cy="2405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3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iterate as necessary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Repeat </a:t>
            </a:r>
            <a:r>
              <a:rPr lang="en-US" dirty="0"/>
              <a:t>the process as long as </a:t>
            </a:r>
            <a:r>
              <a:rPr lang="en-US" dirty="0" smtClean="0"/>
              <a:t>improvements can be made to the </a:t>
            </a:r>
            <a:r>
              <a:rPr lang="en-US" dirty="0"/>
              <a:t>stakeholder </a:t>
            </a:r>
            <a:r>
              <a:rPr lang="en-US" dirty="0" smtClean="0"/>
              <a:t>map</a:t>
            </a:r>
          </a:p>
          <a:p>
            <a:pPr lvl="1"/>
            <a:r>
              <a:rPr lang="en-US" dirty="0" smtClean="0"/>
              <a:t>examine whether meaningful subclasses of stakeholders can be devised</a:t>
            </a:r>
          </a:p>
          <a:p>
            <a:pPr lvl="1"/>
            <a:r>
              <a:rPr lang="en-US" dirty="0" smtClean="0"/>
              <a:t>examine whether meaningful </a:t>
            </a:r>
            <a:r>
              <a:rPr lang="en-US" dirty="0" err="1" smtClean="0"/>
              <a:t>superclasses</a:t>
            </a:r>
            <a:r>
              <a:rPr lang="en-US" dirty="0" smtClean="0"/>
              <a:t> of stakeholders can be devised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notation: </a:t>
            </a:r>
            <a:r>
              <a:rPr lang="en-US" dirty="0"/>
              <a:t>V</a:t>
            </a:r>
            <a:r>
              <a:rPr lang="en-US" dirty="0" smtClean="0"/>
              <a:t>enn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2" descr="http://www.nhsemployers.org/SiteCollectionImages/Abstract/Identifying_your_stakeholder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48" y="2147308"/>
            <a:ext cx="3920918" cy="34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notation: box and arrow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 descr="http://1.bp.blogspot.com/-yPbeuA5G_zU/TeeZnd8HytI/AAAAAAAAAPg/vQmATZbu1VA/s1600/DY+Stakeholder+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5709"/>
            <a:ext cx="7108409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successful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designer must possess, or have access to people with, strong domain knowledge</a:t>
            </a:r>
          </a:p>
          <a:p>
            <a:endParaRPr lang="en-US" dirty="0"/>
          </a:p>
          <a:p>
            <a:r>
              <a:rPr lang="en-US" dirty="0" smtClean="0"/>
              <a:t>Relies on early insight into the design problem, and what dimensions might matter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weaknesses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32200"/>
                </a:solidFill>
              </a:rPr>
              <a:t>Strengths</a:t>
            </a:r>
            <a:endParaRPr lang="en-US" sz="2400" dirty="0">
              <a:solidFill>
                <a:srgbClr val="F322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>
            <a:normAutofit/>
          </a:bodyPr>
          <a:lstStyle/>
          <a:p>
            <a:r>
              <a:rPr lang="en-US" dirty="0" smtClean="0"/>
              <a:t>Builds expansive set of different stakeholders and how they may influence the design project</a:t>
            </a:r>
          </a:p>
          <a:p>
            <a:r>
              <a:rPr lang="en-US" dirty="0" smtClean="0"/>
              <a:t>Can </a:t>
            </a:r>
            <a:r>
              <a:rPr lang="en-US" dirty="0"/>
              <a:t>challenge </a:t>
            </a:r>
            <a:r>
              <a:rPr lang="en-US" dirty="0" smtClean="0"/>
              <a:t>assumptions held by the designer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32200"/>
                </a:solidFill>
              </a:rPr>
              <a:t>Weaknesses</a:t>
            </a:r>
            <a:endParaRPr lang="en-US" sz="2400" dirty="0">
              <a:solidFill>
                <a:srgbClr val="F322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Stops at documenting the stakeholders, not necessarily documenting whether and how they will influence the project</a:t>
            </a:r>
          </a:p>
          <a:p>
            <a:pPr lvl="1"/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constraints</a:t>
            </a:r>
          </a:p>
          <a:p>
            <a:r>
              <a:rPr lang="en-US" dirty="0" smtClean="0"/>
              <a:t>Requires refinement from abstract stakeholders to actual individuals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/>
                <a:gridCol w="1960825"/>
                <a:gridCol w="1960825"/>
                <a:gridCol w="1960825"/>
                <a:gridCol w="1960825"/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Interaction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Architecture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Implementation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Analysis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contextual</a:t>
                      </a:r>
                      <a:r>
                        <a:rPr lang="en-US" sz="1200" baseline="0" dirty="0" smtClean="0"/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/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scenarios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model-driven</a:t>
                      </a:r>
                      <a:r>
                        <a:rPr lang="en-US" sz="1200" baseline="0" dirty="0" smtClean="0"/>
                        <a:t> engineering</a:t>
                      </a:r>
                      <a:endParaRPr lang="en-US" sz="1200" dirty="0" smtClean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 smtClean="0"/>
                        <a:t>test-driven design</a:t>
                      </a:r>
                      <a:endParaRPr lang="en-US" sz="1200" b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 smtClean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Synthesis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morphological</a:t>
                      </a:r>
                      <a:r>
                        <a:rPr lang="en-US" sz="1200" baseline="0" dirty="0" smtClean="0"/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architectural </a:t>
                      </a:r>
                      <a:r>
                        <a:rPr lang="en-US" sz="1200" baseline="0" dirty="0" smtClean="0"/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generative programming</a:t>
                      </a:r>
                      <a:endParaRPr lang="en-US" sz="1200" baseline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component reuse</a:t>
                      </a:r>
                      <a:endParaRPr lang="en-US" sz="120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software patterns</a:t>
                      </a:r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Evaluation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wizard of </a:t>
                      </a:r>
                      <a:r>
                        <a:rPr lang="en-US" sz="1200" dirty="0" err="1" smtClean="0"/>
                        <a:t>oz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think-aloud</a:t>
                      </a:r>
                      <a:r>
                        <a:rPr lang="en-US" sz="1200" baseline="0" dirty="0" smtClean="0"/>
                        <a:t> protocol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testing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Software design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4283" y="3296425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Mind mapping is the process of generating ideas and developing concepts when the underlying relationships are unclear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 descr="http://www.mind-mapping.co.uk/_images/_Images/ADVICE-AND-INFORMATION/How-to-MindMap-imind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9867"/>
            <a:ext cx="5257800" cy="332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9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Design methods (application design)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1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the focus word or question</a:t>
            </a:r>
          </a:p>
          <a:p>
            <a:endParaRPr lang="en-US" dirty="0" smtClean="0"/>
          </a:p>
          <a:p>
            <a:r>
              <a:rPr lang="en-US" dirty="0" smtClean="0"/>
              <a:t>Free associate outward from the focus</a:t>
            </a:r>
          </a:p>
          <a:p>
            <a:endParaRPr lang="en-US" dirty="0"/>
          </a:p>
          <a:p>
            <a:r>
              <a:rPr lang="en-US" dirty="0" smtClean="0"/>
              <a:t>Reorganize as needed</a:t>
            </a:r>
          </a:p>
          <a:p>
            <a:endParaRPr lang="en-US" dirty="0"/>
          </a:p>
          <a:p>
            <a:r>
              <a:rPr lang="en-US" dirty="0" smtClean="0"/>
              <a:t>Annotate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identify the focus word or question</a:t>
            </a:r>
            <a:endParaRPr lang="en-US" dirty="0"/>
          </a:p>
        </p:txBody>
      </p:sp>
      <p:pic>
        <p:nvPicPr>
          <p:cNvPr id="9" name="Picture 2" descr="Stages in the evolution of mind-map n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09" y="2514600"/>
            <a:ext cx="19530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69811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4362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6664" y="3930596"/>
            <a:ext cx="41207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69811" y="3954449"/>
            <a:ext cx="51749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free associate outward from the focus</a:t>
            </a:r>
            <a:endParaRPr lang="en-US" dirty="0"/>
          </a:p>
        </p:txBody>
      </p:sp>
      <p:pic>
        <p:nvPicPr>
          <p:cNvPr id="9218" name="Picture 2" descr="Stages in the evolution of mind-map n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9530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ages in the evolution of mind-map n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38" y="2864084"/>
            <a:ext cx="308321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tages in the evolution of mind-map no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08968"/>
            <a:ext cx="318367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c 4"/>
          <p:cNvSpPr/>
          <p:nvPr/>
        </p:nvSpPr>
        <p:spPr>
          <a:xfrm>
            <a:off x="1905000" y="2057400"/>
            <a:ext cx="1552113" cy="1552113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5053053" y="3732911"/>
            <a:ext cx="1552113" cy="1552113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Stages in the evolution of mind-map n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666937" cy="32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reorganize as needed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38400" y="3352800"/>
            <a:ext cx="3733800" cy="16089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629400" y="2871747"/>
            <a:ext cx="240579" cy="240579"/>
            <a:chOff x="5890133" y="3381293"/>
            <a:chExt cx="240579" cy="240579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890133" y="3381293"/>
              <a:ext cx="240579" cy="2405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>
              <a:off x="5890133" y="3381293"/>
              <a:ext cx="240579" cy="2405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105400" y="4748725"/>
            <a:ext cx="240579" cy="240579"/>
            <a:chOff x="5890133" y="3381293"/>
            <a:chExt cx="240579" cy="24057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5890133" y="3381293"/>
              <a:ext cx="240579" cy="2405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>
              <a:off x="5890133" y="3381293"/>
              <a:ext cx="240579" cy="2405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75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annotate</a:t>
            </a:r>
            <a:endParaRPr lang="en-US" dirty="0"/>
          </a:p>
        </p:txBody>
      </p:sp>
      <p:pic>
        <p:nvPicPr>
          <p:cNvPr id="10242" name="Picture 2" descr="Adding relationships and com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09030"/>
            <a:ext cx="56292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notation: mind map</a:t>
            </a:r>
            <a:endParaRPr lang="en-US" dirty="0"/>
          </a:p>
        </p:txBody>
      </p:sp>
      <p:pic>
        <p:nvPicPr>
          <p:cNvPr id="12292" name="Picture 4" descr="http://djdegrood.files.wordpress.com/2013/05/mindmap-test-automation-is-inevitable-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" y="1038306"/>
            <a:ext cx="8995907" cy="52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successful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designer must possess, or have access to people with, strong domain knowledge</a:t>
            </a:r>
          </a:p>
          <a:p>
            <a:endParaRPr lang="en-US" dirty="0"/>
          </a:p>
          <a:p>
            <a:r>
              <a:rPr lang="en-US" dirty="0"/>
              <a:t>Relies on early insight into the design problem, and what dimensions might matter</a:t>
            </a:r>
          </a:p>
          <a:p>
            <a:endParaRPr lang="en-US" dirty="0"/>
          </a:p>
          <a:p>
            <a:r>
              <a:rPr lang="en-US" dirty="0" smtClean="0"/>
              <a:t>One should not dismiss ideas (generate first, consolidate later)</a:t>
            </a:r>
          </a:p>
          <a:p>
            <a:endParaRPr lang="en-US" dirty="0"/>
          </a:p>
          <a:p>
            <a:r>
              <a:rPr lang="en-US" dirty="0" smtClean="0"/>
              <a:t>Collaborate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weaknesses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32200"/>
                </a:solidFill>
              </a:rPr>
              <a:t>Strengths</a:t>
            </a:r>
            <a:endParaRPr lang="en-US" sz="2400" dirty="0">
              <a:solidFill>
                <a:srgbClr val="F322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be used for many different purposes</a:t>
            </a:r>
          </a:p>
          <a:p>
            <a:r>
              <a:rPr lang="en-US" dirty="0" smtClean="0"/>
              <a:t>Fluid representation suitable for tool use</a:t>
            </a:r>
          </a:p>
          <a:p>
            <a:r>
              <a:rPr lang="en-US" dirty="0" smtClean="0"/>
              <a:t>Builds common understanding and language</a:t>
            </a:r>
          </a:p>
          <a:p>
            <a:r>
              <a:rPr lang="en-US" dirty="0" smtClean="0"/>
              <a:t>Encourages idea </a:t>
            </a:r>
            <a:r>
              <a:rPr lang="en-US" dirty="0"/>
              <a:t>generation</a:t>
            </a:r>
          </a:p>
          <a:p>
            <a:r>
              <a:rPr lang="en-US" dirty="0" smtClean="0"/>
              <a:t>Can uncover ‘hidden’ relationships</a:t>
            </a:r>
          </a:p>
          <a:p>
            <a:r>
              <a:rPr lang="en-US" dirty="0" smtClean="0"/>
              <a:t>Lightweight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32200"/>
                </a:solidFill>
              </a:rPr>
              <a:t>Weaknesses</a:t>
            </a:r>
            <a:endParaRPr lang="en-US" sz="2400" dirty="0">
              <a:solidFill>
                <a:srgbClr val="F322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 become too disconnected from reality</a:t>
            </a:r>
          </a:p>
          <a:p>
            <a:r>
              <a:rPr lang="en-US" dirty="0" smtClean="0"/>
              <a:t>May become too unwieldy in size and complexity</a:t>
            </a:r>
          </a:p>
          <a:p>
            <a:r>
              <a:rPr lang="en-US" dirty="0" smtClean="0"/>
              <a:t>Generation of ideas is restricted by the hierarchical form of representation</a:t>
            </a:r>
          </a:p>
          <a:p>
            <a:r>
              <a:rPr lang="en-US" dirty="0" smtClean="0"/>
              <a:t>Requires a well-trained moderator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Concept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design methods to apply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Focus on essence</a:t>
            </a:r>
          </a:p>
          <a:p>
            <a:endParaRPr lang="en-US" dirty="0"/>
          </a:p>
          <a:p>
            <a:r>
              <a:rPr lang="en-US" dirty="0" smtClean="0"/>
              <a:t>Focus on the unknown</a:t>
            </a:r>
          </a:p>
          <a:p>
            <a:endParaRPr lang="en-US" dirty="0"/>
          </a:p>
          <a:p>
            <a:r>
              <a:rPr lang="en-US" dirty="0" smtClean="0"/>
              <a:t>Focus on making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design methods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764455"/>
              </p:ext>
            </p:extLst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/>
                <a:gridCol w="1960825"/>
                <a:gridCol w="1960825"/>
                <a:gridCol w="1960825"/>
                <a:gridCol w="1960825"/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Interaction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Architecture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Implementation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Analysis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contextual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critical incident technique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scenarios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model-driven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engineering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test-driven design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Synthesis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morphological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architectural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generative programming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component reuse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software patterns</a:t>
                      </a:r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Evaluation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wizard of </a:t>
                      </a:r>
                      <a:r>
                        <a:rPr lang="en-US" sz="1200" dirty="0" err="1" smtClean="0">
                          <a:solidFill>
                            <a:srgbClr val="FF0000"/>
                          </a:solidFill>
                        </a:rPr>
                        <a:t>oz</a:t>
                      </a:r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think-aloud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protocol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testing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7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essence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design problem has an essence, the key – and often most difficult – part that must be understood and addressed ‘right’ for </a:t>
            </a:r>
            <a:r>
              <a:rPr lang="en-US" dirty="0"/>
              <a:t>the design solution (plan for change in the world) to satisfy the stakeholders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Postponing understanding and addressing the essence of a design problem incurs a significant risk of rework at a later time</a:t>
            </a:r>
          </a:p>
        </p:txBody>
      </p:sp>
    </p:spTree>
    <p:extLst>
      <p:ext uri="{BB962C8B-B14F-4D97-AF65-F5344CB8AC3E}">
        <p14:creationId xmlns:p14="http://schemas.microsoft.com/office/powerpoint/2010/main" val="30892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on the unknown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Every design problem involves knowledge deficiencies – gaps in the understanding of the design problem and its possible solutions – that must be addressed for the design solution (plan for change in the world) to satisfy the stakeholders</a:t>
            </a:r>
          </a:p>
          <a:p>
            <a:endParaRPr lang="en-US" dirty="0"/>
          </a:p>
          <a:p>
            <a:r>
              <a:rPr lang="en-US" dirty="0"/>
              <a:t>Postponing understanding and addressing </a:t>
            </a:r>
            <a:r>
              <a:rPr lang="en-US" dirty="0" smtClean="0"/>
              <a:t>knowledge deficiencies incurs </a:t>
            </a:r>
            <a:r>
              <a:rPr lang="en-US" dirty="0"/>
              <a:t>a significant risk of rework at a later time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18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making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noFill/>
        </p:spPr>
        <p:txBody>
          <a:bodyPr/>
          <a:lstStyle/>
          <a:p>
            <a:r>
              <a:rPr lang="en-US" dirty="0"/>
              <a:t>Every design problem </a:t>
            </a:r>
            <a:r>
              <a:rPr lang="en-US" dirty="0" smtClean="0"/>
              <a:t>involves times during which the design project gets stuck; </a:t>
            </a:r>
            <a:r>
              <a:rPr lang="en-US" dirty="0"/>
              <a:t>focusing </a:t>
            </a:r>
            <a:r>
              <a:rPr lang="en-US" dirty="0" smtClean="0"/>
              <a:t>effort </a:t>
            </a:r>
            <a:r>
              <a:rPr lang="en-US" dirty="0"/>
              <a:t>elsewhere and continuing to make progress is often the right approach </a:t>
            </a:r>
            <a:r>
              <a:rPr lang="en-US" dirty="0" smtClean="0"/>
              <a:t>in response</a:t>
            </a:r>
          </a:p>
          <a:p>
            <a:endParaRPr lang="en-US" dirty="0"/>
          </a:p>
          <a:p>
            <a:r>
              <a:rPr lang="en-US" dirty="0" smtClean="0"/>
              <a:t>Continuing to focus on a stuck issue for extended periods of time tends to be effort that is wasted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are to design the educational traffic simulator that is described in the design prompt that we handed out in class today</a:t>
            </a:r>
          </a:p>
          <a:p>
            <a:endParaRPr lang="en-US" dirty="0"/>
          </a:p>
          <a:p>
            <a:r>
              <a:rPr lang="en-US" dirty="0" smtClean="0"/>
              <a:t>This will be a multi-week, multi-step effort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33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studio </a:t>
            </a:r>
            <a:r>
              <a:rPr lang="en-US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 a team…</a:t>
            </a:r>
          </a:p>
          <a:p>
            <a:endParaRPr lang="en-US" dirty="0"/>
          </a:p>
          <a:p>
            <a:pPr lvl="1"/>
            <a:r>
              <a:rPr lang="en-US" smtClean="0"/>
              <a:t>…identify the </a:t>
            </a:r>
            <a:r>
              <a:rPr lang="en-US" dirty="0" smtClean="0"/>
              <a:t>audience and other stakeholders</a:t>
            </a:r>
          </a:p>
          <a:p>
            <a:endParaRPr lang="en-US" dirty="0"/>
          </a:p>
          <a:p>
            <a:pPr lvl="1"/>
            <a:r>
              <a:rPr lang="en-US" dirty="0" smtClean="0"/>
              <a:t>…identify possible goals, constraints, and assumptions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…apply the feature comparison and mind mapping design methods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Grading criteria</a:t>
            </a:r>
          </a:p>
          <a:p>
            <a:pPr lvl="1"/>
            <a:r>
              <a:rPr lang="en-US" dirty="0" smtClean="0"/>
              <a:t>your understanding of the design problem</a:t>
            </a:r>
          </a:p>
          <a:p>
            <a:pPr lvl="1"/>
            <a:r>
              <a:rPr lang="en-US" dirty="0" smtClean="0"/>
              <a:t>innovativeness, understandability, elegance, and completeness of the design solution</a:t>
            </a:r>
          </a:p>
          <a:p>
            <a:pPr lvl="1"/>
            <a:r>
              <a:rPr lang="en-US" dirty="0" smtClean="0"/>
              <a:t>does it do what it is supposed to do</a:t>
            </a:r>
          </a:p>
          <a:p>
            <a:pPr lvl="1"/>
            <a:r>
              <a:rPr lang="en-US" dirty="0" smtClean="0"/>
              <a:t>“can we understand what you did, why, and do we believe you made good choices”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Due Tuesday November 4, at the beginning of class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/>
                <a:gridCol w="1960825"/>
                <a:gridCol w="1960825"/>
                <a:gridCol w="1960825"/>
                <a:gridCol w="1960825"/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Interaction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Architecture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Implementation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design</a:t>
                      </a:r>
                      <a:endParaRPr lang="en-US" sz="1600" dirty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Analysis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contextual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/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scenarios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model-driven</a:t>
                      </a:r>
                      <a:r>
                        <a:rPr lang="en-US" sz="1200" baseline="0" dirty="0" smtClean="0"/>
                        <a:t> engineering</a:t>
                      </a:r>
                      <a:endParaRPr lang="en-US" sz="1200" dirty="0" smtClean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 smtClean="0"/>
                        <a:t>test-driven design</a:t>
                      </a:r>
                      <a:endParaRPr lang="en-US" sz="1200" b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 smtClean="0"/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Synthesis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morphological</a:t>
                      </a:r>
                      <a:r>
                        <a:rPr lang="en-US" sz="1200" baseline="0" dirty="0" smtClean="0"/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(parallel) 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architectural </a:t>
                      </a:r>
                      <a:r>
                        <a:rPr lang="en-US" sz="1200" baseline="0" dirty="0" smtClean="0"/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generative programming</a:t>
                      </a:r>
                      <a:endParaRPr lang="en-US" sz="1200" baseline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component reuse</a:t>
                      </a:r>
                      <a:endParaRPr lang="en-US" sz="120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software patterns</a:t>
                      </a:r>
                    </a:p>
                  </a:txBody>
                  <a:tcPr/>
                </a:tc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Evaluation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wizard of </a:t>
                      </a:r>
                      <a:r>
                        <a:rPr lang="en-US" sz="1200" dirty="0" err="1" smtClean="0"/>
                        <a:t>oz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think-aloud</a:t>
                      </a:r>
                      <a:r>
                        <a:rPr lang="en-US" sz="1200" baseline="0" dirty="0" smtClean="0"/>
                        <a:t> protocol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testing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Software design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4283" y="1912951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smtClean="0"/>
              <a:t>Contextual inquiry is the process of observing and interviewing a user in context – while they are engaged in the actual setting of life</a:t>
            </a:r>
            <a:endParaRPr lang="en-US" dirty="0"/>
          </a:p>
        </p:txBody>
      </p:sp>
      <p:pic>
        <p:nvPicPr>
          <p:cNvPr id="7" name="Picture 2" descr="http://benjaminvoss.files.wordpress.com/2008/03/contextu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04" y="3200400"/>
            <a:ext cx="3733800" cy="28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</a:t>
            </a:r>
          </a:p>
          <a:p>
            <a:endParaRPr lang="en-US" dirty="0" smtClean="0"/>
          </a:p>
          <a:p>
            <a:r>
              <a:rPr lang="en-US" dirty="0" smtClean="0"/>
              <a:t>Identify users</a:t>
            </a:r>
          </a:p>
          <a:p>
            <a:endParaRPr lang="en-US" dirty="0" smtClean="0"/>
          </a:p>
          <a:p>
            <a:r>
              <a:rPr lang="en-US" dirty="0" smtClean="0"/>
              <a:t>Visit and inquire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plan</a:t>
            </a:r>
            <a:endParaRPr lang="en-US" dirty="0"/>
          </a:p>
        </p:txBody>
      </p:sp>
      <p:pic>
        <p:nvPicPr>
          <p:cNvPr id="11" name="Picture 2" descr="http://benjaminvoss.files.wordpress.com/2008/03/contextu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04" y="3303763"/>
            <a:ext cx="3733800" cy="28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Decide, beforehand, the purpose of the contextual inquiry</a:t>
            </a:r>
          </a:p>
          <a:p>
            <a:pPr lvl="1"/>
            <a:r>
              <a:rPr lang="en-US" dirty="0" smtClean="0"/>
              <a:t>what type of information</a:t>
            </a:r>
          </a:p>
          <a:p>
            <a:pPr lvl="1"/>
            <a:r>
              <a:rPr lang="en-US" dirty="0" smtClean="0"/>
              <a:t>which type of setting</a:t>
            </a:r>
          </a:p>
          <a:p>
            <a:pPr lvl="1"/>
            <a:r>
              <a:rPr lang="en-US" dirty="0"/>
              <a:t>which </a:t>
            </a:r>
            <a:r>
              <a:rPr lang="en-US" dirty="0" smtClean="0"/>
              <a:t>type of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identify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Draw an advertisement in the newspaper</a:t>
            </a:r>
          </a:p>
          <a:p>
            <a:endParaRPr lang="en-US" dirty="0"/>
          </a:p>
          <a:p>
            <a:r>
              <a:rPr lang="en-US" dirty="0"/>
              <a:t>Social media recruiting</a:t>
            </a:r>
          </a:p>
          <a:p>
            <a:endParaRPr lang="en-US" dirty="0"/>
          </a:p>
          <a:p>
            <a:r>
              <a:rPr lang="en-US" dirty="0"/>
              <a:t>Ask client for access to representative users</a:t>
            </a:r>
          </a:p>
          <a:p>
            <a:endParaRPr lang="en-US" dirty="0"/>
          </a:p>
          <a:p>
            <a:r>
              <a:rPr lang="en-US" dirty="0"/>
              <a:t>Use an external recruitment service to target particular (typically representative) demographics</a:t>
            </a:r>
          </a:p>
        </p:txBody>
      </p:sp>
    </p:spTree>
    <p:extLst>
      <p:ext uri="{BB962C8B-B14F-4D97-AF65-F5344CB8AC3E}">
        <p14:creationId xmlns:p14="http://schemas.microsoft.com/office/powerpoint/2010/main" val="38284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1999</TotalTime>
  <Words>1466</Words>
  <Application>Microsoft Office PowerPoint</Application>
  <PresentationFormat>On-screen Show (4:3)</PresentationFormat>
  <Paragraphs>451</Paragraphs>
  <Slides>46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SDCL</vt:lpstr>
      <vt:lpstr>Informatics 121 Software Design I</vt:lpstr>
      <vt:lpstr>Discussion</vt:lpstr>
      <vt:lpstr>Today’s lecture</vt:lpstr>
      <vt:lpstr>Software design methods</vt:lpstr>
      <vt:lpstr>Software design methods</vt:lpstr>
      <vt:lpstr>Contextual inquiry</vt:lpstr>
      <vt:lpstr>Procedure</vt:lpstr>
      <vt:lpstr>Example: plan</vt:lpstr>
      <vt:lpstr>Example: identify users</vt:lpstr>
      <vt:lpstr>Example: visit and inquire</vt:lpstr>
      <vt:lpstr>Example (insufficient inquiry, bias)</vt:lpstr>
      <vt:lpstr>Example (too much inquiry)</vt:lpstr>
      <vt:lpstr>Typical notation: notes</vt:lpstr>
      <vt:lpstr>Criteria for successful use</vt:lpstr>
      <vt:lpstr>Strengths and weaknesses</vt:lpstr>
      <vt:lpstr>Variants</vt:lpstr>
      <vt:lpstr>Software design methods</vt:lpstr>
      <vt:lpstr>Stakeholder analysis</vt:lpstr>
      <vt:lpstr>Procedure</vt:lpstr>
      <vt:lpstr>Example: brainstorm all possible stakeholders</vt:lpstr>
      <vt:lpstr>Example: organize stakeholders</vt:lpstr>
      <vt:lpstr>Example: verify stakeholders</vt:lpstr>
      <vt:lpstr>Example: iterate as necessary</vt:lpstr>
      <vt:lpstr>Typical notation: Venn diagram</vt:lpstr>
      <vt:lpstr>Typical notation: box and arrow diagram</vt:lpstr>
      <vt:lpstr>Criteria for successful use</vt:lpstr>
      <vt:lpstr>Strengths and weaknesses</vt:lpstr>
      <vt:lpstr>Software design methods</vt:lpstr>
      <vt:lpstr>Mind mapping</vt:lpstr>
      <vt:lpstr>Procedure</vt:lpstr>
      <vt:lpstr>Example: identify the focus word or question</vt:lpstr>
      <vt:lpstr>Example: free associate outward from the focus</vt:lpstr>
      <vt:lpstr>Example: reorganize as needed</vt:lpstr>
      <vt:lpstr>Example: annotate</vt:lpstr>
      <vt:lpstr>Typical notation: mind map</vt:lpstr>
      <vt:lpstr>Criteria for successful use</vt:lpstr>
      <vt:lpstr>Strengths and weaknesses</vt:lpstr>
      <vt:lpstr>Variants</vt:lpstr>
      <vt:lpstr>Choosing design methods to apply</vt:lpstr>
      <vt:lpstr>Focus on essence</vt:lpstr>
      <vt:lpstr>Focus on the unknown</vt:lpstr>
      <vt:lpstr>Focus on making progress</vt:lpstr>
      <vt:lpstr>Design studio 2</vt:lpstr>
      <vt:lpstr>Design studio 2</vt:lpstr>
      <vt:lpstr>Design studio 2</vt:lpstr>
      <vt:lpstr>Design studio 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409</cp:revision>
  <cp:lastPrinted>2013-07-22T19:01:07Z</cp:lastPrinted>
  <dcterms:created xsi:type="dcterms:W3CDTF">2011-04-22T07:09:34Z</dcterms:created>
  <dcterms:modified xsi:type="dcterms:W3CDTF">2014-11-13T04:00:48Z</dcterms:modified>
</cp:coreProperties>
</file>