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90" r:id="rId3"/>
    <p:sldId id="257" r:id="rId4"/>
    <p:sldId id="336" r:id="rId5"/>
    <p:sldId id="311" r:id="rId6"/>
    <p:sldId id="337" r:id="rId7"/>
    <p:sldId id="324" r:id="rId8"/>
    <p:sldId id="325" r:id="rId9"/>
    <p:sldId id="326" r:id="rId10"/>
    <p:sldId id="327" r:id="rId11"/>
    <p:sldId id="328" r:id="rId12"/>
    <p:sldId id="338" r:id="rId13"/>
    <p:sldId id="379"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80" r:id="rId29"/>
    <p:sldId id="381" r:id="rId30"/>
    <p:sldId id="384" r:id="rId31"/>
    <p:sldId id="391" r:id="rId32"/>
    <p:sldId id="3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96" autoAdjust="0"/>
    <p:restoredTop sz="94660"/>
  </p:normalViewPr>
  <p:slideViewPr>
    <p:cSldViewPr>
      <p:cViewPr varScale="1">
        <p:scale>
          <a:sx n="151" d="100"/>
          <a:sy n="151" d="100"/>
        </p:scale>
        <p:origin x="201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as we did so opportunistically, we quickly figured</a:t>
            </a:r>
            <a:r>
              <a:rPr lang="en-US" baseline="0" dirty="0" smtClean="0"/>
              <a:t> out we needed something to frame the discussion, what are they doing when they are doing this?  So we arrived at design behaviors – things they do, things that recur, and things that have a definite purpose in the design meeting with respect to advancing the design at hand.</a:t>
            </a:r>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4</a:t>
            </a:fld>
            <a:endParaRPr lang="en-US"/>
          </a:p>
        </p:txBody>
      </p:sp>
    </p:spTree>
    <p:extLst>
      <p:ext uri="{BB962C8B-B14F-4D97-AF65-F5344CB8AC3E}">
        <p14:creationId xmlns:p14="http://schemas.microsoft.com/office/powerpoint/2010/main" val="341427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F7332-6F3C-43B0-9340-BC8646E52BFE}" type="slidenum">
              <a:rPr lang="en-US" smtClean="0"/>
              <a:t>6</a:t>
            </a:fld>
            <a:endParaRPr lang="en-US"/>
          </a:p>
        </p:txBody>
      </p:sp>
    </p:spTree>
    <p:extLst>
      <p:ext uri="{BB962C8B-B14F-4D97-AF65-F5344CB8AC3E}">
        <p14:creationId xmlns:p14="http://schemas.microsoft.com/office/powerpoint/2010/main" val="306562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121</a:t>
            </a:r>
            <a:br>
              <a:rPr lang="en-US" dirty="0" smtClean="0"/>
            </a:br>
            <a:r>
              <a:rPr lang="en-US" dirty="0" smtClean="0"/>
              <a:t>Software Design I</a:t>
            </a:r>
            <a:endParaRPr lang="en-US" dirty="0"/>
          </a:p>
        </p:txBody>
      </p:sp>
      <p:sp>
        <p:nvSpPr>
          <p:cNvPr id="3" name="Subtitle 2"/>
          <p:cNvSpPr>
            <a:spLocks noGrp="1"/>
          </p:cNvSpPr>
          <p:nvPr>
            <p:ph type="subTitle" idx="1"/>
          </p:nvPr>
        </p:nvSpPr>
        <p:spPr/>
        <p:txBody>
          <a:bodyPr>
            <a:normAutofit/>
          </a:bodyPr>
          <a:lstStyle/>
          <a:p>
            <a:r>
              <a:rPr lang="en-US" dirty="0" smtClean="0"/>
              <a:t>Lecture </a:t>
            </a:r>
            <a:r>
              <a:rPr lang="en-US" dirty="0"/>
              <a:t>3</a:t>
            </a:r>
            <a:r>
              <a:rPr lang="en-US" dirty="0" smtClean="0"/>
              <a:t/>
            </a:r>
            <a:br>
              <a:rPr lang="en-US" dirty="0" smtClean="0"/>
            </a:br>
            <a:endParaRPr lang="en-US" dirty="0" smtClean="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design</a:t>
            </a:r>
            <a:endParaRPr lang="en-US" dirty="0"/>
          </a:p>
        </p:txBody>
      </p:sp>
      <p:cxnSp>
        <p:nvCxnSpPr>
          <p:cNvPr id="5" name="Straight Arrow Connector 4"/>
          <p:cNvCxnSpPr>
            <a:stCxn id="8" idx="3"/>
            <a:endCxn id="10"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3"/>
            <a:endCxn id="13"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1" idx="3"/>
            <a:endCxn id="8"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885165" y="2007337"/>
            <a:ext cx="2144036" cy="3104609"/>
            <a:chOff x="2438399" y="1897951"/>
            <a:chExt cx="2144036" cy="3104609"/>
          </a:xfrm>
        </p:grpSpPr>
        <p:sp>
          <p:nvSpPr>
            <p:cNvPr id="8" name="TextBox 7"/>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satisfactory experience</a:t>
              </a:r>
              <a:endParaRPr lang="en-US" sz="1600" dirty="0">
                <a:solidFill>
                  <a:srgbClr val="FF0000"/>
                </a:solidFill>
              </a:endParaRPr>
            </a:p>
          </p:txBody>
        </p:sp>
        <p:sp>
          <p:nvSpPr>
            <p:cNvPr id="13" name="TextBox 12"/>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plan for realization</a:t>
              </a:r>
              <a:endParaRPr lang="en-US" sz="1600" dirty="0">
                <a:solidFill>
                  <a:srgbClr val="FF0000"/>
                </a:solidFill>
              </a:endParaRPr>
            </a:p>
          </p:txBody>
        </p:sp>
      </p:grpSp>
      <p:sp>
        <p:nvSpPr>
          <p:cNvPr id="11" name="TextBox 10"/>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change in the world</a:t>
            </a:r>
            <a:endParaRPr lang="en-US" sz="1600" dirty="0">
              <a:solidFill>
                <a:srgbClr val="FF0000"/>
              </a:solidFill>
            </a:endParaRPr>
          </a:p>
        </p:txBody>
      </p:sp>
      <p:grpSp>
        <p:nvGrpSpPr>
          <p:cNvPr id="84" name="Group 83"/>
          <p:cNvGrpSpPr/>
          <p:nvPr/>
        </p:nvGrpSpPr>
        <p:grpSpPr>
          <a:xfrm>
            <a:off x="5568482" y="1450011"/>
            <a:ext cx="3200400" cy="1453206"/>
            <a:chOff x="5410200" y="1340625"/>
            <a:chExt cx="3200400" cy="1453206"/>
          </a:xfrm>
        </p:grpSpPr>
        <p:sp>
          <p:nvSpPr>
            <p:cNvPr id="10" name="TextBox 9"/>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is it to accomplish?</a:t>
              </a:r>
              <a:endParaRPr lang="en-US" sz="1600" dirty="0">
                <a:solidFill>
                  <a:srgbClr val="FF0000"/>
                </a:solidFill>
              </a:endParaRPr>
            </a:p>
          </p:txBody>
        </p:sp>
        <p:sp>
          <p:nvSpPr>
            <p:cNvPr id="66" name="TextBox 65"/>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how does one interact with it?</a:t>
              </a:r>
              <a:endParaRPr lang="en-US" sz="1600" dirty="0">
                <a:solidFill>
                  <a:srgbClr val="FF0000"/>
                </a:solidFill>
              </a:endParaRPr>
            </a:p>
          </p:txBody>
        </p:sp>
      </p:grpSp>
      <p:grpSp>
        <p:nvGrpSpPr>
          <p:cNvPr id="85" name="Group 84"/>
          <p:cNvGrpSpPr/>
          <p:nvPr/>
        </p:nvGrpSpPr>
        <p:grpSpPr>
          <a:xfrm>
            <a:off x="5568482" y="4216066"/>
            <a:ext cx="3200400" cy="1453206"/>
            <a:chOff x="5410200" y="4106680"/>
            <a:chExt cx="3200400" cy="1453206"/>
          </a:xfrm>
        </p:grpSpPr>
        <p:sp>
          <p:nvSpPr>
            <p:cNvPr id="69" name="TextBox 68"/>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is its conceptual core?</a:t>
              </a:r>
              <a:endParaRPr lang="en-US" sz="1600" dirty="0">
                <a:solidFill>
                  <a:srgbClr val="FF0000"/>
                </a:solidFill>
              </a:endParaRPr>
            </a:p>
          </p:txBody>
        </p:sp>
        <p:sp>
          <p:nvSpPr>
            <p:cNvPr id="70" name="TextBox 69"/>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are its implementation details?</a:t>
              </a:r>
              <a:endParaRPr lang="en-US" sz="1600" dirty="0">
                <a:solidFill>
                  <a:srgbClr val="FF0000"/>
                </a:solidFill>
              </a:endParaRPr>
            </a:p>
          </p:txBody>
        </p:sp>
      </p:grpSp>
      <p:cxnSp>
        <p:nvCxnSpPr>
          <p:cNvPr id="89" name="Straight Arrow Connector 88"/>
          <p:cNvCxnSpPr>
            <a:stCxn id="8" idx="3"/>
            <a:endCxn id="66"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69"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13" idx="3"/>
            <a:endCxn id="70"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523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software design</a:t>
            </a:r>
            <a:endParaRPr lang="en-US" dirty="0"/>
          </a:p>
        </p:txBody>
      </p:sp>
      <p:cxnSp>
        <p:nvCxnSpPr>
          <p:cNvPr id="20" name="Straight Arrow Connector 19"/>
          <p:cNvCxnSpPr>
            <a:stCxn id="24" idx="3"/>
            <a:endCxn id="28"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6" idx="3"/>
            <a:endCxn id="25"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3"/>
            <a:endCxn id="24"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85165" y="2007337"/>
            <a:ext cx="2144036" cy="3104609"/>
            <a:chOff x="2438399" y="1897951"/>
            <a:chExt cx="2144036" cy="3104609"/>
          </a:xfrm>
        </p:grpSpPr>
        <p:sp>
          <p:nvSpPr>
            <p:cNvPr id="24" name="TextBox 23"/>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satisfactory experience</a:t>
              </a:r>
              <a:endParaRPr lang="en-US" sz="1600" dirty="0">
                <a:solidFill>
                  <a:srgbClr val="4C4C4C"/>
                </a:solidFill>
              </a:endParaRPr>
            </a:p>
          </p:txBody>
        </p:sp>
        <p:sp>
          <p:nvSpPr>
            <p:cNvPr id="25" name="TextBox 24"/>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plan for realization</a:t>
              </a:r>
              <a:endParaRPr lang="en-US" sz="1600" dirty="0">
                <a:solidFill>
                  <a:srgbClr val="4C4C4C"/>
                </a:solidFill>
              </a:endParaRPr>
            </a:p>
          </p:txBody>
        </p:sp>
      </p:grpSp>
      <p:sp>
        <p:nvSpPr>
          <p:cNvPr id="26" name="TextBox 25"/>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change in the world</a:t>
            </a:r>
            <a:endParaRPr lang="en-US" sz="1600" dirty="0">
              <a:solidFill>
                <a:srgbClr val="4C4C4C"/>
              </a:solidFill>
            </a:endParaRPr>
          </a:p>
        </p:txBody>
      </p:sp>
      <p:grpSp>
        <p:nvGrpSpPr>
          <p:cNvPr id="27" name="Group 26"/>
          <p:cNvGrpSpPr/>
          <p:nvPr/>
        </p:nvGrpSpPr>
        <p:grpSpPr>
          <a:xfrm>
            <a:off x="5568482" y="1450011"/>
            <a:ext cx="3200400" cy="1453206"/>
            <a:chOff x="5410200" y="1340625"/>
            <a:chExt cx="3200400" cy="1453206"/>
          </a:xfrm>
        </p:grpSpPr>
        <p:sp>
          <p:nvSpPr>
            <p:cNvPr id="28" name="TextBox 27"/>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 to accomplish?</a:t>
              </a:r>
              <a:endParaRPr lang="en-US" sz="1600" dirty="0">
                <a:solidFill>
                  <a:srgbClr val="4C4C4C"/>
                </a:solidFill>
              </a:endParaRPr>
            </a:p>
          </p:txBody>
        </p:sp>
        <p:sp>
          <p:nvSpPr>
            <p:cNvPr id="29" name="TextBox 28"/>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how does one interact with it?</a:t>
              </a:r>
              <a:endParaRPr lang="en-US" sz="1600" dirty="0">
                <a:solidFill>
                  <a:srgbClr val="4C4C4C"/>
                </a:solidFill>
              </a:endParaRPr>
            </a:p>
          </p:txBody>
        </p:sp>
      </p:grpSp>
      <p:grpSp>
        <p:nvGrpSpPr>
          <p:cNvPr id="30" name="Group 29"/>
          <p:cNvGrpSpPr/>
          <p:nvPr/>
        </p:nvGrpSpPr>
        <p:grpSpPr>
          <a:xfrm>
            <a:off x="5568482" y="4216066"/>
            <a:ext cx="3200400" cy="1453206"/>
            <a:chOff x="5410200" y="4106680"/>
            <a:chExt cx="3200400" cy="1453206"/>
          </a:xfrm>
        </p:grpSpPr>
        <p:sp>
          <p:nvSpPr>
            <p:cNvPr id="31" name="TextBox 30"/>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its conceptual core?</a:t>
              </a:r>
              <a:endParaRPr lang="en-US" sz="1600" dirty="0">
                <a:solidFill>
                  <a:srgbClr val="4C4C4C"/>
                </a:solidFill>
              </a:endParaRPr>
            </a:p>
          </p:txBody>
        </p:sp>
        <p:sp>
          <p:nvSpPr>
            <p:cNvPr id="32" name="TextBox 31"/>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are its implementation details?</a:t>
              </a:r>
              <a:endParaRPr lang="en-US" sz="1600" dirty="0">
                <a:solidFill>
                  <a:srgbClr val="4C4C4C"/>
                </a:solidFill>
              </a:endParaRPr>
            </a:p>
          </p:txBody>
        </p:sp>
      </p:grpSp>
      <p:cxnSp>
        <p:nvCxnSpPr>
          <p:cNvPr id="33" name="Straight Arrow Connector 32"/>
          <p:cNvCxnSpPr>
            <a:stCxn id="24" idx="3"/>
            <a:endCxn id="29"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31"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32"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225571" y="1786541"/>
            <a:ext cx="1886222" cy="369332"/>
          </a:xfrm>
          <a:prstGeom prst="rect">
            <a:avLst/>
          </a:prstGeom>
          <a:noFill/>
        </p:spPr>
        <p:txBody>
          <a:bodyPr wrap="none" rtlCol="0">
            <a:spAutoFit/>
          </a:bodyPr>
          <a:lstStyle/>
          <a:p>
            <a:r>
              <a:rPr lang="en-US" i="1" dirty="0">
                <a:solidFill>
                  <a:srgbClr val="F32200"/>
                </a:solidFill>
              </a:rPr>
              <a:t>a</a:t>
            </a:r>
            <a:r>
              <a:rPr lang="en-US" i="1" dirty="0" smtClean="0">
                <a:solidFill>
                  <a:srgbClr val="F32200"/>
                </a:solidFill>
              </a:rPr>
              <a:t>pplication design</a:t>
            </a:r>
            <a:endParaRPr lang="en-US" i="1" dirty="0">
              <a:solidFill>
                <a:srgbClr val="F32200"/>
              </a:solidFill>
            </a:endParaRPr>
          </a:p>
        </p:txBody>
      </p:sp>
      <p:sp>
        <p:nvSpPr>
          <p:cNvPr id="37" name="TextBox 36"/>
          <p:cNvSpPr txBox="1"/>
          <p:nvPr/>
        </p:nvSpPr>
        <p:spPr>
          <a:xfrm>
            <a:off x="6234644" y="2903217"/>
            <a:ext cx="1868077" cy="369332"/>
          </a:xfrm>
          <a:prstGeom prst="rect">
            <a:avLst/>
          </a:prstGeom>
          <a:noFill/>
        </p:spPr>
        <p:txBody>
          <a:bodyPr wrap="none" rtlCol="0">
            <a:spAutoFit/>
          </a:bodyPr>
          <a:lstStyle/>
          <a:p>
            <a:pPr algn="ctr"/>
            <a:r>
              <a:rPr lang="en-US" i="1" dirty="0" smtClean="0">
                <a:solidFill>
                  <a:srgbClr val="F32200"/>
                </a:solidFill>
              </a:rPr>
              <a:t>interaction design</a:t>
            </a:r>
            <a:endParaRPr lang="en-US" i="1" dirty="0">
              <a:solidFill>
                <a:srgbClr val="F32200"/>
              </a:solidFill>
            </a:endParaRPr>
          </a:p>
        </p:txBody>
      </p:sp>
      <p:sp>
        <p:nvSpPr>
          <p:cNvPr id="38" name="TextBox 37"/>
          <p:cNvSpPr txBox="1"/>
          <p:nvPr/>
        </p:nvSpPr>
        <p:spPr>
          <a:xfrm>
            <a:off x="6175109" y="4556477"/>
            <a:ext cx="1987147" cy="369332"/>
          </a:xfrm>
          <a:prstGeom prst="rect">
            <a:avLst/>
          </a:prstGeom>
          <a:noFill/>
        </p:spPr>
        <p:txBody>
          <a:bodyPr wrap="none" rtlCol="0">
            <a:spAutoFit/>
          </a:bodyPr>
          <a:lstStyle/>
          <a:p>
            <a:pPr algn="ctr"/>
            <a:r>
              <a:rPr lang="en-US" i="1" dirty="0" smtClean="0">
                <a:solidFill>
                  <a:srgbClr val="F32200"/>
                </a:solidFill>
              </a:rPr>
              <a:t>architecture design</a:t>
            </a:r>
            <a:endParaRPr lang="en-US" i="1" dirty="0">
              <a:solidFill>
                <a:srgbClr val="F32200"/>
              </a:solidFill>
            </a:endParaRPr>
          </a:p>
        </p:txBody>
      </p:sp>
      <p:sp>
        <p:nvSpPr>
          <p:cNvPr id="39" name="TextBox 38"/>
          <p:cNvSpPr txBox="1"/>
          <p:nvPr/>
        </p:nvSpPr>
        <p:spPr>
          <a:xfrm>
            <a:off x="5990635" y="5697016"/>
            <a:ext cx="2356094" cy="369332"/>
          </a:xfrm>
          <a:prstGeom prst="rect">
            <a:avLst/>
          </a:prstGeom>
          <a:noFill/>
        </p:spPr>
        <p:txBody>
          <a:bodyPr wrap="none" rtlCol="0">
            <a:spAutoFit/>
          </a:bodyPr>
          <a:lstStyle/>
          <a:p>
            <a:pPr algn="ctr"/>
            <a:r>
              <a:rPr lang="en-US" i="1" dirty="0">
                <a:solidFill>
                  <a:srgbClr val="F32200"/>
                </a:solidFill>
              </a:rPr>
              <a:t>i</a:t>
            </a:r>
            <a:r>
              <a:rPr lang="en-US" i="1" dirty="0" smtClean="0">
                <a:solidFill>
                  <a:srgbClr val="F32200"/>
                </a:solidFill>
              </a:rPr>
              <a:t>mplementation design</a:t>
            </a:r>
            <a:endParaRPr lang="en-US" i="1" dirty="0">
              <a:solidFill>
                <a:srgbClr val="F32200"/>
              </a:solidFill>
            </a:endParaRPr>
          </a:p>
        </p:txBody>
      </p:sp>
    </p:spTree>
    <p:extLst>
      <p:ext uri="{BB962C8B-B14F-4D97-AF65-F5344CB8AC3E}">
        <p14:creationId xmlns:p14="http://schemas.microsoft.com/office/powerpoint/2010/main" val="557280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 instant message system</a:t>
            </a:r>
            <a:endParaRPr lang="en-US" dirty="0"/>
          </a:p>
        </p:txBody>
      </p:sp>
      <p:cxnSp>
        <p:nvCxnSpPr>
          <p:cNvPr id="20" name="Straight Arrow Connector 19"/>
          <p:cNvCxnSpPr>
            <a:stCxn id="24" idx="3"/>
            <a:endCxn id="28"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6" idx="3"/>
            <a:endCxn id="25"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3"/>
            <a:endCxn id="24"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85165" y="2007337"/>
            <a:ext cx="2144036" cy="3104609"/>
            <a:chOff x="2438399" y="1897951"/>
            <a:chExt cx="2144036" cy="3104609"/>
          </a:xfrm>
        </p:grpSpPr>
        <p:sp>
          <p:nvSpPr>
            <p:cNvPr id="24" name="TextBox 23"/>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satisfactory experience</a:t>
              </a:r>
              <a:endParaRPr lang="en-US" sz="1600" dirty="0">
                <a:solidFill>
                  <a:srgbClr val="4C4C4C"/>
                </a:solidFill>
              </a:endParaRPr>
            </a:p>
          </p:txBody>
        </p:sp>
        <p:sp>
          <p:nvSpPr>
            <p:cNvPr id="25" name="TextBox 24"/>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plan for realization</a:t>
              </a:r>
              <a:endParaRPr lang="en-US" sz="1600" dirty="0">
                <a:solidFill>
                  <a:srgbClr val="4C4C4C"/>
                </a:solidFill>
              </a:endParaRPr>
            </a:p>
          </p:txBody>
        </p:sp>
      </p:grpSp>
      <p:sp>
        <p:nvSpPr>
          <p:cNvPr id="26" name="TextBox 25"/>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change in the world</a:t>
            </a:r>
            <a:endParaRPr lang="en-US" sz="1600" dirty="0">
              <a:solidFill>
                <a:srgbClr val="4C4C4C"/>
              </a:solidFill>
            </a:endParaRPr>
          </a:p>
        </p:txBody>
      </p:sp>
      <p:grpSp>
        <p:nvGrpSpPr>
          <p:cNvPr id="27" name="Group 26"/>
          <p:cNvGrpSpPr/>
          <p:nvPr/>
        </p:nvGrpSpPr>
        <p:grpSpPr>
          <a:xfrm>
            <a:off x="5568482" y="1450011"/>
            <a:ext cx="3200400" cy="1453206"/>
            <a:chOff x="5410200" y="1340625"/>
            <a:chExt cx="3200400" cy="1453206"/>
          </a:xfrm>
        </p:grpSpPr>
        <p:sp>
          <p:nvSpPr>
            <p:cNvPr id="28" name="TextBox 27"/>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 to accomplish?</a:t>
              </a:r>
              <a:endParaRPr lang="en-US" sz="1600" dirty="0">
                <a:solidFill>
                  <a:srgbClr val="4C4C4C"/>
                </a:solidFill>
              </a:endParaRPr>
            </a:p>
          </p:txBody>
        </p:sp>
        <p:sp>
          <p:nvSpPr>
            <p:cNvPr id="29" name="TextBox 28"/>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how does one interact with it?</a:t>
              </a:r>
              <a:endParaRPr lang="en-US" sz="1600" dirty="0">
                <a:solidFill>
                  <a:srgbClr val="4C4C4C"/>
                </a:solidFill>
              </a:endParaRPr>
            </a:p>
          </p:txBody>
        </p:sp>
      </p:grpSp>
      <p:grpSp>
        <p:nvGrpSpPr>
          <p:cNvPr id="30" name="Group 29"/>
          <p:cNvGrpSpPr/>
          <p:nvPr/>
        </p:nvGrpSpPr>
        <p:grpSpPr>
          <a:xfrm>
            <a:off x="5568482" y="4216066"/>
            <a:ext cx="3200400" cy="1453206"/>
            <a:chOff x="5410200" y="4106680"/>
            <a:chExt cx="3200400" cy="1453206"/>
          </a:xfrm>
        </p:grpSpPr>
        <p:sp>
          <p:nvSpPr>
            <p:cNvPr id="31" name="TextBox 30"/>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its conceptual core?</a:t>
              </a:r>
              <a:endParaRPr lang="en-US" sz="1600" dirty="0">
                <a:solidFill>
                  <a:srgbClr val="4C4C4C"/>
                </a:solidFill>
              </a:endParaRPr>
            </a:p>
          </p:txBody>
        </p:sp>
        <p:sp>
          <p:nvSpPr>
            <p:cNvPr id="32" name="TextBox 31"/>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are its implementation details?</a:t>
              </a:r>
              <a:endParaRPr lang="en-US" sz="1600" dirty="0">
                <a:solidFill>
                  <a:srgbClr val="4C4C4C"/>
                </a:solidFill>
              </a:endParaRPr>
            </a:p>
          </p:txBody>
        </p:sp>
      </p:grpSp>
      <p:cxnSp>
        <p:nvCxnSpPr>
          <p:cNvPr id="33" name="Straight Arrow Connector 32"/>
          <p:cNvCxnSpPr>
            <a:stCxn id="24" idx="3"/>
            <a:endCxn id="29"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31"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32"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225571" y="1786541"/>
            <a:ext cx="1886222" cy="369332"/>
          </a:xfrm>
          <a:prstGeom prst="rect">
            <a:avLst/>
          </a:prstGeom>
          <a:noFill/>
        </p:spPr>
        <p:txBody>
          <a:bodyPr wrap="none" rtlCol="0">
            <a:spAutoFit/>
          </a:bodyPr>
          <a:lstStyle/>
          <a:p>
            <a:r>
              <a:rPr lang="en-US" i="1" dirty="0">
                <a:solidFill>
                  <a:srgbClr val="F32200"/>
                </a:solidFill>
              </a:rPr>
              <a:t>a</a:t>
            </a:r>
            <a:r>
              <a:rPr lang="en-US" i="1" dirty="0" smtClean="0">
                <a:solidFill>
                  <a:srgbClr val="F32200"/>
                </a:solidFill>
              </a:rPr>
              <a:t>pplication design</a:t>
            </a:r>
            <a:endParaRPr lang="en-US" i="1" dirty="0">
              <a:solidFill>
                <a:srgbClr val="F32200"/>
              </a:solidFill>
            </a:endParaRPr>
          </a:p>
        </p:txBody>
      </p:sp>
      <p:sp>
        <p:nvSpPr>
          <p:cNvPr id="37" name="TextBox 36"/>
          <p:cNvSpPr txBox="1"/>
          <p:nvPr/>
        </p:nvSpPr>
        <p:spPr>
          <a:xfrm>
            <a:off x="6234644" y="2903217"/>
            <a:ext cx="1868077" cy="369332"/>
          </a:xfrm>
          <a:prstGeom prst="rect">
            <a:avLst/>
          </a:prstGeom>
          <a:noFill/>
        </p:spPr>
        <p:txBody>
          <a:bodyPr wrap="none" rtlCol="0">
            <a:spAutoFit/>
          </a:bodyPr>
          <a:lstStyle/>
          <a:p>
            <a:pPr algn="ctr"/>
            <a:r>
              <a:rPr lang="en-US" i="1" dirty="0" smtClean="0">
                <a:solidFill>
                  <a:srgbClr val="F32200"/>
                </a:solidFill>
              </a:rPr>
              <a:t>interaction design</a:t>
            </a:r>
            <a:endParaRPr lang="en-US" i="1" dirty="0">
              <a:solidFill>
                <a:srgbClr val="F32200"/>
              </a:solidFill>
            </a:endParaRPr>
          </a:p>
        </p:txBody>
      </p:sp>
      <p:sp>
        <p:nvSpPr>
          <p:cNvPr id="38" name="TextBox 37"/>
          <p:cNvSpPr txBox="1"/>
          <p:nvPr/>
        </p:nvSpPr>
        <p:spPr>
          <a:xfrm>
            <a:off x="6175109" y="4556477"/>
            <a:ext cx="1987147" cy="369332"/>
          </a:xfrm>
          <a:prstGeom prst="rect">
            <a:avLst/>
          </a:prstGeom>
          <a:noFill/>
        </p:spPr>
        <p:txBody>
          <a:bodyPr wrap="none" rtlCol="0">
            <a:spAutoFit/>
          </a:bodyPr>
          <a:lstStyle/>
          <a:p>
            <a:pPr algn="ctr"/>
            <a:r>
              <a:rPr lang="en-US" i="1" dirty="0" smtClean="0">
                <a:solidFill>
                  <a:srgbClr val="F32200"/>
                </a:solidFill>
              </a:rPr>
              <a:t>architecture design</a:t>
            </a:r>
            <a:endParaRPr lang="en-US" i="1" dirty="0">
              <a:solidFill>
                <a:srgbClr val="F32200"/>
              </a:solidFill>
            </a:endParaRPr>
          </a:p>
        </p:txBody>
      </p:sp>
      <p:sp>
        <p:nvSpPr>
          <p:cNvPr id="39" name="TextBox 38"/>
          <p:cNvSpPr txBox="1"/>
          <p:nvPr/>
        </p:nvSpPr>
        <p:spPr>
          <a:xfrm>
            <a:off x="5990635" y="5697016"/>
            <a:ext cx="2356094" cy="369332"/>
          </a:xfrm>
          <a:prstGeom prst="rect">
            <a:avLst/>
          </a:prstGeom>
          <a:noFill/>
        </p:spPr>
        <p:txBody>
          <a:bodyPr wrap="none" rtlCol="0">
            <a:spAutoFit/>
          </a:bodyPr>
          <a:lstStyle/>
          <a:p>
            <a:pPr algn="ctr"/>
            <a:r>
              <a:rPr lang="en-US" i="1" dirty="0">
                <a:solidFill>
                  <a:srgbClr val="F32200"/>
                </a:solidFill>
              </a:rPr>
              <a:t>i</a:t>
            </a:r>
            <a:r>
              <a:rPr lang="en-US" i="1" dirty="0" smtClean="0">
                <a:solidFill>
                  <a:srgbClr val="F32200"/>
                </a:solidFill>
              </a:rPr>
              <a:t>mplementation design</a:t>
            </a:r>
            <a:endParaRPr lang="en-US" i="1" dirty="0">
              <a:solidFill>
                <a:srgbClr val="F32200"/>
              </a:solidFill>
            </a:endParaRPr>
          </a:p>
        </p:txBody>
      </p:sp>
    </p:spTree>
    <p:extLst>
      <p:ext uri="{BB962C8B-B14F-4D97-AF65-F5344CB8AC3E}">
        <p14:creationId xmlns:p14="http://schemas.microsoft.com/office/powerpoint/2010/main" val="183089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 word processor</a:t>
            </a:r>
            <a:endParaRPr lang="en-US" dirty="0"/>
          </a:p>
        </p:txBody>
      </p:sp>
      <p:cxnSp>
        <p:nvCxnSpPr>
          <p:cNvPr id="20" name="Straight Arrow Connector 19"/>
          <p:cNvCxnSpPr>
            <a:stCxn id="24" idx="3"/>
            <a:endCxn id="28"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6" idx="3"/>
            <a:endCxn id="25"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3"/>
            <a:endCxn id="24"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85165" y="2007337"/>
            <a:ext cx="2144036" cy="3104609"/>
            <a:chOff x="2438399" y="1897951"/>
            <a:chExt cx="2144036" cy="3104609"/>
          </a:xfrm>
        </p:grpSpPr>
        <p:sp>
          <p:nvSpPr>
            <p:cNvPr id="24" name="TextBox 23"/>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satisfactory experience</a:t>
              </a:r>
              <a:endParaRPr lang="en-US" sz="1600" dirty="0">
                <a:solidFill>
                  <a:srgbClr val="4C4C4C"/>
                </a:solidFill>
              </a:endParaRPr>
            </a:p>
          </p:txBody>
        </p:sp>
        <p:sp>
          <p:nvSpPr>
            <p:cNvPr id="25" name="TextBox 24"/>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plan for realization</a:t>
              </a:r>
              <a:endParaRPr lang="en-US" sz="1600" dirty="0">
                <a:solidFill>
                  <a:srgbClr val="4C4C4C"/>
                </a:solidFill>
              </a:endParaRPr>
            </a:p>
          </p:txBody>
        </p:sp>
      </p:grpSp>
      <p:sp>
        <p:nvSpPr>
          <p:cNvPr id="26" name="TextBox 25"/>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change in the world</a:t>
            </a:r>
            <a:endParaRPr lang="en-US" sz="1600" dirty="0">
              <a:solidFill>
                <a:srgbClr val="4C4C4C"/>
              </a:solidFill>
            </a:endParaRPr>
          </a:p>
        </p:txBody>
      </p:sp>
      <p:grpSp>
        <p:nvGrpSpPr>
          <p:cNvPr id="27" name="Group 26"/>
          <p:cNvGrpSpPr/>
          <p:nvPr/>
        </p:nvGrpSpPr>
        <p:grpSpPr>
          <a:xfrm>
            <a:off x="5568482" y="1450011"/>
            <a:ext cx="3200400" cy="1453206"/>
            <a:chOff x="5410200" y="1340625"/>
            <a:chExt cx="3200400" cy="1453206"/>
          </a:xfrm>
        </p:grpSpPr>
        <p:sp>
          <p:nvSpPr>
            <p:cNvPr id="28" name="TextBox 27"/>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 to accomplish?</a:t>
              </a:r>
              <a:endParaRPr lang="en-US" sz="1600" dirty="0">
                <a:solidFill>
                  <a:srgbClr val="4C4C4C"/>
                </a:solidFill>
              </a:endParaRPr>
            </a:p>
          </p:txBody>
        </p:sp>
        <p:sp>
          <p:nvSpPr>
            <p:cNvPr id="29" name="TextBox 28"/>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how does one interact with it?</a:t>
              </a:r>
              <a:endParaRPr lang="en-US" sz="1600" dirty="0">
                <a:solidFill>
                  <a:srgbClr val="4C4C4C"/>
                </a:solidFill>
              </a:endParaRPr>
            </a:p>
          </p:txBody>
        </p:sp>
      </p:grpSp>
      <p:grpSp>
        <p:nvGrpSpPr>
          <p:cNvPr id="30" name="Group 29"/>
          <p:cNvGrpSpPr/>
          <p:nvPr/>
        </p:nvGrpSpPr>
        <p:grpSpPr>
          <a:xfrm>
            <a:off x="5568482" y="4216066"/>
            <a:ext cx="3200400" cy="1453206"/>
            <a:chOff x="5410200" y="4106680"/>
            <a:chExt cx="3200400" cy="1453206"/>
          </a:xfrm>
        </p:grpSpPr>
        <p:sp>
          <p:nvSpPr>
            <p:cNvPr id="31" name="TextBox 30"/>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its conceptual core?</a:t>
              </a:r>
              <a:endParaRPr lang="en-US" sz="1600" dirty="0">
                <a:solidFill>
                  <a:srgbClr val="4C4C4C"/>
                </a:solidFill>
              </a:endParaRPr>
            </a:p>
          </p:txBody>
        </p:sp>
        <p:sp>
          <p:nvSpPr>
            <p:cNvPr id="32" name="TextBox 31"/>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are its implementation details?</a:t>
              </a:r>
              <a:endParaRPr lang="en-US" sz="1600" dirty="0">
                <a:solidFill>
                  <a:srgbClr val="4C4C4C"/>
                </a:solidFill>
              </a:endParaRPr>
            </a:p>
          </p:txBody>
        </p:sp>
      </p:grpSp>
      <p:cxnSp>
        <p:nvCxnSpPr>
          <p:cNvPr id="33" name="Straight Arrow Connector 32"/>
          <p:cNvCxnSpPr>
            <a:stCxn id="24" idx="3"/>
            <a:endCxn id="29"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31"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32"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225571" y="1786541"/>
            <a:ext cx="1886222" cy="369332"/>
          </a:xfrm>
          <a:prstGeom prst="rect">
            <a:avLst/>
          </a:prstGeom>
          <a:noFill/>
        </p:spPr>
        <p:txBody>
          <a:bodyPr wrap="none" rtlCol="0">
            <a:spAutoFit/>
          </a:bodyPr>
          <a:lstStyle/>
          <a:p>
            <a:r>
              <a:rPr lang="en-US" i="1" dirty="0">
                <a:solidFill>
                  <a:srgbClr val="F32200"/>
                </a:solidFill>
              </a:rPr>
              <a:t>a</a:t>
            </a:r>
            <a:r>
              <a:rPr lang="en-US" i="1" dirty="0" smtClean="0">
                <a:solidFill>
                  <a:srgbClr val="F32200"/>
                </a:solidFill>
              </a:rPr>
              <a:t>pplication design</a:t>
            </a:r>
            <a:endParaRPr lang="en-US" i="1" dirty="0">
              <a:solidFill>
                <a:srgbClr val="F32200"/>
              </a:solidFill>
            </a:endParaRPr>
          </a:p>
        </p:txBody>
      </p:sp>
      <p:sp>
        <p:nvSpPr>
          <p:cNvPr id="37" name="TextBox 36"/>
          <p:cNvSpPr txBox="1"/>
          <p:nvPr/>
        </p:nvSpPr>
        <p:spPr>
          <a:xfrm>
            <a:off x="6234644" y="2903217"/>
            <a:ext cx="1868077" cy="369332"/>
          </a:xfrm>
          <a:prstGeom prst="rect">
            <a:avLst/>
          </a:prstGeom>
          <a:noFill/>
        </p:spPr>
        <p:txBody>
          <a:bodyPr wrap="none" rtlCol="0">
            <a:spAutoFit/>
          </a:bodyPr>
          <a:lstStyle/>
          <a:p>
            <a:pPr algn="ctr"/>
            <a:r>
              <a:rPr lang="en-US" i="1" dirty="0" smtClean="0">
                <a:solidFill>
                  <a:srgbClr val="F32200"/>
                </a:solidFill>
              </a:rPr>
              <a:t>interaction design</a:t>
            </a:r>
            <a:endParaRPr lang="en-US" i="1" dirty="0">
              <a:solidFill>
                <a:srgbClr val="F32200"/>
              </a:solidFill>
            </a:endParaRPr>
          </a:p>
        </p:txBody>
      </p:sp>
      <p:sp>
        <p:nvSpPr>
          <p:cNvPr id="38" name="TextBox 37"/>
          <p:cNvSpPr txBox="1"/>
          <p:nvPr/>
        </p:nvSpPr>
        <p:spPr>
          <a:xfrm>
            <a:off x="6175109" y="4556477"/>
            <a:ext cx="1987147" cy="369332"/>
          </a:xfrm>
          <a:prstGeom prst="rect">
            <a:avLst/>
          </a:prstGeom>
          <a:noFill/>
        </p:spPr>
        <p:txBody>
          <a:bodyPr wrap="none" rtlCol="0">
            <a:spAutoFit/>
          </a:bodyPr>
          <a:lstStyle/>
          <a:p>
            <a:pPr algn="ctr"/>
            <a:r>
              <a:rPr lang="en-US" i="1" dirty="0" smtClean="0">
                <a:solidFill>
                  <a:srgbClr val="F32200"/>
                </a:solidFill>
              </a:rPr>
              <a:t>architecture design</a:t>
            </a:r>
            <a:endParaRPr lang="en-US" i="1" dirty="0">
              <a:solidFill>
                <a:srgbClr val="F32200"/>
              </a:solidFill>
            </a:endParaRPr>
          </a:p>
        </p:txBody>
      </p:sp>
      <p:sp>
        <p:nvSpPr>
          <p:cNvPr id="39" name="TextBox 38"/>
          <p:cNvSpPr txBox="1"/>
          <p:nvPr/>
        </p:nvSpPr>
        <p:spPr>
          <a:xfrm>
            <a:off x="5990635" y="5697016"/>
            <a:ext cx="2356094" cy="369332"/>
          </a:xfrm>
          <a:prstGeom prst="rect">
            <a:avLst/>
          </a:prstGeom>
          <a:noFill/>
        </p:spPr>
        <p:txBody>
          <a:bodyPr wrap="none" rtlCol="0">
            <a:spAutoFit/>
          </a:bodyPr>
          <a:lstStyle/>
          <a:p>
            <a:pPr algn="ctr"/>
            <a:r>
              <a:rPr lang="en-US" i="1" dirty="0">
                <a:solidFill>
                  <a:srgbClr val="F32200"/>
                </a:solidFill>
              </a:rPr>
              <a:t>i</a:t>
            </a:r>
            <a:r>
              <a:rPr lang="en-US" i="1" dirty="0" smtClean="0">
                <a:solidFill>
                  <a:srgbClr val="F32200"/>
                </a:solidFill>
              </a:rPr>
              <a:t>mplementation design</a:t>
            </a:r>
            <a:endParaRPr lang="en-US" i="1" dirty="0">
              <a:solidFill>
                <a:srgbClr val="F32200"/>
              </a:solidFill>
            </a:endParaRPr>
          </a:p>
        </p:txBody>
      </p:sp>
    </p:spTree>
    <p:extLst>
      <p:ext uri="{BB962C8B-B14F-4D97-AF65-F5344CB8AC3E}">
        <p14:creationId xmlns:p14="http://schemas.microsoft.com/office/powerpoint/2010/main" val="865089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problem and solution</a:t>
            </a:r>
            <a:endParaRPr lang="en-US" dirty="0"/>
          </a:p>
        </p:txBody>
      </p:sp>
      <p:sp>
        <p:nvSpPr>
          <p:cNvPr id="4" name="Cloud Callout 3"/>
          <p:cNvSpPr/>
          <p:nvPr/>
        </p:nvSpPr>
        <p:spPr>
          <a:xfrm>
            <a:off x="509547" y="2455793"/>
            <a:ext cx="3124200" cy="1757363"/>
          </a:xfrm>
          <a:prstGeom prst="cloudCallout">
            <a:avLst>
              <a:gd name="adj1" fmla="val -10398"/>
              <a:gd name="adj2" fmla="val -882"/>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C4C"/>
              </a:solidFill>
            </a:endParaRPr>
          </a:p>
        </p:txBody>
      </p:sp>
      <p:sp>
        <p:nvSpPr>
          <p:cNvPr id="6" name="Right Arrow 5"/>
          <p:cNvSpPr/>
          <p:nvPr/>
        </p:nvSpPr>
        <p:spPr>
          <a:xfrm>
            <a:off x="3747053" y="3099745"/>
            <a:ext cx="1678388" cy="469459"/>
          </a:xfrm>
          <a:prstGeom prst="rightArrow">
            <a:avLst>
              <a:gd name="adj1" fmla="val 24931"/>
              <a:gd name="adj2" fmla="val 58944"/>
            </a:avLst>
          </a:prstGeom>
          <a:solidFill>
            <a:srgbClr val="F32200"/>
          </a:solid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Callout 6"/>
          <p:cNvSpPr/>
          <p:nvPr/>
        </p:nvSpPr>
        <p:spPr>
          <a:xfrm>
            <a:off x="5538747" y="2455793"/>
            <a:ext cx="3124200" cy="1757363"/>
          </a:xfrm>
          <a:prstGeom prst="cloudCallout">
            <a:avLst>
              <a:gd name="adj1" fmla="val -10398"/>
              <a:gd name="adj2" fmla="val -882"/>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C4C"/>
              </a:solidFill>
            </a:endParaRPr>
          </a:p>
        </p:txBody>
      </p:sp>
      <p:sp>
        <p:nvSpPr>
          <p:cNvPr id="9" name="TextBox 8"/>
          <p:cNvSpPr txBox="1"/>
          <p:nvPr/>
        </p:nvSpPr>
        <p:spPr>
          <a:xfrm>
            <a:off x="1250204" y="3149808"/>
            <a:ext cx="1642886" cy="369332"/>
          </a:xfrm>
          <a:prstGeom prst="rect">
            <a:avLst/>
          </a:prstGeom>
          <a:noFill/>
        </p:spPr>
        <p:txBody>
          <a:bodyPr wrap="none" rtlCol="0">
            <a:spAutoFit/>
          </a:bodyPr>
          <a:lstStyle/>
          <a:p>
            <a:r>
              <a:rPr lang="en-US" dirty="0" smtClean="0">
                <a:solidFill>
                  <a:srgbClr val="4C4C4C"/>
                </a:solidFill>
              </a:rPr>
              <a:t>design problem</a:t>
            </a:r>
            <a:endParaRPr lang="en-US" dirty="0">
              <a:solidFill>
                <a:srgbClr val="4C4C4C"/>
              </a:solidFill>
            </a:endParaRPr>
          </a:p>
        </p:txBody>
      </p:sp>
      <p:sp>
        <p:nvSpPr>
          <p:cNvPr id="10" name="TextBox 9"/>
          <p:cNvSpPr txBox="1"/>
          <p:nvPr/>
        </p:nvSpPr>
        <p:spPr>
          <a:xfrm>
            <a:off x="6296781" y="3149808"/>
            <a:ext cx="1608133" cy="369332"/>
          </a:xfrm>
          <a:prstGeom prst="rect">
            <a:avLst/>
          </a:prstGeom>
          <a:noFill/>
        </p:spPr>
        <p:txBody>
          <a:bodyPr wrap="none" rtlCol="0">
            <a:spAutoFit/>
          </a:bodyPr>
          <a:lstStyle/>
          <a:p>
            <a:r>
              <a:rPr lang="en-US" dirty="0" smtClean="0">
                <a:solidFill>
                  <a:srgbClr val="4C4C4C"/>
                </a:solidFill>
              </a:rPr>
              <a:t>design solution</a:t>
            </a:r>
            <a:endParaRPr lang="en-US" dirty="0">
              <a:solidFill>
                <a:srgbClr val="4C4C4C"/>
              </a:solidFill>
            </a:endParaRPr>
          </a:p>
        </p:txBody>
      </p:sp>
    </p:spTree>
    <p:extLst>
      <p:ext uri="{BB962C8B-B14F-4D97-AF65-F5344CB8AC3E}">
        <p14:creationId xmlns:p14="http://schemas.microsoft.com/office/powerpoint/2010/main" val="764062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project</a:t>
            </a:r>
            <a:endParaRPr lang="en-US" dirty="0"/>
          </a:p>
        </p:txBody>
      </p:sp>
      <p:sp>
        <p:nvSpPr>
          <p:cNvPr id="4" name="Cloud Callout 3"/>
          <p:cNvSpPr/>
          <p:nvPr/>
        </p:nvSpPr>
        <p:spPr>
          <a:xfrm>
            <a:off x="509547" y="2455793"/>
            <a:ext cx="3124200" cy="1757363"/>
          </a:xfrm>
          <a:prstGeom prst="cloudCallout">
            <a:avLst>
              <a:gd name="adj1" fmla="val -10398"/>
              <a:gd name="adj2" fmla="val -882"/>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C4C"/>
              </a:solidFill>
            </a:endParaRPr>
          </a:p>
        </p:txBody>
      </p:sp>
      <p:sp>
        <p:nvSpPr>
          <p:cNvPr id="6" name="Right Arrow 5"/>
          <p:cNvSpPr/>
          <p:nvPr/>
        </p:nvSpPr>
        <p:spPr>
          <a:xfrm>
            <a:off x="3747053" y="3099745"/>
            <a:ext cx="1678388" cy="469459"/>
          </a:xfrm>
          <a:prstGeom prst="rightArrow">
            <a:avLst>
              <a:gd name="adj1" fmla="val 24931"/>
              <a:gd name="adj2" fmla="val 58944"/>
            </a:avLst>
          </a:prstGeom>
          <a:solidFill>
            <a:srgbClr val="F32200"/>
          </a:solid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Callout 6"/>
          <p:cNvSpPr/>
          <p:nvPr/>
        </p:nvSpPr>
        <p:spPr>
          <a:xfrm>
            <a:off x="5538747" y="2455793"/>
            <a:ext cx="3124200" cy="1757363"/>
          </a:xfrm>
          <a:prstGeom prst="cloudCallout">
            <a:avLst>
              <a:gd name="adj1" fmla="val -10398"/>
              <a:gd name="adj2" fmla="val -882"/>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C4C"/>
              </a:solidFill>
            </a:endParaRPr>
          </a:p>
        </p:txBody>
      </p:sp>
      <p:sp>
        <p:nvSpPr>
          <p:cNvPr id="9" name="TextBox 8"/>
          <p:cNvSpPr txBox="1"/>
          <p:nvPr/>
        </p:nvSpPr>
        <p:spPr>
          <a:xfrm>
            <a:off x="1250204" y="3149808"/>
            <a:ext cx="1642886" cy="369332"/>
          </a:xfrm>
          <a:prstGeom prst="rect">
            <a:avLst/>
          </a:prstGeom>
          <a:noFill/>
        </p:spPr>
        <p:txBody>
          <a:bodyPr wrap="none" rtlCol="0">
            <a:spAutoFit/>
          </a:bodyPr>
          <a:lstStyle/>
          <a:p>
            <a:r>
              <a:rPr lang="en-US" dirty="0" smtClean="0">
                <a:solidFill>
                  <a:srgbClr val="4C4C4C"/>
                </a:solidFill>
              </a:rPr>
              <a:t>design problem</a:t>
            </a:r>
            <a:endParaRPr lang="en-US" dirty="0">
              <a:solidFill>
                <a:srgbClr val="4C4C4C"/>
              </a:solidFill>
            </a:endParaRPr>
          </a:p>
        </p:txBody>
      </p:sp>
      <p:sp>
        <p:nvSpPr>
          <p:cNvPr id="10" name="TextBox 9"/>
          <p:cNvSpPr txBox="1"/>
          <p:nvPr/>
        </p:nvSpPr>
        <p:spPr>
          <a:xfrm>
            <a:off x="6296781" y="3149808"/>
            <a:ext cx="1608133" cy="369332"/>
          </a:xfrm>
          <a:prstGeom prst="rect">
            <a:avLst/>
          </a:prstGeom>
          <a:noFill/>
        </p:spPr>
        <p:txBody>
          <a:bodyPr wrap="none" rtlCol="0">
            <a:spAutoFit/>
          </a:bodyPr>
          <a:lstStyle/>
          <a:p>
            <a:r>
              <a:rPr lang="en-US" dirty="0" smtClean="0">
                <a:solidFill>
                  <a:srgbClr val="4C4C4C"/>
                </a:solidFill>
              </a:rPr>
              <a:t>design solution</a:t>
            </a:r>
            <a:endParaRPr lang="en-US" dirty="0">
              <a:solidFill>
                <a:srgbClr val="4C4C4C"/>
              </a:solidFill>
            </a:endParaRPr>
          </a:p>
        </p:txBody>
      </p:sp>
      <p:sp>
        <p:nvSpPr>
          <p:cNvPr id="3" name="Left Bracket 2"/>
          <p:cNvSpPr/>
          <p:nvPr/>
        </p:nvSpPr>
        <p:spPr>
          <a:xfrm rot="5400000" flipH="1">
            <a:off x="4471947" y="389947"/>
            <a:ext cx="228600" cy="8153400"/>
          </a:xfrm>
          <a:prstGeom prst="leftBracket">
            <a:avLst>
              <a:gd name="adj" fmla="val 1086594"/>
            </a:avLst>
          </a:prstGeom>
          <a:ln w="19050">
            <a:solidFill>
              <a:srgbClr val="4C4C4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764804" y="4603477"/>
            <a:ext cx="1513043" cy="369332"/>
          </a:xfrm>
          <a:prstGeom prst="rect">
            <a:avLst/>
          </a:prstGeom>
          <a:noFill/>
        </p:spPr>
        <p:txBody>
          <a:bodyPr wrap="none" rtlCol="0">
            <a:spAutoFit/>
          </a:bodyPr>
          <a:lstStyle/>
          <a:p>
            <a:r>
              <a:rPr lang="en-US" dirty="0" smtClean="0">
                <a:solidFill>
                  <a:srgbClr val="4C4C4C"/>
                </a:solidFill>
              </a:rPr>
              <a:t>design project</a:t>
            </a:r>
            <a:endParaRPr lang="en-US" dirty="0">
              <a:solidFill>
                <a:srgbClr val="4C4C4C"/>
              </a:solidFill>
            </a:endParaRPr>
          </a:p>
        </p:txBody>
      </p:sp>
    </p:spTree>
    <p:extLst>
      <p:ext uri="{BB962C8B-B14F-4D97-AF65-F5344CB8AC3E}">
        <p14:creationId xmlns:p14="http://schemas.microsoft.com/office/powerpoint/2010/main" val="3591095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3712825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half" idx="1"/>
          </p:nvPr>
        </p:nvSpPr>
        <p:spPr/>
        <p:txBody>
          <a:bodyPr>
            <a:normAutofit/>
          </a:bodyPr>
          <a:lstStyle/>
          <a:p>
            <a:r>
              <a:rPr lang="en-US" dirty="0" smtClean="0"/>
              <a:t>A goal represents an explicit acknowledgment of a desired result that the eventual design solution must achieve</a:t>
            </a:r>
          </a:p>
          <a:p>
            <a:endParaRPr lang="en-US" dirty="0"/>
          </a:p>
          <a:p>
            <a:r>
              <a:rPr lang="en-US" dirty="0" smtClean="0"/>
              <a:t>Goals may be suggested by any of the stakeholders</a:t>
            </a:r>
          </a:p>
          <a:p>
            <a:pPr lvl="1"/>
            <a:r>
              <a:rPr lang="en-US" dirty="0"/>
              <a:t>c</a:t>
            </a:r>
            <a:r>
              <a:rPr lang="en-US" dirty="0" smtClean="0"/>
              <a:t>lient</a:t>
            </a:r>
          </a:p>
          <a:p>
            <a:pPr lvl="1"/>
            <a:r>
              <a:rPr lang="en-US" dirty="0"/>
              <a:t>o</a:t>
            </a:r>
            <a:r>
              <a:rPr lang="en-US" dirty="0" smtClean="0"/>
              <a:t>ther stakeholders</a:t>
            </a:r>
          </a:p>
          <a:p>
            <a:pPr lvl="1"/>
            <a:r>
              <a:rPr lang="en-US" dirty="0" smtClean="0"/>
              <a:t>audience</a:t>
            </a:r>
          </a:p>
          <a:p>
            <a:pPr lvl="1"/>
            <a:r>
              <a:rPr lang="en-US" dirty="0" smtClean="0"/>
              <a:t>designer</a:t>
            </a:r>
          </a:p>
          <a:p>
            <a:pPr lvl="1"/>
            <a:endParaRPr lang="en-US" dirty="0"/>
          </a:p>
          <a:p>
            <a:r>
              <a:rPr lang="en-US" dirty="0" smtClean="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goals</a:t>
            </a:r>
            <a:endParaRPr lang="en-US" dirty="0"/>
          </a:p>
        </p:txBody>
      </p:sp>
      <p:sp>
        <p:nvSpPr>
          <p:cNvPr id="3" name="Content Placeholder 2"/>
          <p:cNvSpPr>
            <a:spLocks noGrp="1"/>
          </p:cNvSpPr>
          <p:nvPr>
            <p:ph sz="half" idx="1"/>
          </p:nvPr>
        </p:nvSpPr>
        <p:spPr>
          <a:noFill/>
        </p:spPr>
        <p:txBody>
          <a:bodyPr/>
          <a:lstStyle/>
          <a:p>
            <a:r>
              <a:rPr lang="en-US" dirty="0" smtClean="0"/>
              <a:t>The luxury airplane must be 10% more fuel-efficient than its predecessor</a:t>
            </a:r>
          </a:p>
          <a:p>
            <a:endParaRPr lang="en-US" dirty="0"/>
          </a:p>
          <a:p>
            <a:r>
              <a:rPr lang="en-US" dirty="0" smtClean="0"/>
              <a:t>The library must be able to hold 250,000 books</a:t>
            </a:r>
          </a:p>
          <a:p>
            <a:pPr lvl="1"/>
            <a:endParaRPr lang="en-US" dirty="0"/>
          </a:p>
          <a:p>
            <a:r>
              <a:rPr lang="en-US" dirty="0" smtClean="0"/>
              <a:t>The award must be representative of the professional society that is commissioning it</a:t>
            </a:r>
            <a:endParaRPr lang="en-US" dirty="0"/>
          </a:p>
        </p:txBody>
      </p:sp>
    </p:spTree>
    <p:extLst>
      <p:ext uri="{BB962C8B-B14F-4D97-AF65-F5344CB8AC3E}">
        <p14:creationId xmlns:p14="http://schemas.microsoft.com/office/powerpoint/2010/main" val="1376024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lstStyle/>
          <a:p>
            <a:r>
              <a:rPr lang="en-US" dirty="0" smtClean="0"/>
              <a:t>There </a:t>
            </a:r>
            <a:r>
              <a:rPr lang="en-US" i="1" dirty="0" smtClean="0"/>
              <a:t>will</a:t>
            </a:r>
            <a:r>
              <a:rPr lang="en-US" dirty="0" smtClean="0"/>
              <a:t> be discussion </a:t>
            </a:r>
            <a:r>
              <a:rPr lang="en-US" i="1" dirty="0" smtClean="0"/>
              <a:t>next Monday </a:t>
            </a:r>
            <a:r>
              <a:rPr lang="en-US" dirty="0" smtClean="0"/>
              <a:t>and </a:t>
            </a:r>
            <a:r>
              <a:rPr lang="en-US" i="1" dirty="0" smtClean="0"/>
              <a:t>Wednesday</a:t>
            </a:r>
          </a:p>
          <a:p>
            <a:endParaRPr lang="en-US" dirty="0"/>
          </a:p>
          <a:p>
            <a:r>
              <a:rPr lang="en-US" dirty="0" smtClean="0"/>
              <a:t>Please join your designated discussion</a:t>
            </a:r>
          </a:p>
        </p:txBody>
      </p:sp>
    </p:spTree>
    <p:extLst>
      <p:ext uri="{BB962C8B-B14F-4D97-AF65-F5344CB8AC3E}">
        <p14:creationId xmlns:p14="http://schemas.microsoft.com/office/powerpoint/2010/main" val="140384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sz="half" idx="1"/>
          </p:nvPr>
        </p:nvSpPr>
        <p:spPr/>
        <p:txBody>
          <a:bodyPr>
            <a:normAutofit/>
          </a:bodyPr>
          <a:lstStyle/>
          <a:p>
            <a:r>
              <a:rPr lang="en-US" dirty="0" smtClean="0"/>
              <a:t>A constraint represents an explicit acknowledgment of a condition that restricts the design project</a:t>
            </a:r>
          </a:p>
          <a:p>
            <a:endParaRPr lang="en-US" dirty="0" smtClean="0"/>
          </a:p>
          <a:p>
            <a:r>
              <a:rPr lang="en-US" dirty="0" smtClean="0"/>
              <a:t>Constraints may be suggested by any of the stakeholders</a:t>
            </a:r>
          </a:p>
          <a:p>
            <a:pPr lvl="1"/>
            <a:r>
              <a:rPr lang="en-US" dirty="0" smtClean="0"/>
              <a:t>client</a:t>
            </a:r>
          </a:p>
          <a:p>
            <a:pPr lvl="1"/>
            <a:r>
              <a:rPr lang="en-US" dirty="0" smtClean="0"/>
              <a:t>other stakeholders</a:t>
            </a:r>
          </a:p>
          <a:p>
            <a:pPr lvl="1"/>
            <a:r>
              <a:rPr lang="en-US" dirty="0" smtClean="0"/>
              <a:t>audience</a:t>
            </a:r>
          </a:p>
          <a:p>
            <a:pPr lvl="1"/>
            <a:r>
              <a:rPr lang="en-US" dirty="0" smtClean="0"/>
              <a:t>designer</a:t>
            </a:r>
          </a:p>
          <a:p>
            <a:pPr lvl="1"/>
            <a:endParaRPr lang="en-US" dirty="0"/>
          </a:p>
          <a:p>
            <a:r>
              <a:rPr lang="en-US" dirty="0" smtClean="0"/>
              <a:t>Constraints change over time, and may or may not be (partially) met by the current state of the design project</a:t>
            </a:r>
            <a:endParaRPr lang="en-US" dirty="0"/>
          </a:p>
        </p:txBody>
      </p:sp>
    </p:spTree>
    <p:extLst>
      <p:ext uri="{BB962C8B-B14F-4D97-AF65-F5344CB8AC3E}">
        <p14:creationId xmlns:p14="http://schemas.microsoft.com/office/powerpoint/2010/main" val="4194475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constraints</a:t>
            </a:r>
            <a:endParaRPr lang="en-US" dirty="0"/>
          </a:p>
        </p:txBody>
      </p:sp>
      <p:sp>
        <p:nvSpPr>
          <p:cNvPr id="3" name="Content Placeholder 2"/>
          <p:cNvSpPr>
            <a:spLocks noGrp="1"/>
          </p:cNvSpPr>
          <p:nvPr>
            <p:ph sz="half" idx="1"/>
          </p:nvPr>
        </p:nvSpPr>
        <p:spPr/>
        <p:txBody>
          <a:bodyPr/>
          <a:lstStyle/>
          <a:p>
            <a:r>
              <a:rPr lang="en-US" dirty="0" smtClean="0"/>
              <a:t>The luxury airplane must weigh less than 50,000 pounds</a:t>
            </a:r>
          </a:p>
          <a:p>
            <a:endParaRPr lang="en-US" dirty="0" smtClean="0"/>
          </a:p>
          <a:p>
            <a:r>
              <a:rPr lang="en-US" dirty="0" smtClean="0"/>
              <a:t>The library must not violate federal disability laws</a:t>
            </a:r>
          </a:p>
          <a:p>
            <a:endParaRPr lang="en-US" dirty="0"/>
          </a:p>
          <a:p>
            <a:r>
              <a:rPr lang="en-US" dirty="0" smtClean="0"/>
              <a:t>The award must cost less than $1000 to produce</a:t>
            </a:r>
            <a:endParaRPr lang="en-US" dirty="0"/>
          </a:p>
          <a:p>
            <a:endParaRPr lang="en-US" dirty="0"/>
          </a:p>
        </p:txBody>
      </p:sp>
    </p:spTree>
    <p:extLst>
      <p:ext uri="{BB962C8B-B14F-4D97-AF65-F5344CB8AC3E}">
        <p14:creationId xmlns:p14="http://schemas.microsoft.com/office/powerpoint/2010/main" val="3324782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half" idx="1"/>
          </p:nvPr>
        </p:nvSpPr>
        <p:spPr/>
        <p:txBody>
          <a:bodyPr>
            <a:normAutofit/>
          </a:bodyPr>
          <a:lstStyle/>
          <a:p>
            <a:r>
              <a:rPr lang="en-US" dirty="0" smtClean="0"/>
              <a:t>An assumption represents a fact that is taken for granted, may or may not be true, and influences the design project</a:t>
            </a:r>
          </a:p>
          <a:p>
            <a:endParaRPr lang="en-US" dirty="0" smtClean="0"/>
          </a:p>
          <a:p>
            <a:r>
              <a:rPr lang="en-US" dirty="0" smtClean="0"/>
              <a:t>Assumptions may be made by any of </a:t>
            </a:r>
            <a:r>
              <a:rPr lang="en-US" dirty="0"/>
              <a:t>the stakeholders</a:t>
            </a:r>
          </a:p>
          <a:p>
            <a:pPr lvl="1"/>
            <a:r>
              <a:rPr lang="en-US" dirty="0" smtClean="0"/>
              <a:t>client</a:t>
            </a:r>
          </a:p>
          <a:p>
            <a:pPr lvl="1"/>
            <a:r>
              <a:rPr lang="en-US" dirty="0" smtClean="0"/>
              <a:t>other stakeholders</a:t>
            </a:r>
            <a:endParaRPr lang="en-US" dirty="0"/>
          </a:p>
          <a:p>
            <a:pPr lvl="1"/>
            <a:r>
              <a:rPr lang="en-US" dirty="0"/>
              <a:t>audience</a:t>
            </a:r>
          </a:p>
          <a:p>
            <a:pPr lvl="1"/>
            <a:r>
              <a:rPr lang="en-US" dirty="0"/>
              <a:t>designer</a:t>
            </a:r>
          </a:p>
          <a:p>
            <a:pPr lvl="1"/>
            <a:endParaRPr lang="en-US" dirty="0"/>
          </a:p>
          <a:p>
            <a:r>
              <a:rPr lang="en-US" dirty="0" smtClean="0"/>
              <a:t>Assumptions change </a:t>
            </a:r>
            <a:r>
              <a:rPr lang="en-US" dirty="0"/>
              <a:t>over time, and may or may not be (partially) </a:t>
            </a:r>
            <a:r>
              <a:rPr lang="en-US" dirty="0" smtClean="0"/>
              <a:t>fulfilled by the </a:t>
            </a:r>
            <a:r>
              <a:rPr lang="en-US" dirty="0"/>
              <a:t>current state of the design </a:t>
            </a:r>
            <a:r>
              <a:rPr lang="en-US" dirty="0" smtClean="0"/>
              <a:t>project</a:t>
            </a:r>
            <a:endParaRPr lang="en-US" dirty="0"/>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assumptions</a:t>
            </a:r>
            <a:endParaRPr lang="en-US" dirty="0"/>
          </a:p>
        </p:txBody>
      </p:sp>
      <p:sp>
        <p:nvSpPr>
          <p:cNvPr id="3" name="Content Placeholder 2"/>
          <p:cNvSpPr>
            <a:spLocks noGrp="1"/>
          </p:cNvSpPr>
          <p:nvPr>
            <p:ph sz="half" idx="1"/>
          </p:nvPr>
        </p:nvSpPr>
        <p:spPr/>
        <p:txBody>
          <a:bodyPr/>
          <a:lstStyle/>
          <a:p>
            <a:r>
              <a:rPr lang="en-US" dirty="0" smtClean="0"/>
              <a:t>The average person weighs 85 kilograms</a:t>
            </a:r>
          </a:p>
          <a:p>
            <a:endParaRPr lang="en-US" dirty="0"/>
          </a:p>
          <a:p>
            <a:r>
              <a:rPr lang="en-US" dirty="0" smtClean="0"/>
              <a:t>The library needs to serve the community with an area stocked with personal computers</a:t>
            </a:r>
          </a:p>
          <a:p>
            <a:endParaRPr lang="en-US" dirty="0"/>
          </a:p>
          <a:p>
            <a:r>
              <a:rPr lang="en-US" dirty="0" smtClean="0"/>
              <a:t>The professional society’s logo is red and white, which therefore must be its preferred colors for the award</a:t>
            </a:r>
            <a:endParaRPr lang="en-US" dirty="0"/>
          </a:p>
        </p:txBody>
      </p:sp>
    </p:spTree>
    <p:extLst>
      <p:ext uri="{BB962C8B-B14F-4D97-AF65-F5344CB8AC3E}">
        <p14:creationId xmlns:p14="http://schemas.microsoft.com/office/powerpoint/2010/main" val="302946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a:t>
            </a:r>
            <a:endParaRPr lang="en-US" dirty="0"/>
          </a:p>
        </p:txBody>
      </p:sp>
      <p:sp>
        <p:nvSpPr>
          <p:cNvPr id="3" name="Content Placeholder 2"/>
          <p:cNvSpPr>
            <a:spLocks noGrp="1"/>
          </p:cNvSpPr>
          <p:nvPr>
            <p:ph sz="half" idx="1"/>
          </p:nvPr>
        </p:nvSpPr>
        <p:spPr/>
        <p:txBody>
          <a:bodyPr>
            <a:normAutofit/>
          </a:bodyPr>
          <a:lstStyle/>
          <a:p>
            <a:r>
              <a:rPr lang="en-US" dirty="0" smtClean="0"/>
              <a:t>A decision represents a specific choice of how to further the design solution, typically after some amount of consideration</a:t>
            </a:r>
          </a:p>
          <a:p>
            <a:endParaRPr lang="en-US" dirty="0"/>
          </a:p>
          <a:p>
            <a:r>
              <a:rPr lang="en-US" dirty="0" smtClean="0"/>
              <a:t>Decisions are the sole responsibility of the designer, though they can be (heavily) influenced by other stakeholders</a:t>
            </a:r>
          </a:p>
          <a:p>
            <a:endParaRPr lang="en-US" dirty="0" smtClean="0"/>
          </a:p>
          <a:p>
            <a:r>
              <a:rPr lang="en-US" dirty="0" smtClean="0"/>
              <a:t>Decisions change </a:t>
            </a:r>
            <a:r>
              <a:rPr lang="en-US" dirty="0"/>
              <a:t>over time, and </a:t>
            </a:r>
            <a:r>
              <a:rPr lang="en-US" dirty="0" smtClean="0"/>
              <a:t>new decisions may </a:t>
            </a:r>
            <a:r>
              <a:rPr lang="en-US" dirty="0"/>
              <a:t>or may not </a:t>
            </a:r>
            <a:r>
              <a:rPr lang="en-US" dirty="0" smtClean="0"/>
              <a:t>(</a:t>
            </a:r>
            <a:r>
              <a:rPr lang="en-US" dirty="0"/>
              <a:t>partially) align with the current state of the design </a:t>
            </a:r>
            <a:r>
              <a:rPr lang="en-US" dirty="0" smtClean="0"/>
              <a:t>project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decisions</a:t>
            </a:r>
            <a:endParaRPr lang="en-US" dirty="0"/>
          </a:p>
        </p:txBody>
      </p:sp>
      <p:sp>
        <p:nvSpPr>
          <p:cNvPr id="3" name="Content Placeholder 2"/>
          <p:cNvSpPr>
            <a:spLocks noGrp="1"/>
          </p:cNvSpPr>
          <p:nvPr>
            <p:ph sz="half" idx="1"/>
          </p:nvPr>
        </p:nvSpPr>
        <p:spPr/>
        <p:txBody>
          <a:bodyPr/>
          <a:lstStyle/>
          <a:p>
            <a:r>
              <a:rPr lang="en-US" dirty="0" smtClean="0"/>
              <a:t>The fuselage and wings of the luxury airplane shall be made out of carbon composites</a:t>
            </a:r>
          </a:p>
          <a:p>
            <a:endParaRPr lang="en-US" dirty="0"/>
          </a:p>
          <a:p>
            <a:r>
              <a:rPr lang="en-US" dirty="0" smtClean="0"/>
              <a:t>The library shall have bookshelves that are not movable</a:t>
            </a:r>
          </a:p>
          <a:p>
            <a:endParaRPr lang="en-US" dirty="0"/>
          </a:p>
          <a:p>
            <a:r>
              <a:rPr lang="en-US" dirty="0" smtClean="0"/>
              <a:t>The award shall be made out of colored glass</a:t>
            </a:r>
            <a:endParaRPr lang="en-US" dirty="0"/>
          </a:p>
        </p:txBody>
      </p:sp>
    </p:spTree>
    <p:extLst>
      <p:ext uri="{BB962C8B-B14F-4D97-AF65-F5344CB8AC3E}">
        <p14:creationId xmlns:p14="http://schemas.microsoft.com/office/powerpoint/2010/main" val="859249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a:t>
            </a:r>
            <a:endParaRPr lang="en-US" dirty="0"/>
          </a:p>
        </p:txBody>
      </p:sp>
      <p:sp>
        <p:nvSpPr>
          <p:cNvPr id="3" name="Content Placeholder 2"/>
          <p:cNvSpPr>
            <a:spLocks noGrp="1"/>
          </p:cNvSpPr>
          <p:nvPr>
            <p:ph sz="half" idx="1"/>
          </p:nvPr>
        </p:nvSpPr>
        <p:spPr/>
        <p:txBody>
          <a:bodyPr>
            <a:normAutofit/>
          </a:bodyPr>
          <a:lstStyle/>
          <a:p>
            <a:r>
              <a:rPr lang="en-US" dirty="0" smtClean="0"/>
              <a:t>An idea represents a thought or opinion, ranging from highly unformed to fully formed, that potentially shapes the design solution</a:t>
            </a:r>
          </a:p>
          <a:p>
            <a:endParaRPr lang="en-US" dirty="0" smtClean="0"/>
          </a:p>
          <a:p>
            <a:r>
              <a:rPr lang="en-US" dirty="0" smtClean="0"/>
              <a:t>Ideas typically are the sole responsibility of the designer</a:t>
            </a:r>
            <a:r>
              <a:rPr lang="en-US" dirty="0"/>
              <a:t>, though they </a:t>
            </a:r>
            <a:r>
              <a:rPr lang="en-US" dirty="0" smtClean="0"/>
              <a:t>may be inspired by many different sources</a:t>
            </a:r>
          </a:p>
          <a:p>
            <a:endParaRPr lang="en-US" dirty="0"/>
          </a:p>
          <a:p>
            <a:r>
              <a:rPr lang="en-US" dirty="0" smtClean="0"/>
              <a:t>Ideas change over time, and new ideas may or may not (partially) align with the current state of the design project</a:t>
            </a:r>
            <a:endParaRPr lang="en-US" dirty="0"/>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ideas</a:t>
            </a:r>
            <a:endParaRPr lang="en-US" dirty="0"/>
          </a:p>
        </p:txBody>
      </p:sp>
      <p:sp>
        <p:nvSpPr>
          <p:cNvPr id="3" name="Content Placeholder 2"/>
          <p:cNvSpPr>
            <a:spLocks noGrp="1"/>
          </p:cNvSpPr>
          <p:nvPr>
            <p:ph sz="half" idx="1"/>
          </p:nvPr>
        </p:nvSpPr>
        <p:spPr/>
        <p:txBody>
          <a:bodyPr/>
          <a:lstStyle/>
          <a:p>
            <a:r>
              <a:rPr lang="en-US" dirty="0" smtClean="0"/>
              <a:t>What if the luxury airplane had a shower on board?</a:t>
            </a:r>
          </a:p>
          <a:p>
            <a:endParaRPr lang="en-US" dirty="0" smtClean="0"/>
          </a:p>
          <a:p>
            <a:r>
              <a:rPr lang="en-US" dirty="0" smtClean="0"/>
              <a:t>Perhaps the library membership cards should have RFID tags, so a visitor can simply grab the books they want, walk by an automated scanner, and have their books be on loan</a:t>
            </a:r>
          </a:p>
          <a:p>
            <a:endParaRPr lang="en-US" dirty="0"/>
          </a:p>
          <a:p>
            <a:r>
              <a:rPr lang="en-US" dirty="0" smtClean="0"/>
              <a:t>I am thinking that the award should be a variant of last year’s award</a:t>
            </a:r>
            <a:endParaRPr lang="en-US" dirty="0"/>
          </a:p>
          <a:p>
            <a:endParaRPr lang="en-US" dirty="0"/>
          </a:p>
        </p:txBody>
      </p:sp>
    </p:spTree>
    <p:extLst>
      <p:ext uri="{BB962C8B-B14F-4D97-AF65-F5344CB8AC3E}">
        <p14:creationId xmlns:p14="http://schemas.microsoft.com/office/powerpoint/2010/main" val="2820905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 instant message system</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1404849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 word processor</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309948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sz="half" idx="1"/>
          </p:nvPr>
        </p:nvSpPr>
        <p:spPr/>
        <p:txBody>
          <a:bodyPr/>
          <a:lstStyle/>
          <a:p>
            <a:r>
              <a:rPr lang="en-US" dirty="0" smtClean="0"/>
              <a:t>Defining design</a:t>
            </a:r>
          </a:p>
          <a:p>
            <a:endParaRPr lang="en-US" dirty="0"/>
          </a:p>
          <a:p>
            <a:r>
              <a:rPr lang="en-US" dirty="0" smtClean="0"/>
              <a:t>Feasibility and desirability</a:t>
            </a:r>
          </a:p>
          <a:p>
            <a:endParaRPr lang="en-US" dirty="0"/>
          </a:p>
          <a:p>
            <a:r>
              <a:rPr lang="en-US" dirty="0" smtClean="0"/>
              <a:t>Four types of </a:t>
            </a:r>
            <a:r>
              <a:rPr lang="en-US" dirty="0" smtClean="0"/>
              <a:t>design</a:t>
            </a:r>
          </a:p>
          <a:p>
            <a:endParaRPr lang="en-US" dirty="0"/>
          </a:p>
          <a:p>
            <a:r>
              <a:rPr lang="en-US" dirty="0" smtClean="0"/>
              <a:t>Design cycle</a:t>
            </a:r>
            <a:endParaRPr lang="en-US" dirty="0" smtClean="0"/>
          </a:p>
        </p:txBody>
      </p:sp>
    </p:spTree>
    <p:extLst>
      <p:ext uri="{BB962C8B-B14F-4D97-AF65-F5344CB8AC3E}">
        <p14:creationId xmlns:p14="http://schemas.microsoft.com/office/powerpoint/2010/main" val="31659504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the software to fly a drone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2074822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studio 1</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Your client is </a:t>
            </a:r>
            <a:r>
              <a:rPr lang="en-US" i="1" dirty="0" smtClean="0"/>
              <a:t>massbroadcast.com</a:t>
            </a:r>
            <a:r>
              <a:rPr lang="en-US" dirty="0" smtClean="0"/>
              <a:t>, a new </a:t>
            </a:r>
            <a:r>
              <a:rPr lang="en-US" dirty="0" smtClean="0"/>
              <a:t>company </a:t>
            </a:r>
            <a:r>
              <a:rPr lang="en-US" dirty="0" smtClean="0"/>
              <a:t>that </a:t>
            </a:r>
            <a:r>
              <a:rPr lang="en-US" dirty="0" smtClean="0"/>
              <a:t>seeks to enable organizations to reach out to a broad audience with a pre-determined message – via phone, text, instant message, Hangouts, Skype, and other media.  The company plans to make money from clients who seek to advertise their products.  Being altruistic, however, the company also wants to offer support for emergency alerts.  The company </a:t>
            </a:r>
            <a:r>
              <a:rPr lang="en-US" dirty="0" smtClean="0"/>
              <a:t>has sought you out, because you are an excellent </a:t>
            </a:r>
            <a:r>
              <a:rPr lang="en-US" dirty="0" smtClean="0"/>
              <a:t>designer.  All </a:t>
            </a:r>
            <a:r>
              <a:rPr lang="en-US" dirty="0" smtClean="0"/>
              <a:t>of the software design is in your </a:t>
            </a:r>
            <a:r>
              <a:rPr lang="en-US" dirty="0" smtClean="0"/>
              <a:t>hands.</a:t>
            </a:r>
            <a:endParaRPr lang="en-US" dirty="0" smtClean="0"/>
          </a:p>
        </p:txBody>
      </p:sp>
    </p:spTree>
    <p:extLst>
      <p:ext uri="{BB962C8B-B14F-4D97-AF65-F5344CB8AC3E}">
        <p14:creationId xmlns:p14="http://schemas.microsoft.com/office/powerpoint/2010/main" val="964702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studio 1</a:t>
            </a:r>
            <a:endParaRPr lang="en-US" dirty="0"/>
          </a:p>
        </p:txBody>
      </p:sp>
      <p:sp>
        <p:nvSpPr>
          <p:cNvPr id="3" name="Content Placeholder 2"/>
          <p:cNvSpPr>
            <a:spLocks noGrp="1"/>
          </p:cNvSpPr>
          <p:nvPr>
            <p:ph sz="half" idx="1"/>
          </p:nvPr>
        </p:nvSpPr>
        <p:spPr/>
        <p:txBody>
          <a:bodyPr/>
          <a:lstStyle/>
          <a:p>
            <a:r>
              <a:rPr lang="en-US" dirty="0" smtClean="0"/>
              <a:t>Identify the </a:t>
            </a:r>
            <a:r>
              <a:rPr lang="en-US" dirty="0" smtClean="0"/>
              <a:t>audience and </a:t>
            </a:r>
            <a:r>
              <a:rPr lang="en-US" dirty="0" smtClean="0"/>
              <a:t>other stakeholders</a:t>
            </a:r>
          </a:p>
          <a:p>
            <a:endParaRPr lang="en-US" dirty="0"/>
          </a:p>
          <a:p>
            <a:r>
              <a:rPr lang="en-US" dirty="0" smtClean="0"/>
              <a:t>Identify possible goals, constraints, and assumptions</a:t>
            </a:r>
          </a:p>
          <a:p>
            <a:endParaRPr lang="en-US" dirty="0"/>
          </a:p>
          <a:p>
            <a:r>
              <a:rPr lang="en-US" dirty="0" smtClean="0"/>
              <a:t>Bring </a:t>
            </a:r>
            <a:r>
              <a:rPr lang="en-US" i="1" dirty="0" smtClean="0"/>
              <a:t>two </a:t>
            </a:r>
            <a:r>
              <a:rPr lang="en-US" dirty="0" smtClean="0"/>
              <a:t>printed copies to discussion, </a:t>
            </a:r>
            <a:r>
              <a:rPr lang="en-US" dirty="0" smtClean="0"/>
              <a:t>Monday or Wednesday</a:t>
            </a:r>
            <a:endParaRPr lang="en-US" dirty="0" smtClean="0"/>
          </a:p>
          <a:p>
            <a:pPr lvl="1"/>
            <a:r>
              <a:rPr lang="en-US" dirty="0" smtClean="0"/>
              <a:t>one for the TAs</a:t>
            </a:r>
          </a:p>
          <a:p>
            <a:pPr lvl="1"/>
            <a:r>
              <a:rPr lang="en-US" dirty="0" smtClean="0"/>
              <a:t>one for your </a:t>
            </a:r>
            <a:r>
              <a:rPr lang="en-US" dirty="0" smtClean="0"/>
              <a:t>group</a:t>
            </a:r>
          </a:p>
          <a:p>
            <a:pPr lvl="1"/>
            <a:endParaRPr lang="en-US" dirty="0"/>
          </a:p>
          <a:p>
            <a:r>
              <a:rPr lang="en-US" dirty="0" smtClean="0"/>
              <a:t>Your group will be announced at the start of </a:t>
            </a:r>
            <a:r>
              <a:rPr lang="en-US" smtClean="0"/>
              <a:t>your discussion</a:t>
            </a:r>
            <a:endParaRPr lang="en-US" dirty="0"/>
          </a:p>
        </p:txBody>
      </p:sp>
    </p:spTree>
    <p:extLst>
      <p:ext uri="{BB962C8B-B14F-4D97-AF65-F5344CB8AC3E}">
        <p14:creationId xmlns:p14="http://schemas.microsoft.com/office/powerpoint/2010/main" val="136220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definition</a:t>
            </a:r>
            <a:endParaRPr lang="en-US" dirty="0"/>
          </a:p>
        </p:txBody>
      </p:sp>
      <p:sp>
        <p:nvSpPr>
          <p:cNvPr id="4" name="Content Placeholder 3"/>
          <p:cNvSpPr>
            <a:spLocks noGrp="1"/>
          </p:cNvSpPr>
          <p:nvPr>
            <p:ph sz="half" idx="1"/>
          </p:nvPr>
        </p:nvSpPr>
        <p:spPr>
          <a:xfrm>
            <a:off x="457200" y="1600200"/>
            <a:ext cx="8382000" cy="4525963"/>
          </a:xfrm>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endParaRPr lang="en-US" i="1" dirty="0" smtClean="0">
              <a:solidFill>
                <a:schemeClr val="tx1">
                  <a:lumMod val="75000"/>
                  <a:lumOff val="25000"/>
                </a:schemeClr>
              </a:solidFill>
            </a:endParaRPr>
          </a:p>
          <a:p>
            <a:pPr marL="0" indent="0" algn="ctr">
              <a:buNone/>
            </a:pPr>
            <a:endParaRPr lang="en-US" i="1" dirty="0">
              <a:solidFill>
                <a:schemeClr val="tx1">
                  <a:lumMod val="75000"/>
                  <a:lumOff val="25000"/>
                </a:schemeClr>
              </a:solidFill>
            </a:endParaRPr>
          </a:p>
          <a:p>
            <a:pPr marL="0" indent="0" algn="ctr">
              <a:buNone/>
            </a:pPr>
            <a:endParaRPr lang="en-US" i="1" dirty="0">
              <a:solidFill>
                <a:schemeClr val="tx1">
                  <a:lumMod val="75000"/>
                  <a:lumOff val="25000"/>
                </a:schemeClr>
              </a:solidFill>
            </a:endParaRPr>
          </a:p>
          <a:p>
            <a:pPr marL="0" indent="0" algn="ctr">
              <a:buNone/>
            </a:pPr>
            <a:r>
              <a:rPr lang="en-US" i="1" dirty="0">
                <a:solidFill>
                  <a:schemeClr val="tx1">
                    <a:lumMod val="75000"/>
                    <a:lumOff val="25000"/>
                  </a:schemeClr>
                </a:solidFill>
              </a:rPr>
              <a:t>To decide upon a plan for a novel change in the world </a:t>
            </a:r>
            <a:r>
              <a:rPr lang="en-US" i="1" dirty="0" smtClean="0">
                <a:solidFill>
                  <a:schemeClr val="tx1">
                    <a:lumMod val="75000"/>
                    <a:lumOff val="25000"/>
                  </a:schemeClr>
                </a:solidFill>
              </a:rPr>
              <a:t>that,</a:t>
            </a:r>
            <a:br>
              <a:rPr lang="en-US" i="1" dirty="0" smtClean="0">
                <a:solidFill>
                  <a:schemeClr val="tx1">
                    <a:lumMod val="75000"/>
                    <a:lumOff val="25000"/>
                  </a:schemeClr>
                </a:solidFill>
              </a:rPr>
            </a:br>
            <a:r>
              <a:rPr lang="en-US" i="1" dirty="0" smtClean="0">
                <a:solidFill>
                  <a:schemeClr val="tx1">
                    <a:lumMod val="75000"/>
                    <a:lumOff val="25000"/>
                  </a:schemeClr>
                </a:solidFill>
              </a:rPr>
              <a:t>when </a:t>
            </a:r>
            <a:r>
              <a:rPr lang="en-US" i="1" dirty="0">
                <a:solidFill>
                  <a:schemeClr val="tx1">
                    <a:lumMod val="75000"/>
                    <a:lumOff val="25000"/>
                  </a:schemeClr>
                </a:solidFill>
              </a:rPr>
              <a:t>realized, satisfies </a:t>
            </a:r>
            <a:r>
              <a:rPr lang="en-US" i="1" dirty="0" smtClean="0">
                <a:solidFill>
                  <a:schemeClr val="tx1">
                    <a:lumMod val="75000"/>
                    <a:lumOff val="25000"/>
                  </a:schemeClr>
                </a:solidFill>
              </a:rPr>
              <a:t>stakeholders</a:t>
            </a:r>
          </a:p>
          <a:p>
            <a:pPr marL="0" indent="0">
              <a:buNone/>
            </a:pPr>
            <a:endParaRPr lang="en-US" i="1" dirty="0" smtClean="0">
              <a:solidFill>
                <a:schemeClr val="tx1">
                  <a:lumMod val="75000"/>
                  <a:lumOff val="25000"/>
                </a:schemeClr>
              </a:solidFill>
            </a:endParaRPr>
          </a:p>
          <a:p>
            <a:pPr lvl="1"/>
            <a:endParaRPr lang="en-US" i="1" dirty="0">
              <a:solidFill>
                <a:schemeClr val="tx1">
                  <a:lumMod val="75000"/>
                  <a:lumOff val="25000"/>
                </a:schemeClr>
              </a:solidFill>
            </a:endParaRPr>
          </a:p>
        </p:txBody>
      </p:sp>
    </p:spTree>
    <p:extLst>
      <p:ext uri="{BB962C8B-B14F-4D97-AF65-F5344CB8AC3E}">
        <p14:creationId xmlns:p14="http://schemas.microsoft.com/office/powerpoint/2010/main" val="3259824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4" name="Rectangle 3"/>
          <p:cNvSpPr/>
          <p:nvPr/>
        </p:nvSpPr>
        <p:spPr>
          <a:xfrm>
            <a:off x="569181" y="2438397"/>
            <a:ext cx="5194855" cy="2438401"/>
          </a:xfrm>
          <a:prstGeom prst="rect">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 name="Straight Arrow Connector 4"/>
          <p:cNvCxnSpPr>
            <a:stCxn id="8" idx="1"/>
            <a:endCxn id="10" idx="3"/>
          </p:cNvCxnSpPr>
          <p:nvPr/>
        </p:nvCxnSpPr>
        <p:spPr>
          <a:xfrm flipH="1">
            <a:off x="2752973" y="2810501"/>
            <a:ext cx="827270" cy="84709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1"/>
            <a:endCxn id="13" idx="3"/>
          </p:cNvCxnSpPr>
          <p:nvPr/>
        </p:nvCxnSpPr>
        <p:spPr>
          <a:xfrm flipH="1">
            <a:off x="2752973" y="3657597"/>
            <a:ext cx="827270" cy="84709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7772"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designer</a:t>
            </a:r>
            <a:endParaRPr lang="en-US" sz="1600" dirty="0">
              <a:solidFill>
                <a:srgbClr val="FF0000"/>
              </a:solidFill>
            </a:endParaRPr>
          </a:p>
        </p:txBody>
      </p:sp>
      <p:sp>
        <p:nvSpPr>
          <p:cNvPr id="8" name="TextBox 7"/>
          <p:cNvSpPr txBox="1"/>
          <p:nvPr/>
        </p:nvSpPr>
        <p:spPr>
          <a:xfrm>
            <a:off x="3580243"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plan</a:t>
            </a:r>
            <a:endParaRPr lang="en-US" sz="1600" dirty="0">
              <a:solidFill>
                <a:srgbClr val="FF0000"/>
              </a:solidFill>
            </a:endParaRPr>
          </a:p>
        </p:txBody>
      </p:sp>
      <p:cxnSp>
        <p:nvCxnSpPr>
          <p:cNvPr id="9" name="Straight Arrow Connector 8"/>
          <p:cNvCxnSpPr>
            <a:stCxn id="7" idx="3"/>
            <a:endCxn id="8" idx="1"/>
          </p:cNvCxnSpPr>
          <p:nvPr/>
        </p:nvCxnSpPr>
        <p:spPr>
          <a:xfrm>
            <a:off x="2752973" y="2810501"/>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7772"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maker</a:t>
            </a:r>
            <a:endParaRPr lang="en-US" sz="1600" dirty="0">
              <a:solidFill>
                <a:srgbClr val="FF0000"/>
              </a:solidFill>
            </a:endParaRPr>
          </a:p>
        </p:txBody>
      </p:sp>
      <p:sp>
        <p:nvSpPr>
          <p:cNvPr id="11" name="TextBox 10"/>
          <p:cNvSpPr txBox="1"/>
          <p:nvPr/>
        </p:nvSpPr>
        <p:spPr>
          <a:xfrm>
            <a:off x="3580243"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change in the world</a:t>
            </a:r>
            <a:endParaRPr lang="en-US" sz="1600" dirty="0">
              <a:solidFill>
                <a:srgbClr val="FF0000"/>
              </a:solidFill>
            </a:endParaRPr>
          </a:p>
        </p:txBody>
      </p:sp>
      <p:cxnSp>
        <p:nvCxnSpPr>
          <p:cNvPr id="12" name="Straight Arrow Connector 11"/>
          <p:cNvCxnSpPr>
            <a:stCxn id="10" idx="3"/>
            <a:endCxn id="11" idx="1"/>
          </p:cNvCxnSpPr>
          <p:nvPr/>
        </p:nvCxnSpPr>
        <p:spPr>
          <a:xfrm>
            <a:off x="2752973" y="3657597"/>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7772"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audience</a:t>
            </a:r>
            <a:endParaRPr lang="en-US" sz="1600" dirty="0">
              <a:solidFill>
                <a:srgbClr val="FF0000"/>
              </a:solidFill>
            </a:endParaRPr>
          </a:p>
        </p:txBody>
      </p:sp>
      <p:sp>
        <p:nvSpPr>
          <p:cNvPr id="14" name="TextBox 13"/>
          <p:cNvSpPr txBox="1"/>
          <p:nvPr/>
        </p:nvSpPr>
        <p:spPr>
          <a:xfrm>
            <a:off x="3580243"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experiences</a:t>
            </a:r>
            <a:endParaRPr lang="en-US" sz="1600" dirty="0">
              <a:solidFill>
                <a:srgbClr val="FF0000"/>
              </a:solidFill>
            </a:endParaRPr>
          </a:p>
        </p:txBody>
      </p:sp>
      <p:cxnSp>
        <p:nvCxnSpPr>
          <p:cNvPr id="15" name="Straight Arrow Connector 14"/>
          <p:cNvCxnSpPr>
            <a:stCxn id="13" idx="3"/>
            <a:endCxn id="14" idx="1"/>
          </p:cNvCxnSpPr>
          <p:nvPr/>
        </p:nvCxnSpPr>
        <p:spPr>
          <a:xfrm>
            <a:off x="2752973" y="4504694"/>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2175" y="3488321"/>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other stakeholders</a:t>
            </a:r>
            <a:endParaRPr lang="en-US" sz="1600" dirty="0">
              <a:solidFill>
                <a:srgbClr val="FF0000"/>
              </a:solidFill>
            </a:endParaRPr>
          </a:p>
        </p:txBody>
      </p:sp>
      <p:cxnSp>
        <p:nvCxnSpPr>
          <p:cNvPr id="17" name="Straight Arrow Connector 16"/>
          <p:cNvCxnSpPr>
            <a:stCxn id="4" idx="3"/>
            <a:endCxn id="16" idx="1"/>
          </p:cNvCxnSpPr>
          <p:nvPr/>
        </p:nvCxnSpPr>
        <p:spPr>
          <a:xfrm>
            <a:off x="5764036" y="3657598"/>
            <a:ext cx="848139" cy="0"/>
          </a:xfrm>
          <a:prstGeom prst="straightConnector1">
            <a:avLst/>
          </a:prstGeom>
          <a:ln w="12700">
            <a:solidFill>
              <a:srgbClr val="4C4C4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58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a:t>
            </a:r>
            <a:endParaRPr lang="en-US" dirty="0"/>
          </a:p>
        </p:txBody>
      </p:sp>
      <p:sp>
        <p:nvSpPr>
          <p:cNvPr id="4" name="Rectangle 3"/>
          <p:cNvSpPr/>
          <p:nvPr/>
        </p:nvSpPr>
        <p:spPr>
          <a:xfrm>
            <a:off x="569181" y="2438397"/>
            <a:ext cx="5194855" cy="2438401"/>
          </a:xfrm>
          <a:prstGeom prst="rect">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 name="Straight Arrow Connector 4"/>
          <p:cNvCxnSpPr>
            <a:stCxn id="8" idx="1"/>
            <a:endCxn id="10" idx="3"/>
          </p:cNvCxnSpPr>
          <p:nvPr/>
        </p:nvCxnSpPr>
        <p:spPr>
          <a:xfrm flipH="1">
            <a:off x="2752973" y="2810501"/>
            <a:ext cx="827270" cy="84709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1"/>
            <a:endCxn id="13" idx="3"/>
          </p:cNvCxnSpPr>
          <p:nvPr/>
        </p:nvCxnSpPr>
        <p:spPr>
          <a:xfrm flipH="1">
            <a:off x="2752973" y="3657597"/>
            <a:ext cx="827270" cy="84709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7772"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software designer</a:t>
            </a:r>
            <a:endParaRPr lang="en-US" sz="1600" dirty="0">
              <a:solidFill>
                <a:srgbClr val="FF0000"/>
              </a:solidFill>
            </a:endParaRPr>
          </a:p>
        </p:txBody>
      </p:sp>
      <p:sp>
        <p:nvSpPr>
          <p:cNvPr id="8" name="TextBox 7"/>
          <p:cNvSpPr txBox="1"/>
          <p:nvPr/>
        </p:nvSpPr>
        <p:spPr>
          <a:xfrm>
            <a:off x="3580243"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a:t>
            </a:r>
            <a:r>
              <a:rPr lang="en-US" sz="1600" dirty="0" smtClean="0">
                <a:solidFill>
                  <a:srgbClr val="FF0000"/>
                </a:solidFill>
              </a:rPr>
              <a:t>ource code</a:t>
            </a:r>
            <a:endParaRPr lang="en-US" sz="1600" dirty="0">
              <a:solidFill>
                <a:srgbClr val="FF0000"/>
              </a:solidFill>
            </a:endParaRPr>
          </a:p>
        </p:txBody>
      </p:sp>
      <p:cxnSp>
        <p:nvCxnSpPr>
          <p:cNvPr id="9" name="Straight Arrow Connector 8"/>
          <p:cNvCxnSpPr>
            <a:stCxn id="7" idx="3"/>
            <a:endCxn id="8" idx="1"/>
          </p:cNvCxnSpPr>
          <p:nvPr/>
        </p:nvCxnSpPr>
        <p:spPr>
          <a:xfrm>
            <a:off x="2752973" y="2810501"/>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7772"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c</a:t>
            </a:r>
            <a:r>
              <a:rPr lang="en-US" sz="1600" dirty="0" smtClean="0">
                <a:solidFill>
                  <a:srgbClr val="FF0000"/>
                </a:solidFill>
              </a:rPr>
              <a:t>ompiler</a:t>
            </a:r>
            <a:r>
              <a:rPr lang="en-US" sz="1600" baseline="30000" dirty="0" smtClean="0">
                <a:solidFill>
                  <a:srgbClr val="FF0000"/>
                </a:solidFill>
              </a:rPr>
              <a:t>*</a:t>
            </a:r>
            <a:endParaRPr lang="en-US" sz="1600" baseline="30000" dirty="0">
              <a:solidFill>
                <a:srgbClr val="FF0000"/>
              </a:solidFill>
            </a:endParaRPr>
          </a:p>
        </p:txBody>
      </p:sp>
      <p:sp>
        <p:nvSpPr>
          <p:cNvPr id="11" name="TextBox 10"/>
          <p:cNvSpPr txBox="1"/>
          <p:nvPr/>
        </p:nvSpPr>
        <p:spPr>
          <a:xfrm>
            <a:off x="3580243"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runnable program</a:t>
            </a:r>
            <a:endParaRPr lang="en-US" sz="1600" dirty="0">
              <a:solidFill>
                <a:srgbClr val="FF0000"/>
              </a:solidFill>
            </a:endParaRPr>
          </a:p>
        </p:txBody>
      </p:sp>
      <p:cxnSp>
        <p:nvCxnSpPr>
          <p:cNvPr id="12" name="Straight Arrow Connector 11"/>
          <p:cNvCxnSpPr>
            <a:stCxn id="10" idx="3"/>
            <a:endCxn id="11" idx="1"/>
          </p:cNvCxnSpPr>
          <p:nvPr/>
        </p:nvCxnSpPr>
        <p:spPr>
          <a:xfrm>
            <a:off x="2752973" y="3657597"/>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7772"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users</a:t>
            </a:r>
            <a:endParaRPr lang="en-US" sz="1600" dirty="0">
              <a:solidFill>
                <a:srgbClr val="FF0000"/>
              </a:solidFill>
            </a:endParaRPr>
          </a:p>
        </p:txBody>
      </p:sp>
      <p:sp>
        <p:nvSpPr>
          <p:cNvPr id="14" name="TextBox 13"/>
          <p:cNvSpPr txBox="1"/>
          <p:nvPr/>
        </p:nvSpPr>
        <p:spPr>
          <a:xfrm>
            <a:off x="3580243"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experiences</a:t>
            </a:r>
            <a:endParaRPr lang="en-US" sz="1600" dirty="0">
              <a:solidFill>
                <a:srgbClr val="FF0000"/>
              </a:solidFill>
            </a:endParaRPr>
          </a:p>
        </p:txBody>
      </p:sp>
      <p:cxnSp>
        <p:nvCxnSpPr>
          <p:cNvPr id="15" name="Straight Arrow Connector 14"/>
          <p:cNvCxnSpPr>
            <a:stCxn id="13" idx="3"/>
            <a:endCxn id="14" idx="1"/>
          </p:cNvCxnSpPr>
          <p:nvPr/>
        </p:nvCxnSpPr>
        <p:spPr>
          <a:xfrm>
            <a:off x="2752973" y="4504694"/>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2175" y="3488321"/>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other stakeholders</a:t>
            </a:r>
            <a:endParaRPr lang="en-US" sz="1600" dirty="0">
              <a:solidFill>
                <a:srgbClr val="FF0000"/>
              </a:solidFill>
            </a:endParaRPr>
          </a:p>
        </p:txBody>
      </p:sp>
      <p:cxnSp>
        <p:nvCxnSpPr>
          <p:cNvPr id="17" name="Straight Arrow Connector 16"/>
          <p:cNvCxnSpPr>
            <a:stCxn id="4" idx="3"/>
            <a:endCxn id="16" idx="1"/>
          </p:cNvCxnSpPr>
          <p:nvPr/>
        </p:nvCxnSpPr>
        <p:spPr>
          <a:xfrm>
            <a:off x="5764036" y="3657598"/>
            <a:ext cx="848139" cy="0"/>
          </a:xfrm>
          <a:prstGeom prst="straightConnector1">
            <a:avLst/>
          </a:prstGeom>
          <a:ln w="12700">
            <a:solidFill>
              <a:srgbClr val="4C4C4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175477" y="6095999"/>
            <a:ext cx="6716262" cy="307777"/>
          </a:xfrm>
          <a:prstGeom prst="rect">
            <a:avLst/>
          </a:prstGeom>
          <a:noFill/>
        </p:spPr>
        <p:txBody>
          <a:bodyPr wrap="none" rtlCol="0">
            <a:spAutoFit/>
          </a:bodyPr>
          <a:lstStyle/>
          <a:p>
            <a:pPr algn="ctr"/>
            <a:r>
              <a:rPr lang="en-US" sz="1400" i="1" dirty="0" smtClean="0"/>
              <a:t>[</a:t>
            </a:r>
            <a:r>
              <a:rPr lang="en-US" sz="1400" i="1" baseline="30000" dirty="0" smtClean="0"/>
              <a:t>*</a:t>
            </a:r>
            <a:r>
              <a:rPr lang="en-US" sz="1400" i="1" dirty="0" smtClean="0"/>
              <a:t> or, at times, the person who installs and configures the software instead of the compiler]</a:t>
            </a:r>
            <a:endParaRPr lang="en-US" sz="1400" i="1" dirty="0"/>
          </a:p>
        </p:txBody>
      </p:sp>
    </p:spTree>
    <p:extLst>
      <p:ext uri="{BB962C8B-B14F-4D97-AF65-F5344CB8AC3E}">
        <p14:creationId xmlns:p14="http://schemas.microsoft.com/office/powerpoint/2010/main" val="228467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and desirability</a:t>
            </a:r>
            <a:endParaRPr lang="en-US" dirty="0"/>
          </a:p>
        </p:txBody>
      </p:sp>
      <p:sp>
        <p:nvSpPr>
          <p:cNvPr id="4" name="Rectangle 3"/>
          <p:cNvSpPr/>
          <p:nvPr/>
        </p:nvSpPr>
        <p:spPr>
          <a:xfrm>
            <a:off x="569181" y="2438397"/>
            <a:ext cx="5194855" cy="2438401"/>
          </a:xfrm>
          <a:prstGeom prst="rect">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 name="Straight Arrow Connector 4"/>
          <p:cNvCxnSpPr>
            <a:stCxn id="8" idx="1"/>
            <a:endCxn id="10" idx="3"/>
          </p:cNvCxnSpPr>
          <p:nvPr/>
        </p:nvCxnSpPr>
        <p:spPr>
          <a:xfrm flipH="1">
            <a:off x="2752973" y="2810501"/>
            <a:ext cx="827270" cy="84709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1"/>
            <a:endCxn id="13" idx="3"/>
          </p:cNvCxnSpPr>
          <p:nvPr/>
        </p:nvCxnSpPr>
        <p:spPr>
          <a:xfrm flipH="1">
            <a:off x="2752973" y="3657597"/>
            <a:ext cx="827270" cy="84709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7772"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designer</a:t>
            </a:r>
            <a:endParaRPr lang="en-US" sz="1600" dirty="0">
              <a:solidFill>
                <a:srgbClr val="FF0000"/>
              </a:solidFill>
            </a:endParaRPr>
          </a:p>
        </p:txBody>
      </p:sp>
      <p:sp>
        <p:nvSpPr>
          <p:cNvPr id="8" name="TextBox 7"/>
          <p:cNvSpPr txBox="1"/>
          <p:nvPr/>
        </p:nvSpPr>
        <p:spPr>
          <a:xfrm>
            <a:off x="3580243"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plan</a:t>
            </a:r>
            <a:endParaRPr lang="en-US" sz="1600" dirty="0">
              <a:solidFill>
                <a:srgbClr val="FF0000"/>
              </a:solidFill>
            </a:endParaRPr>
          </a:p>
        </p:txBody>
      </p:sp>
      <p:cxnSp>
        <p:nvCxnSpPr>
          <p:cNvPr id="9" name="Straight Arrow Connector 8"/>
          <p:cNvCxnSpPr>
            <a:stCxn id="7" idx="3"/>
            <a:endCxn id="8" idx="1"/>
          </p:cNvCxnSpPr>
          <p:nvPr/>
        </p:nvCxnSpPr>
        <p:spPr>
          <a:xfrm>
            <a:off x="2752973" y="2810501"/>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7772"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maker</a:t>
            </a:r>
            <a:endParaRPr lang="en-US" sz="1600" dirty="0">
              <a:solidFill>
                <a:srgbClr val="FF0000"/>
              </a:solidFill>
            </a:endParaRPr>
          </a:p>
        </p:txBody>
      </p:sp>
      <p:cxnSp>
        <p:nvCxnSpPr>
          <p:cNvPr id="12" name="Straight Arrow Connector 11"/>
          <p:cNvCxnSpPr>
            <a:stCxn id="10" idx="3"/>
            <a:endCxn id="11" idx="1"/>
          </p:cNvCxnSpPr>
          <p:nvPr/>
        </p:nvCxnSpPr>
        <p:spPr>
          <a:xfrm>
            <a:off x="2752973" y="3657597"/>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7772"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audience</a:t>
            </a:r>
            <a:endParaRPr lang="en-US" sz="1600" dirty="0">
              <a:solidFill>
                <a:srgbClr val="FF0000"/>
              </a:solidFill>
            </a:endParaRPr>
          </a:p>
        </p:txBody>
      </p:sp>
      <p:sp>
        <p:nvSpPr>
          <p:cNvPr id="14" name="TextBox 13"/>
          <p:cNvSpPr txBox="1"/>
          <p:nvPr/>
        </p:nvSpPr>
        <p:spPr>
          <a:xfrm>
            <a:off x="3580243"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experiences</a:t>
            </a:r>
            <a:endParaRPr lang="en-US" sz="1600" dirty="0">
              <a:solidFill>
                <a:srgbClr val="FF0000"/>
              </a:solidFill>
            </a:endParaRPr>
          </a:p>
        </p:txBody>
      </p:sp>
      <p:cxnSp>
        <p:nvCxnSpPr>
          <p:cNvPr id="15" name="Straight Arrow Connector 14"/>
          <p:cNvCxnSpPr>
            <a:stCxn id="13" idx="3"/>
            <a:endCxn id="14" idx="1"/>
          </p:cNvCxnSpPr>
          <p:nvPr/>
        </p:nvCxnSpPr>
        <p:spPr>
          <a:xfrm>
            <a:off x="2752973" y="4504694"/>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2175" y="3488321"/>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other stakeholders</a:t>
            </a:r>
            <a:endParaRPr lang="en-US" sz="1600" dirty="0">
              <a:solidFill>
                <a:srgbClr val="FF0000"/>
              </a:solidFill>
            </a:endParaRPr>
          </a:p>
        </p:txBody>
      </p:sp>
      <p:cxnSp>
        <p:nvCxnSpPr>
          <p:cNvPr id="17" name="Straight Arrow Connector 16"/>
          <p:cNvCxnSpPr>
            <a:stCxn id="4" idx="3"/>
            <a:endCxn id="16" idx="1"/>
          </p:cNvCxnSpPr>
          <p:nvPr/>
        </p:nvCxnSpPr>
        <p:spPr>
          <a:xfrm>
            <a:off x="5764036" y="3657598"/>
            <a:ext cx="848139" cy="0"/>
          </a:xfrm>
          <a:prstGeom prst="straightConnector1">
            <a:avLst/>
          </a:prstGeom>
          <a:ln w="12700">
            <a:solidFill>
              <a:srgbClr val="4C4C4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0"/>
            <a:endCxn id="3" idx="1"/>
          </p:cNvCxnSpPr>
          <p:nvPr/>
        </p:nvCxnSpPr>
        <p:spPr>
          <a:xfrm flipV="1">
            <a:off x="4597844" y="2471474"/>
            <a:ext cx="2614734" cy="1016846"/>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3" name="Cloud 2"/>
          <p:cNvSpPr/>
          <p:nvPr/>
        </p:nvSpPr>
        <p:spPr>
          <a:xfrm>
            <a:off x="5943600" y="1177453"/>
            <a:ext cx="2537956" cy="1295400"/>
          </a:xfrm>
          <a:prstGeom prst="cloud">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32200"/>
                </a:solidFill>
              </a:rPr>
              <a:t>feasibility</a:t>
            </a:r>
            <a:endParaRPr lang="en-US" dirty="0">
              <a:solidFill>
                <a:srgbClr val="F32200"/>
              </a:solidFill>
            </a:endParaRPr>
          </a:p>
        </p:txBody>
      </p:sp>
      <p:sp>
        <p:nvSpPr>
          <p:cNvPr id="11" name="TextBox 10"/>
          <p:cNvSpPr txBox="1"/>
          <p:nvPr/>
        </p:nvSpPr>
        <p:spPr>
          <a:xfrm>
            <a:off x="3580243"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change in the world</a:t>
            </a:r>
            <a:endParaRPr lang="en-US" sz="1600" dirty="0">
              <a:solidFill>
                <a:srgbClr val="FF0000"/>
              </a:solidFill>
            </a:endParaRPr>
          </a:p>
        </p:txBody>
      </p:sp>
    </p:spTree>
    <p:extLst>
      <p:ext uri="{BB962C8B-B14F-4D97-AF65-F5344CB8AC3E}">
        <p14:creationId xmlns:p14="http://schemas.microsoft.com/office/powerpoint/2010/main" val="3246434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a:stCxn id="16" idx="2"/>
            <a:endCxn id="3" idx="3"/>
          </p:cNvCxnSpPr>
          <p:nvPr/>
        </p:nvCxnSpPr>
        <p:spPr>
          <a:xfrm flipH="1">
            <a:off x="7212578" y="3826875"/>
            <a:ext cx="417198" cy="1276391"/>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Feasibility and desirability</a:t>
            </a:r>
          </a:p>
        </p:txBody>
      </p:sp>
      <p:sp>
        <p:nvSpPr>
          <p:cNvPr id="4" name="Rectangle 3"/>
          <p:cNvSpPr/>
          <p:nvPr/>
        </p:nvSpPr>
        <p:spPr>
          <a:xfrm>
            <a:off x="569181" y="2438397"/>
            <a:ext cx="5194855" cy="2438401"/>
          </a:xfrm>
          <a:prstGeom prst="rect">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5" name="Straight Arrow Connector 4"/>
          <p:cNvCxnSpPr>
            <a:stCxn id="8" idx="1"/>
            <a:endCxn id="10" idx="3"/>
          </p:cNvCxnSpPr>
          <p:nvPr/>
        </p:nvCxnSpPr>
        <p:spPr>
          <a:xfrm flipH="1">
            <a:off x="2752973" y="2810501"/>
            <a:ext cx="827270" cy="84709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1"/>
            <a:endCxn id="13" idx="3"/>
          </p:cNvCxnSpPr>
          <p:nvPr/>
        </p:nvCxnSpPr>
        <p:spPr>
          <a:xfrm flipH="1">
            <a:off x="2752973" y="3657597"/>
            <a:ext cx="827270" cy="84709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7772"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designer</a:t>
            </a:r>
            <a:endParaRPr lang="en-US" sz="1600" dirty="0">
              <a:solidFill>
                <a:srgbClr val="FF0000"/>
              </a:solidFill>
            </a:endParaRPr>
          </a:p>
        </p:txBody>
      </p:sp>
      <p:sp>
        <p:nvSpPr>
          <p:cNvPr id="8" name="TextBox 7"/>
          <p:cNvSpPr txBox="1"/>
          <p:nvPr/>
        </p:nvSpPr>
        <p:spPr>
          <a:xfrm>
            <a:off x="3580243" y="264122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plan</a:t>
            </a:r>
            <a:endParaRPr lang="en-US" sz="1600" dirty="0">
              <a:solidFill>
                <a:srgbClr val="FF0000"/>
              </a:solidFill>
            </a:endParaRPr>
          </a:p>
        </p:txBody>
      </p:sp>
      <p:cxnSp>
        <p:nvCxnSpPr>
          <p:cNvPr id="9" name="Straight Arrow Connector 8"/>
          <p:cNvCxnSpPr>
            <a:stCxn id="7" idx="3"/>
            <a:endCxn id="8" idx="1"/>
          </p:cNvCxnSpPr>
          <p:nvPr/>
        </p:nvCxnSpPr>
        <p:spPr>
          <a:xfrm>
            <a:off x="2752973" y="2810501"/>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7772"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maker</a:t>
            </a:r>
            <a:endParaRPr lang="en-US" sz="1600" dirty="0">
              <a:solidFill>
                <a:srgbClr val="FF0000"/>
              </a:solidFill>
            </a:endParaRPr>
          </a:p>
        </p:txBody>
      </p:sp>
      <p:cxnSp>
        <p:nvCxnSpPr>
          <p:cNvPr id="12" name="Straight Arrow Connector 11"/>
          <p:cNvCxnSpPr>
            <a:stCxn id="10" idx="3"/>
            <a:endCxn id="11" idx="1"/>
          </p:cNvCxnSpPr>
          <p:nvPr/>
        </p:nvCxnSpPr>
        <p:spPr>
          <a:xfrm>
            <a:off x="2752973" y="3657597"/>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80243" y="348832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change in the world</a:t>
            </a:r>
            <a:endParaRPr lang="en-US" sz="1600" dirty="0">
              <a:solidFill>
                <a:srgbClr val="FF0000"/>
              </a:solidFill>
            </a:endParaRPr>
          </a:p>
        </p:txBody>
      </p:sp>
      <p:sp>
        <p:nvSpPr>
          <p:cNvPr id="13" name="TextBox 12"/>
          <p:cNvSpPr txBox="1"/>
          <p:nvPr/>
        </p:nvSpPr>
        <p:spPr>
          <a:xfrm>
            <a:off x="717772"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audience</a:t>
            </a:r>
            <a:endParaRPr lang="en-US" sz="1600" dirty="0">
              <a:solidFill>
                <a:srgbClr val="FF0000"/>
              </a:solidFill>
            </a:endParaRPr>
          </a:p>
        </p:txBody>
      </p:sp>
      <p:cxnSp>
        <p:nvCxnSpPr>
          <p:cNvPr id="15" name="Straight Arrow Connector 14"/>
          <p:cNvCxnSpPr>
            <a:stCxn id="13" idx="3"/>
            <a:endCxn id="14" idx="1"/>
          </p:cNvCxnSpPr>
          <p:nvPr/>
        </p:nvCxnSpPr>
        <p:spPr>
          <a:xfrm>
            <a:off x="2752973" y="4504694"/>
            <a:ext cx="827270" cy="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2175" y="3488321"/>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other stakeholders</a:t>
            </a:r>
            <a:endParaRPr lang="en-US" sz="1600" dirty="0">
              <a:solidFill>
                <a:srgbClr val="FF0000"/>
              </a:solidFill>
            </a:endParaRPr>
          </a:p>
        </p:txBody>
      </p:sp>
      <p:cxnSp>
        <p:nvCxnSpPr>
          <p:cNvPr id="17" name="Straight Arrow Connector 16"/>
          <p:cNvCxnSpPr>
            <a:stCxn id="4" idx="3"/>
            <a:endCxn id="16" idx="1"/>
          </p:cNvCxnSpPr>
          <p:nvPr/>
        </p:nvCxnSpPr>
        <p:spPr>
          <a:xfrm>
            <a:off x="5764036" y="3657598"/>
            <a:ext cx="848139" cy="0"/>
          </a:xfrm>
          <a:prstGeom prst="straightConnector1">
            <a:avLst/>
          </a:prstGeom>
          <a:ln w="12700">
            <a:solidFill>
              <a:srgbClr val="4C4C4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2"/>
            <a:endCxn id="3" idx="2"/>
          </p:cNvCxnSpPr>
          <p:nvPr/>
        </p:nvCxnSpPr>
        <p:spPr>
          <a:xfrm>
            <a:off x="4597844" y="4673971"/>
            <a:ext cx="1353628" cy="1002929"/>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3" name="Cloud 2"/>
          <p:cNvSpPr/>
          <p:nvPr/>
        </p:nvSpPr>
        <p:spPr>
          <a:xfrm>
            <a:off x="5943600" y="5029200"/>
            <a:ext cx="2537956" cy="1295400"/>
          </a:xfrm>
          <a:prstGeom prst="cloud">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32200"/>
                </a:solidFill>
              </a:rPr>
              <a:t>desirability</a:t>
            </a:r>
            <a:endParaRPr lang="en-US" dirty="0">
              <a:solidFill>
                <a:srgbClr val="F32200"/>
              </a:solidFill>
            </a:endParaRPr>
          </a:p>
        </p:txBody>
      </p:sp>
      <p:sp>
        <p:nvSpPr>
          <p:cNvPr id="14" name="TextBox 13"/>
          <p:cNvSpPr txBox="1"/>
          <p:nvPr/>
        </p:nvSpPr>
        <p:spPr>
          <a:xfrm>
            <a:off x="3580243" y="4335417"/>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experiences</a:t>
            </a:r>
            <a:endParaRPr lang="en-US" sz="1600" dirty="0">
              <a:solidFill>
                <a:srgbClr val="FF0000"/>
              </a:solidFill>
            </a:endParaRPr>
          </a:p>
        </p:txBody>
      </p:sp>
      <p:cxnSp>
        <p:nvCxnSpPr>
          <p:cNvPr id="20" name="Straight Connector 19"/>
          <p:cNvCxnSpPr>
            <a:endCxn id="22" idx="1"/>
          </p:cNvCxnSpPr>
          <p:nvPr/>
        </p:nvCxnSpPr>
        <p:spPr>
          <a:xfrm flipV="1">
            <a:off x="4597844" y="2471474"/>
            <a:ext cx="2614734" cy="1016846"/>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22" name="Cloud 21"/>
          <p:cNvSpPr/>
          <p:nvPr/>
        </p:nvSpPr>
        <p:spPr>
          <a:xfrm>
            <a:off x="5943600" y="1177453"/>
            <a:ext cx="2537956" cy="1295400"/>
          </a:xfrm>
          <a:prstGeom prst="cloud">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32200"/>
                </a:solidFill>
              </a:rPr>
              <a:t>feasibility</a:t>
            </a:r>
            <a:endParaRPr lang="en-US" dirty="0">
              <a:solidFill>
                <a:srgbClr val="F32200"/>
              </a:solidFill>
            </a:endParaRPr>
          </a:p>
        </p:txBody>
      </p:sp>
    </p:spTree>
    <p:extLst>
      <p:ext uri="{BB962C8B-B14F-4D97-AF65-F5344CB8AC3E}">
        <p14:creationId xmlns:p14="http://schemas.microsoft.com/office/powerpoint/2010/main" val="2194531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design</a:t>
            </a:r>
            <a:endParaRPr lang="en-US" dirty="0"/>
          </a:p>
        </p:txBody>
      </p:sp>
      <p:cxnSp>
        <p:nvCxnSpPr>
          <p:cNvPr id="5" name="Straight Arrow Connector 4"/>
          <p:cNvCxnSpPr>
            <a:endCxn id="10"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endCxn id="66"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69"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70"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4114800" y="1528914"/>
            <a:ext cx="2537956" cy="1295400"/>
          </a:xfrm>
          <a:prstGeom prst="cloud">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32200"/>
                </a:solidFill>
              </a:rPr>
              <a:t>desirability</a:t>
            </a:r>
            <a:endParaRPr lang="en-US" dirty="0">
              <a:solidFill>
                <a:srgbClr val="F32200"/>
              </a:solidFill>
            </a:endParaRPr>
          </a:p>
        </p:txBody>
      </p:sp>
      <p:sp>
        <p:nvSpPr>
          <p:cNvPr id="20" name="Cloud 19"/>
          <p:cNvSpPr/>
          <p:nvPr/>
        </p:nvSpPr>
        <p:spPr>
          <a:xfrm>
            <a:off x="4114800" y="4270371"/>
            <a:ext cx="2537956" cy="1295400"/>
          </a:xfrm>
          <a:prstGeom prst="cloud">
            <a:avLst/>
          </a:prstGeom>
          <a:solidFill>
            <a:srgbClr val="F2F2F2"/>
          </a:solid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32200"/>
                </a:solidFill>
              </a:rPr>
              <a:t>feasibility</a:t>
            </a:r>
            <a:endParaRPr lang="en-US" dirty="0">
              <a:solidFill>
                <a:srgbClr val="F32200"/>
              </a:solidFill>
            </a:endParaRPr>
          </a:p>
        </p:txBody>
      </p:sp>
      <p:grpSp>
        <p:nvGrpSpPr>
          <p:cNvPr id="84" name="Group 83"/>
          <p:cNvGrpSpPr/>
          <p:nvPr/>
        </p:nvGrpSpPr>
        <p:grpSpPr>
          <a:xfrm>
            <a:off x="5568482" y="1450011"/>
            <a:ext cx="3200400" cy="1453206"/>
            <a:chOff x="5410200" y="1340625"/>
            <a:chExt cx="3200400" cy="1453206"/>
          </a:xfrm>
        </p:grpSpPr>
        <p:sp>
          <p:nvSpPr>
            <p:cNvPr id="10" name="TextBox 9"/>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is it to accomplish?</a:t>
              </a:r>
              <a:endParaRPr lang="en-US" sz="1600" dirty="0">
                <a:solidFill>
                  <a:srgbClr val="FF0000"/>
                </a:solidFill>
              </a:endParaRPr>
            </a:p>
          </p:txBody>
        </p:sp>
        <p:sp>
          <p:nvSpPr>
            <p:cNvPr id="66" name="TextBox 65"/>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how does one interact with it?</a:t>
              </a:r>
              <a:endParaRPr lang="en-US" sz="1600" dirty="0">
                <a:solidFill>
                  <a:srgbClr val="FF0000"/>
                </a:solidFill>
              </a:endParaRPr>
            </a:p>
          </p:txBody>
        </p:sp>
      </p:grpSp>
      <p:grpSp>
        <p:nvGrpSpPr>
          <p:cNvPr id="85" name="Group 84"/>
          <p:cNvGrpSpPr/>
          <p:nvPr/>
        </p:nvGrpSpPr>
        <p:grpSpPr>
          <a:xfrm>
            <a:off x="5568482" y="4216066"/>
            <a:ext cx="3200400" cy="1453206"/>
            <a:chOff x="5410200" y="4106680"/>
            <a:chExt cx="3200400" cy="1453206"/>
          </a:xfrm>
        </p:grpSpPr>
        <p:sp>
          <p:nvSpPr>
            <p:cNvPr id="69" name="TextBox 68"/>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is its conceptual core?</a:t>
              </a:r>
              <a:endParaRPr lang="en-US" sz="1600" dirty="0">
                <a:solidFill>
                  <a:srgbClr val="FF0000"/>
                </a:solidFill>
              </a:endParaRPr>
            </a:p>
          </p:txBody>
        </p:sp>
        <p:sp>
          <p:nvSpPr>
            <p:cNvPr id="70" name="TextBox 69"/>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what are its implementation details?</a:t>
              </a:r>
              <a:endParaRPr lang="en-US" sz="1600" dirty="0">
                <a:solidFill>
                  <a:srgbClr val="FF0000"/>
                </a:solidFill>
              </a:endParaRPr>
            </a:p>
          </p:txBody>
        </p:sp>
      </p:grpSp>
    </p:spTree>
    <p:extLst>
      <p:ext uri="{BB962C8B-B14F-4D97-AF65-F5344CB8AC3E}">
        <p14:creationId xmlns:p14="http://schemas.microsoft.com/office/powerpoint/2010/main" val="1085285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1065</TotalTime>
  <Words>1114</Words>
  <Application>Microsoft Office PowerPoint</Application>
  <PresentationFormat>On-screen Show (4:3)</PresentationFormat>
  <Paragraphs>242</Paragraphs>
  <Slides>32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SDCL</vt:lpstr>
      <vt:lpstr>Informatics 121 Software Design I</vt:lpstr>
      <vt:lpstr>Discussion</vt:lpstr>
      <vt:lpstr>Today</vt:lpstr>
      <vt:lpstr>Our definition</vt:lpstr>
      <vt:lpstr>Design</vt:lpstr>
      <vt:lpstr>Software design</vt:lpstr>
      <vt:lpstr>Feasibility and desirability</vt:lpstr>
      <vt:lpstr>Feasibility and desirability</vt:lpstr>
      <vt:lpstr>Four types of design</vt:lpstr>
      <vt:lpstr>Four types of design</vt:lpstr>
      <vt:lpstr>Four types of software design</vt:lpstr>
      <vt:lpstr>Design an instant message system</vt:lpstr>
      <vt:lpstr>Design a word processor</vt:lpstr>
      <vt:lpstr>Design problem and solution</vt:lpstr>
      <vt:lpstr>Design project</vt:lpstr>
      <vt:lpstr>Design cycle</vt:lpstr>
      <vt:lpstr>Design cycle</vt:lpstr>
      <vt:lpstr>Goals</vt:lpstr>
      <vt:lpstr>Example goals</vt:lpstr>
      <vt:lpstr>Constraints</vt:lpstr>
      <vt:lpstr>Example constraints</vt:lpstr>
      <vt:lpstr>Assumptions</vt:lpstr>
      <vt:lpstr>Example assumptions</vt:lpstr>
      <vt:lpstr>Decisions</vt:lpstr>
      <vt:lpstr>Example decisions</vt:lpstr>
      <vt:lpstr>Idea</vt:lpstr>
      <vt:lpstr>Example ideas</vt:lpstr>
      <vt:lpstr>Design an instant message system</vt:lpstr>
      <vt:lpstr>Design a word processor</vt:lpstr>
      <vt:lpstr>Design the software to fly a drone</vt:lpstr>
      <vt:lpstr>Design studio 1</vt:lpstr>
      <vt:lpstr>Design studio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120</cp:revision>
  <dcterms:created xsi:type="dcterms:W3CDTF">2011-04-22T07:09:34Z</dcterms:created>
  <dcterms:modified xsi:type="dcterms:W3CDTF">2015-10-01T05:44:39Z</dcterms:modified>
</cp:coreProperties>
</file>