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82" r:id="rId2"/>
    <p:sldId id="383" r:id="rId3"/>
    <p:sldId id="384" r:id="rId4"/>
    <p:sldId id="385" r:id="rId5"/>
    <p:sldId id="394" r:id="rId6"/>
    <p:sldId id="396" r:id="rId7"/>
    <p:sldId id="397" r:id="rId8"/>
    <p:sldId id="395" r:id="rId9"/>
    <p:sldId id="399" r:id="rId10"/>
    <p:sldId id="400" r:id="rId11"/>
    <p:sldId id="401" r:id="rId12"/>
    <p:sldId id="402" r:id="rId13"/>
    <p:sldId id="403" r:id="rId14"/>
    <p:sldId id="398" r:id="rId15"/>
    <p:sldId id="405" r:id="rId16"/>
    <p:sldId id="406" r:id="rId17"/>
    <p:sldId id="404" r:id="rId18"/>
    <p:sldId id="407" r:id="rId19"/>
    <p:sldId id="408" r:id="rId20"/>
    <p:sldId id="409" r:id="rId21"/>
    <p:sldId id="410" r:id="rId22"/>
    <p:sldId id="411" r:id="rId23"/>
    <p:sldId id="412" r:id="rId24"/>
    <p:sldId id="389" r:id="rId25"/>
    <p:sldId id="390" r:id="rId26"/>
    <p:sldId id="391" r:id="rId27"/>
    <p:sldId id="392" r:id="rId28"/>
    <p:sldId id="393" r:id="rId29"/>
    <p:sldId id="386" r:id="rId30"/>
    <p:sldId id="388" r:id="rId31"/>
    <p:sldId id="387" r:id="rId32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>
        <p:scale>
          <a:sx n="120" d="100"/>
          <a:sy n="120" d="100"/>
        </p:scale>
        <p:origin x="9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BEA7C-53CD-49C3-9B68-5450764851B2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206C4-DED1-4B7A-8149-9D939A70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5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10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3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FC27-47CA-43BC-86B6-B24FEC13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representing menus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BD8783-CFAC-4556-AD7C-CB358D3F5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4038600" cy="26078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48BA70-165D-4FD5-AE1F-273D1B310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33800"/>
            <a:ext cx="4124558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5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7ED4-16E4-4E4B-901E-8E14B73E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representing menus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7388D5-D9C5-4B4F-8D2E-1D2C65A0B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19200"/>
            <a:ext cx="5934075" cy="481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1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7ED4-16E4-4E4B-901E-8E14B73E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representing menus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3301C7-CA1B-40A8-A374-20D95DEC2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481888" cy="49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0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88C6-DA5D-4C35-A465-BB5E5601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what do we really need?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4E9D1F-5334-446D-885D-9D1050C52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101" y="3124200"/>
            <a:ext cx="4957960" cy="32930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7ED346-FA05-4F38-90DD-8C9A9A2A1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392926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6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FC27-47CA-43BC-86B6-B24FEC13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51C26C-2C09-42C3-A6A9-4C4B84B8B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7510463" cy="51286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6F5E7C-C257-4B32-93FE-42E1328C49C6}"/>
              </a:ext>
            </a:extLst>
          </p:cNvPr>
          <p:cNvSpPr/>
          <p:nvPr/>
        </p:nvSpPr>
        <p:spPr>
          <a:xfrm>
            <a:off x="6272253" y="2498697"/>
            <a:ext cx="762000" cy="85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09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4D9E-918D-49CF-AFF5-526AB7F0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15CA0-5502-427B-9775-E4CBEF081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872413" cy="453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7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4D9E-918D-49CF-AFF5-526AB7F0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37D63A-77C1-4E3A-936D-6FA84154D0AD}"/>
              </a:ext>
            </a:extLst>
          </p:cNvPr>
          <p:cNvGrpSpPr/>
          <p:nvPr/>
        </p:nvGrpSpPr>
        <p:grpSpPr>
          <a:xfrm>
            <a:off x="609600" y="1219200"/>
            <a:ext cx="8054068" cy="4630676"/>
            <a:chOff x="1143000" y="1600200"/>
            <a:chExt cx="6858000" cy="394299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429E1B4-F7EB-41B4-9632-C7E1A9745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1600200"/>
              <a:ext cx="6858000" cy="3942998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9D811D2-3CFD-4B6C-A78F-0465AA57DBBC}"/>
                </a:ext>
              </a:extLst>
            </p:cNvPr>
            <p:cNvSpPr/>
            <p:nvPr/>
          </p:nvSpPr>
          <p:spPr>
            <a:xfrm>
              <a:off x="6019800" y="2971800"/>
              <a:ext cx="685800" cy="7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83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4D9E-918D-49CF-AFF5-526AB7F0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8FAE98-AC05-4839-BF19-CF925E9E6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6891338" cy="378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8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F0B6A-B5A7-41C3-A9C5-E470AB2C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A64EA6-12D3-4CF7-8A17-EA5E8AD18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84" y="1371600"/>
            <a:ext cx="8291513" cy="452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64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0D9A-2258-456C-BE73-CBAE9A9C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48F61-F38B-4D49-A641-36AA7FD97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544616" cy="360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9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Class survey</a:t>
            </a:r>
          </a:p>
          <a:p>
            <a:endParaRPr lang="en-US" dirty="0"/>
          </a:p>
          <a:p>
            <a:r>
              <a:rPr lang="en-US" dirty="0"/>
              <a:t>Design practice</a:t>
            </a:r>
          </a:p>
          <a:p>
            <a:endParaRPr lang="en-US" dirty="0"/>
          </a:p>
          <a:p>
            <a:r>
              <a:rPr lang="en-US" dirty="0"/>
              <a:t>Design studio 2</a:t>
            </a:r>
          </a:p>
        </p:txBody>
      </p:sp>
    </p:spTree>
    <p:extLst>
      <p:ext uri="{BB962C8B-B14F-4D97-AF65-F5344CB8AC3E}">
        <p14:creationId xmlns:p14="http://schemas.microsoft.com/office/powerpoint/2010/main" val="1639271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0D9A-2258-456C-BE73-CBAE9A9C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accurate record of sales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48F61-F38B-4D49-A641-36AA7FD97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544616" cy="36057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41A9DD-9EE6-405B-BD94-78F5791ADC11}"/>
              </a:ext>
            </a:extLst>
          </p:cNvPr>
          <p:cNvSpPr txBox="1"/>
          <p:nvPr/>
        </p:nvSpPr>
        <p:spPr>
          <a:xfrm>
            <a:off x="2746245" y="5562600"/>
            <a:ext cx="128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Cashbacks?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F2C2E-E0E4-410B-8C1B-E7C24175C6EB}"/>
              </a:ext>
            </a:extLst>
          </p:cNvPr>
          <p:cNvSpPr txBox="1"/>
          <p:nvPr/>
        </p:nvSpPr>
        <p:spPr>
          <a:xfrm>
            <a:off x="4651562" y="5562600"/>
            <a:ext cx="1358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 owe </a:t>
            </a:r>
            <a:r>
              <a:rPr lang="en-US" b="1" i="1" dirty="0" err="1">
                <a:solidFill>
                  <a:srgbClr val="FF0000"/>
                </a:solidFill>
              </a:rPr>
              <a:t>you’s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17FC3E-4651-4908-A9DF-FB182CA21683}"/>
              </a:ext>
            </a:extLst>
          </p:cNvPr>
          <p:cNvSpPr txBox="1"/>
          <p:nvPr/>
        </p:nvSpPr>
        <p:spPr>
          <a:xfrm>
            <a:off x="6629400" y="5562600"/>
            <a:ext cx="204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Partial I owe </a:t>
            </a:r>
            <a:r>
              <a:rPr lang="en-US" b="1" i="1" dirty="0" err="1">
                <a:solidFill>
                  <a:srgbClr val="FF0000"/>
                </a:solidFill>
              </a:rPr>
              <a:t>you’s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9ACE9E-3084-4A94-8115-6057BC527F2B}"/>
              </a:ext>
            </a:extLst>
          </p:cNvPr>
          <p:cNvSpPr txBox="1"/>
          <p:nvPr/>
        </p:nvSpPr>
        <p:spPr>
          <a:xfrm>
            <a:off x="457200" y="556260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Split payments?</a:t>
            </a:r>
          </a:p>
        </p:txBody>
      </p:sp>
    </p:spTree>
    <p:extLst>
      <p:ext uri="{BB962C8B-B14F-4D97-AF65-F5344CB8AC3E}">
        <p14:creationId xmlns:p14="http://schemas.microsoft.com/office/powerpoint/2010/main" val="77856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03D4-A442-46D9-A306-F77EC2BD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groups of </a:t>
            </a:r>
            <a:r>
              <a:rPr lang="en-US" dirty="0" err="1"/>
              <a:t>frietwagens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56FD9-3DC3-4E39-895E-164747663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233487"/>
            <a:ext cx="67151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89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practices we (should have)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Solve simpler problems first</a:t>
            </a:r>
          </a:p>
          <a:p>
            <a:r>
              <a:rPr lang="en-US" dirty="0"/>
              <a:t>Go as deep as needed</a:t>
            </a:r>
          </a:p>
          <a:p>
            <a:r>
              <a:rPr lang="en-US" dirty="0"/>
              <a:t>Simulate continually</a:t>
            </a:r>
          </a:p>
          <a:p>
            <a:r>
              <a:rPr lang="en-US" dirty="0"/>
              <a:t>Focus on essence</a:t>
            </a:r>
          </a:p>
          <a:p>
            <a:r>
              <a:rPr lang="en-US" dirty="0"/>
              <a:t>Generate alternatives</a:t>
            </a:r>
          </a:p>
          <a:p>
            <a:r>
              <a:rPr lang="en-US" dirty="0"/>
              <a:t>Are alert to evidence that challenges their theory</a:t>
            </a:r>
          </a:p>
          <a:p>
            <a:r>
              <a:rPr lang="en-US" dirty="0"/>
              <a:t>Think about what they are not designing</a:t>
            </a:r>
          </a:p>
          <a:p>
            <a:r>
              <a:rPr lang="en-US" dirty="0"/>
              <a:t>Invest now to save time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4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prefer solutions that they know work</a:t>
            </a:r>
          </a:p>
        </p:txBody>
      </p:sp>
    </p:spTree>
    <p:extLst>
      <p:ext uri="{BB962C8B-B14F-4D97-AF65-F5344CB8AC3E}">
        <p14:creationId xmlns:p14="http://schemas.microsoft.com/office/powerpoint/2010/main" val="2129276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 a team, design an educational traffic simulator based on the design prompt we handed out in class</a:t>
            </a:r>
          </a:p>
          <a:p>
            <a:endParaRPr lang="en-US" dirty="0"/>
          </a:p>
          <a:p>
            <a:r>
              <a:rPr lang="en-US" dirty="0"/>
              <a:t>Make sure to consider at least </a:t>
            </a:r>
            <a:r>
              <a:rPr lang="en-US" i="1" dirty="0"/>
              <a:t>three </a:t>
            </a:r>
            <a:r>
              <a:rPr lang="en-US" dirty="0"/>
              <a:t>different approaches, highlight tradeoffs among the approaches, and discuss why you chose the approach you took</a:t>
            </a:r>
          </a:p>
          <a:p>
            <a:pPr lvl="1"/>
            <a:r>
              <a:rPr lang="en-US" dirty="0"/>
              <a:t>briefly document the approaches you considered but did not adopt</a:t>
            </a:r>
          </a:p>
          <a:p>
            <a:endParaRPr lang="en-US" dirty="0"/>
          </a:p>
          <a:p>
            <a:r>
              <a:rPr lang="en-US" dirty="0"/>
              <a:t>Your group will be announced at the start of your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4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09600"/>
          </a:xfrm>
        </p:spPr>
        <p:txBody>
          <a:bodyPr>
            <a:noAutofit/>
          </a:bodyPr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</a:t>
            </a:r>
          </a:p>
          <a:p>
            <a:pPr lvl="1"/>
            <a:r>
              <a:rPr lang="en-US" dirty="0"/>
              <a:t>predicting the future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making tradeoffs</a:t>
            </a:r>
          </a:p>
          <a:p>
            <a:pPr lvl="1"/>
            <a:r>
              <a:rPr lang="en-US" dirty="0"/>
              <a:t>managing bias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accommodating change</a:t>
            </a:r>
          </a:p>
          <a:p>
            <a:pPr lvl="1"/>
            <a:r>
              <a:rPr lang="en-US" dirty="0"/>
              <a:t>balancing cost, quality, and effort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solving a problem, now and later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52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what you have learned about experts: </a:t>
            </a:r>
          </a:p>
          <a:p>
            <a:pPr lvl="1"/>
            <a:r>
              <a:rPr lang="en-US" dirty="0"/>
              <a:t>solve simpler problems first</a:t>
            </a:r>
          </a:p>
          <a:p>
            <a:pPr lvl="1"/>
            <a:r>
              <a:rPr lang="en-US" dirty="0"/>
              <a:t>draw the problem as much as they draw the solution</a:t>
            </a:r>
          </a:p>
          <a:p>
            <a:pPr lvl="1"/>
            <a:r>
              <a:rPr lang="en-US" dirty="0"/>
              <a:t>move among levels of abstraction</a:t>
            </a:r>
          </a:p>
          <a:p>
            <a:pPr lvl="1"/>
            <a:r>
              <a:rPr lang="en-US" dirty="0"/>
              <a:t>go as deep as needed</a:t>
            </a:r>
          </a:p>
          <a:p>
            <a:pPr lvl="1"/>
            <a:r>
              <a:rPr lang="en-US" dirty="0"/>
              <a:t>simulate continually</a:t>
            </a:r>
          </a:p>
          <a:p>
            <a:pPr lvl="1"/>
            <a:r>
              <a:rPr lang="en-US" dirty="0"/>
              <a:t>are alert to evidence that challenges their theory</a:t>
            </a:r>
          </a:p>
          <a:p>
            <a:pPr lvl="1"/>
            <a:r>
              <a:rPr lang="en-US" dirty="0"/>
              <a:t>think about what they are not designing</a:t>
            </a:r>
          </a:p>
          <a:p>
            <a:pPr lvl="1"/>
            <a:r>
              <a:rPr lang="en-US" dirty="0"/>
              <a:t>invest now to save time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8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what you have learned about experts: </a:t>
            </a:r>
          </a:p>
          <a:p>
            <a:pPr lvl="1"/>
            <a:r>
              <a:rPr lang="en-US" dirty="0"/>
              <a:t>focus on the essence</a:t>
            </a:r>
          </a:p>
          <a:p>
            <a:pPr lvl="1"/>
            <a:r>
              <a:rPr lang="en-US" dirty="0"/>
              <a:t>prefer solutions that they know work</a:t>
            </a:r>
          </a:p>
          <a:p>
            <a:pPr lvl="1"/>
            <a:r>
              <a:rPr lang="en-US" dirty="0"/>
              <a:t>address knowledge deficiencies</a:t>
            </a:r>
          </a:p>
          <a:p>
            <a:pPr lvl="1"/>
            <a:r>
              <a:rPr lang="en-US" dirty="0"/>
              <a:t>generate alternatives</a:t>
            </a:r>
          </a:p>
          <a:p>
            <a:pPr lvl="1"/>
            <a:r>
              <a:rPr lang="en-US" dirty="0"/>
              <a:t>are skeptical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85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Bring </a:t>
            </a:r>
            <a:r>
              <a:rPr lang="en-US" i="1" dirty="0">
                <a:solidFill>
                  <a:srgbClr val="FF0000"/>
                </a:solidFill>
              </a:rPr>
              <a:t>two </a:t>
            </a:r>
            <a:r>
              <a:rPr lang="en-US" dirty="0"/>
              <a:t>printed copies to class, Thursday November 9</a:t>
            </a:r>
          </a:p>
          <a:p>
            <a:pPr lvl="1"/>
            <a:r>
              <a:rPr lang="en-US" dirty="0"/>
              <a:t>make sure to identify all group members</a:t>
            </a:r>
          </a:p>
          <a:p>
            <a:pPr lvl="1"/>
            <a:r>
              <a:rPr lang="en-US" dirty="0"/>
              <a:t>make sure to identify your discussion time</a:t>
            </a:r>
          </a:p>
          <a:p>
            <a:endParaRPr lang="en-US" dirty="0"/>
          </a:p>
          <a:p>
            <a:r>
              <a:rPr lang="en-US" dirty="0"/>
              <a:t>No extensions, not even for reduced points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6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684A-B6BC-46D1-A3F1-4C57BE85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D8BD-9A3A-4BDD-BF2B-D742239C24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should the document look like?</a:t>
            </a:r>
          </a:p>
        </p:txBody>
      </p:sp>
    </p:spTree>
    <p:extLst>
      <p:ext uri="{BB962C8B-B14F-4D97-AF65-F5344CB8AC3E}">
        <p14:creationId xmlns:p14="http://schemas.microsoft.com/office/powerpoint/2010/main" val="185951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995-AB2F-412D-A2D0-A0C74F22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 – the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C61C-0DD8-43BF-A15F-17FA671414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Practicality of the course</a:t>
            </a:r>
          </a:p>
          <a:p>
            <a:endParaRPr lang="en-US" dirty="0"/>
          </a:p>
          <a:p>
            <a:r>
              <a:rPr lang="en-US" dirty="0"/>
              <a:t>Interaction, not just lecture</a:t>
            </a:r>
          </a:p>
          <a:p>
            <a:endParaRPr lang="en-US" dirty="0"/>
          </a:p>
          <a:p>
            <a:r>
              <a:rPr lang="en-US" dirty="0"/>
              <a:t>Creativity and thinking</a:t>
            </a:r>
          </a:p>
        </p:txBody>
      </p:sp>
    </p:spTree>
    <p:extLst>
      <p:ext uri="{BB962C8B-B14F-4D97-AF65-F5344CB8AC3E}">
        <p14:creationId xmlns:p14="http://schemas.microsoft.com/office/powerpoint/2010/main" val="125626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684A-B6BC-46D1-A3F1-4C57BE85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D8BD-9A3A-4BDD-BF2B-D742239C24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should the point distribution be?</a:t>
            </a:r>
          </a:p>
        </p:txBody>
      </p:sp>
    </p:spTree>
    <p:extLst>
      <p:ext uri="{BB962C8B-B14F-4D97-AF65-F5344CB8AC3E}">
        <p14:creationId xmlns:p14="http://schemas.microsoft.com/office/powerpoint/2010/main" val="2466026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684A-B6BC-46D1-A3F1-4C57BE85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D8BD-9A3A-4BDD-BF2B-D742239C24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8896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995-AB2F-412D-A2D0-A0C74F22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 – the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C61C-0DD8-43BF-A15F-17FA671414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Grading and grades</a:t>
            </a:r>
          </a:p>
          <a:p>
            <a:endParaRPr lang="en-US" dirty="0"/>
          </a:p>
          <a:p>
            <a:r>
              <a:rPr lang="en-US" dirty="0"/>
              <a:t>Length of the midterm</a:t>
            </a:r>
          </a:p>
          <a:p>
            <a:endParaRPr lang="en-US" dirty="0"/>
          </a:p>
          <a:p>
            <a:r>
              <a:rPr lang="en-US" dirty="0"/>
              <a:t>Team work</a:t>
            </a:r>
          </a:p>
        </p:txBody>
      </p:sp>
    </p:spTree>
    <p:extLst>
      <p:ext uri="{BB962C8B-B14F-4D97-AF65-F5344CB8AC3E}">
        <p14:creationId xmlns:p14="http://schemas.microsoft.com/office/powerpoint/2010/main" val="308594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C0C0-2AFE-44D0-AA54-FF74E6FF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E790A-3D9B-4639-9EBD-21D3214D8B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Multiple </a:t>
            </a:r>
            <a:r>
              <a:rPr lang="en-US" dirty="0" err="1"/>
              <a:t>frietwagens</a:t>
            </a:r>
            <a:endParaRPr lang="en-US" dirty="0"/>
          </a:p>
          <a:p>
            <a:endParaRPr lang="en-US" dirty="0"/>
          </a:p>
          <a:p>
            <a:r>
              <a:rPr lang="en-US" dirty="0"/>
              <a:t>Multiple employees</a:t>
            </a:r>
          </a:p>
          <a:p>
            <a:endParaRPr lang="en-US" dirty="0"/>
          </a:p>
          <a:p>
            <a:r>
              <a:rPr lang="en-US" dirty="0"/>
              <a:t>Varied menus</a:t>
            </a:r>
          </a:p>
          <a:p>
            <a:endParaRPr lang="en-US" dirty="0"/>
          </a:p>
          <a:p>
            <a:r>
              <a:rPr lang="en-US" dirty="0"/>
              <a:t>Varied pricing </a:t>
            </a:r>
          </a:p>
          <a:p>
            <a:pPr lvl="1"/>
            <a:r>
              <a:rPr lang="en-US" dirty="0"/>
              <a:t>with ‘grouping’</a:t>
            </a:r>
          </a:p>
          <a:p>
            <a:pPr lvl="1"/>
            <a:r>
              <a:rPr lang="en-US" dirty="0"/>
              <a:t>I owe </a:t>
            </a:r>
            <a:r>
              <a:rPr lang="en-US" dirty="0" err="1"/>
              <a:t>you’s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Inventory</a:t>
            </a:r>
          </a:p>
          <a:p>
            <a:endParaRPr lang="en-US" dirty="0"/>
          </a:p>
          <a:p>
            <a:r>
              <a:rPr lang="en-US" dirty="0"/>
              <a:t>Different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6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6DF3-24F4-424B-8668-6D66D2E7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dirty="0"/>
              <a:t>Things we need to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BB899-3691-4196-89AD-B80B1594C7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Frietwagens</a:t>
            </a:r>
            <a:endParaRPr lang="en-US" dirty="0"/>
          </a:p>
          <a:p>
            <a:r>
              <a:rPr lang="en-US" dirty="0"/>
              <a:t>Owners</a:t>
            </a:r>
          </a:p>
          <a:p>
            <a:r>
              <a:rPr lang="en-US" dirty="0"/>
              <a:t>Employees</a:t>
            </a:r>
          </a:p>
          <a:p>
            <a:r>
              <a:rPr lang="en-US" dirty="0"/>
              <a:t>Orders</a:t>
            </a:r>
          </a:p>
          <a:p>
            <a:r>
              <a:rPr lang="en-US" dirty="0"/>
              <a:t>Customers</a:t>
            </a:r>
          </a:p>
          <a:p>
            <a:r>
              <a:rPr lang="en-US" dirty="0"/>
              <a:t>Type of trucks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4285D-DE43-49A5-8D61-5E91218EC0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Food</a:t>
            </a:r>
          </a:p>
          <a:p>
            <a:pPr lvl="1"/>
            <a:r>
              <a:rPr lang="en-US" dirty="0"/>
              <a:t>fries</a:t>
            </a:r>
          </a:p>
          <a:p>
            <a:pPr lvl="1"/>
            <a:r>
              <a:rPr lang="en-US" dirty="0"/>
              <a:t>condiments</a:t>
            </a:r>
          </a:p>
          <a:p>
            <a:r>
              <a:rPr lang="en-US" dirty="0"/>
              <a:t>Transaction</a:t>
            </a:r>
          </a:p>
          <a:p>
            <a:r>
              <a:rPr lang="en-US" dirty="0"/>
              <a:t>Payment type</a:t>
            </a:r>
          </a:p>
          <a:p>
            <a:r>
              <a:rPr lang="en-US" dirty="0"/>
              <a:t>Menu</a:t>
            </a:r>
          </a:p>
          <a:p>
            <a:r>
              <a:rPr lang="en-US" dirty="0"/>
              <a:t>Menu item</a:t>
            </a:r>
          </a:p>
          <a:p>
            <a:r>
              <a:rPr lang="en-US" dirty="0"/>
              <a:t>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3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F46C-A201-4D87-824F-95143624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essence?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5BA7D-3FB8-4C81-A9FF-DB9010014D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Reports?</a:t>
            </a:r>
          </a:p>
          <a:p>
            <a:endParaRPr lang="en-US" dirty="0"/>
          </a:p>
          <a:p>
            <a:r>
              <a:rPr lang="en-US" dirty="0"/>
              <a:t>Condiments?</a:t>
            </a:r>
          </a:p>
          <a:p>
            <a:endParaRPr lang="en-US" dirty="0"/>
          </a:p>
          <a:p>
            <a:r>
              <a:rPr lang="en-US" dirty="0"/>
              <a:t>Owners?</a:t>
            </a:r>
          </a:p>
          <a:p>
            <a:endParaRPr lang="en-US" dirty="0"/>
          </a:p>
          <a:p>
            <a:r>
              <a:rPr lang="en-US" dirty="0"/>
              <a:t>...?</a:t>
            </a:r>
          </a:p>
        </p:txBody>
      </p:sp>
    </p:spTree>
    <p:extLst>
      <p:ext uri="{BB962C8B-B14F-4D97-AF65-F5344CB8AC3E}">
        <p14:creationId xmlns:p14="http://schemas.microsoft.com/office/powerpoint/2010/main" val="76717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FC27-47CA-43BC-86B6-B24FEC13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representing menus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69D3DA-0579-4CC1-BB0C-38246681C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737" y="1819275"/>
            <a:ext cx="57245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FC27-47CA-43BC-86B6-B24FEC13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representing menus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17DB34-8F30-4112-8D36-08C534BD6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100137"/>
            <a:ext cx="70389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318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5052</TotalTime>
  <Words>529</Words>
  <Application>Microsoft Office PowerPoint</Application>
  <PresentationFormat>On-screen Show (4:3)</PresentationFormat>
  <Paragraphs>131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SDCL</vt:lpstr>
      <vt:lpstr>Informatics 121 Software Design I</vt:lpstr>
      <vt:lpstr>Today’s lecture</vt:lpstr>
      <vt:lpstr>Class survey – the good</vt:lpstr>
      <vt:lpstr>Class survey – the bad</vt:lpstr>
      <vt:lpstr>French fries and mayonnaise</vt:lpstr>
      <vt:lpstr>Things we need to model</vt:lpstr>
      <vt:lpstr>Where is the essence?</vt:lpstr>
      <vt:lpstr>Example 1: representing menus</vt:lpstr>
      <vt:lpstr>Example 1: representing menus</vt:lpstr>
      <vt:lpstr>Example 1: representing menus</vt:lpstr>
      <vt:lpstr>Example 1: representing menus</vt:lpstr>
      <vt:lpstr>Example 1: representing menus</vt:lpstr>
      <vt:lpstr>Example 1: what do we really need?</vt:lpstr>
      <vt:lpstr>Example 2: accurate record of sales </vt:lpstr>
      <vt:lpstr>Example 2: accurate record of sales </vt:lpstr>
      <vt:lpstr>Example 2: accurate record of sales </vt:lpstr>
      <vt:lpstr>Example 2: accurate record of sales </vt:lpstr>
      <vt:lpstr>Example 2: accurate record of sales</vt:lpstr>
      <vt:lpstr>Example 2: accurate record of sales</vt:lpstr>
      <vt:lpstr>Example 2: accurate record of sales</vt:lpstr>
      <vt:lpstr>Example 3: groups of frietwagens </vt:lpstr>
      <vt:lpstr>Expert practices we (should have) used</vt:lpstr>
      <vt:lpstr>Experts prefer solutions that they know work</vt:lpstr>
      <vt:lpstr>Design studio 2 (part 1)</vt:lpstr>
      <vt:lpstr>Design studio 2 (part 1)</vt:lpstr>
      <vt:lpstr>Design studio 2 (part 1)</vt:lpstr>
      <vt:lpstr>Design studio 2 (part 1)</vt:lpstr>
      <vt:lpstr>Design studio 2 (part 1)</vt:lpstr>
      <vt:lpstr>Design studio 2 (part 1)</vt:lpstr>
      <vt:lpstr>Design studio 2 (part 1)</vt:lpstr>
      <vt:lpstr>Design studio 2 (part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707</cp:revision>
  <cp:lastPrinted>2013-07-05T19:57:41Z</cp:lastPrinted>
  <dcterms:created xsi:type="dcterms:W3CDTF">2011-04-22T07:09:34Z</dcterms:created>
  <dcterms:modified xsi:type="dcterms:W3CDTF">2017-11-07T06:13:11Z</dcterms:modified>
</cp:coreProperties>
</file>