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82" r:id="rId2"/>
    <p:sldId id="383" r:id="rId3"/>
    <p:sldId id="427" r:id="rId4"/>
    <p:sldId id="428" r:id="rId5"/>
    <p:sldId id="429" r:id="rId6"/>
    <p:sldId id="430" r:id="rId7"/>
    <p:sldId id="431" r:id="rId8"/>
    <p:sldId id="432" r:id="rId9"/>
    <p:sldId id="435" r:id="rId10"/>
    <p:sldId id="436" r:id="rId11"/>
    <p:sldId id="434" r:id="rId12"/>
    <p:sldId id="437" r:id="rId13"/>
    <p:sldId id="438" r:id="rId14"/>
    <p:sldId id="439" r:id="rId15"/>
    <p:sldId id="440" r:id="rId16"/>
    <p:sldId id="441" r:id="rId17"/>
    <p:sldId id="442" r:id="rId18"/>
    <p:sldId id="387" r:id="rId19"/>
    <p:sldId id="386" r:id="rId20"/>
    <p:sldId id="388" r:id="rId21"/>
    <p:sldId id="394" r:id="rId22"/>
    <p:sldId id="396" r:id="rId23"/>
    <p:sldId id="397" r:id="rId24"/>
    <p:sldId id="395" r:id="rId25"/>
    <p:sldId id="399" r:id="rId26"/>
    <p:sldId id="400" r:id="rId27"/>
    <p:sldId id="401" r:id="rId28"/>
    <p:sldId id="402" r:id="rId29"/>
    <p:sldId id="403" r:id="rId30"/>
    <p:sldId id="398" r:id="rId31"/>
    <p:sldId id="405" r:id="rId32"/>
    <p:sldId id="406" r:id="rId33"/>
    <p:sldId id="404" r:id="rId34"/>
    <p:sldId id="407" r:id="rId35"/>
    <p:sldId id="408" r:id="rId36"/>
    <p:sldId id="409" r:id="rId37"/>
    <p:sldId id="410" r:id="rId38"/>
    <p:sldId id="411" r:id="rId39"/>
    <p:sldId id="412" r:id="rId40"/>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2200"/>
    <a:srgbClr val="4C4C4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696" autoAdjust="0"/>
    <p:restoredTop sz="94660"/>
  </p:normalViewPr>
  <p:slideViewPr>
    <p:cSldViewPr>
      <p:cViewPr varScale="1">
        <p:scale>
          <a:sx n="123" d="100"/>
          <a:sy n="123" d="100"/>
        </p:scale>
        <p:origin x="852"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5B0BEA7C-53CD-49C3-9B68-5450764851B2}" type="datetimeFigureOut">
              <a:rPr lang="en-US" smtClean="0"/>
              <a:t>10/30/2019</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9DF206C4-DED1-4B7A-8149-9D939A7066EC}" type="slidenum">
              <a:rPr lang="en-US" smtClean="0"/>
              <a:t>‹#›</a:t>
            </a:fld>
            <a:endParaRPr lang="en-US"/>
          </a:p>
        </p:txBody>
      </p:sp>
    </p:spTree>
    <p:extLst>
      <p:ext uri="{BB962C8B-B14F-4D97-AF65-F5344CB8AC3E}">
        <p14:creationId xmlns:p14="http://schemas.microsoft.com/office/powerpoint/2010/main" val="1554557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6FED7520-BF41-4E54-97AD-8EA3ED10F785}" type="datetimeFigureOut">
              <a:rPr lang="en-US" smtClean="0"/>
              <a:t>10/30/2019</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408F7332-6F3C-43B0-9340-BC8646E52BFE}" type="slidenum">
              <a:rPr lang="en-US" smtClean="0"/>
              <a:t>‹#›</a:t>
            </a:fld>
            <a:endParaRPr lang="en-US"/>
          </a:p>
        </p:txBody>
      </p:sp>
    </p:spTree>
    <p:extLst>
      <p:ext uri="{BB962C8B-B14F-4D97-AF65-F5344CB8AC3E}">
        <p14:creationId xmlns:p14="http://schemas.microsoft.com/office/powerpoint/2010/main" val="38485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 style</a:t>
            </a:r>
          </a:p>
        </p:txBody>
      </p:sp>
    </p:spTree>
    <p:extLst>
      <p:ext uri="{BB962C8B-B14F-4D97-AF65-F5344CB8AC3E}">
        <p14:creationId xmlns:p14="http://schemas.microsoft.com/office/powerpoint/2010/main" val="210466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3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
          </p:nvPr>
        </p:nvSpPr>
        <p:spPr>
          <a:xfrm>
            <a:off x="457200" y="1600200"/>
            <a:ext cx="81762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513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3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2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7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6" name="Straight Connector 15"/>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6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7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609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3589206" y="6649759"/>
            <a:ext cx="1965603" cy="230832"/>
          </a:xfrm>
          <a:prstGeom prst="rect">
            <a:avLst/>
          </a:prstGeom>
          <a:noFill/>
        </p:spPr>
        <p:txBody>
          <a:bodyPr wrap="none" rtlCol="0">
            <a:spAutoFit/>
          </a:bodyPr>
          <a:lstStyle/>
          <a:p>
            <a:pPr algn="ctr"/>
            <a:r>
              <a:rPr lang="en-US" sz="900" b="1" dirty="0">
                <a:solidFill>
                  <a:srgbClr val="F32200"/>
                </a:solidFill>
              </a:rPr>
              <a:t>Department of Informatics, UC Irvine</a:t>
            </a:r>
          </a:p>
        </p:txBody>
      </p:sp>
      <p:sp>
        <p:nvSpPr>
          <p:cNvPr id="9" name="TextBox 8"/>
          <p:cNvSpPr txBox="1"/>
          <p:nvPr userDrawn="1"/>
        </p:nvSpPr>
        <p:spPr>
          <a:xfrm>
            <a:off x="0" y="6477000"/>
            <a:ext cx="914400" cy="461665"/>
          </a:xfrm>
          <a:prstGeom prst="rect">
            <a:avLst/>
          </a:prstGeom>
          <a:noFill/>
        </p:spPr>
        <p:txBody>
          <a:bodyPr wrap="square" rtlCol="0">
            <a:spAutoFit/>
          </a:bodyPr>
          <a:lstStyle/>
          <a:p>
            <a:r>
              <a:rPr lang="en-US" sz="2400" b="1" dirty="0">
                <a:solidFill>
                  <a:srgbClr val="F32200"/>
                </a:solidFill>
              </a:rPr>
              <a:t>SDCL</a:t>
            </a:r>
          </a:p>
        </p:txBody>
      </p:sp>
      <p:sp>
        <p:nvSpPr>
          <p:cNvPr id="11" name="TextBox 10"/>
          <p:cNvSpPr txBox="1"/>
          <p:nvPr userDrawn="1"/>
        </p:nvSpPr>
        <p:spPr>
          <a:xfrm>
            <a:off x="645319" y="6649759"/>
            <a:ext cx="1396536" cy="230832"/>
          </a:xfrm>
          <a:prstGeom prst="rect">
            <a:avLst/>
          </a:prstGeom>
          <a:noFill/>
        </p:spPr>
        <p:txBody>
          <a:bodyPr wrap="none" rtlCol="0">
            <a:spAutoFit/>
          </a:bodyPr>
          <a:lstStyle/>
          <a:p>
            <a:r>
              <a:rPr lang="en-US" sz="900" b="1" dirty="0">
                <a:solidFill>
                  <a:srgbClr val="4C4C4C"/>
                </a:solidFill>
              </a:rPr>
              <a:t>Collaboration</a:t>
            </a:r>
            <a:r>
              <a:rPr lang="en-US" sz="900" b="1" dirty="0"/>
              <a:t> </a:t>
            </a:r>
            <a:r>
              <a:rPr lang="en-US" sz="900" b="1" dirty="0">
                <a:solidFill>
                  <a:srgbClr val="4C4C4C"/>
                </a:solidFill>
              </a:rPr>
              <a:t>Laboratory</a:t>
            </a:r>
          </a:p>
        </p:txBody>
      </p:sp>
      <p:sp>
        <p:nvSpPr>
          <p:cNvPr id="10" name="TextBox 9"/>
          <p:cNvSpPr txBox="1"/>
          <p:nvPr userDrawn="1"/>
        </p:nvSpPr>
        <p:spPr>
          <a:xfrm>
            <a:off x="645319" y="6539298"/>
            <a:ext cx="1178528" cy="230832"/>
          </a:xfrm>
          <a:prstGeom prst="rect">
            <a:avLst/>
          </a:prstGeom>
          <a:noFill/>
        </p:spPr>
        <p:txBody>
          <a:bodyPr wrap="none" rtlCol="0">
            <a:spAutoFit/>
          </a:bodyPr>
          <a:lstStyle/>
          <a:p>
            <a:r>
              <a:rPr lang="en-US" sz="900" b="1" dirty="0">
                <a:solidFill>
                  <a:srgbClr val="4C4C4C"/>
                </a:solidFill>
              </a:rPr>
              <a:t>Software Design and</a:t>
            </a:r>
          </a:p>
        </p:txBody>
      </p:sp>
      <p:sp>
        <p:nvSpPr>
          <p:cNvPr id="4" name="TextBox 3"/>
          <p:cNvSpPr txBox="1"/>
          <p:nvPr userDrawn="1"/>
        </p:nvSpPr>
        <p:spPr>
          <a:xfrm>
            <a:off x="7169150" y="6632916"/>
            <a:ext cx="1974850" cy="230832"/>
          </a:xfrm>
          <a:prstGeom prst="rect">
            <a:avLst/>
          </a:prstGeom>
          <a:noFill/>
        </p:spPr>
        <p:txBody>
          <a:bodyPr wrap="square" rtlCol="0">
            <a:spAutoFit/>
          </a:bodyPr>
          <a:lstStyle/>
          <a:p>
            <a:pPr algn="r"/>
            <a:r>
              <a:rPr lang="en-US" sz="900" b="1" dirty="0">
                <a:solidFill>
                  <a:srgbClr val="F32200"/>
                </a:solidFill>
              </a:rPr>
              <a:t>sdcl.ics.uci.edu</a:t>
            </a:r>
            <a:r>
              <a:rPr lang="en-US" sz="900" b="1" baseline="0" dirty="0">
                <a:solidFill>
                  <a:srgbClr val="F32200"/>
                </a:solidFill>
              </a:rPr>
              <a:t>  </a:t>
            </a:r>
            <a:fld id="{30ABF327-B19C-4A16-9796-EFEDB6CCAA30}" type="slidenum">
              <a:rPr lang="en-US" sz="900" b="1" smtClean="0">
                <a:solidFill>
                  <a:srgbClr val="F32200"/>
                </a:solidFill>
              </a:rPr>
              <a:pPr algn="r"/>
              <a:t>‹#›</a:t>
            </a:fld>
            <a:endParaRPr lang="en-US" sz="900" b="1" dirty="0">
              <a:solidFill>
                <a:srgbClr val="F32200"/>
              </a:solidFill>
            </a:endParaRPr>
          </a:p>
        </p:txBody>
      </p:sp>
    </p:spTree>
    <p:extLst>
      <p:ext uri="{BB962C8B-B14F-4D97-AF65-F5344CB8AC3E}">
        <p14:creationId xmlns:p14="http://schemas.microsoft.com/office/powerpoint/2010/main" val="26078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b="1" kern="1200">
          <a:solidFill>
            <a:srgbClr val="4C4C4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Informatics 121</a:t>
            </a:r>
            <a:br>
              <a:rPr lang="en-US" dirty="0"/>
            </a:br>
            <a:r>
              <a:rPr lang="en-US" dirty="0"/>
              <a:t>Software Design I</a:t>
            </a:r>
          </a:p>
        </p:txBody>
      </p:sp>
      <p:sp>
        <p:nvSpPr>
          <p:cNvPr id="3" name="Subtitle 2"/>
          <p:cNvSpPr>
            <a:spLocks noGrp="1"/>
          </p:cNvSpPr>
          <p:nvPr>
            <p:ph type="subTitle" idx="1"/>
          </p:nvPr>
        </p:nvSpPr>
        <p:spPr/>
        <p:txBody>
          <a:bodyPr>
            <a:normAutofit/>
          </a:bodyPr>
          <a:lstStyle/>
          <a:p>
            <a:r>
              <a:rPr lang="en-US" dirty="0"/>
              <a:t>Lecture 10</a:t>
            </a:r>
            <a:br>
              <a:rPr lang="en-US" dirty="0"/>
            </a:br>
            <a:endParaRPr lang="en-US" dirty="0"/>
          </a:p>
          <a:p>
            <a:r>
              <a:rPr lang="en-US" sz="1400" i="1" dirty="0"/>
              <a:t>Duplication of course material for any commercial purpose without the explicit written permission of the professor is prohibited.</a:t>
            </a:r>
          </a:p>
          <a:p>
            <a:endParaRPr lang="en-US" dirty="0"/>
          </a:p>
        </p:txBody>
      </p:sp>
    </p:spTree>
    <p:extLst>
      <p:ext uri="{BB962C8B-B14F-4D97-AF65-F5344CB8AC3E}">
        <p14:creationId xmlns:p14="http://schemas.microsoft.com/office/powerpoint/2010/main" val="275924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Continuing the previous question, draw a few mock-ups of how you envision the system to work:</a:t>
            </a:r>
          </a:p>
        </p:txBody>
      </p:sp>
    </p:spTree>
    <p:extLst>
      <p:ext uri="{BB962C8B-B14F-4D97-AF65-F5344CB8AC3E}">
        <p14:creationId xmlns:p14="http://schemas.microsoft.com/office/powerpoint/2010/main" val="3220121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BFCE-48F2-4659-B728-B9D3F2C85FE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BE2F040-225C-400C-AA89-9FCDF073BEBF}"/>
              </a:ext>
            </a:extLst>
          </p:cNvPr>
          <p:cNvSpPr>
            <a:spLocks noGrp="1"/>
          </p:cNvSpPr>
          <p:nvPr>
            <p:ph sz="half" idx="1"/>
          </p:nvPr>
        </p:nvSpPr>
        <p:spPr/>
        <p:txBody>
          <a:bodyPr/>
          <a:lstStyle/>
          <a:p>
            <a:endParaRPr lang="en-US" dirty="0"/>
          </a:p>
        </p:txBody>
      </p:sp>
    </p:spTree>
    <p:extLst>
      <p:ext uri="{BB962C8B-B14F-4D97-AF65-F5344CB8AC3E}">
        <p14:creationId xmlns:p14="http://schemas.microsoft.com/office/powerpoint/2010/main" val="206181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2 (part 1)</a:t>
            </a:r>
          </a:p>
        </p:txBody>
      </p:sp>
      <p:sp>
        <p:nvSpPr>
          <p:cNvPr id="3" name="Content Placeholder 2"/>
          <p:cNvSpPr>
            <a:spLocks noGrp="1"/>
          </p:cNvSpPr>
          <p:nvPr>
            <p:ph sz="half" idx="1"/>
          </p:nvPr>
        </p:nvSpPr>
        <p:spPr/>
        <p:txBody>
          <a:bodyPr/>
          <a:lstStyle/>
          <a:p>
            <a:r>
              <a:rPr lang="en-US" dirty="0"/>
              <a:t>As a team, design an educational traffic simulator based on the design prompt we hand out in discussion</a:t>
            </a:r>
          </a:p>
          <a:p>
            <a:endParaRPr lang="en-US" dirty="0"/>
          </a:p>
          <a:p>
            <a:r>
              <a:rPr lang="en-US" dirty="0"/>
              <a:t>Make sure to consider at least </a:t>
            </a:r>
            <a:r>
              <a:rPr lang="en-US" i="1" dirty="0"/>
              <a:t>three </a:t>
            </a:r>
            <a:r>
              <a:rPr lang="en-US" dirty="0"/>
              <a:t>different approaches, highlight tradeoffs among the approaches, and discuss why you chose the approach you took</a:t>
            </a:r>
          </a:p>
          <a:p>
            <a:pPr lvl="1"/>
            <a:r>
              <a:rPr lang="en-US" dirty="0"/>
              <a:t>briefly document the approaches you considered but did not adopt</a:t>
            </a:r>
          </a:p>
          <a:p>
            <a:endParaRPr lang="en-US" dirty="0"/>
          </a:p>
          <a:p>
            <a:r>
              <a:rPr lang="en-US" dirty="0"/>
              <a:t>Your group will be announced at the start of your discussion</a:t>
            </a:r>
          </a:p>
          <a:p>
            <a:endParaRPr lang="en-US" dirty="0"/>
          </a:p>
        </p:txBody>
      </p:sp>
    </p:spTree>
    <p:extLst>
      <p:ext uri="{BB962C8B-B14F-4D97-AF65-F5344CB8AC3E}">
        <p14:creationId xmlns:p14="http://schemas.microsoft.com/office/powerpoint/2010/main" val="136220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09600"/>
          </a:xfrm>
        </p:spPr>
        <p:txBody>
          <a:bodyPr>
            <a:noAutofit/>
          </a:bodyPr>
          <a:lstStyle/>
          <a:p>
            <a:r>
              <a:rPr lang="en-US" dirty="0"/>
              <a:t>Design studio 2 (part 1)</a:t>
            </a:r>
          </a:p>
        </p:txBody>
      </p:sp>
      <p:sp>
        <p:nvSpPr>
          <p:cNvPr id="3" name="Content Placeholder 2"/>
          <p:cNvSpPr>
            <a:spLocks noGrp="1"/>
          </p:cNvSpPr>
          <p:nvPr>
            <p:ph sz="half" idx="1"/>
          </p:nvPr>
        </p:nvSpPr>
        <p:spPr/>
        <p:txBody>
          <a:bodyPr>
            <a:normAutofit/>
          </a:bodyPr>
          <a:lstStyle/>
          <a:p>
            <a:r>
              <a:rPr lang="en-US" dirty="0"/>
              <a:t>Focus</a:t>
            </a:r>
          </a:p>
          <a:p>
            <a:pPr lvl="1"/>
            <a:r>
              <a:rPr lang="en-US" dirty="0"/>
              <a:t>predicting the future</a:t>
            </a:r>
          </a:p>
          <a:p>
            <a:pPr lvl="1"/>
            <a:r>
              <a:rPr lang="en-US" dirty="0">
                <a:solidFill>
                  <a:srgbClr val="FF0000"/>
                </a:solidFill>
              </a:rPr>
              <a:t>making tradeoffs</a:t>
            </a:r>
          </a:p>
          <a:p>
            <a:pPr lvl="1"/>
            <a:r>
              <a:rPr lang="en-US" dirty="0">
                <a:solidFill>
                  <a:srgbClr val="FF0000"/>
                </a:solidFill>
              </a:rPr>
              <a:t>marrying technical and social perspectives</a:t>
            </a:r>
          </a:p>
          <a:p>
            <a:pPr lvl="1"/>
            <a:r>
              <a:rPr lang="en-US" dirty="0">
                <a:solidFill>
                  <a:srgbClr val="FF0000"/>
                </a:solidFill>
              </a:rPr>
              <a:t>facing unique problems</a:t>
            </a:r>
          </a:p>
          <a:p>
            <a:pPr lvl="1"/>
            <a:r>
              <a:rPr lang="en-US" dirty="0"/>
              <a:t>knowing when to stop</a:t>
            </a:r>
          </a:p>
          <a:p>
            <a:pPr lvl="1"/>
            <a:r>
              <a:rPr lang="en-US" dirty="0">
                <a:solidFill>
                  <a:srgbClr val="FF0000"/>
                </a:solidFill>
              </a:rPr>
              <a:t>accommodating change</a:t>
            </a:r>
          </a:p>
          <a:p>
            <a:endParaRPr lang="en-US" dirty="0"/>
          </a:p>
          <a:p>
            <a:endParaRPr lang="en-US" dirty="0"/>
          </a:p>
          <a:p>
            <a:endParaRPr lang="en-US" dirty="0"/>
          </a:p>
        </p:txBody>
      </p:sp>
    </p:spTree>
    <p:extLst>
      <p:ext uri="{BB962C8B-B14F-4D97-AF65-F5344CB8AC3E}">
        <p14:creationId xmlns:p14="http://schemas.microsoft.com/office/powerpoint/2010/main" val="182365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2 (part 1)</a:t>
            </a:r>
          </a:p>
        </p:txBody>
      </p:sp>
      <p:sp>
        <p:nvSpPr>
          <p:cNvPr id="3" name="Content Placeholder 2"/>
          <p:cNvSpPr>
            <a:spLocks noGrp="1"/>
          </p:cNvSpPr>
          <p:nvPr>
            <p:ph sz="half" idx="1"/>
          </p:nvPr>
        </p:nvSpPr>
        <p:spPr/>
        <p:txBody>
          <a:bodyPr>
            <a:normAutofit/>
          </a:bodyPr>
          <a:lstStyle/>
          <a:p>
            <a:r>
              <a:rPr lang="en-US" dirty="0"/>
              <a:t>Practice what you have learned about experts: </a:t>
            </a:r>
          </a:p>
          <a:p>
            <a:pPr lvl="1"/>
            <a:r>
              <a:rPr lang="en-US" dirty="0"/>
              <a:t>solve simpler problems first</a:t>
            </a:r>
          </a:p>
          <a:p>
            <a:pPr lvl="1"/>
            <a:r>
              <a:rPr lang="en-US" dirty="0"/>
              <a:t>draw the problem as much as they draw the solution</a:t>
            </a:r>
          </a:p>
          <a:p>
            <a:pPr lvl="1"/>
            <a:r>
              <a:rPr lang="en-US" dirty="0"/>
              <a:t>move among levels of abstraction</a:t>
            </a:r>
          </a:p>
          <a:p>
            <a:pPr lvl="1"/>
            <a:r>
              <a:rPr lang="en-US" dirty="0"/>
              <a:t>go as deep as needed</a:t>
            </a:r>
          </a:p>
          <a:p>
            <a:pPr lvl="1"/>
            <a:r>
              <a:rPr lang="en-US" dirty="0"/>
              <a:t>simulate continually</a:t>
            </a:r>
          </a:p>
          <a:p>
            <a:pPr lvl="1"/>
            <a:r>
              <a:rPr lang="en-US" dirty="0"/>
              <a:t>are alert to evidence that challenges their theory</a:t>
            </a:r>
          </a:p>
          <a:p>
            <a:pPr lvl="1"/>
            <a:r>
              <a:rPr lang="en-US" dirty="0"/>
              <a:t>think about what they are not designing</a:t>
            </a:r>
          </a:p>
          <a:p>
            <a:pPr lvl="1"/>
            <a:r>
              <a:rPr lang="en-US" dirty="0"/>
              <a:t>invest now to save time later</a:t>
            </a:r>
          </a:p>
          <a:p>
            <a:endParaRPr lang="en-US" dirty="0"/>
          </a:p>
        </p:txBody>
      </p:sp>
    </p:spTree>
    <p:extLst>
      <p:ext uri="{BB962C8B-B14F-4D97-AF65-F5344CB8AC3E}">
        <p14:creationId xmlns:p14="http://schemas.microsoft.com/office/powerpoint/2010/main" val="158958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2 (part 1)</a:t>
            </a:r>
          </a:p>
        </p:txBody>
      </p:sp>
      <p:sp>
        <p:nvSpPr>
          <p:cNvPr id="3" name="Content Placeholder 2"/>
          <p:cNvSpPr>
            <a:spLocks noGrp="1"/>
          </p:cNvSpPr>
          <p:nvPr>
            <p:ph sz="half" idx="1"/>
          </p:nvPr>
        </p:nvSpPr>
        <p:spPr/>
        <p:txBody>
          <a:bodyPr>
            <a:normAutofit/>
          </a:bodyPr>
          <a:lstStyle/>
          <a:p>
            <a:r>
              <a:rPr lang="en-US" dirty="0"/>
              <a:t>Practice what you have learned about experts: </a:t>
            </a:r>
          </a:p>
          <a:p>
            <a:pPr lvl="1"/>
            <a:r>
              <a:rPr lang="en-US" dirty="0"/>
              <a:t>focus on the essence</a:t>
            </a:r>
          </a:p>
          <a:p>
            <a:pPr lvl="1"/>
            <a:r>
              <a:rPr lang="en-US" dirty="0"/>
              <a:t>prefer solutions that they know work</a:t>
            </a:r>
          </a:p>
          <a:p>
            <a:pPr lvl="1"/>
            <a:r>
              <a:rPr lang="en-US" dirty="0"/>
              <a:t>address knowledge deficiencies</a:t>
            </a:r>
          </a:p>
          <a:p>
            <a:pPr lvl="1"/>
            <a:r>
              <a:rPr lang="en-US" dirty="0"/>
              <a:t>generate alternatives</a:t>
            </a:r>
          </a:p>
          <a:p>
            <a:pPr lvl="1"/>
            <a:r>
              <a:rPr lang="en-US" dirty="0"/>
              <a:t>are skeptical</a:t>
            </a:r>
          </a:p>
          <a:p>
            <a:endParaRPr lang="en-US" dirty="0"/>
          </a:p>
        </p:txBody>
      </p:sp>
    </p:spTree>
    <p:extLst>
      <p:ext uri="{BB962C8B-B14F-4D97-AF65-F5344CB8AC3E}">
        <p14:creationId xmlns:p14="http://schemas.microsoft.com/office/powerpoint/2010/main" val="426438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2 (part 1)</a:t>
            </a:r>
          </a:p>
        </p:txBody>
      </p:sp>
      <p:sp>
        <p:nvSpPr>
          <p:cNvPr id="3" name="Content Placeholder 2"/>
          <p:cNvSpPr>
            <a:spLocks noGrp="1"/>
          </p:cNvSpPr>
          <p:nvPr>
            <p:ph sz="half" idx="1"/>
          </p:nvPr>
        </p:nvSpPr>
        <p:spPr/>
        <p:txBody>
          <a:bodyPr>
            <a:normAutofit/>
          </a:bodyPr>
          <a:lstStyle/>
          <a:p>
            <a:r>
              <a:rPr lang="en-US" dirty="0"/>
              <a:t>Due through </a:t>
            </a:r>
            <a:r>
              <a:rPr lang="en-US" dirty="0" err="1"/>
              <a:t>GradeScope</a:t>
            </a:r>
            <a:r>
              <a:rPr lang="en-US" dirty="0"/>
              <a:t>, </a:t>
            </a:r>
            <a:r>
              <a:rPr lang="en-US" dirty="0">
                <a:solidFill>
                  <a:srgbClr val="FF0000"/>
                </a:solidFill>
              </a:rPr>
              <a:t>Tuesday</a:t>
            </a:r>
            <a:r>
              <a:rPr lang="en-US" dirty="0"/>
              <a:t> November 12, at noon</a:t>
            </a:r>
          </a:p>
          <a:p>
            <a:pPr lvl="1"/>
            <a:r>
              <a:rPr lang="en-US" dirty="0"/>
              <a:t>make sure to identify all group members</a:t>
            </a:r>
          </a:p>
          <a:p>
            <a:pPr lvl="1"/>
            <a:r>
              <a:rPr lang="en-US" dirty="0"/>
              <a:t>make sure to identify your discussion time</a:t>
            </a:r>
          </a:p>
          <a:p>
            <a:pPr lvl="1"/>
            <a:endParaRPr lang="en-US" dirty="0"/>
          </a:p>
          <a:p>
            <a:r>
              <a:rPr lang="en-US" dirty="0"/>
              <a:t>All intermediate artifacts should be submitted through </a:t>
            </a:r>
            <a:r>
              <a:rPr lang="en-US" dirty="0" err="1"/>
              <a:t>Linecept</a:t>
            </a:r>
            <a:endParaRPr lang="en-US" dirty="0"/>
          </a:p>
          <a:p>
            <a:endParaRPr lang="en-US" dirty="0"/>
          </a:p>
          <a:p>
            <a:r>
              <a:rPr lang="en-US" dirty="0"/>
              <a:t>No extensions, not even for reduced points</a:t>
            </a:r>
          </a:p>
          <a:p>
            <a:pPr lvl="1"/>
            <a:endParaRPr lang="en-US" dirty="0"/>
          </a:p>
          <a:p>
            <a:endParaRPr lang="en-US" dirty="0"/>
          </a:p>
        </p:txBody>
      </p:sp>
    </p:spTree>
    <p:extLst>
      <p:ext uri="{BB962C8B-B14F-4D97-AF65-F5344CB8AC3E}">
        <p14:creationId xmlns:p14="http://schemas.microsoft.com/office/powerpoint/2010/main" val="2851776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2 (part 1)</a:t>
            </a:r>
          </a:p>
        </p:txBody>
      </p:sp>
      <p:sp>
        <p:nvSpPr>
          <p:cNvPr id="3" name="Content Placeholder 2"/>
          <p:cNvSpPr>
            <a:spLocks noGrp="1"/>
          </p:cNvSpPr>
          <p:nvPr>
            <p:ph sz="half" idx="1"/>
          </p:nvPr>
        </p:nvSpPr>
        <p:spPr>
          <a:xfrm>
            <a:off x="441832" y="1600200"/>
            <a:ext cx="8176260" cy="4525963"/>
          </a:xfrm>
        </p:spPr>
        <p:txBody>
          <a:bodyPr>
            <a:normAutofit/>
          </a:bodyPr>
          <a:lstStyle/>
          <a:p>
            <a:r>
              <a:rPr lang="en-US" dirty="0"/>
              <a:t>Team members will assess other team members</a:t>
            </a:r>
          </a:p>
          <a:p>
            <a:pPr lvl="1"/>
            <a:r>
              <a:rPr lang="en-US" dirty="0"/>
              <a:t>in terms of the contributions they make</a:t>
            </a:r>
          </a:p>
          <a:p>
            <a:pPr lvl="1"/>
            <a:r>
              <a:rPr lang="en-US" dirty="0"/>
              <a:t>in terms of enabling others to make contributions</a:t>
            </a:r>
          </a:p>
          <a:p>
            <a:endParaRPr lang="en-US" dirty="0"/>
          </a:p>
        </p:txBody>
      </p:sp>
    </p:spTree>
    <p:extLst>
      <p:ext uri="{BB962C8B-B14F-4D97-AF65-F5344CB8AC3E}">
        <p14:creationId xmlns:p14="http://schemas.microsoft.com/office/powerpoint/2010/main" val="717830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684A-B6BC-46D1-A3F1-4C57BE851CBD}"/>
              </a:ext>
            </a:extLst>
          </p:cNvPr>
          <p:cNvSpPr>
            <a:spLocks noGrp="1"/>
          </p:cNvSpPr>
          <p:nvPr>
            <p:ph type="title"/>
          </p:nvPr>
        </p:nvSpPr>
        <p:spPr/>
        <p:txBody>
          <a:bodyPr/>
          <a:lstStyle/>
          <a:p>
            <a:r>
              <a:rPr lang="en-US" dirty="0"/>
              <a:t>Design studio 2 (part 1)</a:t>
            </a:r>
          </a:p>
        </p:txBody>
      </p:sp>
      <p:sp>
        <p:nvSpPr>
          <p:cNvPr id="3" name="Content Placeholder 2">
            <a:extLst>
              <a:ext uri="{FF2B5EF4-FFF2-40B4-BE49-F238E27FC236}">
                <a16:creationId xmlns:a16="http://schemas.microsoft.com/office/drawing/2014/main" id="{C7D2D8BD-9A3A-4BDD-BF2B-D742239C24A9}"/>
              </a:ext>
            </a:extLst>
          </p:cNvPr>
          <p:cNvSpPr>
            <a:spLocks noGrp="1"/>
          </p:cNvSpPr>
          <p:nvPr>
            <p:ph sz="half" idx="1"/>
          </p:nvPr>
        </p:nvSpPr>
        <p:spPr/>
        <p:txBody>
          <a:bodyPr/>
          <a:lstStyle/>
          <a:p>
            <a:r>
              <a:rPr lang="en-US" dirty="0"/>
              <a:t>Questions?</a:t>
            </a:r>
          </a:p>
        </p:txBody>
      </p:sp>
    </p:spTree>
    <p:extLst>
      <p:ext uri="{BB962C8B-B14F-4D97-AF65-F5344CB8AC3E}">
        <p14:creationId xmlns:p14="http://schemas.microsoft.com/office/powerpoint/2010/main" val="2149072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684A-B6BC-46D1-A3F1-4C57BE851CBD}"/>
              </a:ext>
            </a:extLst>
          </p:cNvPr>
          <p:cNvSpPr>
            <a:spLocks noGrp="1"/>
          </p:cNvSpPr>
          <p:nvPr>
            <p:ph type="title"/>
          </p:nvPr>
        </p:nvSpPr>
        <p:spPr/>
        <p:txBody>
          <a:bodyPr/>
          <a:lstStyle/>
          <a:p>
            <a:r>
              <a:rPr lang="en-US" dirty="0"/>
              <a:t>Design studio 2 (part 1)</a:t>
            </a:r>
          </a:p>
        </p:txBody>
      </p:sp>
      <p:sp>
        <p:nvSpPr>
          <p:cNvPr id="3" name="Content Placeholder 2">
            <a:extLst>
              <a:ext uri="{FF2B5EF4-FFF2-40B4-BE49-F238E27FC236}">
                <a16:creationId xmlns:a16="http://schemas.microsoft.com/office/drawing/2014/main" id="{C7D2D8BD-9A3A-4BDD-BF2B-D742239C24A9}"/>
              </a:ext>
            </a:extLst>
          </p:cNvPr>
          <p:cNvSpPr>
            <a:spLocks noGrp="1"/>
          </p:cNvSpPr>
          <p:nvPr>
            <p:ph sz="half" idx="1"/>
          </p:nvPr>
        </p:nvSpPr>
        <p:spPr/>
        <p:txBody>
          <a:bodyPr/>
          <a:lstStyle/>
          <a:p>
            <a:r>
              <a:rPr lang="en-US" dirty="0"/>
              <a:t>What should the document look like?</a:t>
            </a:r>
          </a:p>
        </p:txBody>
      </p:sp>
    </p:spTree>
    <p:extLst>
      <p:ext uri="{BB962C8B-B14F-4D97-AF65-F5344CB8AC3E}">
        <p14:creationId xmlns:p14="http://schemas.microsoft.com/office/powerpoint/2010/main" val="223990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lecture</a:t>
            </a:r>
          </a:p>
        </p:txBody>
      </p:sp>
      <p:sp>
        <p:nvSpPr>
          <p:cNvPr id="3" name="Content Placeholder 2"/>
          <p:cNvSpPr>
            <a:spLocks noGrp="1"/>
          </p:cNvSpPr>
          <p:nvPr>
            <p:ph sz="half" idx="1"/>
          </p:nvPr>
        </p:nvSpPr>
        <p:spPr/>
        <p:txBody>
          <a:bodyPr/>
          <a:lstStyle/>
          <a:p>
            <a:r>
              <a:rPr lang="en-US" dirty="0"/>
              <a:t>Midterm</a:t>
            </a:r>
          </a:p>
          <a:p>
            <a:endParaRPr lang="en-US" dirty="0"/>
          </a:p>
          <a:p>
            <a:r>
              <a:rPr lang="en-US" dirty="0"/>
              <a:t>Design studio 2</a:t>
            </a:r>
          </a:p>
          <a:p>
            <a:endParaRPr lang="en-US" dirty="0"/>
          </a:p>
          <a:p>
            <a:r>
              <a:rPr lang="en-US" dirty="0"/>
              <a:t>Design practice</a:t>
            </a:r>
          </a:p>
          <a:p>
            <a:endParaRPr lang="en-US" dirty="0"/>
          </a:p>
        </p:txBody>
      </p:sp>
    </p:spTree>
    <p:extLst>
      <p:ext uri="{BB962C8B-B14F-4D97-AF65-F5344CB8AC3E}">
        <p14:creationId xmlns:p14="http://schemas.microsoft.com/office/powerpoint/2010/main" val="163927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684A-B6BC-46D1-A3F1-4C57BE851CBD}"/>
              </a:ext>
            </a:extLst>
          </p:cNvPr>
          <p:cNvSpPr>
            <a:spLocks noGrp="1"/>
          </p:cNvSpPr>
          <p:nvPr>
            <p:ph type="title"/>
          </p:nvPr>
        </p:nvSpPr>
        <p:spPr/>
        <p:txBody>
          <a:bodyPr/>
          <a:lstStyle/>
          <a:p>
            <a:r>
              <a:rPr lang="en-US" dirty="0"/>
              <a:t>Design studio 2 (part 1)</a:t>
            </a:r>
          </a:p>
        </p:txBody>
      </p:sp>
      <p:sp>
        <p:nvSpPr>
          <p:cNvPr id="3" name="Content Placeholder 2">
            <a:extLst>
              <a:ext uri="{FF2B5EF4-FFF2-40B4-BE49-F238E27FC236}">
                <a16:creationId xmlns:a16="http://schemas.microsoft.com/office/drawing/2014/main" id="{C7D2D8BD-9A3A-4BDD-BF2B-D742239C24A9}"/>
              </a:ext>
            </a:extLst>
          </p:cNvPr>
          <p:cNvSpPr>
            <a:spLocks noGrp="1"/>
          </p:cNvSpPr>
          <p:nvPr>
            <p:ph sz="half" idx="1"/>
          </p:nvPr>
        </p:nvSpPr>
        <p:spPr/>
        <p:txBody>
          <a:bodyPr/>
          <a:lstStyle/>
          <a:p>
            <a:r>
              <a:rPr lang="en-US" dirty="0"/>
              <a:t>What should the grading criteria be?</a:t>
            </a:r>
          </a:p>
        </p:txBody>
      </p:sp>
    </p:spTree>
    <p:extLst>
      <p:ext uri="{BB962C8B-B14F-4D97-AF65-F5344CB8AC3E}">
        <p14:creationId xmlns:p14="http://schemas.microsoft.com/office/powerpoint/2010/main" val="1634651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C0C0-2AFE-44D0-AA54-FF74E6FFFBE9}"/>
              </a:ext>
            </a:extLst>
          </p:cNvPr>
          <p:cNvSpPr>
            <a:spLocks noGrp="1"/>
          </p:cNvSpPr>
          <p:nvPr>
            <p:ph type="title"/>
          </p:nvPr>
        </p:nvSpPr>
        <p:spPr/>
        <p:txBody>
          <a:bodyPr/>
          <a:lstStyle/>
          <a:p>
            <a:r>
              <a:rPr lang="en-US" dirty="0"/>
              <a:t>French fries and mayonnaise</a:t>
            </a:r>
          </a:p>
        </p:txBody>
      </p:sp>
      <p:sp>
        <p:nvSpPr>
          <p:cNvPr id="3" name="Content Placeholder 2">
            <a:extLst>
              <a:ext uri="{FF2B5EF4-FFF2-40B4-BE49-F238E27FC236}">
                <a16:creationId xmlns:a16="http://schemas.microsoft.com/office/drawing/2014/main" id="{392E790A-3D9B-4639-9EBD-21D3214D8B88}"/>
              </a:ext>
            </a:extLst>
          </p:cNvPr>
          <p:cNvSpPr>
            <a:spLocks noGrp="1"/>
          </p:cNvSpPr>
          <p:nvPr>
            <p:ph sz="half" idx="1"/>
          </p:nvPr>
        </p:nvSpPr>
        <p:spPr/>
        <p:txBody>
          <a:bodyPr>
            <a:normAutofit fontScale="92500" lnSpcReduction="20000"/>
          </a:bodyPr>
          <a:lstStyle/>
          <a:p>
            <a:r>
              <a:rPr lang="en-US" dirty="0"/>
              <a:t>Multiple </a:t>
            </a:r>
            <a:r>
              <a:rPr lang="en-US" dirty="0" err="1"/>
              <a:t>frietwagens</a:t>
            </a:r>
            <a:endParaRPr lang="en-US" dirty="0"/>
          </a:p>
          <a:p>
            <a:endParaRPr lang="en-US" dirty="0"/>
          </a:p>
          <a:p>
            <a:r>
              <a:rPr lang="en-US" dirty="0"/>
              <a:t>Multiple employees</a:t>
            </a:r>
          </a:p>
          <a:p>
            <a:endParaRPr lang="en-US" dirty="0"/>
          </a:p>
          <a:p>
            <a:r>
              <a:rPr lang="en-US" dirty="0"/>
              <a:t>Varied menus</a:t>
            </a:r>
          </a:p>
          <a:p>
            <a:endParaRPr lang="en-US" dirty="0"/>
          </a:p>
          <a:p>
            <a:r>
              <a:rPr lang="en-US" dirty="0"/>
              <a:t>Varied pricing </a:t>
            </a:r>
          </a:p>
          <a:p>
            <a:pPr lvl="1"/>
            <a:r>
              <a:rPr lang="en-US" dirty="0"/>
              <a:t>with ‘grouping’</a:t>
            </a:r>
          </a:p>
          <a:p>
            <a:pPr lvl="1"/>
            <a:r>
              <a:rPr lang="en-US" dirty="0"/>
              <a:t>I owe </a:t>
            </a:r>
            <a:r>
              <a:rPr lang="en-US" dirty="0" err="1"/>
              <a:t>you’s</a:t>
            </a:r>
            <a:endParaRPr lang="en-US" dirty="0"/>
          </a:p>
          <a:p>
            <a:pPr lvl="1"/>
            <a:endParaRPr lang="en-US" dirty="0"/>
          </a:p>
          <a:p>
            <a:r>
              <a:rPr lang="en-US" dirty="0"/>
              <a:t>Inventory</a:t>
            </a:r>
          </a:p>
          <a:p>
            <a:endParaRPr lang="en-US" dirty="0"/>
          </a:p>
          <a:p>
            <a:r>
              <a:rPr lang="en-US" dirty="0"/>
              <a:t>Different reports</a:t>
            </a:r>
          </a:p>
          <a:p>
            <a:endParaRPr lang="en-US" dirty="0"/>
          </a:p>
        </p:txBody>
      </p:sp>
    </p:spTree>
    <p:extLst>
      <p:ext uri="{BB962C8B-B14F-4D97-AF65-F5344CB8AC3E}">
        <p14:creationId xmlns:p14="http://schemas.microsoft.com/office/powerpoint/2010/main" val="3496865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6DF3-24F4-424B-8668-6D66D2E77853}"/>
              </a:ext>
            </a:extLst>
          </p:cNvPr>
          <p:cNvSpPr>
            <a:spLocks noGrp="1"/>
          </p:cNvSpPr>
          <p:nvPr>
            <p:ph type="title"/>
          </p:nvPr>
        </p:nvSpPr>
        <p:spPr>
          <a:xfrm>
            <a:off x="0" y="0"/>
            <a:ext cx="9144000" cy="609600"/>
          </a:xfrm>
        </p:spPr>
        <p:txBody>
          <a:bodyPr>
            <a:normAutofit/>
          </a:bodyPr>
          <a:lstStyle/>
          <a:p>
            <a:r>
              <a:rPr lang="en-US" dirty="0"/>
              <a:t>Things we need to model</a:t>
            </a:r>
          </a:p>
        </p:txBody>
      </p:sp>
      <p:sp>
        <p:nvSpPr>
          <p:cNvPr id="4" name="Content Placeholder 3">
            <a:extLst>
              <a:ext uri="{FF2B5EF4-FFF2-40B4-BE49-F238E27FC236}">
                <a16:creationId xmlns:a16="http://schemas.microsoft.com/office/drawing/2014/main" id="{805BB899-3691-4196-89AD-B80B1594C797}"/>
              </a:ext>
            </a:extLst>
          </p:cNvPr>
          <p:cNvSpPr>
            <a:spLocks noGrp="1"/>
          </p:cNvSpPr>
          <p:nvPr>
            <p:ph sz="half" idx="1"/>
          </p:nvPr>
        </p:nvSpPr>
        <p:spPr/>
        <p:txBody>
          <a:bodyPr/>
          <a:lstStyle/>
          <a:p>
            <a:r>
              <a:rPr lang="en-US" dirty="0" err="1"/>
              <a:t>Frietwagens</a:t>
            </a:r>
            <a:endParaRPr lang="en-US" dirty="0"/>
          </a:p>
          <a:p>
            <a:r>
              <a:rPr lang="en-US" dirty="0"/>
              <a:t>Owners</a:t>
            </a:r>
          </a:p>
          <a:p>
            <a:r>
              <a:rPr lang="en-US" dirty="0"/>
              <a:t>Employees</a:t>
            </a:r>
          </a:p>
          <a:p>
            <a:r>
              <a:rPr lang="en-US" dirty="0"/>
              <a:t>Orders</a:t>
            </a:r>
          </a:p>
          <a:p>
            <a:r>
              <a:rPr lang="en-US" dirty="0"/>
              <a:t>Customers</a:t>
            </a:r>
          </a:p>
          <a:p>
            <a:r>
              <a:rPr lang="en-US" dirty="0"/>
              <a:t>Type of trucks</a:t>
            </a:r>
          </a:p>
          <a:p>
            <a:r>
              <a:rPr lang="en-US" dirty="0"/>
              <a:t>Product</a:t>
            </a:r>
          </a:p>
          <a:p>
            <a:pPr lvl="1"/>
            <a:r>
              <a:rPr lang="en-US" dirty="0"/>
              <a:t>fries </a:t>
            </a:r>
          </a:p>
          <a:p>
            <a:pPr lvl="1"/>
            <a:r>
              <a:rPr lang="en-US" dirty="0"/>
              <a:t>condiments</a:t>
            </a:r>
          </a:p>
          <a:p>
            <a:r>
              <a:rPr lang="en-US" dirty="0"/>
              <a:t>Combo</a:t>
            </a:r>
          </a:p>
        </p:txBody>
      </p:sp>
      <p:sp>
        <p:nvSpPr>
          <p:cNvPr id="5" name="Content Placeholder 4">
            <a:extLst>
              <a:ext uri="{FF2B5EF4-FFF2-40B4-BE49-F238E27FC236}">
                <a16:creationId xmlns:a16="http://schemas.microsoft.com/office/drawing/2014/main" id="{4B94285D-DE43-49A5-8D61-5E91218EC07B}"/>
              </a:ext>
            </a:extLst>
          </p:cNvPr>
          <p:cNvSpPr>
            <a:spLocks noGrp="1"/>
          </p:cNvSpPr>
          <p:nvPr>
            <p:ph sz="half" idx="2"/>
          </p:nvPr>
        </p:nvSpPr>
        <p:spPr/>
        <p:txBody>
          <a:bodyPr/>
          <a:lstStyle/>
          <a:p>
            <a:r>
              <a:rPr lang="en-US" dirty="0"/>
              <a:t>Transaction</a:t>
            </a:r>
          </a:p>
          <a:p>
            <a:r>
              <a:rPr lang="en-US" dirty="0"/>
              <a:t>Inventory</a:t>
            </a:r>
          </a:p>
          <a:p>
            <a:r>
              <a:rPr lang="en-US" dirty="0"/>
              <a:t>Supplier</a:t>
            </a:r>
          </a:p>
          <a:p>
            <a:r>
              <a:rPr lang="en-US" dirty="0"/>
              <a:t>Menu</a:t>
            </a:r>
          </a:p>
          <a:p>
            <a:r>
              <a:rPr lang="en-US" dirty="0"/>
              <a:t>Menu item</a:t>
            </a:r>
          </a:p>
          <a:p>
            <a:r>
              <a:rPr lang="en-US" dirty="0"/>
              <a:t>Food</a:t>
            </a:r>
          </a:p>
          <a:p>
            <a:r>
              <a:rPr lang="en-US" dirty="0"/>
              <a:t>Payment method</a:t>
            </a:r>
          </a:p>
          <a:p>
            <a:r>
              <a:rPr lang="en-US" dirty="0"/>
              <a:t>Report</a:t>
            </a:r>
          </a:p>
          <a:p>
            <a:endParaRPr lang="en-US" dirty="0"/>
          </a:p>
        </p:txBody>
      </p:sp>
    </p:spTree>
    <p:extLst>
      <p:ext uri="{BB962C8B-B14F-4D97-AF65-F5344CB8AC3E}">
        <p14:creationId xmlns:p14="http://schemas.microsoft.com/office/powerpoint/2010/main" val="3778334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F46C-A201-4D87-824F-95143624FE0B}"/>
              </a:ext>
            </a:extLst>
          </p:cNvPr>
          <p:cNvSpPr>
            <a:spLocks noGrp="1"/>
          </p:cNvSpPr>
          <p:nvPr>
            <p:ph type="title"/>
          </p:nvPr>
        </p:nvSpPr>
        <p:spPr/>
        <p:txBody>
          <a:bodyPr/>
          <a:lstStyle/>
          <a:p>
            <a:r>
              <a:rPr lang="en-US" dirty="0"/>
              <a:t>Where is the essence?</a:t>
            </a:r>
          </a:p>
        </p:txBody>
      </p:sp>
      <p:sp>
        <p:nvSpPr>
          <p:cNvPr id="5" name="Content Placeholder 4">
            <a:extLst>
              <a:ext uri="{FF2B5EF4-FFF2-40B4-BE49-F238E27FC236}">
                <a16:creationId xmlns:a16="http://schemas.microsoft.com/office/drawing/2014/main" id="{CCF5BA7D-3FB8-4C81-A9FF-DB9010014DBB}"/>
              </a:ext>
            </a:extLst>
          </p:cNvPr>
          <p:cNvSpPr>
            <a:spLocks noGrp="1"/>
          </p:cNvSpPr>
          <p:nvPr>
            <p:ph sz="half" idx="1"/>
          </p:nvPr>
        </p:nvSpPr>
        <p:spPr/>
        <p:txBody>
          <a:bodyPr/>
          <a:lstStyle/>
          <a:p>
            <a:r>
              <a:rPr lang="en-US" dirty="0"/>
              <a:t>Reports?</a:t>
            </a:r>
          </a:p>
          <a:p>
            <a:endParaRPr lang="en-US" dirty="0"/>
          </a:p>
          <a:p>
            <a:r>
              <a:rPr lang="en-US" dirty="0"/>
              <a:t>Condiments?</a:t>
            </a:r>
          </a:p>
          <a:p>
            <a:endParaRPr lang="en-US" dirty="0"/>
          </a:p>
          <a:p>
            <a:r>
              <a:rPr lang="en-US" dirty="0"/>
              <a:t>Inventory?</a:t>
            </a:r>
          </a:p>
          <a:p>
            <a:endParaRPr lang="en-US" dirty="0"/>
          </a:p>
          <a:p>
            <a:r>
              <a:rPr lang="en-US" dirty="0"/>
              <a:t>Owners?</a:t>
            </a:r>
          </a:p>
          <a:p>
            <a:endParaRPr lang="en-US" dirty="0"/>
          </a:p>
          <a:p>
            <a:r>
              <a:rPr lang="en-US" dirty="0"/>
              <a:t>…</a:t>
            </a:r>
          </a:p>
        </p:txBody>
      </p:sp>
    </p:spTree>
    <p:extLst>
      <p:ext uri="{BB962C8B-B14F-4D97-AF65-F5344CB8AC3E}">
        <p14:creationId xmlns:p14="http://schemas.microsoft.com/office/powerpoint/2010/main" val="767173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FC27-47CA-43BC-86B6-B24FEC13F631}"/>
              </a:ext>
            </a:extLst>
          </p:cNvPr>
          <p:cNvSpPr>
            <a:spLocks noGrp="1"/>
          </p:cNvSpPr>
          <p:nvPr>
            <p:ph type="title"/>
          </p:nvPr>
        </p:nvSpPr>
        <p:spPr/>
        <p:txBody>
          <a:bodyPr/>
          <a:lstStyle/>
          <a:p>
            <a:r>
              <a:rPr lang="en-US" dirty="0"/>
              <a:t>Example 1: representing menus</a:t>
            </a:r>
          </a:p>
        </p:txBody>
      </p:sp>
      <p:pic>
        <p:nvPicPr>
          <p:cNvPr id="6" name="Picture 5">
            <a:extLst>
              <a:ext uri="{FF2B5EF4-FFF2-40B4-BE49-F238E27FC236}">
                <a16:creationId xmlns:a16="http://schemas.microsoft.com/office/drawing/2014/main" id="{9669D3DA-0579-4CC1-BB0C-38246681C63F}"/>
              </a:ext>
            </a:extLst>
          </p:cNvPr>
          <p:cNvPicPr>
            <a:picLocks noChangeAspect="1"/>
          </p:cNvPicPr>
          <p:nvPr/>
        </p:nvPicPr>
        <p:blipFill>
          <a:blip r:embed="rId2"/>
          <a:stretch>
            <a:fillRect/>
          </a:stretch>
        </p:blipFill>
        <p:spPr>
          <a:xfrm>
            <a:off x="1709737" y="1819275"/>
            <a:ext cx="5724525" cy="3219450"/>
          </a:xfrm>
          <a:prstGeom prst="rect">
            <a:avLst/>
          </a:prstGeom>
        </p:spPr>
      </p:pic>
    </p:spTree>
    <p:extLst>
      <p:ext uri="{BB962C8B-B14F-4D97-AF65-F5344CB8AC3E}">
        <p14:creationId xmlns:p14="http://schemas.microsoft.com/office/powerpoint/2010/main" val="2743571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FC27-47CA-43BC-86B6-B24FEC13F631}"/>
              </a:ext>
            </a:extLst>
          </p:cNvPr>
          <p:cNvSpPr>
            <a:spLocks noGrp="1"/>
          </p:cNvSpPr>
          <p:nvPr>
            <p:ph type="title"/>
          </p:nvPr>
        </p:nvSpPr>
        <p:spPr/>
        <p:txBody>
          <a:bodyPr/>
          <a:lstStyle/>
          <a:p>
            <a:r>
              <a:rPr lang="en-US" dirty="0"/>
              <a:t>Example 1: representing menus</a:t>
            </a:r>
          </a:p>
        </p:txBody>
      </p:sp>
      <p:pic>
        <p:nvPicPr>
          <p:cNvPr id="3" name="Picture 2">
            <a:extLst>
              <a:ext uri="{FF2B5EF4-FFF2-40B4-BE49-F238E27FC236}">
                <a16:creationId xmlns:a16="http://schemas.microsoft.com/office/drawing/2014/main" id="{F217DB34-8F30-4112-8D36-08C534BD66D3}"/>
              </a:ext>
            </a:extLst>
          </p:cNvPr>
          <p:cNvPicPr>
            <a:picLocks noChangeAspect="1"/>
          </p:cNvPicPr>
          <p:nvPr/>
        </p:nvPicPr>
        <p:blipFill>
          <a:blip r:embed="rId2"/>
          <a:stretch>
            <a:fillRect/>
          </a:stretch>
        </p:blipFill>
        <p:spPr>
          <a:xfrm>
            <a:off x="1052512" y="1100137"/>
            <a:ext cx="7038975" cy="4657725"/>
          </a:xfrm>
          <a:prstGeom prst="rect">
            <a:avLst/>
          </a:prstGeom>
        </p:spPr>
      </p:pic>
    </p:spTree>
    <p:extLst>
      <p:ext uri="{BB962C8B-B14F-4D97-AF65-F5344CB8AC3E}">
        <p14:creationId xmlns:p14="http://schemas.microsoft.com/office/powerpoint/2010/main" val="655803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FC27-47CA-43BC-86B6-B24FEC13F631}"/>
              </a:ext>
            </a:extLst>
          </p:cNvPr>
          <p:cNvSpPr>
            <a:spLocks noGrp="1"/>
          </p:cNvSpPr>
          <p:nvPr>
            <p:ph type="title"/>
          </p:nvPr>
        </p:nvSpPr>
        <p:spPr/>
        <p:txBody>
          <a:bodyPr/>
          <a:lstStyle/>
          <a:p>
            <a:r>
              <a:rPr lang="en-US" dirty="0"/>
              <a:t>Example 1: representing menus</a:t>
            </a:r>
          </a:p>
        </p:txBody>
      </p:sp>
      <p:pic>
        <p:nvPicPr>
          <p:cNvPr id="4" name="Picture 3">
            <a:extLst>
              <a:ext uri="{FF2B5EF4-FFF2-40B4-BE49-F238E27FC236}">
                <a16:creationId xmlns:a16="http://schemas.microsoft.com/office/drawing/2014/main" id="{CEBD8783-CFAC-4556-AD7C-CB358D3F52E0}"/>
              </a:ext>
            </a:extLst>
          </p:cNvPr>
          <p:cNvPicPr>
            <a:picLocks noChangeAspect="1"/>
          </p:cNvPicPr>
          <p:nvPr/>
        </p:nvPicPr>
        <p:blipFill>
          <a:blip r:embed="rId2"/>
          <a:stretch>
            <a:fillRect/>
          </a:stretch>
        </p:blipFill>
        <p:spPr>
          <a:xfrm>
            <a:off x="304800" y="990600"/>
            <a:ext cx="4038600" cy="2607813"/>
          </a:xfrm>
          <a:prstGeom prst="rect">
            <a:avLst/>
          </a:prstGeom>
        </p:spPr>
      </p:pic>
      <p:pic>
        <p:nvPicPr>
          <p:cNvPr id="5" name="Picture 4">
            <a:extLst>
              <a:ext uri="{FF2B5EF4-FFF2-40B4-BE49-F238E27FC236}">
                <a16:creationId xmlns:a16="http://schemas.microsoft.com/office/drawing/2014/main" id="{AA48BA70-165D-4FD5-AE1F-273D1B3107B5}"/>
              </a:ext>
            </a:extLst>
          </p:cNvPr>
          <p:cNvPicPr>
            <a:picLocks noChangeAspect="1"/>
          </p:cNvPicPr>
          <p:nvPr/>
        </p:nvPicPr>
        <p:blipFill>
          <a:blip r:embed="rId3"/>
          <a:stretch>
            <a:fillRect/>
          </a:stretch>
        </p:blipFill>
        <p:spPr>
          <a:xfrm>
            <a:off x="4724400" y="3733800"/>
            <a:ext cx="4124558" cy="2638425"/>
          </a:xfrm>
          <a:prstGeom prst="rect">
            <a:avLst/>
          </a:prstGeom>
        </p:spPr>
      </p:pic>
    </p:spTree>
    <p:extLst>
      <p:ext uri="{BB962C8B-B14F-4D97-AF65-F5344CB8AC3E}">
        <p14:creationId xmlns:p14="http://schemas.microsoft.com/office/powerpoint/2010/main" val="1148457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7ED4-16E4-4E4B-901E-8E14B73E7880}"/>
              </a:ext>
            </a:extLst>
          </p:cNvPr>
          <p:cNvSpPr>
            <a:spLocks noGrp="1"/>
          </p:cNvSpPr>
          <p:nvPr>
            <p:ph type="title"/>
          </p:nvPr>
        </p:nvSpPr>
        <p:spPr/>
        <p:txBody>
          <a:bodyPr/>
          <a:lstStyle/>
          <a:p>
            <a:r>
              <a:rPr lang="en-US" dirty="0"/>
              <a:t>Example 1: representing menus</a:t>
            </a:r>
          </a:p>
        </p:txBody>
      </p:sp>
      <p:pic>
        <p:nvPicPr>
          <p:cNvPr id="5" name="Picture 4">
            <a:extLst>
              <a:ext uri="{FF2B5EF4-FFF2-40B4-BE49-F238E27FC236}">
                <a16:creationId xmlns:a16="http://schemas.microsoft.com/office/drawing/2014/main" id="{137388D5-D9C5-4B4F-8D2E-1D2C65A0B268}"/>
              </a:ext>
            </a:extLst>
          </p:cNvPr>
          <p:cNvPicPr>
            <a:picLocks noChangeAspect="1"/>
          </p:cNvPicPr>
          <p:nvPr/>
        </p:nvPicPr>
        <p:blipFill>
          <a:blip r:embed="rId2"/>
          <a:stretch>
            <a:fillRect/>
          </a:stretch>
        </p:blipFill>
        <p:spPr>
          <a:xfrm>
            <a:off x="1752600" y="1219200"/>
            <a:ext cx="5934075" cy="4811211"/>
          </a:xfrm>
          <a:prstGeom prst="rect">
            <a:avLst/>
          </a:prstGeom>
        </p:spPr>
      </p:pic>
    </p:spTree>
    <p:extLst>
      <p:ext uri="{BB962C8B-B14F-4D97-AF65-F5344CB8AC3E}">
        <p14:creationId xmlns:p14="http://schemas.microsoft.com/office/powerpoint/2010/main" val="3603411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7ED4-16E4-4E4B-901E-8E14B73E7880}"/>
              </a:ext>
            </a:extLst>
          </p:cNvPr>
          <p:cNvSpPr>
            <a:spLocks noGrp="1"/>
          </p:cNvSpPr>
          <p:nvPr>
            <p:ph type="title"/>
          </p:nvPr>
        </p:nvSpPr>
        <p:spPr/>
        <p:txBody>
          <a:bodyPr/>
          <a:lstStyle/>
          <a:p>
            <a:r>
              <a:rPr lang="en-US" dirty="0"/>
              <a:t>Example 1: representing menus</a:t>
            </a:r>
          </a:p>
        </p:txBody>
      </p:sp>
      <p:pic>
        <p:nvPicPr>
          <p:cNvPr id="3" name="Picture 2">
            <a:extLst>
              <a:ext uri="{FF2B5EF4-FFF2-40B4-BE49-F238E27FC236}">
                <a16:creationId xmlns:a16="http://schemas.microsoft.com/office/drawing/2014/main" id="{3B3301C7-CA1B-40A8-A374-20D95DEC2A3C}"/>
              </a:ext>
            </a:extLst>
          </p:cNvPr>
          <p:cNvPicPr>
            <a:picLocks noChangeAspect="1"/>
          </p:cNvPicPr>
          <p:nvPr/>
        </p:nvPicPr>
        <p:blipFill>
          <a:blip r:embed="rId2"/>
          <a:stretch>
            <a:fillRect/>
          </a:stretch>
        </p:blipFill>
        <p:spPr>
          <a:xfrm>
            <a:off x="914400" y="1143000"/>
            <a:ext cx="7481888" cy="4969491"/>
          </a:xfrm>
          <a:prstGeom prst="rect">
            <a:avLst/>
          </a:prstGeom>
        </p:spPr>
      </p:pic>
    </p:spTree>
    <p:extLst>
      <p:ext uri="{BB962C8B-B14F-4D97-AF65-F5344CB8AC3E}">
        <p14:creationId xmlns:p14="http://schemas.microsoft.com/office/powerpoint/2010/main" val="1860205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88C6-DA5D-4C35-A465-BB5E56017444}"/>
              </a:ext>
            </a:extLst>
          </p:cNvPr>
          <p:cNvSpPr>
            <a:spLocks noGrp="1"/>
          </p:cNvSpPr>
          <p:nvPr>
            <p:ph type="title"/>
          </p:nvPr>
        </p:nvSpPr>
        <p:spPr/>
        <p:txBody>
          <a:bodyPr/>
          <a:lstStyle/>
          <a:p>
            <a:r>
              <a:rPr lang="en-US" dirty="0"/>
              <a:t>Example 1: what do we really need?</a:t>
            </a:r>
          </a:p>
        </p:txBody>
      </p:sp>
      <p:pic>
        <p:nvPicPr>
          <p:cNvPr id="4" name="Picture 3">
            <a:extLst>
              <a:ext uri="{FF2B5EF4-FFF2-40B4-BE49-F238E27FC236}">
                <a16:creationId xmlns:a16="http://schemas.microsoft.com/office/drawing/2014/main" id="{2C4E9D1F-5334-446D-885D-9D1050C523AE}"/>
              </a:ext>
            </a:extLst>
          </p:cNvPr>
          <p:cNvPicPr>
            <a:picLocks noChangeAspect="1"/>
          </p:cNvPicPr>
          <p:nvPr/>
        </p:nvPicPr>
        <p:blipFill>
          <a:blip r:embed="rId2"/>
          <a:stretch>
            <a:fillRect/>
          </a:stretch>
        </p:blipFill>
        <p:spPr>
          <a:xfrm>
            <a:off x="3904101" y="3124200"/>
            <a:ext cx="4957960" cy="3293091"/>
          </a:xfrm>
          <a:prstGeom prst="rect">
            <a:avLst/>
          </a:prstGeom>
        </p:spPr>
      </p:pic>
      <p:pic>
        <p:nvPicPr>
          <p:cNvPr id="5" name="Picture 4">
            <a:extLst>
              <a:ext uri="{FF2B5EF4-FFF2-40B4-BE49-F238E27FC236}">
                <a16:creationId xmlns:a16="http://schemas.microsoft.com/office/drawing/2014/main" id="{EC7ED346-FA05-4F38-90DD-8C9A9A2A12E4}"/>
              </a:ext>
            </a:extLst>
          </p:cNvPr>
          <p:cNvPicPr>
            <a:picLocks noChangeAspect="1"/>
          </p:cNvPicPr>
          <p:nvPr/>
        </p:nvPicPr>
        <p:blipFill>
          <a:blip r:embed="rId3"/>
          <a:stretch>
            <a:fillRect/>
          </a:stretch>
        </p:blipFill>
        <p:spPr>
          <a:xfrm>
            <a:off x="304800" y="1219200"/>
            <a:ext cx="3929261" cy="2209800"/>
          </a:xfrm>
          <a:prstGeom prst="rect">
            <a:avLst/>
          </a:prstGeom>
        </p:spPr>
      </p:pic>
    </p:spTree>
    <p:extLst>
      <p:ext uri="{BB962C8B-B14F-4D97-AF65-F5344CB8AC3E}">
        <p14:creationId xmlns:p14="http://schemas.microsoft.com/office/powerpoint/2010/main" val="149836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Midterm</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r>
              <a:rPr lang="en-US" dirty="0"/>
              <a:t>November 7</a:t>
            </a:r>
          </a:p>
          <a:p>
            <a:pPr marL="457200" lvl="1" indent="0">
              <a:buNone/>
            </a:pPr>
            <a:endParaRPr lang="en-US" dirty="0"/>
          </a:p>
          <a:p>
            <a:r>
              <a:rPr lang="en-US" dirty="0"/>
              <a:t>All material up to and including the lecture on November 5</a:t>
            </a:r>
          </a:p>
          <a:p>
            <a:endParaRPr lang="en-US" dirty="0"/>
          </a:p>
          <a:p>
            <a:r>
              <a:rPr lang="en-US" dirty="0"/>
              <a:t>Closed book; bring pen/pencil/eraser</a:t>
            </a:r>
          </a:p>
          <a:p>
            <a:endParaRPr lang="en-US" dirty="0"/>
          </a:p>
          <a:p>
            <a:r>
              <a:rPr lang="en-US" dirty="0"/>
              <a:t>Theory and practice</a:t>
            </a:r>
          </a:p>
        </p:txBody>
      </p:sp>
    </p:spTree>
    <p:extLst>
      <p:ext uri="{BB962C8B-B14F-4D97-AF65-F5344CB8AC3E}">
        <p14:creationId xmlns:p14="http://schemas.microsoft.com/office/powerpoint/2010/main" val="1591477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FC27-47CA-43BC-86B6-B24FEC13F631}"/>
              </a:ext>
            </a:extLst>
          </p:cNvPr>
          <p:cNvSpPr>
            <a:spLocks noGrp="1"/>
          </p:cNvSpPr>
          <p:nvPr>
            <p:ph type="title"/>
          </p:nvPr>
        </p:nvSpPr>
        <p:spPr/>
        <p:txBody>
          <a:bodyPr/>
          <a:lstStyle/>
          <a:p>
            <a:r>
              <a:rPr lang="en-US" dirty="0"/>
              <a:t>Example 2: accurate record of sales </a:t>
            </a:r>
          </a:p>
        </p:txBody>
      </p:sp>
      <p:pic>
        <p:nvPicPr>
          <p:cNvPr id="4" name="Picture 3">
            <a:extLst>
              <a:ext uri="{FF2B5EF4-FFF2-40B4-BE49-F238E27FC236}">
                <a16:creationId xmlns:a16="http://schemas.microsoft.com/office/drawing/2014/main" id="{8051C26C-2C09-42C3-A6A9-4C4B84B8B775}"/>
              </a:ext>
            </a:extLst>
          </p:cNvPr>
          <p:cNvPicPr>
            <a:picLocks noChangeAspect="1"/>
          </p:cNvPicPr>
          <p:nvPr/>
        </p:nvPicPr>
        <p:blipFill>
          <a:blip r:embed="rId2"/>
          <a:stretch>
            <a:fillRect/>
          </a:stretch>
        </p:blipFill>
        <p:spPr>
          <a:xfrm>
            <a:off x="838200" y="990600"/>
            <a:ext cx="7510463" cy="5128692"/>
          </a:xfrm>
          <a:prstGeom prst="rect">
            <a:avLst/>
          </a:prstGeom>
        </p:spPr>
      </p:pic>
      <p:sp>
        <p:nvSpPr>
          <p:cNvPr id="5" name="Rectangle 4">
            <a:extLst>
              <a:ext uri="{FF2B5EF4-FFF2-40B4-BE49-F238E27FC236}">
                <a16:creationId xmlns:a16="http://schemas.microsoft.com/office/drawing/2014/main" id="{876F5E7C-C257-4B32-93FE-42E1328C49C6}"/>
              </a:ext>
            </a:extLst>
          </p:cNvPr>
          <p:cNvSpPr/>
          <p:nvPr/>
        </p:nvSpPr>
        <p:spPr>
          <a:xfrm>
            <a:off x="6272253" y="2498697"/>
            <a:ext cx="762000" cy="85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409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4D9E-918D-49CF-AFF5-526AB7F09618}"/>
              </a:ext>
            </a:extLst>
          </p:cNvPr>
          <p:cNvSpPr>
            <a:spLocks noGrp="1"/>
          </p:cNvSpPr>
          <p:nvPr>
            <p:ph type="title"/>
          </p:nvPr>
        </p:nvSpPr>
        <p:spPr/>
        <p:txBody>
          <a:bodyPr/>
          <a:lstStyle/>
          <a:p>
            <a:r>
              <a:rPr lang="en-US" dirty="0"/>
              <a:t>Example 2: accurate record of sales </a:t>
            </a:r>
          </a:p>
        </p:txBody>
      </p:sp>
      <p:pic>
        <p:nvPicPr>
          <p:cNvPr id="3" name="Picture 2">
            <a:extLst>
              <a:ext uri="{FF2B5EF4-FFF2-40B4-BE49-F238E27FC236}">
                <a16:creationId xmlns:a16="http://schemas.microsoft.com/office/drawing/2014/main" id="{84715CA0-5502-427B-9775-E4CBEF081CE8}"/>
              </a:ext>
            </a:extLst>
          </p:cNvPr>
          <p:cNvPicPr>
            <a:picLocks noChangeAspect="1"/>
          </p:cNvPicPr>
          <p:nvPr/>
        </p:nvPicPr>
        <p:blipFill>
          <a:blip r:embed="rId2"/>
          <a:stretch>
            <a:fillRect/>
          </a:stretch>
        </p:blipFill>
        <p:spPr>
          <a:xfrm>
            <a:off x="685800" y="1219200"/>
            <a:ext cx="7872413" cy="4539505"/>
          </a:xfrm>
          <a:prstGeom prst="rect">
            <a:avLst/>
          </a:prstGeom>
        </p:spPr>
      </p:pic>
    </p:spTree>
    <p:extLst>
      <p:ext uri="{BB962C8B-B14F-4D97-AF65-F5344CB8AC3E}">
        <p14:creationId xmlns:p14="http://schemas.microsoft.com/office/powerpoint/2010/main" val="197857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4D9E-918D-49CF-AFF5-526AB7F09618}"/>
              </a:ext>
            </a:extLst>
          </p:cNvPr>
          <p:cNvSpPr>
            <a:spLocks noGrp="1"/>
          </p:cNvSpPr>
          <p:nvPr>
            <p:ph type="title"/>
          </p:nvPr>
        </p:nvSpPr>
        <p:spPr/>
        <p:txBody>
          <a:bodyPr/>
          <a:lstStyle/>
          <a:p>
            <a:r>
              <a:rPr lang="en-US" dirty="0"/>
              <a:t>Example 2: accurate record of sales </a:t>
            </a:r>
          </a:p>
        </p:txBody>
      </p:sp>
      <p:grpSp>
        <p:nvGrpSpPr>
          <p:cNvPr id="5" name="Group 4">
            <a:extLst>
              <a:ext uri="{FF2B5EF4-FFF2-40B4-BE49-F238E27FC236}">
                <a16:creationId xmlns:a16="http://schemas.microsoft.com/office/drawing/2014/main" id="{6F37D63A-77C1-4E3A-936D-6FA84154D0AD}"/>
              </a:ext>
            </a:extLst>
          </p:cNvPr>
          <p:cNvGrpSpPr/>
          <p:nvPr/>
        </p:nvGrpSpPr>
        <p:grpSpPr>
          <a:xfrm>
            <a:off x="609600" y="1219200"/>
            <a:ext cx="8054068" cy="4630676"/>
            <a:chOff x="1143000" y="1600200"/>
            <a:chExt cx="6858000" cy="3942998"/>
          </a:xfrm>
        </p:grpSpPr>
        <p:pic>
          <p:nvPicPr>
            <p:cNvPr id="3" name="Picture 2">
              <a:extLst>
                <a:ext uri="{FF2B5EF4-FFF2-40B4-BE49-F238E27FC236}">
                  <a16:creationId xmlns:a16="http://schemas.microsoft.com/office/drawing/2014/main" id="{F429E1B4-F7EB-41B4-9632-C7E1A9745A78}"/>
                </a:ext>
              </a:extLst>
            </p:cNvPr>
            <p:cNvPicPr>
              <a:picLocks noChangeAspect="1"/>
            </p:cNvPicPr>
            <p:nvPr/>
          </p:nvPicPr>
          <p:blipFill>
            <a:blip r:embed="rId2"/>
            <a:stretch>
              <a:fillRect/>
            </a:stretch>
          </p:blipFill>
          <p:spPr>
            <a:xfrm>
              <a:off x="1143000" y="1600200"/>
              <a:ext cx="6858000" cy="3942998"/>
            </a:xfrm>
            <a:prstGeom prst="rect">
              <a:avLst/>
            </a:prstGeom>
          </p:spPr>
        </p:pic>
        <p:sp>
          <p:nvSpPr>
            <p:cNvPr id="4" name="Rectangle 3">
              <a:extLst>
                <a:ext uri="{FF2B5EF4-FFF2-40B4-BE49-F238E27FC236}">
                  <a16:creationId xmlns:a16="http://schemas.microsoft.com/office/drawing/2014/main" id="{A9D811D2-3CFD-4B6C-A78F-0465AA57DBBC}"/>
                </a:ext>
              </a:extLst>
            </p:cNvPr>
            <p:cNvSpPr/>
            <p:nvPr/>
          </p:nvSpPr>
          <p:spPr>
            <a:xfrm>
              <a:off x="6019800" y="2971800"/>
              <a:ext cx="685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883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4D9E-918D-49CF-AFF5-526AB7F09618}"/>
              </a:ext>
            </a:extLst>
          </p:cNvPr>
          <p:cNvSpPr>
            <a:spLocks noGrp="1"/>
          </p:cNvSpPr>
          <p:nvPr>
            <p:ph type="title"/>
          </p:nvPr>
        </p:nvSpPr>
        <p:spPr/>
        <p:txBody>
          <a:bodyPr/>
          <a:lstStyle/>
          <a:p>
            <a:r>
              <a:rPr lang="en-US" dirty="0"/>
              <a:t>Example 2: accurate record of sales </a:t>
            </a:r>
          </a:p>
        </p:txBody>
      </p:sp>
      <p:pic>
        <p:nvPicPr>
          <p:cNvPr id="5" name="Picture 4">
            <a:extLst>
              <a:ext uri="{FF2B5EF4-FFF2-40B4-BE49-F238E27FC236}">
                <a16:creationId xmlns:a16="http://schemas.microsoft.com/office/drawing/2014/main" id="{9E8FAE98-AC05-4839-BF19-CF925E9E6136}"/>
              </a:ext>
            </a:extLst>
          </p:cNvPr>
          <p:cNvPicPr>
            <a:picLocks noChangeAspect="1"/>
          </p:cNvPicPr>
          <p:nvPr/>
        </p:nvPicPr>
        <p:blipFill>
          <a:blip r:embed="rId2"/>
          <a:stretch>
            <a:fillRect/>
          </a:stretch>
        </p:blipFill>
        <p:spPr>
          <a:xfrm>
            <a:off x="1143000" y="1524000"/>
            <a:ext cx="6891338" cy="3782627"/>
          </a:xfrm>
          <a:prstGeom prst="rect">
            <a:avLst/>
          </a:prstGeom>
        </p:spPr>
      </p:pic>
    </p:spTree>
    <p:extLst>
      <p:ext uri="{BB962C8B-B14F-4D97-AF65-F5344CB8AC3E}">
        <p14:creationId xmlns:p14="http://schemas.microsoft.com/office/powerpoint/2010/main" val="2975585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0B6A-B5A7-41C3-A9C5-E470AB2C1C39}"/>
              </a:ext>
            </a:extLst>
          </p:cNvPr>
          <p:cNvSpPr>
            <a:spLocks noGrp="1"/>
          </p:cNvSpPr>
          <p:nvPr>
            <p:ph type="title"/>
          </p:nvPr>
        </p:nvSpPr>
        <p:spPr/>
        <p:txBody>
          <a:bodyPr/>
          <a:lstStyle/>
          <a:p>
            <a:r>
              <a:rPr lang="en-US" dirty="0"/>
              <a:t>Example 2: accurate record of sales</a:t>
            </a:r>
          </a:p>
        </p:txBody>
      </p:sp>
      <p:pic>
        <p:nvPicPr>
          <p:cNvPr id="4" name="Picture 3">
            <a:extLst>
              <a:ext uri="{FF2B5EF4-FFF2-40B4-BE49-F238E27FC236}">
                <a16:creationId xmlns:a16="http://schemas.microsoft.com/office/drawing/2014/main" id="{F5A64EA6-12D3-4CF7-8A17-EA5E8AD185CF}"/>
              </a:ext>
            </a:extLst>
          </p:cNvPr>
          <p:cNvPicPr>
            <a:picLocks noChangeAspect="1"/>
          </p:cNvPicPr>
          <p:nvPr/>
        </p:nvPicPr>
        <p:blipFill>
          <a:blip r:embed="rId2"/>
          <a:stretch>
            <a:fillRect/>
          </a:stretch>
        </p:blipFill>
        <p:spPr>
          <a:xfrm>
            <a:off x="437984" y="1371600"/>
            <a:ext cx="8291513" cy="4522643"/>
          </a:xfrm>
          <a:prstGeom prst="rect">
            <a:avLst/>
          </a:prstGeom>
        </p:spPr>
      </p:pic>
    </p:spTree>
    <p:extLst>
      <p:ext uri="{BB962C8B-B14F-4D97-AF65-F5344CB8AC3E}">
        <p14:creationId xmlns:p14="http://schemas.microsoft.com/office/powerpoint/2010/main" val="1834864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0D9A-2258-456C-BE73-CBAE9A9C4A47}"/>
              </a:ext>
            </a:extLst>
          </p:cNvPr>
          <p:cNvSpPr>
            <a:spLocks noGrp="1"/>
          </p:cNvSpPr>
          <p:nvPr>
            <p:ph type="title"/>
          </p:nvPr>
        </p:nvSpPr>
        <p:spPr/>
        <p:txBody>
          <a:bodyPr/>
          <a:lstStyle/>
          <a:p>
            <a:r>
              <a:rPr lang="en-US" dirty="0"/>
              <a:t>Example 2: accurate record of sales</a:t>
            </a:r>
          </a:p>
        </p:txBody>
      </p:sp>
      <p:pic>
        <p:nvPicPr>
          <p:cNvPr id="4" name="Picture 3">
            <a:extLst>
              <a:ext uri="{FF2B5EF4-FFF2-40B4-BE49-F238E27FC236}">
                <a16:creationId xmlns:a16="http://schemas.microsoft.com/office/drawing/2014/main" id="{1EF48F61-F38B-4D49-A641-36AA7FD97F2D}"/>
              </a:ext>
            </a:extLst>
          </p:cNvPr>
          <p:cNvPicPr>
            <a:picLocks noChangeAspect="1"/>
          </p:cNvPicPr>
          <p:nvPr/>
        </p:nvPicPr>
        <p:blipFill>
          <a:blip r:embed="rId2"/>
          <a:stretch>
            <a:fillRect/>
          </a:stretch>
        </p:blipFill>
        <p:spPr>
          <a:xfrm>
            <a:off x="304800" y="1752600"/>
            <a:ext cx="8544616" cy="3605732"/>
          </a:xfrm>
          <a:prstGeom prst="rect">
            <a:avLst/>
          </a:prstGeom>
        </p:spPr>
      </p:pic>
    </p:spTree>
    <p:extLst>
      <p:ext uri="{BB962C8B-B14F-4D97-AF65-F5344CB8AC3E}">
        <p14:creationId xmlns:p14="http://schemas.microsoft.com/office/powerpoint/2010/main" val="2741597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0D9A-2258-456C-BE73-CBAE9A9C4A47}"/>
              </a:ext>
            </a:extLst>
          </p:cNvPr>
          <p:cNvSpPr>
            <a:spLocks noGrp="1"/>
          </p:cNvSpPr>
          <p:nvPr>
            <p:ph type="title"/>
          </p:nvPr>
        </p:nvSpPr>
        <p:spPr/>
        <p:txBody>
          <a:bodyPr/>
          <a:lstStyle/>
          <a:p>
            <a:r>
              <a:rPr lang="en-US" dirty="0"/>
              <a:t>Example 2: accurate record of sales</a:t>
            </a:r>
          </a:p>
        </p:txBody>
      </p:sp>
      <p:pic>
        <p:nvPicPr>
          <p:cNvPr id="4" name="Picture 3">
            <a:extLst>
              <a:ext uri="{FF2B5EF4-FFF2-40B4-BE49-F238E27FC236}">
                <a16:creationId xmlns:a16="http://schemas.microsoft.com/office/drawing/2014/main" id="{1EF48F61-F38B-4D49-A641-36AA7FD97F2D}"/>
              </a:ext>
            </a:extLst>
          </p:cNvPr>
          <p:cNvPicPr>
            <a:picLocks noChangeAspect="1"/>
          </p:cNvPicPr>
          <p:nvPr/>
        </p:nvPicPr>
        <p:blipFill>
          <a:blip r:embed="rId2"/>
          <a:stretch>
            <a:fillRect/>
          </a:stretch>
        </p:blipFill>
        <p:spPr>
          <a:xfrm>
            <a:off x="304800" y="1752600"/>
            <a:ext cx="8544616" cy="3605732"/>
          </a:xfrm>
          <a:prstGeom prst="rect">
            <a:avLst/>
          </a:prstGeom>
        </p:spPr>
      </p:pic>
      <p:sp>
        <p:nvSpPr>
          <p:cNvPr id="3" name="TextBox 2">
            <a:extLst>
              <a:ext uri="{FF2B5EF4-FFF2-40B4-BE49-F238E27FC236}">
                <a16:creationId xmlns:a16="http://schemas.microsoft.com/office/drawing/2014/main" id="{DF41A9DD-9EE6-405B-BD94-78F5791ADC11}"/>
              </a:ext>
            </a:extLst>
          </p:cNvPr>
          <p:cNvSpPr txBox="1"/>
          <p:nvPr/>
        </p:nvSpPr>
        <p:spPr>
          <a:xfrm>
            <a:off x="2746245" y="5562600"/>
            <a:ext cx="1285608" cy="369332"/>
          </a:xfrm>
          <a:prstGeom prst="rect">
            <a:avLst/>
          </a:prstGeom>
          <a:noFill/>
        </p:spPr>
        <p:txBody>
          <a:bodyPr wrap="none" rtlCol="0">
            <a:spAutoFit/>
          </a:bodyPr>
          <a:lstStyle/>
          <a:p>
            <a:r>
              <a:rPr lang="en-US" b="1" i="1" dirty="0">
                <a:solidFill>
                  <a:srgbClr val="FF0000"/>
                </a:solidFill>
              </a:rPr>
              <a:t>Cashbacks?</a:t>
            </a:r>
          </a:p>
        </p:txBody>
      </p:sp>
      <p:sp>
        <p:nvSpPr>
          <p:cNvPr id="5" name="TextBox 4">
            <a:extLst>
              <a:ext uri="{FF2B5EF4-FFF2-40B4-BE49-F238E27FC236}">
                <a16:creationId xmlns:a16="http://schemas.microsoft.com/office/drawing/2014/main" id="{75FF2C2E-E0E4-410B-8C1B-E7C24175C6EB}"/>
              </a:ext>
            </a:extLst>
          </p:cNvPr>
          <p:cNvSpPr txBox="1"/>
          <p:nvPr/>
        </p:nvSpPr>
        <p:spPr>
          <a:xfrm>
            <a:off x="4651562" y="5562600"/>
            <a:ext cx="1358128" cy="369332"/>
          </a:xfrm>
          <a:prstGeom prst="rect">
            <a:avLst/>
          </a:prstGeom>
          <a:noFill/>
        </p:spPr>
        <p:txBody>
          <a:bodyPr wrap="none" rtlCol="0">
            <a:spAutoFit/>
          </a:bodyPr>
          <a:lstStyle/>
          <a:p>
            <a:pPr algn="ctr"/>
            <a:r>
              <a:rPr lang="en-US" b="1" i="1" dirty="0">
                <a:solidFill>
                  <a:srgbClr val="FF0000"/>
                </a:solidFill>
              </a:rPr>
              <a:t>I owe </a:t>
            </a:r>
            <a:r>
              <a:rPr lang="en-US" b="1" i="1" dirty="0" err="1">
                <a:solidFill>
                  <a:srgbClr val="FF0000"/>
                </a:solidFill>
              </a:rPr>
              <a:t>you’s</a:t>
            </a:r>
            <a:r>
              <a:rPr lang="en-US" b="1" i="1" dirty="0">
                <a:solidFill>
                  <a:srgbClr val="FF0000"/>
                </a:solidFill>
              </a:rPr>
              <a:t>?</a:t>
            </a:r>
          </a:p>
        </p:txBody>
      </p:sp>
      <p:sp>
        <p:nvSpPr>
          <p:cNvPr id="6" name="TextBox 5">
            <a:extLst>
              <a:ext uri="{FF2B5EF4-FFF2-40B4-BE49-F238E27FC236}">
                <a16:creationId xmlns:a16="http://schemas.microsoft.com/office/drawing/2014/main" id="{D917FC3E-4651-4908-A9DF-FB182CA21683}"/>
              </a:ext>
            </a:extLst>
          </p:cNvPr>
          <p:cNvSpPr txBox="1"/>
          <p:nvPr/>
        </p:nvSpPr>
        <p:spPr>
          <a:xfrm>
            <a:off x="6629400" y="5562600"/>
            <a:ext cx="2049215" cy="369332"/>
          </a:xfrm>
          <a:prstGeom prst="rect">
            <a:avLst/>
          </a:prstGeom>
          <a:noFill/>
        </p:spPr>
        <p:txBody>
          <a:bodyPr wrap="none" rtlCol="0">
            <a:spAutoFit/>
          </a:bodyPr>
          <a:lstStyle/>
          <a:p>
            <a:r>
              <a:rPr lang="en-US" b="1" i="1" dirty="0">
                <a:solidFill>
                  <a:srgbClr val="FF0000"/>
                </a:solidFill>
              </a:rPr>
              <a:t>Partial I owe </a:t>
            </a:r>
            <a:r>
              <a:rPr lang="en-US" b="1" i="1" dirty="0" err="1">
                <a:solidFill>
                  <a:srgbClr val="FF0000"/>
                </a:solidFill>
              </a:rPr>
              <a:t>you’s</a:t>
            </a:r>
            <a:r>
              <a:rPr lang="en-US" b="1" i="1" dirty="0">
                <a:solidFill>
                  <a:srgbClr val="FF0000"/>
                </a:solidFill>
              </a:rPr>
              <a:t>?</a:t>
            </a:r>
          </a:p>
        </p:txBody>
      </p:sp>
      <p:sp>
        <p:nvSpPr>
          <p:cNvPr id="7" name="TextBox 6">
            <a:extLst>
              <a:ext uri="{FF2B5EF4-FFF2-40B4-BE49-F238E27FC236}">
                <a16:creationId xmlns:a16="http://schemas.microsoft.com/office/drawing/2014/main" id="{0C9ACE9E-3084-4A94-8115-6057BC527F2B}"/>
              </a:ext>
            </a:extLst>
          </p:cNvPr>
          <p:cNvSpPr txBox="1"/>
          <p:nvPr/>
        </p:nvSpPr>
        <p:spPr>
          <a:xfrm>
            <a:off x="457200" y="5562600"/>
            <a:ext cx="1710212" cy="369332"/>
          </a:xfrm>
          <a:prstGeom prst="rect">
            <a:avLst/>
          </a:prstGeom>
          <a:noFill/>
        </p:spPr>
        <p:txBody>
          <a:bodyPr wrap="none" rtlCol="0">
            <a:spAutoFit/>
          </a:bodyPr>
          <a:lstStyle/>
          <a:p>
            <a:r>
              <a:rPr lang="en-US" b="1" i="1" dirty="0">
                <a:solidFill>
                  <a:srgbClr val="FF0000"/>
                </a:solidFill>
              </a:rPr>
              <a:t>Split payments?</a:t>
            </a:r>
          </a:p>
        </p:txBody>
      </p:sp>
    </p:spTree>
    <p:extLst>
      <p:ext uri="{BB962C8B-B14F-4D97-AF65-F5344CB8AC3E}">
        <p14:creationId xmlns:p14="http://schemas.microsoft.com/office/powerpoint/2010/main" val="77856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03D4-A442-46D9-A306-F77EC2BDF9D9}"/>
              </a:ext>
            </a:extLst>
          </p:cNvPr>
          <p:cNvSpPr>
            <a:spLocks noGrp="1"/>
          </p:cNvSpPr>
          <p:nvPr>
            <p:ph type="title"/>
          </p:nvPr>
        </p:nvSpPr>
        <p:spPr/>
        <p:txBody>
          <a:bodyPr/>
          <a:lstStyle/>
          <a:p>
            <a:r>
              <a:rPr lang="en-US" dirty="0"/>
              <a:t>Example 3: groups of </a:t>
            </a:r>
            <a:r>
              <a:rPr lang="en-US" dirty="0" err="1"/>
              <a:t>frietwagens</a:t>
            </a:r>
            <a:r>
              <a:rPr lang="en-US" dirty="0"/>
              <a:t> </a:t>
            </a:r>
          </a:p>
        </p:txBody>
      </p:sp>
      <p:pic>
        <p:nvPicPr>
          <p:cNvPr id="4" name="Picture 3">
            <a:extLst>
              <a:ext uri="{FF2B5EF4-FFF2-40B4-BE49-F238E27FC236}">
                <a16:creationId xmlns:a16="http://schemas.microsoft.com/office/drawing/2014/main" id="{70B56FD9-3DC3-4E39-895E-164747663B05}"/>
              </a:ext>
            </a:extLst>
          </p:cNvPr>
          <p:cNvPicPr>
            <a:picLocks noChangeAspect="1"/>
          </p:cNvPicPr>
          <p:nvPr/>
        </p:nvPicPr>
        <p:blipFill>
          <a:blip r:embed="rId2"/>
          <a:stretch>
            <a:fillRect/>
          </a:stretch>
        </p:blipFill>
        <p:spPr>
          <a:xfrm>
            <a:off x="1214437" y="1233487"/>
            <a:ext cx="6715125" cy="4391025"/>
          </a:xfrm>
          <a:prstGeom prst="rect">
            <a:avLst/>
          </a:prstGeom>
        </p:spPr>
      </p:pic>
    </p:spTree>
    <p:extLst>
      <p:ext uri="{BB962C8B-B14F-4D97-AF65-F5344CB8AC3E}">
        <p14:creationId xmlns:p14="http://schemas.microsoft.com/office/powerpoint/2010/main" val="1938889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Expert practices we (should have) used</a:t>
            </a:r>
          </a:p>
        </p:txBody>
      </p:sp>
      <p:sp>
        <p:nvSpPr>
          <p:cNvPr id="3" name="Content Placeholder 2"/>
          <p:cNvSpPr>
            <a:spLocks noGrp="1"/>
          </p:cNvSpPr>
          <p:nvPr>
            <p:ph sz="half" idx="1"/>
          </p:nvPr>
        </p:nvSpPr>
        <p:spPr/>
        <p:txBody>
          <a:bodyPr>
            <a:normAutofit/>
          </a:bodyPr>
          <a:lstStyle/>
          <a:p>
            <a:r>
              <a:rPr lang="en-US" dirty="0"/>
              <a:t>Solve simpler problems first</a:t>
            </a:r>
          </a:p>
          <a:p>
            <a:r>
              <a:rPr lang="en-US" dirty="0"/>
              <a:t>Go as deep as needed</a:t>
            </a:r>
          </a:p>
          <a:p>
            <a:r>
              <a:rPr lang="en-US" dirty="0"/>
              <a:t>Simulate continually</a:t>
            </a:r>
          </a:p>
          <a:p>
            <a:r>
              <a:rPr lang="en-US" dirty="0"/>
              <a:t>Focus on essence</a:t>
            </a:r>
          </a:p>
          <a:p>
            <a:r>
              <a:rPr lang="en-US" dirty="0"/>
              <a:t>Generate alternatives</a:t>
            </a:r>
          </a:p>
          <a:p>
            <a:r>
              <a:rPr lang="en-US" dirty="0"/>
              <a:t>Are alert to evidence that challenges their theory</a:t>
            </a:r>
          </a:p>
          <a:p>
            <a:r>
              <a:rPr lang="en-US" dirty="0"/>
              <a:t>Think about what they are not designing</a:t>
            </a:r>
          </a:p>
          <a:p>
            <a:r>
              <a:rPr lang="en-US" dirty="0"/>
              <a:t>Invest now to save time later</a:t>
            </a:r>
          </a:p>
          <a:p>
            <a:endParaRPr lang="en-US" dirty="0"/>
          </a:p>
        </p:txBody>
      </p:sp>
    </p:spTree>
    <p:extLst>
      <p:ext uri="{BB962C8B-B14F-4D97-AF65-F5344CB8AC3E}">
        <p14:creationId xmlns:p14="http://schemas.microsoft.com/office/powerpoint/2010/main" val="384614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Experts prefer solutions that they know work</a:t>
            </a:r>
          </a:p>
        </p:txBody>
      </p:sp>
      <p:pic>
        <p:nvPicPr>
          <p:cNvPr id="4" name="Picture 3" descr="A close up of text on a white background&#10;&#10;Description generated with high confidence">
            <a:extLst>
              <a:ext uri="{FF2B5EF4-FFF2-40B4-BE49-F238E27FC236}">
                <a16:creationId xmlns:a16="http://schemas.microsoft.com/office/drawing/2014/main" id="{A3D5DCCB-53A1-4AA2-9489-56530AAA1D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122" b="13959"/>
          <a:stretch/>
        </p:blipFill>
        <p:spPr>
          <a:xfrm>
            <a:off x="1066800" y="1219200"/>
            <a:ext cx="3489595" cy="4709810"/>
          </a:xfrm>
          <a:prstGeom prst="rect">
            <a:avLst/>
          </a:prstGeom>
        </p:spPr>
      </p:pic>
      <p:pic>
        <p:nvPicPr>
          <p:cNvPr id="6" name="Picture 5" descr="A close up of a piece of paper&#10;&#10;Description generated with very high confidence">
            <a:extLst>
              <a:ext uri="{FF2B5EF4-FFF2-40B4-BE49-F238E27FC236}">
                <a16:creationId xmlns:a16="http://schemas.microsoft.com/office/drawing/2014/main" id="{F25826C1-CE77-4B6E-B8F2-5BD4C50339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041" t="7773" r="8897" b="4499"/>
          <a:stretch/>
        </p:blipFill>
        <p:spPr>
          <a:xfrm rot="5400000">
            <a:off x="4026149" y="1841250"/>
            <a:ext cx="4709810" cy="3465709"/>
          </a:xfrm>
          <a:prstGeom prst="rect">
            <a:avLst/>
          </a:prstGeom>
        </p:spPr>
      </p:pic>
      <p:pic>
        <p:nvPicPr>
          <p:cNvPr id="1026" name="Picture 2" descr="https://images-na.ssl-images-amazon.com/images/I/51z9AzjHA-L._SX402_BO1,204,203,200_.jpg">
            <a:extLst>
              <a:ext uri="{FF2B5EF4-FFF2-40B4-BE49-F238E27FC236}">
                <a16:creationId xmlns:a16="http://schemas.microsoft.com/office/drawing/2014/main" id="{C5FF0ABC-B34C-48B5-AA04-ED88477BB0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7377" y="4572000"/>
            <a:ext cx="1493063"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27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The definition of design used in Informatics 121 is:</a:t>
            </a:r>
          </a:p>
        </p:txBody>
      </p:sp>
    </p:spTree>
    <p:extLst>
      <p:ext uri="{BB962C8B-B14F-4D97-AF65-F5344CB8AC3E}">
        <p14:creationId xmlns:p14="http://schemas.microsoft.com/office/powerpoint/2010/main" val="337611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Name the four types of design that must be addressed in software design:</a:t>
            </a:r>
          </a:p>
        </p:txBody>
      </p:sp>
    </p:spTree>
    <p:extLst>
      <p:ext uri="{BB962C8B-B14F-4D97-AF65-F5344CB8AC3E}">
        <p14:creationId xmlns:p14="http://schemas.microsoft.com/office/powerpoint/2010/main" val="332456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Why do experts prefer to work with others?</a:t>
            </a:r>
          </a:p>
        </p:txBody>
      </p:sp>
    </p:spTree>
    <p:extLst>
      <p:ext uri="{BB962C8B-B14F-4D97-AF65-F5344CB8AC3E}">
        <p14:creationId xmlns:p14="http://schemas.microsoft.com/office/powerpoint/2010/main" val="237753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Name the four types of design that must be addressed in software design:</a:t>
            </a:r>
          </a:p>
        </p:txBody>
      </p:sp>
    </p:spTree>
    <p:extLst>
      <p:ext uri="{BB962C8B-B14F-4D97-AF65-F5344CB8AC3E}">
        <p14:creationId xmlns:p14="http://schemas.microsoft.com/office/powerpoint/2010/main" val="410435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Suppose you are to design a new web app that allows anyone to track any flight, its departure and destination airport, where it currently is in route, and its anticipated arrival time.  List a possible goal, constraint, assumption, decision, and idea for the web app </a:t>
            </a:r>
            <a:r>
              <a:rPr lang="en-US" i="1" dirty="0"/>
              <a:t>as related to application design</a:t>
            </a:r>
            <a:r>
              <a:rPr lang="en-US" dirty="0"/>
              <a:t>:</a:t>
            </a:r>
          </a:p>
        </p:txBody>
      </p:sp>
    </p:spTree>
    <p:extLst>
      <p:ext uri="{BB962C8B-B14F-4D97-AF65-F5344CB8AC3E}">
        <p14:creationId xmlns:p14="http://schemas.microsoft.com/office/powerpoint/2010/main" val="148807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Suppose you are asked to design a new web app through which it is possible to register your bicycle(s), so that if a bike is stolen and later found, the police can return it to the rightful owner. What features would you foresee this software system to have (it is not necessary to be exhaustive):</a:t>
            </a:r>
          </a:p>
        </p:txBody>
      </p:sp>
    </p:spTree>
    <p:extLst>
      <p:ext uri="{BB962C8B-B14F-4D97-AF65-F5344CB8AC3E}">
        <p14:creationId xmlns:p14="http://schemas.microsoft.com/office/powerpoint/2010/main" val="537867383"/>
      </p:ext>
    </p:extLst>
  </p:cSld>
  <p:clrMapOvr>
    <a:masterClrMapping/>
  </p:clrMapOvr>
</p:sld>
</file>

<file path=ppt/theme/theme1.xml><?xml version="1.0" encoding="utf-8"?>
<a:theme xmlns:a="http://schemas.openxmlformats.org/drawingml/2006/main" name="SD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SDCL</Template>
  <TotalTime>5478</TotalTime>
  <Words>764</Words>
  <Application>Microsoft Office PowerPoint</Application>
  <PresentationFormat>On-screen Show (4:3)</PresentationFormat>
  <Paragraphs>154</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SDCL</vt:lpstr>
      <vt:lpstr>Informatics 121 Software Design I</vt:lpstr>
      <vt:lpstr>Today’s lecture</vt:lpstr>
      <vt:lpstr>Midterm</vt:lpstr>
      <vt:lpstr>Sample question</vt:lpstr>
      <vt:lpstr>Sample question</vt:lpstr>
      <vt:lpstr>Sample question</vt:lpstr>
      <vt:lpstr>Sample question</vt:lpstr>
      <vt:lpstr>Sample question</vt:lpstr>
      <vt:lpstr>Sample question</vt:lpstr>
      <vt:lpstr>Sample question</vt:lpstr>
      <vt:lpstr>Questions?</vt:lpstr>
      <vt:lpstr>Design studio 2 (part 1)</vt:lpstr>
      <vt:lpstr>Design studio 2 (part 1)</vt:lpstr>
      <vt:lpstr>Design studio 2 (part 1)</vt:lpstr>
      <vt:lpstr>Design studio 2 (part 1)</vt:lpstr>
      <vt:lpstr>Design studio 2 (part 1)</vt:lpstr>
      <vt:lpstr>Design studio 2 (part 1)</vt:lpstr>
      <vt:lpstr>Design studio 2 (part 1)</vt:lpstr>
      <vt:lpstr>Design studio 2 (part 1)</vt:lpstr>
      <vt:lpstr>Design studio 2 (part 1)</vt:lpstr>
      <vt:lpstr>French fries and mayonnaise</vt:lpstr>
      <vt:lpstr>Things we need to model</vt:lpstr>
      <vt:lpstr>Where is the essence?</vt:lpstr>
      <vt:lpstr>Example 1: representing menus</vt:lpstr>
      <vt:lpstr>Example 1: representing menus</vt:lpstr>
      <vt:lpstr>Example 1: representing menus</vt:lpstr>
      <vt:lpstr>Example 1: representing menus</vt:lpstr>
      <vt:lpstr>Example 1: representing menus</vt:lpstr>
      <vt:lpstr>Example 1: what do we really need?</vt:lpstr>
      <vt:lpstr>Example 2: accurate record of sales </vt:lpstr>
      <vt:lpstr>Example 2: accurate record of sales </vt:lpstr>
      <vt:lpstr>Example 2: accurate record of sales </vt:lpstr>
      <vt:lpstr>Example 2: accurate record of sales </vt:lpstr>
      <vt:lpstr>Example 2: accurate record of sales</vt:lpstr>
      <vt:lpstr>Example 2: accurate record of sales</vt:lpstr>
      <vt:lpstr>Example 2: accurate record of sales</vt:lpstr>
      <vt:lpstr>Example 3: groups of frietwagens </vt:lpstr>
      <vt:lpstr>Expert practices we (should have) used</vt:lpstr>
      <vt:lpstr>Experts prefer solutions that they know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van der Hoek</dc:creator>
  <cp:lastModifiedBy>Andre van der Hoek</cp:lastModifiedBy>
  <cp:revision>721</cp:revision>
  <cp:lastPrinted>2013-07-05T19:57:41Z</cp:lastPrinted>
  <dcterms:created xsi:type="dcterms:W3CDTF">2011-04-22T07:09:34Z</dcterms:created>
  <dcterms:modified xsi:type="dcterms:W3CDTF">2019-10-31T06:01:35Z</dcterms:modified>
</cp:coreProperties>
</file>