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80" r:id="rId5"/>
    <p:sldId id="273" r:id="rId6"/>
    <p:sldId id="277" r:id="rId7"/>
    <p:sldId id="278" r:id="rId8"/>
    <p:sldId id="279" r:id="rId9"/>
    <p:sldId id="272" r:id="rId10"/>
    <p:sldId id="288" r:id="rId11"/>
    <p:sldId id="259" r:id="rId12"/>
    <p:sldId id="285" r:id="rId13"/>
    <p:sldId id="286" r:id="rId14"/>
    <p:sldId id="289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>
      <p:cViewPr varScale="1">
        <p:scale>
          <a:sx n="156" d="100"/>
          <a:sy n="156" d="100"/>
        </p:scale>
        <p:origin x="1836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5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client is </a:t>
            </a:r>
            <a:r>
              <a:rPr lang="en-US" i="1" dirty="0" err="1"/>
              <a:t>RobotKid</a:t>
            </a:r>
            <a:r>
              <a:rPr lang="en-US" dirty="0"/>
              <a:t>, a new company that aims to help kids who cannot attend school be part of school as much as possible. </a:t>
            </a:r>
            <a:r>
              <a:rPr lang="en-US" i="1" dirty="0" err="1"/>
              <a:t>RobotKid</a:t>
            </a:r>
            <a:r>
              <a:rPr lang="en-US" i="1" dirty="0"/>
              <a:t> </a:t>
            </a:r>
            <a:r>
              <a:rPr lang="en-US" dirty="0"/>
              <a:t>is a software company, and in particular wants to leverage existing telerobots to provide an outstanding experience that goes beyond ‘just being there’.</a:t>
            </a:r>
          </a:p>
          <a:p>
            <a:pPr marL="0" indent="0">
              <a:buNone/>
            </a:pPr>
            <a:r>
              <a:rPr lang="en-US" dirty="0"/>
              <a:t>The company has sought you and your team out, because you are excellent designers.  All of the software design is in your hands, as </a:t>
            </a:r>
            <a:r>
              <a:rPr lang="en-US" i="1" dirty="0" err="1"/>
              <a:t>RobotKid</a:t>
            </a:r>
            <a:r>
              <a:rPr lang="en-US" i="1" dirty="0"/>
              <a:t> </a:t>
            </a:r>
            <a:r>
              <a:rPr lang="en-US" dirty="0"/>
              <a:t>has the idea protected (meaning no competition), but has no idea how to actually design the software.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9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Done with work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0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team, design </a:t>
            </a:r>
            <a:r>
              <a:rPr lang="en-US" i="1" dirty="0" err="1"/>
              <a:t>RobotKid</a:t>
            </a:r>
            <a:r>
              <a:rPr lang="en-US" dirty="0"/>
              <a:t> in terms of the functionality it will offer and how the audience will interact with it</a:t>
            </a:r>
          </a:p>
          <a:p>
            <a:endParaRPr lang="en-US" dirty="0"/>
          </a:p>
          <a:p>
            <a:r>
              <a:rPr lang="en-US" dirty="0"/>
              <a:t>Make sure that you explicitly identify goals, constraints, and assumptions</a:t>
            </a:r>
          </a:p>
          <a:p>
            <a:endParaRPr lang="en-US" dirty="0"/>
          </a:p>
          <a:p>
            <a:r>
              <a:rPr lang="en-US" dirty="0"/>
              <a:t>Make sure to consider at least </a:t>
            </a:r>
            <a:r>
              <a:rPr lang="en-US" i="1" dirty="0"/>
              <a:t>three </a:t>
            </a:r>
            <a:r>
              <a:rPr lang="en-US" dirty="0"/>
              <a:t>different approaches, highlight tradeoffs among the approaches, and discuss why you chose the approach you took</a:t>
            </a:r>
          </a:p>
          <a:p>
            <a:pPr lvl="1"/>
            <a:r>
              <a:rPr lang="en-US" dirty="0"/>
              <a:t>briefly document the approaches you considered but did not adopt</a:t>
            </a:r>
          </a:p>
        </p:txBody>
      </p:sp>
    </p:spTree>
    <p:extLst>
      <p:ext uri="{BB962C8B-B14F-4D97-AF65-F5344CB8AC3E}">
        <p14:creationId xmlns:p14="http://schemas.microsoft.com/office/powerpoint/2010/main" val="181806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focus on the essence</a:t>
            </a:r>
          </a:p>
          <a:p>
            <a:pPr lvl="1"/>
            <a:r>
              <a:rPr lang="en-US" dirty="0"/>
              <a:t>prefer solutions that they know work</a:t>
            </a:r>
          </a:p>
          <a:p>
            <a:pPr lvl="1"/>
            <a:r>
              <a:rPr lang="en-US" dirty="0"/>
              <a:t>address knowledge deficiencies</a:t>
            </a:r>
          </a:p>
          <a:p>
            <a:pPr lvl="1"/>
            <a:r>
              <a:rPr lang="en-US" dirty="0"/>
              <a:t>generate alternatives</a:t>
            </a:r>
          </a:p>
          <a:p>
            <a:pPr lvl="1"/>
            <a:r>
              <a:rPr lang="en-US" dirty="0"/>
              <a:t>are skeptical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Due Tuesday October 24, at noon (through </a:t>
            </a:r>
            <a:r>
              <a:rPr lang="en-US" dirty="0" err="1"/>
              <a:t>GradeScope</a:t>
            </a:r>
            <a:r>
              <a:rPr lang="en-US" dirty="0"/>
              <a:t>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 err="1"/>
              <a:t>Linecept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8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intermediate artifacts must be uploaded to </a:t>
            </a:r>
            <a:r>
              <a:rPr lang="en-US" dirty="0" err="1"/>
              <a:t>Linecept</a:t>
            </a:r>
            <a:endParaRPr lang="en-US" dirty="0"/>
          </a:p>
          <a:p>
            <a:pPr lvl="1"/>
            <a:r>
              <a:rPr lang="en-US" dirty="0"/>
              <a:t>all results from every in-person meeting</a:t>
            </a:r>
          </a:p>
          <a:p>
            <a:pPr lvl="1"/>
            <a:r>
              <a:rPr lang="en-US" dirty="0"/>
              <a:t>all results from every virtual meeting</a:t>
            </a:r>
          </a:p>
          <a:p>
            <a:pPr lvl="1"/>
            <a:r>
              <a:rPr lang="en-US" dirty="0"/>
              <a:t>all results from any work you do on your own</a:t>
            </a:r>
          </a:p>
          <a:p>
            <a:endParaRPr lang="en-US" i="1" dirty="0"/>
          </a:p>
          <a:p>
            <a:r>
              <a:rPr lang="en-US" dirty="0"/>
              <a:t>Results should be uploaded as a scan, photograph, or PDF</a:t>
            </a:r>
          </a:p>
          <a:p>
            <a:pPr lvl="1"/>
            <a:r>
              <a:rPr lang="en-US" dirty="0"/>
              <a:t>attributable as to who participated</a:t>
            </a:r>
          </a:p>
          <a:p>
            <a:pPr lvl="2"/>
            <a:endParaRPr lang="en-US" dirty="0"/>
          </a:p>
          <a:p>
            <a:r>
              <a:rPr lang="en-US" dirty="0"/>
              <a:t>Handout with basic </a:t>
            </a:r>
            <a:r>
              <a:rPr lang="en-US" dirty="0" err="1"/>
              <a:t>Linecept</a:t>
            </a:r>
            <a:r>
              <a:rPr lang="en-US" dirty="0"/>
              <a:t> info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2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32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Team members will assess other team members</a:t>
            </a:r>
          </a:p>
          <a:p>
            <a:pPr lvl="1"/>
            <a:r>
              <a:rPr lang="en-US" dirty="0"/>
              <a:t>in terms of the contributions they make</a:t>
            </a:r>
          </a:p>
          <a:p>
            <a:pPr lvl="1"/>
            <a:r>
              <a:rPr lang="en-US" dirty="0"/>
              <a:t>in terms of enabling others to make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3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</a:t>
            </a:r>
            <a:r>
              <a:rPr lang="en-US" i="1" dirty="0"/>
              <a:t>will</a:t>
            </a:r>
            <a:r>
              <a:rPr lang="en-US" dirty="0"/>
              <a:t> be discussion tomorrow</a:t>
            </a:r>
          </a:p>
          <a:p>
            <a:pPr lvl="1"/>
            <a:r>
              <a:rPr lang="en-US" dirty="0"/>
              <a:t>mandatory to attend, since group work continues</a:t>
            </a:r>
          </a:p>
          <a:p>
            <a:endParaRPr lang="en-US" dirty="0"/>
          </a:p>
          <a:p>
            <a:r>
              <a:rPr lang="en-US" dirty="0"/>
              <a:t>Please join your </a:t>
            </a:r>
            <a:r>
              <a:rPr lang="en-US" i="1" dirty="0"/>
              <a:t>designated</a:t>
            </a:r>
            <a:r>
              <a:rPr lang="en-US" dirty="0"/>
              <a:t> discussion</a:t>
            </a:r>
          </a:p>
        </p:txBody>
      </p:sp>
    </p:spTree>
    <p:extLst>
      <p:ext uri="{BB962C8B-B14F-4D97-AF65-F5344CB8AC3E}">
        <p14:creationId xmlns:p14="http://schemas.microsoft.com/office/powerpoint/2010/main" val="140384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724400"/>
          </a:xfrm>
        </p:spPr>
        <p:txBody>
          <a:bodyPr>
            <a:normAutofit/>
          </a:bodyPr>
          <a:lstStyle/>
          <a:p>
            <a:r>
              <a:rPr lang="en-US" dirty="0"/>
              <a:t>Hand in one copy of your design studio 1, part 1, to one of the TAs </a:t>
            </a:r>
          </a:p>
          <a:p>
            <a:pPr lvl="1"/>
            <a:r>
              <a:rPr lang="en-US" dirty="0"/>
              <a:t>must do so before end of class today</a:t>
            </a:r>
          </a:p>
          <a:p>
            <a:endParaRPr lang="en-US" dirty="0"/>
          </a:p>
          <a:p>
            <a:r>
              <a:rPr lang="en-US" dirty="0"/>
              <a:t>Brief lecture</a:t>
            </a:r>
          </a:p>
          <a:p>
            <a:endParaRPr lang="en-US" dirty="0"/>
          </a:p>
          <a:p>
            <a:r>
              <a:rPr lang="en-US" dirty="0"/>
              <a:t>Start designing </a:t>
            </a:r>
            <a:r>
              <a:rPr lang="en-US" i="1" dirty="0" err="1"/>
              <a:t>RobotKid</a:t>
            </a:r>
            <a:r>
              <a:rPr lang="en-US" i="1" dirty="0"/>
              <a:t> </a:t>
            </a:r>
            <a:r>
              <a:rPr lang="en-US" dirty="0"/>
              <a:t>with your team</a:t>
            </a:r>
          </a:p>
          <a:p>
            <a:endParaRPr lang="en-US" dirty="0"/>
          </a:p>
          <a:p>
            <a:r>
              <a:rPr lang="en-US" dirty="0"/>
              <a:t>Design studio 1, part 2</a:t>
            </a:r>
          </a:p>
          <a:p>
            <a:endParaRPr lang="en-US" dirty="0"/>
          </a:p>
          <a:p>
            <a:r>
              <a:rPr lang="en-US" dirty="0" err="1"/>
              <a:t>Linecept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focus on the essence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7C239-3815-4103-858C-A468DD55D4C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18833"/>
          <a:stretch/>
        </p:blipFill>
        <p:spPr bwMode="auto">
          <a:xfrm>
            <a:off x="2133600" y="1143000"/>
            <a:ext cx="4648199" cy="4596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91274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prefer solutions that they know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120D3-431B-44F3-828B-F2549F275E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752600"/>
            <a:ext cx="4876800" cy="3446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57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address knowledge deficiencies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A5C69-2C0E-4CCA-BCF6-0C0C35729E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r="8837"/>
          <a:stretch/>
        </p:blipFill>
        <p:spPr bwMode="auto">
          <a:xfrm>
            <a:off x="1752600" y="838200"/>
            <a:ext cx="5715000" cy="5109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5359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generate alternatives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59D9D-2AB5-47AA-A548-9913059FF7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20720"/>
          <a:stretch/>
        </p:blipFill>
        <p:spPr bwMode="auto">
          <a:xfrm>
            <a:off x="1828800" y="619845"/>
            <a:ext cx="5181600" cy="5463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17305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A53FF3-B137-4FAA-82B1-27FDE7BB20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r="27309"/>
          <a:stretch/>
        </p:blipFill>
        <p:spPr bwMode="auto">
          <a:xfrm>
            <a:off x="2286000" y="202741"/>
            <a:ext cx="4572000" cy="6680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are skeptical</a:t>
            </a:r>
          </a:p>
        </p:txBody>
      </p:sp>
    </p:spTree>
    <p:extLst>
      <p:ext uri="{BB962C8B-B14F-4D97-AF65-F5344CB8AC3E}">
        <p14:creationId xmlns:p14="http://schemas.microsoft.com/office/powerpoint/2010/main" val="247784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cycle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analyze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evaluate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19535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synthesize</a:t>
            </a:r>
          </a:p>
        </p:txBody>
      </p:sp>
      <p:cxnSp>
        <p:nvCxnSpPr>
          <p:cNvPr id="13" name="Elbow Connector 12"/>
          <p:cNvCxnSpPr>
            <a:stCxn id="5" idx="0"/>
            <a:endCxn id="7" idx="1"/>
          </p:cNvCxnSpPr>
          <p:nvPr/>
        </p:nvCxnSpPr>
        <p:spPr>
          <a:xfrm rot="5400000" flipH="1" flipV="1">
            <a:off x="2117439" y="2394550"/>
            <a:ext cx="1659523" cy="1115999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6" idx="0"/>
          </p:cNvCxnSpPr>
          <p:nvPr/>
        </p:nvCxnSpPr>
        <p:spPr>
          <a:xfrm>
            <a:off x="5540401" y="2122787"/>
            <a:ext cx="1116000" cy="1659523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5" idx="2"/>
          </p:cNvCxnSpPr>
          <p:nvPr/>
        </p:nvCxnSpPr>
        <p:spPr>
          <a:xfrm rot="5400000">
            <a:off x="4522801" y="1987264"/>
            <a:ext cx="12700" cy="4267200"/>
          </a:xfrm>
          <a:prstGeom prst="bentConnector3">
            <a:avLst>
              <a:gd name="adj1" fmla="val 7434780"/>
            </a:avLst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39932" y="2666399"/>
            <a:ext cx="1946469" cy="1947070"/>
            <a:chOff x="3539932" y="2666399"/>
            <a:chExt cx="1946469" cy="1947070"/>
          </a:xfrm>
        </p:grpSpPr>
        <p:sp>
          <p:nvSpPr>
            <p:cNvPr id="21" name="Arc 20"/>
            <p:cNvSpPr/>
            <p:nvPr/>
          </p:nvSpPr>
          <p:spPr>
            <a:xfrm>
              <a:off x="3539932" y="2666399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flipV="1">
              <a:off x="3539932" y="2667000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6200000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5400000" flipV="1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33845" y="2901270"/>
            <a:ext cx="13586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goals</a:t>
            </a:r>
          </a:p>
          <a:p>
            <a:pPr algn="ctr"/>
            <a:r>
              <a:rPr lang="en-US" i="1" dirty="0"/>
              <a:t>constraints</a:t>
            </a:r>
          </a:p>
          <a:p>
            <a:pPr algn="ctr"/>
            <a:r>
              <a:rPr lang="en-US" i="1" dirty="0"/>
              <a:t>assumptions</a:t>
            </a:r>
          </a:p>
          <a:p>
            <a:pPr algn="ctr"/>
            <a:r>
              <a:rPr lang="en-US" i="1" dirty="0"/>
              <a:t>decisions</a:t>
            </a:r>
          </a:p>
          <a:p>
            <a:pPr algn="ctr"/>
            <a:r>
              <a:rPr lang="en-US" i="1" dirty="0"/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2480567815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1695</TotalTime>
  <Words>421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SDCL</vt:lpstr>
      <vt:lpstr>Informatics 121 Software Design I</vt:lpstr>
      <vt:lpstr>Discussion</vt:lpstr>
      <vt:lpstr>Today</vt:lpstr>
      <vt:lpstr>Experts focus on the essence</vt:lpstr>
      <vt:lpstr>Experts prefer solutions that they know work</vt:lpstr>
      <vt:lpstr>Experts address knowledge deficiencies</vt:lpstr>
      <vt:lpstr>Experts generate alternatives</vt:lpstr>
      <vt:lpstr>Experts are skeptical</vt:lpstr>
      <vt:lpstr>Design cycle</vt:lpstr>
      <vt:lpstr>Work time!</vt:lpstr>
      <vt:lpstr>Done with work time</vt:lpstr>
      <vt:lpstr>Design studio 1 (part 2)</vt:lpstr>
      <vt:lpstr>Design studio 1 (part 2)</vt:lpstr>
      <vt:lpstr>Design studio 1 (part 2)</vt:lpstr>
      <vt:lpstr>Design studio 1 (part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244</cp:revision>
  <dcterms:created xsi:type="dcterms:W3CDTF">2011-04-22T07:09:34Z</dcterms:created>
  <dcterms:modified xsi:type="dcterms:W3CDTF">2019-10-09T02:31:36Z</dcterms:modified>
</cp:coreProperties>
</file>