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382" r:id="rId2"/>
    <p:sldId id="257" r:id="rId3"/>
    <p:sldId id="383" r:id="rId4"/>
    <p:sldId id="310" r:id="rId5"/>
    <p:sldId id="311" r:id="rId6"/>
    <p:sldId id="312" r:id="rId7"/>
    <p:sldId id="313" r:id="rId8"/>
    <p:sldId id="314" r:id="rId9"/>
    <p:sldId id="315" r:id="rId10"/>
    <p:sldId id="398" r:id="rId11"/>
    <p:sldId id="399" r:id="rId12"/>
    <p:sldId id="400" r:id="rId13"/>
    <p:sldId id="308" r:id="rId14"/>
    <p:sldId id="323" r:id="rId15"/>
    <p:sldId id="261" r:id="rId16"/>
    <p:sldId id="324" r:id="rId17"/>
    <p:sldId id="402" r:id="rId18"/>
    <p:sldId id="260" r:id="rId19"/>
    <p:sldId id="319" r:id="rId20"/>
    <p:sldId id="322" r:id="rId21"/>
    <p:sldId id="401" r:id="rId22"/>
    <p:sldId id="318" r:id="rId23"/>
    <p:sldId id="321" r:id="rId24"/>
    <p:sldId id="264" r:id="rId25"/>
    <p:sldId id="404" r:id="rId26"/>
    <p:sldId id="374" r:id="rId27"/>
    <p:sldId id="375" r:id="rId28"/>
    <p:sldId id="377" r:id="rId29"/>
    <p:sldId id="378" r:id="rId30"/>
    <p:sldId id="379" r:id="rId31"/>
    <p:sldId id="380" r:id="rId32"/>
    <p:sldId id="381" r:id="rId33"/>
    <p:sldId id="394" r:id="rId34"/>
    <p:sldId id="395" r:id="rId35"/>
    <p:sldId id="397" r:id="rId36"/>
    <p:sldId id="351" r:id="rId37"/>
    <p:sldId id="365" r:id="rId38"/>
    <p:sldId id="366" r:id="rId39"/>
    <p:sldId id="390" r:id="rId40"/>
    <p:sldId id="391" r:id="rId41"/>
    <p:sldId id="392" r:id="rId42"/>
    <p:sldId id="304" r:id="rId43"/>
    <p:sldId id="418" r:id="rId44"/>
    <p:sldId id="419" r:id="rId45"/>
    <p:sldId id="420" r:id="rId46"/>
    <p:sldId id="421" r:id="rId47"/>
    <p:sldId id="422" r:id="rId48"/>
    <p:sldId id="423" r:id="rId49"/>
    <p:sldId id="424" r:id="rId50"/>
    <p:sldId id="425" r:id="rId51"/>
    <p:sldId id="412" r:id="rId52"/>
    <p:sldId id="426" r:id="rId53"/>
    <p:sldId id="414" r:id="rId54"/>
    <p:sldId id="417" r:id="rId55"/>
    <p:sldId id="416" r:id="rId56"/>
    <p:sldId id="415" r:id="rId57"/>
  </p:sldIdLst>
  <p:sldSz cx="9144000" cy="6858000" type="screen4x3"/>
  <p:notesSz cx="6858000" cy="9239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C4C"/>
    <a:srgbClr val="F322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696" autoAdjust="0"/>
    <p:restoredTop sz="94660"/>
  </p:normalViewPr>
  <p:slideViewPr>
    <p:cSldViewPr>
      <p:cViewPr varScale="1">
        <p:scale>
          <a:sx n="123" d="100"/>
          <a:sy n="123" d="100"/>
        </p:scale>
        <p:origin x="85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8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BEA7C-53CD-49C3-9B68-5450764851B2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206C4-DED1-4B7A-8149-9D939A70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57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D7520-BF41-4E54-97AD-8EA3ED10F785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F7332-6F3C-43B0-9340-BC8646E5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210466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3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5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3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3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2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6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589206" y="6649759"/>
            <a:ext cx="1965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32200"/>
                </a:solidFill>
              </a:rPr>
              <a:t>Department of Informatics, UC Irvine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32200"/>
                </a:solidFill>
              </a:rPr>
              <a:t>SDCL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45319" y="6649759"/>
            <a:ext cx="1396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Collaboration</a:t>
            </a:r>
            <a:r>
              <a:rPr lang="en-US" sz="900" b="1" dirty="0"/>
              <a:t> </a:t>
            </a:r>
            <a:r>
              <a:rPr lang="en-US" sz="900" b="1" dirty="0">
                <a:solidFill>
                  <a:srgbClr val="4C4C4C"/>
                </a:solidFill>
              </a:rPr>
              <a:t>Laboratory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45319" y="6539298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Software Design and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69150" y="6632916"/>
            <a:ext cx="197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rgbClr val="F32200"/>
                </a:solidFill>
              </a:rPr>
              <a:t>sdcl.ics.uci.edu</a:t>
            </a:r>
            <a:r>
              <a:rPr lang="en-US" sz="900" b="1" baseline="0" dirty="0">
                <a:solidFill>
                  <a:srgbClr val="F32200"/>
                </a:solidFill>
              </a:rPr>
              <a:t>  </a:t>
            </a:r>
            <a:fld id="{30ABF327-B19C-4A16-9796-EFEDB6CCAA30}" type="slidenum">
              <a:rPr lang="en-US" sz="900" b="1" smtClean="0">
                <a:solidFill>
                  <a:srgbClr val="F32200"/>
                </a:solidFill>
              </a:rPr>
              <a:pPr algn="r"/>
              <a:t>‹#›</a:t>
            </a:fld>
            <a:endParaRPr lang="en-US" sz="900" b="1" dirty="0">
              <a:solidFill>
                <a:srgbClr val="F3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Informatics 121</a:t>
            </a:r>
            <a:br>
              <a:rPr lang="en-US" dirty="0"/>
            </a:br>
            <a:r>
              <a:rPr lang="en-US" dirty="0"/>
              <a:t>Software Design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8</a:t>
            </a:r>
            <a:br>
              <a:rPr lang="en-US" dirty="0"/>
            </a:br>
            <a:endParaRPr lang="en-US" dirty="0"/>
          </a:p>
          <a:p>
            <a:r>
              <a:rPr lang="en-US" sz="1400" i="1" dirty="0"/>
              <a:t>Duplication of course material for any commercial purpose without the explicit written permission of the professor is prohibited.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243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2057400"/>
            <a:ext cx="641032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251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0960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608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667500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743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design artifacts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Design artifacts to </a:t>
            </a:r>
            <a:r>
              <a:rPr lang="en-US" i="1" dirty="0"/>
              <a:t>think</a:t>
            </a:r>
            <a:endParaRPr lang="en-US" dirty="0"/>
          </a:p>
          <a:p>
            <a:endParaRPr lang="en-US" dirty="0"/>
          </a:p>
          <a:p>
            <a:r>
              <a:rPr lang="en-US" dirty="0"/>
              <a:t>Design artifacts to </a:t>
            </a:r>
            <a:r>
              <a:rPr lang="en-US" i="1" dirty="0"/>
              <a:t>talk</a:t>
            </a:r>
          </a:p>
          <a:p>
            <a:endParaRPr lang="en-US" dirty="0"/>
          </a:p>
          <a:p>
            <a:r>
              <a:rPr lang="en-US" dirty="0"/>
              <a:t>Design artifacts to </a:t>
            </a:r>
            <a:r>
              <a:rPr lang="en-US" i="1" dirty="0"/>
              <a:t>prescribe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263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design artifact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598"/>
            <a:ext cx="66675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045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0" t="17333" r="21961" b="13556"/>
          <a:stretch/>
        </p:blipFill>
        <p:spPr>
          <a:xfrm rot="10800000">
            <a:off x="1066800" y="1219200"/>
            <a:ext cx="3497580" cy="4739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design artifact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1" t="30444" r="27712" b="15778"/>
          <a:stretch/>
        </p:blipFill>
        <p:spPr>
          <a:xfrm rot="10800000">
            <a:off x="5410200" y="1744980"/>
            <a:ext cx="2606040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85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design artifact</a:t>
            </a:r>
          </a:p>
        </p:txBody>
      </p:sp>
      <p:sp>
        <p:nvSpPr>
          <p:cNvPr id="4" name="AutoShape 2" descr="data:image/jpeg;base64,/9j/4AAQSkZJRgABAQAAAQABAAD/2wCEAAkGBhQSERUREhQWFBUWGBYXFhgWGBgdGRgcFhUaGBgdFxkZHyYfGRkjGhgXIC8gJCgpLCwtGB4xNTAqNigtLCkBCQoKDgwNFA8PGiocFxgpLCkpKSkpKSwpKSkpKSkpLCwpLCkpLCwpKSkpKSksKSkpKSkpLCkpKSwpKSwpKSkpLP/AABEIAQUAwQMBIgACEQEDEQH/xAAcAAEAAgMBAQEAAAAAAAAAAAAABAUDBgcBAgj/xABBEAACAgEDAgUCAwYDBgQHAAABAgMRAAQSIQUxBhMiQVFhcTKBkQcUQlKhsSMzwWJygpKi0VOy4fAVFhc0Q3OD/8QAFQEBAQAAAAAAAAAAAAAAAAAAAAH/xAAVEQEBAAAAAAAAAAAAAAAAAAAAAf/aAAwDAQACEQMRAD8A7gTXJzyOQMAykEHkEdj9s+iMw6TT+WioDe0AX9sDNjMM+rRAS7qoHJLMAB9yc1Xqf7WOnQkgz+YR7RKX/wCoek/rgbhjOdn9uOhsAJOfrsUfny95adN/ax0+YgecYifaVSv/AFcr/XA3DGQtN1uCR/Ljmjd9u7arqTt45oHtyP1zDN4hhXVJoyx82RS6jaaIF36u1+k8YFnjGMBjGMBngOe5B6ZoTHuvbbG/TYFDgcf68k4E7GM+HmVe5A+5AwPvGYf32P8AnX9Rn0k6nswP2IwMmMYwGMYwGMYwGMYwGcV8ZTyjX68RDWyOixPG0MrhIT5YLF1HBXtxXsc7Vmk67wNqDrNRqYdYIV1IVXAiDOAqhfSxageDzXvgaRqJtAdU+t1ayardpIpwrbRGWYIlBe9luwPA9XfLttdp5dLqtM3TxoZhppJUVkT1oFPqVlUGwasfX71k137JGaRvLlVYl08cUIayweNlcF+KKlgSf97txllJ4Z1uo82bVGFZBpZoIY4ixUtKPUzMw4ugAPbA1boXjPR6bS6aDU6TzN0TMriNH3nzXUKAeb9NX9smDUdJmVfO0EkUzbiYY4pTIigkB2EVUp7ixmXwr4C1cE+gkljTbCs6yepTt3NI0ZHy1ye3asi9Z6csPUdVLrINZIkpQwvpjJtKha2PsI5HYWfn5vAqtB06CPqd6DVtpYX05kSXgjtyHEn8NobB5BGbDq+vxza3pmrUkoHmgaR12ByIxbrZ4Qkn7c5r/UvCCTa/RRLp54tM0ShlYHdHueZ6djdEn1UTdH2z46t0qZtJD054ZS2n1bRB0QndE6lty/lZ+KrA6X0Tx/Fqf3iQKU00HH7wzAK5HLUtWABR+tj5rMnTf2haWY1/ix2rOnmxOgkVQWYxkj10BdDms511rpjaU67QJFL+7MYNRaC6iV0Eu0n3o1//AD5yXoNH0hnj/dpdTPKquyW0jKm2Nv8ANtQEGBun/wBUNAWjVZWdpa2hEckbm2jdx6fseazbM5z+xTQQ/uRmRR5jOyu3c8UVH0FEcZ0bA+JWIUkDcQOBwL+lnjKHw/4kaUTHUBIfLlKfi9I+m48MeO/GbDmj+HtLA0usE4RqmfiXaQFshiN3HagT8VgWHWtVqzq44o1P7uVtmWgGJu7fupHFL7898m6fpW01/hhvcXuNfY1mm9Ni46dLyQuokijJY8xbm8ugePw8X3IAyxAA6dLM3pnWVmLH8YkEoA579iB9jgWSTs2sfSkqAse4Nt+a4ot9T+mWLdBB7v8AntA/sRmp9ZZv3uZm4P7qC30IVWP+v6ZGXSSR6RdWkrmWQrDGdwCxJuZPTfAar5PAsccYG4aktpVVjKzqWohqocE8E2fb+uWmt1wjiaWrCqW+LAF980HWJqFhmjk/AipLsfULLKNsi82FB2ld/fLPRku1TDmXTsIB8BVKsK/mog/ngbR07qayxLJwu6xRPuCRV+/Y5JfUKCAWAJ7AkWfsM5t02ZxDFqZVDQRyhStWRuO4vX0cj7kD8/Op6iQyaiN30sZZ2IaXzDKFB/wzHt9ttVgdGm6jEgJeRFCkAksBRPYGzwczI4IBBsHkEdiD8ZpGi6ck+vljlthsSUDkAlgLPyO5+Dm7QwhFCqKAAAHwB2wPvGMYDGMYHlYrI/UNZ5SF9u6rJ5qgASf7f96HOScDysAZ7jAYrGMDzbmNdKgBAVQD3AAo/ce+R+qaxo0BVdxLKDwTQvnt9OB98m4GODTqg2oqqPhQAP0GZMYwGRJ+lQuNrxRuCdxDIpBPzRHf65LxgRNT0uKTaHQHZyv0+1Z63TIi28xoWsHcVF2Ox+/1yVjAgz9FidmdktmXYxs8rRFcH6nC9FhEP7vsHlAVtNkd79+e/OTsYFXoPDOmh3eXCo38NdsSPgliTX0ybJoY222inZ+Dj8PFen44+Mz4wMI0iBSmxdp7rQo3347Z9NplNWqmu1gcfb4zJjA82i7989xjAYxjAYxjAxzQK4plDAc8gHn88x6jVABhuAIH6ccE+2SMqupanhtpAIH2ZubpeR2+ee9UeQQyDqHIjLpu+QR/bmjz9RVn7StPqLVb7kDmjR4+e2V6ou3gALQrtVE/bHTtSa4IZQfSASWr5PJ+ao1xWBb4xjAreudcTTR72DNZoAA9/qQOBk+GXcoYdiAf1F5U+L4t2jm+ihv+Vg3+mYNEk7QLIktEJ6U2KVO3iiT6rNd7H2wJMXXSdU+nMTBVXd5l8e3tXA5+cspp9tcWT7D6d/8A38kZq2n6u876ecSAQyqytEaAutrC+dzBub444A5w2+d5AHMaRnYBHQLMApLFiDxYFAc8E32wPrqvi2dN/lafeqlgGO8ghTyeB+Hsbv3AzJ0PxHqZnXfp9sZsFwG4Iv8AmPIsVde+QIPMBl0rOXDxv5R9wH4INfFAiq9/y15ddqYk04idtySyR7WJpidjDeOx/Gf0wOsZV6frytqpNLtIZFD37MDt7f8AOM0brHVptA6RT6mU+aPMdohvf0+ml3+lQW5NADiqysXxDM06amJHMkyvpoy67XY3w1XVilHxYvA6VP1srrE0u0U8ZfdfNgnivy/rltecr1uqeKLQ6qG2kKyxtZJPmMQOfc0S/wCQGewzNHpVgIYyfvTR6kK3qYhSV5+CBf1IOB1PPA2cx6wdTHtkSJtLGJotgdr2s3oNfCng1Xtm8+HfDqaRGCszs53SMxJ3N889u+BbYxjAYxjAYxjAYxjAZjliuue1+3zx/a/1zJjAo16YpYp6g+66s7Su4tuKjggj0kfPx3y008TKedu2gBtsdu3Htx9fjM9Z7gMYxgYNdBvidO+5WX9QRlN0s6mLThDBbgGvWtCySN36+13mwYwNNXw3LFHpY1TzDCXdiGVRuZgaBPNd+w+Mmz9LdZGeJlXdW9WBZea54IqrJ4rtVZsueBR+uBrml6M5Z5JDucqFGz0qvvQ9XPfnvfHaspdH4NmEKIFClJlkG5h/Ku48XzuHvm+JGB2Fe/659YGu+J+iTyPHqNK0Ymj3LUoJRlerBq+xF9swaLwvqGMEmqnR5IpGf0R0tECkHbgUea96zacYGuTeCYz5gDuoeYTgCqRv4tv0bvmXXeD4pZZJiXVpAm7aa9Uf4HX4cDj6jL7GBrUngkOkizaiaUvtFsR6djbhtFVd++bIooAZ7jAYxjAYxjAYxjAZH0OtEq7gK+lgnsDzRNHntmc5A006hS0SejvZNbvax3JFAAX7AYFhjIqyOSQDGCO45b/tny0r8+oUO5CH2+pbAmYyP5Tfzt+QX/tgwf7T/qP9BgSMZVOJgC+7gC9vuQB88gH9claLUliwu6qj9xfOBLzDBq1csFs7TR4NXZBo+/IIzNkfTaFEZmUctyf1J/uxP54EjGR5uoRp+ORF9vUyj+5zMkgIsGx8jA+sZg1msWJC78KO5q6z2TVBV3Hgcf17fb88DNi81nxE774nikCbg1M8xjjWirbto/GxFiiCK9vnIsrSL5hjby2MUpUeq+GVgP5ltI3+oa65rA2LGVnQWcxncGVdx2B/xBfYG+eO2WeAzBDqtzsm1gVqyao3dVRPxf5jM+RNXqotOrSyOsa3bM7ULoKOT78AUMCXjNZX9pGgJ/z6H8xSQL+bFaH55sccysAVIIIsUe4PuPkc98D7xjGAxjGBB6z/APby1/I39uc+4YrhVflRz+WZdTHuRlPYqR+ozB0qTdCh+lfpx+vGBmEZBXsAL+fcfH357+2fSxkcXxzxXyfvnj6hR3I+vOQF6hIFErKvltXAJ3KD2J9ifkD+uBZIlAD44wwyNJrSO0UjfUbBf23MMg62NpZAjFkTaDQIBvm7qx8f+7wJ/kNtC7vvxdj3HtX35yH0aLbJKv1B/M3f9Qf1zBotRJE7QeuZQAyklN4BNEMSRfawe/tlhpID5rybSoYAc1di/gnjAnZSarwnA5LSB5Tz/mSyMPyUtQ/TLvGBq/hXQaZNNEwijDMSLKi94ZgeTZH4Tl1pOsRybtpO1ed5UhGHuUcimA+Rxmux6cHT6mF+RFqGP/CZFk/TazDLvrkNwhFoAvEp442+YoNgEcYHms1aTwuEJPp3AlWFg9mWwLH1F/nfP1opxJAgJsyJXN8nbyefb6/+meR9Ett0sjScFdtBUoggjaPoe93wPjInSdM8YDuKCboqBu18w+v2o3tv6KfpgSOkThoIQ/qYg96JtOGP05ofmBmaHqhJJKbU8wxqxPJI4uq4Utajnv8AfI405V2mv8DMu0fyMdzH/etgePZAM+YdEu5xJKxG4kIXASmO4GhRYc+5I4wM2m6lLI7osYHlsVZmJAPNgIBZJ27SSaAv39rUZE0TAvJRsEhuPqKP9VyZgM41+0HWyTauUuSYoJEhjQEcOYVlZq+TuA3ewBGdlzl/7R/AztMdXCXqSvOCruoqAAwA9QtRRPPb2wIXgXpMUsBmkAHBO7i1Cuy0pcHaB5bEkUTfwM3LwdpXjkkDklSiGEEKDGhkktWCgDd+FjQHcCvTZ1fwvAkcMcJfZGK3FqDyjezlQgJaiXCn6KO+4gdB6VCxLysCu6ggIIbao7sD2JJJr2FXRsYFljGMBjGMDysiDpUYJPqF+wdwOfoDWTMYEKLo0KghYkF3fpF8/U85GfpspAiLqIwALA9RA/pltjA+UQAADsMxz6VXHqH5jg5mxgRtL09I7K3Z7k8nJOMYDGMYEJ+mAmXtUoAb5sCr/Sv0zPLpwyFD2Ir2v7/f3zNjArdNoJQQHlDItEALTGvZms2v0/rk5YAAR7EkkH/a5P8ArmTGB8JEBde//av7DMU3T43ADKCB2v2yRjA+I4QvYV2HHwOw+2feMYDGMYHm0fGe4xgMYxgMYxgMYxgY01ClioYEjuARY+4yN1TrMOnCmZ1TcdqAnl2PZVHuc90/TtkjSbid18HsLIJ/t7V9bz8+/tJ6q2q6lP628yCSOHTotmyJKah7G+b9ya+BhI6r0v8Aa7o5YmnbdFEJfK3NR5K7wSByFK8+/Y5uun1CyKrowZWAKspBBBFggjuM/KU9rHPpieI9UhIFfwiZDz9iB+mdn/ZPqWgn1vSmYsuncSQk/wDhyc19P4W+7NhXSsYxgMxz6hUG5jQzJkfXaISrtJI97Hf44/InAzg57nzGgUBR2AAH5Z9YDGMotX4n2a+PR7b8xN183z5h+wA8sj59Y+DgXuMpeu9fOnfTrt3edII/ryQBX/Nf/D9eLm8D3GeZ7geMwAJJoDkk+2YYtajEKrAkqGH2PY/1H65nyuXQxwf4hYgIgHqIrhVWzx3pQP8ATCLHAOan/wDNzSx+mF18x/Lj5Aai23c1/hJAcgCzQ5rNl0cwZeBt28Ffih244qq7YVnxjGAxjGAxjGAz87/tM8MCDqMskheOGcPJDKv4VkKlqJ+fM7jvtex2AzqPiXqGtgk3HUxQwuZtv+Dv2LHC0ilzdkkiqAPHz2yXp/EOk1EMaTukpYRK1xvt3uFAPqUbVZnAUmgd1YHAeidHk1U00YszSxCZBXLvtE5oHuxQvXyWGdU/Y50vVPPN1DVL5e+KOBAVKlxHQ3UfalAv3N5a6XXdP2DXLEt1F5zkufKDRelVYjazgbEKAg0wv2Bu5vGsEfmLtffFGHaOlDAVGSK3cbRIl/nt3URgbNjIfS+oGZSxikipioEgAJA7MACeDf3+ayZgMj63UlFBABJYKLNC2NCzR/tkjIHWYN0fIJAZGIW7pXBNbebr4wPYeoHdsZDuBAO31KAVLBieCBwRyO9fN5j6t1N4V3rF5i/xHeFK2QBwRz3yjfSvvQ6aOSNN4J3Bl9fkyruAb1AcoCTwTt+uZZ4PMjZYInQBCrbkKlmDIVFGi7Cm9X17m8C/YyNGePLc2ByGr65Qz6VItaNTM1hIGVXI9RuQCjXBb1EChzu+l5im6ZJGvmW+8vKHZ2kYBQ7eWKjO4R9j6fci/fM+l6bJKY2kksqspVgjUGLL5ZqW2bb6iL7/AJA4HzrVLNDPIGVBMrbZSpoBXpgAPRVdub49xkzR+Ii53vGIoP4ZZHC7vilI7H75n1ekM8SLItHepdfb0nmj7qf7H5yu6p0uZnUjzGWNnK+UUVwsgFFd3p3JTL7eluDeBfnXx7d29NtXe4VV1d32vjM4Oa7pOggzRytGxCrL/nMrPuYx7WIBK3QkH0v2s5sIGB7la482Y3ykRHH80hAN/wDACK+rfK5ZHKKPqY07yRTBlBdnjfazK4c7qtQaZSSKNcAEXgVCExu0JH4XiZW//W0a/wBUKn82Htl90Sbc89dldU/MRqT/AOYD8sqOoaSWaXdHGwDsOWFUqADcwPIJJNL3oc1ebF0vpywRhFJPJLMe7MTZJ+pwJeMYwGMYwGMYwKvrnQF1WzdI6BC59Gz1b4miO7cp42u/au/0yDB4LRDCySODFHHFbLE7MsX4LLIdrDsStWK9wCNixga3oPAkMUSwh5GQCMENsp/LdmBcBBZO8qT7gL8Xn3H4IgWN4w81Oqq/+IbYJQQk/wAyqqqG/EQoski82HGB4BnuMYDGMYDGMYDGMYDGMYDGMYDGMYDGMYDGMYDGMYDIup1RV0UKDu3ck1yq2B29/nJWYpZkX8TKPuQP74Hmjn3xo9VuVWr43AHMOp6oqSLCLeRhuCLVhQaLtZAVQfc9zwLOV/VvGWk00bM88VopOxXUsaHACg3Z7D75yrw94oXVPq5JotRPqJSrosDSIAqgqFsEelLFXfcmrJsO44Bzk/gjrkkcOqg1crMwRnjhk8wSAKDu2s3O2q4v2PA5zaIeqyuixaUpCsUKO5Zd9WDsQAkcUOT9fpgbhjK/oOvabTRSuKZkUsB2uua+mWGAyq1U8oLAX+NQtRkjaUs3V8A9z+XHfLXIMfW4Gfy1lQvbDaGF2v4hXyMJYnYyBpeuQyRtMsi+WpYM54UbfxWWqgPntmqdX/a7poW2pHLL77htVSKBBG47iDYo1z3HGFb1jKDwp4sGtVmETRFdppvcNfIND3BvJfiPrB0unecJv27fTdd2C96PzgWmMovEPiBoNH+9RqG/yzR+JCB9PkZaaLWiRI2sAuqsBfyt8YEnGYX1sY7uos7RbDuew+/0z7imVr2kNRINEGiO4Ne/0wPvKrz5tyjk/wCKwNJwUsUSfYAX7i/njabXGEsQupdWSEDdZZjSIvLMe5r4AHJJ4GfPRte0qFnAVgxBUfw+4F+5og39cofE+r2ahACGaRdgUWXUL62O1QWokKvHzll0BwtqyujyHd6lIBpQKBPdqF80fgUMKu8YxgMYxgMha4kciDzT94x/5yMm4wOX/tb1co0G393ESPKgZt6buAzgUg4BKjm/bOQdG6nLBOkkDGNweGAJ4PBHr4Ngnv8Apn6g650SLVwvBMLR67GiCDasp9mB5BzTekfsegimSWSUyqh3KmxVBINjeR3A+AB+nGBYdN/ZxGJGn1EsuomdWUs5A4ddhoD/AGeB7fTLF/BGnNf5gpAjbZGXeo7B9pG7uf1zYMYGOCBUUIgCqoAUDsABQAzJjGB4y2KznLXCZuFXT6bXCV9t71BVCu1araNws3ZG4AZ0fKnU+FtNIzO8QYuwZ+WpitVuANEChweMDRergyxz6PUSlY31qRO/CgI0butDsFLqnHvfJ5yt13ic6rQa2BhG8umZKniACzKsgTePgji6NdqzpPVfCWm1EcsbxgebRdlADEg2DfyCPfIPhHwDDoA+1mkL0CX20FHIUKBVXz+mBpmnjnn1EzxzTAJDFqAiO1ORFGY19xtstwO/x8RNHrZ5o5I2nV90LvKPMnctRB5DqI4ip/lI7e+djCAdhniwqLoAX3od/vgcph6bOYplnVnk1OlRoCtlUMIDeVXsTtTn3/PMLeGtX5Lb1eSSfTIqsqkGERkXEP5d0YIs9ye/Jzr1YrA47L4TlaOR4Y9RW6Gt0aRk0WDFI0W7VWYbz851TonRotLEIoEEa/iI5JJIFliSSW4FnJ9YwGVur1DvIYYztCgGRxVjde1Uv+MgXfsK9yKssqOodAMjs6TSQlvxGOrsLt4uxVAdwaqwQScCH0/R1JLNAicf4SM7N6tpuV2aizkvS89/K74gEqauL94ZJfMWQR7FKCIqoLeks27cv8RNiq7HM8fSdUqhE1EKoAAtac7gBwP/AMu3/pyZ07owiJkZ3mlIoySEXXfaqqAqLYBpQLoXdYFhjGMBjGMBjGMBjGfEs6rW4gWQov3J7AfXA+8ZjinVr2kHaSpr2I7j75kwGMxarUrGjSOaVFLMfgKLJ/QZ7p9QsiK6G1YBlPyGFg/pgZMYxgMYzBLrUUkMwBABI96JAHA55JAwM+M8VrAI9+c9wGMrNX4n0sUnlSTxI47hmA22LG49lsdrq8slaxY5GB7jGMBjGMBjGMBjGMBjGMBjGMBmLUQBwAeKZW4/2GDD+2ZcYEXR6JYg20sQTu5N16QOP0yi0SarVwLql1Jg81fMhjRImQKygxiUuhZ2IottKgXQ7bjs+ab1tW0EDE64xQjd5MYjiMvuVhhLA7jdKo2MQKHPfAw9Q63KVbR6x4oZRt3bL2zoQzh49/IB8toylMQx7kEE848FePtYh0Wl08qzuxeI6aTsqxsQNzhAYyI14pn7EkDtmydM0uq1jDVxzSzpBEyFmCQ6gtJzMsDlW2ONiqSSB62C7CCc1zovSpNdqimiOm0cJ3kQyxiWaN9OI4mEhdd6SMrBgVaqvmwcDufS+orPEsqgi7tT3VlNMrf7SsCD9RkvNJ8DdE1KFpX1VxGST/DSIBJNpKeZudncbiCRTCwAffN2wGRNZ04SGySOK7Aj8St2I+VGS8YFP4i1DwaNjE20qEXzG9XlqXVHla+DsQs/PHp54yp6xC8K7tLJKsm0FJJ5Hl00pNAJLuY+Xu4pxs5I5P4TadQ8UxpIYIkfUzDho4QDsv8A8VyQkX2ZgfgHORdb6a2rdpEj02j08ssejOoieQKpJk87Zt8tJwfTGzsAljau7lsDdvDfiLTNpUVWaTZGqvEw9eo1E6bnVlP+YTuJJFp6ybpbG2+FuknS6ODTM25oo0Qn2sDkLf8ACDwPoBmidP6ToZajkWHzwFXVwztWojaNdm+CZyJAq7Rto7StFdvZt18JTM0BBlM6LI6RTGrkjU+kkjhyOV3/AMWzd74F1jGMBjGMBjGMBjGMBjGMBjGMBjGMCj67150cafTR+dqGWwGJEcYJrdKw7DuQo5O09u+YOj+EFikOrndtTqyteY/ZO9rAnaJOa45PuTZy16Zo9oLsAJJDueva+wHvQ+v/AKCdgan4V6/AmjhXdumYHfEltL5pJaUFD6lp2JO4ALYuhWU2n/ZfunGo2rpXLSO7wSOJSsrMTEQKQbVbZvBPA4A4I39NIgcyBFDtwzADca+T3PYfoMzYHxBAqKqIAqqAqgdgAKAA+AM+8YwGVGu6ZLqGKySNFCD+CFiryf78gpkX/ZSj8t/DlvjAqOodKEeimg0iLGfKlEaoAo3sjV2rksRznL9X450X/wAC/wDh5VhqBCunOmKESCRQFJph/N6r72fm67PnyYxd0L+cDk8jTRw6WPqEekmkSLRBItREryOZJWjkHmu1K6gISaI+e+bbH4oURaiJZER4ppoY/K08rCNYlVrMfdtiOtkUpJAF8AyvEnh6bUOwjeJYpYHglEiMxpz+JQGAJAJoH5/LMXTvBBhmeddQ+9htB2qTt8mKJtxa97nyY33ccg8USMCq6P4v8vUNHqNW07XIsccWn3eYtRPHInkqT+BzYsgi2FVkrX/tDg8yF4p1EIkI1G5SLjaGUo6s1ejfEeRd1X3l6PwDFFLHKjuPKKFAKoBIjCFN2TcdKfnaDwecDwBF+7jSmWQxK8bxgrDaeU1qA3l23YLbWaHe7OBB6n4sYDSa9PNGnfzEaGlLMXH+DYTdTs4UAXxuo0SRmWXxhqDKqRQCSotPLIFIIqbduqV3RVVdholTuIIpe+XK+E9PuLMjOTMJ/W7sBIDYZVLbUINdgO2fbeFNIXMh08W4kknaOSW3G/kFvVXa+e+BC8N9cm1M04byljgllgYDdvLqwZW54C+Wy8e5s9s2LMUGlRN2xFXcSzbQBuY9ya7k/JzLgMYxgMYxgMYxgMYxgMYxgMYxgMYxgMYxgMYxgMYxgMYxgMYxgMYxgMYxgMYx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UREhQWFBUWGBYXFhgWGBgdGRgcFhUaGBgdFxkZHyYfGRkjGhgXIC8gJCgpLCwtGB4xNTAqNigtLCkBCQoKDgwNFA8PGiocFxgpLCkpKSkpKSwpKSkpKSkpLCwpLCkpLCwpKSkpKSksKSkpKSkpLCkpKSwpKSwpKSkpLP/AABEIAQUAwQMBIgACEQEDEQH/xAAcAAEAAgMBAQEAAAAAAAAAAAAABAUDBgcBAgj/xABBEAACAgEDAgUCAwYDBgQHAAABAgMRAAQSIQUxBhMiQVFhcTKBkQcUQlKhsSMzwWJygpKi0VOy4fAVFhc0Q3OD/8QAFQEBAQAAAAAAAAAAAAAAAAAAAAH/xAAVEQEBAAAAAAAAAAAAAAAAAAAAAf/aAAwDAQACEQMRAD8A7gTXJzyOQMAykEHkEdj9s+iMw6TT+WioDe0AX9sDNjMM+rRAS7qoHJLMAB9yc1Xqf7WOnQkgz+YR7RKX/wCoek/rgbhjOdn9uOhsAJOfrsUfny95adN/ax0+YgecYifaVSv/AFcr/XA3DGQtN1uCR/Ljmjd9u7arqTt45oHtyP1zDN4hhXVJoyx82RS6jaaIF36u1+k8YFnjGMBjGMBngOe5B6ZoTHuvbbG/TYFDgcf68k4E7GM+HmVe5A+5AwPvGYf32P8AnX9Rn0k6nswP2IwMmMYwGMYwGMYwGMYwGcV8ZTyjX68RDWyOixPG0MrhIT5YLF1HBXtxXsc7Vmk67wNqDrNRqYdYIV1IVXAiDOAqhfSxageDzXvgaRqJtAdU+t1ayardpIpwrbRGWYIlBe9luwPA9XfLttdp5dLqtM3TxoZhppJUVkT1oFPqVlUGwasfX71k137JGaRvLlVYl08cUIayweNlcF+KKlgSf97txllJ4Z1uo82bVGFZBpZoIY4ixUtKPUzMw4ugAPbA1boXjPR6bS6aDU6TzN0TMriNH3nzXUKAeb9NX9smDUdJmVfO0EkUzbiYY4pTIigkB2EVUp7ixmXwr4C1cE+gkljTbCs6yepTt3NI0ZHy1ye3asi9Z6csPUdVLrINZIkpQwvpjJtKha2PsI5HYWfn5vAqtB06CPqd6DVtpYX05kSXgjtyHEn8NobB5BGbDq+vxza3pmrUkoHmgaR12ByIxbrZ4Qkn7c5r/UvCCTa/RRLp54tM0ShlYHdHueZ6djdEn1UTdH2z46t0qZtJD054ZS2n1bRB0QndE6lty/lZ+KrA6X0Tx/Fqf3iQKU00HH7wzAK5HLUtWABR+tj5rMnTf2haWY1/ix2rOnmxOgkVQWYxkj10BdDms511rpjaU67QJFL+7MYNRaC6iV0Eu0n3o1//AD5yXoNH0hnj/dpdTPKquyW0jKm2Nv8ANtQEGBun/wBUNAWjVZWdpa2hEckbm2jdx6fseazbM5z+xTQQ/uRmRR5jOyu3c8UVH0FEcZ0bA+JWIUkDcQOBwL+lnjKHw/4kaUTHUBIfLlKfi9I+m48MeO/GbDmj+HtLA0usE4RqmfiXaQFshiN3HagT8VgWHWtVqzq44o1P7uVtmWgGJu7fupHFL7898m6fpW01/hhvcXuNfY1mm9Ni46dLyQuokijJY8xbm8ugePw8X3IAyxAA6dLM3pnWVmLH8YkEoA579iB9jgWSTs2sfSkqAse4Nt+a4ot9T+mWLdBB7v8AntA/sRmp9ZZv3uZm4P7qC30IVWP+v6ZGXSSR6RdWkrmWQrDGdwCxJuZPTfAar5PAsccYG4aktpVVjKzqWohqocE8E2fb+uWmt1wjiaWrCqW+LAF980HWJqFhmjk/AipLsfULLKNsi82FB2ld/fLPRku1TDmXTsIB8BVKsK/mog/ngbR07qayxLJwu6xRPuCRV+/Y5JfUKCAWAJ7AkWfsM5t02ZxDFqZVDQRyhStWRuO4vX0cj7kD8/Op6iQyaiN30sZZ2IaXzDKFB/wzHt9ttVgdGm6jEgJeRFCkAksBRPYGzwczI4IBBsHkEdiD8ZpGi6ck+vljlthsSUDkAlgLPyO5+Dm7QwhFCqKAAAHwB2wPvGMYDGMYHlYrI/UNZ5SF9u6rJ5qgASf7f96HOScDysAZ7jAYrGMDzbmNdKgBAVQD3AAo/ce+R+qaxo0BVdxLKDwTQvnt9OB98m4GODTqg2oqqPhQAP0GZMYwGRJ+lQuNrxRuCdxDIpBPzRHf65LxgRNT0uKTaHQHZyv0+1Z63TIi28xoWsHcVF2Ox+/1yVjAgz9FidmdktmXYxs8rRFcH6nC9FhEP7vsHlAVtNkd79+e/OTsYFXoPDOmh3eXCo38NdsSPgliTX0ybJoY222inZ+Dj8PFen44+Mz4wMI0iBSmxdp7rQo3347Z9NplNWqmu1gcfb4zJjA82i7989xjAYxjAYxjAxzQK4plDAc8gHn88x6jVABhuAIH6ccE+2SMqupanhtpAIH2ZubpeR2+ee9UeQQyDqHIjLpu+QR/bmjz9RVn7StPqLVb7kDmjR4+e2V6ou3gALQrtVE/bHTtSa4IZQfSASWr5PJ+ao1xWBb4xjAreudcTTR72DNZoAA9/qQOBk+GXcoYdiAf1F5U+L4t2jm+ihv+Vg3+mYNEk7QLIktEJ6U2KVO3iiT6rNd7H2wJMXXSdU+nMTBVXd5l8e3tXA5+cspp9tcWT7D6d/8A38kZq2n6u876ecSAQyqytEaAutrC+dzBub444A5w2+d5AHMaRnYBHQLMApLFiDxYFAc8E32wPrqvi2dN/lafeqlgGO8ghTyeB+Hsbv3AzJ0PxHqZnXfp9sZsFwG4Iv8AmPIsVde+QIPMBl0rOXDxv5R9wH4INfFAiq9/y15ddqYk04idtySyR7WJpidjDeOx/Gf0wOsZV6frytqpNLtIZFD37MDt7f8AOM0brHVptA6RT6mU+aPMdohvf0+ml3+lQW5NADiqysXxDM06amJHMkyvpoy67XY3w1XVilHxYvA6VP1srrE0u0U8ZfdfNgnivy/rltecr1uqeKLQ6qG2kKyxtZJPmMQOfc0S/wCQGewzNHpVgIYyfvTR6kK3qYhSV5+CBf1IOB1PPA2cx6wdTHtkSJtLGJotgdr2s3oNfCng1Xtm8+HfDqaRGCszs53SMxJ3N889u+BbYxjAYxjAYxjAYxjAZjliuue1+3zx/a/1zJjAo16YpYp6g+66s7Su4tuKjggj0kfPx3y008TKedu2gBtsdu3Htx9fjM9Z7gMYxgYNdBvidO+5WX9QRlN0s6mLThDBbgGvWtCySN36+13mwYwNNXw3LFHpY1TzDCXdiGVRuZgaBPNd+w+Mmz9LdZGeJlXdW9WBZea54IqrJ4rtVZsueBR+uBrml6M5Z5JDucqFGz0qvvQ9XPfnvfHaspdH4NmEKIFClJlkG5h/Ku48XzuHvm+JGB2Fe/659YGu+J+iTyPHqNK0Ymj3LUoJRlerBq+xF9swaLwvqGMEmqnR5IpGf0R0tECkHbgUea96zacYGuTeCYz5gDuoeYTgCqRv4tv0bvmXXeD4pZZJiXVpAm7aa9Uf4HX4cDj6jL7GBrUngkOkizaiaUvtFsR6djbhtFVd++bIooAZ7jAYxjAYxjAYxjAZH0OtEq7gK+lgnsDzRNHntmc5A006hS0SejvZNbvax3JFAAX7AYFhjIqyOSQDGCO45b/tny0r8+oUO5CH2+pbAmYyP5Tfzt+QX/tgwf7T/qP9BgSMZVOJgC+7gC9vuQB88gH9claLUliwu6qj9xfOBLzDBq1csFs7TR4NXZBo+/IIzNkfTaFEZmUctyf1J/uxP54EjGR5uoRp+ORF9vUyj+5zMkgIsGx8jA+sZg1msWJC78KO5q6z2TVBV3Hgcf17fb88DNi81nxE774nikCbg1M8xjjWirbto/GxFiiCK9vnIsrSL5hjby2MUpUeq+GVgP5ltI3+oa65rA2LGVnQWcxncGVdx2B/xBfYG+eO2WeAzBDqtzsm1gVqyao3dVRPxf5jM+RNXqotOrSyOsa3bM7ULoKOT78AUMCXjNZX9pGgJ/z6H8xSQL+bFaH55sccysAVIIIsUe4PuPkc98D7xjGAxjGBB6z/APby1/I39uc+4YrhVflRz+WZdTHuRlPYqR+ozB0qTdCh+lfpx+vGBmEZBXsAL+fcfH357+2fSxkcXxzxXyfvnj6hR3I+vOQF6hIFErKvltXAJ3KD2J9ifkD+uBZIlAD44wwyNJrSO0UjfUbBf23MMg62NpZAjFkTaDQIBvm7qx8f+7wJ/kNtC7vvxdj3HtX35yH0aLbJKv1B/M3f9Qf1zBotRJE7QeuZQAyklN4BNEMSRfawe/tlhpID5rybSoYAc1di/gnjAnZSarwnA5LSB5Tz/mSyMPyUtQ/TLvGBq/hXQaZNNEwijDMSLKi94ZgeTZH4Tl1pOsRybtpO1ed5UhGHuUcimA+Rxmux6cHT6mF+RFqGP/CZFk/TazDLvrkNwhFoAvEp442+YoNgEcYHms1aTwuEJPp3AlWFg9mWwLH1F/nfP1opxJAgJsyJXN8nbyefb6/+meR9Ett0sjScFdtBUoggjaPoe93wPjInSdM8YDuKCboqBu18w+v2o3tv6KfpgSOkThoIQ/qYg96JtOGP05ofmBmaHqhJJKbU8wxqxPJI4uq4Utajnv8AfI405V2mv8DMu0fyMdzH/etgePZAM+YdEu5xJKxG4kIXASmO4GhRYc+5I4wM2m6lLI7osYHlsVZmJAPNgIBZJ27SSaAv39rUZE0TAvJRsEhuPqKP9VyZgM41+0HWyTauUuSYoJEhjQEcOYVlZq+TuA3ewBGdlzl/7R/AztMdXCXqSvOCruoqAAwA9QtRRPPb2wIXgXpMUsBmkAHBO7i1Cuy0pcHaB5bEkUTfwM3LwdpXjkkDklSiGEEKDGhkktWCgDd+FjQHcCvTZ1fwvAkcMcJfZGK3FqDyjezlQgJaiXCn6KO+4gdB6VCxLysCu6ggIIbao7sD2JJJr2FXRsYFljGMBjGMDysiDpUYJPqF+wdwOfoDWTMYEKLo0KghYkF3fpF8/U85GfpspAiLqIwALA9RA/pltjA+UQAADsMxz6VXHqH5jg5mxgRtL09I7K3Z7k8nJOMYDGMYEJ+mAmXtUoAb5sCr/Sv0zPLpwyFD2Ir2v7/f3zNjArdNoJQQHlDItEALTGvZms2v0/rk5YAAR7EkkH/a5P8ArmTGB8JEBde//av7DMU3T43ADKCB2v2yRjA+I4QvYV2HHwOw+2feMYDGMYHm0fGe4xgMYxgMYxgMYxgY01ClioYEjuARY+4yN1TrMOnCmZ1TcdqAnl2PZVHuc90/TtkjSbid18HsLIJ/t7V9bz8+/tJ6q2q6lP628yCSOHTotmyJKah7G+b9ya+BhI6r0v8Aa7o5YmnbdFEJfK3NR5K7wSByFK8+/Y5uun1CyKrowZWAKspBBBFggjuM/KU9rHPpieI9UhIFfwiZDz9iB+mdn/ZPqWgn1vSmYsuncSQk/wDhyc19P4W+7NhXSsYxgMxz6hUG5jQzJkfXaISrtJI97Hf44/InAzg57nzGgUBR2AAH5Z9YDGMotX4n2a+PR7b8xN183z5h+wA8sj59Y+DgXuMpeu9fOnfTrt3edII/ryQBX/Nf/D9eLm8D3GeZ7geMwAJJoDkk+2YYtajEKrAkqGH2PY/1H65nyuXQxwf4hYgIgHqIrhVWzx3pQP8ATCLHAOan/wDNzSx+mF18x/Lj5Aai23c1/hJAcgCzQ5rNl0cwZeBt28Ffih244qq7YVnxjGAxjGAxjGAz87/tM8MCDqMskheOGcPJDKv4VkKlqJ+fM7jvtex2AzqPiXqGtgk3HUxQwuZtv+Dv2LHC0ilzdkkiqAPHz2yXp/EOk1EMaTukpYRK1xvt3uFAPqUbVZnAUmgd1YHAeidHk1U00YszSxCZBXLvtE5oHuxQvXyWGdU/Y50vVPPN1DVL5e+KOBAVKlxHQ3UfalAv3N5a6XXdP2DXLEt1F5zkufKDRelVYjazgbEKAg0wv2Bu5vGsEfmLtffFGHaOlDAVGSK3cbRIl/nt3URgbNjIfS+oGZSxikipioEgAJA7MACeDf3+ayZgMj63UlFBABJYKLNC2NCzR/tkjIHWYN0fIJAZGIW7pXBNbebr4wPYeoHdsZDuBAO31KAVLBieCBwRyO9fN5j6t1N4V3rF5i/xHeFK2QBwRz3yjfSvvQ6aOSNN4J3Bl9fkyruAb1AcoCTwTt+uZZ4PMjZYInQBCrbkKlmDIVFGi7Cm9X17m8C/YyNGePLc2ByGr65Qz6VItaNTM1hIGVXI9RuQCjXBb1EChzu+l5im6ZJGvmW+8vKHZ2kYBQ7eWKjO4R9j6fci/fM+l6bJKY2kksqspVgjUGLL5ZqW2bb6iL7/AJA4HzrVLNDPIGVBMrbZSpoBXpgAPRVdub49xkzR+Ii53vGIoP4ZZHC7vilI7H75n1ekM8SLItHepdfb0nmj7qf7H5yu6p0uZnUjzGWNnK+UUVwsgFFd3p3JTL7eluDeBfnXx7d29NtXe4VV1d32vjM4Oa7pOggzRytGxCrL/nMrPuYx7WIBK3QkH0v2s5sIGB7la482Y3ykRHH80hAN/wDACK+rfK5ZHKKPqY07yRTBlBdnjfazK4c7qtQaZSSKNcAEXgVCExu0JH4XiZW//W0a/wBUKn82Htl90Sbc89dldU/MRqT/AOYD8sqOoaSWaXdHGwDsOWFUqADcwPIJJNL3oc1ebF0vpywRhFJPJLMe7MTZJ+pwJeMYwGMYwGMYwKvrnQF1WzdI6BC59Gz1b4miO7cp42u/au/0yDB4LRDCySODFHHFbLE7MsX4LLIdrDsStWK9wCNixga3oPAkMUSwh5GQCMENsp/LdmBcBBZO8qT7gL8Xn3H4IgWN4w81Oqq/+IbYJQQk/wAyqqqG/EQoski82HGB4BnuMYDGMYDGMYDGMYDGMYDGMYDGMYDGMYDGMYDGMYDIup1RV0UKDu3ck1yq2B29/nJWYpZkX8TKPuQP74Hmjn3xo9VuVWr43AHMOp6oqSLCLeRhuCLVhQaLtZAVQfc9zwLOV/VvGWk00bM88VopOxXUsaHACg3Z7D75yrw94oXVPq5JotRPqJSrosDSIAqgqFsEelLFXfcmrJsO44Bzk/gjrkkcOqg1crMwRnjhk8wSAKDu2s3O2q4v2PA5zaIeqyuixaUpCsUKO5Zd9WDsQAkcUOT9fpgbhjK/oOvabTRSuKZkUsB2uua+mWGAyq1U8oLAX+NQtRkjaUs3V8A9z+XHfLXIMfW4Gfy1lQvbDaGF2v4hXyMJYnYyBpeuQyRtMsi+WpYM54UbfxWWqgPntmqdX/a7poW2pHLL77htVSKBBG47iDYo1z3HGFb1jKDwp4sGtVmETRFdppvcNfIND3BvJfiPrB0unecJv27fTdd2C96PzgWmMovEPiBoNH+9RqG/yzR+JCB9PkZaaLWiRI2sAuqsBfyt8YEnGYX1sY7uos7RbDuew+/0z7imVr2kNRINEGiO4Ne/0wPvKrz5tyjk/wCKwNJwUsUSfYAX7i/njabXGEsQupdWSEDdZZjSIvLMe5r4AHJJ4GfPRte0qFnAVgxBUfw+4F+5og39cofE+r2ahACGaRdgUWXUL62O1QWokKvHzll0BwtqyujyHd6lIBpQKBPdqF80fgUMKu8YxgMYxgMha4kciDzT94x/5yMm4wOX/tb1co0G393ESPKgZt6buAzgUg4BKjm/bOQdG6nLBOkkDGNweGAJ4PBHr4Ngnv8Apn6g650SLVwvBMLR67GiCDasp9mB5BzTekfsegimSWSUyqh3KmxVBINjeR3A+AB+nGBYdN/ZxGJGn1EsuomdWUs5A4ddhoD/AGeB7fTLF/BGnNf5gpAjbZGXeo7B9pG7uf1zYMYGOCBUUIgCqoAUDsABQAzJjGB4y2KznLXCZuFXT6bXCV9t71BVCu1araNws3ZG4AZ0fKnU+FtNIzO8QYuwZ+WpitVuANEChweMDRergyxz6PUSlY31qRO/CgI0butDsFLqnHvfJ5yt13ic6rQa2BhG8umZKniACzKsgTePgji6NdqzpPVfCWm1EcsbxgebRdlADEg2DfyCPfIPhHwDDoA+1mkL0CX20FHIUKBVXz+mBpmnjnn1EzxzTAJDFqAiO1ORFGY19xtstwO/x8RNHrZ5o5I2nV90LvKPMnctRB5DqI4ip/lI7e+djCAdhniwqLoAX3od/vgcph6bOYplnVnk1OlRoCtlUMIDeVXsTtTn3/PMLeGtX5Lb1eSSfTIqsqkGERkXEP5d0YIs9ye/Jzr1YrA47L4TlaOR4Y9RW6Gt0aRk0WDFI0W7VWYbz851TonRotLEIoEEa/iI5JJIFliSSW4FnJ9YwGVur1DvIYYztCgGRxVjde1Uv+MgXfsK9yKssqOodAMjs6TSQlvxGOrsLt4uxVAdwaqwQScCH0/R1JLNAicf4SM7N6tpuV2aizkvS89/K74gEqauL94ZJfMWQR7FKCIqoLeks27cv8RNiq7HM8fSdUqhE1EKoAAtac7gBwP/AMu3/pyZ07owiJkZ3mlIoySEXXfaqqAqLYBpQLoXdYFhjGMBjGMBjGMBjGfEs6rW4gWQov3J7AfXA+8ZjinVr2kHaSpr2I7j75kwGMxarUrGjSOaVFLMfgKLJ/QZ7p9QsiK6G1YBlPyGFg/pgZMYxgMYzBLrUUkMwBABI96JAHA55JAwM+M8VrAI9+c9wGMrNX4n0sUnlSTxI47hmA22LG49lsdrq8slaxY5GB7jGMBjGMBjGMBjGMBjGMBjGMBmLUQBwAeKZW4/2GDD+2ZcYEXR6JYg20sQTu5N16QOP0yi0SarVwLql1Jg81fMhjRImQKygxiUuhZ2IottKgXQ7bjs+ab1tW0EDE64xQjd5MYjiMvuVhhLA7jdKo2MQKHPfAw9Q63KVbR6x4oZRt3bL2zoQzh49/IB8toylMQx7kEE848FePtYh0Wl08qzuxeI6aTsqxsQNzhAYyI14pn7EkDtmydM0uq1jDVxzSzpBEyFmCQ6gtJzMsDlW2ONiqSSB62C7CCc1zovSpNdqimiOm0cJ3kQyxiWaN9OI4mEhdd6SMrBgVaqvmwcDufS+orPEsqgi7tT3VlNMrf7SsCD9RkvNJ8DdE1KFpX1VxGST/DSIBJNpKeZudncbiCRTCwAffN2wGRNZ04SGySOK7Aj8St2I+VGS8YFP4i1DwaNjE20qEXzG9XlqXVHla+DsQs/PHp54yp6xC8K7tLJKsm0FJJ5Hl00pNAJLuY+Xu4pxs5I5P4TadQ8UxpIYIkfUzDho4QDsv8A8VyQkX2ZgfgHORdb6a2rdpEj02j08ssejOoieQKpJk87Zt8tJwfTGzsAljau7lsDdvDfiLTNpUVWaTZGqvEw9eo1E6bnVlP+YTuJJFp6ybpbG2+FuknS6ODTM25oo0Qn2sDkLf8ACDwPoBmidP6ToZajkWHzwFXVwztWojaNdm+CZyJAq7Rto7StFdvZt18JTM0BBlM6LI6RTGrkjU+kkjhyOV3/AMWzd74F1jGMBjGMBjGMBjGMBjGMBjGMBjGMCj67150cafTR+dqGWwGJEcYJrdKw7DuQo5O09u+YOj+EFikOrndtTqyteY/ZO9rAnaJOa45PuTZy16Zo9oLsAJJDueva+wHvQ+v/AKCdgan4V6/AmjhXdumYHfEltL5pJaUFD6lp2JO4ALYuhWU2n/ZfunGo2rpXLSO7wSOJSsrMTEQKQbVbZvBPA4A4I39NIgcyBFDtwzADca+T3PYfoMzYHxBAqKqIAqqAqgdgAKAA+AM+8YwGVGu6ZLqGKySNFCD+CFiryf78gpkX/ZSj8t/DlvjAqOodKEeimg0iLGfKlEaoAo3sjV2rksRznL9X450X/wAC/wDh5VhqBCunOmKESCRQFJph/N6r72fm67PnyYxd0L+cDk8jTRw6WPqEekmkSLRBItREryOZJWjkHmu1K6gISaI+e+bbH4oURaiJZER4ppoY/K08rCNYlVrMfdtiOtkUpJAF8AyvEnh6bUOwjeJYpYHglEiMxpz+JQGAJAJoH5/LMXTvBBhmeddQ+9htB2qTt8mKJtxa97nyY33ccg8USMCq6P4v8vUNHqNW07XIsccWn3eYtRPHInkqT+BzYsgi2FVkrX/tDg8yF4p1EIkI1G5SLjaGUo6s1ejfEeRd1X3l6PwDFFLHKjuPKKFAKoBIjCFN2TcdKfnaDwecDwBF+7jSmWQxK8bxgrDaeU1qA3l23YLbWaHe7OBB6n4sYDSa9PNGnfzEaGlLMXH+DYTdTs4UAXxuo0SRmWXxhqDKqRQCSotPLIFIIqbduqV3RVVdholTuIIpe+XK+E9PuLMjOTMJ/W7sBIDYZVLbUINdgO2fbeFNIXMh08W4kknaOSW3G/kFvVXa+e+BC8N9cm1M04byljgllgYDdvLqwZW54C+Wy8e5s9s2LMUGlRN2xFXcSzbQBuY9ya7k/JzLgMYxgMYxgMYxgMYxgMYxgMYxgMYxgMYxgMYxgMYxgMYxgMYxgMYxgMYxgMYxg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barrettcreates.com/blog/postimages/biotrekker/biotrekker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1066800"/>
            <a:ext cx="3810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59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design artifact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014413"/>
            <a:ext cx="64389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431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Talking design artifact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9" t="40777" r="21673" b="14000"/>
          <a:stretch/>
        </p:blipFill>
        <p:spPr>
          <a:xfrm rot="10800000">
            <a:off x="2323767" y="1084716"/>
            <a:ext cx="4419601" cy="50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Talking design artifact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991350" cy="462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709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 class Thursday</a:t>
            </a:r>
          </a:p>
          <a:p>
            <a:endParaRPr lang="en-US" dirty="0"/>
          </a:p>
          <a:p>
            <a:r>
              <a:rPr lang="en-US" dirty="0"/>
              <a:t>Design studio 1 due Thursday @ noon, including team evaluations</a:t>
            </a:r>
          </a:p>
          <a:p>
            <a:endParaRPr lang="en-US" dirty="0"/>
          </a:p>
          <a:p>
            <a:r>
              <a:rPr lang="en-US" dirty="0"/>
              <a:t>Design studio 2 will be out Friday, in discussion</a:t>
            </a:r>
          </a:p>
          <a:p>
            <a:endParaRPr lang="en-US" dirty="0"/>
          </a:p>
          <a:p>
            <a:r>
              <a:rPr lang="en-US" dirty="0"/>
              <a:t>There </a:t>
            </a:r>
            <a:r>
              <a:rPr lang="en-US" i="1" dirty="0"/>
              <a:t>will </a:t>
            </a:r>
            <a:r>
              <a:rPr lang="en-US" dirty="0"/>
              <a:t>be discussion on Friday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40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Talking design artifact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4219389" cy="268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994842" cy="268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090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8229600" cy="609600"/>
          </a:xfrm>
        </p:spPr>
        <p:txBody>
          <a:bodyPr/>
          <a:lstStyle/>
          <a:p>
            <a:r>
              <a:rPr lang="en-US" dirty="0"/>
              <a:t>Talking design artifact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esign.jpg"/>
          <p:cNvPicPr>
            <a:picLocks noChangeAspect="1"/>
          </p:cNvPicPr>
          <p:nvPr/>
        </p:nvPicPr>
        <p:blipFill>
          <a:blip r:embed="rId2" cstate="print"/>
          <a:srcRect l="-540" r="539"/>
          <a:stretch>
            <a:fillRect/>
          </a:stretch>
        </p:blipFill>
        <p:spPr>
          <a:xfrm>
            <a:off x="762000" y="8382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7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Prescribing design artifact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162800" cy="477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055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Prescribing design artifact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867400" cy="472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680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Prescribing design artifact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45920"/>
            <a:ext cx="4648200" cy="390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670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Prescribing design artifact</a:t>
            </a:r>
          </a:p>
        </p:txBody>
      </p:sp>
      <p:pic>
        <p:nvPicPr>
          <p:cNvPr id="1026" name="Picture 2" descr="Image result for ER diagram">
            <a:extLst>
              <a:ext uri="{FF2B5EF4-FFF2-40B4-BE49-F238E27FC236}">
                <a16:creationId xmlns:a16="http://schemas.microsoft.com/office/drawing/2014/main" id="{F2ACCEB5-70BE-49B7-9BBE-7D7EC7180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12967" r="1667" b="7009"/>
          <a:stretch/>
        </p:blipFill>
        <p:spPr bwMode="auto">
          <a:xfrm>
            <a:off x="685800" y="1371600"/>
            <a:ext cx="8001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664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 abstraction is formed by reducing the information content of a concept or an observable phenomenon, typically to retain only information which is relevant for a particular purpose</a:t>
            </a:r>
          </a:p>
          <a:p>
            <a:pPr lvl="1"/>
            <a:r>
              <a:rPr lang="en-US" dirty="0"/>
              <a:t>choice of what to include</a:t>
            </a:r>
          </a:p>
          <a:p>
            <a:pPr lvl="1"/>
            <a:r>
              <a:rPr lang="en-US" dirty="0"/>
              <a:t>choice of what not to include</a:t>
            </a:r>
          </a:p>
          <a:p>
            <a:pPr lvl="1"/>
            <a:endParaRPr lang="en-US" dirty="0"/>
          </a:p>
          <a:p>
            <a:r>
              <a:rPr lang="en-US" dirty="0"/>
              <a:t>Each abstraction makes some information readily available at the expense of obscuring </a:t>
            </a:r>
            <a:r>
              <a:rPr lang="en-US"/>
              <a:t>or removing other </a:t>
            </a:r>
            <a:r>
              <a:rPr lang="en-US" dirty="0"/>
              <a:t>information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591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Floor plan</a:t>
            </a:r>
          </a:p>
        </p:txBody>
      </p:sp>
      <p:pic>
        <p:nvPicPr>
          <p:cNvPr id="3074" name="Picture 2" descr="http://www.reindeer-design.com/images/cad_draw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04623"/>
            <a:ext cx="6667500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571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layout</a:t>
            </a:r>
          </a:p>
        </p:txBody>
      </p:sp>
      <p:pic>
        <p:nvPicPr>
          <p:cNvPr id="7170" name="Picture 2" descr="http://2.bp.blogspot.com/_Ajck7kEtyo4/TKmaYRod_nI/AAAAAAAAAHI/xXgOetgwtlY/s400/met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84567"/>
            <a:ext cx="38100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595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engineering diagram</a:t>
            </a:r>
          </a:p>
        </p:txBody>
      </p:sp>
      <p:pic>
        <p:nvPicPr>
          <p:cNvPr id="2050" name="Picture 2" descr="http://www.ducray.com.au/Portfolio/G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58" y="1676400"/>
            <a:ext cx="5934075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163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Design artifacts</a:t>
            </a:r>
          </a:p>
          <a:p>
            <a:endParaRPr lang="en-US" dirty="0"/>
          </a:p>
          <a:p>
            <a:r>
              <a:rPr lang="en-US" dirty="0"/>
              <a:t>Design notations</a:t>
            </a:r>
          </a:p>
          <a:p>
            <a:endParaRPr lang="en-US" dirty="0"/>
          </a:p>
          <a:p>
            <a:r>
              <a:rPr lang="en-US" dirty="0"/>
              <a:t>Expert behaviors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Design studio 2, part 1</a:t>
            </a:r>
          </a:p>
        </p:txBody>
      </p:sp>
    </p:spTree>
    <p:extLst>
      <p:ext uri="{BB962C8B-B14F-4D97-AF65-F5344CB8AC3E}">
        <p14:creationId xmlns:p14="http://schemas.microsoft.com/office/powerpoint/2010/main" val="1639271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Schematic</a:t>
            </a:r>
          </a:p>
        </p:txBody>
      </p:sp>
      <p:pic>
        <p:nvPicPr>
          <p:cNvPr id="8194" name="Picture 2" descr="http://www.edrawsoft.com/images/software/electrial-drawing-softwa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108" y="1416657"/>
            <a:ext cx="571500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9368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sketch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598"/>
            <a:ext cx="66675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9925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991350" cy="462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8902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diagram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10640"/>
            <a:ext cx="64389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09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interface mock-up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819775" cy="528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72400" y="3710013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[</a:t>
            </a:r>
            <a:r>
              <a:rPr lang="en-US" i="1" dirty="0" err="1">
                <a:solidFill>
                  <a:srgbClr val="FF0000"/>
                </a:solidFill>
              </a:rPr>
              <a:t>balsamiq</a:t>
            </a:r>
            <a:r>
              <a:rPr lang="en-US" i="1" dirty="0">
                <a:solidFill>
                  <a:srgbClr val="FF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696446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diagram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4389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3312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design notation offers a language for specifying certain aspects of a design artifact</a:t>
            </a:r>
          </a:p>
          <a:p>
            <a:pPr lvl="1"/>
            <a:r>
              <a:rPr lang="en-US" dirty="0"/>
              <a:t>textual and/or graphical vocabulary for specifying individual and composite elements</a:t>
            </a:r>
          </a:p>
          <a:p>
            <a:pPr lvl="1"/>
            <a:r>
              <a:rPr lang="en-US" dirty="0"/>
              <a:t>rules governing how individual elements can be combined into composite elements</a:t>
            </a:r>
          </a:p>
          <a:p>
            <a:pPr lvl="1"/>
            <a:r>
              <a:rPr lang="en-US" dirty="0"/>
              <a:t>implicit and/or explicit semantics for giving meaning </a:t>
            </a:r>
          </a:p>
          <a:p>
            <a:pPr lvl="1"/>
            <a:endParaRPr lang="en-US" dirty="0"/>
          </a:p>
          <a:p>
            <a:r>
              <a:rPr lang="en-US" dirty="0"/>
              <a:t>Each design notation is typically suited for a particular domain and a particular purpose</a:t>
            </a:r>
          </a:p>
          <a:p>
            <a:endParaRPr lang="en-US" dirty="0"/>
          </a:p>
          <a:p>
            <a:r>
              <a:rPr lang="en-US" dirty="0"/>
              <a:t>Every design notation invariably introduces abstraction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164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notation</a:t>
            </a:r>
          </a:p>
        </p:txBody>
      </p:sp>
      <p:pic>
        <p:nvPicPr>
          <p:cNvPr id="2050" name="Picture 2" descr="http://www.the-house-plans-guide.com/image-files/blueprint-symbol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3041261" cy="483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bsoluteremodeling.com/images/SymbolsElectri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36131"/>
            <a:ext cx="4267200" cy="205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9151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notation</a:t>
            </a:r>
          </a:p>
        </p:txBody>
      </p:sp>
      <p:pic>
        <p:nvPicPr>
          <p:cNvPr id="11268" name="Picture 4" descr="http://content.myodesie.com/images/techtransfer.com/wiki/4_Motor_Control_Fundamentals_new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13" y="914400"/>
            <a:ext cx="4084651" cy="528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3931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notation</a:t>
            </a:r>
          </a:p>
        </p:txBody>
      </p:sp>
      <p:pic>
        <p:nvPicPr>
          <p:cNvPr id="1026" name="Picture 2" descr="http://www.conceptdraw.com/How-To-Guide/picture/Entity-relationship-diagram-symbols-Chen-notation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350" y="1810257"/>
            <a:ext cx="5725324" cy="410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168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4" name="Rectangle 3"/>
          <p:cNvSpPr/>
          <p:nvPr/>
        </p:nvSpPr>
        <p:spPr>
          <a:xfrm>
            <a:off x="569181" y="2438397"/>
            <a:ext cx="5194855" cy="2438401"/>
          </a:xfrm>
          <a:prstGeom prst="rect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8" idx="1"/>
            <a:endCxn id="10" idx="3"/>
          </p:cNvCxnSpPr>
          <p:nvPr/>
        </p:nvCxnSpPr>
        <p:spPr>
          <a:xfrm flipH="1">
            <a:off x="2752973" y="2810501"/>
            <a:ext cx="827270" cy="84709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1" idx="1"/>
            <a:endCxn id="13" idx="3"/>
          </p:cNvCxnSpPr>
          <p:nvPr/>
        </p:nvCxnSpPr>
        <p:spPr>
          <a:xfrm flipH="1">
            <a:off x="2752973" y="3657597"/>
            <a:ext cx="827270" cy="84709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7772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designer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0243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plan</a:t>
            </a:r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2752973" y="2810501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7772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maker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0243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change in the world</a:t>
            </a:r>
          </a:p>
        </p:txBody>
      </p:sp>
      <p:cxnSp>
        <p:nvCxnSpPr>
          <p:cNvPr id="12" name="Straight Arrow Connector 11"/>
          <p:cNvCxnSpPr>
            <a:stCxn id="10" idx="3"/>
            <a:endCxn id="11" idx="1"/>
          </p:cNvCxnSpPr>
          <p:nvPr/>
        </p:nvCxnSpPr>
        <p:spPr>
          <a:xfrm>
            <a:off x="2752973" y="3657597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7772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audience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0243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experiences</a:t>
            </a:r>
          </a:p>
        </p:txBody>
      </p:sp>
      <p:cxnSp>
        <p:nvCxnSpPr>
          <p:cNvPr id="15" name="Straight Arrow Connector 14"/>
          <p:cNvCxnSpPr>
            <a:stCxn id="13" idx="3"/>
            <a:endCxn id="14" idx="1"/>
          </p:cNvCxnSpPr>
          <p:nvPr/>
        </p:nvCxnSpPr>
        <p:spPr>
          <a:xfrm>
            <a:off x="2752973" y="4504694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12175" y="3488321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other stakeholders</a:t>
            </a:r>
          </a:p>
        </p:txBody>
      </p:sp>
      <p:cxnSp>
        <p:nvCxnSpPr>
          <p:cNvPr id="17" name="Straight Arrow Connector 16"/>
          <p:cNvCxnSpPr>
            <a:stCxn id="4" idx="3"/>
            <a:endCxn id="16" idx="1"/>
          </p:cNvCxnSpPr>
          <p:nvPr/>
        </p:nvCxnSpPr>
        <p:spPr>
          <a:xfrm>
            <a:off x="5764036" y="3657598"/>
            <a:ext cx="848139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2046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notation</a:t>
            </a:r>
          </a:p>
        </p:txBody>
      </p:sp>
      <p:pic>
        <p:nvPicPr>
          <p:cNvPr id="2050" name="Picture 2" descr="http://www.uwgb.edu/breznayp/images/um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3880662" cy="50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6792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notation</a:t>
            </a:r>
          </a:p>
        </p:txBody>
      </p:sp>
      <p:pic>
        <p:nvPicPr>
          <p:cNvPr id="3074" name="Picture 2" descr="http://upload.wikimedia.org/math/6/a/e/6ae270f6bf32afdd113c866546fe0a1b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2510631"/>
            <a:ext cx="50387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4227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609600"/>
          </a:xfrm>
        </p:spPr>
        <p:txBody>
          <a:bodyPr>
            <a:normAutofit/>
          </a:bodyPr>
          <a:lstStyle/>
          <a:p>
            <a:r>
              <a:rPr lang="en-US" dirty="0"/>
              <a:t>Considerations in choosing a design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Who is the audience?</a:t>
            </a:r>
          </a:p>
          <a:p>
            <a:endParaRPr lang="en-US" dirty="0"/>
          </a:p>
          <a:p>
            <a:r>
              <a:rPr lang="en-US" dirty="0"/>
              <a:t>What is the objective?</a:t>
            </a:r>
          </a:p>
          <a:p>
            <a:endParaRPr lang="en-US" dirty="0"/>
          </a:p>
          <a:p>
            <a:r>
              <a:rPr lang="en-US" dirty="0"/>
              <a:t>What is the timeframe?</a:t>
            </a:r>
          </a:p>
        </p:txBody>
      </p:sp>
    </p:spTree>
    <p:extLst>
      <p:ext uri="{BB962C8B-B14F-4D97-AF65-F5344CB8AC3E}">
        <p14:creationId xmlns:p14="http://schemas.microsoft.com/office/powerpoint/2010/main" val="33506428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85044-6F37-472D-A50C-2B77350C6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solve simpler problems first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64A18A-E5F9-436E-A3DE-9513C826470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2421"/>
          <a:stretch/>
        </p:blipFill>
        <p:spPr bwMode="auto">
          <a:xfrm>
            <a:off x="1981200" y="1143000"/>
            <a:ext cx="4800600" cy="44189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17778108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C3AAF-0E8C-4367-8658-9E5C36BAF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67800" cy="609600"/>
          </a:xfrm>
        </p:spPr>
        <p:txBody>
          <a:bodyPr>
            <a:noAutofit/>
          </a:bodyPr>
          <a:lstStyle/>
          <a:p>
            <a:r>
              <a:rPr lang="en-US" sz="2400" dirty="0"/>
              <a:t>Experts draw the problem as much as they draw the solution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F6D050-9C4F-4CB0-9B0C-BAF55E411A2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1"/>
          <a:stretch/>
        </p:blipFill>
        <p:spPr bwMode="auto">
          <a:xfrm>
            <a:off x="1143000" y="990600"/>
            <a:ext cx="6695568" cy="4998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11349601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FC52-B422-4471-A080-083806409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Experts move among levels of abstraction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4EE15-9A81-4B23-A44E-B1F971E8D00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" r="3084"/>
          <a:stretch/>
        </p:blipFill>
        <p:spPr bwMode="auto">
          <a:xfrm>
            <a:off x="1447800" y="1061145"/>
            <a:ext cx="6324600" cy="47934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33621979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862A8-F055-48BC-A76C-3775301BF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Experts go as deep as needed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C00832-FE02-4584-B573-D3755AD8588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7" t="16657" r="13561" b="18806"/>
          <a:stretch/>
        </p:blipFill>
        <p:spPr bwMode="auto">
          <a:xfrm>
            <a:off x="1606835" y="1524000"/>
            <a:ext cx="5811721" cy="3733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4895289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87F34-1BF5-4DB7-B454-2C08B4272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simulate continually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897459-291B-4587-88F1-CC63A764D99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9" r="12904"/>
          <a:stretch/>
        </p:blipFill>
        <p:spPr bwMode="auto">
          <a:xfrm>
            <a:off x="1752600" y="1115834"/>
            <a:ext cx="5638800" cy="45768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11832589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30CC-931E-4F42-8142-965459B24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678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Experts are alert to evidence that challenges their theory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2846DA-1FD9-4CE4-A8A2-B4A522F56C1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r="14427"/>
          <a:stretch/>
        </p:blipFill>
        <p:spPr bwMode="auto">
          <a:xfrm>
            <a:off x="2286000" y="1047637"/>
            <a:ext cx="4724400" cy="49214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26563935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EBCB5-2D1E-43E9-9B04-8DE10BF23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915400" cy="609600"/>
          </a:xfrm>
        </p:spPr>
        <p:txBody>
          <a:bodyPr>
            <a:normAutofit/>
          </a:bodyPr>
          <a:lstStyle/>
          <a:p>
            <a:r>
              <a:rPr lang="en-US" dirty="0"/>
              <a:t>Experts think about what they are not designing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35AD84-AA56-4F8D-92A7-99231E08FBFB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2" r="11520"/>
          <a:stretch/>
        </p:blipFill>
        <p:spPr bwMode="auto">
          <a:xfrm>
            <a:off x="2193337" y="1600200"/>
            <a:ext cx="4703351" cy="4525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2579208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design artifact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 externalized representation used to further a design project</a:t>
            </a:r>
          </a:p>
          <a:p>
            <a:pPr lvl="1"/>
            <a:r>
              <a:rPr lang="en-US" dirty="0"/>
              <a:t>goals, constraints, assumptions, ideas, decisions</a:t>
            </a:r>
          </a:p>
          <a:p>
            <a:pPr lvl="1"/>
            <a:r>
              <a:rPr lang="en-US" dirty="0"/>
              <a:t>design problem, design solution, or both</a:t>
            </a:r>
          </a:p>
          <a:p>
            <a:pPr lvl="1"/>
            <a:r>
              <a:rPr lang="en-US" dirty="0"/>
              <a:t>partial or complete</a:t>
            </a:r>
          </a:p>
          <a:p>
            <a:pPr lvl="1"/>
            <a:r>
              <a:rPr lang="en-US" dirty="0"/>
              <a:t>fluid or frozen</a:t>
            </a:r>
          </a:p>
        </p:txBody>
      </p:sp>
    </p:spTree>
    <p:extLst>
      <p:ext uri="{BB962C8B-B14F-4D97-AF65-F5344CB8AC3E}">
        <p14:creationId xmlns:p14="http://schemas.microsoft.com/office/powerpoint/2010/main" val="37490728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9C7E5-36F3-4A4D-9D04-1DBBC1F2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invest now to save time later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1D13D9-05FA-4488-98BB-B7CD4957253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r="11047"/>
          <a:stretch/>
        </p:blipFill>
        <p:spPr bwMode="auto">
          <a:xfrm>
            <a:off x="1905000" y="1065251"/>
            <a:ext cx="5418227" cy="48021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35317840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2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As a team, design an educational traffic simulator based on the design prompt we hand out in discussion</a:t>
            </a:r>
          </a:p>
          <a:p>
            <a:endParaRPr lang="en-US" dirty="0"/>
          </a:p>
          <a:p>
            <a:r>
              <a:rPr lang="en-US" dirty="0"/>
              <a:t>Make sure to consider at least </a:t>
            </a:r>
            <a:r>
              <a:rPr lang="en-US" i="1" dirty="0"/>
              <a:t>three </a:t>
            </a:r>
            <a:r>
              <a:rPr lang="en-US" dirty="0"/>
              <a:t>different approaches, highlight tradeoffs among the approaches, and discuss why you chose the approach you took</a:t>
            </a:r>
          </a:p>
          <a:p>
            <a:pPr lvl="1"/>
            <a:r>
              <a:rPr lang="en-US" dirty="0"/>
              <a:t>briefly document the approaches you considered but did not adopt</a:t>
            </a:r>
          </a:p>
          <a:p>
            <a:endParaRPr lang="en-US" dirty="0"/>
          </a:p>
          <a:p>
            <a:r>
              <a:rPr lang="en-US" dirty="0"/>
              <a:t>Your group will be announced at the start of your 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045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609600"/>
          </a:xfrm>
        </p:spPr>
        <p:txBody>
          <a:bodyPr>
            <a:noAutofit/>
          </a:bodyPr>
          <a:lstStyle/>
          <a:p>
            <a:r>
              <a:rPr lang="en-US" dirty="0"/>
              <a:t>Design studio 2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</a:t>
            </a:r>
          </a:p>
          <a:p>
            <a:pPr lvl="1"/>
            <a:r>
              <a:rPr lang="en-US" dirty="0"/>
              <a:t>predicting the future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making tradeoffs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marrying technical and social perspectives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facing unique problems</a:t>
            </a:r>
          </a:p>
          <a:p>
            <a:pPr lvl="1"/>
            <a:r>
              <a:rPr lang="en-US" dirty="0"/>
              <a:t>knowing when to stop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accommodating change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520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2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what you have learned about experts: </a:t>
            </a:r>
          </a:p>
          <a:p>
            <a:pPr lvl="1"/>
            <a:r>
              <a:rPr lang="en-US" dirty="0"/>
              <a:t>solve simpler problems first</a:t>
            </a:r>
          </a:p>
          <a:p>
            <a:pPr lvl="1"/>
            <a:r>
              <a:rPr lang="en-US" dirty="0"/>
              <a:t>draw the problem as much as they draw the solution</a:t>
            </a:r>
          </a:p>
          <a:p>
            <a:pPr lvl="1"/>
            <a:r>
              <a:rPr lang="en-US" dirty="0"/>
              <a:t>move among levels of abstraction</a:t>
            </a:r>
          </a:p>
          <a:p>
            <a:pPr lvl="1"/>
            <a:r>
              <a:rPr lang="en-US" dirty="0"/>
              <a:t>go as deep as needed</a:t>
            </a:r>
          </a:p>
          <a:p>
            <a:pPr lvl="1"/>
            <a:r>
              <a:rPr lang="en-US" dirty="0"/>
              <a:t>simulate continually</a:t>
            </a:r>
          </a:p>
          <a:p>
            <a:pPr lvl="1"/>
            <a:r>
              <a:rPr lang="en-US" dirty="0"/>
              <a:t>are alert to evidence that challenges their theory</a:t>
            </a:r>
          </a:p>
          <a:p>
            <a:pPr lvl="1"/>
            <a:r>
              <a:rPr lang="en-US" dirty="0"/>
              <a:t>think about what they are not designing</a:t>
            </a:r>
          </a:p>
          <a:p>
            <a:pPr lvl="1"/>
            <a:r>
              <a:rPr lang="en-US" dirty="0"/>
              <a:t>invest now to save time later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5888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2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what you have learned about experts: </a:t>
            </a:r>
          </a:p>
          <a:p>
            <a:pPr lvl="1"/>
            <a:r>
              <a:rPr lang="en-US" dirty="0"/>
              <a:t>focus on the essence</a:t>
            </a:r>
          </a:p>
          <a:p>
            <a:pPr lvl="1"/>
            <a:r>
              <a:rPr lang="en-US" dirty="0"/>
              <a:t>prefer solutions that they know work</a:t>
            </a:r>
          </a:p>
          <a:p>
            <a:pPr lvl="1"/>
            <a:r>
              <a:rPr lang="en-US" dirty="0"/>
              <a:t>address knowledge deficiencies</a:t>
            </a:r>
          </a:p>
          <a:p>
            <a:pPr lvl="1"/>
            <a:r>
              <a:rPr lang="en-US" dirty="0"/>
              <a:t>generate alternatives</a:t>
            </a:r>
          </a:p>
          <a:p>
            <a:pPr lvl="1"/>
            <a:r>
              <a:rPr lang="en-US" dirty="0"/>
              <a:t>are skeptical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855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2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Due through </a:t>
            </a:r>
            <a:r>
              <a:rPr lang="en-US" dirty="0" err="1"/>
              <a:t>GradeScope</a:t>
            </a:r>
            <a:r>
              <a:rPr lang="en-US" dirty="0"/>
              <a:t>, Thursday November 12, at noon</a:t>
            </a:r>
          </a:p>
          <a:p>
            <a:pPr lvl="1"/>
            <a:r>
              <a:rPr lang="en-US" dirty="0"/>
              <a:t>make sure to identify all group members</a:t>
            </a:r>
          </a:p>
          <a:p>
            <a:pPr lvl="1"/>
            <a:r>
              <a:rPr lang="en-US" dirty="0"/>
              <a:t>make sure to identify your discussion time</a:t>
            </a:r>
          </a:p>
          <a:p>
            <a:pPr lvl="1"/>
            <a:endParaRPr lang="en-US" dirty="0"/>
          </a:p>
          <a:p>
            <a:r>
              <a:rPr lang="en-US" dirty="0"/>
              <a:t>All intermediate artifacts should be submitted through </a:t>
            </a:r>
            <a:r>
              <a:rPr lang="en-US" dirty="0" err="1"/>
              <a:t>Linecept</a:t>
            </a:r>
            <a:endParaRPr lang="en-US" dirty="0"/>
          </a:p>
          <a:p>
            <a:endParaRPr lang="en-US" dirty="0"/>
          </a:p>
          <a:p>
            <a:r>
              <a:rPr lang="en-US" dirty="0"/>
              <a:t>No extensions, not even for reduced points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7767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2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832" y="1600200"/>
            <a:ext cx="8176260" cy="4525963"/>
          </a:xfrm>
        </p:spPr>
        <p:txBody>
          <a:bodyPr>
            <a:normAutofit/>
          </a:bodyPr>
          <a:lstStyle/>
          <a:p>
            <a:r>
              <a:rPr lang="en-US" dirty="0"/>
              <a:t>Team members will assess other team members</a:t>
            </a:r>
          </a:p>
          <a:p>
            <a:pPr lvl="1"/>
            <a:r>
              <a:rPr lang="en-US" dirty="0"/>
              <a:t>in terms of the contributions they make</a:t>
            </a:r>
          </a:p>
          <a:p>
            <a:pPr lvl="1"/>
            <a:r>
              <a:rPr lang="en-US" dirty="0"/>
              <a:t>in terms of enabling others to make contributions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30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598"/>
            <a:ext cx="66675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143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4219389" cy="268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994842" cy="268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671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37347"/>
            <a:ext cx="6400800" cy="397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297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162800" cy="477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640120"/>
      </p:ext>
    </p:extLst>
  </p:cSld>
  <p:clrMapOvr>
    <a:masterClrMapping/>
  </p:clrMapOvr>
</p:sld>
</file>

<file path=ppt/theme/theme1.xml><?xml version="1.0" encoding="utf-8"?>
<a:theme xmlns:a="http://schemas.openxmlformats.org/drawingml/2006/main" name="SDC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SDCL</Template>
  <TotalTime>4650</TotalTime>
  <Words>656</Words>
  <Application>Microsoft Office PowerPoint</Application>
  <PresentationFormat>On-screen Show (4:3)</PresentationFormat>
  <Paragraphs>147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Arial</vt:lpstr>
      <vt:lpstr>Calibri</vt:lpstr>
      <vt:lpstr>SDCL</vt:lpstr>
      <vt:lpstr>Informatics 121 Software Design I</vt:lpstr>
      <vt:lpstr>Announcements</vt:lpstr>
      <vt:lpstr>Today’s lecture</vt:lpstr>
      <vt:lpstr>Design</vt:lpstr>
      <vt:lpstr>A design artifact</vt:lpstr>
      <vt:lpstr>Example</vt:lpstr>
      <vt:lpstr>Example</vt:lpstr>
      <vt:lpstr>Example</vt:lpstr>
      <vt:lpstr>Example</vt:lpstr>
      <vt:lpstr>Example</vt:lpstr>
      <vt:lpstr>Example</vt:lpstr>
      <vt:lpstr>Example</vt:lpstr>
      <vt:lpstr>Purpose of design artifacts</vt:lpstr>
      <vt:lpstr>Thinking design artifact</vt:lpstr>
      <vt:lpstr>Thinking design artifact</vt:lpstr>
      <vt:lpstr>Thinking design artifact</vt:lpstr>
      <vt:lpstr>Thinking design artifact</vt:lpstr>
      <vt:lpstr>Talking design artifact</vt:lpstr>
      <vt:lpstr>Talking design artifact</vt:lpstr>
      <vt:lpstr>Talking design artifact</vt:lpstr>
      <vt:lpstr>Talking design artifact</vt:lpstr>
      <vt:lpstr>Prescribing design artifact</vt:lpstr>
      <vt:lpstr>Prescribing design artifact</vt:lpstr>
      <vt:lpstr>Prescribing design artifact</vt:lpstr>
      <vt:lpstr>Prescribing design artifact</vt:lpstr>
      <vt:lpstr>Abstraction</vt:lpstr>
      <vt:lpstr>Floor plan</vt:lpstr>
      <vt:lpstr>Page layout</vt:lpstr>
      <vt:lpstr>Mechanical engineering diagram</vt:lpstr>
      <vt:lpstr>Schematic</vt:lpstr>
      <vt:lpstr>Product sketch</vt:lpstr>
      <vt:lpstr>Model</vt:lpstr>
      <vt:lpstr>Class diagram</vt:lpstr>
      <vt:lpstr>User interface mock-up</vt:lpstr>
      <vt:lpstr>Sequence diagram</vt:lpstr>
      <vt:lpstr>Design notation</vt:lpstr>
      <vt:lpstr>Example notation</vt:lpstr>
      <vt:lpstr>Example notation</vt:lpstr>
      <vt:lpstr>Example notation</vt:lpstr>
      <vt:lpstr>Example notation</vt:lpstr>
      <vt:lpstr>Example notation</vt:lpstr>
      <vt:lpstr>Considerations in choosing a design notation</vt:lpstr>
      <vt:lpstr>Experts solve simpler problems first</vt:lpstr>
      <vt:lpstr>Experts draw the problem as much as they draw the solution</vt:lpstr>
      <vt:lpstr>Experts move among levels of abstraction</vt:lpstr>
      <vt:lpstr>Experts go as deep as needed</vt:lpstr>
      <vt:lpstr>Experts simulate continually</vt:lpstr>
      <vt:lpstr>Experts are alert to evidence that challenges their theory</vt:lpstr>
      <vt:lpstr>Experts think about what they are not designing</vt:lpstr>
      <vt:lpstr>Experts invest now to save time later</vt:lpstr>
      <vt:lpstr>Design studio 2 (part 1)</vt:lpstr>
      <vt:lpstr>Design studio 2 (part 1)</vt:lpstr>
      <vt:lpstr>Design studio 2 (part 1)</vt:lpstr>
      <vt:lpstr>Design studio 2 (part 1)</vt:lpstr>
      <vt:lpstr>Design studio 2 (part 1)</vt:lpstr>
      <vt:lpstr>Design studio 2 (part 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van der Hoek</dc:creator>
  <cp:lastModifiedBy>Andre van der Hoek</cp:lastModifiedBy>
  <cp:revision>707</cp:revision>
  <cp:lastPrinted>2013-07-05T19:57:41Z</cp:lastPrinted>
  <dcterms:created xsi:type="dcterms:W3CDTF">2011-04-22T07:09:34Z</dcterms:created>
  <dcterms:modified xsi:type="dcterms:W3CDTF">2019-10-22T05:20:28Z</dcterms:modified>
</cp:coreProperties>
</file>