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49" r:id="rId3"/>
    <p:sldId id="257" r:id="rId4"/>
    <p:sldId id="258" r:id="rId5"/>
    <p:sldId id="283" r:id="rId6"/>
    <p:sldId id="343" r:id="rId7"/>
    <p:sldId id="331" r:id="rId8"/>
    <p:sldId id="333" r:id="rId9"/>
    <p:sldId id="344" r:id="rId10"/>
    <p:sldId id="265" r:id="rId11"/>
    <p:sldId id="284" r:id="rId12"/>
    <p:sldId id="332" r:id="rId13"/>
    <p:sldId id="341" r:id="rId14"/>
    <p:sldId id="345" r:id="rId15"/>
    <p:sldId id="347" r:id="rId16"/>
    <p:sldId id="348" r:id="rId17"/>
    <p:sldId id="346"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7" r:id="rId33"/>
    <p:sldId id="308" r:id="rId34"/>
    <p:sldId id="335" r:id="rId35"/>
    <p:sldId id="33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2200"/>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84930" autoAdjust="0"/>
  </p:normalViewPr>
  <p:slideViewPr>
    <p:cSldViewPr>
      <p:cViewPr varScale="1">
        <p:scale>
          <a:sx n="111" d="100"/>
          <a:sy n="111" d="100"/>
        </p:scale>
        <p:origin x="1362"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D7520-BF41-4E54-97AD-8EA3ED10F785}" type="datetimeFigureOut">
              <a:rPr lang="en-US" smtClean="0"/>
              <a:t>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8F7332-6F3C-43B0-9340-BC8646E52BFE}" type="slidenum">
              <a:rPr lang="en-US" smtClean="0"/>
              <a:t>‹#›</a:t>
            </a:fld>
            <a:endParaRPr lang="en-US"/>
          </a:p>
        </p:txBody>
      </p:sp>
    </p:spTree>
    <p:extLst>
      <p:ext uri="{BB962C8B-B14F-4D97-AF65-F5344CB8AC3E}">
        <p14:creationId xmlns:p14="http://schemas.microsoft.com/office/powerpoint/2010/main" val="38485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run a small experiment.  Talk with in groups of 3-5, with at least 2 people you do not know yet.  Introduce yourself first (thank you) and come up with a good ‘definition’ (or sentence or two) describing what your group thinks is software design.</a:t>
            </a:r>
          </a:p>
          <a:p>
            <a:endParaRPr lang="en-US" dirty="0"/>
          </a:p>
          <a:p>
            <a:r>
              <a:rPr lang="en-US" dirty="0"/>
              <a:t>Andre is going to capture some of them.</a:t>
            </a:r>
          </a:p>
        </p:txBody>
      </p:sp>
      <p:sp>
        <p:nvSpPr>
          <p:cNvPr id="4" name="Slide Number Placeholder 3"/>
          <p:cNvSpPr>
            <a:spLocks noGrp="1"/>
          </p:cNvSpPr>
          <p:nvPr>
            <p:ph type="sldNum" sz="quarter" idx="10"/>
          </p:nvPr>
        </p:nvSpPr>
        <p:spPr/>
        <p:txBody>
          <a:bodyPr/>
          <a:lstStyle/>
          <a:p>
            <a:fld id="{408F7332-6F3C-43B0-9340-BC8646E52BFE}" type="slidenum">
              <a:rPr lang="en-US" smtClean="0"/>
              <a:t>14</a:t>
            </a:fld>
            <a:endParaRPr lang="en-US"/>
          </a:p>
        </p:txBody>
      </p:sp>
    </p:spTree>
    <p:extLst>
      <p:ext uri="{BB962C8B-B14F-4D97-AF65-F5344CB8AC3E}">
        <p14:creationId xmlns:p14="http://schemas.microsoft.com/office/powerpoint/2010/main" val="82381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diagram is the result of the added requirement that any given data channel can have multiple</a:t>
            </a:r>
            <a:r>
              <a:rPr lang="en-US" baseline="0" dirty="0"/>
              <a:t> destinations, so this now represented destinations 1-3.</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24</a:t>
            </a:fld>
            <a:endParaRPr lang="en-US"/>
          </a:p>
        </p:txBody>
      </p:sp>
    </p:spTree>
    <p:extLst>
      <p:ext uri="{BB962C8B-B14F-4D97-AF65-F5344CB8AC3E}">
        <p14:creationId xmlns:p14="http://schemas.microsoft.com/office/powerpoint/2010/main" val="285989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diagram explains the various persistence modes that were being explored to replace the database. This diagram was used in conjunction with the performance test results.</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25</a:t>
            </a:fld>
            <a:endParaRPr lang="en-US"/>
          </a:p>
        </p:txBody>
      </p:sp>
    </p:spTree>
    <p:extLst>
      <p:ext uri="{BB962C8B-B14F-4D97-AF65-F5344CB8AC3E}">
        <p14:creationId xmlns:p14="http://schemas.microsoft.com/office/powerpoint/2010/main" val="3920051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need to use a database!</a:t>
            </a:r>
            <a:r>
              <a:rPr lang="en-US" baseline="0" dirty="0"/>
              <a:t> The technologies we were looking at do not fit our architecture and requirements, we need to revisit using a schema to store our data. Math formulas are used for the first time to make decisions about data storage.</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27</a:t>
            </a:fld>
            <a:endParaRPr lang="en-US"/>
          </a:p>
        </p:txBody>
      </p:sp>
    </p:spTree>
    <p:extLst>
      <p:ext uri="{BB962C8B-B14F-4D97-AF65-F5344CB8AC3E}">
        <p14:creationId xmlns:p14="http://schemas.microsoft.com/office/powerpoint/2010/main" val="3513954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a:t>
            </a:r>
            <a:r>
              <a:rPr lang="en-US" baseline="0" dirty="0"/>
              <a:t> reintroduce SQL terms (INSERT, UPDATE, SELECT) to show that we need to go deeper into our data store abstraction and better understand what is happening “under the hood”.</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28</a:t>
            </a:fld>
            <a:endParaRPr lang="en-US"/>
          </a:p>
        </p:txBody>
      </p:sp>
    </p:spTree>
    <p:extLst>
      <p:ext uri="{BB962C8B-B14F-4D97-AF65-F5344CB8AC3E}">
        <p14:creationId xmlns:p14="http://schemas.microsoft.com/office/powerpoint/2010/main" val="411502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database is a central part of the new</a:t>
            </a:r>
            <a:r>
              <a:rPr lang="en-US" baseline="0" dirty="0"/>
              <a:t> architecture now.</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29</a:t>
            </a:fld>
            <a:endParaRPr lang="en-US"/>
          </a:p>
        </p:txBody>
      </p:sp>
    </p:spTree>
    <p:extLst>
      <p:ext uri="{BB962C8B-B14F-4D97-AF65-F5344CB8AC3E}">
        <p14:creationId xmlns:p14="http://schemas.microsoft.com/office/powerpoint/2010/main" val="63969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use of a UML communication diagram. Email</a:t>
            </a:r>
            <a:r>
              <a:rPr lang="en-US" baseline="0" dirty="0"/>
              <a:t> from developer: </a:t>
            </a:r>
            <a:r>
              <a:rPr lang="en-US" dirty="0"/>
              <a:t>“I followed some of the examples given here to create a UML communication diagram based on the current Donkey3 code. Hopefully it will help to show how the objects are interacting with each other.”</a:t>
            </a:r>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30</a:t>
            </a:fld>
            <a:endParaRPr lang="en-US"/>
          </a:p>
        </p:txBody>
      </p:sp>
    </p:spTree>
    <p:extLst>
      <p:ext uri="{BB962C8B-B14F-4D97-AF65-F5344CB8AC3E}">
        <p14:creationId xmlns:p14="http://schemas.microsoft.com/office/powerpoint/2010/main" val="103137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it is part of the previous data flow diagram.</a:t>
            </a:r>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31</a:t>
            </a:fld>
            <a:endParaRPr lang="en-US"/>
          </a:p>
        </p:txBody>
      </p:sp>
    </p:spTree>
    <p:extLst>
      <p:ext uri="{BB962C8B-B14F-4D97-AF65-F5344CB8AC3E}">
        <p14:creationId xmlns:p14="http://schemas.microsoft.com/office/powerpoint/2010/main" val="219494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we did so opportunistically, we quickly figured</a:t>
            </a:r>
            <a:r>
              <a:rPr lang="en-US" baseline="0" dirty="0"/>
              <a:t> out we needed something to frame the discussion, what are they doing when they are doing this?  So we arrived at design behaviors – things they do, things that recur, and things that have a definite purpose in the design meeting with respect to advancing the design at hand.</a:t>
            </a:r>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35</a:t>
            </a:fld>
            <a:endParaRPr lang="en-US"/>
          </a:p>
        </p:txBody>
      </p:sp>
    </p:spTree>
    <p:extLst>
      <p:ext uri="{BB962C8B-B14F-4D97-AF65-F5344CB8AC3E}">
        <p14:creationId xmlns:p14="http://schemas.microsoft.com/office/powerpoint/2010/main" val="341427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15</a:t>
            </a:fld>
            <a:endParaRPr lang="en-US"/>
          </a:p>
        </p:txBody>
      </p:sp>
    </p:spTree>
    <p:extLst>
      <p:ext uri="{BB962C8B-B14F-4D97-AF65-F5344CB8AC3E}">
        <p14:creationId xmlns:p14="http://schemas.microsoft.com/office/powerpoint/2010/main" val="158512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HADOOP!</a:t>
            </a:r>
          </a:p>
        </p:txBody>
      </p:sp>
      <p:sp>
        <p:nvSpPr>
          <p:cNvPr id="4" name="Slide Number Placeholder 3"/>
          <p:cNvSpPr>
            <a:spLocks noGrp="1"/>
          </p:cNvSpPr>
          <p:nvPr>
            <p:ph type="sldNum" sz="quarter" idx="10"/>
          </p:nvPr>
        </p:nvSpPr>
        <p:spPr/>
        <p:txBody>
          <a:bodyPr/>
          <a:lstStyle/>
          <a:p>
            <a:fld id="{408F7332-6F3C-43B0-9340-BC8646E52BFE}" type="slidenum">
              <a:rPr lang="en-US" smtClean="0"/>
              <a:t>17</a:t>
            </a:fld>
            <a:endParaRPr lang="en-US"/>
          </a:p>
        </p:txBody>
      </p:sp>
    </p:spTree>
    <p:extLst>
      <p:ext uri="{BB962C8B-B14F-4D97-AF65-F5344CB8AC3E}">
        <p14:creationId xmlns:p14="http://schemas.microsoft.com/office/powerpoint/2010/main" val="385428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diagram that resulted from the brainstorming session that started it all. On the left is the “wish list” of requirements, in the center in the architecture (a system of queues and messages being passed between them), and on the right is a crude class diagram In quotes is the principle: “No DB as temp store.”</a:t>
            </a:r>
          </a:p>
        </p:txBody>
      </p:sp>
      <p:sp>
        <p:nvSpPr>
          <p:cNvPr id="4" name="Slide Number Placeholder 3"/>
          <p:cNvSpPr>
            <a:spLocks noGrp="1"/>
          </p:cNvSpPr>
          <p:nvPr>
            <p:ph type="sldNum" sz="quarter" idx="10"/>
          </p:nvPr>
        </p:nvSpPr>
        <p:spPr/>
        <p:txBody>
          <a:bodyPr/>
          <a:lstStyle/>
          <a:p>
            <a:fld id="{408F7332-6F3C-43B0-9340-BC8646E52BFE}" type="slidenum">
              <a:rPr lang="en-US" smtClean="0"/>
              <a:t>18</a:t>
            </a:fld>
            <a:endParaRPr lang="en-US"/>
          </a:p>
        </p:txBody>
      </p:sp>
    </p:spTree>
    <p:extLst>
      <p:ext uri="{BB962C8B-B14F-4D97-AF65-F5344CB8AC3E}">
        <p14:creationId xmlns:p14="http://schemas.microsoft.com/office/powerpoint/2010/main" val="249799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UML class diagram that resulted from the</a:t>
            </a:r>
            <a:r>
              <a:rPr lang="en-US" baseline="0" dirty="0"/>
              <a:t> previous whiteboard session, including notes and modifications.</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19</a:t>
            </a:fld>
            <a:endParaRPr lang="en-US"/>
          </a:p>
        </p:txBody>
      </p:sp>
    </p:spTree>
    <p:extLst>
      <p:ext uri="{BB962C8B-B14F-4D97-AF65-F5344CB8AC3E}">
        <p14:creationId xmlns:p14="http://schemas.microsoft.com/office/powerpoint/2010/main" val="90945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UI mocking that was created to</a:t>
            </a:r>
            <a:r>
              <a:rPr lang="en-US" baseline="0" dirty="0"/>
              <a:t> represent a part of the UML diagram (the data store).</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20</a:t>
            </a:fld>
            <a:endParaRPr lang="en-US"/>
          </a:p>
        </p:txBody>
      </p:sp>
    </p:spTree>
    <p:extLst>
      <p:ext uri="{BB962C8B-B14F-4D97-AF65-F5344CB8AC3E}">
        <p14:creationId xmlns:p14="http://schemas.microsoft.com/office/powerpoint/2010/main" val="40860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first session where we pick up the architecture almost a year later. This has the same idea of processes writing to queues, along with some class elements (“Message Object”) and some UI mockups (tabbed interface). A key part of this architecture is having many smaller queues (highlighted) rather than one large database.</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21</a:t>
            </a:fld>
            <a:endParaRPr lang="en-US"/>
          </a:p>
        </p:txBody>
      </p:sp>
    </p:spTree>
    <p:extLst>
      <p:ext uri="{BB962C8B-B14F-4D97-AF65-F5344CB8AC3E}">
        <p14:creationId xmlns:p14="http://schemas.microsoft.com/office/powerpoint/2010/main" val="127011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an update to the first UML diagram made to look nicer and incorporate the comments.</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22</a:t>
            </a:fld>
            <a:endParaRPr lang="en-US"/>
          </a:p>
        </p:txBody>
      </p:sp>
    </p:spTree>
    <p:extLst>
      <p:ext uri="{BB962C8B-B14F-4D97-AF65-F5344CB8AC3E}">
        <p14:creationId xmlns:p14="http://schemas.microsoft.com/office/powerpoint/2010/main" val="247341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first attempt</a:t>
            </a:r>
            <a:r>
              <a:rPr lang="en-US" baseline="0" dirty="0"/>
              <a:t> at understanding the data flow through the system.</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23</a:t>
            </a:fld>
            <a:endParaRPr lang="en-US"/>
          </a:p>
        </p:txBody>
      </p:sp>
    </p:spTree>
    <p:extLst>
      <p:ext uri="{BB962C8B-B14F-4D97-AF65-F5344CB8AC3E}">
        <p14:creationId xmlns:p14="http://schemas.microsoft.com/office/powerpoint/2010/main" val="68960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 style</a:t>
            </a:r>
          </a:p>
        </p:txBody>
      </p:sp>
    </p:spTree>
    <p:extLst>
      <p:ext uri="{BB962C8B-B14F-4D97-AF65-F5344CB8AC3E}">
        <p14:creationId xmlns:p14="http://schemas.microsoft.com/office/powerpoint/2010/main" val="21046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5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457200" y="1600200"/>
            <a:ext cx="817626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13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2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6" name="Straight Connector 15"/>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6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2296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89206" y="6649759"/>
            <a:ext cx="1965603" cy="230832"/>
          </a:xfrm>
          <a:prstGeom prst="rect">
            <a:avLst/>
          </a:prstGeom>
          <a:noFill/>
        </p:spPr>
        <p:txBody>
          <a:bodyPr wrap="none" rtlCol="0">
            <a:spAutoFit/>
          </a:bodyPr>
          <a:lstStyle/>
          <a:p>
            <a:pPr algn="ctr"/>
            <a:r>
              <a:rPr lang="en-US" sz="900" b="1" dirty="0">
                <a:solidFill>
                  <a:srgbClr val="F32200"/>
                </a:solidFill>
              </a:rPr>
              <a:t>Department of Informatics, UC Irvine</a:t>
            </a:r>
          </a:p>
        </p:txBody>
      </p:sp>
      <p:sp>
        <p:nvSpPr>
          <p:cNvPr id="9" name="TextBox 8"/>
          <p:cNvSpPr txBox="1"/>
          <p:nvPr userDrawn="1"/>
        </p:nvSpPr>
        <p:spPr>
          <a:xfrm>
            <a:off x="0" y="6477000"/>
            <a:ext cx="914400" cy="461665"/>
          </a:xfrm>
          <a:prstGeom prst="rect">
            <a:avLst/>
          </a:prstGeom>
          <a:noFill/>
        </p:spPr>
        <p:txBody>
          <a:bodyPr wrap="square" rtlCol="0">
            <a:spAutoFit/>
          </a:bodyPr>
          <a:lstStyle/>
          <a:p>
            <a:r>
              <a:rPr lang="en-US" sz="2400" b="1" dirty="0">
                <a:solidFill>
                  <a:srgbClr val="F32200"/>
                </a:solidFill>
              </a:rPr>
              <a:t>SDCL</a:t>
            </a:r>
          </a:p>
        </p:txBody>
      </p:sp>
      <p:sp>
        <p:nvSpPr>
          <p:cNvPr id="11" name="TextBox 10"/>
          <p:cNvSpPr txBox="1"/>
          <p:nvPr userDrawn="1"/>
        </p:nvSpPr>
        <p:spPr>
          <a:xfrm>
            <a:off x="645319" y="6649759"/>
            <a:ext cx="1396536" cy="230832"/>
          </a:xfrm>
          <a:prstGeom prst="rect">
            <a:avLst/>
          </a:prstGeom>
          <a:noFill/>
        </p:spPr>
        <p:txBody>
          <a:bodyPr wrap="none" rtlCol="0">
            <a:spAutoFit/>
          </a:bodyPr>
          <a:lstStyle/>
          <a:p>
            <a:r>
              <a:rPr lang="en-US" sz="900" b="1" dirty="0">
                <a:solidFill>
                  <a:srgbClr val="4C4C4C"/>
                </a:solidFill>
              </a:rPr>
              <a:t>Collaboration</a:t>
            </a:r>
            <a:r>
              <a:rPr lang="en-US" sz="900" b="1" dirty="0"/>
              <a:t> </a:t>
            </a:r>
            <a:r>
              <a:rPr lang="en-US" sz="900" b="1" dirty="0">
                <a:solidFill>
                  <a:srgbClr val="4C4C4C"/>
                </a:solidFill>
              </a:rPr>
              <a:t>Laboratory</a:t>
            </a:r>
          </a:p>
        </p:txBody>
      </p:sp>
      <p:sp>
        <p:nvSpPr>
          <p:cNvPr id="10" name="TextBox 9"/>
          <p:cNvSpPr txBox="1"/>
          <p:nvPr userDrawn="1"/>
        </p:nvSpPr>
        <p:spPr>
          <a:xfrm>
            <a:off x="645319" y="6539298"/>
            <a:ext cx="1178528" cy="230832"/>
          </a:xfrm>
          <a:prstGeom prst="rect">
            <a:avLst/>
          </a:prstGeom>
          <a:noFill/>
        </p:spPr>
        <p:txBody>
          <a:bodyPr wrap="none" rtlCol="0">
            <a:spAutoFit/>
          </a:bodyPr>
          <a:lstStyle/>
          <a:p>
            <a:r>
              <a:rPr lang="en-US" sz="900" b="1" dirty="0">
                <a:solidFill>
                  <a:srgbClr val="4C4C4C"/>
                </a:solidFill>
              </a:rPr>
              <a:t>Software Design and</a:t>
            </a:r>
          </a:p>
        </p:txBody>
      </p:sp>
      <p:sp>
        <p:nvSpPr>
          <p:cNvPr id="4" name="TextBox 3"/>
          <p:cNvSpPr txBox="1"/>
          <p:nvPr userDrawn="1"/>
        </p:nvSpPr>
        <p:spPr>
          <a:xfrm>
            <a:off x="7169150" y="6632916"/>
            <a:ext cx="1974850" cy="230832"/>
          </a:xfrm>
          <a:prstGeom prst="rect">
            <a:avLst/>
          </a:prstGeom>
          <a:noFill/>
        </p:spPr>
        <p:txBody>
          <a:bodyPr wrap="square" rtlCol="0">
            <a:spAutoFit/>
          </a:bodyPr>
          <a:lstStyle/>
          <a:p>
            <a:pPr algn="r"/>
            <a:r>
              <a:rPr lang="en-US" sz="900" b="1" dirty="0">
                <a:solidFill>
                  <a:srgbClr val="F32200"/>
                </a:solidFill>
              </a:rPr>
              <a:t>sdcl.ics.uci.edu</a:t>
            </a:r>
            <a:r>
              <a:rPr lang="en-US" sz="900" b="1" baseline="0" dirty="0">
                <a:solidFill>
                  <a:srgbClr val="F32200"/>
                </a:solidFill>
              </a:rPr>
              <a:t>  </a:t>
            </a:r>
            <a:fld id="{30ABF327-B19C-4A16-9796-EFEDB6CCAA30}" type="slidenum">
              <a:rPr lang="en-US" sz="900" b="1" smtClean="0">
                <a:solidFill>
                  <a:srgbClr val="F32200"/>
                </a:solidFill>
              </a:rPr>
              <a:pPr algn="r"/>
              <a:t>‹#›</a:t>
            </a:fld>
            <a:endParaRPr lang="en-US" sz="900" b="1" dirty="0">
              <a:solidFill>
                <a:srgbClr val="F32200"/>
              </a:solidFill>
            </a:endParaRPr>
          </a:p>
        </p:txBody>
      </p:sp>
    </p:spTree>
    <p:extLst>
      <p:ext uri="{BB962C8B-B14F-4D97-AF65-F5344CB8AC3E}">
        <p14:creationId xmlns:p14="http://schemas.microsoft.com/office/powerpoint/2010/main" val="26078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3200" b="1" kern="1200">
          <a:solidFill>
            <a:srgbClr val="4C4C4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Informatics 121</a:t>
            </a:r>
            <a:br>
              <a:rPr lang="en-US" dirty="0"/>
            </a:br>
            <a:r>
              <a:rPr lang="en-US" dirty="0"/>
              <a:t>Software Design I</a:t>
            </a:r>
          </a:p>
        </p:txBody>
      </p:sp>
      <p:sp>
        <p:nvSpPr>
          <p:cNvPr id="3" name="Subtitle 2"/>
          <p:cNvSpPr>
            <a:spLocks noGrp="1"/>
          </p:cNvSpPr>
          <p:nvPr>
            <p:ph type="subTitle" idx="1"/>
          </p:nvPr>
        </p:nvSpPr>
        <p:spPr/>
        <p:txBody>
          <a:bodyPr>
            <a:normAutofit/>
          </a:bodyPr>
          <a:lstStyle/>
          <a:p>
            <a:r>
              <a:rPr lang="en-US" dirty="0"/>
              <a:t>Lecture 1</a:t>
            </a:r>
            <a:br>
              <a:rPr lang="en-US" dirty="0"/>
            </a:br>
            <a:endParaRPr lang="en-US" dirty="0"/>
          </a:p>
          <a:p>
            <a:r>
              <a:rPr lang="en-US" sz="1400" i="1" dirty="0"/>
              <a:t>Duplication of course material for any commercial purpose without the explicit written permission of the professor is prohibited.</a:t>
            </a:r>
          </a:p>
          <a:p>
            <a:endParaRPr lang="en-US" dirty="0"/>
          </a:p>
        </p:txBody>
      </p:sp>
    </p:spTree>
    <p:extLst>
      <p:ext uri="{BB962C8B-B14F-4D97-AF65-F5344CB8AC3E}">
        <p14:creationId xmlns:p14="http://schemas.microsoft.com/office/powerpoint/2010/main" val="75019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the course</a:t>
            </a:r>
          </a:p>
        </p:txBody>
      </p:sp>
      <p:sp>
        <p:nvSpPr>
          <p:cNvPr id="3" name="Content Placeholder 2"/>
          <p:cNvSpPr>
            <a:spLocks noGrp="1"/>
          </p:cNvSpPr>
          <p:nvPr>
            <p:ph sz="half" idx="1"/>
          </p:nvPr>
        </p:nvSpPr>
        <p:spPr/>
        <p:txBody>
          <a:bodyPr/>
          <a:lstStyle/>
          <a:p>
            <a:r>
              <a:rPr lang="en-US" dirty="0"/>
              <a:t>Lecture</a:t>
            </a:r>
          </a:p>
          <a:p>
            <a:endParaRPr lang="en-US" dirty="0"/>
          </a:p>
          <a:p>
            <a:r>
              <a:rPr lang="en-US" dirty="0"/>
              <a:t>Discussion</a:t>
            </a:r>
          </a:p>
          <a:p>
            <a:endParaRPr lang="en-US" dirty="0"/>
          </a:p>
          <a:p>
            <a:r>
              <a:rPr lang="en-US" dirty="0"/>
              <a:t>Midterm &amp; final</a:t>
            </a:r>
          </a:p>
          <a:p>
            <a:pPr lvl="1"/>
            <a:r>
              <a:rPr lang="en-US" dirty="0"/>
              <a:t>15% &amp; 25%</a:t>
            </a:r>
          </a:p>
          <a:p>
            <a:pPr lvl="1"/>
            <a:endParaRPr lang="en-US" dirty="0"/>
          </a:p>
          <a:p>
            <a:r>
              <a:rPr lang="en-US" dirty="0"/>
              <a:t>Three design studios</a:t>
            </a:r>
          </a:p>
          <a:p>
            <a:pPr lvl="1"/>
            <a:r>
              <a:rPr lang="en-US" dirty="0"/>
              <a:t>20% each</a:t>
            </a:r>
          </a:p>
          <a:p>
            <a:endParaRPr lang="en-US" dirty="0"/>
          </a:p>
          <a:p>
            <a:endParaRPr lang="en-US" dirty="0"/>
          </a:p>
          <a:p>
            <a:endParaRPr lang="en-US" dirty="0"/>
          </a:p>
        </p:txBody>
      </p:sp>
    </p:spTree>
    <p:extLst>
      <p:ext uri="{BB962C8B-B14F-4D97-AF65-F5344CB8AC3E}">
        <p14:creationId xmlns:p14="http://schemas.microsoft.com/office/powerpoint/2010/main" val="1933215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tenor of the class</a:t>
            </a:r>
          </a:p>
        </p:txBody>
      </p:sp>
      <p:sp>
        <p:nvSpPr>
          <p:cNvPr id="3" name="Content Placeholder 2"/>
          <p:cNvSpPr>
            <a:spLocks noGrp="1"/>
          </p:cNvSpPr>
          <p:nvPr>
            <p:ph sz="half" idx="1"/>
          </p:nvPr>
        </p:nvSpPr>
        <p:spPr/>
        <p:txBody>
          <a:bodyPr>
            <a:normAutofit/>
          </a:bodyPr>
          <a:lstStyle/>
          <a:p>
            <a:r>
              <a:rPr lang="en-US" dirty="0"/>
              <a:t>Creativity</a:t>
            </a:r>
          </a:p>
          <a:p>
            <a:endParaRPr lang="en-US" dirty="0"/>
          </a:p>
          <a:p>
            <a:r>
              <a:rPr lang="en-US" dirty="0"/>
              <a:t>Team work</a:t>
            </a:r>
          </a:p>
          <a:p>
            <a:endParaRPr lang="en-US" dirty="0"/>
          </a:p>
          <a:p>
            <a:r>
              <a:rPr lang="en-US" dirty="0"/>
              <a:t>Disagreements</a:t>
            </a:r>
          </a:p>
          <a:p>
            <a:endParaRPr lang="en-US" dirty="0"/>
          </a:p>
          <a:p>
            <a:r>
              <a:rPr lang="en-US" dirty="0"/>
              <a:t>Constructive criticism</a:t>
            </a:r>
          </a:p>
          <a:p>
            <a:pPr marL="0" indent="0">
              <a:buNone/>
            </a:pPr>
            <a:endParaRPr lang="en-US" dirty="0"/>
          </a:p>
          <a:p>
            <a:r>
              <a:rPr lang="en-US" dirty="0"/>
              <a:t>Pressure</a:t>
            </a:r>
          </a:p>
          <a:p>
            <a:endParaRPr lang="en-US" dirty="0"/>
          </a:p>
          <a:p>
            <a:endParaRPr lang="en-US" dirty="0"/>
          </a:p>
        </p:txBody>
      </p:sp>
    </p:spTree>
    <p:extLst>
      <p:ext uri="{BB962C8B-B14F-4D97-AF65-F5344CB8AC3E}">
        <p14:creationId xmlns:p14="http://schemas.microsoft.com/office/powerpoint/2010/main" val="910001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tenor of the class</a:t>
            </a:r>
          </a:p>
        </p:txBody>
      </p:sp>
      <p:sp>
        <p:nvSpPr>
          <p:cNvPr id="3" name="Content Placeholder 2"/>
          <p:cNvSpPr>
            <a:spLocks noGrp="1"/>
          </p:cNvSpPr>
          <p:nvPr>
            <p:ph sz="half" idx="1"/>
          </p:nvPr>
        </p:nvSpPr>
        <p:spPr/>
        <p:txBody>
          <a:bodyPr>
            <a:normAutofit/>
          </a:bodyPr>
          <a:lstStyle/>
          <a:p>
            <a:r>
              <a:rPr lang="en-US" dirty="0"/>
              <a:t>Examples</a:t>
            </a:r>
          </a:p>
          <a:p>
            <a:endParaRPr lang="en-US" dirty="0"/>
          </a:p>
          <a:p>
            <a:r>
              <a:rPr lang="en-US" dirty="0"/>
              <a:t>Discussion</a:t>
            </a:r>
          </a:p>
          <a:p>
            <a:endParaRPr lang="en-US" dirty="0"/>
          </a:p>
        </p:txBody>
      </p:sp>
    </p:spTree>
    <p:extLst>
      <p:ext uri="{BB962C8B-B14F-4D97-AF65-F5344CB8AC3E}">
        <p14:creationId xmlns:p14="http://schemas.microsoft.com/office/powerpoint/2010/main" val="367588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133501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7A22-D218-4746-A49F-7810AB4869C9}"/>
              </a:ext>
            </a:extLst>
          </p:cNvPr>
          <p:cNvSpPr>
            <a:spLocks noGrp="1"/>
          </p:cNvSpPr>
          <p:nvPr>
            <p:ph type="title"/>
          </p:nvPr>
        </p:nvSpPr>
        <p:spPr/>
        <p:txBody>
          <a:bodyPr/>
          <a:lstStyle/>
          <a:p>
            <a:r>
              <a:rPr lang="en-US" dirty="0"/>
              <a:t>My question: what is software design?</a:t>
            </a:r>
          </a:p>
        </p:txBody>
      </p:sp>
      <p:sp>
        <p:nvSpPr>
          <p:cNvPr id="3" name="Content Placeholder 2">
            <a:extLst>
              <a:ext uri="{FF2B5EF4-FFF2-40B4-BE49-F238E27FC236}">
                <a16:creationId xmlns:a16="http://schemas.microsoft.com/office/drawing/2014/main" id="{44AB0637-A056-4F9C-8D24-FD0ADFF00B8A}"/>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97903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in action [SPSD 2010]</a:t>
            </a:r>
          </a:p>
        </p:txBody>
      </p:sp>
      <p:pic>
        <p:nvPicPr>
          <p:cNvPr id="3" name="Design at the whiteboard - 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657857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in action [SPSD 2010]</a:t>
            </a:r>
          </a:p>
        </p:txBody>
      </p:sp>
      <p:pic>
        <p:nvPicPr>
          <p:cNvPr id="4" name="Picture 8" descr="aniaj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2362"/>
            <a:ext cx="682942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03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in action [</a:t>
            </a:r>
            <a:r>
              <a:rPr lang="en-US" dirty="0" err="1"/>
              <a:t>Hortonworks</a:t>
            </a:r>
            <a:r>
              <a:rPr lang="en-US" dirty="0"/>
              <a:t>]</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365" y="1717163"/>
            <a:ext cx="8894301" cy="3733800"/>
          </a:xfrm>
        </p:spPr>
      </p:pic>
    </p:spTree>
    <p:extLst>
      <p:ext uri="{BB962C8B-B14F-4D97-AF65-F5344CB8AC3E}">
        <p14:creationId xmlns:p14="http://schemas.microsoft.com/office/powerpoint/2010/main" val="2024844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25, 2011 [Mirth] </a:t>
            </a:r>
          </a:p>
        </p:txBody>
      </p:sp>
      <p:pic>
        <p:nvPicPr>
          <p:cNvPr id="4" name="Content Placeholder 3" descr="2011-03-25.jpg"/>
          <p:cNvPicPr>
            <a:picLocks noGrp="1" noChangeAspect="1"/>
          </p:cNvPicPr>
          <p:nvPr>
            <p:ph idx="1"/>
          </p:nvPr>
        </p:nvPicPr>
        <p:blipFill>
          <a:blip r:embed="rId3" cstate="print"/>
          <a:stretch>
            <a:fillRect/>
          </a:stretch>
        </p:blipFill>
        <p:spPr>
          <a:xfrm>
            <a:off x="1444133" y="1447800"/>
            <a:ext cx="6255733" cy="4525963"/>
          </a:xfrm>
        </p:spPr>
      </p:pic>
    </p:spTree>
    <p:extLst>
      <p:ext uri="{BB962C8B-B14F-4D97-AF65-F5344CB8AC3E}">
        <p14:creationId xmlns:p14="http://schemas.microsoft.com/office/powerpoint/2010/main" val="31063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April 4, 2011</a:t>
            </a:r>
          </a:p>
        </p:txBody>
      </p:sp>
      <p:pic>
        <p:nvPicPr>
          <p:cNvPr id="4" name="Content Placeholder 3" descr="2011-04-04.png"/>
          <p:cNvPicPr>
            <a:picLocks noGrp="1" noChangeAspect="1"/>
          </p:cNvPicPr>
          <p:nvPr>
            <p:ph idx="1"/>
          </p:nvPr>
        </p:nvPicPr>
        <p:blipFill>
          <a:blip r:embed="rId3" cstate="print"/>
          <a:stretch>
            <a:fillRect/>
          </a:stretch>
        </p:blipFill>
        <p:spPr>
          <a:xfrm>
            <a:off x="1607347" y="1447800"/>
            <a:ext cx="5929305" cy="4525963"/>
          </a:xfrm>
        </p:spPr>
      </p:pic>
    </p:spTree>
    <p:extLst>
      <p:ext uri="{BB962C8B-B14F-4D97-AF65-F5344CB8AC3E}">
        <p14:creationId xmlns:p14="http://schemas.microsoft.com/office/powerpoint/2010/main" val="347823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ED26-603A-4BED-92A9-B3840E412FE5}"/>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05DCAEF-0F99-4374-BC62-2A8679BC2283}"/>
              </a:ext>
            </a:extLst>
          </p:cNvPr>
          <p:cNvSpPr>
            <a:spLocks noGrp="1"/>
          </p:cNvSpPr>
          <p:nvPr>
            <p:ph sz="half" idx="1"/>
          </p:nvPr>
        </p:nvSpPr>
        <p:spPr/>
        <p:txBody>
          <a:bodyPr/>
          <a:lstStyle/>
          <a:p>
            <a:r>
              <a:rPr lang="en-US" dirty="0"/>
              <a:t>No class Friday</a:t>
            </a:r>
          </a:p>
          <a:p>
            <a:pPr lvl="1"/>
            <a:r>
              <a:rPr lang="en-US" dirty="0"/>
              <a:t>Future of Software Design workshop</a:t>
            </a:r>
          </a:p>
          <a:p>
            <a:pPr lvl="1"/>
            <a:endParaRPr lang="en-US" dirty="0"/>
          </a:p>
          <a:p>
            <a:r>
              <a:rPr lang="en-US" dirty="0"/>
              <a:t>No class Monday</a:t>
            </a:r>
          </a:p>
          <a:p>
            <a:pPr lvl="1"/>
            <a:r>
              <a:rPr lang="en-US" dirty="0"/>
              <a:t>Martin Luther King, Jr. Day</a:t>
            </a:r>
          </a:p>
          <a:p>
            <a:pPr lvl="1"/>
            <a:endParaRPr lang="en-US" dirty="0"/>
          </a:p>
          <a:p>
            <a:r>
              <a:rPr lang="en-US" dirty="0"/>
              <a:t>No discussion Friday</a:t>
            </a:r>
          </a:p>
          <a:p>
            <a:endParaRPr lang="en-US" dirty="0"/>
          </a:p>
        </p:txBody>
      </p:sp>
    </p:spTree>
    <p:extLst>
      <p:ext uri="{BB962C8B-B14F-4D97-AF65-F5344CB8AC3E}">
        <p14:creationId xmlns:p14="http://schemas.microsoft.com/office/powerpoint/2010/main" val="178129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April 2011 </a:t>
            </a:r>
          </a:p>
        </p:txBody>
      </p:sp>
      <p:pic>
        <p:nvPicPr>
          <p:cNvPr id="4" name="Content Placeholder 3" descr="2011-04-DD.png"/>
          <p:cNvPicPr>
            <a:picLocks noGrp="1" noChangeAspect="1"/>
          </p:cNvPicPr>
          <p:nvPr>
            <p:ph idx="1"/>
          </p:nvPr>
        </p:nvPicPr>
        <p:blipFill>
          <a:blip r:embed="rId3" cstate="print"/>
          <a:stretch>
            <a:fillRect/>
          </a:stretch>
        </p:blipFill>
        <p:spPr>
          <a:xfrm>
            <a:off x="957370" y="2057400"/>
            <a:ext cx="7229259" cy="3126990"/>
          </a:xfrm>
        </p:spPr>
      </p:pic>
    </p:spTree>
    <p:extLst>
      <p:ext uri="{BB962C8B-B14F-4D97-AF65-F5344CB8AC3E}">
        <p14:creationId xmlns:p14="http://schemas.microsoft.com/office/powerpoint/2010/main" val="2254146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3, 2012</a:t>
            </a:r>
          </a:p>
        </p:txBody>
      </p:sp>
      <p:pic>
        <p:nvPicPr>
          <p:cNvPr id="5" name="Content Placeholder 3" descr="2012-02-03.jpg"/>
          <p:cNvPicPr>
            <a:picLocks noGrp="1" noChangeAspect="1"/>
          </p:cNvPicPr>
          <p:nvPr>
            <p:ph idx="1"/>
          </p:nvPr>
        </p:nvPicPr>
        <p:blipFill>
          <a:blip r:embed="rId3" cstate="print"/>
          <a:stretch>
            <a:fillRect/>
          </a:stretch>
        </p:blipFill>
        <p:spPr>
          <a:xfrm>
            <a:off x="1554691" y="1371600"/>
            <a:ext cx="6034617" cy="4525963"/>
          </a:xfrm>
        </p:spPr>
      </p:pic>
    </p:spTree>
    <p:extLst>
      <p:ext uri="{BB962C8B-B14F-4D97-AF65-F5344CB8AC3E}">
        <p14:creationId xmlns:p14="http://schemas.microsoft.com/office/powerpoint/2010/main" val="102489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9, 2012</a:t>
            </a:r>
          </a:p>
        </p:txBody>
      </p:sp>
      <p:pic>
        <p:nvPicPr>
          <p:cNvPr id="4" name="Content Placeholder 3" descr="2012-02-09.png"/>
          <p:cNvPicPr>
            <a:picLocks noGrp="1" noChangeAspect="1"/>
          </p:cNvPicPr>
          <p:nvPr>
            <p:ph idx="1"/>
          </p:nvPr>
        </p:nvPicPr>
        <p:blipFill>
          <a:blip r:embed="rId3" cstate="print"/>
          <a:stretch>
            <a:fillRect/>
          </a:stretch>
        </p:blipFill>
        <p:spPr>
          <a:xfrm>
            <a:off x="457200" y="1371600"/>
            <a:ext cx="8229600" cy="4365637"/>
          </a:xfrm>
        </p:spPr>
      </p:pic>
    </p:spTree>
    <p:extLst>
      <p:ext uri="{BB962C8B-B14F-4D97-AF65-F5344CB8AC3E}">
        <p14:creationId xmlns:p14="http://schemas.microsoft.com/office/powerpoint/2010/main" val="1478268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2012</a:t>
            </a:r>
          </a:p>
        </p:txBody>
      </p:sp>
      <p:pic>
        <p:nvPicPr>
          <p:cNvPr id="4" name="Content Placeholder 3" descr="2012-02-DD-1.png"/>
          <p:cNvPicPr>
            <a:picLocks noGrp="1" noChangeAspect="1"/>
          </p:cNvPicPr>
          <p:nvPr>
            <p:ph idx="1"/>
          </p:nvPr>
        </p:nvPicPr>
        <p:blipFill>
          <a:blip r:embed="rId3" cstate="print"/>
          <a:stretch>
            <a:fillRect/>
          </a:stretch>
        </p:blipFill>
        <p:spPr>
          <a:xfrm>
            <a:off x="1607347" y="1905000"/>
            <a:ext cx="5929305" cy="4525963"/>
          </a:xfrm>
        </p:spPr>
      </p:pic>
    </p:spTree>
    <p:extLst>
      <p:ext uri="{BB962C8B-B14F-4D97-AF65-F5344CB8AC3E}">
        <p14:creationId xmlns:p14="http://schemas.microsoft.com/office/powerpoint/2010/main" val="281126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15, 2012</a:t>
            </a:r>
          </a:p>
        </p:txBody>
      </p:sp>
      <p:pic>
        <p:nvPicPr>
          <p:cNvPr id="4" name="Content Placeholder 3" descr="2012-02-15.png"/>
          <p:cNvPicPr>
            <a:picLocks noGrp="1" noChangeAspect="1"/>
          </p:cNvPicPr>
          <p:nvPr>
            <p:ph idx="1"/>
          </p:nvPr>
        </p:nvPicPr>
        <p:blipFill>
          <a:blip r:embed="rId3" cstate="print"/>
          <a:stretch>
            <a:fillRect/>
          </a:stretch>
        </p:blipFill>
        <p:spPr>
          <a:xfrm>
            <a:off x="1511698" y="1371600"/>
            <a:ext cx="6120603" cy="4525963"/>
          </a:xfrm>
        </p:spPr>
      </p:pic>
    </p:spTree>
    <p:extLst>
      <p:ext uri="{BB962C8B-B14F-4D97-AF65-F5344CB8AC3E}">
        <p14:creationId xmlns:p14="http://schemas.microsoft.com/office/powerpoint/2010/main" val="3345093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2012</a:t>
            </a:r>
          </a:p>
        </p:txBody>
      </p:sp>
      <p:pic>
        <p:nvPicPr>
          <p:cNvPr id="4" name="Content Placeholder 3" descr="2012-03-DD-1.png"/>
          <p:cNvPicPr>
            <a:picLocks noGrp="1" noChangeAspect="1"/>
          </p:cNvPicPr>
          <p:nvPr>
            <p:ph idx="1"/>
          </p:nvPr>
        </p:nvPicPr>
        <p:blipFill>
          <a:blip r:embed="rId3" cstate="print"/>
          <a:stretch>
            <a:fillRect/>
          </a:stretch>
        </p:blipFill>
        <p:spPr>
          <a:xfrm>
            <a:off x="1607347" y="1447800"/>
            <a:ext cx="5929305" cy="4525963"/>
          </a:xfrm>
        </p:spPr>
      </p:pic>
    </p:spTree>
    <p:extLst>
      <p:ext uri="{BB962C8B-B14F-4D97-AF65-F5344CB8AC3E}">
        <p14:creationId xmlns:p14="http://schemas.microsoft.com/office/powerpoint/2010/main" val="881419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6, 2012</a:t>
            </a:r>
          </a:p>
        </p:txBody>
      </p:sp>
      <p:pic>
        <p:nvPicPr>
          <p:cNvPr id="4" name="Content Placeholder 3" descr="2012-03-06.png"/>
          <p:cNvPicPr>
            <a:picLocks noGrp="1" noChangeAspect="1"/>
          </p:cNvPicPr>
          <p:nvPr>
            <p:ph idx="1"/>
          </p:nvPr>
        </p:nvPicPr>
        <p:blipFill>
          <a:blip r:embed="rId2" cstate="print"/>
          <a:stretch>
            <a:fillRect/>
          </a:stretch>
        </p:blipFill>
        <p:spPr>
          <a:xfrm>
            <a:off x="457200" y="1524000"/>
            <a:ext cx="8229600" cy="4240948"/>
          </a:xfrm>
        </p:spPr>
      </p:pic>
    </p:spTree>
    <p:extLst>
      <p:ext uri="{BB962C8B-B14F-4D97-AF65-F5344CB8AC3E}">
        <p14:creationId xmlns:p14="http://schemas.microsoft.com/office/powerpoint/2010/main" val="3264181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12, 2012</a:t>
            </a:r>
          </a:p>
        </p:txBody>
      </p:sp>
      <p:pic>
        <p:nvPicPr>
          <p:cNvPr id="4" name="Content Placeholder 4" descr="2012-03-12.jpg"/>
          <p:cNvPicPr>
            <a:picLocks noGrp="1" noChangeAspect="1"/>
          </p:cNvPicPr>
          <p:nvPr>
            <p:ph idx="1"/>
          </p:nvPr>
        </p:nvPicPr>
        <p:blipFill>
          <a:blip r:embed="rId3" cstate="print"/>
          <a:stretch>
            <a:fillRect/>
          </a:stretch>
        </p:blipFill>
        <p:spPr>
          <a:xfrm>
            <a:off x="1554691" y="1371600"/>
            <a:ext cx="6034617" cy="4525963"/>
          </a:xfrm>
        </p:spPr>
      </p:pic>
    </p:spTree>
    <p:extLst>
      <p:ext uri="{BB962C8B-B14F-4D97-AF65-F5344CB8AC3E}">
        <p14:creationId xmlns:p14="http://schemas.microsoft.com/office/powerpoint/2010/main" val="2006499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13, 2012</a:t>
            </a:r>
          </a:p>
        </p:txBody>
      </p:sp>
      <p:pic>
        <p:nvPicPr>
          <p:cNvPr id="4" name="Content Placeholder 4" descr="2012-03-13.png"/>
          <p:cNvPicPr>
            <a:picLocks noGrp="1" noChangeAspect="1"/>
          </p:cNvPicPr>
          <p:nvPr>
            <p:ph idx="1"/>
          </p:nvPr>
        </p:nvPicPr>
        <p:blipFill>
          <a:blip r:embed="rId3" cstate="print"/>
          <a:stretch>
            <a:fillRect/>
          </a:stretch>
        </p:blipFill>
        <p:spPr>
          <a:xfrm>
            <a:off x="1524000" y="1371600"/>
            <a:ext cx="6074634" cy="4525963"/>
          </a:xfrm>
        </p:spPr>
      </p:pic>
    </p:spTree>
    <p:extLst>
      <p:ext uri="{BB962C8B-B14F-4D97-AF65-F5344CB8AC3E}">
        <p14:creationId xmlns:p14="http://schemas.microsoft.com/office/powerpoint/2010/main" val="3827332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14, 2012</a:t>
            </a:r>
          </a:p>
        </p:txBody>
      </p:sp>
      <p:pic>
        <p:nvPicPr>
          <p:cNvPr id="4" name="Content Placeholder 3" descr="2012-03-14.jpg"/>
          <p:cNvPicPr>
            <a:picLocks noGrp="1" noChangeAspect="1"/>
          </p:cNvPicPr>
          <p:nvPr>
            <p:ph idx="1"/>
          </p:nvPr>
        </p:nvPicPr>
        <p:blipFill>
          <a:blip r:embed="rId3" cstate="print"/>
          <a:stretch>
            <a:fillRect/>
          </a:stretch>
        </p:blipFill>
        <p:spPr>
          <a:xfrm>
            <a:off x="1524000" y="1447800"/>
            <a:ext cx="6034617" cy="4525963"/>
          </a:xfrm>
        </p:spPr>
      </p:pic>
    </p:spTree>
    <p:extLst>
      <p:ext uri="{BB962C8B-B14F-4D97-AF65-F5344CB8AC3E}">
        <p14:creationId xmlns:p14="http://schemas.microsoft.com/office/powerpoint/2010/main" val="55837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sz="half" idx="1"/>
          </p:nvPr>
        </p:nvSpPr>
        <p:spPr/>
        <p:txBody>
          <a:bodyPr/>
          <a:lstStyle/>
          <a:p>
            <a:r>
              <a:rPr lang="en-US" dirty="0"/>
              <a:t>Logistics</a:t>
            </a:r>
          </a:p>
          <a:p>
            <a:pPr marL="0" indent="0">
              <a:buNone/>
            </a:pPr>
            <a:endParaRPr lang="en-US" dirty="0"/>
          </a:p>
          <a:p>
            <a:r>
              <a:rPr lang="en-US" dirty="0"/>
              <a:t>Course goals</a:t>
            </a:r>
          </a:p>
          <a:p>
            <a:endParaRPr lang="en-US" dirty="0"/>
          </a:p>
          <a:p>
            <a:r>
              <a:rPr lang="en-US" dirty="0"/>
              <a:t>A design story</a:t>
            </a:r>
          </a:p>
          <a:p>
            <a:endParaRPr lang="en-US" dirty="0"/>
          </a:p>
          <a:p>
            <a:r>
              <a:rPr lang="en-US" dirty="0"/>
              <a:t>Defining design</a:t>
            </a:r>
          </a:p>
          <a:p>
            <a:endParaRPr lang="en-US" dirty="0"/>
          </a:p>
        </p:txBody>
      </p:sp>
    </p:spTree>
    <p:extLst>
      <p:ext uri="{BB962C8B-B14F-4D97-AF65-F5344CB8AC3E}">
        <p14:creationId xmlns:p14="http://schemas.microsoft.com/office/powerpoint/2010/main" val="3165950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14, 2012</a:t>
            </a:r>
          </a:p>
        </p:txBody>
      </p:sp>
      <p:pic>
        <p:nvPicPr>
          <p:cNvPr id="4" name="Content Placeholder 3" descr="2012-03-14.png"/>
          <p:cNvPicPr>
            <a:picLocks noGrp="1" noChangeAspect="1"/>
          </p:cNvPicPr>
          <p:nvPr>
            <p:ph idx="1"/>
          </p:nvPr>
        </p:nvPicPr>
        <p:blipFill>
          <a:blip r:embed="rId3" cstate="print"/>
          <a:stretch>
            <a:fillRect/>
          </a:stretch>
        </p:blipFill>
        <p:spPr>
          <a:xfrm>
            <a:off x="1078274" y="1600200"/>
            <a:ext cx="6987451" cy="4525963"/>
          </a:xfrm>
        </p:spPr>
      </p:pic>
    </p:spTree>
    <p:extLst>
      <p:ext uri="{BB962C8B-B14F-4D97-AF65-F5344CB8AC3E}">
        <p14:creationId xmlns:p14="http://schemas.microsoft.com/office/powerpoint/2010/main" val="4240076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 2012</a:t>
            </a:r>
          </a:p>
        </p:txBody>
      </p:sp>
      <p:pic>
        <p:nvPicPr>
          <p:cNvPr id="4" name="Content Placeholder 4" descr="2012-03-20.png"/>
          <p:cNvPicPr>
            <a:picLocks noGrp="1" noChangeAspect="1"/>
          </p:cNvPicPr>
          <p:nvPr>
            <p:ph idx="1"/>
          </p:nvPr>
        </p:nvPicPr>
        <p:blipFill>
          <a:blip r:embed="rId3" cstate="print"/>
          <a:stretch>
            <a:fillRect/>
          </a:stretch>
        </p:blipFill>
        <p:spPr>
          <a:xfrm>
            <a:off x="1665111" y="1600200"/>
            <a:ext cx="5813778" cy="4525963"/>
          </a:xfrm>
        </p:spPr>
      </p:pic>
    </p:spTree>
    <p:extLst>
      <p:ext uri="{BB962C8B-B14F-4D97-AF65-F5344CB8AC3E}">
        <p14:creationId xmlns:p14="http://schemas.microsoft.com/office/powerpoint/2010/main" val="2404635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design</a:t>
            </a:r>
          </a:p>
        </p:txBody>
      </p:sp>
      <p:sp>
        <p:nvSpPr>
          <p:cNvPr id="3" name="Content Placeholder 2"/>
          <p:cNvSpPr>
            <a:spLocks noGrp="1"/>
          </p:cNvSpPr>
          <p:nvPr>
            <p:ph sz="half" idx="1"/>
          </p:nvPr>
        </p:nvSpPr>
        <p:spPr/>
        <p:txBody>
          <a:bodyPr>
            <a:normAutofit fontScale="92500"/>
          </a:bodyPr>
          <a:lstStyle/>
          <a:p>
            <a:pPr>
              <a:lnSpc>
                <a:spcPct val="80000"/>
              </a:lnSpc>
            </a:pPr>
            <a:r>
              <a:rPr lang="en-US" dirty="0"/>
              <a:t>Decision making, in the face of uncertainty, with high penalties for error</a:t>
            </a:r>
          </a:p>
          <a:p>
            <a:pPr>
              <a:lnSpc>
                <a:spcPct val="80000"/>
              </a:lnSpc>
            </a:pPr>
            <a:endParaRPr lang="en-US" dirty="0"/>
          </a:p>
          <a:p>
            <a:pPr>
              <a:lnSpc>
                <a:spcPct val="80000"/>
              </a:lnSpc>
            </a:pPr>
            <a:r>
              <a:rPr lang="en-US" dirty="0"/>
              <a:t>To choose the things we use shall look as they do</a:t>
            </a:r>
          </a:p>
          <a:p>
            <a:pPr>
              <a:lnSpc>
                <a:spcPct val="80000"/>
              </a:lnSpc>
            </a:pPr>
            <a:endParaRPr lang="en-US" dirty="0"/>
          </a:p>
          <a:p>
            <a:pPr>
              <a:lnSpc>
                <a:spcPct val="80000"/>
              </a:lnSpc>
            </a:pPr>
            <a:r>
              <a:rPr lang="en-US" dirty="0"/>
              <a:t>A creative activity—it involves bringing into being something new and useful that has not existed previously</a:t>
            </a:r>
          </a:p>
          <a:p>
            <a:pPr>
              <a:lnSpc>
                <a:spcPct val="80000"/>
              </a:lnSpc>
            </a:pPr>
            <a:endParaRPr lang="en-US" dirty="0"/>
          </a:p>
          <a:p>
            <a:pPr>
              <a:lnSpc>
                <a:spcPct val="80000"/>
              </a:lnSpc>
            </a:pPr>
            <a:r>
              <a:rPr lang="en-US" dirty="0"/>
              <a:t>Relating product with situation to give satisfaction</a:t>
            </a:r>
          </a:p>
          <a:p>
            <a:pPr>
              <a:lnSpc>
                <a:spcPct val="80000"/>
              </a:lnSpc>
            </a:pPr>
            <a:endParaRPr lang="en-US" dirty="0"/>
          </a:p>
          <a:p>
            <a:pPr>
              <a:lnSpc>
                <a:spcPct val="80000"/>
              </a:lnSpc>
            </a:pPr>
            <a:r>
              <a:rPr lang="en-US" dirty="0"/>
              <a:t>The imaginative jump from present facts to future possibilities</a:t>
            </a:r>
          </a:p>
          <a:p>
            <a:pPr>
              <a:lnSpc>
                <a:spcPct val="80000"/>
              </a:lnSpc>
            </a:pPr>
            <a:endParaRPr lang="en-US" dirty="0"/>
          </a:p>
          <a:p>
            <a:pPr>
              <a:lnSpc>
                <a:spcPct val="80000"/>
              </a:lnSpc>
            </a:pPr>
            <a:r>
              <a:rPr lang="en-US" dirty="0"/>
              <a:t>To form a plan or scheme of, to arrange or conceive in the mind, … for later execution</a:t>
            </a:r>
          </a:p>
          <a:p>
            <a:endParaRPr lang="en-US" dirty="0"/>
          </a:p>
        </p:txBody>
      </p:sp>
    </p:spTree>
    <p:extLst>
      <p:ext uri="{BB962C8B-B14F-4D97-AF65-F5344CB8AC3E}">
        <p14:creationId xmlns:p14="http://schemas.microsoft.com/office/powerpoint/2010/main" val="476668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design</a:t>
            </a:r>
          </a:p>
        </p:txBody>
      </p:sp>
      <p:sp>
        <p:nvSpPr>
          <p:cNvPr id="3" name="Content Placeholder 2"/>
          <p:cNvSpPr>
            <a:spLocks noGrp="1"/>
          </p:cNvSpPr>
          <p:nvPr>
            <p:ph sz="half" idx="1"/>
          </p:nvPr>
        </p:nvSpPr>
        <p:spPr/>
        <p:txBody>
          <a:bodyPr>
            <a:normAutofit/>
          </a:bodyPr>
          <a:lstStyle/>
          <a:p>
            <a:r>
              <a:rPr lang="en-US" dirty="0"/>
              <a:t>To initiate change in man-made things</a:t>
            </a:r>
          </a:p>
          <a:p>
            <a:endParaRPr lang="en-US" dirty="0"/>
          </a:p>
          <a:p>
            <a:r>
              <a:rPr lang="en-US" dirty="0"/>
              <a:t>To plan or intend for a purpose</a:t>
            </a:r>
          </a:p>
          <a:p>
            <a:endParaRPr lang="en-US" dirty="0"/>
          </a:p>
          <a:p>
            <a:r>
              <a:rPr lang="en-US" dirty="0"/>
              <a:t>To work out a solution in one’s mind</a:t>
            </a:r>
          </a:p>
          <a:p>
            <a:endParaRPr lang="en-US" dirty="0"/>
          </a:p>
          <a:p>
            <a:r>
              <a:rPr lang="en-US" dirty="0"/>
              <a:t>The transition from possible solutions to a specific one</a:t>
            </a:r>
          </a:p>
          <a:p>
            <a:endParaRPr lang="en-US" dirty="0"/>
          </a:p>
          <a:p>
            <a:r>
              <a:rPr lang="en-US" dirty="0"/>
              <a:t>…</a:t>
            </a:r>
          </a:p>
          <a:p>
            <a:pPr marL="0" indent="0">
              <a:buNone/>
            </a:pPr>
            <a:endParaRPr lang="en-US" dirty="0"/>
          </a:p>
        </p:txBody>
      </p:sp>
    </p:spTree>
    <p:extLst>
      <p:ext uri="{BB962C8B-B14F-4D97-AF65-F5344CB8AC3E}">
        <p14:creationId xmlns:p14="http://schemas.microsoft.com/office/powerpoint/2010/main" val="2411392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themes</a:t>
            </a:r>
          </a:p>
        </p:txBody>
      </p:sp>
      <p:sp>
        <p:nvSpPr>
          <p:cNvPr id="3" name="Content Placeholder 2"/>
          <p:cNvSpPr>
            <a:spLocks noGrp="1"/>
          </p:cNvSpPr>
          <p:nvPr>
            <p:ph sz="half" idx="1"/>
          </p:nvPr>
        </p:nvSpPr>
        <p:spPr/>
        <p:txBody>
          <a:bodyPr/>
          <a:lstStyle/>
          <a:p>
            <a:pPr marL="457200" indent="-457200">
              <a:buFont typeface="+mj-lt"/>
              <a:buAutoNum type="arabicPeriod"/>
            </a:pPr>
            <a:r>
              <a:rPr lang="en-US" dirty="0"/>
              <a:t>Design focuses on identifying a novel envisioned future </a:t>
            </a:r>
          </a:p>
          <a:p>
            <a:pPr marL="457200" indent="-457200">
              <a:buFont typeface="+mj-lt"/>
              <a:buAutoNum type="arabicPeriod"/>
            </a:pPr>
            <a:endParaRPr lang="en-US" dirty="0"/>
          </a:p>
          <a:p>
            <a:pPr marL="457200" indent="-457200">
              <a:buFont typeface="+mj-lt"/>
              <a:buAutoNum type="arabicPeriod"/>
            </a:pPr>
            <a:r>
              <a:rPr lang="en-US" dirty="0"/>
              <a:t>Design involves deliberate decision making and planning; it is not simply acting out of impulse</a:t>
            </a:r>
          </a:p>
          <a:p>
            <a:pPr marL="457200" indent="-457200">
              <a:buFont typeface="+mj-lt"/>
              <a:buAutoNum type="arabicPeriod"/>
            </a:pPr>
            <a:endParaRPr lang="en-US" dirty="0"/>
          </a:p>
          <a:p>
            <a:pPr marL="457200" indent="-457200">
              <a:buFont typeface="+mj-lt"/>
              <a:buAutoNum type="arabicPeriod"/>
            </a:pPr>
            <a:r>
              <a:rPr lang="en-US" dirty="0"/>
              <a:t>Design decisions are consequential: there are stakeholders who must be satisfied with the result</a:t>
            </a:r>
          </a:p>
        </p:txBody>
      </p:sp>
    </p:spTree>
    <p:extLst>
      <p:ext uri="{BB962C8B-B14F-4D97-AF65-F5344CB8AC3E}">
        <p14:creationId xmlns:p14="http://schemas.microsoft.com/office/powerpoint/2010/main" val="301943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definition of design</a:t>
            </a:r>
          </a:p>
        </p:txBody>
      </p:sp>
      <p:sp>
        <p:nvSpPr>
          <p:cNvPr id="4" name="Content Placeholder 3"/>
          <p:cNvSpPr>
            <a:spLocks noGrp="1"/>
          </p:cNvSpPr>
          <p:nvPr>
            <p:ph sz="half" idx="1"/>
          </p:nvPr>
        </p:nvSpPr>
        <p:spPr>
          <a:xfrm>
            <a:off x="457200" y="1600200"/>
            <a:ext cx="8382000" cy="4525963"/>
          </a:xfrm>
          <a:ln>
            <a:noFill/>
          </a:ln>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endParaRPr lang="en-US" i="1" dirty="0">
              <a:solidFill>
                <a:schemeClr val="tx1">
                  <a:lumMod val="75000"/>
                  <a:lumOff val="25000"/>
                </a:schemeClr>
              </a:solidFill>
            </a:endParaRPr>
          </a:p>
          <a:p>
            <a:pPr marL="0" indent="0" algn="ctr">
              <a:buNone/>
            </a:pPr>
            <a:endParaRPr lang="en-US" i="1" dirty="0">
              <a:solidFill>
                <a:schemeClr val="tx1">
                  <a:lumMod val="75000"/>
                  <a:lumOff val="25000"/>
                </a:schemeClr>
              </a:solidFill>
            </a:endParaRPr>
          </a:p>
          <a:p>
            <a:pPr marL="0" indent="0" algn="ctr">
              <a:buNone/>
            </a:pPr>
            <a:endParaRPr lang="en-US" i="1" dirty="0">
              <a:solidFill>
                <a:schemeClr val="tx1">
                  <a:lumMod val="75000"/>
                  <a:lumOff val="25000"/>
                </a:schemeClr>
              </a:solidFill>
            </a:endParaRPr>
          </a:p>
          <a:p>
            <a:pPr marL="0" indent="0" algn="ctr">
              <a:buNone/>
            </a:pPr>
            <a:r>
              <a:rPr lang="en-US" i="1" dirty="0">
                <a:solidFill>
                  <a:schemeClr val="tx1">
                    <a:lumMod val="75000"/>
                    <a:lumOff val="25000"/>
                  </a:schemeClr>
                </a:solidFill>
              </a:rPr>
              <a:t>To decide upon a plan for a novel change in the world that,</a:t>
            </a:r>
            <a:br>
              <a:rPr lang="en-US" i="1" dirty="0">
                <a:solidFill>
                  <a:schemeClr val="tx1">
                    <a:lumMod val="75000"/>
                    <a:lumOff val="25000"/>
                  </a:schemeClr>
                </a:solidFill>
              </a:rPr>
            </a:br>
            <a:r>
              <a:rPr lang="en-US" i="1" dirty="0">
                <a:solidFill>
                  <a:schemeClr val="tx1">
                    <a:lumMod val="75000"/>
                    <a:lumOff val="25000"/>
                  </a:schemeClr>
                </a:solidFill>
              </a:rPr>
              <a:t>when realized, satisfies stakeholders</a:t>
            </a:r>
          </a:p>
          <a:p>
            <a:pPr marL="0" indent="0">
              <a:buNone/>
            </a:pPr>
            <a:endParaRPr lang="en-US" i="1" dirty="0">
              <a:solidFill>
                <a:schemeClr val="tx1">
                  <a:lumMod val="75000"/>
                  <a:lumOff val="25000"/>
                </a:schemeClr>
              </a:solidFill>
            </a:endParaRPr>
          </a:p>
          <a:p>
            <a:pPr lvl="1"/>
            <a:endParaRPr lang="en-US" i="1" dirty="0">
              <a:solidFill>
                <a:schemeClr val="tx1">
                  <a:lumMod val="75000"/>
                  <a:lumOff val="25000"/>
                </a:schemeClr>
              </a:solidFill>
            </a:endParaRPr>
          </a:p>
        </p:txBody>
      </p:sp>
    </p:spTree>
    <p:extLst>
      <p:ext uri="{BB962C8B-B14F-4D97-AF65-F5344CB8AC3E}">
        <p14:creationId xmlns:p14="http://schemas.microsoft.com/office/powerpoint/2010/main" val="325982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sz="half" idx="1"/>
          </p:nvPr>
        </p:nvSpPr>
        <p:spPr/>
        <p:txBody>
          <a:bodyPr>
            <a:normAutofit/>
          </a:bodyPr>
          <a:lstStyle/>
          <a:p>
            <a:r>
              <a:rPr lang="en-US" dirty="0"/>
              <a:t>http://www.ics.uci.edu/~andre/informatics121w2018.html</a:t>
            </a:r>
          </a:p>
          <a:p>
            <a:pPr marL="0" indent="0">
              <a:buNone/>
            </a:pPr>
            <a:endParaRPr lang="en-US" dirty="0"/>
          </a:p>
          <a:p>
            <a:r>
              <a:rPr lang="en-US" dirty="0"/>
              <a:t>Professor: André van der </a:t>
            </a:r>
            <a:r>
              <a:rPr lang="en-US" dirty="0" err="1"/>
              <a:t>Hoek</a:t>
            </a:r>
            <a:r>
              <a:rPr lang="en-US" dirty="0"/>
              <a:t> (andre@uci.edu)</a:t>
            </a:r>
          </a:p>
          <a:p>
            <a:endParaRPr lang="en-US" dirty="0"/>
          </a:p>
          <a:p>
            <a:r>
              <a:rPr lang="en-US" dirty="0"/>
              <a:t>TAs </a:t>
            </a:r>
          </a:p>
          <a:p>
            <a:pPr lvl="1"/>
            <a:r>
              <a:rPr lang="en-US" dirty="0" err="1"/>
              <a:t>Kaj</a:t>
            </a:r>
            <a:r>
              <a:rPr lang="en-US" dirty="0"/>
              <a:t> </a:t>
            </a:r>
            <a:r>
              <a:rPr lang="en-US" dirty="0" err="1"/>
              <a:t>Dreef</a:t>
            </a:r>
            <a:r>
              <a:rPr lang="en-US" dirty="0"/>
              <a:t> (kdreef@uci.edu)</a:t>
            </a:r>
          </a:p>
          <a:p>
            <a:pPr lvl="1"/>
            <a:r>
              <a:rPr lang="en-US" dirty="0"/>
              <a:t>Vishal Sharma (vishals1@uci.edu)</a:t>
            </a:r>
          </a:p>
          <a:p>
            <a:pPr marL="0" indent="0">
              <a:buNone/>
            </a:pPr>
            <a:endParaRPr lang="en-US" dirty="0"/>
          </a:p>
        </p:txBody>
      </p:sp>
    </p:spTree>
    <p:extLst>
      <p:ext uri="{BB962C8B-B14F-4D97-AF65-F5344CB8AC3E}">
        <p14:creationId xmlns:p14="http://schemas.microsoft.com/office/powerpoint/2010/main" val="154002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sz="half" idx="1"/>
          </p:nvPr>
        </p:nvSpPr>
        <p:spPr>
          <a:xfrm>
            <a:off x="457200" y="1600200"/>
            <a:ext cx="8176260" cy="4525963"/>
          </a:xfrm>
        </p:spPr>
        <p:txBody>
          <a:bodyPr>
            <a:normAutofit/>
          </a:bodyPr>
          <a:lstStyle/>
          <a:p>
            <a:r>
              <a:rPr lang="en-US" dirty="0"/>
              <a:t>Office hours</a:t>
            </a:r>
          </a:p>
          <a:p>
            <a:pPr lvl="1"/>
            <a:r>
              <a:rPr lang="en-US" dirty="0"/>
              <a:t>every Friday, 10:30-11:30</a:t>
            </a:r>
          </a:p>
          <a:p>
            <a:pPr lvl="1"/>
            <a:r>
              <a:rPr lang="en-US" dirty="0"/>
              <a:t>by appointment</a:t>
            </a:r>
          </a:p>
          <a:p>
            <a:endParaRPr lang="en-US" dirty="0"/>
          </a:p>
          <a:p>
            <a:r>
              <a:rPr lang="en-US" dirty="0"/>
              <a:t>Open door policy</a:t>
            </a:r>
          </a:p>
          <a:p>
            <a:pPr lvl="1"/>
            <a:r>
              <a:rPr lang="en-US" dirty="0"/>
              <a:t>DBH 5038</a:t>
            </a:r>
          </a:p>
          <a:p>
            <a:pPr lvl="1"/>
            <a:endParaRPr lang="en-US" dirty="0"/>
          </a:p>
          <a:p>
            <a:r>
              <a:rPr lang="en-US" dirty="0"/>
              <a:t>Piazza</a:t>
            </a:r>
          </a:p>
          <a:p>
            <a:pPr lvl="1"/>
            <a:r>
              <a:rPr lang="en-US" dirty="0"/>
              <a:t>https://piazza.com/uci/winter2018/in4matx121/home</a:t>
            </a:r>
          </a:p>
          <a:p>
            <a:pPr marL="0" indent="0">
              <a:buNone/>
            </a:pPr>
            <a:endParaRPr lang="en-US" dirty="0"/>
          </a:p>
          <a:p>
            <a:r>
              <a:rPr lang="en-US" dirty="0"/>
              <a:t>TAs have office hours and you can also reach them via e-mail</a:t>
            </a:r>
          </a:p>
        </p:txBody>
      </p:sp>
    </p:spTree>
    <p:extLst>
      <p:ext uri="{BB962C8B-B14F-4D97-AF65-F5344CB8AC3E}">
        <p14:creationId xmlns:p14="http://schemas.microsoft.com/office/powerpoint/2010/main" val="104139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6E00-8A74-4411-8DDE-7EBCB04E3A08}"/>
              </a:ext>
            </a:extLst>
          </p:cNvPr>
          <p:cNvSpPr>
            <a:spLocks noGrp="1"/>
          </p:cNvSpPr>
          <p:nvPr>
            <p:ph type="title"/>
          </p:nvPr>
        </p:nvSpPr>
        <p:spPr/>
        <p:txBody>
          <a:bodyPr/>
          <a:lstStyle/>
          <a:p>
            <a:r>
              <a:rPr lang="en-US" dirty="0"/>
              <a:t>Required book</a:t>
            </a:r>
          </a:p>
        </p:txBody>
      </p:sp>
      <p:pic>
        <p:nvPicPr>
          <p:cNvPr id="1026" name="Picture 2" descr="Software Design Decoded">
            <a:extLst>
              <a:ext uri="{FF2B5EF4-FFF2-40B4-BE49-F238E27FC236}">
                <a16:creationId xmlns:a16="http://schemas.microsoft.com/office/drawing/2014/main" id="{C366B97F-32AA-4F6F-8516-1FC4003ED6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8374" y="1397478"/>
            <a:ext cx="3745706"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40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sz="half" idx="1"/>
          </p:nvPr>
        </p:nvSpPr>
        <p:spPr/>
        <p:txBody>
          <a:bodyPr/>
          <a:lstStyle/>
          <a:p>
            <a:r>
              <a:rPr lang="en-US" dirty="0"/>
              <a:t>For you to know the theory of (software) design</a:t>
            </a:r>
          </a:p>
          <a:p>
            <a:endParaRPr lang="en-US" dirty="0"/>
          </a:p>
          <a:p>
            <a:r>
              <a:rPr lang="en-US" dirty="0"/>
              <a:t>For you to have at your disposal a set of software design techniques</a:t>
            </a:r>
          </a:p>
          <a:p>
            <a:endParaRPr lang="en-US" dirty="0"/>
          </a:p>
          <a:p>
            <a:r>
              <a:rPr lang="en-US" dirty="0"/>
              <a:t>For you to extensively practice software design</a:t>
            </a:r>
          </a:p>
          <a:p>
            <a:endParaRPr lang="en-US" dirty="0"/>
          </a:p>
          <a:p>
            <a:r>
              <a:rPr lang="en-US" dirty="0"/>
              <a:t>For you to learn to think deep(</a:t>
            </a:r>
            <a:r>
              <a:rPr lang="en-US" dirty="0" err="1"/>
              <a:t>er</a:t>
            </a:r>
            <a:r>
              <a:rPr lang="en-US" dirty="0"/>
              <a:t>)</a:t>
            </a:r>
          </a:p>
          <a:p>
            <a:endParaRPr lang="en-US" dirty="0"/>
          </a:p>
        </p:txBody>
      </p:sp>
    </p:spTree>
    <p:extLst>
      <p:ext uri="{BB962C8B-B14F-4D97-AF65-F5344CB8AC3E}">
        <p14:creationId xmlns:p14="http://schemas.microsoft.com/office/powerpoint/2010/main" val="289798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 answers three primary questions</a:t>
            </a:r>
          </a:p>
        </p:txBody>
      </p:sp>
      <p:sp>
        <p:nvSpPr>
          <p:cNvPr id="3" name="Content Placeholder 2"/>
          <p:cNvSpPr>
            <a:spLocks noGrp="1"/>
          </p:cNvSpPr>
          <p:nvPr>
            <p:ph sz="half" idx="1"/>
          </p:nvPr>
        </p:nvSpPr>
        <p:spPr/>
        <p:txBody>
          <a:bodyPr/>
          <a:lstStyle/>
          <a:p>
            <a:r>
              <a:rPr lang="en-US" dirty="0"/>
              <a:t>What is (software) design?</a:t>
            </a:r>
          </a:p>
          <a:p>
            <a:endParaRPr lang="en-US" dirty="0"/>
          </a:p>
          <a:p>
            <a:r>
              <a:rPr lang="en-US" dirty="0"/>
              <a:t>How to engage in good software design?</a:t>
            </a:r>
          </a:p>
          <a:p>
            <a:endParaRPr lang="en-US" dirty="0"/>
          </a:p>
          <a:p>
            <a:r>
              <a:rPr lang="en-US" dirty="0"/>
              <a:t>What are the habits of professional software designers?</a:t>
            </a:r>
          </a:p>
        </p:txBody>
      </p:sp>
    </p:spTree>
    <p:extLst>
      <p:ext uri="{BB962C8B-B14F-4D97-AF65-F5344CB8AC3E}">
        <p14:creationId xmlns:p14="http://schemas.microsoft.com/office/powerpoint/2010/main" val="845914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 in the curriculum</a:t>
            </a:r>
          </a:p>
        </p:txBody>
      </p:sp>
      <p:sp>
        <p:nvSpPr>
          <p:cNvPr id="3" name="Content Placeholder 2"/>
          <p:cNvSpPr>
            <a:spLocks noGrp="1"/>
          </p:cNvSpPr>
          <p:nvPr>
            <p:ph sz="half" idx="1"/>
          </p:nvPr>
        </p:nvSpPr>
        <p:spPr/>
        <p:txBody>
          <a:bodyPr>
            <a:normAutofit fontScale="92500" lnSpcReduction="20000"/>
          </a:bodyPr>
          <a:lstStyle/>
          <a:p>
            <a:r>
              <a:rPr lang="en-US" dirty="0"/>
              <a:t>Informatics 121</a:t>
            </a:r>
          </a:p>
          <a:p>
            <a:pPr lvl="1"/>
            <a:r>
              <a:rPr lang="en-US" dirty="0"/>
              <a:t>conceptual: being a designer, design methods, application design, …</a:t>
            </a:r>
          </a:p>
          <a:p>
            <a:endParaRPr lang="en-US" dirty="0"/>
          </a:p>
          <a:p>
            <a:r>
              <a:rPr lang="en-US" dirty="0"/>
              <a:t>Informatics 122</a:t>
            </a:r>
          </a:p>
          <a:p>
            <a:pPr lvl="1"/>
            <a:r>
              <a:rPr lang="en-US" dirty="0"/>
              <a:t>technical: patterns, UML, reverse engineering, component reuse, …</a:t>
            </a:r>
          </a:p>
          <a:p>
            <a:pPr lvl="1"/>
            <a:endParaRPr lang="en-US" dirty="0"/>
          </a:p>
          <a:p>
            <a:r>
              <a:rPr lang="en-US" dirty="0"/>
              <a:t>Informatics 124</a:t>
            </a:r>
          </a:p>
          <a:p>
            <a:pPr lvl="1"/>
            <a:r>
              <a:rPr lang="en-US" dirty="0"/>
              <a:t>technical: internet architectures, distributed systems, programming, …</a:t>
            </a:r>
          </a:p>
          <a:p>
            <a:pPr lvl="1"/>
            <a:endParaRPr lang="en-US" dirty="0"/>
          </a:p>
          <a:p>
            <a:r>
              <a:rPr lang="en-US" dirty="0"/>
              <a:t>Informatics 131</a:t>
            </a:r>
          </a:p>
          <a:p>
            <a:pPr lvl="1"/>
            <a:r>
              <a:rPr lang="en-US" dirty="0"/>
              <a:t>conceptual: user interface design, principles, evaluation, …</a:t>
            </a:r>
          </a:p>
          <a:p>
            <a:pPr lvl="1"/>
            <a:endParaRPr lang="en-US" dirty="0"/>
          </a:p>
          <a:p>
            <a:r>
              <a:rPr lang="en-US" dirty="0"/>
              <a:t>Informatics 133</a:t>
            </a:r>
          </a:p>
          <a:p>
            <a:pPr lvl="1"/>
            <a:r>
              <a:rPr lang="en-US" dirty="0"/>
              <a:t>technical: user interaction design, mobile devices, design methods, …</a:t>
            </a:r>
          </a:p>
        </p:txBody>
      </p:sp>
    </p:spTree>
    <p:extLst>
      <p:ext uri="{BB962C8B-B14F-4D97-AF65-F5344CB8AC3E}">
        <p14:creationId xmlns:p14="http://schemas.microsoft.com/office/powerpoint/2010/main" val="2742039458"/>
      </p:ext>
    </p:extLst>
  </p:cSld>
  <p:clrMapOvr>
    <a:masterClrMapping/>
  </p:clrMapOvr>
</p:sld>
</file>

<file path=ppt/theme/theme1.xml><?xml version="1.0" encoding="utf-8"?>
<a:theme xmlns:a="http://schemas.openxmlformats.org/drawingml/2006/main" name="SD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SDCL</Template>
  <TotalTime>1004</TotalTime>
  <Words>1127</Words>
  <Application>Microsoft Office PowerPoint</Application>
  <PresentationFormat>On-screen Show (4:3)</PresentationFormat>
  <Paragraphs>181</Paragraphs>
  <Slides>35</Slides>
  <Notes>17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SDCL</vt:lpstr>
      <vt:lpstr>Informatics 121 Software Design I</vt:lpstr>
      <vt:lpstr>Announcements</vt:lpstr>
      <vt:lpstr>Today</vt:lpstr>
      <vt:lpstr>Logistics</vt:lpstr>
      <vt:lpstr>Logistics</vt:lpstr>
      <vt:lpstr>Required book</vt:lpstr>
      <vt:lpstr>Goals</vt:lpstr>
      <vt:lpstr>This course answers three primary questions</vt:lpstr>
      <vt:lpstr>Place in the curriculum</vt:lpstr>
      <vt:lpstr>Structure of the course</vt:lpstr>
      <vt:lpstr>Basic tenor of the class</vt:lpstr>
      <vt:lpstr>Basic tenor of the class</vt:lpstr>
      <vt:lpstr>Questions?</vt:lpstr>
      <vt:lpstr>My question: what is software design?</vt:lpstr>
      <vt:lpstr>Designers in action [SPSD 2010]</vt:lpstr>
      <vt:lpstr>Designers in action [SPSD 2010]</vt:lpstr>
      <vt:lpstr>Designers in action [Hortonworks]</vt:lpstr>
      <vt:lpstr>March 25, 2011 [Mirth] </vt:lpstr>
      <vt:lpstr>April 4, 2011</vt:lpstr>
      <vt:lpstr>April 2011 </vt:lpstr>
      <vt:lpstr>February 3, 2012</vt:lpstr>
      <vt:lpstr>February 9, 2012</vt:lpstr>
      <vt:lpstr>February 2012</vt:lpstr>
      <vt:lpstr>February 15, 2012</vt:lpstr>
      <vt:lpstr>March 2012</vt:lpstr>
      <vt:lpstr>March 6, 2012</vt:lpstr>
      <vt:lpstr>March 12, 2012</vt:lpstr>
      <vt:lpstr>March 13, 2012</vt:lpstr>
      <vt:lpstr>March 14, 2012</vt:lpstr>
      <vt:lpstr>March 14, 2012</vt:lpstr>
      <vt:lpstr>March 20, 2012</vt:lpstr>
      <vt:lpstr>Defining design</vt:lpstr>
      <vt:lpstr>Defining design</vt:lpstr>
      <vt:lpstr>Three themes</vt:lpstr>
      <vt:lpstr>Our definition of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der Hoek</dc:creator>
  <cp:lastModifiedBy>Andre van der Hoek</cp:lastModifiedBy>
  <cp:revision>123</cp:revision>
  <dcterms:created xsi:type="dcterms:W3CDTF">2011-04-22T07:09:34Z</dcterms:created>
  <dcterms:modified xsi:type="dcterms:W3CDTF">2018-01-10T05:15:55Z</dcterms:modified>
</cp:coreProperties>
</file>