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handoutMasterIdLst>
    <p:handoutMasterId r:id="rId31"/>
  </p:handoutMasterIdLst>
  <p:sldIdLst>
    <p:sldId id="382" r:id="rId2"/>
    <p:sldId id="383" r:id="rId3"/>
    <p:sldId id="374" r:id="rId4"/>
    <p:sldId id="375" r:id="rId5"/>
    <p:sldId id="377" r:id="rId6"/>
    <p:sldId id="378" r:id="rId7"/>
    <p:sldId id="379" r:id="rId8"/>
    <p:sldId id="380" r:id="rId9"/>
    <p:sldId id="381" r:id="rId10"/>
    <p:sldId id="394" r:id="rId11"/>
    <p:sldId id="395" r:id="rId12"/>
    <p:sldId id="397" r:id="rId13"/>
    <p:sldId id="351" r:id="rId14"/>
    <p:sldId id="365" r:id="rId15"/>
    <p:sldId id="366" r:id="rId16"/>
    <p:sldId id="390" r:id="rId17"/>
    <p:sldId id="391" r:id="rId18"/>
    <p:sldId id="392" r:id="rId19"/>
    <p:sldId id="304" r:id="rId20"/>
    <p:sldId id="398" r:id="rId21"/>
    <p:sldId id="399" r:id="rId22"/>
    <p:sldId id="400" r:id="rId23"/>
    <p:sldId id="401" r:id="rId24"/>
    <p:sldId id="402" r:id="rId25"/>
    <p:sldId id="403" r:id="rId26"/>
    <p:sldId id="404" r:id="rId27"/>
    <p:sldId id="405" r:id="rId28"/>
    <p:sldId id="406" r:id="rId29"/>
  </p:sldIdLst>
  <p:sldSz cx="9144000" cy="6858000" type="screen4x3"/>
  <p:notesSz cx="6858000" cy="92392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4C4C"/>
    <a:srgbClr val="F32200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2696" autoAdjust="0"/>
    <p:restoredTop sz="94660"/>
  </p:normalViewPr>
  <p:slideViewPr>
    <p:cSldViewPr>
      <p:cViewPr varScale="1">
        <p:scale>
          <a:sx n="124" d="100"/>
          <a:sy n="124" d="100"/>
        </p:scale>
        <p:origin x="8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383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0BEA7C-53CD-49C3-9B68-5450764851B2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F206C4-DED1-4B7A-8149-9D939A7066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55728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ED7520-BF41-4E54-97AD-8EA3ED10F785}" type="datetimeFigureOut">
              <a:rPr lang="en-US" smtClean="0"/>
              <a:t>2/11/2018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20775" y="693738"/>
            <a:ext cx="461645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88644"/>
            <a:ext cx="5486400" cy="4157663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775684"/>
            <a:ext cx="2971800" cy="4619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08F7332-6F3C-43B0-9340-BC8646E52B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55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By Guido </a:t>
            </a:r>
            <a:r>
              <a:rPr lang="en-US" dirty="0" err="1"/>
              <a:t>Zockoll</a:t>
            </a:r>
            <a:r>
              <a:rPr lang="en-US" dirty="0"/>
              <a:t>, Axel </a:t>
            </a:r>
            <a:r>
              <a:rPr lang="en-US" dirty="0" err="1"/>
              <a:t>Scheithauer</a:t>
            </a:r>
            <a:r>
              <a:rPr lang="en-US" dirty="0"/>
              <a:t> &amp; Marcel </a:t>
            </a:r>
            <a:r>
              <a:rPr lang="en-US" dirty="0" err="1"/>
              <a:t>Douwe</a:t>
            </a:r>
            <a:r>
              <a:rPr lang="en-US" dirty="0"/>
              <a:t> Dekker (</a:t>
            </a:r>
            <a:r>
              <a:rPr lang="en-US" dirty="0" err="1"/>
              <a:t>Mdd</a:t>
            </a:r>
            <a:r>
              <a:rPr lang="en-US" dirty="0"/>
              <a:t>) - Translation and update of File:OO-historie-2.svg by </a:t>
            </a:r>
            <a:r>
              <a:rPr lang="en-US" dirty="0" err="1"/>
              <a:t>AxelScheithauer</a:t>
            </a:r>
            <a:r>
              <a:rPr lang="en-US" dirty="0"/>
              <a:t>, </a:t>
            </a:r>
            <a:r>
              <a:rPr lang="en-US" dirty="0" err="1"/>
              <a:t>Okt</a:t>
            </a:r>
            <a:r>
              <a:rPr lang="en-US" dirty="0"/>
              <a:t> 6, 2009, CC BY-SA 3.0, https://commons.wikimedia.org/w/index.php?curid=23052855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4692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2541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This is</a:t>
            </a:r>
            <a:r>
              <a:rPr lang="en-US" baseline="0" dirty="0"/>
              <a:t> an update to the first UML diagram made to look nicer and incorporate the comments.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08F7332-6F3C-43B0-9340-BC8646E52BF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653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 baseline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text style</a:t>
            </a:r>
          </a:p>
        </p:txBody>
      </p:sp>
    </p:spTree>
    <p:extLst>
      <p:ext uri="{BB962C8B-B14F-4D97-AF65-F5344CB8AC3E}">
        <p14:creationId xmlns:p14="http://schemas.microsoft.com/office/powerpoint/2010/main" val="21046681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4311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23" name="Straight Connector 22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795552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8176260" cy="4525963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751392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22392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20289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1675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0" y="609600"/>
            <a:ext cx="1676400" cy="0"/>
          </a:xfrm>
          <a:prstGeom prst="line">
            <a:avLst/>
          </a:prstGeom>
          <a:ln w="190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59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7175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6669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8" name="Straight Connector 17"/>
          <p:cNvCxnSpPr/>
          <p:nvPr userDrawn="1"/>
        </p:nvCxnSpPr>
        <p:spPr>
          <a:xfrm flipV="1">
            <a:off x="8735568" y="3024"/>
            <a:ext cx="0" cy="493776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 userDrawn="1"/>
        </p:nvCxnSpPr>
        <p:spPr>
          <a:xfrm flipV="1">
            <a:off x="8837676" y="3024"/>
            <a:ext cx="0" cy="374904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 userDrawn="1"/>
        </p:nvCxnSpPr>
        <p:spPr>
          <a:xfrm flipV="1">
            <a:off x="8939784" y="3024"/>
            <a:ext cx="0" cy="256032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 userDrawn="1"/>
        </p:nvCxnSpPr>
        <p:spPr>
          <a:xfrm flipV="1">
            <a:off x="9041892" y="3024"/>
            <a:ext cx="0" cy="13716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 userDrawn="1"/>
        </p:nvCxnSpPr>
        <p:spPr>
          <a:xfrm flipV="1">
            <a:off x="9144000" y="3024"/>
            <a:ext cx="0" cy="18288"/>
          </a:xfrm>
          <a:prstGeom prst="line">
            <a:avLst/>
          </a:prstGeom>
          <a:ln w="6350">
            <a:solidFill>
              <a:srgbClr val="4C4C4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 userDrawn="1"/>
        </p:nvCxnSpPr>
        <p:spPr>
          <a:xfrm flipV="1">
            <a:off x="8633460" y="3024"/>
            <a:ext cx="0" cy="609600"/>
          </a:xfrm>
          <a:prstGeom prst="line">
            <a:avLst/>
          </a:prstGeom>
          <a:ln w="6350">
            <a:solidFill>
              <a:srgbClr val="F322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22073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0"/>
            <a:ext cx="8229600" cy="609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Box 12"/>
          <p:cNvSpPr txBox="1"/>
          <p:nvPr userDrawn="1"/>
        </p:nvSpPr>
        <p:spPr>
          <a:xfrm>
            <a:off x="3589206" y="6649759"/>
            <a:ext cx="1965603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900" b="1" dirty="0">
                <a:solidFill>
                  <a:srgbClr val="F32200"/>
                </a:solidFill>
              </a:rPr>
              <a:t>Department of Informatics, UC Irvine</a:t>
            </a:r>
          </a:p>
        </p:txBody>
      </p:sp>
      <p:sp>
        <p:nvSpPr>
          <p:cNvPr id="9" name="TextBox 8"/>
          <p:cNvSpPr txBox="1"/>
          <p:nvPr userDrawn="1"/>
        </p:nvSpPr>
        <p:spPr>
          <a:xfrm>
            <a:off x="0" y="6477000"/>
            <a:ext cx="914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32200"/>
                </a:solidFill>
              </a:rPr>
              <a:t>SDCL</a:t>
            </a:r>
          </a:p>
        </p:txBody>
      </p:sp>
      <p:sp>
        <p:nvSpPr>
          <p:cNvPr id="11" name="TextBox 10"/>
          <p:cNvSpPr txBox="1"/>
          <p:nvPr userDrawn="1"/>
        </p:nvSpPr>
        <p:spPr>
          <a:xfrm>
            <a:off x="645319" y="6649759"/>
            <a:ext cx="1396536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Collaboration</a:t>
            </a:r>
            <a:r>
              <a:rPr lang="en-US" sz="900" b="1" dirty="0"/>
              <a:t> </a:t>
            </a:r>
            <a:r>
              <a:rPr lang="en-US" sz="900" b="1" dirty="0">
                <a:solidFill>
                  <a:srgbClr val="4C4C4C"/>
                </a:solidFill>
              </a:rPr>
              <a:t>Laboratory</a:t>
            </a:r>
          </a:p>
        </p:txBody>
      </p:sp>
      <p:sp>
        <p:nvSpPr>
          <p:cNvPr id="10" name="TextBox 9"/>
          <p:cNvSpPr txBox="1"/>
          <p:nvPr userDrawn="1"/>
        </p:nvSpPr>
        <p:spPr>
          <a:xfrm>
            <a:off x="645319" y="6539298"/>
            <a:ext cx="1178528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b="1" dirty="0">
                <a:solidFill>
                  <a:srgbClr val="4C4C4C"/>
                </a:solidFill>
              </a:rPr>
              <a:t>Software Design and</a:t>
            </a:r>
          </a:p>
        </p:txBody>
      </p:sp>
      <p:sp>
        <p:nvSpPr>
          <p:cNvPr id="4" name="TextBox 3"/>
          <p:cNvSpPr txBox="1"/>
          <p:nvPr userDrawn="1"/>
        </p:nvSpPr>
        <p:spPr>
          <a:xfrm>
            <a:off x="7169150" y="6632916"/>
            <a:ext cx="197485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900" b="1" dirty="0">
                <a:solidFill>
                  <a:srgbClr val="F32200"/>
                </a:solidFill>
              </a:rPr>
              <a:t>sdcl.ics.uci.edu</a:t>
            </a:r>
            <a:r>
              <a:rPr lang="en-US" sz="900" b="1" baseline="0" dirty="0">
                <a:solidFill>
                  <a:srgbClr val="F32200"/>
                </a:solidFill>
              </a:rPr>
              <a:t>  </a:t>
            </a:r>
            <a:fld id="{30ABF327-B19C-4A16-9796-EFEDB6CCAA30}" type="slidenum">
              <a:rPr lang="en-US" sz="900" b="1" smtClean="0">
                <a:solidFill>
                  <a:srgbClr val="F32200"/>
                </a:solidFill>
              </a:rPr>
              <a:pPr algn="r"/>
              <a:t>‹#›</a:t>
            </a:fld>
            <a:endParaRPr lang="en-US" sz="900" b="1" dirty="0">
              <a:solidFill>
                <a:srgbClr val="F322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7842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3200" b="1" kern="1200">
          <a:solidFill>
            <a:srgbClr val="4C4C4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rgbClr val="4C4C4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rgbClr val="4C4C4C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rgbClr val="4C4C4C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1600" kern="1200">
          <a:solidFill>
            <a:srgbClr val="4C4C4C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1600" kern="1200">
          <a:solidFill>
            <a:srgbClr val="4C4C4C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Informatics 121</a:t>
            </a:r>
            <a:br>
              <a:rPr lang="en-US" dirty="0"/>
            </a:br>
            <a:r>
              <a:rPr lang="en-US" dirty="0"/>
              <a:t>Software Design I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Lecture 10</a:t>
            </a:r>
            <a:br>
              <a:rPr lang="en-US" dirty="0"/>
            </a:br>
            <a:endParaRPr lang="en-US" dirty="0"/>
          </a:p>
          <a:p>
            <a:r>
              <a:rPr lang="en-US" sz="1400" i="1" dirty="0"/>
              <a:t>Duplication of course material for any commercial purpose without the explicit written permission of the professor is prohibited.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924363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Class diagram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310640"/>
            <a:ext cx="6438900" cy="472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2093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User interface mock-up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066800"/>
            <a:ext cx="5819775" cy="52864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772400" y="3710013"/>
            <a:ext cx="1200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</a:rPr>
              <a:t>[</a:t>
            </a:r>
            <a:r>
              <a:rPr lang="en-US" i="1" dirty="0" err="1">
                <a:solidFill>
                  <a:srgbClr val="FF0000"/>
                </a:solidFill>
              </a:rPr>
              <a:t>balsamiq</a:t>
            </a:r>
            <a:r>
              <a:rPr lang="en-US" i="1" dirty="0">
                <a:solidFill>
                  <a:srgbClr val="FF0000"/>
                </a:solidFill>
              </a:rPr>
              <a:t>]</a:t>
            </a:r>
          </a:p>
        </p:txBody>
      </p:sp>
    </p:spTree>
    <p:extLst>
      <p:ext uri="{BB962C8B-B14F-4D97-AF65-F5344CB8AC3E}">
        <p14:creationId xmlns:p14="http://schemas.microsoft.com/office/powerpoint/2010/main" val="176964468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Sequence diagram</a:t>
            </a:r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1371600"/>
            <a:ext cx="6438900" cy="4829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73312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A design notation offers a language for specifying certain aspects of a design artifact</a:t>
            </a:r>
          </a:p>
          <a:p>
            <a:pPr lvl="1"/>
            <a:r>
              <a:rPr lang="en-US" dirty="0"/>
              <a:t>textual and/or graphical vocabulary for specifying individual and composite elements</a:t>
            </a:r>
          </a:p>
          <a:p>
            <a:pPr lvl="1"/>
            <a:r>
              <a:rPr lang="en-US" dirty="0"/>
              <a:t>rules governing how individual elements can be combined into composite elements</a:t>
            </a:r>
          </a:p>
          <a:p>
            <a:pPr lvl="1"/>
            <a:r>
              <a:rPr lang="en-US" dirty="0"/>
              <a:t>implicit and/or explicit semantics for giving meaning </a:t>
            </a:r>
          </a:p>
          <a:p>
            <a:pPr lvl="1"/>
            <a:endParaRPr lang="en-US" dirty="0"/>
          </a:p>
          <a:p>
            <a:r>
              <a:rPr lang="en-US" dirty="0"/>
              <a:t>Each design notation is typically suited for a particular domain and a particular purpose</a:t>
            </a:r>
          </a:p>
          <a:p>
            <a:endParaRPr lang="en-US" dirty="0"/>
          </a:p>
          <a:p>
            <a:r>
              <a:rPr lang="en-US" dirty="0"/>
              <a:t>Every design notation invariably introduces abstraction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16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notation</a:t>
            </a:r>
          </a:p>
        </p:txBody>
      </p:sp>
      <p:pic>
        <p:nvPicPr>
          <p:cNvPr id="2050" name="Picture 2" descr="http://www.the-house-plans-guide.com/image-files/blueprint-symbols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143000"/>
            <a:ext cx="3041261" cy="48383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absoluteremodeling.com/images/SymbolsElectric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2536131"/>
            <a:ext cx="4267200" cy="20521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59151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notation</a:t>
            </a:r>
          </a:p>
        </p:txBody>
      </p:sp>
      <p:pic>
        <p:nvPicPr>
          <p:cNvPr id="11268" name="Picture 4" descr="http://content.myodesie.com/images/techtransfer.com/wiki/4_Motor_Control_Fundamentals_new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1513" y="914400"/>
            <a:ext cx="4084651" cy="5282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843931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notation</a:t>
            </a:r>
          </a:p>
        </p:txBody>
      </p:sp>
      <p:pic>
        <p:nvPicPr>
          <p:cNvPr id="1026" name="Picture 2" descr="http://www.conceptdraw.com/How-To-Guide/picture/Entity-relationship-diagram-symbols-Chen-notation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2350" y="1810257"/>
            <a:ext cx="5725324" cy="4105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168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notation</a:t>
            </a:r>
          </a:p>
        </p:txBody>
      </p:sp>
      <p:pic>
        <p:nvPicPr>
          <p:cNvPr id="2050" name="Picture 2" descr="http://www.uwgb.edu/breznayp/images/u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219200"/>
            <a:ext cx="3880662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36792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Example notation</a:t>
            </a:r>
          </a:p>
        </p:txBody>
      </p:sp>
      <p:pic>
        <p:nvPicPr>
          <p:cNvPr id="3074" name="Picture 2" descr="http://upload.wikimedia.org/math/6/a/e/6ae270f6bf32afdd113c866546fe0a1b.pn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5650" y="2510631"/>
            <a:ext cx="5038725" cy="2705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584227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8991600" cy="609600"/>
          </a:xfrm>
        </p:spPr>
        <p:txBody>
          <a:bodyPr>
            <a:normAutofit/>
          </a:bodyPr>
          <a:lstStyle/>
          <a:p>
            <a:r>
              <a:rPr lang="en-US" dirty="0"/>
              <a:t>Considerations in choosing a design notation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Who is the audience?</a:t>
            </a:r>
          </a:p>
          <a:p>
            <a:endParaRPr lang="en-US" dirty="0"/>
          </a:p>
          <a:p>
            <a:r>
              <a:rPr lang="en-US" dirty="0"/>
              <a:t>What is the objective?</a:t>
            </a:r>
          </a:p>
          <a:p>
            <a:endParaRPr lang="en-US" dirty="0"/>
          </a:p>
          <a:p>
            <a:r>
              <a:rPr lang="en-US" dirty="0"/>
              <a:t>What is the timeframe?</a:t>
            </a:r>
          </a:p>
        </p:txBody>
      </p:sp>
    </p:spTree>
    <p:extLst>
      <p:ext uri="{BB962C8B-B14F-4D97-AF65-F5344CB8AC3E}">
        <p14:creationId xmlns:p14="http://schemas.microsoft.com/office/powerpoint/2010/main" val="33506428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Today’s lecture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Abstraction</a:t>
            </a:r>
          </a:p>
          <a:p>
            <a:endParaRPr lang="en-US" dirty="0"/>
          </a:p>
          <a:p>
            <a:r>
              <a:rPr lang="en-US" dirty="0"/>
              <a:t>Design notations</a:t>
            </a:r>
          </a:p>
          <a:p>
            <a:endParaRPr lang="en-US" dirty="0"/>
          </a:p>
          <a:p>
            <a:r>
              <a:rPr lang="en-US" dirty="0"/>
              <a:t>UML</a:t>
            </a:r>
          </a:p>
        </p:txBody>
      </p:sp>
    </p:spTree>
    <p:extLst>
      <p:ext uri="{BB962C8B-B14F-4D97-AF65-F5344CB8AC3E}">
        <p14:creationId xmlns:p14="http://schemas.microsoft.com/office/powerpoint/2010/main" val="163927190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0081CA-E0A7-4C62-AAC1-D1B5765E04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History of (some) software design notations</a:t>
            </a:r>
          </a:p>
        </p:txBody>
      </p:sp>
      <p:pic>
        <p:nvPicPr>
          <p:cNvPr id="4098" name="Picture 2" descr="https://upload.wikimedia.org/wikipedia/commons/thumb/d/d1/OO_Modeling_languages_history.jpg/1920px-OO_Modeling_languages_history.jpg">
            <a:extLst>
              <a:ext uri="{FF2B5EF4-FFF2-40B4-BE49-F238E27FC236}">
                <a16:creationId xmlns:a16="http://schemas.microsoft.com/office/drawing/2014/main" id="{BC68DEB9-38E3-4C59-82D5-F0EE105F0F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1219200"/>
            <a:ext cx="6720829" cy="476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39936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class diagrams</a:t>
            </a:r>
          </a:p>
        </p:txBody>
      </p:sp>
      <p:pic>
        <p:nvPicPr>
          <p:cNvPr id="2050" name="Picture 2" descr="http://www.uwgb.edu/breznayp/images/um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1143000"/>
            <a:ext cx="3880662" cy="5038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166523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9FB47D-036C-457A-B73B-21DAB088D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Association, aggregation, composition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3FA321-0B32-4DB2-A0B6-3ECCC31FFD8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Association </a:t>
            </a:r>
          </a:p>
          <a:p>
            <a:pPr lvl="1"/>
            <a:r>
              <a:rPr lang="en-US" dirty="0"/>
              <a:t>most general kind of relationship</a:t>
            </a:r>
          </a:p>
          <a:p>
            <a:pPr lvl="1"/>
            <a:r>
              <a:rPr lang="en-US" dirty="0"/>
              <a:t>instructor &lt;teaches a&gt; class, kid &lt;plays with a&gt; friend</a:t>
            </a:r>
          </a:p>
          <a:p>
            <a:endParaRPr lang="en-US" dirty="0"/>
          </a:p>
          <a:p>
            <a:r>
              <a:rPr lang="en-US" dirty="0"/>
              <a:t>Aggregation</a:t>
            </a:r>
          </a:p>
          <a:p>
            <a:pPr lvl="1"/>
            <a:r>
              <a:rPr lang="en-US" dirty="0"/>
              <a:t>more specific kind of relationship</a:t>
            </a:r>
          </a:p>
          <a:p>
            <a:pPr lvl="1"/>
            <a:r>
              <a:rPr lang="en-US" dirty="0"/>
              <a:t>has-a relationship, is-a-part-of relationship</a:t>
            </a:r>
          </a:p>
          <a:p>
            <a:pPr lvl="1"/>
            <a:r>
              <a:rPr lang="en-US" dirty="0"/>
              <a:t>child can exist independent of the parent</a:t>
            </a:r>
          </a:p>
          <a:p>
            <a:pPr lvl="1"/>
            <a:r>
              <a:rPr lang="en-US" dirty="0"/>
              <a:t>bird &lt;is-part-of-a&gt; flock, airplane type &lt;has-a&gt; engine model</a:t>
            </a:r>
          </a:p>
          <a:p>
            <a:endParaRPr lang="en-US" dirty="0"/>
          </a:p>
          <a:p>
            <a:r>
              <a:rPr lang="en-US" dirty="0"/>
              <a:t>Composition</a:t>
            </a:r>
          </a:p>
          <a:p>
            <a:pPr lvl="1"/>
            <a:r>
              <a:rPr lang="en-US" dirty="0"/>
              <a:t>more specific yet</a:t>
            </a:r>
          </a:p>
          <a:p>
            <a:pPr lvl="1"/>
            <a:r>
              <a:rPr lang="en-US" dirty="0"/>
              <a:t>consists-of relationship, contains relationship</a:t>
            </a:r>
          </a:p>
          <a:p>
            <a:pPr lvl="1"/>
            <a:r>
              <a:rPr lang="en-US" dirty="0"/>
              <a:t>child cannot exist independent of the parent</a:t>
            </a:r>
          </a:p>
          <a:p>
            <a:pPr lvl="1"/>
            <a:r>
              <a:rPr lang="en-US" dirty="0"/>
              <a:t>house &lt;consists-of a&gt; room, university &lt;contains a&gt; department</a:t>
            </a:r>
          </a:p>
        </p:txBody>
      </p:sp>
    </p:spTree>
    <p:extLst>
      <p:ext uri="{BB962C8B-B14F-4D97-AF65-F5344CB8AC3E}">
        <p14:creationId xmlns:p14="http://schemas.microsoft.com/office/powerpoint/2010/main" val="306362527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5EBFEC-D528-4B25-9F0D-DC26C4E181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2050" name="Picture 2" descr="http://agilemodeling.com/images/models/classDiagramInheritance.jpg">
            <a:extLst>
              <a:ext uri="{FF2B5EF4-FFF2-40B4-BE49-F238E27FC236}">
                <a16:creationId xmlns:a16="http://schemas.microsoft.com/office/drawing/2014/main" id="{E2452E78-C98A-4426-860F-5DD8C335D8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1150" y="1824038"/>
            <a:ext cx="5981700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79170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C47E4-97B1-4BD6-9E52-6F19A6DB0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3074" name="Picture 2" descr="http://agilemodeling.com/images/models/classDiagramInitial.jpg">
            <a:extLst>
              <a:ext uri="{FF2B5EF4-FFF2-40B4-BE49-F238E27FC236}">
                <a16:creationId xmlns:a16="http://schemas.microsoft.com/office/drawing/2014/main" id="{47DFF14C-C967-4680-A960-1EECEAA86C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838" y="1824038"/>
            <a:ext cx="6410325" cy="3209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72876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A72A47-5938-437F-AD9E-71C07DC052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1026" name="Picture 2" descr="https://d2slcw3kip6qmk.cloudfront.net/marketing/pages/chart/what-is-a-class-diagram-in-UML/UML_class_diagram_example3-800x786.png">
            <a:extLst>
              <a:ext uri="{FF2B5EF4-FFF2-40B4-BE49-F238E27FC236}">
                <a16:creationId xmlns:a16="http://schemas.microsoft.com/office/drawing/2014/main" id="{A2C97CA2-CDF9-4111-AA4D-7697DC7958C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6" t="7116" r="566" b="-818"/>
          <a:stretch/>
        </p:blipFill>
        <p:spPr bwMode="auto">
          <a:xfrm>
            <a:off x="1524000" y="762000"/>
            <a:ext cx="6201015" cy="578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7309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3" name="Design at the whiteboard - fa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78574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1A3413-4851-4847-858F-827CA197F4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4" name="Content Placeholder 3" descr="2011-04-04.png">
            <a:extLst>
              <a:ext uri="{FF2B5EF4-FFF2-40B4-BE49-F238E27FC236}">
                <a16:creationId xmlns:a16="http://schemas.microsoft.com/office/drawing/2014/main" id="{E7A547A1-3B20-4686-A817-7AB263EF1566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607347" y="1447800"/>
            <a:ext cx="5929305" cy="452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496238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UML example</a:t>
            </a:r>
          </a:p>
        </p:txBody>
      </p:sp>
      <p:pic>
        <p:nvPicPr>
          <p:cNvPr id="4" name="Content Placeholder 3" descr="2012-02-09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457200" y="1371600"/>
            <a:ext cx="8229600" cy="4365637"/>
          </a:xfrm>
        </p:spPr>
      </p:pic>
    </p:spTree>
    <p:extLst>
      <p:ext uri="{BB962C8B-B14F-4D97-AF65-F5344CB8AC3E}">
        <p14:creationId xmlns:p14="http://schemas.microsoft.com/office/powerpoint/2010/main" val="26365245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Abstraction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An abstraction is formed by reducing the information content of a concept or an observable phenomenon, typically to retain only information which is relevant for a particular purpose</a:t>
            </a:r>
          </a:p>
          <a:p>
            <a:pPr lvl="1"/>
            <a:r>
              <a:rPr lang="en-US" dirty="0"/>
              <a:t>choice of what to include</a:t>
            </a:r>
          </a:p>
          <a:p>
            <a:pPr lvl="1"/>
            <a:r>
              <a:rPr lang="en-US" dirty="0"/>
              <a:t>choice of what not to include</a:t>
            </a:r>
          </a:p>
          <a:p>
            <a:pPr lvl="1"/>
            <a:endParaRPr lang="en-US" dirty="0"/>
          </a:p>
          <a:p>
            <a:r>
              <a:rPr lang="en-US" dirty="0"/>
              <a:t>Each abstraction makes some information readily available at the expense of obscuring </a:t>
            </a:r>
            <a:r>
              <a:rPr lang="en-US"/>
              <a:t>or removing other </a:t>
            </a:r>
            <a:r>
              <a:rPr lang="en-US" dirty="0"/>
              <a:t>information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35912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Floor plan</a:t>
            </a:r>
          </a:p>
        </p:txBody>
      </p:sp>
      <p:pic>
        <p:nvPicPr>
          <p:cNvPr id="3074" name="Picture 2" descr="http://www.reindeer-design.com/images/cad_drawin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204623"/>
            <a:ext cx="6667500" cy="4848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57154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Page layout</a:t>
            </a:r>
          </a:p>
        </p:txBody>
      </p:sp>
      <p:pic>
        <p:nvPicPr>
          <p:cNvPr id="7170" name="Picture 2" descr="http://2.bp.blogspot.com/_Ajck7kEtyo4/TKmaYRod_nI/AAAAAAAAAHI/xXgOetgwtlY/s400/metr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084567"/>
            <a:ext cx="3810000" cy="2695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159558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Mechanical engineering diagram</a:t>
            </a:r>
          </a:p>
        </p:txBody>
      </p:sp>
      <p:pic>
        <p:nvPicPr>
          <p:cNvPr id="2050" name="Picture 2" descr="http://www.ducray.com.au/Portfolio/Gat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5858" y="1676400"/>
            <a:ext cx="5934075" cy="39528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516338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Schematic</a:t>
            </a:r>
          </a:p>
        </p:txBody>
      </p:sp>
      <p:pic>
        <p:nvPicPr>
          <p:cNvPr id="8194" name="Picture 2" descr="http://www.edrawsoft.com/images/software/electrial-drawing-software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4108" y="1416657"/>
            <a:ext cx="5715000" cy="4124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093687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Product sketch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371598"/>
            <a:ext cx="6667500" cy="484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31992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</a:t>
            </a: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447800"/>
            <a:ext cx="6991350" cy="4624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9890244"/>
      </p:ext>
    </p:extLst>
  </p:cSld>
  <p:clrMapOvr>
    <a:masterClrMapping/>
  </p:clrMapOvr>
</p:sld>
</file>

<file path=ppt/theme/theme1.xml><?xml version="1.0" encoding="utf-8"?>
<a:theme xmlns:a="http://schemas.openxmlformats.org/drawingml/2006/main" name="SDCL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SDCL</Template>
  <TotalTime>4692</TotalTime>
  <Words>368</Words>
  <Application>Microsoft Office PowerPoint</Application>
  <PresentationFormat>On-screen Show (4:3)</PresentationFormat>
  <Paragraphs>74</Paragraphs>
  <Slides>28</Slides>
  <Notes>3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SDCL</vt:lpstr>
      <vt:lpstr>Informatics 121 Software Design I</vt:lpstr>
      <vt:lpstr>Today’s lecture</vt:lpstr>
      <vt:lpstr>Abstraction</vt:lpstr>
      <vt:lpstr>Floor plan</vt:lpstr>
      <vt:lpstr>Page layout</vt:lpstr>
      <vt:lpstr>Mechanical engineering diagram</vt:lpstr>
      <vt:lpstr>Schematic</vt:lpstr>
      <vt:lpstr>Product sketch</vt:lpstr>
      <vt:lpstr>Model</vt:lpstr>
      <vt:lpstr>Class diagram</vt:lpstr>
      <vt:lpstr>User interface mock-up</vt:lpstr>
      <vt:lpstr>Sequence diagram</vt:lpstr>
      <vt:lpstr>Design notation</vt:lpstr>
      <vt:lpstr>Example notation</vt:lpstr>
      <vt:lpstr>Example notation</vt:lpstr>
      <vt:lpstr>Example notation</vt:lpstr>
      <vt:lpstr>Example notation</vt:lpstr>
      <vt:lpstr>Example notation</vt:lpstr>
      <vt:lpstr>Considerations in choosing a design notation</vt:lpstr>
      <vt:lpstr>History of (some) software design notations</vt:lpstr>
      <vt:lpstr>UML class diagrams</vt:lpstr>
      <vt:lpstr>Association, aggregation, composition </vt:lpstr>
      <vt:lpstr>UML example</vt:lpstr>
      <vt:lpstr>UML example</vt:lpstr>
      <vt:lpstr>UML example</vt:lpstr>
      <vt:lpstr>UML example</vt:lpstr>
      <vt:lpstr>UML example</vt:lpstr>
      <vt:lpstr>UML example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Andre van der Hoek</dc:creator>
  <cp:lastModifiedBy>Andre van der Hoek</cp:lastModifiedBy>
  <cp:revision>704</cp:revision>
  <cp:lastPrinted>2013-07-05T19:57:41Z</cp:lastPrinted>
  <dcterms:created xsi:type="dcterms:W3CDTF">2011-04-22T07:09:34Z</dcterms:created>
  <dcterms:modified xsi:type="dcterms:W3CDTF">2018-02-11T22:15:46Z</dcterms:modified>
</cp:coreProperties>
</file>