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15" r:id="rId4"/>
    <p:sldId id="268" r:id="rId5"/>
    <p:sldId id="316" r:id="rId6"/>
    <p:sldId id="269" r:id="rId7"/>
    <p:sldId id="270" r:id="rId8"/>
    <p:sldId id="272" r:id="rId9"/>
    <p:sldId id="273" r:id="rId10"/>
    <p:sldId id="274" r:id="rId11"/>
    <p:sldId id="275" r:id="rId12"/>
    <p:sldId id="31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320" r:id="rId22"/>
    <p:sldId id="266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9" r:id="rId43"/>
    <p:sldId id="311" r:id="rId44"/>
    <p:sldId id="312" r:id="rId45"/>
    <p:sldId id="313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Model 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1-489C-A459-D5E366649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Toyota Prius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5.4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1-489C-A459-D5E3666497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Volkswagen Beetle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5.94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A1-489C-A459-D5E36664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62872"/>
        <c:axId val="370060128"/>
      </c:radarChart>
      <c:catAx>
        <c:axId val="370062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0060128"/>
        <c:crosses val="autoZero"/>
        <c:auto val="1"/>
        <c:lblAlgn val="ctr"/>
        <c:lblOffset val="100"/>
        <c:noMultiLvlLbl val="0"/>
      </c:catAx>
      <c:valAx>
        <c:axId val="37006012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70062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6br-npgf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5fA9UQDj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13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pic>
        <p:nvPicPr>
          <p:cNvPr id="2054" name="Picture 6" descr="http://williambach.files.wordpress.com/2013/04/design-methods-1.jpg?w=8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905000"/>
            <a:ext cx="198096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ons.com/Handler1.ashx?Q=80&amp;ID=http://images.contentreserve.com/ImageType-100/0128-1/%7B1FB27072-E384-4AAC-A94A-D10AC580CD4A%7DImg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05000"/>
            <a:ext cx="228716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90746" y="1481406"/>
            <a:ext cx="2520315" cy="3895188"/>
            <a:chOff x="3090746" y="1620740"/>
            <a:chExt cx="2520315" cy="3895188"/>
          </a:xfrm>
        </p:grpSpPr>
        <p:pic>
          <p:nvPicPr>
            <p:cNvPr id="2052" name="Picture 4" descr="http://www.designingforhumans.com/.a/6a00d8341c870753ef0168e76691f1970c-800w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746" y="1620740"/>
              <a:ext cx="252031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ore.org.cn/mirrors/tudelft/tudelft/ocw.tudelft.nl/typo3temp/pics/20b94797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78" y="3962400"/>
              <a:ext cx="2332651" cy="155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3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57758" r="3713" b="9387"/>
          <a:stretch/>
        </p:blipFill>
        <p:spPr>
          <a:xfrm rot="10800000">
            <a:off x="1415149" y="1219200"/>
            <a:ext cx="63137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0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design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Each design method suits a specific purpose with respect to the design cycle and overall design project</a:t>
            </a:r>
          </a:p>
          <a:p>
            <a:endParaRPr lang="en-US" dirty="0"/>
          </a:p>
          <a:p>
            <a:r>
              <a:rPr lang="en-US" dirty="0"/>
              <a:t>Each design method expects a certain context for it to lead to optimal results</a:t>
            </a:r>
          </a:p>
          <a:p>
            <a:endParaRPr lang="en-US" dirty="0"/>
          </a:p>
          <a:p>
            <a:r>
              <a:rPr lang="en-US" dirty="0"/>
              <a:t>Applying just one design method rarely suffices (but still may help)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decision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unearthing assumptions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generating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methods</a:t>
            </a:r>
          </a:p>
          <a:p>
            <a:endParaRPr lang="en-US" dirty="0"/>
          </a:p>
          <a:p>
            <a:r>
              <a:rPr lang="en-US" dirty="0"/>
              <a:t>Feature comparison</a:t>
            </a:r>
          </a:p>
          <a:p>
            <a:endParaRPr lang="en-US" dirty="0"/>
          </a:p>
          <a:p>
            <a:r>
              <a:rPr lang="en-US" dirty="0"/>
              <a:t>Contextual inquiry (light)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identifying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8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methods – magic?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8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3072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80629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32200"/>
                          </a:solidFill>
                        </a:rPr>
                        <a:t>contextual</a:t>
                      </a:r>
                      <a:r>
                        <a:rPr lang="en-US" sz="1200" baseline="0" dirty="0">
                          <a:solidFill>
                            <a:srgbClr val="F32200"/>
                          </a:solidFill>
                        </a:rPr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4C4C4C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rgbClr val="4C4C4C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3665840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Feature comparison is the process of conducting research to learn about the features of competing products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016" y="5182896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948" y="518289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3292" y="5182896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3076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3665840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3665840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competitors and their products</a:t>
            </a:r>
          </a:p>
          <a:p>
            <a:endParaRPr lang="en-US" dirty="0"/>
          </a:p>
          <a:p>
            <a:r>
              <a:rPr lang="en-US" dirty="0"/>
              <a:t>Establish dimensions for comparison</a:t>
            </a:r>
          </a:p>
          <a:p>
            <a:endParaRPr lang="en-US" dirty="0"/>
          </a:p>
          <a:p>
            <a:r>
              <a:rPr lang="en-US" dirty="0"/>
              <a:t>Conduct research</a:t>
            </a:r>
          </a:p>
          <a:p>
            <a:endParaRPr lang="en-US" dirty="0"/>
          </a:p>
          <a:p>
            <a:r>
              <a:rPr lang="en-US" dirty="0"/>
              <a:t>Analyze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competitors and their products</a:t>
            </a:r>
          </a:p>
        </p:txBody>
      </p:sp>
      <p:pic>
        <p:nvPicPr>
          <p:cNvPr id="11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2647324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6016" y="4164380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948" y="416438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3292" y="4164380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15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2647324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2647324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establish dimensions for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engine</a:t>
            </a:r>
          </a:p>
          <a:p>
            <a:r>
              <a:rPr lang="en-US" dirty="0"/>
              <a:t>Miles per gallon</a:t>
            </a:r>
          </a:p>
          <a:p>
            <a:r>
              <a:rPr lang="en-US" dirty="0"/>
              <a:t>Range on a single refuel/recharge</a:t>
            </a:r>
          </a:p>
          <a:p>
            <a:r>
              <a:rPr lang="en-US" dirty="0"/>
              <a:t>Number of passengers</a:t>
            </a:r>
          </a:p>
          <a:p>
            <a:r>
              <a:rPr lang="en-US" dirty="0"/>
              <a:t>Number of doors</a:t>
            </a:r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conduct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Request brochures</a:t>
            </a:r>
          </a:p>
          <a:p>
            <a:endParaRPr lang="en-US" dirty="0"/>
          </a:p>
          <a:p>
            <a:r>
              <a:rPr lang="en-US" dirty="0"/>
              <a:t>Visit manufacturer web site</a:t>
            </a:r>
          </a:p>
          <a:p>
            <a:endParaRPr lang="en-US" dirty="0"/>
          </a:p>
          <a:p>
            <a:r>
              <a:rPr lang="en-US" dirty="0"/>
              <a:t>Visit independent review web site (e.g., J.D. Powers)</a:t>
            </a:r>
          </a:p>
          <a:p>
            <a:endParaRPr lang="en-US" dirty="0"/>
          </a:p>
          <a:p>
            <a:r>
              <a:rPr lang="en-US" dirty="0"/>
              <a:t>Visit car dealers</a:t>
            </a:r>
          </a:p>
          <a:p>
            <a:endParaRPr lang="en-US" dirty="0"/>
          </a:p>
          <a:p>
            <a:r>
              <a:rPr lang="en-US" dirty="0"/>
              <a:t>Ask friends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9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71500" y="1371600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3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219780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fully electric vehicle reduces the driving range significantly</a:t>
            </a:r>
          </a:p>
          <a:p>
            <a:endParaRPr lang="en-US" dirty="0"/>
          </a:p>
          <a:p>
            <a:r>
              <a:rPr lang="en-US" dirty="0"/>
              <a:t>A hybrid car may represent an appropriate tradeoff between driving range and fuel efficiency</a:t>
            </a:r>
          </a:p>
          <a:p>
            <a:endParaRPr lang="en-US" dirty="0"/>
          </a:p>
          <a:p>
            <a:r>
              <a:rPr lang="en-US" dirty="0"/>
              <a:t>Four doors is standard</a:t>
            </a:r>
          </a:p>
          <a:p>
            <a:endParaRPr lang="en-US" dirty="0"/>
          </a:p>
          <a:p>
            <a:r>
              <a:rPr lang="en-US" dirty="0"/>
              <a:t>Tesla Model S, except for its driving range, is (tied for) best in all categories, and therefore perhaps our main competitor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72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comparison matrix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71500" y="1411355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3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notation: radar chart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7890" y="990600"/>
          <a:ext cx="88392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644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or indirect access to the specifications of the competing products</a:t>
            </a:r>
          </a:p>
          <a:p>
            <a:endParaRPr lang="en-US" dirty="0"/>
          </a:p>
          <a:p>
            <a:r>
              <a:rPr lang="en-US" dirty="0"/>
              <a:t>Creation of a meaningful set of dimensions for comparison</a:t>
            </a:r>
          </a:p>
          <a:p>
            <a:endParaRPr lang="en-US" dirty="0"/>
          </a:p>
          <a:p>
            <a:r>
              <a:rPr lang="en-US" dirty="0"/>
              <a:t>Appropriate depth of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identify key competitors</a:t>
            </a:r>
          </a:p>
          <a:p>
            <a:r>
              <a:rPr lang="en-US" dirty="0"/>
              <a:t>Creates a detailed account of competing products</a:t>
            </a:r>
          </a:p>
          <a:p>
            <a:r>
              <a:rPr lang="en-US" dirty="0"/>
              <a:t>Builds an understanding of the full landscape as it exists today</a:t>
            </a:r>
          </a:p>
          <a:p>
            <a:pPr lvl="1"/>
            <a:r>
              <a:rPr lang="en-US" dirty="0"/>
              <a:t>range of feature sets</a:t>
            </a:r>
          </a:p>
          <a:p>
            <a:pPr lvl="1"/>
            <a:r>
              <a:rPr lang="en-US" dirty="0"/>
              <a:t>differentiation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Lightweight design method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Focuses on the present, not what competing products might look like in the (near) future</a:t>
            </a:r>
          </a:p>
          <a:p>
            <a:r>
              <a:rPr lang="en-US" dirty="0"/>
              <a:t>Reinforces existing boundaries, perhaps stifling creativity</a:t>
            </a:r>
          </a:p>
          <a:p>
            <a:r>
              <a:rPr lang="en-US" dirty="0"/>
              <a:t>Lightweight design method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5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 (light)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Contextual inquiry is the process of observing and interviewing a user in context – while they are engaged in the actual setting of life</a:t>
            </a:r>
          </a:p>
        </p:txBody>
      </p:sp>
      <p:pic>
        <p:nvPicPr>
          <p:cNvPr id="7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200400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4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</a:t>
            </a:r>
          </a:p>
          <a:p>
            <a:endParaRPr lang="en-US" dirty="0"/>
          </a:p>
          <a:p>
            <a:r>
              <a:rPr lang="en-US" dirty="0"/>
              <a:t>Identify users</a:t>
            </a:r>
          </a:p>
          <a:p>
            <a:endParaRPr lang="en-US" dirty="0"/>
          </a:p>
          <a:p>
            <a:r>
              <a:rPr lang="en-US" dirty="0"/>
              <a:t>Schedule and conduct visits</a:t>
            </a:r>
          </a:p>
          <a:p>
            <a:endParaRPr lang="en-US" dirty="0"/>
          </a:p>
          <a:p>
            <a:r>
              <a:rPr lang="en-US" dirty="0"/>
              <a:t>Analyze the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6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plan</a:t>
            </a:r>
          </a:p>
        </p:txBody>
      </p:sp>
      <p:pic>
        <p:nvPicPr>
          <p:cNvPr id="11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303763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Decide, beforehand, the purpose of the contextual inquiry</a:t>
            </a:r>
          </a:p>
          <a:p>
            <a:pPr lvl="1"/>
            <a:r>
              <a:rPr lang="en-US" dirty="0"/>
              <a:t>what type of information</a:t>
            </a:r>
          </a:p>
          <a:p>
            <a:pPr lvl="1"/>
            <a:r>
              <a:rPr lang="en-US" dirty="0"/>
              <a:t>which type of setting</a:t>
            </a:r>
          </a:p>
          <a:p>
            <a:pPr lvl="1"/>
            <a:r>
              <a:rPr lang="en-US" dirty="0"/>
              <a:t>which type of users</a:t>
            </a:r>
          </a:p>
        </p:txBody>
      </p:sp>
    </p:spTree>
    <p:extLst>
      <p:ext uri="{BB962C8B-B14F-4D97-AF65-F5344CB8AC3E}">
        <p14:creationId xmlns:p14="http://schemas.microsoft.com/office/powerpoint/2010/main" val="3300371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identify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an advertisement in the newspaper</a:t>
            </a:r>
          </a:p>
          <a:p>
            <a:endParaRPr lang="en-US" dirty="0"/>
          </a:p>
          <a:p>
            <a:r>
              <a:rPr lang="en-US" dirty="0"/>
              <a:t>Social media recruiting</a:t>
            </a:r>
          </a:p>
          <a:p>
            <a:endParaRPr lang="en-US" dirty="0"/>
          </a:p>
          <a:p>
            <a:r>
              <a:rPr lang="en-US" dirty="0"/>
              <a:t>Ask client for access to representative users</a:t>
            </a:r>
          </a:p>
          <a:p>
            <a:endParaRPr lang="en-US" dirty="0"/>
          </a:p>
          <a:p>
            <a:r>
              <a:rPr lang="en-US" dirty="0"/>
              <a:t>Use an external recruitment service to target particular (typically representative) demographics</a:t>
            </a:r>
          </a:p>
        </p:txBody>
      </p:sp>
    </p:spTree>
    <p:extLst>
      <p:ext uri="{BB962C8B-B14F-4D97-AF65-F5344CB8AC3E}">
        <p14:creationId xmlns:p14="http://schemas.microsoft.com/office/powerpoint/2010/main" val="61127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schedule and conduct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Two-to-three hour visit</a:t>
            </a:r>
          </a:p>
          <a:p>
            <a:endParaRPr lang="en-US" dirty="0"/>
          </a:p>
          <a:p>
            <a:r>
              <a:rPr lang="en-US" dirty="0"/>
              <a:t>Master-apprentice model</a:t>
            </a:r>
          </a:p>
          <a:p>
            <a:pPr lvl="1"/>
            <a:r>
              <a:rPr lang="en-US" dirty="0"/>
              <a:t>observer takes note of what the user does</a:t>
            </a:r>
          </a:p>
          <a:p>
            <a:pPr lvl="1"/>
            <a:r>
              <a:rPr lang="en-US" dirty="0"/>
              <a:t>user shares their thoughts on the work they perform</a:t>
            </a:r>
          </a:p>
          <a:p>
            <a:pPr lvl="1"/>
            <a:r>
              <a:rPr lang="en-US" dirty="0"/>
              <a:t>observer inquires why the user does what they do</a:t>
            </a:r>
          </a:p>
          <a:p>
            <a:pPr lvl="1"/>
            <a:r>
              <a:rPr lang="en-US" dirty="0"/>
              <a:t>observer takes notes</a:t>
            </a:r>
          </a:p>
          <a:p>
            <a:pPr lvl="1"/>
            <a:endParaRPr lang="en-US" dirty="0"/>
          </a:p>
          <a:p>
            <a:r>
              <a:rPr lang="en-US" dirty="0"/>
              <a:t>Ideally, a contextual inquiry becomes a rich conversation</a:t>
            </a:r>
          </a:p>
          <a:p>
            <a:pPr lvl="1"/>
            <a:r>
              <a:rPr lang="en-US" dirty="0"/>
              <a:t>shared stories and insights</a:t>
            </a:r>
          </a:p>
          <a:p>
            <a:pPr lvl="1"/>
            <a:r>
              <a:rPr lang="en-US" dirty="0"/>
              <a:t>clarified interpretations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45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445" y="5943600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https://www.youtube.com/watch?v=JV6br-npgfw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070A114-0EC4-4E11-AAD0-00D59A5E3B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700" y="1219200"/>
            <a:ext cx="6070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549" y="5987534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https://www.youtube.com/watch?v=Gd5fA9UQDjE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AB609E6-43AF-4AE4-B83D-0FAA512BD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1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90% of the time, the existing software is used one way, but 10% of the time, an exceptional use occurs</a:t>
            </a:r>
          </a:p>
          <a:p>
            <a:endParaRPr lang="en-US" dirty="0"/>
          </a:p>
          <a:p>
            <a:r>
              <a:rPr lang="en-US" dirty="0"/>
              <a:t>A small number of users circumvent the existing software system by passing paper notes back and forth</a:t>
            </a:r>
          </a:p>
          <a:p>
            <a:endParaRPr lang="en-US" dirty="0"/>
          </a:p>
          <a:p>
            <a:r>
              <a:rPr lang="en-US" dirty="0"/>
              <a:t>Users of the future software system have goals that do not align with management’s goals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blogs.lt.vt.edu/fieldoftrees/files/2013/02/sergio-not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‘right’ users involved in the ‘right’ activities</a:t>
            </a:r>
          </a:p>
          <a:p>
            <a:endParaRPr lang="en-US" dirty="0"/>
          </a:p>
          <a:p>
            <a:r>
              <a:rPr lang="en-US" dirty="0"/>
              <a:t>Extensive sharing </a:t>
            </a:r>
          </a:p>
          <a:p>
            <a:endParaRPr lang="en-US" dirty="0"/>
          </a:p>
          <a:p>
            <a:r>
              <a:rPr lang="en-US" dirty="0"/>
              <a:t>Ability to expand inquiry</a:t>
            </a:r>
          </a:p>
          <a:p>
            <a:endParaRPr lang="en-US" dirty="0"/>
          </a:p>
          <a:p>
            <a:r>
              <a:rPr lang="en-US" dirty="0"/>
              <a:t>A strong focus on why (why not)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9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/>
          </a:bodyPr>
          <a:lstStyle/>
          <a:p>
            <a:r>
              <a:rPr lang="en-US" dirty="0"/>
              <a:t>Reveals underlying and often invisible work structure</a:t>
            </a:r>
          </a:p>
          <a:p>
            <a:pPr lvl="1"/>
            <a:r>
              <a:rPr lang="en-US" dirty="0"/>
              <a:t>flows, tasks, artifacts, physical environment, culture, …</a:t>
            </a:r>
          </a:p>
          <a:p>
            <a:r>
              <a:rPr lang="en-US" dirty="0"/>
              <a:t>Involves actual users</a:t>
            </a:r>
          </a:p>
          <a:p>
            <a:r>
              <a:rPr lang="en-US" dirty="0"/>
              <a:t>Exposes rationale</a:t>
            </a:r>
          </a:p>
          <a:p>
            <a:r>
              <a:rPr lang="en-US" dirty="0"/>
              <a:t>Can challenge assumptions held by the designer</a:t>
            </a:r>
          </a:p>
          <a:p>
            <a:r>
              <a:rPr lang="en-US" dirty="0"/>
              <a:t>Not as involved as a full ethnography, but can still yield very usable insights and results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Users may not know the answers to the important questions</a:t>
            </a:r>
          </a:p>
          <a:p>
            <a:r>
              <a:rPr lang="en-US" dirty="0"/>
              <a:t>Steeped in current practices, perhaps stifling creativity</a:t>
            </a:r>
          </a:p>
          <a:p>
            <a:r>
              <a:rPr lang="en-US" dirty="0"/>
              <a:t>Observer bias</a:t>
            </a:r>
          </a:p>
          <a:p>
            <a:r>
              <a:rPr lang="en-US" dirty="0"/>
              <a:t>Lessons that can be learned depend strongly on the activities being performed by the user</a:t>
            </a:r>
          </a:p>
          <a:p>
            <a:r>
              <a:rPr lang="en-US" dirty="0"/>
              <a:t>Stops short of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4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Contextual design</a:t>
            </a:r>
          </a:p>
          <a:p>
            <a:endParaRPr lang="en-US" dirty="0"/>
          </a:p>
          <a:p>
            <a:r>
              <a:rPr lang="en-US" dirty="0">
                <a:solidFill>
                  <a:srgbClr val="F32200"/>
                </a:solidFill>
              </a:rPr>
              <a:t>Questionnaire </a:t>
            </a:r>
          </a:p>
          <a:p>
            <a:endParaRPr lang="en-US" dirty="0"/>
          </a:p>
          <a:p>
            <a:r>
              <a:rPr lang="en-US" dirty="0"/>
              <a:t>Ethnography</a:t>
            </a:r>
          </a:p>
          <a:p>
            <a:endParaRPr lang="en-US" dirty="0"/>
          </a:p>
          <a:p>
            <a:r>
              <a:rPr lang="en-US" dirty="0">
                <a:solidFill>
                  <a:srgbClr val="F32200"/>
                </a:solidFill>
              </a:rPr>
              <a:t>Interview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9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999506"/>
            <a:ext cx="1244939" cy="1282615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8355" y="5189955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185329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176889"/>
            <a:ext cx="2552716" cy="2105233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6405" y="5195660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here?</a:t>
            </a:r>
          </a:p>
        </p:txBody>
      </p:sp>
    </p:spTree>
    <p:extLst>
      <p:ext uri="{BB962C8B-B14F-4D97-AF65-F5344CB8AC3E}">
        <p14:creationId xmlns:p14="http://schemas.microsoft.com/office/powerpoint/2010/main" val="256987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self-contained, structured technique that guides a designer in advancing some aspect of the design project at hand</a:t>
            </a:r>
          </a:p>
          <a:p>
            <a:endParaRPr lang="en-US" dirty="0"/>
          </a:p>
          <a:p>
            <a:r>
              <a:rPr lang="en-US" dirty="0"/>
              <a:t>Serves as a bridge from the overall process of design to actual individual and collaborative design work</a:t>
            </a:r>
          </a:p>
        </p:txBody>
      </p:sp>
    </p:spTree>
    <p:extLst>
      <p:ext uri="{BB962C8B-B14F-4D97-AF65-F5344CB8AC3E}">
        <p14:creationId xmlns:p14="http://schemas.microsoft.com/office/powerpoint/2010/main" val="27739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pic>
        <p:nvPicPr>
          <p:cNvPr id="1026" name="Picture 2" descr="http://d.gr-assets.com/books/1178287032l/78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3" y="1295400"/>
            <a:ext cx="42100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571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3196</TotalTime>
  <Words>1302</Words>
  <Application>Microsoft Office PowerPoint</Application>
  <PresentationFormat>On-screen Show (4:3)</PresentationFormat>
  <Paragraphs>415</Paragraphs>
  <Slides>46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SDCL</vt:lpstr>
      <vt:lpstr>Informatics 121 Software Design I</vt:lpstr>
      <vt:lpstr>Today’s lecture</vt:lpstr>
      <vt:lpstr>Software design</vt:lpstr>
      <vt:lpstr>Realistic design process</vt:lpstr>
      <vt:lpstr>Backtracking</vt:lpstr>
      <vt:lpstr>Realistic design process</vt:lpstr>
      <vt:lpstr>Realistic design process</vt:lpstr>
      <vt:lpstr>Design method</vt:lpstr>
      <vt:lpstr>Origin</vt:lpstr>
      <vt:lpstr>Today</vt:lpstr>
      <vt:lpstr>Example</vt:lpstr>
      <vt:lpstr>Example</vt:lpstr>
      <vt:lpstr>Example</vt:lpstr>
      <vt:lpstr>Example</vt:lpstr>
      <vt:lpstr>Example</vt:lpstr>
      <vt:lpstr>Characteristics of design methods</vt:lpstr>
      <vt:lpstr>Example – decision making</vt:lpstr>
      <vt:lpstr>Example – unearthing assumptions</vt:lpstr>
      <vt:lpstr>Example – generating ideas</vt:lpstr>
      <vt:lpstr>Example – identifying goals</vt:lpstr>
      <vt:lpstr>Design methods – magic?</vt:lpstr>
      <vt:lpstr>Software design methods</vt:lpstr>
      <vt:lpstr>Software design methods</vt:lpstr>
      <vt:lpstr>Feature comparison</vt:lpstr>
      <vt:lpstr>Procedure</vt:lpstr>
      <vt:lpstr>Example: identify competitors and their products</vt:lpstr>
      <vt:lpstr>Example: establish dimensions for comparison</vt:lpstr>
      <vt:lpstr>Example: conduct research</vt:lpstr>
      <vt:lpstr>Example: analyze results</vt:lpstr>
      <vt:lpstr>Example: analyze results</vt:lpstr>
      <vt:lpstr>Typical notation: comparison matrix</vt:lpstr>
      <vt:lpstr>Alternative notation: radar chart</vt:lpstr>
      <vt:lpstr>Criteria for successful use</vt:lpstr>
      <vt:lpstr>Strengths and weaknesses</vt:lpstr>
      <vt:lpstr>Contextual inquiry (light)</vt:lpstr>
      <vt:lpstr>Procedure</vt:lpstr>
      <vt:lpstr>Example: plan</vt:lpstr>
      <vt:lpstr>Example: identify users</vt:lpstr>
      <vt:lpstr>Example: schedule and conduct visits</vt:lpstr>
      <vt:lpstr>Example</vt:lpstr>
      <vt:lpstr>Example</vt:lpstr>
      <vt:lpstr>Example: analyze results</vt:lpstr>
      <vt:lpstr>Typical notation: notes</vt:lpstr>
      <vt:lpstr>Criteria for successful use</vt:lpstr>
      <vt:lpstr>Strengths and weaknesses</vt:lpstr>
      <vt:lpstr>Variants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384</cp:revision>
  <dcterms:created xsi:type="dcterms:W3CDTF">2011-04-22T07:09:34Z</dcterms:created>
  <dcterms:modified xsi:type="dcterms:W3CDTF">2018-02-22T05:49:20Z</dcterms:modified>
</cp:coreProperties>
</file>