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332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19" r:id="rId12"/>
    <p:sldId id="311" r:id="rId13"/>
    <p:sldId id="312" r:id="rId14"/>
    <p:sldId id="313" r:id="rId15"/>
    <p:sldId id="314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27" r:id="rId24"/>
    <p:sldId id="328" r:id="rId25"/>
    <p:sldId id="329" r:id="rId26"/>
    <p:sldId id="330" r:id="rId27"/>
    <p:sldId id="331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4C4C"/>
    <a:srgbClr val="F32200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696" autoAdjust="0"/>
    <p:restoredTop sz="94660"/>
  </p:normalViewPr>
  <p:slideViewPr>
    <p:cSldViewPr>
      <p:cViewPr varScale="1">
        <p:scale>
          <a:sx n="124" d="100"/>
          <a:sy n="124" d="100"/>
        </p:scale>
        <p:origin x="82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16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ED7520-BF41-4E54-97AD-8EA3ED10F785}" type="datetimeFigureOut">
              <a:rPr lang="en-US" smtClean="0"/>
              <a:t>2/25/2018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F7332-6F3C-43B0-9340-BC8646E52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text style</a:t>
            </a:r>
          </a:p>
        </p:txBody>
      </p:sp>
    </p:spTree>
    <p:extLst>
      <p:ext uri="{BB962C8B-B14F-4D97-AF65-F5344CB8AC3E}">
        <p14:creationId xmlns:p14="http://schemas.microsoft.com/office/powerpoint/2010/main" val="2104668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431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955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7626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5139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239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028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675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175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669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073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589206" y="6649759"/>
            <a:ext cx="19656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rgbClr val="F32200"/>
                </a:solidFill>
              </a:rPr>
              <a:t>Department of Informatics, UC Irvine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4770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32200"/>
                </a:solidFill>
              </a:rPr>
              <a:t>SDCL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645319" y="6649759"/>
            <a:ext cx="13965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4C4C4C"/>
                </a:solidFill>
              </a:rPr>
              <a:t>Collaboration</a:t>
            </a:r>
            <a:r>
              <a:rPr lang="en-US" sz="900" b="1" dirty="0"/>
              <a:t> </a:t>
            </a:r>
            <a:r>
              <a:rPr lang="en-US" sz="900" b="1" dirty="0">
                <a:solidFill>
                  <a:srgbClr val="4C4C4C"/>
                </a:solidFill>
              </a:rPr>
              <a:t>Laboratory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45319" y="6539298"/>
            <a:ext cx="11785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4C4C4C"/>
                </a:solidFill>
              </a:rPr>
              <a:t>Software Design and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169150" y="6632916"/>
            <a:ext cx="1974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>
                <a:solidFill>
                  <a:srgbClr val="F32200"/>
                </a:solidFill>
              </a:rPr>
              <a:t>sdcl.ics.uci.edu</a:t>
            </a:r>
            <a:r>
              <a:rPr lang="en-US" sz="900" b="1" baseline="0" dirty="0">
                <a:solidFill>
                  <a:srgbClr val="F32200"/>
                </a:solidFill>
              </a:rPr>
              <a:t>  </a:t>
            </a:r>
            <a:fld id="{30ABF327-B19C-4A16-9796-EFEDB6CCAA30}" type="slidenum">
              <a:rPr lang="en-US" sz="900" b="1" smtClean="0">
                <a:solidFill>
                  <a:srgbClr val="F32200"/>
                </a:solidFill>
              </a:rPr>
              <a:pPr algn="r"/>
              <a:t>‹#›</a:t>
            </a:fld>
            <a:endParaRPr lang="en-US" sz="900" b="1" dirty="0">
              <a:solidFill>
                <a:srgbClr val="F32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84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4C4C4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C4C4C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4C4C4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4C4C4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4C4C4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rgbClr val="4C4C4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d5fA9UQDjE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V6br-npgf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Informatics 121</a:t>
            </a:r>
            <a:br>
              <a:rPr lang="en-US" dirty="0"/>
            </a:br>
            <a:r>
              <a:rPr lang="en-US" dirty="0"/>
              <a:t>Software Design 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Lecture 14</a:t>
            </a:r>
            <a:br>
              <a:rPr lang="en-US" dirty="0"/>
            </a:br>
            <a:endParaRPr lang="en-US" dirty="0"/>
          </a:p>
          <a:p>
            <a:r>
              <a:rPr lang="en-US" sz="1400" i="1" dirty="0"/>
              <a:t>Duplication of course material for any commercial purpose without the explicit written permission of the professor is prohibited.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95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73549" y="5987534"/>
            <a:ext cx="4979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https://www.youtube.com/watch?v=Gd5fA9UQDjE</a:t>
            </a:r>
          </a:p>
        </p:txBody>
      </p:sp>
      <p:pic>
        <p:nvPicPr>
          <p:cNvPr id="3" name="Online Media 2">
            <a:hlinkClick r:id="" action="ppaction://media"/>
            <a:extLst>
              <a:ext uri="{FF2B5EF4-FFF2-40B4-BE49-F238E27FC236}">
                <a16:creationId xmlns:a16="http://schemas.microsoft.com/office/drawing/2014/main" id="{BAB609E6-43AF-4AE4-B83D-0FAA512BD7B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71600" y="1066800"/>
            <a:ext cx="6350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161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analyze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90% of the time, the existing software is used one way, but 10% of the time, an exceptional use occurs</a:t>
            </a:r>
          </a:p>
          <a:p>
            <a:endParaRPr lang="en-US" dirty="0"/>
          </a:p>
          <a:p>
            <a:r>
              <a:rPr lang="en-US" dirty="0"/>
              <a:t>A small number of users circumvent the existing software system by passing paper notes back and forth</a:t>
            </a:r>
          </a:p>
          <a:p>
            <a:endParaRPr lang="en-US" dirty="0"/>
          </a:p>
          <a:p>
            <a:r>
              <a:rPr lang="en-US" dirty="0"/>
              <a:t>Users of the future software system have goals that do not align with management’s goals</a:t>
            </a:r>
          </a:p>
          <a:p>
            <a:endParaRPr lang="en-US" dirty="0"/>
          </a:p>
          <a:p>
            <a:r>
              <a:rPr lang="en-US" dirty="0"/>
              <a:t>...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429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notation: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2050" name="Picture 2" descr="https://blogs.lt.vt.edu/fieldoftrees/files/2013/02/sergio-notes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200"/>
            <a:ext cx="6172200" cy="462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6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 for successful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Access to the ‘right’ users involved in the ‘right’ activities</a:t>
            </a:r>
          </a:p>
          <a:p>
            <a:endParaRPr lang="en-US" dirty="0"/>
          </a:p>
          <a:p>
            <a:r>
              <a:rPr lang="en-US" dirty="0"/>
              <a:t>Extensive sharing </a:t>
            </a:r>
          </a:p>
          <a:p>
            <a:endParaRPr lang="en-US" dirty="0"/>
          </a:p>
          <a:p>
            <a:r>
              <a:rPr lang="en-US" dirty="0"/>
              <a:t>Ability to expand inquiry</a:t>
            </a:r>
          </a:p>
          <a:p>
            <a:endParaRPr lang="en-US" dirty="0"/>
          </a:p>
          <a:p>
            <a:r>
              <a:rPr lang="en-US" dirty="0"/>
              <a:t>A strong focus on why (why not)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659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Strengths and weaknesses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F32200"/>
                </a:solidFill>
              </a:rPr>
              <a:t>Strengths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49725"/>
          </a:xfrm>
        </p:spPr>
        <p:txBody>
          <a:bodyPr>
            <a:normAutofit/>
          </a:bodyPr>
          <a:lstStyle/>
          <a:p>
            <a:r>
              <a:rPr lang="en-US" dirty="0"/>
              <a:t>Reveals underlying and often invisible work structure</a:t>
            </a:r>
          </a:p>
          <a:p>
            <a:pPr lvl="1"/>
            <a:r>
              <a:rPr lang="en-US" dirty="0"/>
              <a:t>flows, tasks, artifacts, physical environment, culture, …</a:t>
            </a:r>
          </a:p>
          <a:p>
            <a:r>
              <a:rPr lang="en-US" dirty="0"/>
              <a:t>Involves actual users</a:t>
            </a:r>
          </a:p>
          <a:p>
            <a:r>
              <a:rPr lang="en-US" dirty="0"/>
              <a:t>Exposes rationale</a:t>
            </a:r>
          </a:p>
          <a:p>
            <a:r>
              <a:rPr lang="en-US" dirty="0"/>
              <a:t>Can challenge assumptions held by the designer</a:t>
            </a:r>
          </a:p>
          <a:p>
            <a:r>
              <a:rPr lang="en-US" dirty="0"/>
              <a:t>Not as involved as a full ethnography, but can still yield very usable insights and results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F32200"/>
                </a:solidFill>
              </a:rPr>
              <a:t>Weaknesses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Users may not know the answers to the important questions</a:t>
            </a:r>
          </a:p>
          <a:p>
            <a:r>
              <a:rPr lang="en-US" dirty="0"/>
              <a:t>Steeped in current practices, perhaps stifling creativity</a:t>
            </a:r>
          </a:p>
          <a:p>
            <a:r>
              <a:rPr lang="en-US" dirty="0"/>
              <a:t>Observer bias</a:t>
            </a:r>
          </a:p>
          <a:p>
            <a:r>
              <a:rPr lang="en-US" dirty="0"/>
              <a:t>Lessons that can be learned depend strongly on the activities being performed by the user</a:t>
            </a:r>
          </a:p>
          <a:p>
            <a:r>
              <a:rPr lang="en-US" dirty="0"/>
              <a:t>Stops short of analysis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594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Contextual design</a:t>
            </a:r>
          </a:p>
          <a:p>
            <a:endParaRPr lang="en-US" dirty="0"/>
          </a:p>
          <a:p>
            <a:r>
              <a:rPr lang="en-US" dirty="0">
                <a:solidFill>
                  <a:srgbClr val="F32200"/>
                </a:solidFill>
              </a:rPr>
              <a:t>Questionnaire </a:t>
            </a:r>
          </a:p>
          <a:p>
            <a:endParaRPr lang="en-US" dirty="0"/>
          </a:p>
          <a:p>
            <a:r>
              <a:rPr lang="en-US" dirty="0"/>
              <a:t>Ethnography</a:t>
            </a:r>
          </a:p>
          <a:p>
            <a:endParaRPr lang="en-US" dirty="0"/>
          </a:p>
          <a:p>
            <a:r>
              <a:rPr lang="en-US" dirty="0">
                <a:solidFill>
                  <a:srgbClr val="F32200"/>
                </a:solidFill>
              </a:rPr>
              <a:t>Interview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15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3"/>
          <p:cNvGraphicFramePr>
            <a:graphicFrameLocks/>
          </p:cNvGraphicFramePr>
          <p:nvPr>
            <p:extLst/>
          </p:nvPr>
        </p:nvGraphicFramePr>
        <p:xfrm>
          <a:off x="108004" y="1295400"/>
          <a:ext cx="8915400" cy="476409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72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0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0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60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Application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Interaction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Architecture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Implementation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design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4831">
                <a:tc>
                  <a:txBody>
                    <a:bodyPr/>
                    <a:lstStyle/>
                    <a:p>
                      <a:r>
                        <a:rPr lang="en-US" sz="1600" b="1" dirty="0"/>
                        <a:t>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competitive testing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contextual</a:t>
                      </a:r>
                      <a:r>
                        <a:rPr lang="en-US" sz="1200" baseline="0" dirty="0"/>
                        <a:t> inquiry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feature comparison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baseline="0" dirty="0"/>
                        <a:t>stakeholder analysis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/>
                        <a:t>task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critical incident technique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interaction logging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personas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scenarios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framework assessment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model-driven</a:t>
                      </a:r>
                      <a:r>
                        <a:rPr lang="en-US" sz="1200" baseline="0" dirty="0"/>
                        <a:t> engineering</a:t>
                      </a:r>
                      <a:endParaRPr lang="en-US" sz="1200" dirty="0"/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quality-function-deployment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reverse engineering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world modeling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baseline="0" dirty="0"/>
                        <a:t>release planning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/>
                        <a:t>summarization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="0" baseline="0" dirty="0"/>
                        <a:t>test-driven design</a:t>
                      </a:r>
                      <a:endParaRPr lang="en-US" sz="1200" b="0" dirty="0"/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/>
                        <a:t>visualization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2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4831">
                <a:tc>
                  <a:txBody>
                    <a:bodyPr/>
                    <a:lstStyle/>
                    <a:p>
                      <a:r>
                        <a:rPr lang="en-US" sz="1600" b="1" dirty="0"/>
                        <a:t>Synthesis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/>
                        <a:t>affinity diagramming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concept mapping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>
                          <a:solidFill>
                            <a:srgbClr val="FF0000"/>
                          </a:solidFill>
                        </a:rPr>
                        <a:t>mind mapping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morphological</a:t>
                      </a:r>
                      <a:r>
                        <a:rPr lang="en-US" sz="1200" baseline="0" dirty="0"/>
                        <a:t> chart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design/making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participatory design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prototyping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storyboarding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architectural </a:t>
                      </a:r>
                      <a:r>
                        <a:rPr lang="en-US" sz="1200" baseline="0" dirty="0"/>
                        <a:t>styles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generative programming</a:t>
                      </a:r>
                      <a:endParaRPr lang="en-US" sz="1200" baseline="0" dirty="0"/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/>
                        <a:t>component reuse</a:t>
                      </a:r>
                      <a:endParaRPr lang="en-US" sz="1200" dirty="0"/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/>
                        <a:t>decomposition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pair programming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refactoring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search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software patterns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4831">
                <a:tc>
                  <a:txBody>
                    <a:bodyPr/>
                    <a:lstStyle/>
                    <a:p>
                      <a:r>
                        <a:rPr lang="en-US" sz="1600" b="1" dirty="0"/>
                        <a:t>Evaluation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requirements review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role playing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wizard of </a:t>
                      </a:r>
                      <a:r>
                        <a:rPr lang="en-US" sz="1200" dirty="0" err="1"/>
                        <a:t>oz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cognitive walkthrough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evaluative research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heuristic evaluation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think-aloud</a:t>
                      </a:r>
                      <a:r>
                        <a:rPr lang="en-US" sz="1200" baseline="0" dirty="0"/>
                        <a:t> protocol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formal verification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simulation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weighted objectives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correctness proofs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inspections/reviews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parallel deployment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testing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Software design </a:t>
            </a:r>
            <a:r>
              <a:rPr lang="en-US" dirty="0"/>
              <a:t>methods</a:t>
            </a:r>
          </a:p>
        </p:txBody>
      </p:sp>
      <p:sp>
        <p:nvSpPr>
          <p:cNvPr id="5" name="Rectangle 4"/>
          <p:cNvSpPr/>
          <p:nvPr/>
        </p:nvSpPr>
        <p:spPr>
          <a:xfrm>
            <a:off x="1184283" y="3296425"/>
            <a:ext cx="1929994" cy="1371600"/>
          </a:xfrm>
          <a:prstGeom prst="rect">
            <a:avLst/>
          </a:prstGeom>
          <a:noFill/>
          <a:ln>
            <a:solidFill>
              <a:srgbClr val="F32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35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Mind mapping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Mind mapping is the process of generating ideas and developing concepts when the underlying relationships are unclear</a:t>
            </a:r>
          </a:p>
          <a:p>
            <a:endParaRPr lang="en-US" dirty="0"/>
          </a:p>
        </p:txBody>
      </p:sp>
      <p:pic>
        <p:nvPicPr>
          <p:cNvPr id="5" name="Picture 2" descr="http://cdn2.hubspot.net/hub/60349/file-29879936-png/images/nameplate_design.png?t=14452783508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930" y="2743200"/>
            <a:ext cx="5638800" cy="3757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322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Identify the focus word or question</a:t>
            </a:r>
          </a:p>
          <a:p>
            <a:endParaRPr lang="en-US" dirty="0"/>
          </a:p>
          <a:p>
            <a:r>
              <a:rPr lang="en-US" dirty="0"/>
              <a:t>Free associate outward from the focus</a:t>
            </a:r>
          </a:p>
          <a:p>
            <a:endParaRPr lang="en-US" dirty="0"/>
          </a:p>
          <a:p>
            <a:r>
              <a:rPr lang="en-US" dirty="0"/>
              <a:t>Reorganize as needed</a:t>
            </a:r>
          </a:p>
          <a:p>
            <a:endParaRPr lang="en-US" dirty="0"/>
          </a:p>
          <a:p>
            <a:r>
              <a:rPr lang="en-US" dirty="0"/>
              <a:t>Annotate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4676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34400" cy="609600"/>
          </a:xfrm>
        </p:spPr>
        <p:txBody>
          <a:bodyPr>
            <a:normAutofit/>
          </a:bodyPr>
          <a:lstStyle/>
          <a:p>
            <a:r>
              <a:rPr lang="en-US" dirty="0"/>
              <a:t>Example: identify the focus word or question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3669811" y="2482796"/>
            <a:ext cx="824143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474362" y="2482796"/>
            <a:ext cx="824143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836664" y="3930596"/>
            <a:ext cx="412071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69811" y="3954449"/>
            <a:ext cx="517498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Stages in the evolution of mind-map no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362200"/>
            <a:ext cx="20955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19400" y="2089150"/>
            <a:ext cx="32004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32100" y="3611549"/>
            <a:ext cx="32004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31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lecture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Contextual inquiry (light)</a:t>
            </a:r>
          </a:p>
          <a:p>
            <a:endParaRPr lang="en-US" dirty="0"/>
          </a:p>
          <a:p>
            <a:r>
              <a:rPr lang="en-US" dirty="0"/>
              <a:t>Mind mapping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950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free associate outward from the focus</a:t>
            </a:r>
          </a:p>
        </p:txBody>
      </p:sp>
      <p:pic>
        <p:nvPicPr>
          <p:cNvPr id="9218" name="Picture 2" descr="Stages in the evolution of mind-map no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195308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Stages in the evolution of mind-map no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738" y="2864084"/>
            <a:ext cx="3083211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Stages in the evolution of mind-map not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508968"/>
            <a:ext cx="3183672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c 4"/>
          <p:cNvSpPr/>
          <p:nvPr/>
        </p:nvSpPr>
        <p:spPr>
          <a:xfrm>
            <a:off x="1905000" y="2057400"/>
            <a:ext cx="1552113" cy="1552113"/>
          </a:xfrm>
          <a:prstGeom prst="arc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>
            <a:off x="5053053" y="3732911"/>
            <a:ext cx="1552113" cy="1552113"/>
          </a:xfrm>
          <a:prstGeom prst="arc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6578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Stages in the evolution of mind-map no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133600"/>
            <a:ext cx="5666937" cy="325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reorganize as needed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2438400" y="3352800"/>
            <a:ext cx="3733800" cy="16089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6629400" y="2871747"/>
            <a:ext cx="240579" cy="240579"/>
            <a:chOff x="5890133" y="3381293"/>
            <a:chExt cx="240579" cy="240579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5890133" y="3381293"/>
              <a:ext cx="240579" cy="24057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>
              <a:off x="5890133" y="3381293"/>
              <a:ext cx="240579" cy="24057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5105400" y="4748725"/>
            <a:ext cx="240579" cy="240579"/>
            <a:chOff x="5890133" y="3381293"/>
            <a:chExt cx="240579" cy="240579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5890133" y="3381293"/>
              <a:ext cx="240579" cy="24057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>
              <a:off x="5890133" y="3381293"/>
              <a:ext cx="240579" cy="24057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905949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annotate</a:t>
            </a:r>
          </a:p>
        </p:txBody>
      </p:sp>
      <p:pic>
        <p:nvPicPr>
          <p:cNvPr id="10242" name="Picture 2" descr="Adding relationships and com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009030"/>
            <a:ext cx="5629275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4120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notation: mind map</a:t>
            </a:r>
          </a:p>
        </p:txBody>
      </p:sp>
      <p:pic>
        <p:nvPicPr>
          <p:cNvPr id="3074" name="Picture 2" descr="Mind-map of user activites and task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49424" y="11437968"/>
            <a:ext cx="1047686" cy="69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aboutteaching.files.wordpress.com/2013/12/img_015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7800" y="1676400"/>
            <a:ext cx="6248400" cy="405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6075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 for successful 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designer must possess, or have access to people with, strong domain knowledge</a:t>
            </a:r>
          </a:p>
          <a:p>
            <a:endParaRPr lang="en-US" dirty="0"/>
          </a:p>
          <a:p>
            <a:r>
              <a:rPr lang="en-US" dirty="0"/>
              <a:t>Relies on early insight into the design problem, and what dimensions might matter</a:t>
            </a:r>
          </a:p>
          <a:p>
            <a:endParaRPr lang="en-US" dirty="0"/>
          </a:p>
          <a:p>
            <a:r>
              <a:rPr lang="en-US" dirty="0"/>
              <a:t>One should not dismiss ideas (generate first, consolidate later)</a:t>
            </a:r>
          </a:p>
          <a:p>
            <a:endParaRPr lang="en-US" dirty="0"/>
          </a:p>
          <a:p>
            <a:r>
              <a:rPr lang="en-US" dirty="0"/>
              <a:t>Collaborate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3539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Strengths and weaknesses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F32200"/>
                </a:solidFill>
              </a:rPr>
              <a:t>Strengths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be used for many different purposes</a:t>
            </a:r>
          </a:p>
          <a:p>
            <a:r>
              <a:rPr lang="en-US" dirty="0"/>
              <a:t>Fluid representation suitable for tool use</a:t>
            </a:r>
          </a:p>
          <a:p>
            <a:r>
              <a:rPr lang="en-US" dirty="0"/>
              <a:t>Builds common understanding and language</a:t>
            </a:r>
          </a:p>
          <a:p>
            <a:r>
              <a:rPr lang="en-US" dirty="0"/>
              <a:t>Encourages idea generation</a:t>
            </a:r>
          </a:p>
          <a:p>
            <a:r>
              <a:rPr lang="en-US" dirty="0"/>
              <a:t>Can uncover ‘hidden’ relationships</a:t>
            </a:r>
          </a:p>
          <a:p>
            <a:r>
              <a:rPr lang="en-US" dirty="0"/>
              <a:t>Lightweight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F32200"/>
                </a:solidFill>
              </a:rPr>
              <a:t>Weaknesses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/>
              <a:t>May become too disconnected from reality</a:t>
            </a:r>
          </a:p>
          <a:p>
            <a:r>
              <a:rPr lang="en-US" dirty="0"/>
              <a:t>May become too unwieldy in size and complexity</a:t>
            </a:r>
          </a:p>
          <a:p>
            <a:r>
              <a:rPr lang="en-US" dirty="0"/>
              <a:t>Generation of ideas is restricted by the hierarchical form of representation</a:t>
            </a:r>
          </a:p>
          <a:p>
            <a:r>
              <a:rPr lang="en-US" dirty="0"/>
              <a:t>Requires a well-trained moderator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0852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Concept mapping</a:t>
            </a:r>
          </a:p>
        </p:txBody>
      </p:sp>
    </p:spTree>
    <p:extLst>
      <p:ext uri="{BB962C8B-B14F-4D97-AF65-F5344CB8AC3E}">
        <p14:creationId xmlns:p14="http://schemas.microsoft.com/office/powerpoint/2010/main" val="9250667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A7870-24D5-4490-8EFA-1EEEF72C9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F0817-419F-47DB-9296-BF655EE627E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Disney electronic queue management system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20F2C7A-A3A7-4A72-9E14-E2E05E166B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79555" y="2860311"/>
            <a:ext cx="3984890" cy="298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924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3133350"/>
              </p:ext>
            </p:extLst>
          </p:nvPr>
        </p:nvGraphicFramePr>
        <p:xfrm>
          <a:off x="108004" y="1295400"/>
          <a:ext cx="8915400" cy="476409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72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0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0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60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Application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Interaction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Architecture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Implementation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design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4831">
                <a:tc>
                  <a:txBody>
                    <a:bodyPr/>
                    <a:lstStyle/>
                    <a:p>
                      <a:r>
                        <a:rPr lang="en-US" sz="1600" b="1" dirty="0"/>
                        <a:t>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competitive testing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contextual</a:t>
                      </a:r>
                      <a:r>
                        <a:rPr lang="en-US" sz="1200" baseline="0" dirty="0">
                          <a:solidFill>
                            <a:srgbClr val="FF0000"/>
                          </a:solidFill>
                        </a:rPr>
                        <a:t> inquiry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feature comparison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baseline="0" dirty="0"/>
                        <a:t>stakeholder analysis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/>
                        <a:t>task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critical incident technique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interaction logging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personas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scenarios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framework assessment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model-driven</a:t>
                      </a:r>
                      <a:r>
                        <a:rPr lang="en-US" sz="1200" baseline="0" dirty="0"/>
                        <a:t> engineering</a:t>
                      </a:r>
                      <a:endParaRPr lang="en-US" sz="1200" dirty="0"/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quality-function-deployment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reverse engineering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world modeling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baseline="0" dirty="0"/>
                        <a:t>release planning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/>
                        <a:t>summarization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="0" baseline="0" dirty="0"/>
                        <a:t>test-driven design</a:t>
                      </a:r>
                      <a:endParaRPr lang="en-US" sz="1200" b="0" dirty="0"/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/>
                        <a:t>visualization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2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4831">
                <a:tc>
                  <a:txBody>
                    <a:bodyPr/>
                    <a:lstStyle/>
                    <a:p>
                      <a:r>
                        <a:rPr lang="en-US" sz="1600" b="1" dirty="0"/>
                        <a:t>Synthesis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/>
                        <a:t>affinity diagramming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concept mapping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mind mapping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morphological</a:t>
                      </a:r>
                      <a:r>
                        <a:rPr lang="en-US" sz="1200" baseline="0" dirty="0"/>
                        <a:t> chart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design/making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participatory design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prototyping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storyboarding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architectural </a:t>
                      </a:r>
                      <a:r>
                        <a:rPr lang="en-US" sz="1200" baseline="0" dirty="0"/>
                        <a:t>styles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generative programming</a:t>
                      </a:r>
                      <a:endParaRPr lang="en-US" sz="1200" baseline="0" dirty="0"/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/>
                        <a:t>component reuse</a:t>
                      </a:r>
                      <a:endParaRPr lang="en-US" sz="1200" dirty="0"/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baseline="0" dirty="0"/>
                        <a:t>decomposition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pair programming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refactoring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search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software patterns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4831">
                <a:tc>
                  <a:txBody>
                    <a:bodyPr/>
                    <a:lstStyle/>
                    <a:p>
                      <a:r>
                        <a:rPr lang="en-US" sz="1600" b="1" dirty="0"/>
                        <a:t>Evaluation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requirements review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role playing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wizard of </a:t>
                      </a:r>
                      <a:r>
                        <a:rPr lang="en-US" sz="1200" dirty="0" err="1"/>
                        <a:t>oz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cognitive walkthrough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evaluative research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heuristic evaluation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think-aloud</a:t>
                      </a:r>
                      <a:r>
                        <a:rPr lang="en-US" sz="1200" baseline="0" dirty="0"/>
                        <a:t> protocol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formal verification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simulation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weighted objectives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correctness proofs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inspections/reviews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parallel deployment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testing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Software design </a:t>
            </a:r>
            <a:r>
              <a:rPr lang="en-US" dirty="0"/>
              <a:t>methods</a:t>
            </a:r>
          </a:p>
        </p:txBody>
      </p:sp>
      <p:sp>
        <p:nvSpPr>
          <p:cNvPr id="5" name="Rectangle 4"/>
          <p:cNvSpPr/>
          <p:nvPr/>
        </p:nvSpPr>
        <p:spPr>
          <a:xfrm>
            <a:off x="1184283" y="3296425"/>
            <a:ext cx="1929994" cy="1371600"/>
          </a:xfrm>
          <a:prstGeom prst="rect">
            <a:avLst/>
          </a:prstGeom>
          <a:noFill/>
          <a:ln>
            <a:solidFill>
              <a:srgbClr val="F32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92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Contextual inquiry (light)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05800" cy="4525963"/>
          </a:xfrm>
        </p:spPr>
        <p:txBody>
          <a:bodyPr/>
          <a:lstStyle/>
          <a:p>
            <a:r>
              <a:rPr lang="en-US" dirty="0"/>
              <a:t>Contextual inquiry is the process of observing and interviewing a user in context – while they are engaged in the actual setting of life</a:t>
            </a:r>
          </a:p>
        </p:txBody>
      </p:sp>
      <p:pic>
        <p:nvPicPr>
          <p:cNvPr id="7" name="Picture 2" descr="http://benjaminvoss.files.wordpress.com/2008/03/contextua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604" y="3200400"/>
            <a:ext cx="3733800" cy="280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714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Plan</a:t>
            </a:r>
          </a:p>
          <a:p>
            <a:endParaRPr lang="en-US" dirty="0"/>
          </a:p>
          <a:p>
            <a:r>
              <a:rPr lang="en-US" dirty="0"/>
              <a:t>Identify users</a:t>
            </a:r>
          </a:p>
          <a:p>
            <a:endParaRPr lang="en-US" dirty="0"/>
          </a:p>
          <a:p>
            <a:r>
              <a:rPr lang="en-US" dirty="0"/>
              <a:t>Schedule and conduct visits</a:t>
            </a:r>
          </a:p>
          <a:p>
            <a:endParaRPr lang="en-US" dirty="0"/>
          </a:p>
          <a:p>
            <a:r>
              <a:rPr lang="en-US" dirty="0"/>
              <a:t>Analyze the data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616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534400" cy="609600"/>
          </a:xfrm>
        </p:spPr>
        <p:txBody>
          <a:bodyPr>
            <a:normAutofit/>
          </a:bodyPr>
          <a:lstStyle/>
          <a:p>
            <a:r>
              <a:rPr lang="en-US" dirty="0"/>
              <a:t>Example: plan</a:t>
            </a:r>
          </a:p>
        </p:txBody>
      </p:sp>
      <p:pic>
        <p:nvPicPr>
          <p:cNvPr id="11" name="Picture 2" descr="http://benjaminvoss.files.wordpress.com/2008/03/contextua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604" y="3303763"/>
            <a:ext cx="3733800" cy="2801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76260" cy="4525963"/>
          </a:xfrm>
        </p:spPr>
        <p:txBody>
          <a:bodyPr>
            <a:normAutofit/>
          </a:bodyPr>
          <a:lstStyle/>
          <a:p>
            <a:r>
              <a:rPr lang="en-US" dirty="0"/>
              <a:t>Decide, beforehand, the purpose of the contextual inquiry</a:t>
            </a:r>
          </a:p>
          <a:p>
            <a:pPr lvl="1"/>
            <a:r>
              <a:rPr lang="en-US" dirty="0"/>
              <a:t>what type of information</a:t>
            </a:r>
          </a:p>
          <a:p>
            <a:pPr lvl="1"/>
            <a:r>
              <a:rPr lang="en-US" dirty="0"/>
              <a:t>which type of setting</a:t>
            </a:r>
          </a:p>
          <a:p>
            <a:pPr lvl="1"/>
            <a:r>
              <a:rPr lang="en-US" dirty="0"/>
              <a:t>which type of users</a:t>
            </a:r>
          </a:p>
        </p:txBody>
      </p:sp>
    </p:spTree>
    <p:extLst>
      <p:ext uri="{BB962C8B-B14F-4D97-AF65-F5344CB8AC3E}">
        <p14:creationId xmlns:p14="http://schemas.microsoft.com/office/powerpoint/2010/main" val="3300371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identify users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Draw an advertisement in the newspaper</a:t>
            </a:r>
          </a:p>
          <a:p>
            <a:endParaRPr lang="en-US" dirty="0"/>
          </a:p>
          <a:p>
            <a:r>
              <a:rPr lang="en-US" dirty="0"/>
              <a:t>Social media recruiting</a:t>
            </a:r>
          </a:p>
          <a:p>
            <a:endParaRPr lang="en-US" dirty="0"/>
          </a:p>
          <a:p>
            <a:r>
              <a:rPr lang="en-US" dirty="0"/>
              <a:t>Ask client for access to representative users</a:t>
            </a:r>
          </a:p>
          <a:p>
            <a:endParaRPr lang="en-US" dirty="0"/>
          </a:p>
          <a:p>
            <a:r>
              <a:rPr lang="en-US" dirty="0"/>
              <a:t>Use an external recruitment service to target particular (typically representative) demographics</a:t>
            </a:r>
          </a:p>
        </p:txBody>
      </p:sp>
    </p:spTree>
    <p:extLst>
      <p:ext uri="{BB962C8B-B14F-4D97-AF65-F5344CB8AC3E}">
        <p14:creationId xmlns:p14="http://schemas.microsoft.com/office/powerpoint/2010/main" val="611277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schedule and conduct visits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Two-to-three hour visit</a:t>
            </a:r>
          </a:p>
          <a:p>
            <a:endParaRPr lang="en-US" dirty="0"/>
          </a:p>
          <a:p>
            <a:r>
              <a:rPr lang="en-US" dirty="0"/>
              <a:t>Master-apprentice model</a:t>
            </a:r>
          </a:p>
          <a:p>
            <a:pPr lvl="1"/>
            <a:r>
              <a:rPr lang="en-US" dirty="0"/>
              <a:t>observer takes note of what the user does</a:t>
            </a:r>
          </a:p>
          <a:p>
            <a:pPr lvl="1"/>
            <a:r>
              <a:rPr lang="en-US" dirty="0"/>
              <a:t>user shares their thoughts on the work they perform</a:t>
            </a:r>
          </a:p>
          <a:p>
            <a:pPr lvl="1"/>
            <a:r>
              <a:rPr lang="en-US" dirty="0"/>
              <a:t>observer inquires why the user does what they do</a:t>
            </a:r>
          </a:p>
          <a:p>
            <a:pPr lvl="1"/>
            <a:r>
              <a:rPr lang="en-US" dirty="0"/>
              <a:t>observer takes notes</a:t>
            </a:r>
          </a:p>
          <a:p>
            <a:pPr lvl="1"/>
            <a:endParaRPr lang="en-US" dirty="0"/>
          </a:p>
          <a:p>
            <a:r>
              <a:rPr lang="en-US" dirty="0"/>
              <a:t>Ideally, a contextual inquiry becomes a rich conversation</a:t>
            </a:r>
          </a:p>
          <a:p>
            <a:pPr lvl="1"/>
            <a:r>
              <a:rPr lang="en-US" dirty="0"/>
              <a:t>shared stories and insights</a:t>
            </a:r>
          </a:p>
          <a:p>
            <a:pPr lvl="1"/>
            <a:r>
              <a:rPr lang="en-US" dirty="0"/>
              <a:t>clarified interpretations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308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9445" y="5943600"/>
            <a:ext cx="4845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https://www.youtube.com/watch?v=JV6br-npgfw</a:t>
            </a:r>
          </a:p>
        </p:txBody>
      </p:sp>
      <p:pic>
        <p:nvPicPr>
          <p:cNvPr id="3" name="Online Media 2">
            <a:hlinkClick r:id="" action="ppaction://media"/>
            <a:extLst>
              <a:ext uri="{FF2B5EF4-FFF2-40B4-BE49-F238E27FC236}">
                <a16:creationId xmlns:a16="http://schemas.microsoft.com/office/drawing/2014/main" id="{D070A114-0EC4-4E11-AAD0-00D59A5E3BC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36700" y="1219200"/>
            <a:ext cx="6070600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456795"/>
      </p:ext>
    </p:extLst>
  </p:cSld>
  <p:clrMapOvr>
    <a:masterClrMapping/>
  </p:clrMapOvr>
</p:sld>
</file>

<file path=ppt/theme/theme1.xml><?xml version="1.0" encoding="utf-8"?>
<a:theme xmlns:a="http://schemas.openxmlformats.org/drawingml/2006/main" name="SDC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SDCL</Template>
  <TotalTime>3197</TotalTime>
  <Words>769</Words>
  <Application>Microsoft Office PowerPoint</Application>
  <PresentationFormat>On-screen Show (4:3)</PresentationFormat>
  <Paragraphs>260</Paragraphs>
  <Slides>27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SDCL</vt:lpstr>
      <vt:lpstr>Informatics 121 Software Design I</vt:lpstr>
      <vt:lpstr>Today’s lecture</vt:lpstr>
      <vt:lpstr>Software design methods</vt:lpstr>
      <vt:lpstr>Contextual inquiry (light)</vt:lpstr>
      <vt:lpstr>Procedure</vt:lpstr>
      <vt:lpstr>Example: plan</vt:lpstr>
      <vt:lpstr>Example: identify users</vt:lpstr>
      <vt:lpstr>Example: schedule and conduct visits</vt:lpstr>
      <vt:lpstr>Example</vt:lpstr>
      <vt:lpstr>Example</vt:lpstr>
      <vt:lpstr>Example: analyze results</vt:lpstr>
      <vt:lpstr>Typical notation: notes</vt:lpstr>
      <vt:lpstr>Criteria for successful use</vt:lpstr>
      <vt:lpstr>Strengths and weaknesses</vt:lpstr>
      <vt:lpstr>Variants</vt:lpstr>
      <vt:lpstr>Software design methods</vt:lpstr>
      <vt:lpstr>Mind mapping</vt:lpstr>
      <vt:lpstr>Procedure</vt:lpstr>
      <vt:lpstr>Example: identify the focus word or question</vt:lpstr>
      <vt:lpstr>Example: free associate outward from the focus</vt:lpstr>
      <vt:lpstr>Example: reorganize as needed</vt:lpstr>
      <vt:lpstr>Example: annotate</vt:lpstr>
      <vt:lpstr>Typical notation: mind map</vt:lpstr>
      <vt:lpstr>Criteria for successful use</vt:lpstr>
      <vt:lpstr>Strengths and weaknesses</vt:lpstr>
      <vt:lpstr>Variants</vt:lpstr>
      <vt:lpstr>Practice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 van der Hoek</dc:creator>
  <cp:lastModifiedBy>Andre van der Hoek</cp:lastModifiedBy>
  <cp:revision>389</cp:revision>
  <dcterms:created xsi:type="dcterms:W3CDTF">2011-04-22T07:09:34Z</dcterms:created>
  <dcterms:modified xsi:type="dcterms:W3CDTF">2018-02-26T04:40:31Z</dcterms:modified>
</cp:coreProperties>
</file>