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444" r:id="rId3"/>
    <p:sldId id="387" r:id="rId4"/>
    <p:sldId id="441" r:id="rId5"/>
    <p:sldId id="439" r:id="rId6"/>
    <p:sldId id="438" r:id="rId7"/>
    <p:sldId id="443" r:id="rId8"/>
    <p:sldId id="437" r:id="rId9"/>
    <p:sldId id="436" r:id="rId10"/>
    <p:sldId id="435" r:id="rId11"/>
    <p:sldId id="434" r:id="rId12"/>
    <p:sldId id="433" r:id="rId13"/>
    <p:sldId id="432" r:id="rId14"/>
    <p:sldId id="442" r:id="rId15"/>
    <p:sldId id="266"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F322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696" autoAdjust="0"/>
    <p:restoredTop sz="94660"/>
  </p:normalViewPr>
  <p:slideViewPr>
    <p:cSldViewPr>
      <p:cViewPr varScale="1">
        <p:scale>
          <a:sx n="154" d="100"/>
          <a:sy n="154" d="100"/>
        </p:scale>
        <p:origin x="1902" y="108"/>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D7520-BF41-4E54-97AD-8EA3ED10F785}" type="datetimeFigureOut">
              <a:rPr lang="en-US" smtClean="0"/>
              <a:t>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F7332-6F3C-43B0-9340-BC8646E52BFE}" type="slidenum">
              <a:rPr lang="en-US" smtClean="0"/>
              <a:t>‹#›</a:t>
            </a:fld>
            <a:endParaRPr lang="en-US"/>
          </a:p>
        </p:txBody>
      </p:sp>
    </p:spTree>
    <p:extLst>
      <p:ext uri="{BB962C8B-B14F-4D97-AF65-F5344CB8AC3E}">
        <p14:creationId xmlns:p14="http://schemas.microsoft.com/office/powerpoint/2010/main" val="38485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 style</a:t>
            </a:r>
          </a:p>
        </p:txBody>
      </p:sp>
    </p:spTree>
    <p:extLst>
      <p:ext uri="{BB962C8B-B14F-4D97-AF65-F5344CB8AC3E}">
        <p14:creationId xmlns:p14="http://schemas.microsoft.com/office/powerpoint/2010/main" val="210466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3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5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
          </p:nvPr>
        </p:nvSpPr>
        <p:spPr>
          <a:xfrm>
            <a:off x="457200" y="1600200"/>
            <a:ext cx="81762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513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3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2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7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6" name="Straight Connector 15"/>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6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7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229600" cy="609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3589206" y="6649759"/>
            <a:ext cx="1965603" cy="230832"/>
          </a:xfrm>
          <a:prstGeom prst="rect">
            <a:avLst/>
          </a:prstGeom>
          <a:noFill/>
        </p:spPr>
        <p:txBody>
          <a:bodyPr wrap="none" rtlCol="0">
            <a:spAutoFit/>
          </a:bodyPr>
          <a:lstStyle/>
          <a:p>
            <a:pPr algn="ctr"/>
            <a:r>
              <a:rPr lang="en-US" sz="900" b="1" dirty="0">
                <a:solidFill>
                  <a:srgbClr val="F32200"/>
                </a:solidFill>
              </a:rPr>
              <a:t>Department of Informatics, UC Irvine</a:t>
            </a:r>
          </a:p>
        </p:txBody>
      </p:sp>
      <p:sp>
        <p:nvSpPr>
          <p:cNvPr id="9" name="TextBox 8"/>
          <p:cNvSpPr txBox="1"/>
          <p:nvPr userDrawn="1"/>
        </p:nvSpPr>
        <p:spPr>
          <a:xfrm>
            <a:off x="0" y="6477000"/>
            <a:ext cx="914400" cy="461665"/>
          </a:xfrm>
          <a:prstGeom prst="rect">
            <a:avLst/>
          </a:prstGeom>
          <a:noFill/>
        </p:spPr>
        <p:txBody>
          <a:bodyPr wrap="square" rtlCol="0">
            <a:spAutoFit/>
          </a:bodyPr>
          <a:lstStyle/>
          <a:p>
            <a:r>
              <a:rPr lang="en-US" sz="2400" b="1" dirty="0">
                <a:solidFill>
                  <a:srgbClr val="F32200"/>
                </a:solidFill>
              </a:rPr>
              <a:t>SDCL</a:t>
            </a:r>
          </a:p>
        </p:txBody>
      </p:sp>
      <p:sp>
        <p:nvSpPr>
          <p:cNvPr id="11" name="TextBox 10"/>
          <p:cNvSpPr txBox="1"/>
          <p:nvPr userDrawn="1"/>
        </p:nvSpPr>
        <p:spPr>
          <a:xfrm>
            <a:off x="645319" y="6649759"/>
            <a:ext cx="1396536" cy="230832"/>
          </a:xfrm>
          <a:prstGeom prst="rect">
            <a:avLst/>
          </a:prstGeom>
          <a:noFill/>
        </p:spPr>
        <p:txBody>
          <a:bodyPr wrap="none" rtlCol="0">
            <a:spAutoFit/>
          </a:bodyPr>
          <a:lstStyle/>
          <a:p>
            <a:r>
              <a:rPr lang="en-US" sz="900" b="1" dirty="0">
                <a:solidFill>
                  <a:srgbClr val="4C4C4C"/>
                </a:solidFill>
              </a:rPr>
              <a:t>Collaboration</a:t>
            </a:r>
            <a:r>
              <a:rPr lang="en-US" sz="900" b="1" dirty="0"/>
              <a:t> </a:t>
            </a:r>
            <a:r>
              <a:rPr lang="en-US" sz="900" b="1" dirty="0">
                <a:solidFill>
                  <a:srgbClr val="4C4C4C"/>
                </a:solidFill>
              </a:rPr>
              <a:t>Laboratory</a:t>
            </a:r>
          </a:p>
        </p:txBody>
      </p:sp>
      <p:sp>
        <p:nvSpPr>
          <p:cNvPr id="10" name="TextBox 9"/>
          <p:cNvSpPr txBox="1"/>
          <p:nvPr userDrawn="1"/>
        </p:nvSpPr>
        <p:spPr>
          <a:xfrm>
            <a:off x="645319" y="6539298"/>
            <a:ext cx="1178528" cy="230832"/>
          </a:xfrm>
          <a:prstGeom prst="rect">
            <a:avLst/>
          </a:prstGeom>
          <a:noFill/>
        </p:spPr>
        <p:txBody>
          <a:bodyPr wrap="none" rtlCol="0">
            <a:spAutoFit/>
          </a:bodyPr>
          <a:lstStyle/>
          <a:p>
            <a:r>
              <a:rPr lang="en-US" sz="900" b="1" dirty="0">
                <a:solidFill>
                  <a:srgbClr val="4C4C4C"/>
                </a:solidFill>
              </a:rPr>
              <a:t>Software Design and</a:t>
            </a:r>
          </a:p>
        </p:txBody>
      </p:sp>
      <p:sp>
        <p:nvSpPr>
          <p:cNvPr id="4" name="TextBox 3"/>
          <p:cNvSpPr txBox="1"/>
          <p:nvPr userDrawn="1"/>
        </p:nvSpPr>
        <p:spPr>
          <a:xfrm>
            <a:off x="7169150" y="6632916"/>
            <a:ext cx="1974850" cy="230832"/>
          </a:xfrm>
          <a:prstGeom prst="rect">
            <a:avLst/>
          </a:prstGeom>
          <a:noFill/>
        </p:spPr>
        <p:txBody>
          <a:bodyPr wrap="square" rtlCol="0">
            <a:spAutoFit/>
          </a:bodyPr>
          <a:lstStyle/>
          <a:p>
            <a:pPr algn="r"/>
            <a:r>
              <a:rPr lang="en-US" sz="900" b="1" dirty="0">
                <a:solidFill>
                  <a:srgbClr val="F32200"/>
                </a:solidFill>
              </a:rPr>
              <a:t>sdcl.ics.uci.edu</a:t>
            </a:r>
            <a:r>
              <a:rPr lang="en-US" sz="900" b="1" baseline="0" dirty="0">
                <a:solidFill>
                  <a:srgbClr val="F32200"/>
                </a:solidFill>
              </a:rPr>
              <a:t>  </a:t>
            </a:r>
            <a:fld id="{30ABF327-B19C-4A16-9796-EFEDB6CCAA30}" type="slidenum">
              <a:rPr lang="en-US" sz="900" b="1" smtClean="0">
                <a:solidFill>
                  <a:srgbClr val="F32200"/>
                </a:solidFill>
              </a:rPr>
              <a:pPr algn="r"/>
              <a:t>‹#›</a:t>
            </a:fld>
            <a:endParaRPr lang="en-US" sz="900" b="1" dirty="0">
              <a:solidFill>
                <a:srgbClr val="F32200"/>
              </a:solidFill>
            </a:endParaRPr>
          </a:p>
        </p:txBody>
      </p:sp>
    </p:spTree>
    <p:extLst>
      <p:ext uri="{BB962C8B-B14F-4D97-AF65-F5344CB8AC3E}">
        <p14:creationId xmlns:p14="http://schemas.microsoft.com/office/powerpoint/2010/main" val="26078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200" b="1" kern="1200">
          <a:solidFill>
            <a:srgbClr val="4C4C4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Informatics 121</a:t>
            </a:r>
            <a:br>
              <a:rPr lang="en-US" dirty="0"/>
            </a:br>
            <a:r>
              <a:rPr lang="en-US" dirty="0"/>
              <a:t>Software Design I</a:t>
            </a:r>
          </a:p>
        </p:txBody>
      </p:sp>
      <p:sp>
        <p:nvSpPr>
          <p:cNvPr id="3" name="Subtitle 2"/>
          <p:cNvSpPr>
            <a:spLocks noGrp="1"/>
          </p:cNvSpPr>
          <p:nvPr>
            <p:ph type="subTitle" idx="1"/>
          </p:nvPr>
        </p:nvSpPr>
        <p:spPr/>
        <p:txBody>
          <a:bodyPr>
            <a:normAutofit/>
          </a:bodyPr>
          <a:lstStyle/>
          <a:p>
            <a:r>
              <a:rPr lang="en-US" dirty="0"/>
              <a:t>Lecture 16</a:t>
            </a:r>
            <a:br>
              <a:rPr lang="en-US" dirty="0"/>
            </a:br>
            <a:endParaRPr lang="en-US" dirty="0"/>
          </a:p>
          <a:p>
            <a:r>
              <a:rPr lang="en-US" sz="1400" i="1" dirty="0"/>
              <a:t>Duplication of course material for any commercial purpose without the explicit written permission of the professor is prohibited.</a:t>
            </a:r>
          </a:p>
          <a:p>
            <a:endParaRPr lang="en-US" dirty="0"/>
          </a:p>
        </p:txBody>
      </p:sp>
    </p:spTree>
    <p:extLst>
      <p:ext uri="{BB962C8B-B14F-4D97-AF65-F5344CB8AC3E}">
        <p14:creationId xmlns:p14="http://schemas.microsoft.com/office/powerpoint/2010/main" val="75019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C23B-8432-4C46-8F79-042A328D8DEC}"/>
              </a:ext>
            </a:extLst>
          </p:cNvPr>
          <p:cNvSpPr>
            <a:spLocks noGrp="1"/>
          </p:cNvSpPr>
          <p:nvPr>
            <p:ph type="title"/>
          </p:nvPr>
        </p:nvSpPr>
        <p:spPr/>
        <p:txBody>
          <a:bodyPr/>
          <a:lstStyle/>
          <a:p>
            <a:r>
              <a:rPr lang="en-US" dirty="0"/>
              <a:t>Experts explore different perspectives</a:t>
            </a:r>
          </a:p>
        </p:txBody>
      </p:sp>
      <p:pic>
        <p:nvPicPr>
          <p:cNvPr id="4" name="Picture 3">
            <a:extLst>
              <a:ext uri="{FF2B5EF4-FFF2-40B4-BE49-F238E27FC236}">
                <a16:creationId xmlns:a16="http://schemas.microsoft.com/office/drawing/2014/main" id="{BB0558E8-2427-43AA-9B38-B305FF48DA29}"/>
              </a:ext>
            </a:extLst>
          </p:cNvPr>
          <p:cNvPicPr/>
          <p:nvPr/>
        </p:nvPicPr>
        <p:blipFill rotWithShape="1">
          <a:blip r:embed="rId2">
            <a:extLst>
              <a:ext uri="{28A0092B-C50C-407E-A947-70E740481C1C}">
                <a14:useLocalDpi xmlns:a14="http://schemas.microsoft.com/office/drawing/2010/main" val="0"/>
              </a:ext>
            </a:extLst>
          </a:blip>
          <a:srcRect l="8872" r="9183"/>
          <a:stretch/>
        </p:blipFill>
        <p:spPr bwMode="auto">
          <a:xfrm>
            <a:off x="1676400" y="1066800"/>
            <a:ext cx="5715000" cy="4860772"/>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3992708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6EA8-38C1-4FC0-BC1D-1DDBC4B66015}"/>
              </a:ext>
            </a:extLst>
          </p:cNvPr>
          <p:cNvSpPr>
            <a:spLocks noGrp="1"/>
          </p:cNvSpPr>
          <p:nvPr>
            <p:ph type="title"/>
          </p:nvPr>
        </p:nvSpPr>
        <p:spPr/>
        <p:txBody>
          <a:bodyPr/>
          <a:lstStyle/>
          <a:p>
            <a:r>
              <a:rPr lang="en-US" dirty="0"/>
              <a:t>Experts play the fool</a:t>
            </a:r>
          </a:p>
        </p:txBody>
      </p:sp>
      <p:pic>
        <p:nvPicPr>
          <p:cNvPr id="4" name="Content Placeholder 3">
            <a:extLst>
              <a:ext uri="{FF2B5EF4-FFF2-40B4-BE49-F238E27FC236}">
                <a16:creationId xmlns:a16="http://schemas.microsoft.com/office/drawing/2014/main" id="{EF4C1D6D-FD10-4F28-9590-A90245605F39}"/>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7679" r="9357"/>
          <a:stretch/>
        </p:blipFill>
        <p:spPr bwMode="auto">
          <a:xfrm>
            <a:off x="1889012" y="1600200"/>
            <a:ext cx="5312000" cy="4525963"/>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390557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3DDF-DAA3-4F7B-B5AC-02DE7E9019C4}"/>
              </a:ext>
            </a:extLst>
          </p:cNvPr>
          <p:cNvSpPr>
            <a:spLocks noGrp="1"/>
          </p:cNvSpPr>
          <p:nvPr>
            <p:ph type="title"/>
          </p:nvPr>
        </p:nvSpPr>
        <p:spPr/>
        <p:txBody>
          <a:bodyPr/>
          <a:lstStyle/>
          <a:p>
            <a:r>
              <a:rPr lang="en-US" dirty="0"/>
              <a:t>Experts curtail digressions</a:t>
            </a:r>
          </a:p>
        </p:txBody>
      </p:sp>
      <p:pic>
        <p:nvPicPr>
          <p:cNvPr id="4" name="Picture 3">
            <a:extLst>
              <a:ext uri="{FF2B5EF4-FFF2-40B4-BE49-F238E27FC236}">
                <a16:creationId xmlns:a16="http://schemas.microsoft.com/office/drawing/2014/main" id="{E1AEDED8-6B07-43B7-9FB1-EB518B90DD11}"/>
              </a:ext>
            </a:extLst>
          </p:cNvPr>
          <p:cNvPicPr/>
          <p:nvPr/>
        </p:nvPicPr>
        <p:blipFill rotWithShape="1">
          <a:blip r:embed="rId2">
            <a:extLst>
              <a:ext uri="{28A0092B-C50C-407E-A947-70E740481C1C}">
                <a14:useLocalDpi xmlns:a14="http://schemas.microsoft.com/office/drawing/2010/main" val="0"/>
              </a:ext>
            </a:extLst>
          </a:blip>
          <a:srcRect l="20586" r="24247"/>
          <a:stretch/>
        </p:blipFill>
        <p:spPr bwMode="auto">
          <a:xfrm>
            <a:off x="2362200" y="838200"/>
            <a:ext cx="4343400" cy="5565585"/>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Tree>
    <p:extLst>
      <p:ext uri="{BB962C8B-B14F-4D97-AF65-F5344CB8AC3E}">
        <p14:creationId xmlns:p14="http://schemas.microsoft.com/office/powerpoint/2010/main" val="377067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07070-7B3C-4C03-B96F-4005F9470FB7}"/>
              </a:ext>
            </a:extLst>
          </p:cNvPr>
          <p:cNvSpPr>
            <a:spLocks noGrp="1"/>
          </p:cNvSpPr>
          <p:nvPr>
            <p:ph type="title"/>
          </p:nvPr>
        </p:nvSpPr>
        <p:spPr/>
        <p:txBody>
          <a:bodyPr/>
          <a:lstStyle/>
          <a:p>
            <a:r>
              <a:rPr lang="en-US" dirty="0"/>
              <a:t>Experts retain their orientation</a:t>
            </a:r>
          </a:p>
        </p:txBody>
      </p:sp>
      <p:pic>
        <p:nvPicPr>
          <p:cNvPr id="4" name="Picture 3">
            <a:extLst>
              <a:ext uri="{FF2B5EF4-FFF2-40B4-BE49-F238E27FC236}">
                <a16:creationId xmlns:a16="http://schemas.microsoft.com/office/drawing/2014/main" id="{471B42C9-E642-48F5-ACBA-5B95147496F1}"/>
              </a:ext>
            </a:extLst>
          </p:cNvPr>
          <p:cNvPicPr/>
          <p:nvPr/>
        </p:nvPicPr>
        <p:blipFill rotWithShape="1">
          <a:blip r:embed="rId2">
            <a:extLst>
              <a:ext uri="{28A0092B-C50C-407E-A947-70E740481C1C}">
                <a14:useLocalDpi xmlns:a14="http://schemas.microsoft.com/office/drawing/2010/main" val="0"/>
              </a:ext>
            </a:extLst>
          </a:blip>
          <a:srcRect l="19044" r="17030"/>
          <a:stretch/>
        </p:blipFill>
        <p:spPr bwMode="auto">
          <a:xfrm>
            <a:off x="2035993" y="629653"/>
            <a:ext cx="5072013" cy="5607555"/>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Tree>
    <p:extLst>
      <p:ext uri="{BB962C8B-B14F-4D97-AF65-F5344CB8AC3E}">
        <p14:creationId xmlns:p14="http://schemas.microsoft.com/office/powerpoint/2010/main" val="77055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2C96-1EAA-4EC4-954B-DA341C09AFC0}"/>
              </a:ext>
            </a:extLst>
          </p:cNvPr>
          <p:cNvSpPr>
            <a:spLocks noGrp="1"/>
          </p:cNvSpPr>
          <p:nvPr>
            <p:ph type="title"/>
          </p:nvPr>
        </p:nvSpPr>
        <p:spPr/>
        <p:txBody>
          <a:bodyPr/>
          <a:lstStyle/>
          <a:p>
            <a:r>
              <a:rPr lang="en-US" dirty="0"/>
              <a:t>Design studio 3</a:t>
            </a:r>
          </a:p>
        </p:txBody>
      </p:sp>
      <p:sp>
        <p:nvSpPr>
          <p:cNvPr id="3" name="Content Placeholder 2">
            <a:extLst>
              <a:ext uri="{FF2B5EF4-FFF2-40B4-BE49-F238E27FC236}">
                <a16:creationId xmlns:a16="http://schemas.microsoft.com/office/drawing/2014/main" id="{0C3AA751-B7F2-4800-A362-1C9BF82D0AFA}"/>
              </a:ext>
            </a:extLst>
          </p:cNvPr>
          <p:cNvSpPr>
            <a:spLocks noGrp="1"/>
          </p:cNvSpPr>
          <p:nvPr>
            <p:ph sz="half" idx="1"/>
          </p:nvPr>
        </p:nvSpPr>
        <p:spPr/>
        <p:txBody>
          <a:bodyPr/>
          <a:lstStyle/>
          <a:p>
            <a:r>
              <a:rPr lang="en-US" dirty="0"/>
              <a:t>Questions?</a:t>
            </a:r>
          </a:p>
        </p:txBody>
      </p:sp>
    </p:spTree>
    <p:extLst>
      <p:ext uri="{BB962C8B-B14F-4D97-AF65-F5344CB8AC3E}">
        <p14:creationId xmlns:p14="http://schemas.microsoft.com/office/powerpoint/2010/main" val="432025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Software design </a:t>
            </a:r>
            <a:r>
              <a:rPr lang="en-US" dirty="0"/>
              <a:t>methods</a:t>
            </a:r>
          </a:p>
        </p:txBody>
      </p:sp>
      <p:graphicFrame>
        <p:nvGraphicFramePr>
          <p:cNvPr id="5" name="Content Placeholder 3"/>
          <p:cNvGraphicFramePr>
            <a:graphicFrameLocks/>
          </p:cNvGraphicFramePr>
          <p:nvPr>
            <p:extLst>
              <p:ext uri="{D42A27DB-BD31-4B8C-83A1-F6EECF244321}">
                <p14:modId xmlns:p14="http://schemas.microsoft.com/office/powerpoint/2010/main" val="114833072"/>
              </p:ext>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extLst>
                    <a:ext uri="{9D8B030D-6E8A-4147-A177-3AD203B41FA5}">
                      <a16:colId xmlns:a16="http://schemas.microsoft.com/office/drawing/2014/main" val="20000"/>
                    </a:ext>
                  </a:extLst>
                </a:gridCol>
                <a:gridCol w="1960825">
                  <a:extLst>
                    <a:ext uri="{9D8B030D-6E8A-4147-A177-3AD203B41FA5}">
                      <a16:colId xmlns:a16="http://schemas.microsoft.com/office/drawing/2014/main" val="20001"/>
                    </a:ext>
                  </a:extLst>
                </a:gridCol>
                <a:gridCol w="1960825">
                  <a:extLst>
                    <a:ext uri="{9D8B030D-6E8A-4147-A177-3AD203B41FA5}">
                      <a16:colId xmlns:a16="http://schemas.microsoft.com/office/drawing/2014/main" val="20002"/>
                    </a:ext>
                  </a:extLst>
                </a:gridCol>
                <a:gridCol w="1960825">
                  <a:extLst>
                    <a:ext uri="{9D8B030D-6E8A-4147-A177-3AD203B41FA5}">
                      <a16:colId xmlns:a16="http://schemas.microsoft.com/office/drawing/2014/main" val="20003"/>
                    </a:ext>
                  </a:extLst>
                </a:gridCol>
                <a:gridCol w="1960825">
                  <a:extLst>
                    <a:ext uri="{9D8B030D-6E8A-4147-A177-3AD203B41FA5}">
                      <a16:colId xmlns:a16="http://schemas.microsoft.com/office/drawing/2014/main" val="20004"/>
                    </a:ext>
                  </a:extLst>
                </a:gridCol>
              </a:tblGrid>
              <a:tr h="609600">
                <a:tc>
                  <a:txBody>
                    <a:bodyPr/>
                    <a:lstStyle/>
                    <a:p>
                      <a:pPr algn="ctr"/>
                      <a:endParaRPr lang="en-US" sz="1600" dirty="0"/>
                    </a:p>
                  </a:txBody>
                  <a:tcPr/>
                </a:tc>
                <a:tc>
                  <a:txBody>
                    <a:bodyPr/>
                    <a:lstStyle/>
                    <a:p>
                      <a:pPr algn="ctr"/>
                      <a:r>
                        <a:rPr lang="en-US" sz="1600" dirty="0"/>
                        <a:t>Application</a:t>
                      </a:r>
                      <a:br>
                        <a:rPr lang="en-US" sz="1600" dirty="0"/>
                      </a:br>
                      <a:r>
                        <a:rPr lang="en-US" sz="1600" dirty="0"/>
                        <a:t>design</a:t>
                      </a:r>
                    </a:p>
                  </a:txBody>
                  <a:tcPr/>
                </a:tc>
                <a:tc>
                  <a:txBody>
                    <a:bodyPr/>
                    <a:lstStyle/>
                    <a:p>
                      <a:pPr algn="ctr"/>
                      <a:r>
                        <a:rPr lang="en-US" sz="1600" dirty="0"/>
                        <a:t>Interaction</a:t>
                      </a:r>
                      <a:br>
                        <a:rPr lang="en-US" sz="1600" dirty="0"/>
                      </a:br>
                      <a:r>
                        <a:rPr lang="en-US" sz="1600" dirty="0"/>
                        <a:t>design</a:t>
                      </a:r>
                    </a:p>
                  </a:txBody>
                  <a:tcPr/>
                </a:tc>
                <a:tc>
                  <a:txBody>
                    <a:bodyPr/>
                    <a:lstStyle/>
                    <a:p>
                      <a:pPr algn="ctr"/>
                      <a:r>
                        <a:rPr lang="en-US" sz="1600" dirty="0"/>
                        <a:t>Architecture</a:t>
                      </a:r>
                      <a:br>
                        <a:rPr lang="en-US" sz="1600" dirty="0"/>
                      </a:br>
                      <a:r>
                        <a:rPr lang="en-US" sz="1600" dirty="0"/>
                        <a:t>design</a:t>
                      </a:r>
                    </a:p>
                  </a:txBody>
                  <a:tcPr/>
                </a:tc>
                <a:tc>
                  <a:txBody>
                    <a:bodyPr/>
                    <a:lstStyle/>
                    <a:p>
                      <a:pPr algn="ctr"/>
                      <a:r>
                        <a:rPr lang="en-US" sz="1600" dirty="0"/>
                        <a:t>Implementation</a:t>
                      </a:r>
                      <a:br>
                        <a:rPr lang="en-US" sz="1600" dirty="0"/>
                      </a:br>
                      <a:r>
                        <a:rPr lang="en-US" sz="1600" dirty="0"/>
                        <a:t>design</a:t>
                      </a:r>
                    </a:p>
                  </a:txBody>
                  <a:tcPr/>
                </a:tc>
                <a:extLst>
                  <a:ext uri="{0D108BD9-81ED-4DB2-BD59-A6C34878D82A}">
                    <a16:rowId xmlns:a16="http://schemas.microsoft.com/office/drawing/2014/main" val="10000"/>
                  </a:ext>
                </a:extLst>
              </a:tr>
              <a:tr h="1384831">
                <a:tc>
                  <a:txBody>
                    <a:bodyPr/>
                    <a:lstStyle/>
                    <a:p>
                      <a:r>
                        <a:rPr lang="en-US" sz="1600" b="1" dirty="0"/>
                        <a:t>Analysis</a:t>
                      </a:r>
                    </a:p>
                  </a:txBody>
                  <a:tcPr/>
                </a:tc>
                <a:tc>
                  <a:txBody>
                    <a:bodyPr/>
                    <a:lstStyle/>
                    <a:p>
                      <a:pPr marL="171450" indent="-171450">
                        <a:buFont typeface="Arial" pitchFamily="34" charset="0"/>
                        <a:buChar char="•"/>
                      </a:pPr>
                      <a:r>
                        <a:rPr lang="en-US" sz="1200" dirty="0"/>
                        <a:t>competitive testing</a:t>
                      </a:r>
                    </a:p>
                    <a:p>
                      <a:pPr marL="171450" indent="-171450">
                        <a:buFont typeface="Arial" pitchFamily="34" charset="0"/>
                        <a:buChar char="•"/>
                      </a:pPr>
                      <a:r>
                        <a:rPr lang="en-US" sz="1200" dirty="0"/>
                        <a:t>contextual</a:t>
                      </a:r>
                      <a:r>
                        <a:rPr lang="en-US" sz="1200" baseline="0" dirty="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feature comparison</a:t>
                      </a:r>
                    </a:p>
                    <a:p>
                      <a:pPr marL="171450" indent="-171450">
                        <a:buFont typeface="Arial" pitchFamily="34" charset="0"/>
                        <a:buChar char="•"/>
                      </a:pPr>
                      <a:r>
                        <a:rPr lang="en-US" sz="1200" baseline="0" dirty="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critical incident technique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interaction logging</a:t>
                      </a:r>
                    </a:p>
                    <a:p>
                      <a:pPr marL="171450" indent="-171450">
                        <a:buFont typeface="Arial" pitchFamily="34" charset="0"/>
                        <a:buChar char="•"/>
                      </a:pPr>
                      <a:r>
                        <a:rPr lang="en-US" sz="1200" dirty="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scenarios</a:t>
                      </a:r>
                    </a:p>
                  </a:txBody>
                  <a:tcPr/>
                </a:tc>
                <a:tc>
                  <a:txBody>
                    <a:bodyPr/>
                    <a:lstStyle/>
                    <a:p>
                      <a:pPr marL="171450" indent="-171450">
                        <a:buFont typeface="Arial" pitchFamily="34" charset="0"/>
                        <a:buChar char="•"/>
                      </a:pPr>
                      <a:r>
                        <a:rPr lang="en-US" sz="1200" dirty="0"/>
                        <a:t>framework assessment</a:t>
                      </a:r>
                    </a:p>
                    <a:p>
                      <a:pPr marL="171450" indent="-171450">
                        <a:buFont typeface="Arial" pitchFamily="34" charset="0"/>
                        <a:buChar char="•"/>
                      </a:pPr>
                      <a:r>
                        <a:rPr lang="en-US" sz="1200" dirty="0"/>
                        <a:t>model-driven</a:t>
                      </a:r>
                      <a:r>
                        <a:rPr lang="en-US" sz="1200" baseline="0" dirty="0"/>
                        <a:t> engineering</a:t>
                      </a:r>
                      <a:endParaRPr lang="en-US" sz="1200" dirty="0"/>
                    </a:p>
                    <a:p>
                      <a:pPr marL="171450" indent="-171450">
                        <a:buFont typeface="Arial" pitchFamily="34" charset="0"/>
                        <a:buChar char="•"/>
                      </a:pPr>
                      <a:r>
                        <a:rPr lang="en-US" sz="1200" dirty="0"/>
                        <a:t>quality-function-deployment</a:t>
                      </a:r>
                    </a:p>
                    <a:p>
                      <a:pPr marL="171450" indent="-171450">
                        <a:buFont typeface="Arial" pitchFamily="34" charset="0"/>
                        <a:buChar char="•"/>
                      </a:pPr>
                      <a:r>
                        <a:rPr lang="en-US" sz="1200" dirty="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world modeling</a:t>
                      </a:r>
                    </a:p>
                  </a:txBody>
                  <a:tcPr/>
                </a:tc>
                <a:tc>
                  <a:txBody>
                    <a:bodyPr/>
                    <a:lstStyle/>
                    <a:p>
                      <a:pPr marL="171450" indent="-171450">
                        <a:buFont typeface="Arial" pitchFamily="34" charset="0"/>
                        <a:buChar char="•"/>
                      </a:pPr>
                      <a:r>
                        <a:rPr lang="en-US" sz="1200" baseline="0" dirty="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test-driven design</a:t>
                      </a:r>
                      <a:endParaRPr lang="en-US" sz="1200" b="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visualization</a:t>
                      </a:r>
                    </a:p>
                    <a:p>
                      <a:pPr marL="0" indent="0">
                        <a:buFont typeface="Arial" pitchFamily="34" charset="0"/>
                        <a:buNone/>
                      </a:pPr>
                      <a:endParaRPr lang="en-US" sz="1200" baseline="0" dirty="0"/>
                    </a:p>
                  </a:txBody>
                  <a:tcPr/>
                </a:tc>
                <a:extLst>
                  <a:ext uri="{0D108BD9-81ED-4DB2-BD59-A6C34878D82A}">
                    <a16:rowId xmlns:a16="http://schemas.microsoft.com/office/drawing/2014/main" val="10001"/>
                  </a:ext>
                </a:extLst>
              </a:tr>
              <a:tr h="1384831">
                <a:tc>
                  <a:txBody>
                    <a:bodyPr/>
                    <a:lstStyle/>
                    <a:p>
                      <a:r>
                        <a:rPr lang="en-US" sz="1600" b="1" dirty="0"/>
                        <a:t>Synthesis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mind mapping</a:t>
                      </a:r>
                    </a:p>
                    <a:p>
                      <a:pPr marL="171450" indent="-171450">
                        <a:buFont typeface="Arial" pitchFamily="34" charset="0"/>
                        <a:buChar char="•"/>
                      </a:pPr>
                      <a:r>
                        <a:rPr lang="en-US" sz="1200" dirty="0">
                          <a:solidFill>
                            <a:schemeClr val="tx1"/>
                          </a:solidFill>
                        </a:rPr>
                        <a:t>morphological</a:t>
                      </a:r>
                      <a:r>
                        <a:rPr lang="en-US" sz="1200" baseline="0" dirty="0">
                          <a:solidFill>
                            <a:schemeClr val="tx1"/>
                          </a:solidFill>
                        </a:rPr>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participatory design</a:t>
                      </a:r>
                    </a:p>
                    <a:p>
                      <a:pPr marL="171450" indent="-171450">
                        <a:buFont typeface="Arial" pitchFamily="34" charset="0"/>
                        <a:buChar char="•"/>
                      </a:pPr>
                      <a:r>
                        <a:rPr lang="en-US" sz="1200" dirty="0"/>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architectural </a:t>
                      </a:r>
                      <a:r>
                        <a:rPr lang="en-US" sz="1200" baseline="0" dirty="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generative programming</a:t>
                      </a:r>
                      <a:endParaRPr lang="en-US" sz="1200"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component reuse</a:t>
                      </a:r>
                      <a:endParaRPr lang="en-US" sz="120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pair programming</a:t>
                      </a:r>
                    </a:p>
                    <a:p>
                      <a:pPr marL="171450" indent="-171450">
                        <a:buFont typeface="Arial" pitchFamily="34" charset="0"/>
                        <a:buChar char="•"/>
                      </a:pPr>
                      <a:r>
                        <a:rPr lang="en-US" sz="1200" dirty="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software patterns</a:t>
                      </a:r>
                    </a:p>
                  </a:txBody>
                  <a:tcPr/>
                </a:tc>
                <a:extLst>
                  <a:ext uri="{0D108BD9-81ED-4DB2-BD59-A6C34878D82A}">
                    <a16:rowId xmlns:a16="http://schemas.microsoft.com/office/drawing/2014/main" val="10002"/>
                  </a:ext>
                </a:extLst>
              </a:tr>
              <a:tr h="1384831">
                <a:tc>
                  <a:txBody>
                    <a:bodyPr/>
                    <a:lstStyle/>
                    <a:p>
                      <a:r>
                        <a:rPr lang="en-US" sz="1600" b="1" dirty="0"/>
                        <a:t>Evaluation</a:t>
                      </a:r>
                    </a:p>
                  </a:txBody>
                  <a:tcPr/>
                </a:tc>
                <a:tc>
                  <a:txBody>
                    <a:bodyPr/>
                    <a:lstStyle/>
                    <a:p>
                      <a:pPr marL="171450" indent="-171450">
                        <a:buFont typeface="Arial" pitchFamily="34" charset="0"/>
                        <a:buChar char="•"/>
                      </a:pPr>
                      <a:r>
                        <a:rPr lang="en-US" sz="1200" dirty="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wizard of </a:t>
                      </a:r>
                      <a:r>
                        <a:rPr lang="en-US" sz="1200" dirty="0" err="1"/>
                        <a:t>oz</a:t>
                      </a: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evaluative research</a:t>
                      </a:r>
                    </a:p>
                    <a:p>
                      <a:pPr marL="171450" indent="-171450">
                        <a:buFont typeface="Arial" pitchFamily="34" charset="0"/>
                        <a:buChar char="•"/>
                      </a:pPr>
                      <a:r>
                        <a:rPr lang="en-US" sz="1200" dirty="0"/>
                        <a:t>heuristic evaluation</a:t>
                      </a:r>
                    </a:p>
                    <a:p>
                      <a:pPr marL="171450" indent="-171450">
                        <a:buFont typeface="Arial" pitchFamily="34" charset="0"/>
                        <a:buChar char="•"/>
                      </a:pPr>
                      <a:r>
                        <a:rPr lang="en-US" sz="1200" dirty="0"/>
                        <a:t>think-aloud</a:t>
                      </a:r>
                      <a:r>
                        <a:rPr lang="en-US" sz="1200" baseline="0" dirty="0"/>
                        <a:t> protocol</a:t>
                      </a: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formal verification</a:t>
                      </a:r>
                    </a:p>
                    <a:p>
                      <a:pPr marL="171450" indent="-171450">
                        <a:buFont typeface="Arial" pitchFamily="34" charset="0"/>
                        <a:buChar char="•"/>
                      </a:pPr>
                      <a:r>
                        <a:rPr lang="en-US" sz="1200" dirty="0"/>
                        <a:t>simulation</a:t>
                      </a:r>
                    </a:p>
                    <a:p>
                      <a:pPr marL="171450" indent="-171450">
                        <a:buFont typeface="Arial" pitchFamily="34" charset="0"/>
                        <a:buChar char="•"/>
                      </a:pPr>
                      <a:r>
                        <a:rPr lang="en-US" sz="1200" dirty="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correctness proofs</a:t>
                      </a:r>
                    </a:p>
                    <a:p>
                      <a:pPr marL="171450" indent="-171450">
                        <a:buFont typeface="Arial" pitchFamily="34" charset="0"/>
                        <a:buChar char="•"/>
                      </a:pPr>
                      <a:r>
                        <a:rPr lang="en-US" sz="1200" dirty="0"/>
                        <a:t>inspections/reviews</a:t>
                      </a:r>
                    </a:p>
                    <a:p>
                      <a:pPr marL="171450" indent="-171450">
                        <a:buFont typeface="Arial" pitchFamily="34" charset="0"/>
                        <a:buChar char="•"/>
                      </a:pPr>
                      <a:r>
                        <a:rPr lang="en-US" sz="1200" dirty="0"/>
                        <a:t>parallel deployment</a:t>
                      </a:r>
                    </a:p>
                    <a:p>
                      <a:pPr marL="171450" indent="-171450">
                        <a:buFont typeface="Arial" pitchFamily="34" charset="0"/>
                        <a:buChar char="•"/>
                      </a:pPr>
                      <a:r>
                        <a:rPr lang="en-US" sz="1200" dirty="0"/>
                        <a:t>testing</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33017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extLst>
                    <a:ext uri="{9D8B030D-6E8A-4147-A177-3AD203B41FA5}">
                      <a16:colId xmlns:a16="http://schemas.microsoft.com/office/drawing/2014/main" val="20000"/>
                    </a:ext>
                  </a:extLst>
                </a:gridCol>
                <a:gridCol w="1960825">
                  <a:extLst>
                    <a:ext uri="{9D8B030D-6E8A-4147-A177-3AD203B41FA5}">
                      <a16:colId xmlns:a16="http://schemas.microsoft.com/office/drawing/2014/main" val="20001"/>
                    </a:ext>
                  </a:extLst>
                </a:gridCol>
                <a:gridCol w="1960825">
                  <a:extLst>
                    <a:ext uri="{9D8B030D-6E8A-4147-A177-3AD203B41FA5}">
                      <a16:colId xmlns:a16="http://schemas.microsoft.com/office/drawing/2014/main" val="20002"/>
                    </a:ext>
                  </a:extLst>
                </a:gridCol>
                <a:gridCol w="1960825">
                  <a:extLst>
                    <a:ext uri="{9D8B030D-6E8A-4147-A177-3AD203B41FA5}">
                      <a16:colId xmlns:a16="http://schemas.microsoft.com/office/drawing/2014/main" val="20003"/>
                    </a:ext>
                  </a:extLst>
                </a:gridCol>
                <a:gridCol w="1960825">
                  <a:extLst>
                    <a:ext uri="{9D8B030D-6E8A-4147-A177-3AD203B41FA5}">
                      <a16:colId xmlns:a16="http://schemas.microsoft.com/office/drawing/2014/main" val="20004"/>
                    </a:ext>
                  </a:extLst>
                </a:gridCol>
              </a:tblGrid>
              <a:tr h="609600">
                <a:tc>
                  <a:txBody>
                    <a:bodyPr/>
                    <a:lstStyle/>
                    <a:p>
                      <a:pPr algn="ctr"/>
                      <a:endParaRPr lang="en-US" sz="1600" dirty="0"/>
                    </a:p>
                  </a:txBody>
                  <a:tcPr/>
                </a:tc>
                <a:tc>
                  <a:txBody>
                    <a:bodyPr/>
                    <a:lstStyle/>
                    <a:p>
                      <a:pPr algn="ctr"/>
                      <a:r>
                        <a:rPr lang="en-US" sz="1600" dirty="0"/>
                        <a:t>Application</a:t>
                      </a:r>
                      <a:br>
                        <a:rPr lang="en-US" sz="1600" dirty="0"/>
                      </a:br>
                      <a:r>
                        <a:rPr lang="en-US" sz="1600" dirty="0"/>
                        <a:t>design</a:t>
                      </a:r>
                    </a:p>
                  </a:txBody>
                  <a:tcPr/>
                </a:tc>
                <a:tc>
                  <a:txBody>
                    <a:bodyPr/>
                    <a:lstStyle/>
                    <a:p>
                      <a:pPr algn="ctr"/>
                      <a:r>
                        <a:rPr lang="en-US" sz="1600" dirty="0"/>
                        <a:t>Interaction</a:t>
                      </a:r>
                      <a:br>
                        <a:rPr lang="en-US" sz="1600" dirty="0"/>
                      </a:br>
                      <a:r>
                        <a:rPr lang="en-US" sz="1600" dirty="0"/>
                        <a:t>design</a:t>
                      </a:r>
                    </a:p>
                  </a:txBody>
                  <a:tcPr/>
                </a:tc>
                <a:tc>
                  <a:txBody>
                    <a:bodyPr/>
                    <a:lstStyle/>
                    <a:p>
                      <a:pPr algn="ctr"/>
                      <a:r>
                        <a:rPr lang="en-US" sz="1600" dirty="0"/>
                        <a:t>Architecture</a:t>
                      </a:r>
                      <a:br>
                        <a:rPr lang="en-US" sz="1600" dirty="0"/>
                      </a:br>
                      <a:r>
                        <a:rPr lang="en-US" sz="1600" dirty="0"/>
                        <a:t>design</a:t>
                      </a:r>
                    </a:p>
                  </a:txBody>
                  <a:tcPr/>
                </a:tc>
                <a:tc>
                  <a:txBody>
                    <a:bodyPr/>
                    <a:lstStyle/>
                    <a:p>
                      <a:pPr algn="ctr"/>
                      <a:r>
                        <a:rPr lang="en-US" sz="1600" dirty="0"/>
                        <a:t>Implementation</a:t>
                      </a:r>
                      <a:br>
                        <a:rPr lang="en-US" sz="1600" dirty="0"/>
                      </a:br>
                      <a:r>
                        <a:rPr lang="en-US" sz="1600" dirty="0"/>
                        <a:t>design</a:t>
                      </a:r>
                    </a:p>
                  </a:txBody>
                  <a:tcPr/>
                </a:tc>
                <a:extLst>
                  <a:ext uri="{0D108BD9-81ED-4DB2-BD59-A6C34878D82A}">
                    <a16:rowId xmlns:a16="http://schemas.microsoft.com/office/drawing/2014/main" val="10000"/>
                  </a:ext>
                </a:extLst>
              </a:tr>
              <a:tr h="1384831">
                <a:tc>
                  <a:txBody>
                    <a:bodyPr/>
                    <a:lstStyle/>
                    <a:p>
                      <a:r>
                        <a:rPr lang="en-US" sz="1600" b="1" dirty="0"/>
                        <a:t>Analysis</a:t>
                      </a:r>
                    </a:p>
                  </a:txBody>
                  <a:tcPr/>
                </a:tc>
                <a:tc>
                  <a:txBody>
                    <a:bodyPr/>
                    <a:lstStyle/>
                    <a:p>
                      <a:pPr marL="171450" indent="-171450">
                        <a:buFont typeface="Arial" pitchFamily="34" charset="0"/>
                        <a:buChar char="•"/>
                      </a:pPr>
                      <a:r>
                        <a:rPr lang="en-US" sz="1200" dirty="0"/>
                        <a:t>competitive testing</a:t>
                      </a:r>
                    </a:p>
                    <a:p>
                      <a:pPr marL="171450" indent="-171450">
                        <a:buFont typeface="Arial" pitchFamily="34" charset="0"/>
                        <a:buChar char="•"/>
                      </a:pPr>
                      <a:r>
                        <a:rPr lang="en-US" sz="1200" dirty="0"/>
                        <a:t>contextual</a:t>
                      </a:r>
                      <a:r>
                        <a:rPr lang="en-US" sz="1200" baseline="0" dirty="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feature comparison</a:t>
                      </a:r>
                    </a:p>
                    <a:p>
                      <a:pPr marL="171450" indent="-171450">
                        <a:buFont typeface="Arial" pitchFamily="34" charset="0"/>
                        <a:buChar char="•"/>
                      </a:pPr>
                      <a:r>
                        <a:rPr lang="en-US" sz="1200" baseline="0" dirty="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schemeClr val="tx1"/>
                          </a:solidFill>
                        </a:rPr>
                        <a:t>critical incident technique</a:t>
                      </a:r>
                    </a:p>
                    <a:p>
                      <a:pPr marL="171450" indent="-171450">
                        <a:buFont typeface="Arial" pitchFamily="34" charset="0"/>
                        <a:buChar char="•"/>
                      </a:pPr>
                      <a:r>
                        <a:rPr lang="en-US" sz="1200" dirty="0">
                          <a:solidFill>
                            <a:schemeClr val="tx1"/>
                          </a:solidFill>
                        </a:rPr>
                        <a:t>interaction logging</a:t>
                      </a:r>
                    </a:p>
                    <a:p>
                      <a:pPr marL="171450" indent="-171450">
                        <a:buFont typeface="Arial" pitchFamily="34" charset="0"/>
                        <a:buChar char="•"/>
                      </a:pPr>
                      <a:r>
                        <a:rPr lang="en-US" sz="1200" dirty="0">
                          <a:solidFill>
                            <a:srgbClr val="FF0000"/>
                          </a:solidFill>
                        </a:rPr>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scenarios</a:t>
                      </a:r>
                    </a:p>
                  </a:txBody>
                  <a:tcPr/>
                </a:tc>
                <a:tc>
                  <a:txBody>
                    <a:bodyPr/>
                    <a:lstStyle/>
                    <a:p>
                      <a:pPr marL="171450" indent="-171450">
                        <a:buFont typeface="Arial" pitchFamily="34" charset="0"/>
                        <a:buChar char="•"/>
                      </a:pPr>
                      <a:r>
                        <a:rPr lang="en-US" sz="1200" dirty="0"/>
                        <a:t>framework assessment</a:t>
                      </a:r>
                    </a:p>
                    <a:p>
                      <a:pPr marL="171450" indent="-171450">
                        <a:buFont typeface="Arial" pitchFamily="34" charset="0"/>
                        <a:buChar char="•"/>
                      </a:pPr>
                      <a:r>
                        <a:rPr lang="en-US" sz="1200" dirty="0"/>
                        <a:t>model-driven</a:t>
                      </a:r>
                      <a:r>
                        <a:rPr lang="en-US" sz="1200" baseline="0" dirty="0"/>
                        <a:t> engineering</a:t>
                      </a:r>
                      <a:endParaRPr lang="en-US" sz="1200" dirty="0"/>
                    </a:p>
                    <a:p>
                      <a:pPr marL="171450" indent="-171450">
                        <a:buFont typeface="Arial" pitchFamily="34" charset="0"/>
                        <a:buChar char="•"/>
                      </a:pPr>
                      <a:r>
                        <a:rPr lang="en-US" sz="1200" dirty="0"/>
                        <a:t>quality-function-deployment</a:t>
                      </a:r>
                    </a:p>
                    <a:p>
                      <a:pPr marL="171450" indent="-171450">
                        <a:buFont typeface="Arial" pitchFamily="34" charset="0"/>
                        <a:buChar char="•"/>
                      </a:pPr>
                      <a:r>
                        <a:rPr lang="en-US" sz="1200" dirty="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world modeling</a:t>
                      </a:r>
                    </a:p>
                  </a:txBody>
                  <a:tcPr/>
                </a:tc>
                <a:tc>
                  <a:txBody>
                    <a:bodyPr/>
                    <a:lstStyle/>
                    <a:p>
                      <a:pPr marL="171450" indent="-171450">
                        <a:buFont typeface="Arial" pitchFamily="34" charset="0"/>
                        <a:buChar char="•"/>
                      </a:pPr>
                      <a:r>
                        <a:rPr lang="en-US" sz="1200" baseline="0" dirty="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test-driven design</a:t>
                      </a:r>
                      <a:endParaRPr lang="en-US" sz="1200" b="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visualization</a:t>
                      </a:r>
                    </a:p>
                    <a:p>
                      <a:pPr marL="0" indent="0">
                        <a:buFont typeface="Arial" pitchFamily="34" charset="0"/>
                        <a:buNone/>
                      </a:pPr>
                      <a:endParaRPr lang="en-US" sz="1200" baseline="0" dirty="0"/>
                    </a:p>
                  </a:txBody>
                  <a:tcPr/>
                </a:tc>
                <a:extLst>
                  <a:ext uri="{0D108BD9-81ED-4DB2-BD59-A6C34878D82A}">
                    <a16:rowId xmlns:a16="http://schemas.microsoft.com/office/drawing/2014/main" val="10001"/>
                  </a:ext>
                </a:extLst>
              </a:tr>
              <a:tr h="1384831">
                <a:tc>
                  <a:txBody>
                    <a:bodyPr/>
                    <a:lstStyle/>
                    <a:p>
                      <a:r>
                        <a:rPr lang="en-US" sz="1600" b="1" dirty="0"/>
                        <a:t>Synthesis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mind mapping</a:t>
                      </a:r>
                    </a:p>
                    <a:p>
                      <a:pPr marL="171450" indent="-171450">
                        <a:buFont typeface="Arial" pitchFamily="34" charset="0"/>
                        <a:buChar char="•"/>
                      </a:pPr>
                      <a:r>
                        <a:rPr lang="en-US" sz="1200" dirty="0"/>
                        <a:t>morphological</a:t>
                      </a:r>
                      <a:r>
                        <a:rPr lang="en-US" sz="1200" baseline="0" dirty="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participatory design</a:t>
                      </a:r>
                    </a:p>
                    <a:p>
                      <a:pPr marL="171450" indent="-171450">
                        <a:buFont typeface="Arial" pitchFamily="34" charset="0"/>
                        <a:buChar char="•"/>
                      </a:pPr>
                      <a:r>
                        <a:rPr lang="en-US" sz="1200" dirty="0"/>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architectural </a:t>
                      </a:r>
                      <a:r>
                        <a:rPr lang="en-US" sz="1200" baseline="0" dirty="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generative programming</a:t>
                      </a:r>
                      <a:endParaRPr lang="en-US" sz="1200"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component reuse</a:t>
                      </a:r>
                      <a:endParaRPr lang="en-US" sz="120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pair programming</a:t>
                      </a:r>
                    </a:p>
                    <a:p>
                      <a:pPr marL="171450" indent="-171450">
                        <a:buFont typeface="Arial" pitchFamily="34" charset="0"/>
                        <a:buChar char="•"/>
                      </a:pPr>
                      <a:r>
                        <a:rPr lang="en-US" sz="1200" dirty="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software patterns</a:t>
                      </a:r>
                    </a:p>
                  </a:txBody>
                  <a:tcPr/>
                </a:tc>
                <a:extLst>
                  <a:ext uri="{0D108BD9-81ED-4DB2-BD59-A6C34878D82A}">
                    <a16:rowId xmlns:a16="http://schemas.microsoft.com/office/drawing/2014/main" val="10002"/>
                  </a:ext>
                </a:extLst>
              </a:tr>
              <a:tr h="1384831">
                <a:tc>
                  <a:txBody>
                    <a:bodyPr/>
                    <a:lstStyle/>
                    <a:p>
                      <a:r>
                        <a:rPr lang="en-US" sz="1600" b="1" dirty="0"/>
                        <a:t>Evaluation</a:t>
                      </a:r>
                    </a:p>
                  </a:txBody>
                  <a:tcPr/>
                </a:tc>
                <a:tc>
                  <a:txBody>
                    <a:bodyPr/>
                    <a:lstStyle/>
                    <a:p>
                      <a:pPr marL="171450" indent="-171450">
                        <a:buFont typeface="Arial" pitchFamily="34" charset="0"/>
                        <a:buChar char="•"/>
                      </a:pPr>
                      <a:r>
                        <a:rPr lang="en-US" sz="1200" dirty="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wizard of </a:t>
                      </a:r>
                      <a:r>
                        <a:rPr lang="en-US" sz="1200" dirty="0" err="1"/>
                        <a:t>oz</a:t>
                      </a: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evaluative research</a:t>
                      </a:r>
                    </a:p>
                    <a:p>
                      <a:pPr marL="171450" indent="-171450">
                        <a:buFont typeface="Arial" pitchFamily="34" charset="0"/>
                        <a:buChar char="•"/>
                      </a:pPr>
                      <a:r>
                        <a:rPr lang="en-US" sz="1200" dirty="0"/>
                        <a:t>heuristic evaluation</a:t>
                      </a:r>
                    </a:p>
                    <a:p>
                      <a:pPr marL="171450" indent="-171450">
                        <a:buFont typeface="Arial" pitchFamily="34" charset="0"/>
                        <a:buChar char="•"/>
                      </a:pPr>
                      <a:r>
                        <a:rPr lang="en-US" sz="1200" dirty="0"/>
                        <a:t>think-aloud</a:t>
                      </a:r>
                      <a:r>
                        <a:rPr lang="en-US" sz="1200" baseline="0" dirty="0"/>
                        <a:t> protocol</a:t>
                      </a: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formal verification</a:t>
                      </a:r>
                    </a:p>
                    <a:p>
                      <a:pPr marL="171450" indent="-171450">
                        <a:buFont typeface="Arial" pitchFamily="34" charset="0"/>
                        <a:buChar char="•"/>
                      </a:pPr>
                      <a:r>
                        <a:rPr lang="en-US" sz="1200" dirty="0"/>
                        <a:t>simulation</a:t>
                      </a:r>
                    </a:p>
                    <a:p>
                      <a:pPr marL="171450" indent="-171450">
                        <a:buFont typeface="Arial" pitchFamily="34" charset="0"/>
                        <a:buChar char="•"/>
                      </a:pPr>
                      <a:r>
                        <a:rPr lang="en-US" sz="1200" dirty="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correctness proofs</a:t>
                      </a:r>
                    </a:p>
                    <a:p>
                      <a:pPr marL="171450" indent="-171450">
                        <a:buFont typeface="Arial" pitchFamily="34" charset="0"/>
                        <a:buChar char="•"/>
                      </a:pPr>
                      <a:r>
                        <a:rPr lang="en-US" sz="1200" dirty="0"/>
                        <a:t>inspections/reviews</a:t>
                      </a:r>
                    </a:p>
                    <a:p>
                      <a:pPr marL="171450" indent="-171450">
                        <a:buFont typeface="Arial" pitchFamily="34" charset="0"/>
                        <a:buChar char="•"/>
                      </a:pPr>
                      <a:r>
                        <a:rPr lang="en-US" sz="1200" dirty="0"/>
                        <a:t>parallel deployment</a:t>
                      </a:r>
                    </a:p>
                    <a:p>
                      <a:pPr marL="171450" indent="-171450">
                        <a:buFont typeface="Arial" pitchFamily="34" charset="0"/>
                        <a:buChar char="•"/>
                      </a:pPr>
                      <a:r>
                        <a:rPr lang="en-US" sz="1200" dirty="0"/>
                        <a:t>testing</a:t>
                      </a:r>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a:t>Software design </a:t>
            </a:r>
            <a:r>
              <a:rPr lang="en-US" dirty="0"/>
              <a:t>methods</a:t>
            </a:r>
          </a:p>
        </p:txBody>
      </p:sp>
      <p:sp>
        <p:nvSpPr>
          <p:cNvPr id="5" name="Rectangle 4"/>
          <p:cNvSpPr/>
          <p:nvPr/>
        </p:nvSpPr>
        <p:spPr>
          <a:xfrm>
            <a:off x="3152694" y="1912951"/>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318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Personas</a:t>
            </a:r>
          </a:p>
        </p:txBody>
      </p:sp>
      <p:sp>
        <p:nvSpPr>
          <p:cNvPr id="3" name="Content Placeholder 2"/>
          <p:cNvSpPr>
            <a:spLocks noGrp="1"/>
          </p:cNvSpPr>
          <p:nvPr>
            <p:ph sz="half" idx="1"/>
          </p:nvPr>
        </p:nvSpPr>
        <p:spPr>
          <a:xfrm>
            <a:off x="457200" y="1600200"/>
            <a:ext cx="8305800" cy="4525963"/>
          </a:xfrm>
        </p:spPr>
        <p:txBody>
          <a:bodyPr/>
          <a:lstStyle/>
          <a:p>
            <a:r>
              <a:rPr lang="en-US" dirty="0"/>
              <a:t>Personas is the process of developing meaningful and relatable user profiles that capture common behaviors</a:t>
            </a:r>
          </a:p>
        </p:txBody>
      </p:sp>
      <p:pic>
        <p:nvPicPr>
          <p:cNvPr id="1026" name="Picture 2" descr="http://b-i.forbesimg.com/louiscolumbus/files/2013/03/Microsoft-person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514600"/>
            <a:ext cx="5411760" cy="388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10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p:txBody>
          <a:bodyPr>
            <a:normAutofit/>
          </a:bodyPr>
          <a:lstStyle/>
          <a:p>
            <a:r>
              <a:rPr lang="en-US" dirty="0"/>
              <a:t>Collect data through field research</a:t>
            </a:r>
          </a:p>
          <a:p>
            <a:endParaRPr lang="en-US" dirty="0"/>
          </a:p>
          <a:p>
            <a:r>
              <a:rPr lang="en-US" dirty="0"/>
              <a:t>Segment the users into archetypes</a:t>
            </a:r>
          </a:p>
          <a:p>
            <a:endParaRPr lang="en-US" dirty="0"/>
          </a:p>
          <a:p>
            <a:r>
              <a:rPr lang="en-US" dirty="0"/>
              <a:t>Create the personas</a:t>
            </a:r>
          </a:p>
          <a:p>
            <a:endParaRPr lang="en-US" dirty="0"/>
          </a:p>
          <a:p>
            <a:pPr lvl="1"/>
            <a:endParaRPr lang="en-US" dirty="0"/>
          </a:p>
        </p:txBody>
      </p:sp>
    </p:spTree>
    <p:extLst>
      <p:ext uri="{BB962C8B-B14F-4D97-AF65-F5344CB8AC3E}">
        <p14:creationId xmlns:p14="http://schemas.microsoft.com/office/powerpoint/2010/main" val="103561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609600"/>
          </a:xfrm>
        </p:spPr>
        <p:txBody>
          <a:bodyPr>
            <a:normAutofit/>
          </a:bodyPr>
          <a:lstStyle/>
          <a:p>
            <a:r>
              <a:rPr lang="en-US" dirty="0"/>
              <a:t>Example: collect data through field research</a:t>
            </a:r>
          </a:p>
        </p:txBody>
      </p:sp>
      <p:sp>
        <p:nvSpPr>
          <p:cNvPr id="12" name="Content Placeholder 2"/>
          <p:cNvSpPr>
            <a:spLocks noGrp="1"/>
          </p:cNvSpPr>
          <p:nvPr>
            <p:ph idx="1"/>
          </p:nvPr>
        </p:nvSpPr>
        <p:spPr>
          <a:xfrm>
            <a:off x="457200" y="1600200"/>
            <a:ext cx="8176260" cy="4525963"/>
          </a:xfrm>
        </p:spPr>
        <p:txBody>
          <a:bodyPr>
            <a:normAutofit/>
          </a:bodyPr>
          <a:lstStyle/>
          <a:p>
            <a:r>
              <a:rPr lang="en-US" dirty="0"/>
              <a:t>Observations</a:t>
            </a:r>
          </a:p>
          <a:p>
            <a:endParaRPr lang="en-US" dirty="0"/>
          </a:p>
          <a:p>
            <a:r>
              <a:rPr lang="en-US" dirty="0"/>
              <a:t>Interviews</a:t>
            </a:r>
          </a:p>
          <a:p>
            <a:endParaRPr lang="en-US" dirty="0"/>
          </a:p>
          <a:p>
            <a:r>
              <a:rPr lang="en-US" dirty="0"/>
              <a:t>Ethnography</a:t>
            </a:r>
          </a:p>
        </p:txBody>
      </p:sp>
    </p:spTree>
    <p:extLst>
      <p:ext uri="{BB962C8B-B14F-4D97-AF65-F5344CB8AC3E}">
        <p14:creationId xmlns:p14="http://schemas.microsoft.com/office/powerpoint/2010/main" val="240332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1F3F6-EF02-4A0B-A1BB-5512979CB727}"/>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6271D775-070A-44F7-85BF-590C3CEE7A3C}"/>
              </a:ext>
            </a:extLst>
          </p:cNvPr>
          <p:cNvSpPr>
            <a:spLocks noGrp="1"/>
          </p:cNvSpPr>
          <p:nvPr>
            <p:ph sz="half" idx="1"/>
          </p:nvPr>
        </p:nvSpPr>
        <p:spPr/>
        <p:txBody>
          <a:bodyPr/>
          <a:lstStyle/>
          <a:p>
            <a:r>
              <a:rPr lang="en-US" dirty="0"/>
              <a:t>No office </a:t>
            </a:r>
            <a:r>
              <a:rPr lang="en-US"/>
              <a:t>hours today</a:t>
            </a:r>
          </a:p>
        </p:txBody>
      </p:sp>
    </p:spTree>
    <p:extLst>
      <p:ext uri="{BB962C8B-B14F-4D97-AF65-F5344CB8AC3E}">
        <p14:creationId xmlns:p14="http://schemas.microsoft.com/office/powerpoint/2010/main" val="342484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segment the users into archetypes</a:t>
            </a:r>
          </a:p>
        </p:txBody>
      </p:sp>
      <p:sp>
        <p:nvSpPr>
          <p:cNvPr id="3" name="Content Placeholder 2"/>
          <p:cNvSpPr>
            <a:spLocks noGrp="1"/>
          </p:cNvSpPr>
          <p:nvPr>
            <p:ph idx="1"/>
          </p:nvPr>
        </p:nvSpPr>
        <p:spPr/>
        <p:txBody>
          <a:bodyPr>
            <a:normAutofit/>
          </a:bodyPr>
          <a:lstStyle/>
          <a:p>
            <a:r>
              <a:rPr lang="en-US" dirty="0"/>
              <a:t>Organize the individual users into groups</a:t>
            </a:r>
          </a:p>
          <a:p>
            <a:pPr lvl="1"/>
            <a:r>
              <a:rPr lang="en-US" dirty="0"/>
              <a:t>affinity diagramming</a:t>
            </a:r>
          </a:p>
          <a:p>
            <a:pPr lvl="1"/>
            <a:r>
              <a:rPr lang="en-US" dirty="0"/>
              <a:t>two-dimensional axes</a:t>
            </a:r>
          </a:p>
          <a:p>
            <a:pPr lvl="1"/>
            <a:r>
              <a:rPr lang="en-US" dirty="0"/>
              <a:t>informal clustering</a:t>
            </a:r>
          </a:p>
          <a:p>
            <a:endParaRPr lang="en-US" dirty="0"/>
          </a:p>
          <a:p>
            <a:r>
              <a:rPr lang="en-US" dirty="0"/>
              <a:t>Typically repeated multiple times to explore different user characteristics</a:t>
            </a:r>
          </a:p>
          <a:p>
            <a:endParaRPr lang="en-US" dirty="0"/>
          </a:p>
          <a:p>
            <a:r>
              <a:rPr lang="en-US" dirty="0"/>
              <a:t>Recombine characteristics into hypothetical users who are both representative of a larger group and different amongst each other</a:t>
            </a:r>
          </a:p>
        </p:txBody>
      </p:sp>
    </p:spTree>
    <p:extLst>
      <p:ext uri="{BB962C8B-B14F-4D97-AF65-F5344CB8AC3E}">
        <p14:creationId xmlns:p14="http://schemas.microsoft.com/office/powerpoint/2010/main" val="423636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create the personas</a:t>
            </a:r>
          </a:p>
        </p:txBody>
      </p:sp>
      <p:sp>
        <p:nvSpPr>
          <p:cNvPr id="3" name="Content Placeholder 2"/>
          <p:cNvSpPr>
            <a:spLocks noGrp="1"/>
          </p:cNvSpPr>
          <p:nvPr>
            <p:ph idx="1"/>
          </p:nvPr>
        </p:nvSpPr>
        <p:spPr/>
        <p:txBody>
          <a:bodyPr>
            <a:normAutofit/>
          </a:bodyPr>
          <a:lstStyle/>
          <a:p>
            <a:r>
              <a:rPr lang="en-US" dirty="0"/>
              <a:t>Name the archetype and associate an image</a:t>
            </a:r>
          </a:p>
          <a:p>
            <a:endParaRPr lang="en-US" dirty="0"/>
          </a:p>
          <a:p>
            <a:r>
              <a:rPr lang="en-US" dirty="0"/>
              <a:t>Briefly introduce their life situation</a:t>
            </a:r>
          </a:p>
          <a:p>
            <a:endParaRPr lang="en-US" dirty="0"/>
          </a:p>
          <a:p>
            <a:r>
              <a:rPr lang="en-US" dirty="0"/>
              <a:t>Briefly describe their goals</a:t>
            </a:r>
          </a:p>
          <a:p>
            <a:endParaRPr lang="en-US" dirty="0"/>
          </a:p>
          <a:p>
            <a:r>
              <a:rPr lang="en-US" dirty="0"/>
              <a:t>Briefly describe their characteristic behaviors </a:t>
            </a:r>
          </a:p>
          <a:p>
            <a:endParaRPr lang="en-US" dirty="0"/>
          </a:p>
          <a:p>
            <a:r>
              <a:rPr lang="en-US" dirty="0"/>
              <a:t>Usually, between three and five personas are created, at most one page each</a:t>
            </a:r>
          </a:p>
        </p:txBody>
      </p:sp>
    </p:spTree>
    <p:extLst>
      <p:ext uri="{BB962C8B-B14F-4D97-AF65-F5344CB8AC3E}">
        <p14:creationId xmlns:p14="http://schemas.microsoft.com/office/powerpoint/2010/main" val="3834129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notation: cards</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pPr lvl="1"/>
            <a:endParaRPr lang="en-US" dirty="0"/>
          </a:p>
        </p:txBody>
      </p:sp>
      <p:pic>
        <p:nvPicPr>
          <p:cNvPr id="4" name="Picture 2" descr="http://hello.boagworld.com/wp-content/uploads/2010/11/persona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581650" cy="408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680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notation: table</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pPr lvl="1"/>
            <a:endParaRPr lang="en-US" dirty="0"/>
          </a:p>
        </p:txBody>
      </p:sp>
      <p:pic>
        <p:nvPicPr>
          <p:cNvPr id="3074" name="Picture 2" descr="http://wiki.openmoko.org/images/3/31/Sample_person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599"/>
            <a:ext cx="6924675"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063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successful use</a:t>
            </a:r>
          </a:p>
        </p:txBody>
      </p:sp>
      <p:sp>
        <p:nvSpPr>
          <p:cNvPr id="3" name="Content Placeholder 2"/>
          <p:cNvSpPr>
            <a:spLocks noGrp="1"/>
          </p:cNvSpPr>
          <p:nvPr>
            <p:ph idx="1"/>
          </p:nvPr>
        </p:nvSpPr>
        <p:spPr/>
        <p:txBody>
          <a:bodyPr>
            <a:normAutofit/>
          </a:bodyPr>
          <a:lstStyle/>
          <a:p>
            <a:r>
              <a:rPr lang="en-US" dirty="0"/>
              <a:t>Must be based on actual, in-depth field research</a:t>
            </a:r>
          </a:p>
          <a:p>
            <a:endParaRPr lang="en-US" dirty="0"/>
          </a:p>
          <a:p>
            <a:r>
              <a:rPr lang="en-US" dirty="0"/>
              <a:t>Must focus on key differentiating characteristics that might influence the design project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96825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and weaknesses</a:t>
            </a:r>
          </a:p>
        </p:txBody>
      </p:sp>
      <p:sp>
        <p:nvSpPr>
          <p:cNvPr id="4" name="Text Placeholder 3"/>
          <p:cNvSpPr>
            <a:spLocks noGrp="1"/>
          </p:cNvSpPr>
          <p:nvPr>
            <p:ph type="body" idx="1"/>
          </p:nvPr>
        </p:nvSpPr>
        <p:spPr/>
        <p:txBody>
          <a:bodyPr/>
          <a:lstStyle/>
          <a:p>
            <a:r>
              <a:rPr lang="en-US" sz="2400" dirty="0">
                <a:solidFill>
                  <a:srgbClr val="F32200"/>
                </a:solidFill>
              </a:rPr>
              <a:t>Strengths</a:t>
            </a:r>
          </a:p>
        </p:txBody>
      </p:sp>
      <p:sp>
        <p:nvSpPr>
          <p:cNvPr id="5" name="Content Placeholder 4"/>
          <p:cNvSpPr>
            <a:spLocks noGrp="1"/>
          </p:cNvSpPr>
          <p:nvPr>
            <p:ph sz="half" idx="2"/>
          </p:nvPr>
        </p:nvSpPr>
        <p:spPr>
          <a:xfrm>
            <a:off x="457200" y="2174874"/>
            <a:ext cx="4040188" cy="4149725"/>
          </a:xfrm>
        </p:spPr>
        <p:txBody>
          <a:bodyPr>
            <a:normAutofit/>
          </a:bodyPr>
          <a:lstStyle/>
          <a:p>
            <a:r>
              <a:rPr lang="en-US" dirty="0"/>
              <a:t>Explicitly brings users into the design process</a:t>
            </a:r>
          </a:p>
          <a:p>
            <a:r>
              <a:rPr lang="en-US" dirty="0"/>
              <a:t>Builds a shared understanding of the audience among the design team members</a:t>
            </a:r>
          </a:p>
          <a:p>
            <a:r>
              <a:rPr lang="en-US" dirty="0"/>
              <a:t>Provides an implicit test for future design ideas</a:t>
            </a:r>
          </a:p>
          <a:p>
            <a:r>
              <a:rPr lang="en-US" dirty="0"/>
              <a:t>Helps focus on essence</a:t>
            </a:r>
          </a:p>
          <a:p>
            <a:endParaRPr lang="en-US" dirty="0"/>
          </a:p>
        </p:txBody>
      </p:sp>
      <p:sp>
        <p:nvSpPr>
          <p:cNvPr id="6" name="Text Placeholder 5"/>
          <p:cNvSpPr>
            <a:spLocks noGrp="1"/>
          </p:cNvSpPr>
          <p:nvPr>
            <p:ph type="body" sz="quarter" idx="3"/>
          </p:nvPr>
        </p:nvSpPr>
        <p:spPr/>
        <p:txBody>
          <a:bodyPr>
            <a:normAutofit/>
          </a:bodyPr>
          <a:lstStyle/>
          <a:p>
            <a:r>
              <a:rPr lang="en-US" sz="2400" dirty="0">
                <a:solidFill>
                  <a:srgbClr val="F32200"/>
                </a:solidFill>
              </a:rPr>
              <a:t>Weaknesses</a:t>
            </a:r>
          </a:p>
        </p:txBody>
      </p:sp>
      <p:sp>
        <p:nvSpPr>
          <p:cNvPr id="7" name="Content Placeholder 6"/>
          <p:cNvSpPr>
            <a:spLocks noGrp="1"/>
          </p:cNvSpPr>
          <p:nvPr>
            <p:ph sz="quarter" idx="4"/>
          </p:nvPr>
        </p:nvSpPr>
        <p:spPr/>
        <p:txBody>
          <a:bodyPr>
            <a:normAutofit/>
          </a:bodyPr>
          <a:lstStyle/>
          <a:p>
            <a:r>
              <a:rPr lang="en-US" dirty="0"/>
              <a:t>Might distance the designer from actual users and overly focus on the personas</a:t>
            </a:r>
          </a:p>
          <a:p>
            <a:r>
              <a:rPr lang="en-US" dirty="0"/>
              <a:t>Might distance the designer from a-typical users</a:t>
            </a:r>
          </a:p>
          <a:p>
            <a:r>
              <a:rPr lang="en-US" dirty="0"/>
              <a:t>Tends to work less well for design projects involving complex work practices</a:t>
            </a:r>
          </a:p>
        </p:txBody>
      </p:sp>
    </p:spTree>
    <p:extLst>
      <p:ext uri="{BB962C8B-B14F-4D97-AF65-F5344CB8AC3E}">
        <p14:creationId xmlns:p14="http://schemas.microsoft.com/office/powerpoint/2010/main" val="1031709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extLst>
                    <a:ext uri="{9D8B030D-6E8A-4147-A177-3AD203B41FA5}">
                      <a16:colId xmlns:a16="http://schemas.microsoft.com/office/drawing/2014/main" val="20000"/>
                    </a:ext>
                  </a:extLst>
                </a:gridCol>
                <a:gridCol w="1960825">
                  <a:extLst>
                    <a:ext uri="{9D8B030D-6E8A-4147-A177-3AD203B41FA5}">
                      <a16:colId xmlns:a16="http://schemas.microsoft.com/office/drawing/2014/main" val="20001"/>
                    </a:ext>
                  </a:extLst>
                </a:gridCol>
                <a:gridCol w="1960825">
                  <a:extLst>
                    <a:ext uri="{9D8B030D-6E8A-4147-A177-3AD203B41FA5}">
                      <a16:colId xmlns:a16="http://schemas.microsoft.com/office/drawing/2014/main" val="20002"/>
                    </a:ext>
                  </a:extLst>
                </a:gridCol>
                <a:gridCol w="1960825">
                  <a:extLst>
                    <a:ext uri="{9D8B030D-6E8A-4147-A177-3AD203B41FA5}">
                      <a16:colId xmlns:a16="http://schemas.microsoft.com/office/drawing/2014/main" val="20003"/>
                    </a:ext>
                  </a:extLst>
                </a:gridCol>
                <a:gridCol w="1960825">
                  <a:extLst>
                    <a:ext uri="{9D8B030D-6E8A-4147-A177-3AD203B41FA5}">
                      <a16:colId xmlns:a16="http://schemas.microsoft.com/office/drawing/2014/main" val="20004"/>
                    </a:ext>
                  </a:extLst>
                </a:gridCol>
              </a:tblGrid>
              <a:tr h="609600">
                <a:tc>
                  <a:txBody>
                    <a:bodyPr/>
                    <a:lstStyle/>
                    <a:p>
                      <a:pPr algn="ctr"/>
                      <a:endParaRPr lang="en-US" sz="1600" dirty="0"/>
                    </a:p>
                  </a:txBody>
                  <a:tcPr/>
                </a:tc>
                <a:tc>
                  <a:txBody>
                    <a:bodyPr/>
                    <a:lstStyle/>
                    <a:p>
                      <a:pPr algn="ctr"/>
                      <a:r>
                        <a:rPr lang="en-US" sz="1600" dirty="0"/>
                        <a:t>Application</a:t>
                      </a:r>
                      <a:br>
                        <a:rPr lang="en-US" sz="1600" dirty="0"/>
                      </a:br>
                      <a:r>
                        <a:rPr lang="en-US" sz="1600" dirty="0"/>
                        <a:t>design</a:t>
                      </a:r>
                    </a:p>
                  </a:txBody>
                  <a:tcPr/>
                </a:tc>
                <a:tc>
                  <a:txBody>
                    <a:bodyPr/>
                    <a:lstStyle/>
                    <a:p>
                      <a:pPr algn="ctr"/>
                      <a:r>
                        <a:rPr lang="en-US" sz="1600" dirty="0"/>
                        <a:t>Interaction</a:t>
                      </a:r>
                      <a:br>
                        <a:rPr lang="en-US" sz="1600" dirty="0"/>
                      </a:br>
                      <a:r>
                        <a:rPr lang="en-US" sz="1600" dirty="0"/>
                        <a:t>design</a:t>
                      </a:r>
                    </a:p>
                  </a:txBody>
                  <a:tcPr/>
                </a:tc>
                <a:tc>
                  <a:txBody>
                    <a:bodyPr/>
                    <a:lstStyle/>
                    <a:p>
                      <a:pPr algn="ctr"/>
                      <a:r>
                        <a:rPr lang="en-US" sz="1600" dirty="0"/>
                        <a:t>Architecture</a:t>
                      </a:r>
                      <a:br>
                        <a:rPr lang="en-US" sz="1600" dirty="0"/>
                      </a:br>
                      <a:r>
                        <a:rPr lang="en-US" sz="1600" dirty="0"/>
                        <a:t>design</a:t>
                      </a:r>
                    </a:p>
                  </a:txBody>
                  <a:tcPr/>
                </a:tc>
                <a:tc>
                  <a:txBody>
                    <a:bodyPr/>
                    <a:lstStyle/>
                    <a:p>
                      <a:pPr algn="ctr"/>
                      <a:r>
                        <a:rPr lang="en-US" sz="1600" dirty="0"/>
                        <a:t>Implementation</a:t>
                      </a:r>
                      <a:br>
                        <a:rPr lang="en-US" sz="1600" dirty="0"/>
                      </a:br>
                      <a:r>
                        <a:rPr lang="en-US" sz="1600" dirty="0"/>
                        <a:t>design</a:t>
                      </a:r>
                    </a:p>
                  </a:txBody>
                  <a:tcPr/>
                </a:tc>
                <a:extLst>
                  <a:ext uri="{0D108BD9-81ED-4DB2-BD59-A6C34878D82A}">
                    <a16:rowId xmlns:a16="http://schemas.microsoft.com/office/drawing/2014/main" val="10000"/>
                  </a:ext>
                </a:extLst>
              </a:tr>
              <a:tr h="1384831">
                <a:tc>
                  <a:txBody>
                    <a:bodyPr/>
                    <a:lstStyle/>
                    <a:p>
                      <a:r>
                        <a:rPr lang="en-US" sz="1600" b="1" dirty="0"/>
                        <a:t>Analysis</a:t>
                      </a:r>
                    </a:p>
                  </a:txBody>
                  <a:tcPr/>
                </a:tc>
                <a:tc>
                  <a:txBody>
                    <a:bodyPr/>
                    <a:lstStyle/>
                    <a:p>
                      <a:pPr marL="171450" indent="-171450">
                        <a:buFont typeface="Arial" pitchFamily="34" charset="0"/>
                        <a:buChar char="•"/>
                      </a:pPr>
                      <a:r>
                        <a:rPr lang="en-US" sz="1200" dirty="0"/>
                        <a:t>competitive testing</a:t>
                      </a:r>
                    </a:p>
                    <a:p>
                      <a:pPr marL="171450" indent="-171450">
                        <a:buFont typeface="Arial" pitchFamily="34" charset="0"/>
                        <a:buChar char="•"/>
                      </a:pPr>
                      <a:r>
                        <a:rPr lang="en-US" sz="1200" dirty="0"/>
                        <a:t>contextual</a:t>
                      </a:r>
                      <a:r>
                        <a:rPr lang="en-US" sz="1200" baseline="0" dirty="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feature comparison</a:t>
                      </a:r>
                    </a:p>
                    <a:p>
                      <a:pPr marL="171450" indent="-171450">
                        <a:buFont typeface="Arial" pitchFamily="34" charset="0"/>
                        <a:buChar char="•"/>
                      </a:pPr>
                      <a:r>
                        <a:rPr lang="en-US" sz="1200" baseline="0" dirty="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critical incident technique</a:t>
                      </a:r>
                    </a:p>
                    <a:p>
                      <a:pPr marL="171450" indent="-171450">
                        <a:buFont typeface="Arial" pitchFamily="34" charset="0"/>
                        <a:buChar char="•"/>
                      </a:pPr>
                      <a:r>
                        <a:rPr lang="en-US" sz="1200" dirty="0"/>
                        <a:t>interaction logging</a:t>
                      </a:r>
                    </a:p>
                    <a:p>
                      <a:pPr marL="171450" indent="-171450">
                        <a:buFont typeface="Arial" pitchFamily="34" charset="0"/>
                        <a:buChar char="•"/>
                      </a:pPr>
                      <a:r>
                        <a:rPr lang="en-US" sz="1200" dirty="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scenarios</a:t>
                      </a:r>
                    </a:p>
                  </a:txBody>
                  <a:tcPr/>
                </a:tc>
                <a:tc>
                  <a:txBody>
                    <a:bodyPr/>
                    <a:lstStyle/>
                    <a:p>
                      <a:pPr marL="171450" indent="-171450">
                        <a:buFont typeface="Arial" pitchFamily="34" charset="0"/>
                        <a:buChar char="•"/>
                      </a:pPr>
                      <a:r>
                        <a:rPr lang="en-US" sz="1200" dirty="0"/>
                        <a:t>framework assessment</a:t>
                      </a:r>
                    </a:p>
                    <a:p>
                      <a:pPr marL="171450" indent="-171450">
                        <a:buFont typeface="Arial" pitchFamily="34" charset="0"/>
                        <a:buChar char="•"/>
                      </a:pPr>
                      <a:r>
                        <a:rPr lang="en-US" sz="1200" dirty="0"/>
                        <a:t>model-driven</a:t>
                      </a:r>
                      <a:r>
                        <a:rPr lang="en-US" sz="1200" baseline="0" dirty="0"/>
                        <a:t> engineering</a:t>
                      </a:r>
                      <a:endParaRPr lang="en-US" sz="1200" dirty="0"/>
                    </a:p>
                    <a:p>
                      <a:pPr marL="171450" indent="-171450">
                        <a:buFont typeface="Arial" pitchFamily="34" charset="0"/>
                        <a:buChar char="•"/>
                      </a:pPr>
                      <a:r>
                        <a:rPr lang="en-US" sz="1200" dirty="0"/>
                        <a:t>quality-function-deployment</a:t>
                      </a:r>
                    </a:p>
                    <a:p>
                      <a:pPr marL="171450" indent="-171450">
                        <a:buFont typeface="Arial" pitchFamily="34" charset="0"/>
                        <a:buChar char="•"/>
                      </a:pPr>
                      <a:r>
                        <a:rPr lang="en-US" sz="1200" dirty="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world modeling</a:t>
                      </a:r>
                    </a:p>
                  </a:txBody>
                  <a:tcPr/>
                </a:tc>
                <a:tc>
                  <a:txBody>
                    <a:bodyPr/>
                    <a:lstStyle/>
                    <a:p>
                      <a:pPr marL="171450" indent="-171450">
                        <a:buFont typeface="Arial" pitchFamily="34" charset="0"/>
                        <a:buChar char="•"/>
                      </a:pPr>
                      <a:r>
                        <a:rPr lang="en-US" sz="1200" baseline="0" dirty="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test-driven design</a:t>
                      </a:r>
                      <a:endParaRPr lang="en-US" sz="1200" b="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visualization</a:t>
                      </a:r>
                    </a:p>
                    <a:p>
                      <a:pPr marL="0" indent="0">
                        <a:buFont typeface="Arial" pitchFamily="34" charset="0"/>
                        <a:buNone/>
                      </a:pPr>
                      <a:endParaRPr lang="en-US" sz="1200" baseline="0" dirty="0"/>
                    </a:p>
                  </a:txBody>
                  <a:tcPr/>
                </a:tc>
                <a:extLst>
                  <a:ext uri="{0D108BD9-81ED-4DB2-BD59-A6C34878D82A}">
                    <a16:rowId xmlns:a16="http://schemas.microsoft.com/office/drawing/2014/main" val="10001"/>
                  </a:ext>
                </a:extLst>
              </a:tr>
              <a:tr h="1384831">
                <a:tc>
                  <a:txBody>
                    <a:bodyPr/>
                    <a:lstStyle/>
                    <a:p>
                      <a:r>
                        <a:rPr lang="en-US" sz="1600" b="1" dirty="0"/>
                        <a:t>Synthesis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mind mapping</a:t>
                      </a:r>
                    </a:p>
                    <a:p>
                      <a:pPr marL="171450" indent="-171450">
                        <a:buFont typeface="Arial" pitchFamily="34" charset="0"/>
                        <a:buChar char="•"/>
                      </a:pPr>
                      <a:r>
                        <a:rPr lang="en-US" sz="1200" dirty="0"/>
                        <a:t>morphological</a:t>
                      </a:r>
                      <a:r>
                        <a:rPr lang="en-US" sz="1200" baseline="0" dirty="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participatory design</a:t>
                      </a:r>
                    </a:p>
                    <a:p>
                      <a:pPr marL="171450" indent="-171450">
                        <a:buFont typeface="Arial" pitchFamily="34" charset="0"/>
                        <a:buChar char="•"/>
                      </a:pPr>
                      <a:r>
                        <a:rPr lang="en-US" sz="1200" dirty="0">
                          <a:solidFill>
                            <a:schemeClr val="tx1"/>
                          </a:solidFill>
                        </a:rPr>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srgbClr val="FF0000"/>
                          </a:solidFill>
                        </a:rPr>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architectural </a:t>
                      </a:r>
                      <a:r>
                        <a:rPr lang="en-US" sz="1200" baseline="0" dirty="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generative programming</a:t>
                      </a:r>
                      <a:endParaRPr lang="en-US" sz="1200"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component reuse</a:t>
                      </a:r>
                      <a:endParaRPr lang="en-US" sz="120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pair programming</a:t>
                      </a:r>
                    </a:p>
                    <a:p>
                      <a:pPr marL="171450" indent="-171450">
                        <a:buFont typeface="Arial" pitchFamily="34" charset="0"/>
                        <a:buChar char="•"/>
                      </a:pPr>
                      <a:r>
                        <a:rPr lang="en-US" sz="1200" dirty="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software patterns</a:t>
                      </a:r>
                    </a:p>
                  </a:txBody>
                  <a:tcPr/>
                </a:tc>
                <a:extLst>
                  <a:ext uri="{0D108BD9-81ED-4DB2-BD59-A6C34878D82A}">
                    <a16:rowId xmlns:a16="http://schemas.microsoft.com/office/drawing/2014/main" val="10002"/>
                  </a:ext>
                </a:extLst>
              </a:tr>
              <a:tr h="1384831">
                <a:tc>
                  <a:txBody>
                    <a:bodyPr/>
                    <a:lstStyle/>
                    <a:p>
                      <a:r>
                        <a:rPr lang="en-US" sz="1600" b="1" dirty="0"/>
                        <a:t>Evaluation</a:t>
                      </a:r>
                    </a:p>
                  </a:txBody>
                  <a:tcPr/>
                </a:tc>
                <a:tc>
                  <a:txBody>
                    <a:bodyPr/>
                    <a:lstStyle/>
                    <a:p>
                      <a:pPr marL="171450" indent="-171450">
                        <a:buFont typeface="Arial" pitchFamily="34" charset="0"/>
                        <a:buChar char="•"/>
                      </a:pPr>
                      <a:r>
                        <a:rPr lang="en-US" sz="1200" dirty="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wizard of </a:t>
                      </a:r>
                      <a:r>
                        <a:rPr lang="en-US" sz="1200" dirty="0" err="1"/>
                        <a:t>oz</a:t>
                      </a: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evaluative research</a:t>
                      </a:r>
                    </a:p>
                    <a:p>
                      <a:pPr marL="171450" indent="-171450">
                        <a:buFont typeface="Arial" pitchFamily="34" charset="0"/>
                        <a:buChar char="•"/>
                      </a:pPr>
                      <a:r>
                        <a:rPr lang="en-US" sz="1200" dirty="0"/>
                        <a:t>heuristic evaluation</a:t>
                      </a:r>
                    </a:p>
                    <a:p>
                      <a:pPr marL="171450" indent="-171450">
                        <a:buFont typeface="Arial" pitchFamily="34" charset="0"/>
                        <a:buChar char="•"/>
                      </a:pPr>
                      <a:r>
                        <a:rPr lang="en-US" sz="1200" dirty="0"/>
                        <a:t>think-aloud</a:t>
                      </a:r>
                      <a:r>
                        <a:rPr lang="en-US" sz="1200" baseline="0" dirty="0"/>
                        <a:t> protocol</a:t>
                      </a: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formal verification</a:t>
                      </a:r>
                    </a:p>
                    <a:p>
                      <a:pPr marL="171450" indent="-171450">
                        <a:buFont typeface="Arial" pitchFamily="34" charset="0"/>
                        <a:buChar char="•"/>
                      </a:pPr>
                      <a:r>
                        <a:rPr lang="en-US" sz="1200" dirty="0"/>
                        <a:t>simulation</a:t>
                      </a:r>
                    </a:p>
                    <a:p>
                      <a:pPr marL="171450" indent="-171450">
                        <a:buFont typeface="Arial" pitchFamily="34" charset="0"/>
                        <a:buChar char="•"/>
                      </a:pPr>
                      <a:r>
                        <a:rPr lang="en-US" sz="1200" dirty="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correctness proofs</a:t>
                      </a:r>
                    </a:p>
                    <a:p>
                      <a:pPr marL="171450" indent="-171450">
                        <a:buFont typeface="Arial" pitchFamily="34" charset="0"/>
                        <a:buChar char="•"/>
                      </a:pPr>
                      <a:r>
                        <a:rPr lang="en-US" sz="1200" dirty="0"/>
                        <a:t>inspections/reviews</a:t>
                      </a:r>
                    </a:p>
                    <a:p>
                      <a:pPr marL="171450" indent="-171450">
                        <a:buFont typeface="Arial" pitchFamily="34" charset="0"/>
                        <a:buChar char="•"/>
                      </a:pPr>
                      <a:r>
                        <a:rPr lang="en-US" sz="1200" dirty="0"/>
                        <a:t>parallel deployment</a:t>
                      </a:r>
                    </a:p>
                    <a:p>
                      <a:pPr marL="171450" indent="-171450">
                        <a:buFont typeface="Arial" pitchFamily="34" charset="0"/>
                        <a:buChar char="•"/>
                      </a:pPr>
                      <a:r>
                        <a:rPr lang="en-US" sz="1200" dirty="0"/>
                        <a:t>testing</a:t>
                      </a:r>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a:t>Software design </a:t>
            </a:r>
            <a:r>
              <a:rPr lang="en-US" dirty="0"/>
              <a:t>methods</a:t>
            </a:r>
          </a:p>
        </p:txBody>
      </p:sp>
      <p:sp>
        <p:nvSpPr>
          <p:cNvPr id="5" name="Rectangle 4"/>
          <p:cNvSpPr/>
          <p:nvPr/>
        </p:nvSpPr>
        <p:spPr>
          <a:xfrm>
            <a:off x="3152694" y="3300453"/>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402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Storyboarding</a:t>
            </a:r>
          </a:p>
        </p:txBody>
      </p:sp>
      <p:sp>
        <p:nvSpPr>
          <p:cNvPr id="3" name="Content Placeholder 2"/>
          <p:cNvSpPr>
            <a:spLocks noGrp="1"/>
          </p:cNvSpPr>
          <p:nvPr>
            <p:ph sz="half" idx="1"/>
          </p:nvPr>
        </p:nvSpPr>
        <p:spPr/>
        <p:txBody>
          <a:bodyPr/>
          <a:lstStyle/>
          <a:p>
            <a:r>
              <a:rPr lang="en-US" dirty="0"/>
              <a:t>Storyboarding is the process of visually communicating expected interactions in context</a:t>
            </a:r>
          </a:p>
          <a:p>
            <a:endParaRPr lang="en-US" dirty="0"/>
          </a:p>
        </p:txBody>
      </p:sp>
      <p:pic>
        <p:nvPicPr>
          <p:cNvPr id="6" name="Picture 4" descr="http://leapfrog.nl/blog/wp-content/uploads/2007/12/img_607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457" y="3000294"/>
            <a:ext cx="5267076" cy="296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929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sz="half" idx="1"/>
          </p:nvPr>
        </p:nvSpPr>
        <p:spPr/>
        <p:txBody>
          <a:bodyPr/>
          <a:lstStyle/>
          <a:p>
            <a:r>
              <a:rPr lang="en-US" dirty="0"/>
              <a:t>Decide upon interaction</a:t>
            </a:r>
          </a:p>
          <a:p>
            <a:endParaRPr lang="en-US" dirty="0"/>
          </a:p>
          <a:p>
            <a:r>
              <a:rPr lang="en-US" dirty="0"/>
              <a:t>Decide upon story to be told</a:t>
            </a:r>
          </a:p>
          <a:p>
            <a:endParaRPr lang="en-US" dirty="0"/>
          </a:p>
          <a:p>
            <a:r>
              <a:rPr lang="en-US" dirty="0"/>
              <a:t>Decide upon level of artistic detail</a:t>
            </a:r>
          </a:p>
          <a:p>
            <a:endParaRPr lang="en-US" dirty="0"/>
          </a:p>
          <a:p>
            <a:r>
              <a:rPr lang="en-US" dirty="0"/>
              <a:t>Draw and annotate story</a:t>
            </a:r>
          </a:p>
          <a:p>
            <a:endParaRPr lang="en-US" dirty="0"/>
          </a:p>
          <a:p>
            <a:r>
              <a:rPr lang="en-US" dirty="0"/>
              <a:t>Iterate</a:t>
            </a:r>
          </a:p>
        </p:txBody>
      </p:sp>
    </p:spTree>
    <p:extLst>
      <p:ext uri="{BB962C8B-B14F-4D97-AF65-F5344CB8AC3E}">
        <p14:creationId xmlns:p14="http://schemas.microsoft.com/office/powerpoint/2010/main" val="2235463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Decide upon interaction</a:t>
            </a:r>
          </a:p>
        </p:txBody>
      </p:sp>
      <p:sp>
        <p:nvSpPr>
          <p:cNvPr id="3" name="Content Placeholder 2"/>
          <p:cNvSpPr>
            <a:spLocks noGrp="1"/>
          </p:cNvSpPr>
          <p:nvPr>
            <p:ph sz="half" idx="1"/>
          </p:nvPr>
        </p:nvSpPr>
        <p:spPr/>
        <p:txBody>
          <a:bodyPr/>
          <a:lstStyle/>
          <a:p>
            <a:r>
              <a:rPr lang="en-US" dirty="0"/>
              <a:t>Mary is exploring the online book collection</a:t>
            </a:r>
          </a:p>
          <a:p>
            <a:endParaRPr lang="en-US" dirty="0"/>
          </a:p>
          <a:p>
            <a:r>
              <a:rPr lang="en-US" dirty="0"/>
              <a:t>Mary is reading an excerpt from one book</a:t>
            </a:r>
          </a:p>
          <a:p>
            <a:endParaRPr lang="en-US" dirty="0"/>
          </a:p>
          <a:p>
            <a:r>
              <a:rPr lang="en-US" dirty="0"/>
              <a:t>Tom buys the book in his car</a:t>
            </a:r>
          </a:p>
          <a:p>
            <a:endParaRPr lang="en-US" dirty="0"/>
          </a:p>
          <a:p>
            <a:endParaRPr lang="en-US" dirty="0"/>
          </a:p>
        </p:txBody>
      </p:sp>
    </p:spTree>
    <p:extLst>
      <p:ext uri="{BB962C8B-B14F-4D97-AF65-F5344CB8AC3E}">
        <p14:creationId xmlns:p14="http://schemas.microsoft.com/office/powerpoint/2010/main" val="139304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lecture</a:t>
            </a:r>
          </a:p>
        </p:txBody>
      </p:sp>
      <p:sp>
        <p:nvSpPr>
          <p:cNvPr id="3" name="Content Placeholder 2"/>
          <p:cNvSpPr>
            <a:spLocks noGrp="1"/>
          </p:cNvSpPr>
          <p:nvPr>
            <p:ph sz="half" idx="1"/>
          </p:nvPr>
        </p:nvSpPr>
        <p:spPr/>
        <p:txBody>
          <a:bodyPr>
            <a:normAutofit/>
          </a:bodyPr>
          <a:lstStyle/>
          <a:p>
            <a:r>
              <a:rPr lang="en-US" dirty="0"/>
              <a:t>Design studio 3</a:t>
            </a:r>
          </a:p>
          <a:p>
            <a:endParaRPr lang="en-US" dirty="0"/>
          </a:p>
          <a:p>
            <a:r>
              <a:rPr lang="en-US" dirty="0"/>
              <a:t>Design methods</a:t>
            </a:r>
          </a:p>
          <a:p>
            <a:endParaRPr lang="en-US" dirty="0"/>
          </a:p>
        </p:txBody>
      </p:sp>
    </p:spTree>
    <p:extLst>
      <p:ext uri="{BB962C8B-B14F-4D97-AF65-F5344CB8AC3E}">
        <p14:creationId xmlns:p14="http://schemas.microsoft.com/office/powerpoint/2010/main" val="1258779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Decide upon story to be told</a:t>
            </a:r>
          </a:p>
        </p:txBody>
      </p:sp>
      <p:sp>
        <p:nvSpPr>
          <p:cNvPr id="3" name="Content Placeholder 2"/>
          <p:cNvSpPr>
            <a:spLocks noGrp="1"/>
          </p:cNvSpPr>
          <p:nvPr>
            <p:ph sz="half" idx="1"/>
          </p:nvPr>
        </p:nvSpPr>
        <p:spPr/>
        <p:txBody>
          <a:bodyPr/>
          <a:lstStyle/>
          <a:p>
            <a:r>
              <a:rPr lang="en-US" dirty="0"/>
              <a:t>While Mary is exploring the online book collection, she is pleasantly surprised to find that an author that she liked before has written a new book and she orders it</a:t>
            </a:r>
          </a:p>
          <a:p>
            <a:endParaRPr lang="en-US" dirty="0"/>
          </a:p>
          <a:p>
            <a:r>
              <a:rPr lang="en-US" dirty="0"/>
              <a:t>While Mary is exploring the online book collection, she very much likes the automated recommendation that the system makes based on books she purchased in the past</a:t>
            </a:r>
          </a:p>
          <a:p>
            <a:endParaRPr lang="en-US" dirty="0"/>
          </a:p>
          <a:p>
            <a:r>
              <a:rPr lang="en-US" dirty="0"/>
              <a:t>While Tom is driving in the car, he uses his mobile phone to order the book, but has to stop to actually type in requisite credit card information on the ordering screen</a:t>
            </a:r>
          </a:p>
        </p:txBody>
      </p:sp>
    </p:spTree>
    <p:extLst>
      <p:ext uri="{BB962C8B-B14F-4D97-AF65-F5344CB8AC3E}">
        <p14:creationId xmlns:p14="http://schemas.microsoft.com/office/powerpoint/2010/main" val="3645459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decide upon level of artistic detail</a:t>
            </a:r>
          </a:p>
        </p:txBody>
      </p:sp>
      <p:pic>
        <p:nvPicPr>
          <p:cNvPr id="4" name="Picture 2" descr="http://wireframes.linowski.ca/wp-content/themes/darwin/images/full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541643"/>
            <a:ext cx="3862633" cy="26657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shadowboxpictures.com/blog/wp-content/uploads/2012/12/stickfigu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3962400" cy="292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634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draw and annotate story</a:t>
            </a:r>
          </a:p>
        </p:txBody>
      </p:sp>
      <p:pic>
        <p:nvPicPr>
          <p:cNvPr id="6" name="Picture 2" descr="http://www.preattentive.com/wp-content/uploads/2010/10/Storyboard-Neurotracking-Usability-Stud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371600"/>
            <a:ext cx="5715000" cy="458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854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iterate</a:t>
            </a:r>
          </a:p>
        </p:txBody>
      </p:sp>
      <p:pic>
        <p:nvPicPr>
          <p:cNvPr id="1026" name="Picture 2" descr="http://net.typepad.com/net/storyboard_mf-1.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78012" y="1700804"/>
            <a:ext cx="5334000"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61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notation: storyboard</a:t>
            </a:r>
          </a:p>
        </p:txBody>
      </p:sp>
      <p:pic>
        <p:nvPicPr>
          <p:cNvPr id="5" name="Picture 4" descr="http://leapfrog.nl/blog/wp-content/uploads/2007/12/img_607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457" y="2133600"/>
            <a:ext cx="5267076" cy="296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91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successful use</a:t>
            </a:r>
          </a:p>
        </p:txBody>
      </p:sp>
      <p:sp>
        <p:nvSpPr>
          <p:cNvPr id="3" name="Content Placeholder 2"/>
          <p:cNvSpPr>
            <a:spLocks noGrp="1"/>
          </p:cNvSpPr>
          <p:nvPr>
            <p:ph idx="1"/>
          </p:nvPr>
        </p:nvSpPr>
        <p:spPr/>
        <p:txBody>
          <a:bodyPr>
            <a:normAutofit/>
          </a:bodyPr>
          <a:lstStyle/>
          <a:p>
            <a:r>
              <a:rPr lang="en-US" dirty="0"/>
              <a:t>Develop short effective stories</a:t>
            </a:r>
          </a:p>
          <a:p>
            <a:endParaRPr lang="en-US" dirty="0"/>
          </a:p>
          <a:p>
            <a:r>
              <a:rPr lang="en-US" dirty="0"/>
              <a:t>Apply a strong sense of aesthetics</a:t>
            </a:r>
          </a:p>
          <a:p>
            <a:endParaRPr lang="en-US" dirty="0"/>
          </a:p>
          <a:p>
            <a:r>
              <a:rPr lang="en-US" dirty="0"/>
              <a:t>Must be open to storyboarding multiple ideas</a:t>
            </a:r>
          </a:p>
          <a:p>
            <a:endParaRPr lang="en-US" dirty="0"/>
          </a:p>
          <a:p>
            <a:r>
              <a:rPr lang="en-US" dirty="0"/>
              <a:t>Should have a definite sense of possible solutions</a:t>
            </a:r>
          </a:p>
          <a:p>
            <a:endParaRPr lang="en-US" dirty="0"/>
          </a:p>
          <a:p>
            <a:r>
              <a:rPr lang="en-US" dirty="0"/>
              <a:t>Collaborate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14839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6C9A-6996-488F-9CB4-359D179B7848}"/>
              </a:ext>
            </a:extLst>
          </p:cNvPr>
          <p:cNvSpPr>
            <a:spLocks noGrp="1"/>
          </p:cNvSpPr>
          <p:nvPr>
            <p:ph type="title"/>
          </p:nvPr>
        </p:nvSpPr>
        <p:spPr/>
        <p:txBody>
          <a:bodyPr/>
          <a:lstStyle/>
          <a:p>
            <a:r>
              <a:rPr lang="en-US" dirty="0"/>
              <a:t>Experts agree to disagree</a:t>
            </a:r>
          </a:p>
        </p:txBody>
      </p:sp>
      <p:pic>
        <p:nvPicPr>
          <p:cNvPr id="4" name="Picture 3">
            <a:extLst>
              <a:ext uri="{FF2B5EF4-FFF2-40B4-BE49-F238E27FC236}">
                <a16:creationId xmlns:a16="http://schemas.microsoft.com/office/drawing/2014/main" id="{89B85328-AB6D-41DD-AD53-6B4CAE43C0F4}"/>
              </a:ext>
            </a:extLst>
          </p:cNvPr>
          <p:cNvPicPr/>
          <p:nvPr/>
        </p:nvPicPr>
        <p:blipFill rotWithShape="1">
          <a:blip r:embed="rId2" cstate="print">
            <a:extLst>
              <a:ext uri="{28A0092B-C50C-407E-A947-70E740481C1C}">
                <a14:useLocalDpi xmlns:a14="http://schemas.microsoft.com/office/drawing/2010/main" val="0"/>
              </a:ext>
            </a:extLst>
          </a:blip>
          <a:srcRect l="5051" b="8378"/>
          <a:stretch/>
        </p:blipFill>
        <p:spPr bwMode="auto">
          <a:xfrm>
            <a:off x="1676400" y="1447800"/>
            <a:ext cx="5799615" cy="39566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058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660C-5B5D-4769-AB7C-C33548B1F055}"/>
              </a:ext>
            </a:extLst>
          </p:cNvPr>
          <p:cNvSpPr>
            <a:spLocks noGrp="1"/>
          </p:cNvSpPr>
          <p:nvPr>
            <p:ph type="title"/>
          </p:nvPr>
        </p:nvSpPr>
        <p:spPr/>
        <p:txBody>
          <a:bodyPr/>
          <a:lstStyle/>
          <a:p>
            <a:r>
              <a:rPr lang="en-US" dirty="0"/>
              <a:t>Experts use design methods (selectively)</a:t>
            </a:r>
          </a:p>
        </p:txBody>
      </p:sp>
      <p:pic>
        <p:nvPicPr>
          <p:cNvPr id="4" name="Picture 3">
            <a:extLst>
              <a:ext uri="{FF2B5EF4-FFF2-40B4-BE49-F238E27FC236}">
                <a16:creationId xmlns:a16="http://schemas.microsoft.com/office/drawing/2014/main" id="{92A07A78-938C-445E-9BA0-1C325002463C}"/>
              </a:ext>
            </a:extLst>
          </p:cNvPr>
          <p:cNvPicPr/>
          <p:nvPr/>
        </p:nvPicPr>
        <p:blipFill rotWithShape="1">
          <a:blip r:embed="rId2">
            <a:extLst>
              <a:ext uri="{28A0092B-C50C-407E-A947-70E740481C1C}">
                <a14:useLocalDpi xmlns:a14="http://schemas.microsoft.com/office/drawing/2010/main" val="0"/>
              </a:ext>
            </a:extLst>
          </a:blip>
          <a:srcRect l="5334" r="6470"/>
          <a:stretch/>
        </p:blipFill>
        <p:spPr bwMode="auto">
          <a:xfrm>
            <a:off x="1066800" y="802933"/>
            <a:ext cx="6781800" cy="54353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650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53DE4-BC01-41AC-A626-588DE01D5EB8}"/>
              </a:ext>
            </a:extLst>
          </p:cNvPr>
          <p:cNvSpPr>
            <a:spLocks noGrp="1"/>
          </p:cNvSpPr>
          <p:nvPr>
            <p:ph type="title"/>
          </p:nvPr>
        </p:nvSpPr>
        <p:spPr/>
        <p:txBody>
          <a:bodyPr/>
          <a:lstStyle/>
          <a:p>
            <a:r>
              <a:rPr lang="en-US" dirty="0"/>
              <a:t>Experts externalize their thoughts</a:t>
            </a:r>
          </a:p>
        </p:txBody>
      </p:sp>
      <p:pic>
        <p:nvPicPr>
          <p:cNvPr id="4" name="Picture 3">
            <a:extLst>
              <a:ext uri="{FF2B5EF4-FFF2-40B4-BE49-F238E27FC236}">
                <a16:creationId xmlns:a16="http://schemas.microsoft.com/office/drawing/2014/main" id="{DC12CAFC-F847-4CF3-B6FA-EF8408E9A1A4}"/>
              </a:ext>
            </a:extLst>
          </p:cNvPr>
          <p:cNvPicPr/>
          <p:nvPr/>
        </p:nvPicPr>
        <p:blipFill rotWithShape="1">
          <a:blip r:embed="rId2">
            <a:extLst>
              <a:ext uri="{28A0092B-C50C-407E-A947-70E740481C1C}">
                <a14:useLocalDpi xmlns:a14="http://schemas.microsoft.com/office/drawing/2010/main" val="0"/>
              </a:ext>
            </a:extLst>
          </a:blip>
          <a:srcRect l="23021" r="22810"/>
          <a:stretch/>
        </p:blipFill>
        <p:spPr bwMode="auto">
          <a:xfrm>
            <a:off x="2469943" y="942958"/>
            <a:ext cx="4007057" cy="5229242"/>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Tree>
    <p:extLst>
      <p:ext uri="{BB962C8B-B14F-4D97-AF65-F5344CB8AC3E}">
        <p14:creationId xmlns:p14="http://schemas.microsoft.com/office/powerpoint/2010/main" val="309252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205131-AA6D-45EA-959A-1F827B67BC12}"/>
              </a:ext>
            </a:extLst>
          </p:cNvPr>
          <p:cNvPicPr/>
          <p:nvPr/>
        </p:nvPicPr>
        <p:blipFill rotWithShape="1">
          <a:blip r:embed="rId2">
            <a:extLst>
              <a:ext uri="{28A0092B-C50C-407E-A947-70E740481C1C}">
                <a14:useLocalDpi xmlns:a14="http://schemas.microsoft.com/office/drawing/2010/main" val="0"/>
              </a:ext>
            </a:extLst>
          </a:blip>
          <a:srcRect l="23082" r="20354"/>
          <a:stretch/>
        </p:blipFill>
        <p:spPr bwMode="auto">
          <a:xfrm>
            <a:off x="2057400" y="286889"/>
            <a:ext cx="5029200" cy="6284221"/>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
        <p:nvSpPr>
          <p:cNvPr id="2" name="Title 1">
            <a:extLst>
              <a:ext uri="{FF2B5EF4-FFF2-40B4-BE49-F238E27FC236}">
                <a16:creationId xmlns:a16="http://schemas.microsoft.com/office/drawing/2014/main" id="{FB73E9DD-B294-4700-A52A-CC315F2CCF72}"/>
              </a:ext>
            </a:extLst>
          </p:cNvPr>
          <p:cNvSpPr>
            <a:spLocks noGrp="1"/>
          </p:cNvSpPr>
          <p:nvPr>
            <p:ph type="title"/>
          </p:nvPr>
        </p:nvSpPr>
        <p:spPr/>
        <p:txBody>
          <a:bodyPr/>
          <a:lstStyle/>
          <a:p>
            <a:r>
              <a:rPr lang="en-US" dirty="0"/>
              <a:t>Experts keep sketches</a:t>
            </a:r>
          </a:p>
        </p:txBody>
      </p:sp>
    </p:spTree>
    <p:extLst>
      <p:ext uri="{BB962C8B-B14F-4D97-AF65-F5344CB8AC3E}">
        <p14:creationId xmlns:p14="http://schemas.microsoft.com/office/powerpoint/2010/main" val="2199159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74E6-0BD1-40E8-8D4B-1AAE856D5684}"/>
              </a:ext>
            </a:extLst>
          </p:cNvPr>
          <p:cNvSpPr>
            <a:spLocks noGrp="1"/>
          </p:cNvSpPr>
          <p:nvPr>
            <p:ph type="title"/>
          </p:nvPr>
        </p:nvSpPr>
        <p:spPr/>
        <p:txBody>
          <a:bodyPr/>
          <a:lstStyle/>
          <a:p>
            <a:r>
              <a:rPr lang="en-US" dirty="0"/>
              <a:t>Experts keep options open</a:t>
            </a:r>
          </a:p>
        </p:txBody>
      </p:sp>
      <p:pic>
        <p:nvPicPr>
          <p:cNvPr id="4" name="Picture 3">
            <a:extLst>
              <a:ext uri="{FF2B5EF4-FFF2-40B4-BE49-F238E27FC236}">
                <a16:creationId xmlns:a16="http://schemas.microsoft.com/office/drawing/2014/main" id="{797A2707-99C5-4068-A7AC-A12FB73857FF}"/>
              </a:ext>
            </a:extLst>
          </p:cNvPr>
          <p:cNvPicPr/>
          <p:nvPr/>
        </p:nvPicPr>
        <p:blipFill rotWithShape="1">
          <a:blip r:embed="rId2" cstate="print">
            <a:extLst>
              <a:ext uri="{28A0092B-C50C-407E-A947-70E740481C1C}">
                <a14:useLocalDpi xmlns:a14="http://schemas.microsoft.com/office/drawing/2010/main" val="0"/>
              </a:ext>
            </a:extLst>
          </a:blip>
          <a:srcRect l="3018" r="3242"/>
          <a:stretch/>
        </p:blipFill>
        <p:spPr bwMode="auto">
          <a:xfrm>
            <a:off x="1600200" y="1245367"/>
            <a:ext cx="5867400" cy="4424729"/>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105384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C636-FC2A-4888-BDD1-3754CAC234BC}"/>
              </a:ext>
            </a:extLst>
          </p:cNvPr>
          <p:cNvSpPr>
            <a:spLocks noGrp="1"/>
          </p:cNvSpPr>
          <p:nvPr>
            <p:ph type="title"/>
          </p:nvPr>
        </p:nvSpPr>
        <p:spPr>
          <a:xfrm>
            <a:off x="0" y="0"/>
            <a:ext cx="9067800" cy="609600"/>
          </a:xfrm>
        </p:spPr>
        <p:txBody>
          <a:bodyPr>
            <a:normAutofit/>
          </a:bodyPr>
          <a:lstStyle/>
          <a:p>
            <a:r>
              <a:rPr lang="en-US" dirty="0"/>
              <a:t>Experts adjust to the degree of uncertainty present</a:t>
            </a:r>
          </a:p>
        </p:txBody>
      </p:sp>
      <p:pic>
        <p:nvPicPr>
          <p:cNvPr id="4" name="Picture 3">
            <a:extLst>
              <a:ext uri="{FF2B5EF4-FFF2-40B4-BE49-F238E27FC236}">
                <a16:creationId xmlns:a16="http://schemas.microsoft.com/office/drawing/2014/main" id="{43DBEB1B-4B27-4E61-8B3A-36DF6B575189}"/>
              </a:ext>
            </a:extLst>
          </p:cNvPr>
          <p:cNvPicPr/>
          <p:nvPr/>
        </p:nvPicPr>
        <p:blipFill rotWithShape="1">
          <a:blip r:embed="rId2">
            <a:extLst>
              <a:ext uri="{28A0092B-C50C-407E-A947-70E740481C1C}">
                <a14:useLocalDpi xmlns:a14="http://schemas.microsoft.com/office/drawing/2010/main" val="0"/>
              </a:ext>
            </a:extLst>
          </a:blip>
          <a:srcRect l="16466" r="23090"/>
          <a:stretch/>
        </p:blipFill>
        <p:spPr bwMode="auto">
          <a:xfrm>
            <a:off x="2133600" y="666577"/>
            <a:ext cx="4800600" cy="5613953"/>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3383108666"/>
      </p:ext>
    </p:extLst>
  </p:cSld>
  <p:clrMapOvr>
    <a:masterClrMapping/>
  </p:clrMapOvr>
</p:sld>
</file>

<file path=ppt/theme/theme1.xml><?xml version="1.0" encoding="utf-8"?>
<a:theme xmlns:a="http://schemas.openxmlformats.org/drawingml/2006/main" name="SD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SDCL</Template>
  <TotalTime>3224</TotalTime>
  <Words>796</Words>
  <Application>Microsoft Office PowerPoint</Application>
  <PresentationFormat>On-screen Show (4:3)</PresentationFormat>
  <Paragraphs>288</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SDCL</vt:lpstr>
      <vt:lpstr>Informatics 121 Software Design I</vt:lpstr>
      <vt:lpstr>Announcements</vt:lpstr>
      <vt:lpstr>Today’s lecture</vt:lpstr>
      <vt:lpstr>Experts agree to disagree</vt:lpstr>
      <vt:lpstr>Experts use design methods (selectively)</vt:lpstr>
      <vt:lpstr>Experts externalize their thoughts</vt:lpstr>
      <vt:lpstr>Experts keep sketches</vt:lpstr>
      <vt:lpstr>Experts keep options open</vt:lpstr>
      <vt:lpstr>Experts adjust to the degree of uncertainty present</vt:lpstr>
      <vt:lpstr>Experts explore different perspectives</vt:lpstr>
      <vt:lpstr>Experts play the fool</vt:lpstr>
      <vt:lpstr>Experts curtail digressions</vt:lpstr>
      <vt:lpstr>Experts retain their orientation</vt:lpstr>
      <vt:lpstr>Design studio 3</vt:lpstr>
      <vt:lpstr>Software design methods</vt:lpstr>
      <vt:lpstr>Software design methods</vt:lpstr>
      <vt:lpstr>Personas</vt:lpstr>
      <vt:lpstr>Procedure</vt:lpstr>
      <vt:lpstr>Example: collect data through field research</vt:lpstr>
      <vt:lpstr>Example: segment the users into archetypes</vt:lpstr>
      <vt:lpstr>Example: create the personas</vt:lpstr>
      <vt:lpstr>Typical notation: cards</vt:lpstr>
      <vt:lpstr>Typical notation: table</vt:lpstr>
      <vt:lpstr>Criteria for successful use</vt:lpstr>
      <vt:lpstr>Strengths and weaknesses</vt:lpstr>
      <vt:lpstr>Software design methods</vt:lpstr>
      <vt:lpstr>Storyboarding</vt:lpstr>
      <vt:lpstr>Procedure</vt:lpstr>
      <vt:lpstr>Decide upon interaction</vt:lpstr>
      <vt:lpstr>Decide upon story to be told</vt:lpstr>
      <vt:lpstr>Example: decide upon level of artistic detail</vt:lpstr>
      <vt:lpstr>Example: draw and annotate story</vt:lpstr>
      <vt:lpstr>Example: iterate</vt:lpstr>
      <vt:lpstr>Typical notation: storyboard</vt:lpstr>
      <vt:lpstr>Criteria for successful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van der Hoek</dc:creator>
  <cp:lastModifiedBy>Andre van der Hoek</cp:lastModifiedBy>
  <cp:revision>414</cp:revision>
  <dcterms:created xsi:type="dcterms:W3CDTF">2011-04-22T07:09:34Z</dcterms:created>
  <dcterms:modified xsi:type="dcterms:W3CDTF">2018-03-02T05:09:36Z</dcterms:modified>
</cp:coreProperties>
</file>