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8" r:id="rId2"/>
    <p:sldId id="518" r:id="rId3"/>
    <p:sldId id="389" r:id="rId4"/>
    <p:sldId id="714" r:id="rId5"/>
    <p:sldId id="710" r:id="rId6"/>
    <p:sldId id="706" r:id="rId7"/>
    <p:sldId id="705" r:id="rId8"/>
    <p:sldId id="708" r:id="rId9"/>
    <p:sldId id="707" r:id="rId10"/>
    <p:sldId id="709" r:id="rId11"/>
    <p:sldId id="715" r:id="rId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200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60"/>
  </p:normalViewPr>
  <p:slideViewPr>
    <p:cSldViewPr>
      <p:cViewPr varScale="1">
        <p:scale>
          <a:sx n="124" d="100"/>
          <a:sy n="124" d="100"/>
        </p:scale>
        <p:origin x="102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32200"/>
                </a:solidFill>
              </a:rPr>
              <a:t>Department of Informatics, UC Irvine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2200"/>
                </a:solidFill>
              </a:rPr>
              <a:t>SDCL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Collaboration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4C4C4C"/>
                </a:solidFill>
              </a:rPr>
              <a:t>Laboratory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Software Design and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Informatics 121</a:t>
            </a:r>
            <a:br>
              <a:rPr lang="en-US" dirty="0"/>
            </a:br>
            <a:r>
              <a:rPr lang="en-US" dirty="0"/>
              <a:t>Software Design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18</a:t>
            </a:r>
            <a:br>
              <a:rPr lang="en-US" dirty="0"/>
            </a:br>
            <a:endParaRPr lang="en-US" dirty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32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Components and connectors</a:t>
            </a:r>
          </a:p>
          <a:p>
            <a:endParaRPr lang="en-US" dirty="0"/>
          </a:p>
          <a:p>
            <a:r>
              <a:rPr lang="en-US" dirty="0"/>
              <a:t>Data model</a:t>
            </a:r>
          </a:p>
          <a:p>
            <a:endParaRPr lang="en-US" dirty="0"/>
          </a:p>
          <a:p>
            <a:r>
              <a:rPr lang="en-US" dirty="0"/>
              <a:t>Protocol </a:t>
            </a:r>
          </a:p>
          <a:p>
            <a:endParaRPr lang="en-US" dirty="0"/>
          </a:p>
          <a:p>
            <a:r>
              <a:rPr lang="en-US" dirty="0"/>
              <a:t>Interface</a:t>
            </a:r>
          </a:p>
          <a:p>
            <a:endParaRPr lang="en-US" dirty="0"/>
          </a:p>
          <a:p>
            <a:r>
              <a:rPr lang="en-US" dirty="0"/>
              <a:t>Naming</a:t>
            </a:r>
          </a:p>
          <a:p>
            <a:endParaRPr lang="en-US" dirty="0"/>
          </a:p>
          <a:p>
            <a:r>
              <a:rPr lang="en-US" dirty="0"/>
              <a:t>Algorithm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41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41E29-041F-436E-91E5-B632273C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self-driving cars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39F37-BA2A-43E4-B080-437FC92506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1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 (official) discussion today</a:t>
            </a:r>
          </a:p>
          <a:p>
            <a:endParaRPr lang="en-US" dirty="0"/>
          </a:p>
          <a:p>
            <a:r>
              <a:rPr lang="en-US" dirty="0"/>
              <a:t>Office hours today from 11:00 to 11:30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4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Architecture design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types of software design</a:t>
            </a:r>
          </a:p>
        </p:txBody>
      </p:sp>
      <p:cxnSp>
        <p:nvCxnSpPr>
          <p:cNvPr id="20" name="Straight Arrow Connector 19"/>
          <p:cNvCxnSpPr>
            <a:stCxn id="24" idx="3"/>
            <a:endCxn id="28" idx="1"/>
          </p:cNvCxnSpPr>
          <p:nvPr/>
        </p:nvCxnSpPr>
        <p:spPr>
          <a:xfrm flipV="1">
            <a:off x="5029200" y="1619288"/>
            <a:ext cx="539282" cy="557326"/>
          </a:xfrm>
          <a:prstGeom prst="straightConnector1">
            <a:avLst/>
          </a:prstGeom>
          <a:ln w="12700">
            <a:solidFill>
              <a:srgbClr val="4C4C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6" idx="3"/>
            <a:endCxn id="25" idx="1"/>
          </p:cNvCxnSpPr>
          <p:nvPr/>
        </p:nvCxnSpPr>
        <p:spPr>
          <a:xfrm>
            <a:off x="2345883" y="3559641"/>
            <a:ext cx="539283" cy="1383028"/>
          </a:xfrm>
          <a:prstGeom prst="straightConnector1">
            <a:avLst/>
          </a:prstGeom>
          <a:ln w="12700">
            <a:solidFill>
              <a:srgbClr val="4C4C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6" idx="3"/>
            <a:endCxn id="24" idx="1"/>
          </p:cNvCxnSpPr>
          <p:nvPr/>
        </p:nvCxnSpPr>
        <p:spPr>
          <a:xfrm flipV="1">
            <a:off x="2345883" y="2176614"/>
            <a:ext cx="539282" cy="1383027"/>
          </a:xfrm>
          <a:prstGeom prst="straightConnector1">
            <a:avLst/>
          </a:prstGeom>
          <a:ln w="12700">
            <a:solidFill>
              <a:srgbClr val="4C4C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2885165" y="2007337"/>
            <a:ext cx="2144036" cy="3104609"/>
            <a:chOff x="2438399" y="1897951"/>
            <a:chExt cx="2144036" cy="3104609"/>
          </a:xfrm>
        </p:grpSpPr>
        <p:sp>
          <p:nvSpPr>
            <p:cNvPr id="24" name="TextBox 23"/>
            <p:cNvSpPr txBox="1"/>
            <p:nvPr/>
          </p:nvSpPr>
          <p:spPr>
            <a:xfrm>
              <a:off x="2438399" y="1897951"/>
              <a:ext cx="2144035" cy="338554"/>
            </a:xfrm>
            <a:prstGeom prst="rect">
              <a:avLst/>
            </a:prstGeom>
            <a:solidFill>
              <a:srgbClr val="F2F2F2"/>
            </a:solidFill>
            <a:ln w="19050">
              <a:solidFill>
                <a:srgbClr val="4C4C4C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C4C4C"/>
                  </a:solidFill>
                </a:rPr>
                <a:t>satisfactory experience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38400" y="4664006"/>
              <a:ext cx="2144035" cy="338554"/>
            </a:xfrm>
            <a:prstGeom prst="rect">
              <a:avLst/>
            </a:prstGeom>
            <a:solidFill>
              <a:srgbClr val="F2F2F2"/>
            </a:solidFill>
            <a:ln w="19050">
              <a:solidFill>
                <a:srgbClr val="4C4C4C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C4C4C"/>
                  </a:solidFill>
                </a:rPr>
                <a:t>plan for realization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0682" y="3390364"/>
            <a:ext cx="2035201" cy="338554"/>
          </a:xfrm>
          <a:prstGeom prst="rect">
            <a:avLst/>
          </a:prstGeom>
          <a:solidFill>
            <a:srgbClr val="F2F2F2"/>
          </a:solidFill>
          <a:ln w="19050">
            <a:solidFill>
              <a:srgbClr val="4C4C4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4C4C4C"/>
                </a:solidFill>
              </a:rPr>
              <a:t>change in the world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568482" y="1450011"/>
            <a:ext cx="3200400" cy="1453206"/>
            <a:chOff x="5410200" y="1340625"/>
            <a:chExt cx="3200400" cy="1453206"/>
          </a:xfrm>
        </p:grpSpPr>
        <p:sp>
          <p:nvSpPr>
            <p:cNvPr id="28" name="TextBox 27"/>
            <p:cNvSpPr txBox="1"/>
            <p:nvPr/>
          </p:nvSpPr>
          <p:spPr>
            <a:xfrm>
              <a:off x="5410200" y="1340625"/>
              <a:ext cx="3200400" cy="338554"/>
            </a:xfrm>
            <a:prstGeom prst="rect">
              <a:avLst/>
            </a:prstGeom>
            <a:solidFill>
              <a:srgbClr val="F2F2F2"/>
            </a:solidFill>
            <a:ln w="19050">
              <a:solidFill>
                <a:srgbClr val="4C4C4C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C4C4C"/>
                  </a:solidFill>
                </a:rPr>
                <a:t>what is it to accomplish?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10200" y="2455277"/>
              <a:ext cx="3200400" cy="338554"/>
            </a:xfrm>
            <a:prstGeom prst="rect">
              <a:avLst/>
            </a:prstGeom>
            <a:solidFill>
              <a:srgbClr val="F2F2F2"/>
            </a:solidFill>
            <a:ln w="19050">
              <a:solidFill>
                <a:srgbClr val="4C4C4C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C4C4C"/>
                  </a:solidFill>
                </a:rPr>
                <a:t>how does one interact with it?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568482" y="4216066"/>
            <a:ext cx="3200400" cy="1453206"/>
            <a:chOff x="5410200" y="4106680"/>
            <a:chExt cx="3200400" cy="1453206"/>
          </a:xfrm>
        </p:grpSpPr>
        <p:sp>
          <p:nvSpPr>
            <p:cNvPr id="31" name="TextBox 30"/>
            <p:cNvSpPr txBox="1"/>
            <p:nvPr/>
          </p:nvSpPr>
          <p:spPr>
            <a:xfrm>
              <a:off x="5410200" y="4106680"/>
              <a:ext cx="3200400" cy="338554"/>
            </a:xfrm>
            <a:prstGeom prst="rect">
              <a:avLst/>
            </a:prstGeom>
            <a:solidFill>
              <a:srgbClr val="F2F2F2"/>
            </a:solidFill>
            <a:ln w="19050">
              <a:solidFill>
                <a:srgbClr val="4C4C4C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C4C4C"/>
                  </a:solidFill>
                </a:rPr>
                <a:t>what is its conceptual core?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10200" y="5221332"/>
              <a:ext cx="3200400" cy="338554"/>
            </a:xfrm>
            <a:prstGeom prst="rect">
              <a:avLst/>
            </a:prstGeom>
            <a:solidFill>
              <a:srgbClr val="F2F2F2"/>
            </a:solidFill>
            <a:ln w="19050">
              <a:solidFill>
                <a:srgbClr val="4C4C4C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C4C4C"/>
                  </a:solidFill>
                </a:rPr>
                <a:t>what are its implementation details?</a:t>
              </a:r>
            </a:p>
          </p:txBody>
        </p:sp>
      </p:grpSp>
      <p:cxnSp>
        <p:nvCxnSpPr>
          <p:cNvPr id="33" name="Straight Arrow Connector 32"/>
          <p:cNvCxnSpPr>
            <a:stCxn id="24" idx="3"/>
            <a:endCxn id="29" idx="1"/>
          </p:cNvCxnSpPr>
          <p:nvPr/>
        </p:nvCxnSpPr>
        <p:spPr>
          <a:xfrm>
            <a:off x="5029200" y="2176614"/>
            <a:ext cx="539282" cy="557326"/>
          </a:xfrm>
          <a:prstGeom prst="straightConnector1">
            <a:avLst/>
          </a:prstGeom>
          <a:ln w="12700">
            <a:solidFill>
              <a:srgbClr val="4C4C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1" idx="1"/>
          </p:cNvCxnSpPr>
          <p:nvPr/>
        </p:nvCxnSpPr>
        <p:spPr>
          <a:xfrm flipV="1">
            <a:off x="5029201" y="4385343"/>
            <a:ext cx="539281" cy="557326"/>
          </a:xfrm>
          <a:prstGeom prst="straightConnector1">
            <a:avLst/>
          </a:prstGeom>
          <a:ln w="12700">
            <a:solidFill>
              <a:srgbClr val="4C4C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5" idx="3"/>
            <a:endCxn id="32" idx="1"/>
          </p:cNvCxnSpPr>
          <p:nvPr/>
        </p:nvCxnSpPr>
        <p:spPr>
          <a:xfrm>
            <a:off x="5029201" y="4942669"/>
            <a:ext cx="539281" cy="557326"/>
          </a:xfrm>
          <a:prstGeom prst="straightConnector1">
            <a:avLst/>
          </a:prstGeom>
          <a:ln w="12700">
            <a:solidFill>
              <a:srgbClr val="4C4C4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225571" y="1786541"/>
            <a:ext cx="188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32200"/>
                </a:solidFill>
              </a:rPr>
              <a:t>application design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34644" y="2903217"/>
            <a:ext cx="186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32200"/>
                </a:solidFill>
              </a:rPr>
              <a:t>interaction design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75109" y="4556477"/>
            <a:ext cx="198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32200"/>
                </a:solidFill>
              </a:rPr>
              <a:t>architecture design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0635" y="5697016"/>
            <a:ext cx="235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32200"/>
                </a:solidFill>
              </a:rPr>
              <a:t>implementation design</a:t>
            </a:r>
          </a:p>
        </p:txBody>
      </p:sp>
    </p:spTree>
    <p:extLst>
      <p:ext uri="{BB962C8B-B14F-4D97-AF65-F5344CB8AC3E}">
        <p14:creationId xmlns:p14="http://schemas.microsoft.com/office/powerpoint/2010/main" val="55728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“The conceptual core”</a:t>
            </a:r>
          </a:p>
          <a:p>
            <a:endParaRPr lang="en-US" dirty="0"/>
          </a:p>
          <a:p>
            <a:r>
              <a:rPr lang="en-US" dirty="0"/>
              <a:t>“That what really makes it work”</a:t>
            </a:r>
          </a:p>
          <a:p>
            <a:endParaRPr lang="en-US" dirty="0"/>
          </a:p>
          <a:p>
            <a:r>
              <a:rPr lang="en-US" dirty="0"/>
              <a:t>“Principal set of design decisions”</a:t>
            </a:r>
          </a:p>
          <a:p>
            <a:endParaRPr lang="en-US" dirty="0"/>
          </a:p>
          <a:p>
            <a:r>
              <a:rPr lang="en-US" dirty="0"/>
              <a:t>“Essence of the solution”</a:t>
            </a:r>
          </a:p>
        </p:txBody>
      </p:sp>
    </p:spTree>
    <p:extLst>
      <p:ext uri="{BB962C8B-B14F-4D97-AF65-F5344CB8AC3E}">
        <p14:creationId xmlns:p14="http://schemas.microsoft.com/office/powerpoint/2010/main" val="779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sign at the whiteboard - 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Content Placeholder 3" descr="2012-02-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1698" y="1371600"/>
            <a:ext cx="6120603" cy="4525963"/>
          </a:xfrm>
        </p:spPr>
      </p:pic>
    </p:spTree>
    <p:extLst>
      <p:ext uri="{BB962C8B-B14F-4D97-AF65-F5344CB8AC3E}">
        <p14:creationId xmlns:p14="http://schemas.microsoft.com/office/powerpoint/2010/main" val="3404662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Picture 3" descr="Fig4-5SenseComputeContr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67385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325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4389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603686"/>
      </p:ext>
    </p:extLst>
  </p:cSld>
  <p:clrMapOvr>
    <a:masterClrMapping/>
  </p:clrMapOvr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3887</TotalTime>
  <Words>115</Words>
  <Application>Microsoft Office PowerPoint</Application>
  <PresentationFormat>On-screen Show (4:3)</PresentationFormat>
  <Paragraphs>48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SDCL</vt:lpstr>
      <vt:lpstr>Informatics 121 Software Design I</vt:lpstr>
      <vt:lpstr>Announcements</vt:lpstr>
      <vt:lpstr>Today’s lecture</vt:lpstr>
      <vt:lpstr>Four types of software design</vt:lpstr>
      <vt:lpstr>Architecture</vt:lpstr>
      <vt:lpstr>Architecture</vt:lpstr>
      <vt:lpstr>Architecture</vt:lpstr>
      <vt:lpstr>Architecture</vt:lpstr>
      <vt:lpstr>Architecture</vt:lpstr>
      <vt:lpstr>Architecture</vt:lpstr>
      <vt:lpstr>Example: self-driving cars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671</cp:revision>
  <cp:lastPrinted>2017-11-30T05:42:26Z</cp:lastPrinted>
  <dcterms:created xsi:type="dcterms:W3CDTF">2011-04-22T07:09:34Z</dcterms:created>
  <dcterms:modified xsi:type="dcterms:W3CDTF">2018-03-12T06:12:15Z</dcterms:modified>
</cp:coreProperties>
</file>