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90" r:id="rId3"/>
    <p:sldId id="416" r:id="rId4"/>
    <p:sldId id="419"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417" r:id="rId37"/>
    <p:sldId id="418" r:id="rId38"/>
    <p:sldId id="391" r:id="rId39"/>
    <p:sldId id="3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4660"/>
  </p:normalViewPr>
  <p:slideViewPr>
    <p:cSldViewPr>
      <p:cViewPr varScale="1">
        <p:scale>
          <a:sx n="124" d="100"/>
          <a:sy n="124" d="100"/>
        </p:scale>
        <p:origin x="1164" y="-1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a:t>
            </a:fld>
            <a:endParaRPr lang="en-US" dirty="0"/>
          </a:p>
        </p:txBody>
      </p:sp>
    </p:spTree>
    <p:extLst>
      <p:ext uri="{BB962C8B-B14F-4D97-AF65-F5344CB8AC3E}">
        <p14:creationId xmlns:p14="http://schemas.microsoft.com/office/powerpoint/2010/main" val="397999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http://spectrum.ieee.org/computing/software/why-software-fails</a:t>
            </a:r>
          </a:p>
        </p:txBody>
      </p:sp>
      <p:sp>
        <p:nvSpPr>
          <p:cNvPr id="4" name="Slide Number Placeholder 3"/>
          <p:cNvSpPr>
            <a:spLocks noGrp="1"/>
          </p:cNvSpPr>
          <p:nvPr>
            <p:ph type="sldNum" sz="quarter" idx="10"/>
          </p:nvPr>
        </p:nvSpPr>
        <p:spPr/>
        <p:txBody>
          <a:bodyPr/>
          <a:lstStyle/>
          <a:p>
            <a:fld id="{408F7332-6F3C-43B0-9340-BC8646E52BFE}" type="slidenum">
              <a:rPr lang="en-US" smtClean="0"/>
              <a:t>21</a:t>
            </a:fld>
            <a:endParaRPr lang="en-US"/>
          </a:p>
        </p:txBody>
      </p:sp>
    </p:spTree>
    <p:extLst>
      <p:ext uri="{BB962C8B-B14F-4D97-AF65-F5344CB8AC3E}">
        <p14:creationId xmlns:p14="http://schemas.microsoft.com/office/powerpoint/2010/main" val="1365831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http://www.businesscomputingworld.co.uk/top-10-software-failures-of-2011/</a:t>
            </a:r>
          </a:p>
        </p:txBody>
      </p:sp>
      <p:sp>
        <p:nvSpPr>
          <p:cNvPr id="4" name="Slide Number Placeholder 3"/>
          <p:cNvSpPr>
            <a:spLocks noGrp="1"/>
          </p:cNvSpPr>
          <p:nvPr>
            <p:ph type="sldNum" sz="quarter" idx="10"/>
          </p:nvPr>
        </p:nvSpPr>
        <p:spPr/>
        <p:txBody>
          <a:bodyPr/>
          <a:lstStyle/>
          <a:p>
            <a:fld id="{408F7332-6F3C-43B0-9340-BC8646E52BFE}" type="slidenum">
              <a:rPr lang="en-US" smtClean="0"/>
              <a:t>22</a:t>
            </a:fld>
            <a:endParaRPr lang="en-US"/>
          </a:p>
        </p:txBody>
      </p:sp>
    </p:spTree>
    <p:extLst>
      <p:ext uri="{BB962C8B-B14F-4D97-AF65-F5344CB8AC3E}">
        <p14:creationId xmlns:p14="http://schemas.microsoft.com/office/powerpoint/2010/main" val="2566979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http://www.intertech.com/Blog/15-worst-computer-software-blunders/</a:t>
            </a:r>
          </a:p>
        </p:txBody>
      </p:sp>
      <p:sp>
        <p:nvSpPr>
          <p:cNvPr id="4" name="Slide Number Placeholder 3"/>
          <p:cNvSpPr>
            <a:spLocks noGrp="1"/>
          </p:cNvSpPr>
          <p:nvPr>
            <p:ph type="sldNum" sz="quarter" idx="10"/>
          </p:nvPr>
        </p:nvSpPr>
        <p:spPr/>
        <p:txBody>
          <a:bodyPr/>
          <a:lstStyle/>
          <a:p>
            <a:fld id="{408F7332-6F3C-43B0-9340-BC8646E52BFE}" type="slidenum">
              <a:rPr lang="en-US" smtClean="0"/>
              <a:t>23</a:t>
            </a:fld>
            <a:endParaRPr lang="en-US"/>
          </a:p>
        </p:txBody>
      </p:sp>
    </p:spTree>
    <p:extLst>
      <p:ext uri="{BB962C8B-B14F-4D97-AF65-F5344CB8AC3E}">
        <p14:creationId xmlns:p14="http://schemas.microsoft.com/office/powerpoint/2010/main" val="190231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3</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making tradeoffs</a:t>
            </a:r>
          </a:p>
        </p:txBody>
      </p:sp>
      <p:sp>
        <p:nvSpPr>
          <p:cNvPr id="3" name="Content Placeholder 2"/>
          <p:cNvSpPr>
            <a:spLocks noGrp="1"/>
          </p:cNvSpPr>
          <p:nvPr>
            <p:ph sz="half" idx="1"/>
          </p:nvPr>
        </p:nvSpPr>
        <p:spPr/>
        <p:txBody>
          <a:bodyPr>
            <a:normAutofit fontScale="92500" lnSpcReduction="10000"/>
          </a:bodyPr>
          <a:lstStyle/>
          <a:p>
            <a:r>
              <a:rPr lang="en-US" dirty="0"/>
              <a:t>Tradeoffs must be made continuously over the course of a design project</a:t>
            </a:r>
          </a:p>
          <a:p>
            <a:pPr lvl="1"/>
            <a:r>
              <a:rPr lang="en-US" dirty="0"/>
              <a:t>a design solution is judged relative to other possible solutions that could have been made</a:t>
            </a:r>
          </a:p>
          <a:p>
            <a:pPr lvl="1"/>
            <a:r>
              <a:rPr lang="en-US" dirty="0"/>
              <a:t>it is frequently impossible to quantify the relative virtues of each alternative</a:t>
            </a:r>
          </a:p>
          <a:p>
            <a:pPr lvl="1"/>
            <a:endParaRPr lang="en-US" dirty="0"/>
          </a:p>
          <a:p>
            <a:r>
              <a:rPr lang="en-US" dirty="0"/>
              <a:t>Furthermore, any given design solution inevitably satisfies certain audiences and certain stakeholders more than others</a:t>
            </a:r>
          </a:p>
          <a:p>
            <a:endParaRPr lang="en-US" dirty="0"/>
          </a:p>
          <a:p>
            <a:r>
              <a:rPr lang="en-US" i="1" dirty="0"/>
              <a:t>The difficulty lies in how to balance decisions across the needs and anticipated experiences of the various constituent audiences and stakeholders</a:t>
            </a:r>
          </a:p>
          <a:p>
            <a:endParaRPr lang="en-US" dirty="0"/>
          </a:p>
        </p:txBody>
      </p:sp>
    </p:spTree>
    <p:extLst>
      <p:ext uri="{BB962C8B-B14F-4D97-AF65-F5344CB8AC3E}">
        <p14:creationId xmlns:p14="http://schemas.microsoft.com/office/powerpoint/2010/main" val="9576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managing bias</a:t>
            </a:r>
          </a:p>
        </p:txBody>
      </p:sp>
      <p:sp>
        <p:nvSpPr>
          <p:cNvPr id="3" name="Content Placeholder 2"/>
          <p:cNvSpPr>
            <a:spLocks noGrp="1"/>
          </p:cNvSpPr>
          <p:nvPr>
            <p:ph sz="half" idx="1"/>
          </p:nvPr>
        </p:nvSpPr>
        <p:spPr/>
        <p:txBody>
          <a:bodyPr>
            <a:normAutofit/>
          </a:bodyPr>
          <a:lstStyle/>
          <a:p>
            <a:r>
              <a:rPr lang="en-US" dirty="0"/>
              <a:t>Bias exists within all stakeholders, and can be a positive or negative influence</a:t>
            </a:r>
          </a:p>
          <a:p>
            <a:pPr lvl="1"/>
            <a:r>
              <a:rPr lang="en-US" dirty="0"/>
              <a:t>audience</a:t>
            </a:r>
          </a:p>
          <a:p>
            <a:pPr lvl="1"/>
            <a:r>
              <a:rPr lang="en-US" dirty="0"/>
              <a:t>designer</a:t>
            </a:r>
          </a:p>
          <a:p>
            <a:pPr lvl="1"/>
            <a:r>
              <a:rPr lang="en-US" dirty="0"/>
              <a:t>client</a:t>
            </a:r>
          </a:p>
          <a:p>
            <a:pPr lvl="1"/>
            <a:r>
              <a:rPr lang="en-US" dirty="0"/>
              <a:t>others</a:t>
            </a:r>
          </a:p>
          <a:p>
            <a:pPr lvl="1"/>
            <a:endParaRPr lang="en-US" dirty="0"/>
          </a:p>
          <a:p>
            <a:r>
              <a:rPr lang="en-US" dirty="0"/>
              <a:t>Furthermore, bias is typically difficult to detect and address</a:t>
            </a:r>
          </a:p>
          <a:p>
            <a:pPr lvl="1"/>
            <a:endParaRPr lang="en-US" dirty="0"/>
          </a:p>
          <a:p>
            <a:r>
              <a:rPr lang="en-US" i="1" dirty="0"/>
              <a:t>The challenge lies in how to balance benefiting from positive bias while avoiding the effects of negative bias</a:t>
            </a:r>
          </a:p>
        </p:txBody>
      </p:sp>
    </p:spTree>
    <p:extLst>
      <p:ext uri="{BB962C8B-B14F-4D97-AF65-F5344CB8AC3E}">
        <p14:creationId xmlns:p14="http://schemas.microsoft.com/office/powerpoint/2010/main" val="213304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accommodating change</a:t>
            </a:r>
          </a:p>
        </p:txBody>
      </p:sp>
      <p:sp>
        <p:nvSpPr>
          <p:cNvPr id="3" name="Content Placeholder 2"/>
          <p:cNvSpPr>
            <a:spLocks noGrp="1"/>
          </p:cNvSpPr>
          <p:nvPr>
            <p:ph sz="half" idx="1"/>
          </p:nvPr>
        </p:nvSpPr>
        <p:spPr/>
        <p:txBody>
          <a:bodyPr>
            <a:normAutofit/>
          </a:bodyPr>
          <a:lstStyle/>
          <a:p>
            <a:pPr>
              <a:defRPr/>
            </a:pPr>
            <a:r>
              <a:rPr lang="en-US" dirty="0"/>
              <a:t>Change happens and must be anticipated</a:t>
            </a:r>
          </a:p>
          <a:p>
            <a:pPr lvl="1">
              <a:defRPr/>
            </a:pPr>
            <a:r>
              <a:rPr lang="en-US" dirty="0"/>
              <a:t>changing client demands</a:t>
            </a:r>
          </a:p>
          <a:p>
            <a:pPr lvl="1">
              <a:defRPr/>
            </a:pPr>
            <a:r>
              <a:rPr lang="en-US" dirty="0"/>
              <a:t>changing context of people, hardware, and software</a:t>
            </a:r>
          </a:p>
          <a:p>
            <a:pPr lvl="1">
              <a:defRPr/>
            </a:pPr>
            <a:r>
              <a:rPr lang="en-US" dirty="0"/>
              <a:t>changing understanding of the design problem</a:t>
            </a:r>
          </a:p>
          <a:p>
            <a:pPr lvl="1">
              <a:defRPr/>
            </a:pPr>
            <a:r>
              <a:rPr lang="en-US" dirty="0"/>
              <a:t>changing attitudes of the audience</a:t>
            </a:r>
          </a:p>
          <a:p>
            <a:pPr lvl="1">
              <a:defRPr/>
            </a:pPr>
            <a:endParaRPr lang="en-US" dirty="0"/>
          </a:p>
          <a:p>
            <a:pPr>
              <a:defRPr/>
            </a:pPr>
            <a:r>
              <a:rPr lang="en-US" dirty="0"/>
              <a:t>Furthermore, the more complete a design solution already is, the more difficult it is to change it</a:t>
            </a:r>
          </a:p>
          <a:p>
            <a:pPr>
              <a:defRPr/>
            </a:pPr>
            <a:endParaRPr lang="en-US" dirty="0"/>
          </a:p>
          <a:p>
            <a:pPr>
              <a:defRPr/>
            </a:pPr>
            <a:r>
              <a:rPr lang="en-US" i="1" dirty="0"/>
              <a:t>The difficulty lies in how to balance accommodating change with making sufficient progress on the design solution</a:t>
            </a:r>
          </a:p>
        </p:txBody>
      </p:sp>
    </p:spTree>
    <p:extLst>
      <p:ext uri="{BB962C8B-B14F-4D97-AF65-F5344CB8AC3E}">
        <p14:creationId xmlns:p14="http://schemas.microsoft.com/office/powerpoint/2010/main" val="230516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balancing cost, quality, effort</a:t>
            </a:r>
          </a:p>
        </p:txBody>
      </p:sp>
      <p:sp>
        <p:nvSpPr>
          <p:cNvPr id="3" name="Content Placeholder 2"/>
          <p:cNvSpPr>
            <a:spLocks noGrp="1"/>
          </p:cNvSpPr>
          <p:nvPr>
            <p:ph sz="half" idx="1"/>
          </p:nvPr>
        </p:nvSpPr>
        <p:spPr>
          <a:xfrm>
            <a:off x="457200" y="1600200"/>
            <a:ext cx="8176260" cy="4876800"/>
          </a:xfrm>
        </p:spPr>
        <p:txBody>
          <a:bodyPr>
            <a:normAutofit/>
          </a:bodyPr>
          <a:lstStyle/>
          <a:p>
            <a:pPr>
              <a:defRPr/>
            </a:pPr>
            <a:r>
              <a:rPr lang="en-US" dirty="0"/>
              <a:t>Quality, cost, and effort are three constraining factors in design, not all of which can be optimized at the same time</a:t>
            </a:r>
          </a:p>
          <a:p>
            <a:pPr lvl="1">
              <a:defRPr/>
            </a:pPr>
            <a:r>
              <a:rPr lang="en-US" dirty="0"/>
              <a:t>cost constraints are typically set by other stakeholders</a:t>
            </a:r>
          </a:p>
          <a:p>
            <a:pPr lvl="1">
              <a:defRPr/>
            </a:pPr>
            <a:r>
              <a:rPr lang="en-US" dirty="0"/>
              <a:t>cost constraints are typically set before the design project is truly understood</a:t>
            </a:r>
          </a:p>
          <a:p>
            <a:pPr>
              <a:defRPr/>
            </a:pPr>
            <a:endParaRPr lang="en-US" dirty="0"/>
          </a:p>
          <a:p>
            <a:pPr>
              <a:defRPr/>
            </a:pPr>
            <a:r>
              <a:rPr lang="en-US" dirty="0"/>
              <a:t>Furthermore, there is no stopping rule, since no optimal design solution exists</a:t>
            </a:r>
          </a:p>
          <a:p>
            <a:pPr>
              <a:defRPr/>
            </a:pPr>
            <a:endParaRPr lang="en-US" dirty="0"/>
          </a:p>
          <a:p>
            <a:pPr>
              <a:defRPr/>
            </a:pPr>
            <a:r>
              <a:rPr lang="en-US" i="1" dirty="0"/>
              <a:t>The difficulty lies in how to balance a design solution that is of ‘good enough’ quality with expectations on cost and effort</a:t>
            </a:r>
          </a:p>
        </p:txBody>
      </p:sp>
    </p:spTree>
    <p:extLst>
      <p:ext uri="{BB962C8B-B14F-4D97-AF65-F5344CB8AC3E}">
        <p14:creationId xmlns:p14="http://schemas.microsoft.com/office/powerpoint/2010/main" val="3086610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dirty="0"/>
              <a:t>Software design: solving a problem, now and later</a:t>
            </a:r>
          </a:p>
        </p:txBody>
      </p:sp>
      <p:sp>
        <p:nvSpPr>
          <p:cNvPr id="3" name="Content Placeholder 2"/>
          <p:cNvSpPr>
            <a:spLocks noGrp="1"/>
          </p:cNvSpPr>
          <p:nvPr>
            <p:ph sz="half" idx="1"/>
          </p:nvPr>
        </p:nvSpPr>
        <p:spPr/>
        <p:txBody>
          <a:bodyPr/>
          <a:lstStyle/>
          <a:p>
            <a:pPr>
              <a:defRPr/>
            </a:pPr>
            <a:r>
              <a:rPr lang="en-US" dirty="0"/>
              <a:t>Software ultimately solves someone’s problem (or at least fulfills someone’s need)</a:t>
            </a:r>
          </a:p>
          <a:p>
            <a:pPr lvl="1">
              <a:defRPr/>
            </a:pPr>
            <a:r>
              <a:rPr lang="en-US" dirty="0"/>
              <a:t>software does not wear out</a:t>
            </a:r>
          </a:p>
          <a:p>
            <a:pPr lvl="1">
              <a:defRPr/>
            </a:pPr>
            <a:r>
              <a:rPr lang="en-US" dirty="0"/>
              <a:t>software provides critical societal infrastructure</a:t>
            </a:r>
          </a:p>
          <a:p>
            <a:pPr lvl="1">
              <a:defRPr/>
            </a:pPr>
            <a:endParaRPr lang="en-US" dirty="0"/>
          </a:p>
          <a:p>
            <a:pPr>
              <a:defRPr/>
            </a:pPr>
            <a:r>
              <a:rPr lang="en-US" dirty="0"/>
              <a:t>Because software does not wear out, it very likely will have to accommodate new needs as well as deviations from present needs</a:t>
            </a:r>
          </a:p>
          <a:p>
            <a:pPr lvl="1">
              <a:defRPr/>
            </a:pPr>
            <a:endParaRPr lang="en-US" dirty="0"/>
          </a:p>
          <a:p>
            <a:pPr>
              <a:defRPr/>
            </a:pPr>
            <a:r>
              <a:rPr lang="en-US" i="1" dirty="0"/>
              <a:t>The difficulty lies in how to balance addressing today’s design problem with accommodating future, unknown needs</a:t>
            </a:r>
          </a:p>
          <a:p>
            <a:pPr lvl="1">
              <a:defRPr/>
            </a:pPr>
            <a:endParaRPr lang="en-US" dirty="0"/>
          </a:p>
          <a:p>
            <a:endParaRPr lang="en-US" dirty="0"/>
          </a:p>
        </p:txBody>
      </p:sp>
    </p:spTree>
    <p:extLst>
      <p:ext uri="{BB962C8B-B14F-4D97-AF65-F5344CB8AC3E}">
        <p14:creationId xmlns:p14="http://schemas.microsoft.com/office/powerpoint/2010/main" val="8798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7E39-2E01-49E1-85A2-D1A5FF80FA56}"/>
              </a:ext>
            </a:extLst>
          </p:cNvPr>
          <p:cNvSpPr>
            <a:spLocks noGrp="1"/>
          </p:cNvSpPr>
          <p:nvPr>
            <p:ph type="title"/>
          </p:nvPr>
        </p:nvSpPr>
        <p:spPr/>
        <p:txBody>
          <a:bodyPr/>
          <a:lstStyle/>
          <a:p>
            <a:r>
              <a:rPr lang="en-US" dirty="0"/>
              <a:t>Why design</a:t>
            </a:r>
          </a:p>
        </p:txBody>
      </p:sp>
      <p:sp>
        <p:nvSpPr>
          <p:cNvPr id="3" name="Content Placeholder 2">
            <a:extLst>
              <a:ext uri="{FF2B5EF4-FFF2-40B4-BE49-F238E27FC236}">
                <a16:creationId xmlns:a16="http://schemas.microsoft.com/office/drawing/2014/main" id="{D4BC3CC7-AEF2-496E-824E-9680E3D87188}"/>
              </a:ext>
            </a:extLst>
          </p:cNvPr>
          <p:cNvSpPr>
            <a:spLocks noGrp="1"/>
          </p:cNvSpPr>
          <p:nvPr>
            <p:ph sz="half" idx="1"/>
          </p:nvPr>
        </p:nvSpPr>
        <p:spPr/>
        <p:txBody>
          <a:bodyPr/>
          <a:lstStyle/>
          <a:p>
            <a:r>
              <a:rPr lang="en-US" dirty="0"/>
              <a:t>To develop the right software</a:t>
            </a:r>
          </a:p>
          <a:p>
            <a:pPr lvl="1"/>
            <a:r>
              <a:rPr lang="en-US" dirty="0"/>
              <a:t>for now</a:t>
            </a:r>
          </a:p>
          <a:p>
            <a:pPr lvl="1"/>
            <a:r>
              <a:rPr lang="en-US" dirty="0"/>
              <a:t>for later</a:t>
            </a:r>
          </a:p>
          <a:p>
            <a:endParaRPr lang="en-US" dirty="0"/>
          </a:p>
          <a:p>
            <a:r>
              <a:rPr lang="en-US" dirty="0"/>
              <a:t>To develop the software right</a:t>
            </a:r>
          </a:p>
          <a:p>
            <a:pPr lvl="1"/>
            <a:r>
              <a:rPr lang="en-US" dirty="0"/>
              <a:t>on time</a:t>
            </a:r>
          </a:p>
          <a:p>
            <a:pPr lvl="1"/>
            <a:r>
              <a:rPr lang="en-US" dirty="0"/>
              <a:t>within budget</a:t>
            </a:r>
          </a:p>
          <a:p>
            <a:pPr marL="457200" lvl="1" indent="0">
              <a:buNone/>
            </a:pP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016793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
        <p:nvSpPr>
          <p:cNvPr id="4" name="Rectangle 3">
            <a:extLst>
              <a:ext uri="{FF2B5EF4-FFF2-40B4-BE49-F238E27FC236}">
                <a16:creationId xmlns:a16="http://schemas.microsoft.com/office/drawing/2014/main" id="{1F5C4AB1-F8AC-4372-8852-3444F852CAA4}"/>
              </a:ext>
            </a:extLst>
          </p:cNvPr>
          <p:cNvSpPr/>
          <p:nvPr/>
        </p:nvSpPr>
        <p:spPr>
          <a:xfrm>
            <a:off x="228600" y="4038600"/>
            <a:ext cx="8610600" cy="2087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919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Tree>
    <p:extLst>
      <p:ext uri="{BB962C8B-B14F-4D97-AF65-F5344CB8AC3E}">
        <p14:creationId xmlns:p14="http://schemas.microsoft.com/office/powerpoint/2010/main" val="1595885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
        <p:nvSpPr>
          <p:cNvPr id="4" name="Rectangle 3">
            <a:extLst>
              <a:ext uri="{FF2B5EF4-FFF2-40B4-BE49-F238E27FC236}">
                <a16:creationId xmlns:a16="http://schemas.microsoft.com/office/drawing/2014/main" id="{219BEF4A-BDE9-44F6-9596-1C316E303205}"/>
              </a:ext>
            </a:extLst>
          </p:cNvPr>
          <p:cNvSpPr/>
          <p:nvPr/>
        </p:nvSpPr>
        <p:spPr>
          <a:xfrm>
            <a:off x="381000" y="3276600"/>
            <a:ext cx="8252460" cy="160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811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Tree>
    <p:extLst>
      <p:ext uri="{BB962C8B-B14F-4D97-AF65-F5344CB8AC3E}">
        <p14:creationId xmlns:p14="http://schemas.microsoft.com/office/powerpoint/2010/main" val="274365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lstStyle/>
          <a:p>
            <a:r>
              <a:rPr lang="en-US" dirty="0"/>
              <a:t>There will </a:t>
            </a:r>
            <a:r>
              <a:rPr lang="en-US" i="1" dirty="0"/>
              <a:t>not</a:t>
            </a:r>
            <a:r>
              <a:rPr lang="en-US" dirty="0"/>
              <a:t> be discussion this upcoming Friday</a:t>
            </a:r>
          </a:p>
          <a:p>
            <a:endParaRPr lang="en-US" dirty="0"/>
          </a:p>
          <a:p>
            <a:r>
              <a:rPr lang="en-US" dirty="0"/>
              <a:t>There will be </a:t>
            </a:r>
            <a:r>
              <a:rPr lang="en-US" i="1" dirty="0"/>
              <a:t>no</a:t>
            </a:r>
            <a:r>
              <a:rPr lang="en-US" dirty="0"/>
              <a:t> lecture this Monday</a:t>
            </a:r>
          </a:p>
        </p:txBody>
      </p:sp>
    </p:spTree>
    <p:extLst>
      <p:ext uri="{BB962C8B-B14F-4D97-AF65-F5344CB8AC3E}">
        <p14:creationId xmlns:p14="http://schemas.microsoft.com/office/powerpoint/2010/main" val="140384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child support agency</a:t>
            </a:r>
          </a:p>
        </p:txBody>
      </p:sp>
      <p:sp>
        <p:nvSpPr>
          <p:cNvPr id="3" name="Content Placeholder 2"/>
          <p:cNvSpPr>
            <a:spLocks noGrp="1"/>
          </p:cNvSpPr>
          <p:nvPr>
            <p:ph sz="half" idx="1"/>
          </p:nvPr>
        </p:nvSpPr>
        <p:spPr/>
        <p:txBody>
          <a:bodyPr>
            <a:normAutofit/>
          </a:bodyPr>
          <a:lstStyle/>
          <a:p>
            <a:pPr marL="0" indent="0" fontAlgn="base">
              <a:buNone/>
            </a:pPr>
            <a:r>
              <a:rPr lang="en-US" sz="1600" b="1" i="1" dirty="0"/>
              <a:t>EDS Child Support System Is Anything But</a:t>
            </a:r>
            <a:endParaRPr lang="en-US" sz="1600" i="1" dirty="0"/>
          </a:p>
          <a:p>
            <a:pPr marL="0" indent="0" fontAlgn="base">
              <a:buNone/>
            </a:pPr>
            <a:r>
              <a:rPr lang="en-US" sz="1500" i="1" dirty="0"/>
              <a:t>Since 2004, Electronic Data Systems (EDS) has been maligned throughout much of the U.K. for a massively unpopular software program it built for the Child Support Agency. Complaints are registered frequently. A recap given by Sun Dog Interactive in 2009 revealed that over a five-year span, there were 1.9 million people who had overpaid into the system, 700,000 who had underpaid, and around $7 billion in uncollected child support payments along with a backlog of 239,000 cases and 36,000 new cases “stuck” in the system. As you can see from the image, it’s a problem so rampant there is even a website devoted to the agency’s screw-ups, fittingly titled CSAHell.com.</a:t>
            </a:r>
          </a:p>
          <a:p>
            <a:endParaRPr lang="en-US" dirty="0"/>
          </a:p>
        </p:txBody>
      </p:sp>
    </p:spTree>
    <p:extLst>
      <p:ext uri="{BB962C8B-B14F-4D97-AF65-F5344CB8AC3E}">
        <p14:creationId xmlns:p14="http://schemas.microsoft.com/office/powerpoint/2010/main" val="131390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failures</a:t>
            </a:r>
          </a:p>
        </p:txBody>
      </p:sp>
      <p:pic>
        <p:nvPicPr>
          <p:cNvPr id="1026" name="Picture 2" descr="http://spectrum.ieee.org/image/1436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685799"/>
            <a:ext cx="5403740" cy="6021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952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software failures of 2011</a:t>
            </a:r>
          </a:p>
        </p:txBody>
      </p:sp>
      <p:sp>
        <p:nvSpPr>
          <p:cNvPr id="3" name="Content Placeholder 2"/>
          <p:cNvSpPr>
            <a:spLocks noGrp="1"/>
          </p:cNvSpPr>
          <p:nvPr>
            <p:ph sz="half" idx="1"/>
          </p:nvPr>
        </p:nvSpPr>
        <p:spPr/>
        <p:txBody>
          <a:bodyPr>
            <a:normAutofit fontScale="85000" lnSpcReduction="10000"/>
          </a:bodyPr>
          <a:lstStyle/>
          <a:p>
            <a:r>
              <a:rPr lang="en-US" dirty="0"/>
              <a:t>Financial services giant fined $25 million for hiding software glitch that cost investors $217 million</a:t>
            </a:r>
          </a:p>
          <a:p>
            <a:r>
              <a:rPr lang="en-US" dirty="0"/>
              <a:t>Computer system bugs cause Asian banking facilities’ downtime</a:t>
            </a:r>
          </a:p>
          <a:p>
            <a:r>
              <a:rPr lang="en-US" dirty="0"/>
              <a:t>Cash machine bug benefits customers by giving them extra money</a:t>
            </a:r>
          </a:p>
          <a:p>
            <a:r>
              <a:rPr lang="en-US" dirty="0"/>
              <a:t>Leading smartphones suffer an international blackout</a:t>
            </a:r>
          </a:p>
          <a:p>
            <a:r>
              <a:rPr lang="en-US" dirty="0"/>
              <a:t>Bugs in social networking app for tablet just hours after delayed release</a:t>
            </a:r>
          </a:p>
          <a:p>
            <a:r>
              <a:rPr lang="en-US" dirty="0"/>
              <a:t>22 people wrongly arrested in Australia due to failures in new NZ $54.5 million courts computer system</a:t>
            </a:r>
          </a:p>
          <a:p>
            <a:r>
              <a:rPr lang="en-US" dirty="0"/>
              <a:t>50,500 cars recalled after airbag-related software glitch</a:t>
            </a:r>
          </a:p>
          <a:p>
            <a:r>
              <a:rPr lang="en-US" dirty="0"/>
              <a:t>Recall of one million cars addresses fire and rollaway concerns</a:t>
            </a:r>
          </a:p>
          <a:p>
            <a:r>
              <a:rPr lang="en-US" dirty="0"/>
              <a:t>Telecoms glitch affects 47,000 customers’ meter readings and costs company NZ $2.7 million</a:t>
            </a:r>
          </a:p>
          <a:p>
            <a:r>
              <a:rPr lang="en-US" dirty="0"/>
              <a:t>Army computer glitches hinder coordinated efforts in insurgent tracking</a:t>
            </a:r>
          </a:p>
          <a:p>
            <a:endParaRPr lang="en-US" dirty="0"/>
          </a:p>
        </p:txBody>
      </p:sp>
    </p:spTree>
    <p:extLst>
      <p:ext uri="{BB962C8B-B14F-4D97-AF65-F5344CB8AC3E}">
        <p14:creationId xmlns:p14="http://schemas.microsoft.com/office/powerpoint/2010/main" val="214562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15 worst computer software blunders</a:t>
            </a:r>
          </a:p>
        </p:txBody>
      </p:sp>
      <p:sp>
        <p:nvSpPr>
          <p:cNvPr id="3" name="Content Placeholder 2"/>
          <p:cNvSpPr>
            <a:spLocks noGrp="1"/>
          </p:cNvSpPr>
          <p:nvPr>
            <p:ph sz="half" idx="1"/>
          </p:nvPr>
        </p:nvSpPr>
        <p:spPr/>
        <p:txBody>
          <a:bodyPr>
            <a:normAutofit/>
          </a:bodyPr>
          <a:lstStyle/>
          <a:p>
            <a:r>
              <a:rPr lang="en-US" sz="2000" dirty="0"/>
              <a:t>St. Mary’s Mercy Medical Center Kills Its Patients, On Paper</a:t>
            </a:r>
          </a:p>
          <a:p>
            <a:r>
              <a:rPr lang="en-US" sz="2000" dirty="0"/>
              <a:t>Knight Capital Group Loses Nine Figures in 30 Minutes</a:t>
            </a:r>
          </a:p>
          <a:p>
            <a:r>
              <a:rPr lang="en-US" sz="2000" dirty="0"/>
              <a:t>World War III Narrowly Averted</a:t>
            </a:r>
          </a:p>
          <a:p>
            <a:r>
              <a:rPr lang="en-US" sz="2000" dirty="0"/>
              <a:t>AT&amp;T Demonstrates How Not to Upgrade Software</a:t>
            </a:r>
          </a:p>
          <a:p>
            <a:r>
              <a:rPr lang="en-US" sz="2000" dirty="0"/>
              <a:t>World Of Warcraft Creates Literal Computer Virus</a:t>
            </a:r>
          </a:p>
          <a:p>
            <a:r>
              <a:rPr lang="en-US" sz="2000" dirty="0"/>
              <a:t>Apple Maps Goes Nowhere Fast</a:t>
            </a:r>
          </a:p>
          <a:p>
            <a:r>
              <a:rPr lang="en-US" sz="2000" dirty="0"/>
              <a:t>Michigan Dept. of Corrections Grants Prisoners Early Release</a:t>
            </a:r>
          </a:p>
          <a:p>
            <a:r>
              <a:rPr lang="en-US" sz="2000" dirty="0"/>
              <a:t>California ‘Paroles’ 450 Violent Offenders (Without Supervision)</a:t>
            </a:r>
          </a:p>
          <a:p>
            <a:r>
              <a:rPr lang="en-US" sz="2000" dirty="0"/>
              <a:t>IRS Costs America Close To $300 Million</a:t>
            </a:r>
          </a:p>
          <a:p>
            <a:r>
              <a:rPr lang="en-US" sz="2000" dirty="0"/>
              <a:t>Patriot Missile System Timing Issue Leads To 28 Dead</a:t>
            </a:r>
          </a:p>
          <a:p>
            <a:r>
              <a:rPr lang="en-US" sz="2000" dirty="0"/>
              <a:t>…</a:t>
            </a:r>
          </a:p>
        </p:txBody>
      </p:sp>
    </p:spTree>
    <p:extLst>
      <p:ext uri="{BB962C8B-B14F-4D97-AF65-F5344CB8AC3E}">
        <p14:creationId xmlns:p14="http://schemas.microsoft.com/office/powerpoint/2010/main" val="1483930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712825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sz="half" idx="1"/>
          </p:nvPr>
        </p:nvSpPr>
        <p:spPr/>
        <p:txBody>
          <a:bodyPr>
            <a:normAutofit/>
          </a:bodyPr>
          <a:lstStyle/>
          <a:p>
            <a:r>
              <a:rPr lang="en-US" dirty="0"/>
              <a:t>A goal represents an explicit acknowledgment of a desired result that the eventual design solution must achieve</a:t>
            </a:r>
          </a:p>
          <a:p>
            <a:endParaRPr lang="en-US" dirty="0"/>
          </a:p>
          <a:p>
            <a:r>
              <a:rPr lang="en-US" dirty="0"/>
              <a:t>Goals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goals</a:t>
            </a:r>
          </a:p>
        </p:txBody>
      </p:sp>
      <p:sp>
        <p:nvSpPr>
          <p:cNvPr id="3" name="Content Placeholder 2"/>
          <p:cNvSpPr>
            <a:spLocks noGrp="1"/>
          </p:cNvSpPr>
          <p:nvPr>
            <p:ph sz="half" idx="1"/>
          </p:nvPr>
        </p:nvSpPr>
        <p:spPr>
          <a:noFill/>
        </p:spPr>
        <p:txBody>
          <a:bodyPr/>
          <a:lstStyle/>
          <a:p>
            <a:r>
              <a:rPr lang="en-US" dirty="0"/>
              <a:t>The luxury airplane must be 10% more fuel-efficient than its predecessor</a:t>
            </a:r>
          </a:p>
          <a:p>
            <a:endParaRPr lang="en-US" dirty="0"/>
          </a:p>
          <a:p>
            <a:r>
              <a:rPr lang="en-US" dirty="0"/>
              <a:t>The library must be able to hold 250,000 books</a:t>
            </a:r>
          </a:p>
          <a:p>
            <a:pPr lvl="1"/>
            <a:endParaRPr lang="en-US" dirty="0"/>
          </a:p>
          <a:p>
            <a:r>
              <a:rPr lang="en-US" dirty="0"/>
              <a:t>The award must be representative of the professional society that is commissioning it</a:t>
            </a:r>
          </a:p>
        </p:txBody>
      </p:sp>
    </p:spTree>
    <p:extLst>
      <p:ext uri="{BB962C8B-B14F-4D97-AF65-F5344CB8AC3E}">
        <p14:creationId xmlns:p14="http://schemas.microsoft.com/office/powerpoint/2010/main" val="1376024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a:t>
            </a:r>
          </a:p>
        </p:txBody>
      </p:sp>
      <p:sp>
        <p:nvSpPr>
          <p:cNvPr id="3" name="Content Placeholder 2"/>
          <p:cNvSpPr>
            <a:spLocks noGrp="1"/>
          </p:cNvSpPr>
          <p:nvPr>
            <p:ph sz="half" idx="1"/>
          </p:nvPr>
        </p:nvSpPr>
        <p:spPr/>
        <p:txBody>
          <a:bodyPr>
            <a:normAutofit/>
          </a:bodyPr>
          <a:lstStyle/>
          <a:p>
            <a:r>
              <a:rPr lang="en-US" dirty="0"/>
              <a:t>A constraint represents an explicit acknowledgment of a condition that restricts the design project</a:t>
            </a:r>
          </a:p>
          <a:p>
            <a:endParaRPr lang="en-US" dirty="0"/>
          </a:p>
          <a:p>
            <a:r>
              <a:rPr lang="en-US" dirty="0"/>
              <a:t>Constraints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Constraints change over time, and may or may not be (partially) met by the current state of the design project</a:t>
            </a:r>
          </a:p>
        </p:txBody>
      </p:sp>
    </p:spTree>
    <p:extLst>
      <p:ext uri="{BB962C8B-B14F-4D97-AF65-F5344CB8AC3E}">
        <p14:creationId xmlns:p14="http://schemas.microsoft.com/office/powerpoint/2010/main" val="4194475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constraints</a:t>
            </a:r>
          </a:p>
        </p:txBody>
      </p:sp>
      <p:sp>
        <p:nvSpPr>
          <p:cNvPr id="3" name="Content Placeholder 2"/>
          <p:cNvSpPr>
            <a:spLocks noGrp="1"/>
          </p:cNvSpPr>
          <p:nvPr>
            <p:ph sz="half" idx="1"/>
          </p:nvPr>
        </p:nvSpPr>
        <p:spPr/>
        <p:txBody>
          <a:bodyPr/>
          <a:lstStyle/>
          <a:p>
            <a:r>
              <a:rPr lang="en-US" dirty="0"/>
              <a:t>The luxury airplane must weigh less than 50,000 pounds</a:t>
            </a:r>
          </a:p>
          <a:p>
            <a:endParaRPr lang="en-US" dirty="0"/>
          </a:p>
          <a:p>
            <a:r>
              <a:rPr lang="en-US" dirty="0"/>
              <a:t>The library must not violate federal disability laws</a:t>
            </a:r>
          </a:p>
          <a:p>
            <a:endParaRPr lang="en-US" dirty="0"/>
          </a:p>
          <a:p>
            <a:r>
              <a:rPr lang="en-US" dirty="0"/>
              <a:t>The award must cost less than $1000 to produce</a:t>
            </a:r>
          </a:p>
          <a:p>
            <a:endParaRPr lang="en-US" dirty="0"/>
          </a:p>
        </p:txBody>
      </p:sp>
    </p:spTree>
    <p:extLst>
      <p:ext uri="{BB962C8B-B14F-4D97-AF65-F5344CB8AC3E}">
        <p14:creationId xmlns:p14="http://schemas.microsoft.com/office/powerpoint/2010/main" val="332478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sz="half" idx="1"/>
          </p:nvPr>
        </p:nvSpPr>
        <p:spPr/>
        <p:txBody>
          <a:bodyPr/>
          <a:lstStyle/>
          <a:p>
            <a:r>
              <a:rPr lang="en-US" dirty="0"/>
              <a:t>Two fundamental challenges</a:t>
            </a:r>
          </a:p>
          <a:p>
            <a:endParaRPr lang="en-US" dirty="0"/>
          </a:p>
          <a:p>
            <a:r>
              <a:rPr lang="en-US" dirty="0"/>
              <a:t>Design failure</a:t>
            </a:r>
          </a:p>
          <a:p>
            <a:endParaRPr lang="en-US" dirty="0"/>
          </a:p>
          <a:p>
            <a:r>
              <a:rPr lang="en-US" dirty="0"/>
              <a:t>Design cycle</a:t>
            </a:r>
          </a:p>
          <a:p>
            <a:endParaRPr lang="en-US" dirty="0"/>
          </a:p>
          <a:p>
            <a:r>
              <a:rPr lang="en-US" dirty="0"/>
              <a:t>Design studio 1</a:t>
            </a:r>
          </a:p>
          <a:p>
            <a:endParaRPr lang="en-US" dirty="0"/>
          </a:p>
        </p:txBody>
      </p:sp>
    </p:spTree>
    <p:extLst>
      <p:ext uri="{BB962C8B-B14F-4D97-AF65-F5344CB8AC3E}">
        <p14:creationId xmlns:p14="http://schemas.microsoft.com/office/powerpoint/2010/main" val="2398273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sz="half" idx="1"/>
          </p:nvPr>
        </p:nvSpPr>
        <p:spPr/>
        <p:txBody>
          <a:bodyPr>
            <a:normAutofit/>
          </a:bodyPr>
          <a:lstStyle/>
          <a:p>
            <a:r>
              <a:rPr lang="en-US" dirty="0"/>
              <a:t>An assumption represents a fact that is taken for granted, may or may not be true, and influences the design project</a:t>
            </a:r>
          </a:p>
          <a:p>
            <a:endParaRPr lang="en-US" dirty="0"/>
          </a:p>
          <a:p>
            <a:r>
              <a:rPr lang="en-US" dirty="0"/>
              <a:t>Assumptions may be made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Assumptions change over time, and may or may not be (partially) fulfilled by the current state of the design project</a:t>
            </a:r>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assumptions</a:t>
            </a:r>
          </a:p>
        </p:txBody>
      </p:sp>
      <p:sp>
        <p:nvSpPr>
          <p:cNvPr id="3" name="Content Placeholder 2"/>
          <p:cNvSpPr>
            <a:spLocks noGrp="1"/>
          </p:cNvSpPr>
          <p:nvPr>
            <p:ph sz="half" idx="1"/>
          </p:nvPr>
        </p:nvSpPr>
        <p:spPr/>
        <p:txBody>
          <a:bodyPr/>
          <a:lstStyle/>
          <a:p>
            <a:r>
              <a:rPr lang="en-US" dirty="0"/>
              <a:t>The average person weighs 85 kilograms</a:t>
            </a:r>
          </a:p>
          <a:p>
            <a:endParaRPr lang="en-US" dirty="0"/>
          </a:p>
          <a:p>
            <a:r>
              <a:rPr lang="en-US" dirty="0"/>
              <a:t>The library needs to serve the community with an area stocked with personal computers</a:t>
            </a:r>
          </a:p>
          <a:p>
            <a:endParaRPr lang="en-US" dirty="0"/>
          </a:p>
          <a:p>
            <a:r>
              <a:rPr lang="en-US" dirty="0"/>
              <a:t>The professional society’s logo is red and white, which therefore must be its preferred colors for the award</a:t>
            </a:r>
          </a:p>
        </p:txBody>
      </p:sp>
    </p:spTree>
    <p:extLst>
      <p:ext uri="{BB962C8B-B14F-4D97-AF65-F5344CB8AC3E}">
        <p14:creationId xmlns:p14="http://schemas.microsoft.com/office/powerpoint/2010/main" val="302946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a:t>
            </a:r>
          </a:p>
        </p:txBody>
      </p:sp>
      <p:sp>
        <p:nvSpPr>
          <p:cNvPr id="3" name="Content Placeholder 2"/>
          <p:cNvSpPr>
            <a:spLocks noGrp="1"/>
          </p:cNvSpPr>
          <p:nvPr>
            <p:ph sz="half" idx="1"/>
          </p:nvPr>
        </p:nvSpPr>
        <p:spPr/>
        <p:txBody>
          <a:bodyPr>
            <a:normAutofit/>
          </a:bodyPr>
          <a:lstStyle/>
          <a:p>
            <a:r>
              <a:rPr lang="en-US" dirty="0"/>
              <a:t>A decision represents a specific choice of how to further the design solution, typically after some amount of consideration</a:t>
            </a:r>
          </a:p>
          <a:p>
            <a:endParaRPr lang="en-US" dirty="0"/>
          </a:p>
          <a:p>
            <a:r>
              <a:rPr lang="en-US" dirty="0"/>
              <a:t>Decisions are the sole responsibility of the designer, though they can be (heavily) influenced by other stakeholders</a:t>
            </a:r>
          </a:p>
          <a:p>
            <a:endParaRPr lang="en-US" dirty="0"/>
          </a:p>
          <a:p>
            <a:r>
              <a:rPr lang="en-US" dirty="0"/>
              <a:t>Decisions change over time, and new decisions may or may not (partially) align with the current state of the design project</a:t>
            </a:r>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decisions</a:t>
            </a:r>
          </a:p>
        </p:txBody>
      </p:sp>
      <p:sp>
        <p:nvSpPr>
          <p:cNvPr id="3" name="Content Placeholder 2"/>
          <p:cNvSpPr>
            <a:spLocks noGrp="1"/>
          </p:cNvSpPr>
          <p:nvPr>
            <p:ph sz="half" idx="1"/>
          </p:nvPr>
        </p:nvSpPr>
        <p:spPr/>
        <p:txBody>
          <a:bodyPr/>
          <a:lstStyle/>
          <a:p>
            <a:r>
              <a:rPr lang="en-US" dirty="0"/>
              <a:t>The fuselage and wings of the luxury airplane shall be made out of carbon composites</a:t>
            </a:r>
          </a:p>
          <a:p>
            <a:endParaRPr lang="en-US" dirty="0"/>
          </a:p>
          <a:p>
            <a:r>
              <a:rPr lang="en-US" dirty="0"/>
              <a:t>The library shall have bookshelves that are not movable</a:t>
            </a:r>
          </a:p>
          <a:p>
            <a:endParaRPr lang="en-US" dirty="0"/>
          </a:p>
          <a:p>
            <a:r>
              <a:rPr lang="en-US" dirty="0"/>
              <a:t>The award shall be made out of colored glass</a:t>
            </a:r>
          </a:p>
        </p:txBody>
      </p:sp>
    </p:spTree>
    <p:extLst>
      <p:ext uri="{BB962C8B-B14F-4D97-AF65-F5344CB8AC3E}">
        <p14:creationId xmlns:p14="http://schemas.microsoft.com/office/powerpoint/2010/main" val="859249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a:t>
            </a:r>
          </a:p>
        </p:txBody>
      </p:sp>
      <p:sp>
        <p:nvSpPr>
          <p:cNvPr id="3" name="Content Placeholder 2"/>
          <p:cNvSpPr>
            <a:spLocks noGrp="1"/>
          </p:cNvSpPr>
          <p:nvPr>
            <p:ph sz="half" idx="1"/>
          </p:nvPr>
        </p:nvSpPr>
        <p:spPr/>
        <p:txBody>
          <a:bodyPr>
            <a:normAutofit/>
          </a:bodyPr>
          <a:lstStyle/>
          <a:p>
            <a:r>
              <a:rPr lang="en-US" dirty="0"/>
              <a:t>An idea represents a thought or opinion, ranging from highly unformed to fully formed, that potentially shapes the design solution</a:t>
            </a:r>
          </a:p>
          <a:p>
            <a:endParaRPr lang="en-US" dirty="0"/>
          </a:p>
          <a:p>
            <a:r>
              <a:rPr lang="en-US" dirty="0"/>
              <a:t>Ideas typically are the sole responsibility of the designer, though they may be inspired by many different sources</a:t>
            </a:r>
          </a:p>
          <a:p>
            <a:endParaRPr lang="en-US" dirty="0"/>
          </a:p>
          <a:p>
            <a:r>
              <a:rPr lang="en-US" dirty="0"/>
              <a:t>Ideas change over time, and new ideas may or may not (partially) align with the current state of the design project</a:t>
            </a:r>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ideas</a:t>
            </a:r>
          </a:p>
        </p:txBody>
      </p:sp>
      <p:sp>
        <p:nvSpPr>
          <p:cNvPr id="3" name="Content Placeholder 2"/>
          <p:cNvSpPr>
            <a:spLocks noGrp="1"/>
          </p:cNvSpPr>
          <p:nvPr>
            <p:ph sz="half" idx="1"/>
          </p:nvPr>
        </p:nvSpPr>
        <p:spPr/>
        <p:txBody>
          <a:bodyPr/>
          <a:lstStyle/>
          <a:p>
            <a:r>
              <a:rPr lang="en-US" dirty="0"/>
              <a:t>What if the luxury airplane had a shower on board?</a:t>
            </a:r>
          </a:p>
          <a:p>
            <a:endParaRPr lang="en-US" dirty="0"/>
          </a:p>
          <a:p>
            <a:r>
              <a:rPr lang="en-US" dirty="0"/>
              <a:t>Perhaps the library membership cards should have RFID tags, so a visitor can simply grab the books they want, walk by an automated scanner, and have their books be on loan</a:t>
            </a:r>
          </a:p>
          <a:p>
            <a:endParaRPr lang="en-US" dirty="0"/>
          </a:p>
          <a:p>
            <a:r>
              <a:rPr lang="en-US" dirty="0"/>
              <a:t>I am thinking that the award should be a variant of last year’s award</a:t>
            </a:r>
          </a:p>
          <a:p>
            <a:endParaRPr lang="en-US" dirty="0"/>
          </a:p>
        </p:txBody>
      </p:sp>
    </p:spTree>
    <p:extLst>
      <p:ext uri="{BB962C8B-B14F-4D97-AF65-F5344CB8AC3E}">
        <p14:creationId xmlns:p14="http://schemas.microsoft.com/office/powerpoint/2010/main" val="2820905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the software that flies a drone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099480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 new version of EEE/Canvas</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2795955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lnSpcReduction="10000"/>
          </a:bodyPr>
          <a:lstStyle/>
          <a:p>
            <a:pPr marL="0" indent="0">
              <a:buNone/>
            </a:pPr>
            <a:r>
              <a:rPr lang="en-US" dirty="0"/>
              <a:t>Your client is </a:t>
            </a:r>
            <a:r>
              <a:rPr lang="en-US" i="1" dirty="0" err="1"/>
              <a:t>TransportationAssist</a:t>
            </a:r>
            <a:r>
              <a:rPr lang="en-US" dirty="0"/>
              <a:t>, a new company that recognizes the potential of smart phones to help elderly in ‘getting around’ in their day-to-day lives. </a:t>
            </a:r>
          </a:p>
          <a:p>
            <a:pPr marL="0" indent="0">
              <a:buNone/>
            </a:pPr>
            <a:r>
              <a:rPr lang="en-US" dirty="0"/>
              <a:t>The company particularly is invested in two new directions: (1) assisting elderly in taking public transportation, helping them getting from one destination to another, and (2) tracking their whereabouts so others can check in on them.</a:t>
            </a:r>
          </a:p>
          <a:p>
            <a:pPr marL="0" indent="0">
              <a:buNone/>
            </a:pPr>
            <a:r>
              <a:rPr lang="en-US" dirty="0"/>
              <a:t>The company has sought you out, because you are an excellent designer.  All of the software design is in your hands, as </a:t>
            </a:r>
            <a:r>
              <a:rPr lang="en-US" i="1" dirty="0" err="1"/>
              <a:t>TransportationAssist</a:t>
            </a:r>
            <a:r>
              <a:rPr lang="en-US" i="1" dirty="0"/>
              <a:t> </a:t>
            </a:r>
            <a:r>
              <a:rPr lang="en-US" dirty="0"/>
              <a:t>has the idea protected (meaning no competition), but has no idea how to actually design the software.</a:t>
            </a:r>
          </a:p>
        </p:txBody>
      </p:sp>
    </p:spTree>
    <p:extLst>
      <p:ext uri="{BB962C8B-B14F-4D97-AF65-F5344CB8AC3E}">
        <p14:creationId xmlns:p14="http://schemas.microsoft.com/office/powerpoint/2010/main" val="964702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 (part 1)</a:t>
            </a:r>
          </a:p>
        </p:txBody>
      </p:sp>
      <p:sp>
        <p:nvSpPr>
          <p:cNvPr id="3" name="Content Placeholder 2"/>
          <p:cNvSpPr>
            <a:spLocks noGrp="1"/>
          </p:cNvSpPr>
          <p:nvPr>
            <p:ph sz="half" idx="1"/>
          </p:nvPr>
        </p:nvSpPr>
        <p:spPr/>
        <p:txBody>
          <a:bodyPr/>
          <a:lstStyle/>
          <a:p>
            <a:r>
              <a:rPr lang="en-US" dirty="0"/>
              <a:t>Identify the audience and other stakeholders</a:t>
            </a:r>
          </a:p>
          <a:p>
            <a:endParaRPr lang="en-US" dirty="0"/>
          </a:p>
          <a:p>
            <a:r>
              <a:rPr lang="en-US" dirty="0"/>
              <a:t>Identify </a:t>
            </a:r>
            <a:r>
              <a:rPr lang="en-US" i="1" dirty="0"/>
              <a:t>possible</a:t>
            </a:r>
            <a:r>
              <a:rPr lang="en-US" dirty="0"/>
              <a:t> goals, constraints, and assumptions</a:t>
            </a:r>
          </a:p>
          <a:p>
            <a:endParaRPr lang="en-US" dirty="0"/>
          </a:p>
          <a:p>
            <a:r>
              <a:rPr lang="en-US" dirty="0"/>
              <a:t>Bring </a:t>
            </a:r>
            <a:r>
              <a:rPr lang="en-US" i="1" dirty="0"/>
              <a:t>two </a:t>
            </a:r>
            <a:r>
              <a:rPr lang="en-US" dirty="0"/>
              <a:t>printed copies to discussion, next Friday </a:t>
            </a:r>
          </a:p>
          <a:p>
            <a:pPr lvl="1"/>
            <a:r>
              <a:rPr lang="en-US" dirty="0"/>
              <a:t>one for the TAs</a:t>
            </a:r>
          </a:p>
          <a:p>
            <a:pPr lvl="1"/>
            <a:r>
              <a:rPr lang="en-US" dirty="0"/>
              <a:t>one for your group</a:t>
            </a:r>
          </a:p>
          <a:p>
            <a:pPr lvl="1"/>
            <a:endParaRPr lang="en-US" dirty="0"/>
          </a:p>
          <a:p>
            <a:r>
              <a:rPr lang="en-US" dirty="0"/>
              <a:t>Your group will be announced at the start of your discussion</a:t>
            </a:r>
          </a:p>
        </p:txBody>
      </p:sp>
    </p:spTree>
    <p:extLst>
      <p:ext uri="{BB962C8B-B14F-4D97-AF65-F5344CB8AC3E}">
        <p14:creationId xmlns:p14="http://schemas.microsoft.com/office/powerpoint/2010/main" val="136220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a:t>
            </a:r>
          </a:p>
        </p:txBody>
      </p:sp>
      <p:sp>
        <p:nvSpPr>
          <p:cNvPr id="4" name="Rectangle 3"/>
          <p:cNvSpPr/>
          <p:nvPr/>
        </p:nvSpPr>
        <p:spPr>
          <a:xfrm>
            <a:off x="569181" y="2438397"/>
            <a:ext cx="5194855" cy="2438401"/>
          </a:xfrm>
          <a:prstGeom prst="rect">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5" name="Straight Arrow Connector 4"/>
          <p:cNvCxnSpPr>
            <a:stCxn id="8" idx="1"/>
            <a:endCxn id="10" idx="3"/>
          </p:cNvCxnSpPr>
          <p:nvPr/>
        </p:nvCxnSpPr>
        <p:spPr>
          <a:xfrm flipH="1">
            <a:off x="2752973" y="2810501"/>
            <a:ext cx="827270" cy="84709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1"/>
            <a:endCxn id="13" idx="3"/>
          </p:cNvCxnSpPr>
          <p:nvPr/>
        </p:nvCxnSpPr>
        <p:spPr>
          <a:xfrm flipH="1">
            <a:off x="2752973" y="3657597"/>
            <a:ext cx="827270" cy="84709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7772"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software designer</a:t>
            </a:r>
          </a:p>
        </p:txBody>
      </p:sp>
      <p:sp>
        <p:nvSpPr>
          <p:cNvPr id="8" name="TextBox 7"/>
          <p:cNvSpPr txBox="1"/>
          <p:nvPr/>
        </p:nvSpPr>
        <p:spPr>
          <a:xfrm>
            <a:off x="3580243"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source code</a:t>
            </a:r>
          </a:p>
        </p:txBody>
      </p:sp>
      <p:cxnSp>
        <p:nvCxnSpPr>
          <p:cNvPr id="9" name="Straight Arrow Connector 8"/>
          <p:cNvCxnSpPr>
            <a:stCxn id="7" idx="3"/>
            <a:endCxn id="8" idx="1"/>
          </p:cNvCxnSpPr>
          <p:nvPr/>
        </p:nvCxnSpPr>
        <p:spPr>
          <a:xfrm>
            <a:off x="2752973" y="2810501"/>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7772"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compiler</a:t>
            </a:r>
            <a:r>
              <a:rPr lang="en-US" sz="1600" baseline="30000" dirty="0">
                <a:solidFill>
                  <a:srgbClr val="FF0000"/>
                </a:solidFill>
              </a:rPr>
              <a:t>*</a:t>
            </a:r>
          </a:p>
        </p:txBody>
      </p:sp>
      <p:sp>
        <p:nvSpPr>
          <p:cNvPr id="11" name="TextBox 10"/>
          <p:cNvSpPr txBox="1"/>
          <p:nvPr/>
        </p:nvSpPr>
        <p:spPr>
          <a:xfrm>
            <a:off x="3580243"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runnable program</a:t>
            </a:r>
          </a:p>
        </p:txBody>
      </p:sp>
      <p:cxnSp>
        <p:nvCxnSpPr>
          <p:cNvPr id="12" name="Straight Arrow Connector 11"/>
          <p:cNvCxnSpPr>
            <a:stCxn id="10" idx="3"/>
            <a:endCxn id="11" idx="1"/>
          </p:cNvCxnSpPr>
          <p:nvPr/>
        </p:nvCxnSpPr>
        <p:spPr>
          <a:xfrm>
            <a:off x="2752973" y="3657597"/>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7772"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users</a:t>
            </a:r>
          </a:p>
        </p:txBody>
      </p:sp>
      <p:sp>
        <p:nvSpPr>
          <p:cNvPr id="14" name="TextBox 13"/>
          <p:cNvSpPr txBox="1"/>
          <p:nvPr/>
        </p:nvSpPr>
        <p:spPr>
          <a:xfrm>
            <a:off x="3580243"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experiences</a:t>
            </a:r>
          </a:p>
        </p:txBody>
      </p:sp>
      <p:cxnSp>
        <p:nvCxnSpPr>
          <p:cNvPr id="15" name="Straight Arrow Connector 14"/>
          <p:cNvCxnSpPr>
            <a:stCxn id="13" idx="3"/>
            <a:endCxn id="14" idx="1"/>
          </p:cNvCxnSpPr>
          <p:nvPr/>
        </p:nvCxnSpPr>
        <p:spPr>
          <a:xfrm>
            <a:off x="2752973" y="4504694"/>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2175" y="3488321"/>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other stakeholders</a:t>
            </a:r>
          </a:p>
        </p:txBody>
      </p:sp>
      <p:cxnSp>
        <p:nvCxnSpPr>
          <p:cNvPr id="17" name="Straight Arrow Connector 16"/>
          <p:cNvCxnSpPr>
            <a:stCxn id="4" idx="3"/>
            <a:endCxn id="16" idx="1"/>
          </p:cNvCxnSpPr>
          <p:nvPr/>
        </p:nvCxnSpPr>
        <p:spPr>
          <a:xfrm>
            <a:off x="5764036" y="3657598"/>
            <a:ext cx="848139" cy="0"/>
          </a:xfrm>
          <a:prstGeom prst="straightConnector1">
            <a:avLst/>
          </a:prstGeom>
          <a:ln w="12700">
            <a:solidFill>
              <a:srgbClr val="4C4C4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175477" y="6095999"/>
            <a:ext cx="6716262" cy="307777"/>
          </a:xfrm>
          <a:prstGeom prst="rect">
            <a:avLst/>
          </a:prstGeom>
          <a:noFill/>
        </p:spPr>
        <p:txBody>
          <a:bodyPr wrap="none" rtlCol="0">
            <a:spAutoFit/>
          </a:bodyPr>
          <a:lstStyle/>
          <a:p>
            <a:pPr algn="ctr"/>
            <a:r>
              <a:rPr lang="en-US" sz="1400" i="1" dirty="0"/>
              <a:t>[</a:t>
            </a:r>
            <a:r>
              <a:rPr lang="en-US" sz="1400" i="1" baseline="30000" dirty="0"/>
              <a:t>*</a:t>
            </a:r>
            <a:r>
              <a:rPr lang="en-US" sz="1400" i="1" dirty="0"/>
              <a:t> or, at times, the person who installs and configures the software instead of the compiler]</a:t>
            </a:r>
          </a:p>
        </p:txBody>
      </p:sp>
    </p:spTree>
    <p:extLst>
      <p:ext uri="{BB962C8B-B14F-4D97-AF65-F5344CB8AC3E}">
        <p14:creationId xmlns:p14="http://schemas.microsoft.com/office/powerpoint/2010/main" val="228467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fundamental challenges</a:t>
            </a:r>
          </a:p>
        </p:txBody>
      </p:sp>
      <p:sp>
        <p:nvSpPr>
          <p:cNvPr id="3" name="Content Placeholder 2"/>
          <p:cNvSpPr>
            <a:spLocks noGrp="1"/>
          </p:cNvSpPr>
          <p:nvPr>
            <p:ph sz="half" idx="1"/>
          </p:nvPr>
        </p:nvSpPr>
        <p:spPr/>
        <p:txBody>
          <a:bodyPr/>
          <a:lstStyle/>
          <a:p>
            <a:r>
              <a:rPr lang="en-US" dirty="0"/>
              <a:t>The nature of software</a:t>
            </a:r>
          </a:p>
          <a:p>
            <a:endParaRPr lang="en-US" dirty="0"/>
          </a:p>
          <a:p>
            <a:r>
              <a:rPr lang="en-US" dirty="0"/>
              <a:t>The nature of people</a:t>
            </a:r>
          </a:p>
        </p:txBody>
      </p:sp>
    </p:spTree>
    <p:extLst>
      <p:ext uri="{BB962C8B-B14F-4D97-AF65-F5344CB8AC3E}">
        <p14:creationId xmlns:p14="http://schemas.microsoft.com/office/powerpoint/2010/main" val="281430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software (Brooks)</a:t>
            </a:r>
          </a:p>
        </p:txBody>
      </p:sp>
      <p:sp>
        <p:nvSpPr>
          <p:cNvPr id="3" name="Content Placeholder 2"/>
          <p:cNvSpPr>
            <a:spLocks noGrp="1"/>
          </p:cNvSpPr>
          <p:nvPr>
            <p:ph sz="half" idx="1"/>
          </p:nvPr>
        </p:nvSpPr>
        <p:spPr/>
        <p:txBody>
          <a:bodyPr>
            <a:normAutofit fontScale="92500" lnSpcReduction="10000"/>
          </a:bodyPr>
          <a:lstStyle/>
          <a:p>
            <a:r>
              <a:rPr lang="en-US" dirty="0"/>
              <a:t>Complexity</a:t>
            </a:r>
          </a:p>
          <a:p>
            <a:pPr lvl="1"/>
            <a:r>
              <a:rPr lang="en-US" dirty="0"/>
              <a:t>software is among the most complex people-made artifacts</a:t>
            </a:r>
          </a:p>
          <a:p>
            <a:endParaRPr lang="en-US" dirty="0"/>
          </a:p>
          <a:p>
            <a:r>
              <a:rPr lang="en-US" dirty="0"/>
              <a:t>Conformity</a:t>
            </a:r>
          </a:p>
          <a:p>
            <a:pPr lvl="1"/>
            <a:r>
              <a:rPr lang="en-US" dirty="0"/>
              <a:t>software has no laws of nature that simplify its existence; rather, it lives in a world of designed artifacts to which it must conform</a:t>
            </a:r>
          </a:p>
          <a:p>
            <a:endParaRPr lang="en-US" dirty="0"/>
          </a:p>
          <a:p>
            <a:r>
              <a:rPr lang="en-US" dirty="0"/>
              <a:t>Changeability</a:t>
            </a:r>
          </a:p>
          <a:p>
            <a:pPr lvl="1"/>
            <a:r>
              <a:rPr lang="en-US" dirty="0"/>
              <a:t>software is subject to continuous pressure to change</a:t>
            </a:r>
          </a:p>
          <a:p>
            <a:endParaRPr lang="en-US" dirty="0"/>
          </a:p>
          <a:p>
            <a:r>
              <a:rPr lang="en-US" dirty="0"/>
              <a:t>Invisibility</a:t>
            </a:r>
          </a:p>
          <a:p>
            <a:pPr lvl="1"/>
            <a:r>
              <a:rPr lang="en-US" dirty="0"/>
              <a:t>because the reality of software is not embedded into space, it is inherently </a:t>
            </a:r>
            <a:r>
              <a:rPr lang="en-US" dirty="0" err="1"/>
              <a:t>unvisualizable</a:t>
            </a:r>
            <a:endParaRPr lang="en-US" dirty="0"/>
          </a:p>
        </p:txBody>
      </p:sp>
    </p:spTree>
    <p:extLst>
      <p:ext uri="{BB962C8B-B14F-4D97-AF65-F5344CB8AC3E}">
        <p14:creationId xmlns:p14="http://schemas.microsoft.com/office/powerpoint/2010/main" val="288017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people</a:t>
            </a:r>
          </a:p>
        </p:txBody>
      </p:sp>
      <p:sp>
        <p:nvSpPr>
          <p:cNvPr id="3" name="Content Placeholder 2"/>
          <p:cNvSpPr>
            <a:spLocks noGrp="1"/>
          </p:cNvSpPr>
          <p:nvPr>
            <p:ph sz="half" idx="1"/>
          </p:nvPr>
        </p:nvSpPr>
        <p:spPr>
          <a:xfrm>
            <a:off x="457200" y="1600200"/>
            <a:ext cx="8176260" cy="4419600"/>
          </a:xfrm>
        </p:spPr>
        <p:txBody>
          <a:bodyPr>
            <a:normAutofit fontScale="92500" lnSpcReduction="20000"/>
          </a:bodyPr>
          <a:lstStyle/>
          <a:p>
            <a:r>
              <a:rPr lang="en-US" dirty="0"/>
              <a:t>Diversity</a:t>
            </a:r>
          </a:p>
          <a:p>
            <a:pPr lvl="1"/>
            <a:r>
              <a:rPr lang="en-US" dirty="0"/>
              <a:t>people differ in how they experience the world</a:t>
            </a:r>
          </a:p>
          <a:p>
            <a:pPr lvl="1"/>
            <a:endParaRPr lang="en-US" dirty="0"/>
          </a:p>
          <a:p>
            <a:r>
              <a:rPr lang="en-US" dirty="0"/>
              <a:t>Indiscernibility</a:t>
            </a:r>
          </a:p>
          <a:p>
            <a:pPr lvl="1"/>
            <a:r>
              <a:rPr lang="en-US" dirty="0"/>
              <a:t>experiences are distinctly mental in nature, with tangible reactions and signs not always matching the actual experience</a:t>
            </a:r>
          </a:p>
          <a:p>
            <a:endParaRPr lang="en-US" dirty="0"/>
          </a:p>
          <a:p>
            <a:r>
              <a:rPr lang="en-US" dirty="0"/>
              <a:t>Familiarity</a:t>
            </a:r>
          </a:p>
          <a:p>
            <a:pPr lvl="1"/>
            <a:r>
              <a:rPr lang="en-US" dirty="0"/>
              <a:t>people tend to be risk averse, sticking to role, organizational, and societal norms and values</a:t>
            </a:r>
          </a:p>
          <a:p>
            <a:pPr marL="457200" lvl="1" indent="0">
              <a:buNone/>
            </a:pPr>
            <a:endParaRPr lang="en-US" dirty="0"/>
          </a:p>
          <a:p>
            <a:r>
              <a:rPr lang="en-US" dirty="0"/>
              <a:t>Volatility</a:t>
            </a:r>
          </a:p>
          <a:p>
            <a:pPr lvl="1"/>
            <a:r>
              <a:rPr lang="en-US" dirty="0"/>
              <a:t>with every new exposure, people reinterpret and modify their opinions and expectations</a:t>
            </a:r>
          </a:p>
          <a:p>
            <a:pPr lvl="1"/>
            <a:endParaRPr lang="en-US" dirty="0"/>
          </a:p>
        </p:txBody>
      </p:sp>
    </p:spTree>
    <p:extLst>
      <p:ext uri="{BB962C8B-B14F-4D97-AF65-F5344CB8AC3E}">
        <p14:creationId xmlns:p14="http://schemas.microsoft.com/office/powerpoint/2010/main" val="205551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09600"/>
          </a:xfrm>
        </p:spPr>
        <p:txBody>
          <a:bodyPr>
            <a:noAutofit/>
          </a:bodyPr>
          <a:lstStyle/>
          <a:p>
            <a:r>
              <a:rPr lang="en-US" dirty="0"/>
              <a:t>Software design</a:t>
            </a:r>
          </a:p>
        </p:txBody>
      </p:sp>
      <p:sp>
        <p:nvSpPr>
          <p:cNvPr id="3" name="Content Placeholder 2"/>
          <p:cNvSpPr>
            <a:spLocks noGrp="1"/>
          </p:cNvSpPr>
          <p:nvPr>
            <p:ph sz="half" idx="1"/>
          </p:nvPr>
        </p:nvSpPr>
        <p:spPr/>
        <p:txBody>
          <a:bodyPr>
            <a:normAutofit lnSpcReduction="10000"/>
          </a:bodyPr>
          <a:lstStyle/>
          <a:p>
            <a:r>
              <a:rPr lang="en-US" dirty="0"/>
              <a:t>Predicting the future</a:t>
            </a:r>
          </a:p>
          <a:p>
            <a:endParaRPr lang="en-US" dirty="0"/>
          </a:p>
          <a:p>
            <a:r>
              <a:rPr lang="en-US" dirty="0"/>
              <a:t>Making tradeoffs</a:t>
            </a:r>
          </a:p>
          <a:p>
            <a:endParaRPr lang="en-US" dirty="0"/>
          </a:p>
          <a:p>
            <a:r>
              <a:rPr lang="en-US" dirty="0"/>
              <a:t>Managing bias</a:t>
            </a:r>
          </a:p>
          <a:p>
            <a:endParaRPr lang="en-US" dirty="0"/>
          </a:p>
          <a:p>
            <a:r>
              <a:rPr lang="en-US" dirty="0"/>
              <a:t>Accommodating change</a:t>
            </a:r>
          </a:p>
          <a:p>
            <a:endParaRPr lang="en-US" dirty="0"/>
          </a:p>
          <a:p>
            <a:r>
              <a:rPr lang="en-US" dirty="0"/>
              <a:t>Balancing cost, quality, and effort</a:t>
            </a:r>
          </a:p>
          <a:p>
            <a:endParaRPr lang="en-US" dirty="0"/>
          </a:p>
          <a:p>
            <a:r>
              <a:rPr lang="en-US" dirty="0"/>
              <a:t>Solving a problem, now and later</a:t>
            </a:r>
          </a:p>
          <a:p>
            <a:endParaRPr lang="en-US" dirty="0"/>
          </a:p>
          <a:p>
            <a:endParaRPr lang="en-US" dirty="0"/>
          </a:p>
          <a:p>
            <a:endParaRPr lang="en-US" dirty="0"/>
          </a:p>
        </p:txBody>
      </p:sp>
    </p:spTree>
    <p:extLst>
      <p:ext uri="{BB962C8B-B14F-4D97-AF65-F5344CB8AC3E}">
        <p14:creationId xmlns:p14="http://schemas.microsoft.com/office/powerpoint/2010/main" val="182365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 design: predicting the future</a:t>
            </a:r>
          </a:p>
        </p:txBody>
      </p:sp>
      <p:sp>
        <p:nvSpPr>
          <p:cNvPr id="3" name="Content Placeholder 2"/>
          <p:cNvSpPr>
            <a:spLocks noGrp="1"/>
          </p:cNvSpPr>
          <p:nvPr>
            <p:ph sz="half" idx="1"/>
          </p:nvPr>
        </p:nvSpPr>
        <p:spPr/>
        <p:txBody>
          <a:bodyPr>
            <a:normAutofit/>
          </a:bodyPr>
          <a:lstStyle/>
          <a:p>
            <a:pPr marL="342900" lvl="1" indent="-342900">
              <a:buFont typeface="Arial" pitchFamily="34" charset="0"/>
              <a:buChar char="•"/>
            </a:pPr>
            <a:r>
              <a:rPr lang="en-US" sz="2400" dirty="0"/>
              <a:t>Software design is a predictive activity that must anticipate the experiences of people</a:t>
            </a:r>
          </a:p>
          <a:p>
            <a:pPr marL="742950" lvl="2" indent="-342900"/>
            <a:r>
              <a:rPr lang="en-US" sz="2200" dirty="0"/>
              <a:t>account for differing experiences</a:t>
            </a:r>
          </a:p>
          <a:p>
            <a:pPr marL="742950" lvl="2" indent="-342900"/>
            <a:r>
              <a:rPr lang="en-US" sz="2200" dirty="0"/>
              <a:t>account for shifting experiences</a:t>
            </a:r>
          </a:p>
          <a:p>
            <a:pPr marL="742950" lvl="2" indent="-342900"/>
            <a:endParaRPr lang="en-US" sz="2200" dirty="0"/>
          </a:p>
          <a:p>
            <a:pPr marL="342900" lvl="1" indent="-342900"/>
            <a:r>
              <a:rPr lang="en-US" sz="2400" dirty="0"/>
              <a:t>Furthermore, when people share their vision for a future change in the world, they tend to be conservative</a:t>
            </a:r>
          </a:p>
          <a:p>
            <a:pPr marL="342900" lvl="1" indent="-342900"/>
            <a:endParaRPr lang="en-US" sz="2400" dirty="0"/>
          </a:p>
          <a:p>
            <a:pPr marL="342900" lvl="1" indent="-342900"/>
            <a:r>
              <a:rPr lang="en-US" sz="2400" i="1" dirty="0"/>
              <a:t>The difficulty lies in how to balance what people perceive they need and what they actually need</a:t>
            </a:r>
          </a:p>
        </p:txBody>
      </p:sp>
    </p:spTree>
    <p:extLst>
      <p:ext uri="{BB962C8B-B14F-4D97-AF65-F5344CB8AC3E}">
        <p14:creationId xmlns:p14="http://schemas.microsoft.com/office/powerpoint/2010/main" val="3516824667"/>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1158</TotalTime>
  <Words>2641</Words>
  <Application>Microsoft Office PowerPoint</Application>
  <PresentationFormat>On-screen Show (4:3)</PresentationFormat>
  <Paragraphs>305</Paragraphs>
  <Slides>39</Slides>
  <Notes>4</Notes>
  <HiddenSlides>10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SDCL</vt:lpstr>
      <vt:lpstr>Informatics 121 Software Design I</vt:lpstr>
      <vt:lpstr>Discussion</vt:lpstr>
      <vt:lpstr>Today</vt:lpstr>
      <vt:lpstr>Software design</vt:lpstr>
      <vt:lpstr>Two fundamental challenges</vt:lpstr>
      <vt:lpstr>Nature of software (Brooks)</vt:lpstr>
      <vt:lpstr>Nature of people</vt:lpstr>
      <vt:lpstr>Software design</vt:lpstr>
      <vt:lpstr>Software design: predicting the future</vt:lpstr>
      <vt:lpstr>Software design: making tradeoffs</vt:lpstr>
      <vt:lpstr>Software design: managing bias</vt:lpstr>
      <vt:lpstr>Software design: accommodating change</vt:lpstr>
      <vt:lpstr>Software design: balancing cost, quality, effort</vt:lpstr>
      <vt:lpstr>Software design: solving a problem, now and later</vt:lpstr>
      <vt:lpstr>Why design</vt:lpstr>
      <vt:lpstr>Software design failure: air traffic control</vt:lpstr>
      <vt:lpstr>Software design failure: air traffic control</vt:lpstr>
      <vt:lpstr>Software design failure: Mars climate orbiter</vt:lpstr>
      <vt:lpstr>Software design failure: Mars climate orbiter</vt:lpstr>
      <vt:lpstr>Software design failure: child support agency</vt:lpstr>
      <vt:lpstr>Software design failures</vt:lpstr>
      <vt:lpstr>Top 10 software failures of 2011</vt:lpstr>
      <vt:lpstr>Top 15 worst computer software blunders</vt:lpstr>
      <vt:lpstr>Design cycle</vt:lpstr>
      <vt:lpstr>Design cycle</vt:lpstr>
      <vt:lpstr>Goals</vt:lpstr>
      <vt:lpstr>Example goals</vt:lpstr>
      <vt:lpstr>Constraints</vt:lpstr>
      <vt:lpstr>Example constraints</vt:lpstr>
      <vt:lpstr>Assumptions</vt:lpstr>
      <vt:lpstr>Example assumptions</vt:lpstr>
      <vt:lpstr>Decisions</vt:lpstr>
      <vt:lpstr>Example decisions</vt:lpstr>
      <vt:lpstr>Idea</vt:lpstr>
      <vt:lpstr>Example ideas</vt:lpstr>
      <vt:lpstr>Design the software that flies a drone</vt:lpstr>
      <vt:lpstr>Design a new version of EEE/Canvas</vt:lpstr>
      <vt:lpstr>Design studio 1</vt:lpstr>
      <vt:lpstr>Design studio 1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146</cp:revision>
  <dcterms:created xsi:type="dcterms:W3CDTF">2011-04-22T07:09:34Z</dcterms:created>
  <dcterms:modified xsi:type="dcterms:W3CDTF">2018-01-19T05:28:39Z</dcterms:modified>
</cp:coreProperties>
</file>