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90" r:id="rId3"/>
    <p:sldId id="416" r:id="rId4"/>
    <p:sldId id="428" r:id="rId5"/>
    <p:sldId id="429" r:id="rId6"/>
    <p:sldId id="432" r:id="rId7"/>
    <p:sldId id="430" r:id="rId8"/>
    <p:sldId id="431" r:id="rId9"/>
    <p:sldId id="404" r:id="rId10"/>
    <p:sldId id="405" r:id="rId11"/>
    <p:sldId id="406" r:id="rId12"/>
    <p:sldId id="407" r:id="rId13"/>
    <p:sldId id="408" r:id="rId14"/>
    <p:sldId id="409" r:id="rId15"/>
    <p:sldId id="410" r:id="rId16"/>
    <p:sldId id="411" r:id="rId17"/>
    <p:sldId id="424" r:id="rId18"/>
    <p:sldId id="423" r:id="rId19"/>
    <p:sldId id="426" r:id="rId20"/>
    <p:sldId id="42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200"/>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660"/>
  </p:normalViewPr>
  <p:slideViewPr>
    <p:cSldViewPr>
      <p:cViewPr varScale="1">
        <p:scale>
          <a:sx n="124" d="100"/>
          <a:sy n="124" d="100"/>
        </p:scale>
        <p:origin x="116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D7520-BF41-4E54-97AD-8EA3ED10F785}" type="datetimeFigureOut">
              <a:rPr lang="en-US" smtClean="0"/>
              <a:t>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joelonsoftware.com/articles/fog0000000037.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http://www.joelonsoftware.com/articles/fog0000000037.html</a:t>
            </a:r>
            <a:r>
              <a:rPr lang="en-US"/>
              <a:t> </a:t>
            </a:r>
          </a:p>
        </p:txBody>
      </p:sp>
      <p:sp>
        <p:nvSpPr>
          <p:cNvPr id="4" name="Slide Number Placeholder 3"/>
          <p:cNvSpPr>
            <a:spLocks noGrp="1"/>
          </p:cNvSpPr>
          <p:nvPr>
            <p:ph type="sldNum" sz="quarter" idx="10"/>
          </p:nvPr>
        </p:nvSpPr>
        <p:spPr/>
        <p:txBody>
          <a:bodyPr/>
          <a:lstStyle/>
          <a:p>
            <a:fld id="{408F7332-6F3C-43B0-9340-BC8646E52BFE}" type="slidenum">
              <a:rPr lang="en-US" smtClean="0"/>
              <a:t>4</a:t>
            </a:fld>
            <a:endParaRPr lang="en-US"/>
          </a:p>
        </p:txBody>
      </p:sp>
    </p:spTree>
    <p:extLst>
      <p:ext uri="{BB962C8B-B14F-4D97-AF65-F5344CB8AC3E}">
        <p14:creationId xmlns:p14="http://schemas.microsoft.com/office/powerpoint/2010/main" val="15841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http://spectrum.ieee.org/computing/software/why-software-fails</a:t>
            </a:r>
          </a:p>
        </p:txBody>
      </p:sp>
      <p:sp>
        <p:nvSpPr>
          <p:cNvPr id="4" name="Slide Number Placeholder 3"/>
          <p:cNvSpPr>
            <a:spLocks noGrp="1"/>
          </p:cNvSpPr>
          <p:nvPr>
            <p:ph type="sldNum" sz="quarter" idx="10"/>
          </p:nvPr>
        </p:nvSpPr>
        <p:spPr/>
        <p:txBody>
          <a:bodyPr/>
          <a:lstStyle/>
          <a:p>
            <a:fld id="{408F7332-6F3C-43B0-9340-BC8646E52BFE}" type="slidenum">
              <a:rPr lang="en-US" smtClean="0"/>
              <a:t>14</a:t>
            </a:fld>
            <a:endParaRPr lang="en-US"/>
          </a:p>
        </p:txBody>
      </p:sp>
    </p:spTree>
    <p:extLst>
      <p:ext uri="{BB962C8B-B14F-4D97-AF65-F5344CB8AC3E}">
        <p14:creationId xmlns:p14="http://schemas.microsoft.com/office/powerpoint/2010/main" val="136583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http://www.businesscomputingworld.co.uk/top-10-software-failures-of-2011/</a:t>
            </a:r>
          </a:p>
        </p:txBody>
      </p:sp>
      <p:sp>
        <p:nvSpPr>
          <p:cNvPr id="4" name="Slide Number Placeholder 3"/>
          <p:cNvSpPr>
            <a:spLocks noGrp="1"/>
          </p:cNvSpPr>
          <p:nvPr>
            <p:ph type="sldNum" sz="quarter" idx="10"/>
          </p:nvPr>
        </p:nvSpPr>
        <p:spPr/>
        <p:txBody>
          <a:bodyPr/>
          <a:lstStyle/>
          <a:p>
            <a:fld id="{408F7332-6F3C-43B0-9340-BC8646E52BFE}" type="slidenum">
              <a:rPr lang="en-US" smtClean="0"/>
              <a:t>15</a:t>
            </a:fld>
            <a:endParaRPr lang="en-US"/>
          </a:p>
        </p:txBody>
      </p:sp>
    </p:spTree>
    <p:extLst>
      <p:ext uri="{BB962C8B-B14F-4D97-AF65-F5344CB8AC3E}">
        <p14:creationId xmlns:p14="http://schemas.microsoft.com/office/powerpoint/2010/main" val="256697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http://www.intertech.com/Blog/15-worst-computer-software-blunders/</a:t>
            </a:r>
          </a:p>
        </p:txBody>
      </p:sp>
      <p:sp>
        <p:nvSpPr>
          <p:cNvPr id="4" name="Slide Number Placeholder 3"/>
          <p:cNvSpPr>
            <a:spLocks noGrp="1"/>
          </p:cNvSpPr>
          <p:nvPr>
            <p:ph type="sldNum" sz="quarter" idx="10"/>
          </p:nvPr>
        </p:nvSpPr>
        <p:spPr/>
        <p:txBody>
          <a:bodyPr/>
          <a:lstStyle/>
          <a:p>
            <a:fld id="{408F7332-6F3C-43B0-9340-BC8646E52BFE}" type="slidenum">
              <a:rPr lang="en-US" smtClean="0"/>
              <a:t>16</a:t>
            </a:fld>
            <a:endParaRPr lang="en-US"/>
          </a:p>
        </p:txBody>
      </p:sp>
    </p:spTree>
    <p:extLst>
      <p:ext uri="{BB962C8B-B14F-4D97-AF65-F5344CB8AC3E}">
        <p14:creationId xmlns:p14="http://schemas.microsoft.com/office/powerpoint/2010/main" val="190231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a:solidFill>
                  <a:srgbClr val="F32200"/>
                </a:solidFill>
              </a:rPr>
              <a:t>Department of Informatics, UC Irvine</a:t>
            </a: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a:solidFill>
                  <a:srgbClr val="F32200"/>
                </a:solidFill>
              </a:rPr>
              <a:t>SDCL</a:t>
            </a: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a:solidFill>
                  <a:srgbClr val="4C4C4C"/>
                </a:solidFill>
              </a:rPr>
              <a:t>Collaboration</a:t>
            </a:r>
            <a:r>
              <a:rPr lang="en-US" sz="900" b="1" dirty="0"/>
              <a:t> </a:t>
            </a:r>
            <a:r>
              <a:rPr lang="en-US" sz="900" b="1" dirty="0">
                <a:solidFill>
                  <a:srgbClr val="4C4C4C"/>
                </a:solidFill>
              </a:rPr>
              <a:t>Laboratory</a:t>
            </a: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a:solidFill>
                  <a:srgbClr val="4C4C4C"/>
                </a:solidFill>
              </a:rPr>
              <a:t>Software Design and</a:t>
            </a: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a:solidFill>
                  <a:srgbClr val="F32200"/>
                </a:solidFill>
              </a:rPr>
              <a:t>sdcl.ics.uci.edu</a:t>
            </a:r>
            <a:r>
              <a:rPr lang="en-US" sz="900" b="1" baseline="0" dirty="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Informatics 121</a:t>
            </a:r>
            <a:br>
              <a:rPr lang="en-US" dirty="0"/>
            </a:br>
            <a:r>
              <a:rPr lang="en-US" dirty="0"/>
              <a:t>Software Design I</a:t>
            </a:r>
          </a:p>
        </p:txBody>
      </p:sp>
      <p:sp>
        <p:nvSpPr>
          <p:cNvPr id="3" name="Subtitle 2"/>
          <p:cNvSpPr>
            <a:spLocks noGrp="1"/>
          </p:cNvSpPr>
          <p:nvPr>
            <p:ph type="subTitle" idx="1"/>
          </p:nvPr>
        </p:nvSpPr>
        <p:spPr/>
        <p:txBody>
          <a:bodyPr>
            <a:normAutofit/>
          </a:bodyPr>
          <a:lstStyle/>
          <a:p>
            <a:r>
              <a:rPr lang="en-US" dirty="0"/>
              <a:t>Lecture 7</a:t>
            </a:r>
            <a:br>
              <a:rPr lang="en-US" dirty="0"/>
            </a:br>
            <a:endParaRPr lang="en-US" dirty="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7501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failure: air traffic control</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b="1" i="1" dirty="0"/>
              <a:t>Air-Traffic Control System in LA Airport</a:t>
            </a:r>
            <a:endParaRPr lang="en-US" b="1" dirty="0"/>
          </a:p>
          <a:p>
            <a:pPr marL="0" indent="0">
              <a:buNone/>
            </a:pPr>
            <a:r>
              <a:rPr lang="en-US" i="1" dirty="0"/>
              <a:t>Incident Date: 9/14/2004 Ironic Factor: ***** (IEEE Spectrum) -- It was an air traffic controller's worst nightmare. Without warning, on Tuesday, 14 September, at about 5 p.m. Pacific daylight time, air traffic controllers lost voice contact with 400 airplanes they were tracking over the southwestern United States. Planes started to head toward one another, something that occurs routinely under careful control of the air traffic controllers, who keep airplanes safely apart. But now the controllers had no way to redirect the planes' courses. </a:t>
            </a:r>
          </a:p>
          <a:p>
            <a:pPr marL="0" indent="0">
              <a:buNone/>
            </a:pPr>
            <a:r>
              <a:rPr lang="en-US" i="1" dirty="0"/>
              <a:t>... </a:t>
            </a:r>
          </a:p>
          <a:p>
            <a:pPr marL="0" indent="0">
              <a:buNone/>
            </a:pPr>
            <a:r>
              <a:rPr lang="en-US" i="1" dirty="0"/>
              <a:t>The controllers lost contact with the planes when the main voice communications system shut down unexpectedly. To make matters worse, a backup system that was supposed to take over in such an event crashed within a minute after it was turned on. The outage disrupted about 800 flights across the country. </a:t>
            </a:r>
          </a:p>
          <a:p>
            <a:pPr marL="0" indent="0">
              <a:buNone/>
            </a:pPr>
            <a:r>
              <a:rPr lang="en-US" i="1" dirty="0"/>
              <a:t>... </a:t>
            </a:r>
          </a:p>
          <a:p>
            <a:pPr marL="0" indent="0">
              <a:buNone/>
            </a:pPr>
            <a:r>
              <a:rPr lang="en-US" i="1" dirty="0"/>
              <a:t>Inside the control system unit is a countdown timer that ticks off time in milliseconds. The VCSU uses the timer as a pulse to send out periodic queries to the VSCS. It starts out at the highest possible number that the system's server and its software can handle—2</a:t>
            </a:r>
            <a:r>
              <a:rPr lang="en-US" i="1" baseline="30000" dirty="0"/>
              <a:t>32</a:t>
            </a:r>
            <a:r>
              <a:rPr lang="en-US" i="1" dirty="0"/>
              <a:t>. It's a number just over 4 billion milliseconds. When the counter reaches zero, the system runs out of ticks and can no longer time itself. So it shuts down. </a:t>
            </a:r>
          </a:p>
          <a:p>
            <a:pPr marL="0" indent="0">
              <a:buNone/>
            </a:pPr>
            <a:r>
              <a:rPr lang="en-US" i="1" dirty="0"/>
              <a:t>Counting down from 2</a:t>
            </a:r>
            <a:r>
              <a:rPr lang="en-US" i="1" baseline="30000" dirty="0"/>
              <a:t>32</a:t>
            </a:r>
            <a:r>
              <a:rPr lang="en-US" i="1" dirty="0"/>
              <a:t> to zero in milliseconds takes just under 50 days. The FAA procedure of having a technician reboot the VSCS every 30 days resets the timer to 2</a:t>
            </a:r>
            <a:r>
              <a:rPr lang="en-US" i="1" baseline="30000" dirty="0"/>
              <a:t>32</a:t>
            </a:r>
            <a:r>
              <a:rPr lang="en-US" i="1" dirty="0"/>
              <a:t> almost three weeks before it runs out of digits. </a:t>
            </a:r>
          </a:p>
          <a:p>
            <a:endParaRPr lang="en-US" dirty="0"/>
          </a:p>
        </p:txBody>
      </p:sp>
    </p:spTree>
    <p:extLst>
      <p:ext uri="{BB962C8B-B14F-4D97-AF65-F5344CB8AC3E}">
        <p14:creationId xmlns:p14="http://schemas.microsoft.com/office/powerpoint/2010/main" val="159588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failure: Mars climate orbiter</a:t>
            </a:r>
          </a:p>
        </p:txBody>
      </p:sp>
      <p:sp>
        <p:nvSpPr>
          <p:cNvPr id="3" name="Content Placeholder 2"/>
          <p:cNvSpPr>
            <a:spLocks noGrp="1"/>
          </p:cNvSpPr>
          <p:nvPr>
            <p:ph sz="half" idx="1"/>
          </p:nvPr>
        </p:nvSpPr>
        <p:spPr/>
        <p:txBody>
          <a:bodyPr>
            <a:noAutofit/>
          </a:bodyPr>
          <a:lstStyle/>
          <a:p>
            <a:pPr marL="0" indent="0">
              <a:buNone/>
            </a:pPr>
            <a:r>
              <a:rPr lang="en-US" sz="1500" b="1" i="1" dirty="0"/>
              <a:t>NASA Mars Climate Orbiter</a:t>
            </a:r>
          </a:p>
          <a:p>
            <a:pPr marL="0" indent="0">
              <a:buNone/>
            </a:pPr>
            <a:r>
              <a:rPr lang="en-US" sz="1500" i="1" dirty="0"/>
              <a:t>Incident Date: 9/23/1999 Price Tag: $125 million Ironic Factor: **** WASHINGTON (AP) -- For nine months, the Mars Climate Orbiter was speeding through space and speaking to NASA in metric. But the engineers on the ground were replying in non-metric English. It was a mathematical mismatch that was not caught until after the $125-million spacecraft, a key part of NASA's Mars exploration program, was sent crashing too low and too fast into the Martian atmosphere. The craft has not been heard from since. </a:t>
            </a:r>
          </a:p>
          <a:p>
            <a:pPr marL="0" indent="0">
              <a:buNone/>
            </a:pPr>
            <a:r>
              <a:rPr lang="en-US" sz="1500" i="1" dirty="0"/>
              <a:t>... </a:t>
            </a:r>
          </a:p>
          <a:p>
            <a:pPr marL="0" indent="0">
              <a:buNone/>
            </a:pPr>
            <a:r>
              <a:rPr lang="en-US" sz="1500" i="1" dirty="0"/>
              <a:t>Noel </a:t>
            </a:r>
            <a:r>
              <a:rPr lang="en-US" sz="1500" i="1" dirty="0" err="1"/>
              <a:t>Henners</a:t>
            </a:r>
            <a:r>
              <a:rPr lang="en-US" sz="1500" i="1" dirty="0"/>
              <a:t> of Lockheed Martin Astronautics, the prime contractor for the Mars craft, said at a news conference it was up to his company's engineers to assure the metric systems used in one computer program were compatible with the English system used in another program. The simple conversion check was not done, he said. </a:t>
            </a:r>
          </a:p>
          <a:p>
            <a:endParaRPr lang="en-US" sz="1500" dirty="0"/>
          </a:p>
        </p:txBody>
      </p:sp>
      <p:sp>
        <p:nvSpPr>
          <p:cNvPr id="4" name="Rectangle 3">
            <a:extLst>
              <a:ext uri="{FF2B5EF4-FFF2-40B4-BE49-F238E27FC236}">
                <a16:creationId xmlns:a16="http://schemas.microsoft.com/office/drawing/2014/main" id="{219BEF4A-BDE9-44F6-9596-1C316E303205}"/>
              </a:ext>
            </a:extLst>
          </p:cNvPr>
          <p:cNvSpPr/>
          <p:nvPr/>
        </p:nvSpPr>
        <p:spPr>
          <a:xfrm>
            <a:off x="381000" y="3276600"/>
            <a:ext cx="825246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81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failure: Mars climate orbiter</a:t>
            </a:r>
          </a:p>
        </p:txBody>
      </p:sp>
      <p:sp>
        <p:nvSpPr>
          <p:cNvPr id="3" name="Content Placeholder 2"/>
          <p:cNvSpPr>
            <a:spLocks noGrp="1"/>
          </p:cNvSpPr>
          <p:nvPr>
            <p:ph sz="half" idx="1"/>
          </p:nvPr>
        </p:nvSpPr>
        <p:spPr/>
        <p:txBody>
          <a:bodyPr>
            <a:noAutofit/>
          </a:bodyPr>
          <a:lstStyle/>
          <a:p>
            <a:pPr marL="0" indent="0">
              <a:buNone/>
            </a:pPr>
            <a:r>
              <a:rPr lang="en-US" sz="1500" b="1" i="1" dirty="0"/>
              <a:t>NASA Mars Climate Orbiter</a:t>
            </a:r>
          </a:p>
          <a:p>
            <a:pPr marL="0" indent="0">
              <a:buNone/>
            </a:pPr>
            <a:r>
              <a:rPr lang="en-US" sz="1500" i="1" dirty="0"/>
              <a:t>Incident Date: 9/23/1999 Price Tag: $125 million Ironic Factor: **** WASHINGTON (AP) -- For nine months, the Mars Climate Orbiter was speeding through space and speaking to NASA in metric. But the engineers on the ground were replying in non-metric English. It was a mathematical mismatch that was not caught until after the $125-million spacecraft, a key part of NASA's Mars exploration program, was sent crashing too low and too fast into the Martian atmosphere. The craft has not been heard from since. </a:t>
            </a:r>
          </a:p>
          <a:p>
            <a:pPr marL="0" indent="0">
              <a:buNone/>
            </a:pPr>
            <a:r>
              <a:rPr lang="en-US" sz="1500" i="1" dirty="0"/>
              <a:t>... </a:t>
            </a:r>
          </a:p>
          <a:p>
            <a:pPr marL="0" indent="0">
              <a:buNone/>
            </a:pPr>
            <a:r>
              <a:rPr lang="en-US" sz="1500" i="1" dirty="0"/>
              <a:t>Noel </a:t>
            </a:r>
            <a:r>
              <a:rPr lang="en-US" sz="1500" i="1" dirty="0" err="1"/>
              <a:t>Henners</a:t>
            </a:r>
            <a:r>
              <a:rPr lang="en-US" sz="1500" i="1" dirty="0"/>
              <a:t> of Lockheed Martin Astronautics, the prime contractor for the Mars craft, said at a news conference it was up to his company's engineers to assure the metric systems used in one computer program were compatible with the English system used in another program. The simple conversion check was not done, he said. </a:t>
            </a:r>
          </a:p>
          <a:p>
            <a:endParaRPr lang="en-US" sz="1500" dirty="0"/>
          </a:p>
        </p:txBody>
      </p:sp>
    </p:spTree>
    <p:extLst>
      <p:ext uri="{BB962C8B-B14F-4D97-AF65-F5344CB8AC3E}">
        <p14:creationId xmlns:p14="http://schemas.microsoft.com/office/powerpoint/2010/main" val="274365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failure: child support agency</a:t>
            </a:r>
          </a:p>
        </p:txBody>
      </p:sp>
      <p:sp>
        <p:nvSpPr>
          <p:cNvPr id="3" name="Content Placeholder 2"/>
          <p:cNvSpPr>
            <a:spLocks noGrp="1"/>
          </p:cNvSpPr>
          <p:nvPr>
            <p:ph sz="half" idx="1"/>
          </p:nvPr>
        </p:nvSpPr>
        <p:spPr/>
        <p:txBody>
          <a:bodyPr>
            <a:normAutofit/>
          </a:bodyPr>
          <a:lstStyle/>
          <a:p>
            <a:pPr marL="0" indent="0" fontAlgn="base">
              <a:buNone/>
            </a:pPr>
            <a:r>
              <a:rPr lang="en-US" sz="1600" b="1" i="1" dirty="0"/>
              <a:t>EDS Child Support System Is Anything But</a:t>
            </a:r>
            <a:endParaRPr lang="en-US" sz="1600" i="1" dirty="0"/>
          </a:p>
          <a:p>
            <a:pPr marL="0" indent="0" fontAlgn="base">
              <a:buNone/>
            </a:pPr>
            <a:r>
              <a:rPr lang="en-US" sz="1500" i="1" dirty="0"/>
              <a:t>Since 2004, Electronic Data Systems (EDS) has been maligned throughout much of the U.K. for a massively unpopular software program it built for the Child Support Agency. Complaints are registered frequently. A recap given by Sun Dog Interactive in 2009 revealed that over a five-year span, there were 1.9 million people who had overpaid into the system, 700,000 who had underpaid, and around $7 billion in uncollected child support payments along with a backlog of 239,000 cases and 36,000 new cases “stuck” in the system. As you can see from the image, it’s a problem so rampant there is even a website devoted to the agency’s screw-ups, fittingly titled CSAHell.com.</a:t>
            </a:r>
          </a:p>
          <a:p>
            <a:endParaRPr lang="en-US" dirty="0"/>
          </a:p>
        </p:txBody>
      </p:sp>
    </p:spTree>
    <p:extLst>
      <p:ext uri="{BB962C8B-B14F-4D97-AF65-F5344CB8AC3E}">
        <p14:creationId xmlns:p14="http://schemas.microsoft.com/office/powerpoint/2010/main" val="131390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failures</a:t>
            </a:r>
          </a:p>
        </p:txBody>
      </p:sp>
      <p:pic>
        <p:nvPicPr>
          <p:cNvPr id="1026" name="Picture 2" descr="http://spectrum.ieee.org/image/1436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85799"/>
            <a:ext cx="5403740" cy="602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5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software failures of 2011</a:t>
            </a:r>
          </a:p>
        </p:txBody>
      </p:sp>
      <p:sp>
        <p:nvSpPr>
          <p:cNvPr id="3" name="Content Placeholder 2"/>
          <p:cNvSpPr>
            <a:spLocks noGrp="1"/>
          </p:cNvSpPr>
          <p:nvPr>
            <p:ph sz="half" idx="1"/>
          </p:nvPr>
        </p:nvSpPr>
        <p:spPr/>
        <p:txBody>
          <a:bodyPr>
            <a:normAutofit fontScale="85000" lnSpcReduction="10000"/>
          </a:bodyPr>
          <a:lstStyle/>
          <a:p>
            <a:r>
              <a:rPr lang="en-US" dirty="0"/>
              <a:t>Financial services giant fined $25 million for hiding software glitch that cost investors $217 million</a:t>
            </a:r>
          </a:p>
          <a:p>
            <a:r>
              <a:rPr lang="en-US" dirty="0"/>
              <a:t>Computer system bugs cause Asian banking facilities’ downtime</a:t>
            </a:r>
          </a:p>
          <a:p>
            <a:r>
              <a:rPr lang="en-US" dirty="0"/>
              <a:t>Cash machine bug benefits customers by giving them extra money</a:t>
            </a:r>
          </a:p>
          <a:p>
            <a:r>
              <a:rPr lang="en-US" dirty="0"/>
              <a:t>Leading smartphones suffer an international blackout</a:t>
            </a:r>
          </a:p>
          <a:p>
            <a:r>
              <a:rPr lang="en-US" dirty="0"/>
              <a:t>Bugs in social networking app for tablet just hours after delayed release</a:t>
            </a:r>
          </a:p>
          <a:p>
            <a:r>
              <a:rPr lang="en-US" dirty="0"/>
              <a:t>22 people wrongly arrested in Australia due to failures in new NZ $54.5 million courts computer system</a:t>
            </a:r>
          </a:p>
          <a:p>
            <a:r>
              <a:rPr lang="en-US" dirty="0"/>
              <a:t>50,500 cars recalled after airbag-related software glitch</a:t>
            </a:r>
          </a:p>
          <a:p>
            <a:r>
              <a:rPr lang="en-US" dirty="0"/>
              <a:t>Recall of one million cars addresses fire and rollaway concerns</a:t>
            </a:r>
          </a:p>
          <a:p>
            <a:r>
              <a:rPr lang="en-US" dirty="0"/>
              <a:t>Telecoms glitch affects 47,000 customers’ meter readings and costs company NZ $2.7 million</a:t>
            </a:r>
          </a:p>
          <a:p>
            <a:r>
              <a:rPr lang="en-US" dirty="0"/>
              <a:t>Army computer glitches hinder coordinated efforts in insurgent tracking</a:t>
            </a:r>
          </a:p>
          <a:p>
            <a:endParaRPr lang="en-US" dirty="0"/>
          </a:p>
        </p:txBody>
      </p:sp>
    </p:spTree>
    <p:extLst>
      <p:ext uri="{BB962C8B-B14F-4D97-AF65-F5344CB8AC3E}">
        <p14:creationId xmlns:p14="http://schemas.microsoft.com/office/powerpoint/2010/main" val="214562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15 worst computer software blunders</a:t>
            </a:r>
          </a:p>
        </p:txBody>
      </p:sp>
      <p:sp>
        <p:nvSpPr>
          <p:cNvPr id="3" name="Content Placeholder 2"/>
          <p:cNvSpPr>
            <a:spLocks noGrp="1"/>
          </p:cNvSpPr>
          <p:nvPr>
            <p:ph sz="half" idx="1"/>
          </p:nvPr>
        </p:nvSpPr>
        <p:spPr/>
        <p:txBody>
          <a:bodyPr>
            <a:normAutofit/>
          </a:bodyPr>
          <a:lstStyle/>
          <a:p>
            <a:r>
              <a:rPr lang="en-US" sz="2000" dirty="0"/>
              <a:t>St. Mary’s Mercy Medical Center Kills Its Patients, On Paper</a:t>
            </a:r>
          </a:p>
          <a:p>
            <a:r>
              <a:rPr lang="en-US" sz="2000" dirty="0"/>
              <a:t>Knight Capital Group Loses Nine Figures in 30 Minutes</a:t>
            </a:r>
          </a:p>
          <a:p>
            <a:r>
              <a:rPr lang="en-US" sz="2000" dirty="0"/>
              <a:t>World War III Narrowly Averted</a:t>
            </a:r>
          </a:p>
          <a:p>
            <a:r>
              <a:rPr lang="en-US" sz="2000" dirty="0"/>
              <a:t>AT&amp;T Demonstrates How Not to Upgrade Software</a:t>
            </a:r>
          </a:p>
          <a:p>
            <a:r>
              <a:rPr lang="en-US" sz="2000" dirty="0"/>
              <a:t>World Of Warcraft Creates Literal Computer Virus</a:t>
            </a:r>
          </a:p>
          <a:p>
            <a:r>
              <a:rPr lang="en-US" sz="2000" dirty="0"/>
              <a:t>Apple Maps Goes Nowhere Fast</a:t>
            </a:r>
          </a:p>
          <a:p>
            <a:r>
              <a:rPr lang="en-US" sz="2000" dirty="0"/>
              <a:t>Michigan Dept. of Corrections Grants Prisoners Early Release</a:t>
            </a:r>
          </a:p>
          <a:p>
            <a:r>
              <a:rPr lang="en-US" sz="2000" dirty="0"/>
              <a:t>California ‘Paroles’ 450 Violent Offenders (Without Supervision)</a:t>
            </a:r>
          </a:p>
          <a:p>
            <a:r>
              <a:rPr lang="en-US" sz="2000" dirty="0"/>
              <a:t>IRS Costs America Close To $300 Million</a:t>
            </a:r>
          </a:p>
          <a:p>
            <a:r>
              <a:rPr lang="en-US" sz="2000" dirty="0"/>
              <a:t>Patriot Missile System Timing Issue Leads To 28 Dead</a:t>
            </a:r>
          </a:p>
          <a:p>
            <a:r>
              <a:rPr lang="en-US" sz="2000" dirty="0"/>
              <a:t>…</a:t>
            </a:r>
          </a:p>
        </p:txBody>
      </p:sp>
    </p:spTree>
    <p:extLst>
      <p:ext uri="{BB962C8B-B14F-4D97-AF65-F5344CB8AC3E}">
        <p14:creationId xmlns:p14="http://schemas.microsoft.com/office/powerpoint/2010/main" val="148393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software design</a:t>
            </a:r>
          </a:p>
        </p:txBody>
      </p:sp>
      <p:cxnSp>
        <p:nvCxnSpPr>
          <p:cNvPr id="20" name="Straight Arrow Connector 19"/>
          <p:cNvCxnSpPr>
            <a:stCxn id="24" idx="3"/>
            <a:endCxn id="28" idx="1"/>
          </p:cNvCxnSpPr>
          <p:nvPr/>
        </p:nvCxnSpPr>
        <p:spPr>
          <a:xfrm flipV="1">
            <a:off x="5029200" y="1619288"/>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6" idx="3"/>
            <a:endCxn id="25" idx="1"/>
          </p:cNvCxnSpPr>
          <p:nvPr/>
        </p:nvCxnSpPr>
        <p:spPr>
          <a:xfrm>
            <a:off x="2345883" y="3559641"/>
            <a:ext cx="539283" cy="1383028"/>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6" idx="3"/>
            <a:endCxn id="24" idx="1"/>
          </p:cNvCxnSpPr>
          <p:nvPr/>
        </p:nvCxnSpPr>
        <p:spPr>
          <a:xfrm flipV="1">
            <a:off x="2345883" y="2176614"/>
            <a:ext cx="539282" cy="138302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85165" y="2007337"/>
            <a:ext cx="2144036" cy="3104609"/>
            <a:chOff x="2438399" y="1897951"/>
            <a:chExt cx="2144036" cy="3104609"/>
          </a:xfrm>
        </p:grpSpPr>
        <p:sp>
          <p:nvSpPr>
            <p:cNvPr id="24" name="TextBox 23"/>
            <p:cNvSpPr txBox="1"/>
            <p:nvPr/>
          </p:nvSpPr>
          <p:spPr>
            <a:xfrm>
              <a:off x="2438399" y="1897951"/>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satisfactory experience</a:t>
              </a:r>
            </a:p>
          </p:txBody>
        </p:sp>
        <p:sp>
          <p:nvSpPr>
            <p:cNvPr id="25" name="TextBox 24"/>
            <p:cNvSpPr txBox="1"/>
            <p:nvPr/>
          </p:nvSpPr>
          <p:spPr>
            <a:xfrm>
              <a:off x="2438400" y="4664006"/>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plan for realization</a:t>
              </a:r>
            </a:p>
          </p:txBody>
        </p:sp>
      </p:grpSp>
      <p:sp>
        <p:nvSpPr>
          <p:cNvPr id="26" name="TextBox 25"/>
          <p:cNvSpPr txBox="1"/>
          <p:nvPr/>
        </p:nvSpPr>
        <p:spPr>
          <a:xfrm>
            <a:off x="310682" y="339036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change in the world</a:t>
            </a:r>
          </a:p>
        </p:txBody>
      </p:sp>
      <p:grpSp>
        <p:nvGrpSpPr>
          <p:cNvPr id="27" name="Group 26"/>
          <p:cNvGrpSpPr/>
          <p:nvPr/>
        </p:nvGrpSpPr>
        <p:grpSpPr>
          <a:xfrm>
            <a:off x="5568482" y="1450011"/>
            <a:ext cx="3200400" cy="1453206"/>
            <a:chOff x="5410200" y="1340625"/>
            <a:chExt cx="3200400" cy="1453206"/>
          </a:xfrm>
        </p:grpSpPr>
        <p:sp>
          <p:nvSpPr>
            <p:cNvPr id="28" name="TextBox 27"/>
            <p:cNvSpPr txBox="1"/>
            <p:nvPr/>
          </p:nvSpPr>
          <p:spPr>
            <a:xfrm>
              <a:off x="5410200" y="1340625"/>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 to accomplish?</a:t>
              </a:r>
            </a:p>
          </p:txBody>
        </p:sp>
        <p:sp>
          <p:nvSpPr>
            <p:cNvPr id="29" name="TextBox 28"/>
            <p:cNvSpPr txBox="1"/>
            <p:nvPr/>
          </p:nvSpPr>
          <p:spPr>
            <a:xfrm>
              <a:off x="5410200" y="2455277"/>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how does one interact with it?</a:t>
              </a:r>
            </a:p>
          </p:txBody>
        </p:sp>
      </p:grpSp>
      <p:grpSp>
        <p:nvGrpSpPr>
          <p:cNvPr id="30" name="Group 29"/>
          <p:cNvGrpSpPr/>
          <p:nvPr/>
        </p:nvGrpSpPr>
        <p:grpSpPr>
          <a:xfrm>
            <a:off x="5568482" y="4216066"/>
            <a:ext cx="3200400" cy="1453206"/>
            <a:chOff x="5410200" y="4106680"/>
            <a:chExt cx="3200400" cy="1453206"/>
          </a:xfrm>
        </p:grpSpPr>
        <p:sp>
          <p:nvSpPr>
            <p:cNvPr id="31" name="TextBox 30"/>
            <p:cNvSpPr txBox="1"/>
            <p:nvPr/>
          </p:nvSpPr>
          <p:spPr>
            <a:xfrm>
              <a:off x="5410200" y="4106680"/>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its conceptual core?</a:t>
              </a:r>
            </a:p>
          </p:txBody>
        </p:sp>
        <p:sp>
          <p:nvSpPr>
            <p:cNvPr id="32" name="TextBox 31"/>
            <p:cNvSpPr txBox="1"/>
            <p:nvPr/>
          </p:nvSpPr>
          <p:spPr>
            <a:xfrm>
              <a:off x="5410200" y="5221332"/>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are its implementation details?</a:t>
              </a:r>
            </a:p>
          </p:txBody>
        </p:sp>
      </p:grpSp>
      <p:cxnSp>
        <p:nvCxnSpPr>
          <p:cNvPr id="33" name="Straight Arrow Connector 32"/>
          <p:cNvCxnSpPr>
            <a:stCxn id="24" idx="3"/>
            <a:endCxn id="29" idx="1"/>
          </p:cNvCxnSpPr>
          <p:nvPr/>
        </p:nvCxnSpPr>
        <p:spPr>
          <a:xfrm>
            <a:off x="5029200" y="2176614"/>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1"/>
          </p:cNvCxnSpPr>
          <p:nvPr/>
        </p:nvCxnSpPr>
        <p:spPr>
          <a:xfrm flipV="1">
            <a:off x="5029201" y="4385343"/>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2" idx="1"/>
          </p:cNvCxnSpPr>
          <p:nvPr/>
        </p:nvCxnSpPr>
        <p:spPr>
          <a:xfrm>
            <a:off x="5029201" y="4942669"/>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25571" y="1786541"/>
            <a:ext cx="1886222" cy="369332"/>
          </a:xfrm>
          <a:prstGeom prst="rect">
            <a:avLst/>
          </a:prstGeom>
          <a:noFill/>
        </p:spPr>
        <p:txBody>
          <a:bodyPr wrap="none" rtlCol="0">
            <a:spAutoFit/>
          </a:bodyPr>
          <a:lstStyle/>
          <a:p>
            <a:r>
              <a:rPr lang="en-US" i="1" dirty="0">
                <a:solidFill>
                  <a:srgbClr val="F32200"/>
                </a:solidFill>
              </a:rPr>
              <a:t>application design</a:t>
            </a:r>
          </a:p>
        </p:txBody>
      </p:sp>
      <p:sp>
        <p:nvSpPr>
          <p:cNvPr id="37" name="TextBox 36"/>
          <p:cNvSpPr txBox="1"/>
          <p:nvPr/>
        </p:nvSpPr>
        <p:spPr>
          <a:xfrm>
            <a:off x="6234644" y="2903217"/>
            <a:ext cx="1868077" cy="369332"/>
          </a:xfrm>
          <a:prstGeom prst="rect">
            <a:avLst/>
          </a:prstGeom>
          <a:noFill/>
        </p:spPr>
        <p:txBody>
          <a:bodyPr wrap="none" rtlCol="0">
            <a:spAutoFit/>
          </a:bodyPr>
          <a:lstStyle/>
          <a:p>
            <a:pPr algn="ctr"/>
            <a:r>
              <a:rPr lang="en-US" i="1" dirty="0">
                <a:solidFill>
                  <a:srgbClr val="F32200"/>
                </a:solidFill>
              </a:rPr>
              <a:t>interaction design</a:t>
            </a:r>
          </a:p>
        </p:txBody>
      </p:sp>
      <p:sp>
        <p:nvSpPr>
          <p:cNvPr id="38" name="TextBox 37"/>
          <p:cNvSpPr txBox="1"/>
          <p:nvPr/>
        </p:nvSpPr>
        <p:spPr>
          <a:xfrm>
            <a:off x="6175109" y="4556477"/>
            <a:ext cx="1987147" cy="369332"/>
          </a:xfrm>
          <a:prstGeom prst="rect">
            <a:avLst/>
          </a:prstGeom>
          <a:noFill/>
        </p:spPr>
        <p:txBody>
          <a:bodyPr wrap="none" rtlCol="0">
            <a:spAutoFit/>
          </a:bodyPr>
          <a:lstStyle/>
          <a:p>
            <a:pPr algn="ctr"/>
            <a:r>
              <a:rPr lang="en-US" i="1" dirty="0">
                <a:solidFill>
                  <a:srgbClr val="F32200"/>
                </a:solidFill>
              </a:rPr>
              <a:t>architecture design</a:t>
            </a:r>
          </a:p>
        </p:txBody>
      </p:sp>
      <p:sp>
        <p:nvSpPr>
          <p:cNvPr id="39" name="TextBox 38"/>
          <p:cNvSpPr txBox="1"/>
          <p:nvPr/>
        </p:nvSpPr>
        <p:spPr>
          <a:xfrm>
            <a:off x="5990635" y="5697016"/>
            <a:ext cx="2356094" cy="369332"/>
          </a:xfrm>
          <a:prstGeom prst="rect">
            <a:avLst/>
          </a:prstGeom>
          <a:noFill/>
        </p:spPr>
        <p:txBody>
          <a:bodyPr wrap="none" rtlCol="0">
            <a:spAutoFit/>
          </a:bodyPr>
          <a:lstStyle/>
          <a:p>
            <a:pPr algn="ctr"/>
            <a:r>
              <a:rPr lang="en-US" i="1" dirty="0">
                <a:solidFill>
                  <a:srgbClr val="F32200"/>
                </a:solidFill>
              </a:rPr>
              <a:t>implementation design</a:t>
            </a:r>
          </a:p>
        </p:txBody>
      </p:sp>
    </p:spTree>
    <p:extLst>
      <p:ext uri="{BB962C8B-B14F-4D97-AF65-F5344CB8AC3E}">
        <p14:creationId xmlns:p14="http://schemas.microsoft.com/office/powerpoint/2010/main" val="30383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stCxn id="16" idx="2"/>
            <a:endCxn id="3" idx="3"/>
          </p:cNvCxnSpPr>
          <p:nvPr/>
        </p:nvCxnSpPr>
        <p:spPr>
          <a:xfrm flipH="1">
            <a:off x="7212578" y="3826875"/>
            <a:ext cx="417198" cy="1276391"/>
          </a:xfrm>
          <a:prstGeom prst="line">
            <a:avLst/>
          </a:prstGeom>
          <a:ln w="28575">
            <a:solidFill>
              <a:srgbClr val="4C4C4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Feasibility and desirability</a:t>
            </a:r>
          </a:p>
        </p:txBody>
      </p:sp>
      <p:sp>
        <p:nvSpPr>
          <p:cNvPr id="4" name="Rectangle 3"/>
          <p:cNvSpPr/>
          <p:nvPr/>
        </p:nvSpPr>
        <p:spPr>
          <a:xfrm>
            <a:off x="569181" y="2438397"/>
            <a:ext cx="5194855" cy="2438401"/>
          </a:xfrm>
          <a:prstGeom prst="rect">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a:stCxn id="8" idx="1"/>
            <a:endCxn id="10" idx="3"/>
          </p:cNvCxnSpPr>
          <p:nvPr/>
        </p:nvCxnSpPr>
        <p:spPr>
          <a:xfrm flipH="1">
            <a:off x="2752973" y="2810501"/>
            <a:ext cx="827270" cy="84709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1"/>
            <a:endCxn id="13" idx="3"/>
          </p:cNvCxnSpPr>
          <p:nvPr/>
        </p:nvCxnSpPr>
        <p:spPr>
          <a:xfrm flipH="1">
            <a:off x="2752973" y="3657597"/>
            <a:ext cx="827270" cy="84709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7772"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designer</a:t>
            </a:r>
          </a:p>
        </p:txBody>
      </p:sp>
      <p:sp>
        <p:nvSpPr>
          <p:cNvPr id="8" name="TextBox 7"/>
          <p:cNvSpPr txBox="1"/>
          <p:nvPr/>
        </p:nvSpPr>
        <p:spPr>
          <a:xfrm>
            <a:off x="3580243"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a:t>
            </a:r>
          </a:p>
        </p:txBody>
      </p:sp>
      <p:cxnSp>
        <p:nvCxnSpPr>
          <p:cNvPr id="9" name="Straight Arrow Connector 8"/>
          <p:cNvCxnSpPr>
            <a:stCxn id="7" idx="3"/>
            <a:endCxn id="8" idx="1"/>
          </p:cNvCxnSpPr>
          <p:nvPr/>
        </p:nvCxnSpPr>
        <p:spPr>
          <a:xfrm>
            <a:off x="2752973" y="2810501"/>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7772"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maker</a:t>
            </a:r>
          </a:p>
        </p:txBody>
      </p:sp>
      <p:cxnSp>
        <p:nvCxnSpPr>
          <p:cNvPr id="12" name="Straight Arrow Connector 11"/>
          <p:cNvCxnSpPr>
            <a:stCxn id="10" idx="3"/>
            <a:endCxn id="11" idx="1"/>
          </p:cNvCxnSpPr>
          <p:nvPr/>
        </p:nvCxnSpPr>
        <p:spPr>
          <a:xfrm>
            <a:off x="2752973" y="3657597"/>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7772"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audience</a:t>
            </a:r>
          </a:p>
        </p:txBody>
      </p:sp>
      <p:cxnSp>
        <p:nvCxnSpPr>
          <p:cNvPr id="15" name="Straight Arrow Connector 14"/>
          <p:cNvCxnSpPr>
            <a:stCxn id="13" idx="3"/>
            <a:endCxn id="14" idx="1"/>
          </p:cNvCxnSpPr>
          <p:nvPr/>
        </p:nvCxnSpPr>
        <p:spPr>
          <a:xfrm>
            <a:off x="2752973" y="4504694"/>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12175" y="3488321"/>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other stakeholders</a:t>
            </a:r>
          </a:p>
        </p:txBody>
      </p:sp>
      <p:cxnSp>
        <p:nvCxnSpPr>
          <p:cNvPr id="17" name="Straight Arrow Connector 16"/>
          <p:cNvCxnSpPr>
            <a:stCxn id="4" idx="3"/>
            <a:endCxn id="16" idx="1"/>
          </p:cNvCxnSpPr>
          <p:nvPr/>
        </p:nvCxnSpPr>
        <p:spPr>
          <a:xfrm>
            <a:off x="5764036" y="3657598"/>
            <a:ext cx="848139" cy="0"/>
          </a:xfrm>
          <a:prstGeom prst="straightConnector1">
            <a:avLst/>
          </a:prstGeom>
          <a:ln w="12700">
            <a:solidFill>
              <a:srgbClr val="4C4C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2"/>
            <a:endCxn id="3" idx="2"/>
          </p:cNvCxnSpPr>
          <p:nvPr/>
        </p:nvCxnSpPr>
        <p:spPr>
          <a:xfrm>
            <a:off x="4597844" y="4673971"/>
            <a:ext cx="1353628" cy="1002929"/>
          </a:xfrm>
          <a:prstGeom prst="line">
            <a:avLst/>
          </a:prstGeom>
          <a:ln w="28575">
            <a:solidFill>
              <a:srgbClr val="4C4C4C"/>
            </a:solidFill>
          </a:ln>
        </p:spPr>
        <p:style>
          <a:lnRef idx="1">
            <a:schemeClr val="accent1"/>
          </a:lnRef>
          <a:fillRef idx="0">
            <a:schemeClr val="accent1"/>
          </a:fillRef>
          <a:effectRef idx="0">
            <a:schemeClr val="accent1"/>
          </a:effectRef>
          <a:fontRef idx="minor">
            <a:schemeClr val="tx1"/>
          </a:fontRef>
        </p:style>
      </p:cxnSp>
      <p:sp>
        <p:nvSpPr>
          <p:cNvPr id="3" name="Cloud 2"/>
          <p:cNvSpPr/>
          <p:nvPr/>
        </p:nvSpPr>
        <p:spPr>
          <a:xfrm>
            <a:off x="5943600" y="5029200"/>
            <a:ext cx="2537956" cy="1295400"/>
          </a:xfrm>
          <a:prstGeom prst="cloud">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32200"/>
                </a:solidFill>
              </a:rPr>
              <a:t>desirability</a:t>
            </a:r>
          </a:p>
        </p:txBody>
      </p:sp>
      <p:sp>
        <p:nvSpPr>
          <p:cNvPr id="14" name="TextBox 13"/>
          <p:cNvSpPr txBox="1"/>
          <p:nvPr/>
        </p:nvSpPr>
        <p:spPr>
          <a:xfrm>
            <a:off x="3580243"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experiences</a:t>
            </a:r>
          </a:p>
        </p:txBody>
      </p:sp>
      <p:cxnSp>
        <p:nvCxnSpPr>
          <p:cNvPr id="20" name="Straight Connector 19"/>
          <p:cNvCxnSpPr>
            <a:cxnSpLocks/>
            <a:endCxn id="22" idx="1"/>
          </p:cNvCxnSpPr>
          <p:nvPr/>
        </p:nvCxnSpPr>
        <p:spPr>
          <a:xfrm flipV="1">
            <a:off x="4597844" y="2471474"/>
            <a:ext cx="2614734" cy="1016846"/>
          </a:xfrm>
          <a:prstGeom prst="line">
            <a:avLst/>
          </a:prstGeom>
          <a:ln w="28575">
            <a:solidFill>
              <a:srgbClr val="4C4C4C"/>
            </a:solidFill>
          </a:ln>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5943600" y="1177453"/>
            <a:ext cx="2537956" cy="1295400"/>
          </a:xfrm>
          <a:prstGeom prst="cloud">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32200"/>
                </a:solidFill>
              </a:rPr>
              <a:t>feasibility</a:t>
            </a:r>
          </a:p>
        </p:txBody>
      </p:sp>
      <p:sp>
        <p:nvSpPr>
          <p:cNvPr id="11" name="TextBox 10"/>
          <p:cNvSpPr txBox="1"/>
          <p:nvPr/>
        </p:nvSpPr>
        <p:spPr>
          <a:xfrm>
            <a:off x="3580243"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spTree>
    <p:extLst>
      <p:ext uri="{BB962C8B-B14F-4D97-AF65-F5344CB8AC3E}">
        <p14:creationId xmlns:p14="http://schemas.microsoft.com/office/powerpoint/2010/main" val="104823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7E39-2E01-49E1-85A2-D1A5FF80FA56}"/>
              </a:ext>
            </a:extLst>
          </p:cNvPr>
          <p:cNvSpPr>
            <a:spLocks noGrp="1"/>
          </p:cNvSpPr>
          <p:nvPr>
            <p:ph type="title"/>
          </p:nvPr>
        </p:nvSpPr>
        <p:spPr/>
        <p:txBody>
          <a:bodyPr/>
          <a:lstStyle/>
          <a:p>
            <a:r>
              <a:rPr lang="en-US" dirty="0"/>
              <a:t>Why design</a:t>
            </a:r>
          </a:p>
        </p:txBody>
      </p:sp>
      <p:sp>
        <p:nvSpPr>
          <p:cNvPr id="3" name="Content Placeholder 2">
            <a:extLst>
              <a:ext uri="{FF2B5EF4-FFF2-40B4-BE49-F238E27FC236}">
                <a16:creationId xmlns:a16="http://schemas.microsoft.com/office/drawing/2014/main" id="{D4BC3CC7-AEF2-496E-824E-9680E3D87188}"/>
              </a:ext>
            </a:extLst>
          </p:cNvPr>
          <p:cNvSpPr>
            <a:spLocks noGrp="1"/>
          </p:cNvSpPr>
          <p:nvPr>
            <p:ph sz="half" idx="1"/>
          </p:nvPr>
        </p:nvSpPr>
        <p:spPr/>
        <p:txBody>
          <a:bodyPr/>
          <a:lstStyle/>
          <a:p>
            <a:r>
              <a:rPr lang="en-US" dirty="0"/>
              <a:t>To develop the right software</a:t>
            </a:r>
          </a:p>
          <a:p>
            <a:pPr lvl="1"/>
            <a:r>
              <a:rPr lang="en-US" dirty="0"/>
              <a:t>for now</a:t>
            </a:r>
          </a:p>
          <a:p>
            <a:pPr lvl="1"/>
            <a:r>
              <a:rPr lang="en-US" dirty="0"/>
              <a:t>for later</a:t>
            </a:r>
          </a:p>
          <a:p>
            <a:endParaRPr lang="en-US" dirty="0"/>
          </a:p>
          <a:p>
            <a:r>
              <a:rPr lang="en-US" dirty="0"/>
              <a:t>To develop the software right</a:t>
            </a:r>
          </a:p>
          <a:p>
            <a:pPr lvl="1"/>
            <a:r>
              <a:rPr lang="en-US" dirty="0"/>
              <a:t>on time</a:t>
            </a:r>
          </a:p>
          <a:p>
            <a:pPr lvl="1"/>
            <a:r>
              <a:rPr lang="en-US" dirty="0"/>
              <a:t>within budget</a:t>
            </a:r>
          </a:p>
          <a:p>
            <a:pPr lvl="1"/>
            <a:r>
              <a:rPr lang="en-US" dirty="0"/>
              <a:t>on target</a:t>
            </a:r>
          </a:p>
          <a:p>
            <a:pPr lvl="1"/>
            <a:endParaRPr lang="en-US" dirty="0"/>
          </a:p>
          <a:p>
            <a:endParaRPr lang="en-US" dirty="0"/>
          </a:p>
          <a:p>
            <a:endParaRPr lang="en-US" dirty="0"/>
          </a:p>
        </p:txBody>
      </p:sp>
    </p:spTree>
    <p:extLst>
      <p:ext uri="{BB962C8B-B14F-4D97-AF65-F5344CB8AC3E}">
        <p14:creationId xmlns:p14="http://schemas.microsoft.com/office/powerpoint/2010/main" val="170753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half" idx="1"/>
          </p:nvPr>
        </p:nvSpPr>
        <p:spPr/>
        <p:txBody>
          <a:bodyPr/>
          <a:lstStyle/>
          <a:p>
            <a:r>
              <a:rPr lang="en-US" dirty="0"/>
              <a:t>There </a:t>
            </a:r>
            <a:r>
              <a:rPr lang="en-US" i="1" dirty="0"/>
              <a:t>is</a:t>
            </a:r>
            <a:r>
              <a:rPr lang="en-US" dirty="0"/>
              <a:t> discussion today</a:t>
            </a:r>
          </a:p>
          <a:p>
            <a:endParaRPr lang="en-US" dirty="0"/>
          </a:p>
          <a:p>
            <a:r>
              <a:rPr lang="en-US" dirty="0"/>
              <a:t>Please join your </a:t>
            </a:r>
            <a:r>
              <a:rPr lang="en-US" i="1" dirty="0"/>
              <a:t>designated</a:t>
            </a:r>
            <a:r>
              <a:rPr lang="en-US" dirty="0"/>
              <a:t> discussion</a:t>
            </a:r>
          </a:p>
        </p:txBody>
      </p:sp>
    </p:spTree>
    <p:extLst>
      <p:ext uri="{BB962C8B-B14F-4D97-AF65-F5344CB8AC3E}">
        <p14:creationId xmlns:p14="http://schemas.microsoft.com/office/powerpoint/2010/main" val="140384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8648-BD27-4E41-AFED-05CDF64B4D8B}"/>
              </a:ext>
            </a:extLst>
          </p:cNvPr>
          <p:cNvSpPr>
            <a:spLocks noGrp="1"/>
          </p:cNvSpPr>
          <p:nvPr>
            <p:ph type="title"/>
          </p:nvPr>
        </p:nvSpPr>
        <p:spPr/>
        <p:txBody>
          <a:bodyPr/>
          <a:lstStyle/>
          <a:p>
            <a:r>
              <a:rPr lang="en-US" dirty="0"/>
              <a:t>Midterm</a:t>
            </a:r>
          </a:p>
        </p:txBody>
      </p:sp>
      <p:sp>
        <p:nvSpPr>
          <p:cNvPr id="3" name="Content Placeholder 2">
            <a:extLst>
              <a:ext uri="{FF2B5EF4-FFF2-40B4-BE49-F238E27FC236}">
                <a16:creationId xmlns:a16="http://schemas.microsoft.com/office/drawing/2014/main" id="{A31024A7-F25F-484A-A830-742C5023789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315539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sz="half" idx="1"/>
          </p:nvPr>
        </p:nvSpPr>
        <p:spPr/>
        <p:txBody>
          <a:bodyPr/>
          <a:lstStyle/>
          <a:p>
            <a:r>
              <a:rPr lang="en-US" dirty="0"/>
              <a:t>Design failure</a:t>
            </a:r>
          </a:p>
          <a:p>
            <a:endParaRPr lang="en-US" dirty="0"/>
          </a:p>
          <a:p>
            <a:r>
              <a:rPr lang="en-US" dirty="0"/>
              <a:t>Midterm</a:t>
            </a:r>
          </a:p>
        </p:txBody>
      </p:sp>
    </p:spTree>
    <p:extLst>
      <p:ext uri="{BB962C8B-B14F-4D97-AF65-F5344CB8AC3E}">
        <p14:creationId xmlns:p14="http://schemas.microsoft.com/office/powerpoint/2010/main" val="239827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failure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1"/>
            <a:ext cx="7086600" cy="408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68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failure</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781800" cy="39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21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failures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61" y="1066800"/>
            <a:ext cx="42862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772400" y="2362200"/>
            <a:ext cx="793807" cy="369332"/>
          </a:xfrm>
          <a:prstGeom prst="rect">
            <a:avLst/>
          </a:prstGeom>
          <a:noFill/>
        </p:spPr>
        <p:txBody>
          <a:bodyPr wrap="none" rtlCol="0">
            <a:spAutoFit/>
          </a:bodyPr>
          <a:lstStyle/>
          <a:p>
            <a:r>
              <a:rPr lang="en-US" dirty="0">
                <a:solidFill>
                  <a:srgbClr val="FF0000"/>
                </a:solidFill>
              </a:rPr>
              <a:t>(1988)</a:t>
            </a:r>
          </a:p>
        </p:txBody>
      </p:sp>
    </p:spTree>
    <p:extLst>
      <p:ext uri="{BB962C8B-B14F-4D97-AF65-F5344CB8AC3E}">
        <p14:creationId xmlns:p14="http://schemas.microsoft.com/office/powerpoint/2010/main" val="260370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failure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61" y="1066800"/>
            <a:ext cx="42862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991678"/>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772400" y="2362200"/>
            <a:ext cx="793807" cy="369332"/>
          </a:xfrm>
          <a:prstGeom prst="rect">
            <a:avLst/>
          </a:prstGeom>
          <a:noFill/>
        </p:spPr>
        <p:txBody>
          <a:bodyPr wrap="none" rtlCol="0">
            <a:spAutoFit/>
          </a:bodyPr>
          <a:lstStyle/>
          <a:p>
            <a:r>
              <a:rPr lang="en-US" dirty="0">
                <a:solidFill>
                  <a:srgbClr val="FF0000"/>
                </a:solidFill>
              </a:rPr>
              <a:t>(1988)</a:t>
            </a:r>
          </a:p>
        </p:txBody>
      </p:sp>
    </p:spTree>
    <p:extLst>
      <p:ext uri="{BB962C8B-B14F-4D97-AF65-F5344CB8AC3E}">
        <p14:creationId xmlns:p14="http://schemas.microsoft.com/office/powerpoint/2010/main" val="76116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failure</a:t>
            </a:r>
          </a:p>
        </p:txBody>
      </p:sp>
      <p:sp>
        <p:nvSpPr>
          <p:cNvPr id="5" name="TextBox 4"/>
          <p:cNvSpPr txBox="1"/>
          <p:nvPr/>
        </p:nvSpPr>
        <p:spPr>
          <a:xfrm>
            <a:off x="7772400" y="2362200"/>
            <a:ext cx="793807" cy="369332"/>
          </a:xfrm>
          <a:prstGeom prst="rect">
            <a:avLst/>
          </a:prstGeom>
          <a:noFill/>
        </p:spPr>
        <p:txBody>
          <a:bodyPr wrap="none" rtlCol="0">
            <a:spAutoFit/>
          </a:bodyPr>
          <a:lstStyle/>
          <a:p>
            <a:r>
              <a:rPr lang="en-US" dirty="0">
                <a:solidFill>
                  <a:srgbClr val="FF0000"/>
                </a:solidFill>
              </a:rPr>
              <a:t>(1988)</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83" y="4166450"/>
            <a:ext cx="3160310" cy="210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4354499"/>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813" y="1132403"/>
            <a:ext cx="39052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1065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50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failure: air traffic control</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b="1" i="1" dirty="0"/>
              <a:t>Air-Traffic Control System in LA Airport</a:t>
            </a:r>
            <a:endParaRPr lang="en-US" b="1" dirty="0"/>
          </a:p>
          <a:p>
            <a:pPr marL="0" indent="0">
              <a:buNone/>
            </a:pPr>
            <a:r>
              <a:rPr lang="en-US" i="1" dirty="0"/>
              <a:t>Incident Date: 9/14/2004 Ironic Factor: ***** (IEEE Spectrum) -- It was an air traffic controller's worst nightmare. Without warning, on Tuesday, 14 September, at about 5 p.m. Pacific daylight time, air traffic controllers lost voice contact with 400 airplanes they were tracking over the southwestern United States. Planes started to head toward one another, something that occurs routinely under careful control of the air traffic controllers, who keep airplanes safely apart. But now the controllers had no way to redirect the planes' courses. </a:t>
            </a:r>
          </a:p>
          <a:p>
            <a:pPr marL="0" indent="0">
              <a:buNone/>
            </a:pPr>
            <a:r>
              <a:rPr lang="en-US" i="1" dirty="0"/>
              <a:t>... </a:t>
            </a:r>
          </a:p>
          <a:p>
            <a:pPr marL="0" indent="0">
              <a:buNone/>
            </a:pPr>
            <a:r>
              <a:rPr lang="en-US" i="1" dirty="0"/>
              <a:t>The controllers lost contact with the planes when the main voice communications system shut down unexpectedly. To make matters worse, a backup system that was supposed to take over in such an event crashed within a minute after it was turned on. The outage disrupted about 800 flights across the country. </a:t>
            </a:r>
          </a:p>
          <a:p>
            <a:pPr marL="0" indent="0">
              <a:buNone/>
            </a:pPr>
            <a:r>
              <a:rPr lang="en-US" i="1" dirty="0"/>
              <a:t>... </a:t>
            </a:r>
          </a:p>
          <a:p>
            <a:pPr marL="0" indent="0">
              <a:buNone/>
            </a:pPr>
            <a:r>
              <a:rPr lang="en-US" i="1" dirty="0"/>
              <a:t>Inside the control system unit is a countdown timer that ticks off time in milliseconds. The VCSU uses the timer as a pulse to send out periodic queries to the VSCS. It starts out at the highest possible number that the system's server and its software can handle—2</a:t>
            </a:r>
            <a:r>
              <a:rPr lang="en-US" i="1" baseline="30000" dirty="0"/>
              <a:t>32</a:t>
            </a:r>
            <a:r>
              <a:rPr lang="en-US" i="1" dirty="0"/>
              <a:t>. It's a number just over 4 billion milliseconds. When the counter reaches zero, the system runs out of ticks and can no longer time itself. So it shuts down. </a:t>
            </a:r>
          </a:p>
          <a:p>
            <a:pPr marL="0" indent="0">
              <a:buNone/>
            </a:pPr>
            <a:r>
              <a:rPr lang="en-US" i="1" dirty="0"/>
              <a:t>Counting down from 2</a:t>
            </a:r>
            <a:r>
              <a:rPr lang="en-US" i="1" baseline="30000" dirty="0"/>
              <a:t>32</a:t>
            </a:r>
            <a:r>
              <a:rPr lang="en-US" i="1" dirty="0"/>
              <a:t> to zero in milliseconds takes just under 50 days. The FAA procedure of having a technician reboot the VSCS every 30 days resets the timer to 2</a:t>
            </a:r>
            <a:r>
              <a:rPr lang="en-US" i="1" baseline="30000" dirty="0"/>
              <a:t>32</a:t>
            </a:r>
            <a:r>
              <a:rPr lang="en-US" i="1" dirty="0"/>
              <a:t> almost three weeks before it runs out of digits. </a:t>
            </a:r>
          </a:p>
          <a:p>
            <a:endParaRPr lang="en-US" dirty="0"/>
          </a:p>
        </p:txBody>
      </p:sp>
      <p:sp>
        <p:nvSpPr>
          <p:cNvPr id="4" name="Rectangle 3">
            <a:extLst>
              <a:ext uri="{FF2B5EF4-FFF2-40B4-BE49-F238E27FC236}">
                <a16:creationId xmlns:a16="http://schemas.microsoft.com/office/drawing/2014/main" id="{1F5C4AB1-F8AC-4372-8852-3444F852CAA4}"/>
              </a:ext>
            </a:extLst>
          </p:cNvPr>
          <p:cNvSpPr/>
          <p:nvPr/>
        </p:nvSpPr>
        <p:spPr>
          <a:xfrm>
            <a:off x="228600" y="4038600"/>
            <a:ext cx="8610600" cy="2087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919015"/>
      </p:ext>
    </p:extLst>
  </p:cSld>
  <p:clrMapOvr>
    <a:masterClrMapping/>
  </p:clrMapOvr>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1166</TotalTime>
  <Words>1379</Words>
  <Application>Microsoft Office PowerPoint</Application>
  <PresentationFormat>On-screen Show (4:3)</PresentationFormat>
  <Paragraphs>113</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SDCL</vt:lpstr>
      <vt:lpstr>Informatics 121 Software Design I</vt:lpstr>
      <vt:lpstr>Discussion</vt:lpstr>
      <vt:lpstr>Today</vt:lpstr>
      <vt:lpstr>Design failure</vt:lpstr>
      <vt:lpstr>Design failure</vt:lpstr>
      <vt:lpstr>Design failures</vt:lpstr>
      <vt:lpstr>Design failure</vt:lpstr>
      <vt:lpstr>Design failure</vt:lpstr>
      <vt:lpstr>Software design failure: air traffic control</vt:lpstr>
      <vt:lpstr>Software design failure: air traffic control</vt:lpstr>
      <vt:lpstr>Software design failure: Mars climate orbiter</vt:lpstr>
      <vt:lpstr>Software design failure: Mars climate orbiter</vt:lpstr>
      <vt:lpstr>Software design failure: child support agency</vt:lpstr>
      <vt:lpstr>Software design failures</vt:lpstr>
      <vt:lpstr>Top 10 software failures of 2011</vt:lpstr>
      <vt:lpstr>Top 15 worst computer software blunders</vt:lpstr>
      <vt:lpstr>Four types of software design</vt:lpstr>
      <vt:lpstr>Feasibility and desirability</vt:lpstr>
      <vt:lpstr>Why design</vt:lpstr>
      <vt:lpstr>Midterm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145</cp:revision>
  <dcterms:created xsi:type="dcterms:W3CDTF">2011-04-22T07:09:34Z</dcterms:created>
  <dcterms:modified xsi:type="dcterms:W3CDTF">2018-02-01T19:27:50Z</dcterms:modified>
</cp:coreProperties>
</file>