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2" r:id="rId2"/>
    <p:sldId id="299" r:id="rId3"/>
    <p:sldId id="383" r:id="rId4"/>
    <p:sldId id="286" r:id="rId5"/>
    <p:sldId id="287" r:id="rId6"/>
    <p:sldId id="288" r:id="rId7"/>
    <p:sldId id="289" r:id="rId8"/>
    <p:sldId id="396" r:id="rId9"/>
    <p:sldId id="397" r:id="rId10"/>
    <p:sldId id="395" r:id="rId11"/>
    <p:sldId id="399" r:id="rId12"/>
    <p:sldId id="400" r:id="rId13"/>
    <p:sldId id="401" r:id="rId14"/>
    <p:sldId id="402" r:id="rId15"/>
    <p:sldId id="403" r:id="rId16"/>
    <p:sldId id="398" r:id="rId17"/>
    <p:sldId id="405" r:id="rId18"/>
    <p:sldId id="406" r:id="rId19"/>
    <p:sldId id="404" r:id="rId20"/>
    <p:sldId id="407" r:id="rId21"/>
    <p:sldId id="408" r:id="rId22"/>
    <p:sldId id="409" r:id="rId23"/>
    <p:sldId id="410" r:id="rId24"/>
    <p:sldId id="411" r:id="rId25"/>
    <p:sldId id="412" r:id="rId26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88706" autoAdjust="0"/>
  </p:normalViewPr>
  <p:slideViewPr>
    <p:cSldViewPr>
      <p:cViewPr varScale="1">
        <p:scale>
          <a:sx n="116" d="100"/>
          <a:sy n="116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9D3DA-0579-4CC1-BB0C-38246681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19275"/>
            <a:ext cx="5724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7DB34-8F30-4112-8D36-08C534BD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100137"/>
            <a:ext cx="70389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D8783-CFAC-4556-AD7C-CB358D3F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4038600" cy="260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48BA70-165D-4FD5-AE1F-273D1B31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12455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7ED4-16E4-4E4B-901E-8E14B73E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88D5-D9C5-4B4F-8D2E-1D2C65A0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934075" cy="48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7ED4-16E4-4E4B-901E-8E14B73E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301C7-CA1B-40A8-A374-20D95DEC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481888" cy="49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88C6-DA5D-4C35-A465-BB5E5601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what do we really need?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E9D1F-5334-446D-885D-9D1050C52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01" y="3124200"/>
            <a:ext cx="4957960" cy="3293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ED346-FA05-4F38-90DD-8C9A9A2A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92926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6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1C26C-2C09-42C3-A6A9-4C4B84B8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510463" cy="5128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6F5E7C-C257-4B32-93FE-42E1328C49C6}"/>
              </a:ext>
            </a:extLst>
          </p:cNvPr>
          <p:cNvSpPr/>
          <p:nvPr/>
        </p:nvSpPr>
        <p:spPr>
          <a:xfrm>
            <a:off x="6272253" y="2498697"/>
            <a:ext cx="762000" cy="8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4D9E-918D-49CF-AFF5-526AB7F0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15CA0-5502-427B-9775-E4CBEF08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872413" cy="45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4D9E-918D-49CF-AFF5-526AB7F0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37D63A-77C1-4E3A-936D-6FA84154D0AD}"/>
              </a:ext>
            </a:extLst>
          </p:cNvPr>
          <p:cNvGrpSpPr/>
          <p:nvPr/>
        </p:nvGrpSpPr>
        <p:grpSpPr>
          <a:xfrm>
            <a:off x="609600" y="1219200"/>
            <a:ext cx="8054068" cy="4630676"/>
            <a:chOff x="1143000" y="1600200"/>
            <a:chExt cx="6858000" cy="3942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29E1B4-F7EB-41B4-9632-C7E1A974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600200"/>
              <a:ext cx="6858000" cy="394299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D811D2-3CFD-4B6C-A78F-0465AA57DBBC}"/>
                </a:ext>
              </a:extLst>
            </p:cNvPr>
            <p:cNvSpPr/>
            <p:nvPr/>
          </p:nvSpPr>
          <p:spPr>
            <a:xfrm>
              <a:off x="6019800" y="2971800"/>
              <a:ext cx="6858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8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4D9E-918D-49CF-AFF5-526AB7F0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FAE98-AC05-4839-BF19-CF925E9E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891338" cy="37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9FBA-AEF8-4026-A5A3-E27A951C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E1F5-8CC2-438A-9A60-69129241A4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will be discussion this Friday</a:t>
            </a:r>
          </a:p>
          <a:p>
            <a:endParaRPr lang="en-US" dirty="0"/>
          </a:p>
          <a:p>
            <a:r>
              <a:rPr lang="en-US" dirty="0"/>
              <a:t>Midterm is this Thursday</a:t>
            </a:r>
          </a:p>
          <a:p>
            <a:endParaRPr lang="en-US" dirty="0"/>
          </a:p>
          <a:p>
            <a:r>
              <a:rPr lang="en-US" i="1" dirty="0"/>
              <a:t>Bring your student ID, we will be checking it</a:t>
            </a:r>
          </a:p>
        </p:txBody>
      </p:sp>
    </p:spTree>
    <p:extLst>
      <p:ext uri="{BB962C8B-B14F-4D97-AF65-F5344CB8AC3E}">
        <p14:creationId xmlns:p14="http://schemas.microsoft.com/office/powerpoint/2010/main" val="3073281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0B6A-B5A7-41C3-A9C5-E470AB2C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64EA6-12D3-4CF7-8A17-EA5E8AD18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4" y="1371600"/>
            <a:ext cx="8291513" cy="45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0D9A-2258-456C-BE73-CBAE9A9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48F61-F38B-4D49-A641-36AA7FD9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44616" cy="36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9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0D9A-2258-456C-BE73-CBAE9A9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48F61-F38B-4D49-A641-36AA7FD9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44616" cy="3605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1A9DD-9EE6-405B-BD94-78F5791ADC11}"/>
              </a:ext>
            </a:extLst>
          </p:cNvPr>
          <p:cNvSpPr txBox="1"/>
          <p:nvPr/>
        </p:nvSpPr>
        <p:spPr>
          <a:xfrm>
            <a:off x="2746245" y="5562600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Cashbacks?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F2C2E-E0E4-410B-8C1B-E7C24175C6EB}"/>
              </a:ext>
            </a:extLst>
          </p:cNvPr>
          <p:cNvSpPr txBox="1"/>
          <p:nvPr/>
        </p:nvSpPr>
        <p:spPr>
          <a:xfrm>
            <a:off x="4651562" y="5562600"/>
            <a:ext cx="13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I owe </a:t>
            </a:r>
            <a:r>
              <a:rPr lang="en-US" b="1" i="1" dirty="0" err="1">
                <a:solidFill>
                  <a:srgbClr val="FF0000"/>
                </a:solidFill>
              </a:rPr>
              <a:t>you’s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7FC3E-4651-4908-A9DF-FB182CA21683}"/>
              </a:ext>
            </a:extLst>
          </p:cNvPr>
          <p:cNvSpPr txBox="1"/>
          <p:nvPr/>
        </p:nvSpPr>
        <p:spPr>
          <a:xfrm>
            <a:off x="6629400" y="5562600"/>
            <a:ext cx="204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Partial I owe </a:t>
            </a:r>
            <a:r>
              <a:rPr lang="en-US" b="1" i="1" dirty="0" err="1">
                <a:solidFill>
                  <a:srgbClr val="FF0000"/>
                </a:solidFill>
              </a:rPr>
              <a:t>you’s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ACE9E-3084-4A94-8115-6057BC527F2B}"/>
              </a:ext>
            </a:extLst>
          </p:cNvPr>
          <p:cNvSpPr txBox="1"/>
          <p:nvPr/>
        </p:nvSpPr>
        <p:spPr>
          <a:xfrm>
            <a:off x="457200" y="5562600"/>
            <a:ext cx="17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Split payments?</a:t>
            </a:r>
          </a:p>
        </p:txBody>
      </p:sp>
    </p:spTree>
    <p:extLst>
      <p:ext uri="{BB962C8B-B14F-4D97-AF65-F5344CB8AC3E}">
        <p14:creationId xmlns:p14="http://schemas.microsoft.com/office/powerpoint/2010/main" val="7785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03D4-A442-46D9-A306-F77EC2BD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groups of </a:t>
            </a:r>
            <a:r>
              <a:rPr lang="en-US" dirty="0" err="1"/>
              <a:t>frietwagens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56FD9-3DC3-4E39-895E-16474766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233487"/>
            <a:ext cx="67151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practices we (should have)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Solve simpler problems first</a:t>
            </a:r>
          </a:p>
          <a:p>
            <a:r>
              <a:rPr lang="en-US" dirty="0"/>
              <a:t>Go as deep as needed</a:t>
            </a:r>
          </a:p>
          <a:p>
            <a:r>
              <a:rPr lang="en-US" dirty="0"/>
              <a:t>Simulate continually</a:t>
            </a:r>
          </a:p>
          <a:p>
            <a:r>
              <a:rPr lang="en-US" dirty="0"/>
              <a:t>Focus on essence</a:t>
            </a:r>
          </a:p>
          <a:p>
            <a:r>
              <a:rPr lang="en-US" dirty="0"/>
              <a:t>Generate alternatives</a:t>
            </a:r>
          </a:p>
          <a:p>
            <a:r>
              <a:rPr lang="en-US" dirty="0"/>
              <a:t>Are alert to evidence that challenges their theory</a:t>
            </a:r>
          </a:p>
          <a:p>
            <a:r>
              <a:rPr lang="en-US" dirty="0"/>
              <a:t>Think about what they are not designing</a:t>
            </a:r>
          </a:p>
          <a:p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3D5DCCB-53A1-4AA2-9489-56530AAA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b="13959"/>
          <a:stretch/>
        </p:blipFill>
        <p:spPr>
          <a:xfrm>
            <a:off x="1066800" y="1219200"/>
            <a:ext cx="3489595" cy="4709810"/>
          </a:xfrm>
          <a:prstGeom prst="rect">
            <a:avLst/>
          </a:prstGeom>
        </p:spPr>
      </p:pic>
      <p:pic>
        <p:nvPicPr>
          <p:cNvPr id="6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F25826C1-CE77-4B6E-B8F2-5BD4C5033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7773" r="8897" b="4499"/>
          <a:stretch/>
        </p:blipFill>
        <p:spPr>
          <a:xfrm rot="5400000">
            <a:off x="4026149" y="1841250"/>
            <a:ext cx="4709810" cy="3465709"/>
          </a:xfrm>
          <a:prstGeom prst="rect">
            <a:avLst/>
          </a:prstGeom>
        </p:spPr>
      </p:pic>
      <p:pic>
        <p:nvPicPr>
          <p:cNvPr id="1026" name="Picture 2" descr="https://images-na.ssl-images-amazon.com/images/I/51z9AzjHA-L._SX402_BO1,204,203,200_.jpg">
            <a:extLst>
              <a:ext uri="{FF2B5EF4-FFF2-40B4-BE49-F238E27FC236}">
                <a16:creationId xmlns:a16="http://schemas.microsoft.com/office/drawing/2014/main" id="{C5FF0ABC-B34C-48B5-AA04-ED88477B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77" y="4572000"/>
            <a:ext cx="14930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7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77BAD-F7B1-47C2-90C7-A1E7F3E1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449"/>
            <a:ext cx="9144000" cy="4785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408453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CFC0-AC87-4051-AD81-B0A86AD2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1E44-7A35-49C4-A6E4-DFF14483F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</a:t>
            </a:r>
            <a:r>
              <a:rPr lang="en-US" dirty="0" err="1"/>
              <a:t>frietwagens</a:t>
            </a:r>
            <a:endParaRPr lang="en-US" dirty="0"/>
          </a:p>
          <a:p>
            <a:endParaRPr lang="en-US" dirty="0"/>
          </a:p>
          <a:p>
            <a:r>
              <a:rPr lang="en-US" dirty="0"/>
              <a:t>Multiple employees</a:t>
            </a:r>
          </a:p>
          <a:p>
            <a:endParaRPr lang="en-US" dirty="0"/>
          </a:p>
          <a:p>
            <a:r>
              <a:rPr lang="en-US" dirty="0"/>
              <a:t>Varied menus</a:t>
            </a:r>
          </a:p>
          <a:p>
            <a:endParaRPr lang="en-US" dirty="0"/>
          </a:p>
          <a:p>
            <a:r>
              <a:rPr lang="en-US" dirty="0"/>
              <a:t>Varied pricing </a:t>
            </a:r>
          </a:p>
          <a:p>
            <a:pPr lvl="1"/>
            <a:r>
              <a:rPr lang="en-US" dirty="0"/>
              <a:t>with ‘grouping’</a:t>
            </a:r>
          </a:p>
          <a:p>
            <a:pPr lvl="1"/>
            <a:r>
              <a:rPr lang="en-US" dirty="0"/>
              <a:t>I owe </a:t>
            </a:r>
            <a:r>
              <a:rPr lang="en-US" dirty="0" err="1"/>
              <a:t>you’s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Inventory</a:t>
            </a:r>
          </a:p>
          <a:p>
            <a:endParaRPr lang="en-US" dirty="0"/>
          </a:p>
          <a:p>
            <a:r>
              <a:rPr lang="en-US" dirty="0"/>
              <a:t>Different reports</a:t>
            </a:r>
          </a:p>
        </p:txBody>
      </p:sp>
    </p:spTree>
    <p:extLst>
      <p:ext uri="{BB962C8B-B14F-4D97-AF65-F5344CB8AC3E}">
        <p14:creationId xmlns:p14="http://schemas.microsoft.com/office/powerpoint/2010/main" val="246326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6DF3-24F4-424B-8668-6D66D2E7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/>
              <a:t>Things we need to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BB899-3691-4196-89AD-B80B1594C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Frietwagens</a:t>
            </a:r>
            <a:endParaRPr lang="en-US" dirty="0"/>
          </a:p>
          <a:p>
            <a:r>
              <a:rPr lang="en-US" dirty="0"/>
              <a:t>Owners</a:t>
            </a:r>
          </a:p>
          <a:p>
            <a:r>
              <a:rPr lang="en-US" dirty="0"/>
              <a:t>Employees</a:t>
            </a:r>
          </a:p>
          <a:p>
            <a:r>
              <a:rPr lang="en-US" dirty="0"/>
              <a:t>Orders</a:t>
            </a:r>
          </a:p>
          <a:p>
            <a:r>
              <a:rPr lang="en-US" dirty="0"/>
              <a:t>Customers</a:t>
            </a:r>
          </a:p>
          <a:p>
            <a:r>
              <a:rPr lang="en-US" dirty="0"/>
              <a:t>Type of trucks</a:t>
            </a:r>
          </a:p>
          <a:p>
            <a:r>
              <a:rPr lang="en-US" dirty="0"/>
              <a:t>Product</a:t>
            </a:r>
          </a:p>
          <a:p>
            <a:pPr lvl="1"/>
            <a:r>
              <a:rPr lang="en-US" dirty="0"/>
              <a:t>fries </a:t>
            </a:r>
          </a:p>
          <a:p>
            <a:pPr lvl="1"/>
            <a:r>
              <a:rPr lang="en-US" dirty="0"/>
              <a:t>condiments</a:t>
            </a:r>
          </a:p>
          <a:p>
            <a:r>
              <a:rPr lang="en-US" dirty="0"/>
              <a:t>Combo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94285D-DE43-49A5-8D61-5E91218EC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Transaction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Supplier</a:t>
            </a:r>
          </a:p>
          <a:p>
            <a:r>
              <a:rPr lang="en-US" dirty="0"/>
              <a:t>Menu</a:t>
            </a:r>
          </a:p>
          <a:p>
            <a:r>
              <a:rPr lang="en-US" dirty="0"/>
              <a:t>Menu item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Payment method</a:t>
            </a:r>
          </a:p>
          <a:p>
            <a:r>
              <a:rPr lang="en-US" dirty="0"/>
              <a:t>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3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F46C-A201-4D87-824F-95143624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essence?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F5BA7D-3FB8-4C81-A9FF-DB9010014D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Reports?</a:t>
            </a:r>
          </a:p>
          <a:p>
            <a:endParaRPr lang="en-US" dirty="0"/>
          </a:p>
          <a:p>
            <a:r>
              <a:rPr lang="en-US" dirty="0"/>
              <a:t>Condiments?</a:t>
            </a:r>
          </a:p>
          <a:p>
            <a:endParaRPr lang="en-US" dirty="0"/>
          </a:p>
          <a:p>
            <a:r>
              <a:rPr lang="en-US" dirty="0"/>
              <a:t>Inventory?</a:t>
            </a:r>
          </a:p>
          <a:p>
            <a:endParaRPr lang="en-US" dirty="0"/>
          </a:p>
          <a:p>
            <a:r>
              <a:rPr lang="en-US" dirty="0"/>
              <a:t>Owners?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7173753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5484</TotalTime>
  <Words>259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SDCL</vt:lpstr>
      <vt:lpstr>Informatics 121 Software Design I</vt:lpstr>
      <vt:lpstr>Announcements</vt:lpstr>
      <vt:lpstr>Today’s lecture</vt:lpstr>
      <vt:lpstr>French fries and mayonnaise</vt:lpstr>
      <vt:lpstr>French fries and mayonnaise</vt:lpstr>
      <vt:lpstr>French fries and mayonnaise</vt:lpstr>
      <vt:lpstr>French fries and mayonnaise</vt:lpstr>
      <vt:lpstr>Things we need to model</vt:lpstr>
      <vt:lpstr>Where is the essence?</vt:lpstr>
      <vt:lpstr>Example 1: representing menus</vt:lpstr>
      <vt:lpstr>Example 1: representing menus</vt:lpstr>
      <vt:lpstr>Example 1: representing menus</vt:lpstr>
      <vt:lpstr>Example 1: representing menus</vt:lpstr>
      <vt:lpstr>Example 1: representing menus</vt:lpstr>
      <vt:lpstr>Example 1: what do we really need?</vt:lpstr>
      <vt:lpstr>Example 2: accurate record of sales </vt:lpstr>
      <vt:lpstr>Example 2: accurate record of sales </vt:lpstr>
      <vt:lpstr>Example 2: accurate record of sales </vt:lpstr>
      <vt:lpstr>Example 2: accurate record of sales </vt:lpstr>
      <vt:lpstr>Example 2: accurate record of sales</vt:lpstr>
      <vt:lpstr>Example 2: accurate record of sales</vt:lpstr>
      <vt:lpstr>Example 2: accurate record of sales</vt:lpstr>
      <vt:lpstr>Example 3: groups of frietwagens </vt:lpstr>
      <vt:lpstr>Expert practices we (should have) used</vt:lpstr>
      <vt:lpstr>Experts prefer solutions that they know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720</cp:revision>
  <cp:lastPrinted>2013-07-05T19:57:41Z</cp:lastPrinted>
  <dcterms:created xsi:type="dcterms:W3CDTF">2011-04-22T07:09:34Z</dcterms:created>
  <dcterms:modified xsi:type="dcterms:W3CDTF">2019-02-11T16:31:30Z</dcterms:modified>
</cp:coreProperties>
</file>