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90" r:id="rId3"/>
    <p:sldId id="416" r:id="rId4"/>
    <p:sldId id="393" r:id="rId5"/>
    <p:sldId id="394" r:id="rId6"/>
    <p:sldId id="395" r:id="rId7"/>
    <p:sldId id="397" r:id="rId8"/>
    <p:sldId id="419" r:id="rId9"/>
    <p:sldId id="420" r:id="rId10"/>
    <p:sldId id="421" r:id="rId11"/>
    <p:sldId id="422" r:id="rId12"/>
    <p:sldId id="423" r:id="rId13"/>
    <p:sldId id="424" r:id="rId14"/>
    <p:sldId id="403" r:id="rId15"/>
    <p:sldId id="404" r:id="rId16"/>
    <p:sldId id="405" r:id="rId17"/>
    <p:sldId id="406" r:id="rId18"/>
    <p:sldId id="407" r:id="rId19"/>
    <p:sldId id="408" r:id="rId20"/>
    <p:sldId id="409" r:id="rId21"/>
    <p:sldId id="410" r:id="rId22"/>
    <p:sldId id="411"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417" r:id="rId36"/>
    <p:sldId id="418" r:id="rId37"/>
    <p:sldId id="425" r:id="rId38"/>
    <p:sldId id="426" r:id="rId39"/>
    <p:sldId id="46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2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4660"/>
  </p:normalViewPr>
  <p:slideViewPr>
    <p:cSldViewPr>
      <p:cViewPr varScale="1">
        <p:scale>
          <a:sx n="123" d="100"/>
          <a:sy n="123" d="100"/>
        </p:scale>
        <p:origin x="1194" y="-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1/16/2019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http://spectrum.ieee.org/computing/software/why-software-fails</a:t>
            </a:r>
          </a:p>
        </p:txBody>
      </p:sp>
      <p:sp>
        <p:nvSpPr>
          <p:cNvPr id="4" name="Slide Number Placeholder 3"/>
          <p:cNvSpPr>
            <a:spLocks noGrp="1"/>
          </p:cNvSpPr>
          <p:nvPr>
            <p:ph type="sldNum" sz="quarter" idx="10"/>
          </p:nvPr>
        </p:nvSpPr>
        <p:spPr/>
        <p:txBody>
          <a:bodyPr/>
          <a:lstStyle/>
          <a:p>
            <a:fld id="{408F7332-6F3C-43B0-9340-BC8646E52BFE}" type="slidenum">
              <a:rPr lang="en-US" smtClean="0"/>
              <a:t>20</a:t>
            </a:fld>
            <a:endParaRPr lang="en-US"/>
          </a:p>
        </p:txBody>
      </p:sp>
    </p:spTree>
    <p:extLst>
      <p:ext uri="{BB962C8B-B14F-4D97-AF65-F5344CB8AC3E}">
        <p14:creationId xmlns:p14="http://schemas.microsoft.com/office/powerpoint/2010/main" val="136583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http://www.businesscomputingworld.co.uk/top-10-software-failures-of-2011/</a:t>
            </a:r>
          </a:p>
        </p:txBody>
      </p:sp>
      <p:sp>
        <p:nvSpPr>
          <p:cNvPr id="4" name="Slide Number Placeholder 3"/>
          <p:cNvSpPr>
            <a:spLocks noGrp="1"/>
          </p:cNvSpPr>
          <p:nvPr>
            <p:ph type="sldNum" sz="quarter" idx="10"/>
          </p:nvPr>
        </p:nvSpPr>
        <p:spPr/>
        <p:txBody>
          <a:bodyPr/>
          <a:lstStyle/>
          <a:p>
            <a:fld id="{408F7332-6F3C-43B0-9340-BC8646E52BFE}" type="slidenum">
              <a:rPr lang="en-US" smtClean="0"/>
              <a:t>21</a:t>
            </a:fld>
            <a:endParaRPr lang="en-US"/>
          </a:p>
        </p:txBody>
      </p:sp>
    </p:spTree>
    <p:extLst>
      <p:ext uri="{BB962C8B-B14F-4D97-AF65-F5344CB8AC3E}">
        <p14:creationId xmlns:p14="http://schemas.microsoft.com/office/powerpoint/2010/main" val="256697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http://www.intertech.com/Blog/15-worst-computer-software-blunders/</a:t>
            </a:r>
          </a:p>
        </p:txBody>
      </p:sp>
      <p:sp>
        <p:nvSpPr>
          <p:cNvPr id="4" name="Slide Number Placeholder 3"/>
          <p:cNvSpPr>
            <a:spLocks noGrp="1"/>
          </p:cNvSpPr>
          <p:nvPr>
            <p:ph type="sldNum" sz="quarter" idx="10"/>
          </p:nvPr>
        </p:nvSpPr>
        <p:spPr/>
        <p:txBody>
          <a:bodyPr/>
          <a:lstStyle/>
          <a:p>
            <a:fld id="{408F7332-6F3C-43B0-9340-BC8646E52BFE}" type="slidenum">
              <a:rPr lang="en-US" smtClean="0"/>
              <a:t>22</a:t>
            </a:fld>
            <a:endParaRPr lang="en-US"/>
          </a:p>
        </p:txBody>
      </p:sp>
    </p:spTree>
    <p:extLst>
      <p:ext uri="{BB962C8B-B14F-4D97-AF65-F5344CB8AC3E}">
        <p14:creationId xmlns:p14="http://schemas.microsoft.com/office/powerpoint/2010/main" val="190231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a:solidFill>
                  <a:srgbClr val="F32200"/>
                </a:solidFill>
              </a:rPr>
              <a:t>Department of Informatics, UC Irvine</a:t>
            </a: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a:solidFill>
                  <a:srgbClr val="F32200"/>
                </a:solidFill>
              </a:rPr>
              <a:t>SDCL</a:t>
            </a: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a:solidFill>
                  <a:srgbClr val="4C4C4C"/>
                </a:solidFill>
              </a:rPr>
              <a:t>Collaboration</a:t>
            </a:r>
            <a:r>
              <a:rPr lang="en-US" sz="900" b="1" dirty="0"/>
              <a:t> </a:t>
            </a:r>
            <a:r>
              <a:rPr lang="en-US" sz="900" b="1" dirty="0">
                <a:solidFill>
                  <a:srgbClr val="4C4C4C"/>
                </a:solidFill>
              </a:rPr>
              <a:t>Laboratory</a:t>
            </a: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a:solidFill>
                  <a:srgbClr val="4C4C4C"/>
                </a:solidFill>
              </a:rPr>
              <a:t>Software Design and</a:t>
            </a: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a:solidFill>
                  <a:srgbClr val="F32200"/>
                </a:solidFill>
              </a:rPr>
              <a:t>sdcl.ics.uci.edu</a:t>
            </a:r>
            <a:r>
              <a:rPr lang="en-US" sz="900" b="1" baseline="0" dirty="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Informatics 121</a:t>
            </a:r>
            <a:br>
              <a:rPr lang="en-US" dirty="0"/>
            </a:br>
            <a:r>
              <a:rPr lang="en-US" dirty="0"/>
              <a:t>Software Design I</a:t>
            </a:r>
          </a:p>
        </p:txBody>
      </p:sp>
      <p:sp>
        <p:nvSpPr>
          <p:cNvPr id="3" name="Subtitle 2"/>
          <p:cNvSpPr>
            <a:spLocks noGrp="1"/>
          </p:cNvSpPr>
          <p:nvPr>
            <p:ph type="subTitle" idx="1"/>
          </p:nvPr>
        </p:nvSpPr>
        <p:spPr/>
        <p:txBody>
          <a:bodyPr>
            <a:normAutofit/>
          </a:bodyPr>
          <a:lstStyle/>
          <a:p>
            <a:r>
              <a:rPr lang="en-US" dirty="0"/>
              <a:t>Lecture 4</a:t>
            </a:r>
            <a:br>
              <a:rPr lang="en-US" dirty="0"/>
            </a:br>
            <a:endParaRPr lang="en-US" dirty="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#4</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Facing unique problems, </a:t>
            </a:r>
          </a:p>
          <a:p>
            <a:pPr marL="0" lvl="1" indent="0" algn="ctr">
              <a:buNone/>
            </a:pPr>
            <a:r>
              <a:rPr lang="en-US" sz="2400" dirty="0"/>
              <a:t>even if you have seen them before</a:t>
            </a:r>
            <a:endParaRPr lang="en-US" sz="2200" dirty="0"/>
          </a:p>
          <a:p>
            <a:pPr marL="742950" lvl="2" indent="-342900" algn="ctr"/>
            <a:endParaRPr lang="en-US" sz="2200" dirty="0"/>
          </a:p>
        </p:txBody>
      </p:sp>
    </p:spTree>
    <p:extLst>
      <p:ext uri="{BB962C8B-B14F-4D97-AF65-F5344CB8AC3E}">
        <p14:creationId xmlns:p14="http://schemas.microsoft.com/office/powerpoint/2010/main" val="249390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#5</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Knowing when to stop,</a:t>
            </a:r>
            <a:br>
              <a:rPr lang="en-US" sz="2400" dirty="0"/>
            </a:br>
            <a:r>
              <a:rPr lang="en-US" sz="2400" dirty="0"/>
              <a:t>for no design is ever perfect  </a:t>
            </a:r>
          </a:p>
          <a:p>
            <a:pPr marL="0" lvl="1" indent="0" algn="ctr">
              <a:buNone/>
            </a:pPr>
            <a:endParaRPr lang="en-US" sz="2200" dirty="0"/>
          </a:p>
          <a:p>
            <a:pPr marL="742950" lvl="2" indent="-342900" algn="ctr"/>
            <a:endParaRPr lang="en-US" sz="2200" dirty="0"/>
          </a:p>
        </p:txBody>
      </p:sp>
    </p:spTree>
    <p:extLst>
      <p:ext uri="{BB962C8B-B14F-4D97-AF65-F5344CB8AC3E}">
        <p14:creationId xmlns:p14="http://schemas.microsoft.com/office/powerpoint/2010/main" val="421016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#6</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Accommodating change,</a:t>
            </a:r>
            <a:br>
              <a:rPr lang="en-US" sz="2400" dirty="0"/>
            </a:br>
            <a:r>
              <a:rPr lang="en-US" sz="2400" dirty="0"/>
              <a:t>as everything you know now may be different sooner or later</a:t>
            </a:r>
          </a:p>
          <a:p>
            <a:pPr marL="0" lvl="1" indent="0" algn="ctr">
              <a:buNone/>
            </a:pPr>
            <a:endParaRPr lang="en-US" sz="2200" dirty="0"/>
          </a:p>
          <a:p>
            <a:pPr marL="742950" lvl="2" indent="-342900" algn="ctr"/>
            <a:endParaRPr lang="en-US" sz="2200" dirty="0"/>
          </a:p>
        </p:txBody>
      </p:sp>
    </p:spTree>
    <p:extLst>
      <p:ext uri="{BB962C8B-B14F-4D97-AF65-F5344CB8AC3E}">
        <p14:creationId xmlns:p14="http://schemas.microsoft.com/office/powerpoint/2010/main" val="66566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#7</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b="1" dirty="0">
                <a:solidFill>
                  <a:srgbClr val="FF0000"/>
                </a:solidFill>
              </a:rPr>
              <a:t>IT’S WORK!</a:t>
            </a:r>
          </a:p>
          <a:p>
            <a:pPr marL="0" lvl="1" indent="0" algn="ctr">
              <a:buNone/>
            </a:pPr>
            <a:endParaRPr lang="en-US" sz="2200" dirty="0"/>
          </a:p>
          <a:p>
            <a:pPr marL="742950" lvl="2" indent="-342900" algn="ctr"/>
            <a:endParaRPr lang="en-US" sz="2200" dirty="0"/>
          </a:p>
        </p:txBody>
      </p:sp>
    </p:spTree>
    <p:extLst>
      <p:ext uri="{BB962C8B-B14F-4D97-AF65-F5344CB8AC3E}">
        <p14:creationId xmlns:p14="http://schemas.microsoft.com/office/powerpoint/2010/main" val="2594473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7E39-2E01-49E1-85A2-D1A5FF80FA56}"/>
              </a:ext>
            </a:extLst>
          </p:cNvPr>
          <p:cNvSpPr>
            <a:spLocks noGrp="1"/>
          </p:cNvSpPr>
          <p:nvPr>
            <p:ph type="title"/>
          </p:nvPr>
        </p:nvSpPr>
        <p:spPr/>
        <p:txBody>
          <a:bodyPr/>
          <a:lstStyle/>
          <a:p>
            <a:r>
              <a:rPr lang="en-US" dirty="0"/>
              <a:t>Why design</a:t>
            </a:r>
          </a:p>
        </p:txBody>
      </p:sp>
      <p:sp>
        <p:nvSpPr>
          <p:cNvPr id="3" name="Content Placeholder 2">
            <a:extLst>
              <a:ext uri="{FF2B5EF4-FFF2-40B4-BE49-F238E27FC236}">
                <a16:creationId xmlns:a16="http://schemas.microsoft.com/office/drawing/2014/main" id="{D4BC3CC7-AEF2-496E-824E-9680E3D87188}"/>
              </a:ext>
            </a:extLst>
          </p:cNvPr>
          <p:cNvSpPr>
            <a:spLocks noGrp="1"/>
          </p:cNvSpPr>
          <p:nvPr>
            <p:ph sz="half" idx="1"/>
          </p:nvPr>
        </p:nvSpPr>
        <p:spPr/>
        <p:txBody>
          <a:bodyPr/>
          <a:lstStyle/>
          <a:p>
            <a:r>
              <a:rPr lang="en-US" dirty="0"/>
              <a:t>To develop the right software</a:t>
            </a:r>
          </a:p>
          <a:p>
            <a:pPr lvl="1"/>
            <a:r>
              <a:rPr lang="en-US" dirty="0"/>
              <a:t>for now</a:t>
            </a:r>
          </a:p>
          <a:p>
            <a:pPr lvl="1"/>
            <a:r>
              <a:rPr lang="en-US" dirty="0"/>
              <a:t>for later</a:t>
            </a:r>
          </a:p>
          <a:p>
            <a:endParaRPr lang="en-US" dirty="0"/>
          </a:p>
          <a:p>
            <a:r>
              <a:rPr lang="en-US" dirty="0"/>
              <a:t>To develop the software right</a:t>
            </a:r>
          </a:p>
          <a:p>
            <a:pPr lvl="1"/>
            <a:r>
              <a:rPr lang="en-US" dirty="0"/>
              <a:t>on time</a:t>
            </a:r>
          </a:p>
          <a:p>
            <a:pPr lvl="1"/>
            <a:r>
              <a:rPr lang="en-US" dirty="0"/>
              <a:t>within budget</a:t>
            </a:r>
          </a:p>
          <a:p>
            <a:pPr lvl="1"/>
            <a:r>
              <a:rPr lang="en-US" dirty="0"/>
              <a:t>on target</a:t>
            </a:r>
          </a:p>
          <a:p>
            <a:pPr lvl="1"/>
            <a:endParaRPr lang="en-US" dirty="0"/>
          </a:p>
          <a:p>
            <a:endParaRPr lang="en-US" dirty="0"/>
          </a:p>
          <a:p>
            <a:endParaRPr lang="en-US" dirty="0"/>
          </a:p>
        </p:txBody>
      </p:sp>
    </p:spTree>
    <p:extLst>
      <p:ext uri="{BB962C8B-B14F-4D97-AF65-F5344CB8AC3E}">
        <p14:creationId xmlns:p14="http://schemas.microsoft.com/office/powerpoint/2010/main" val="101679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
        <p:nvSpPr>
          <p:cNvPr id="4" name="Rectangle 3">
            <a:extLst>
              <a:ext uri="{FF2B5EF4-FFF2-40B4-BE49-F238E27FC236}">
                <a16:creationId xmlns:a16="http://schemas.microsoft.com/office/drawing/2014/main" id="{1F5C4AB1-F8AC-4372-8852-3444F852CAA4}"/>
              </a:ext>
            </a:extLst>
          </p:cNvPr>
          <p:cNvSpPr/>
          <p:nvPr/>
        </p:nvSpPr>
        <p:spPr>
          <a:xfrm>
            <a:off x="228600" y="4038600"/>
            <a:ext cx="8610600" cy="2087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91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Tree>
    <p:extLst>
      <p:ext uri="{BB962C8B-B14F-4D97-AF65-F5344CB8AC3E}">
        <p14:creationId xmlns:p14="http://schemas.microsoft.com/office/powerpoint/2010/main" val="159588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
        <p:nvSpPr>
          <p:cNvPr id="4" name="Rectangle 3">
            <a:extLst>
              <a:ext uri="{FF2B5EF4-FFF2-40B4-BE49-F238E27FC236}">
                <a16:creationId xmlns:a16="http://schemas.microsoft.com/office/drawing/2014/main" id="{219BEF4A-BDE9-44F6-9596-1C316E303205}"/>
              </a:ext>
            </a:extLst>
          </p:cNvPr>
          <p:cNvSpPr/>
          <p:nvPr/>
        </p:nvSpPr>
        <p:spPr>
          <a:xfrm>
            <a:off x="381000" y="3276600"/>
            <a:ext cx="8252460" cy="1600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81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Tree>
    <p:extLst>
      <p:ext uri="{BB962C8B-B14F-4D97-AF65-F5344CB8AC3E}">
        <p14:creationId xmlns:p14="http://schemas.microsoft.com/office/powerpoint/2010/main" val="2743659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child support agency</a:t>
            </a:r>
          </a:p>
        </p:txBody>
      </p:sp>
      <p:sp>
        <p:nvSpPr>
          <p:cNvPr id="3" name="Content Placeholder 2"/>
          <p:cNvSpPr>
            <a:spLocks noGrp="1"/>
          </p:cNvSpPr>
          <p:nvPr>
            <p:ph sz="half" idx="1"/>
          </p:nvPr>
        </p:nvSpPr>
        <p:spPr/>
        <p:txBody>
          <a:bodyPr>
            <a:normAutofit/>
          </a:bodyPr>
          <a:lstStyle/>
          <a:p>
            <a:pPr marL="0" indent="0" fontAlgn="base">
              <a:buNone/>
            </a:pPr>
            <a:r>
              <a:rPr lang="en-US" sz="1600" b="1" i="1" dirty="0"/>
              <a:t>EDS Child Support System Is Anything But</a:t>
            </a:r>
            <a:endParaRPr lang="en-US" sz="1600" i="1" dirty="0"/>
          </a:p>
          <a:p>
            <a:pPr marL="0" indent="0" fontAlgn="base">
              <a:buNone/>
            </a:pPr>
            <a:r>
              <a:rPr lang="en-US" sz="1500" i="1" dirty="0"/>
              <a:t>Since 2004, Electronic Data Systems (EDS) has been maligned throughout much of the U.K. for a massively unpopular software program it built for the Child Support Agency. Complaints are registered frequently. A recap given by Sun Dog Interactive in 2009 revealed that over a five-year span, there were 1.9 million people who had overpaid into the system, 700,000 who had underpaid, and around $7 billion in uncollected child support payments along with a backlog of 239,000 cases and 36,000 new cases “stuck” in the system. As you can see from the image, it’s a problem so rampant there is even a website devoted to the agency’s screw-ups, fittingly titled CSAHell.com.</a:t>
            </a:r>
          </a:p>
          <a:p>
            <a:endParaRPr lang="en-US" dirty="0"/>
          </a:p>
        </p:txBody>
      </p:sp>
    </p:spTree>
    <p:extLst>
      <p:ext uri="{BB962C8B-B14F-4D97-AF65-F5344CB8AC3E}">
        <p14:creationId xmlns:p14="http://schemas.microsoft.com/office/powerpoint/2010/main" val="131390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p:txBody>
          <a:bodyPr/>
          <a:lstStyle/>
          <a:p>
            <a:r>
              <a:rPr lang="en-US" dirty="0"/>
              <a:t>There </a:t>
            </a:r>
            <a:r>
              <a:rPr lang="en-US" i="1" dirty="0"/>
              <a:t>will</a:t>
            </a:r>
            <a:r>
              <a:rPr lang="en-US" dirty="0"/>
              <a:t> be discussion this upcoming Friday</a:t>
            </a:r>
          </a:p>
          <a:p>
            <a:endParaRPr lang="en-US" dirty="0"/>
          </a:p>
          <a:p>
            <a:r>
              <a:rPr lang="en-US" dirty="0"/>
              <a:t>Please join your </a:t>
            </a:r>
            <a:r>
              <a:rPr lang="en-US" i="1" dirty="0"/>
              <a:t>designated</a:t>
            </a:r>
            <a:r>
              <a:rPr lang="en-US" dirty="0"/>
              <a:t> discussion</a:t>
            </a:r>
          </a:p>
        </p:txBody>
      </p:sp>
    </p:spTree>
    <p:extLst>
      <p:ext uri="{BB962C8B-B14F-4D97-AF65-F5344CB8AC3E}">
        <p14:creationId xmlns:p14="http://schemas.microsoft.com/office/powerpoint/2010/main" val="1403840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failures</a:t>
            </a:r>
          </a:p>
        </p:txBody>
      </p:sp>
      <p:pic>
        <p:nvPicPr>
          <p:cNvPr id="1026" name="Picture 2" descr="http://spectrum.ieee.org/image/14361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685799"/>
            <a:ext cx="5403740" cy="6021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952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10 software failures of 2011</a:t>
            </a:r>
          </a:p>
        </p:txBody>
      </p:sp>
      <p:sp>
        <p:nvSpPr>
          <p:cNvPr id="3" name="Content Placeholder 2"/>
          <p:cNvSpPr>
            <a:spLocks noGrp="1"/>
          </p:cNvSpPr>
          <p:nvPr>
            <p:ph sz="half" idx="1"/>
          </p:nvPr>
        </p:nvSpPr>
        <p:spPr/>
        <p:txBody>
          <a:bodyPr>
            <a:normAutofit fontScale="85000" lnSpcReduction="10000"/>
          </a:bodyPr>
          <a:lstStyle/>
          <a:p>
            <a:r>
              <a:rPr lang="en-US" dirty="0"/>
              <a:t>Financial services giant fined $25 million for hiding software glitch that cost investors $217 million</a:t>
            </a:r>
          </a:p>
          <a:p>
            <a:r>
              <a:rPr lang="en-US" dirty="0"/>
              <a:t>Computer system bugs cause Asian banking facilities’ downtime</a:t>
            </a:r>
          </a:p>
          <a:p>
            <a:r>
              <a:rPr lang="en-US" dirty="0"/>
              <a:t>Cash machine bug benefits customers by giving them extra money</a:t>
            </a:r>
          </a:p>
          <a:p>
            <a:r>
              <a:rPr lang="en-US" dirty="0"/>
              <a:t>Leading smartphones suffer an international blackout</a:t>
            </a:r>
          </a:p>
          <a:p>
            <a:r>
              <a:rPr lang="en-US" dirty="0"/>
              <a:t>Bugs in social networking app for tablet just hours after delayed release</a:t>
            </a:r>
          </a:p>
          <a:p>
            <a:r>
              <a:rPr lang="en-US" dirty="0"/>
              <a:t>22 people wrongly arrested in Australia due to failures in new NZ $54.5 million courts computer system</a:t>
            </a:r>
          </a:p>
          <a:p>
            <a:r>
              <a:rPr lang="en-US" dirty="0"/>
              <a:t>50,500 cars recalled after airbag-related software glitch</a:t>
            </a:r>
          </a:p>
          <a:p>
            <a:r>
              <a:rPr lang="en-US" dirty="0"/>
              <a:t>Recall of one million cars addresses fire and rollaway concerns</a:t>
            </a:r>
          </a:p>
          <a:p>
            <a:r>
              <a:rPr lang="en-US" dirty="0"/>
              <a:t>Telecoms glitch affects 47,000 customers’ meter readings and costs company NZ $2.7 million</a:t>
            </a:r>
          </a:p>
          <a:p>
            <a:r>
              <a:rPr lang="en-US" dirty="0"/>
              <a:t>Army computer glitches hinder coordinated efforts in insurgent tracking</a:t>
            </a:r>
          </a:p>
          <a:p>
            <a:endParaRPr lang="en-US" dirty="0"/>
          </a:p>
        </p:txBody>
      </p:sp>
    </p:spTree>
    <p:extLst>
      <p:ext uri="{BB962C8B-B14F-4D97-AF65-F5344CB8AC3E}">
        <p14:creationId xmlns:p14="http://schemas.microsoft.com/office/powerpoint/2010/main" val="214562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15 worst computer software blunders</a:t>
            </a:r>
          </a:p>
        </p:txBody>
      </p:sp>
      <p:sp>
        <p:nvSpPr>
          <p:cNvPr id="3" name="Content Placeholder 2"/>
          <p:cNvSpPr>
            <a:spLocks noGrp="1"/>
          </p:cNvSpPr>
          <p:nvPr>
            <p:ph sz="half" idx="1"/>
          </p:nvPr>
        </p:nvSpPr>
        <p:spPr/>
        <p:txBody>
          <a:bodyPr>
            <a:normAutofit/>
          </a:bodyPr>
          <a:lstStyle/>
          <a:p>
            <a:r>
              <a:rPr lang="en-US" sz="2000" dirty="0"/>
              <a:t>St. Mary’s Mercy Medical Center Kills Its Patients, On Paper</a:t>
            </a:r>
          </a:p>
          <a:p>
            <a:r>
              <a:rPr lang="en-US" sz="2000" dirty="0"/>
              <a:t>Knight Capital Group Loses Nine Figures in 30 Minutes</a:t>
            </a:r>
          </a:p>
          <a:p>
            <a:r>
              <a:rPr lang="en-US" sz="2000" dirty="0"/>
              <a:t>World War III Narrowly Averted</a:t>
            </a:r>
          </a:p>
          <a:p>
            <a:r>
              <a:rPr lang="en-US" sz="2000" dirty="0"/>
              <a:t>AT&amp;T Demonstrates How Not to Upgrade Software</a:t>
            </a:r>
          </a:p>
          <a:p>
            <a:r>
              <a:rPr lang="en-US" sz="2000" dirty="0"/>
              <a:t>World Of Warcraft Creates Literal Computer Virus</a:t>
            </a:r>
          </a:p>
          <a:p>
            <a:r>
              <a:rPr lang="en-US" sz="2000" dirty="0"/>
              <a:t>Apple Maps Goes Nowhere Fast</a:t>
            </a:r>
          </a:p>
          <a:p>
            <a:r>
              <a:rPr lang="en-US" sz="2000" dirty="0"/>
              <a:t>Michigan Dept. of Corrections Grants Prisoners Early Release</a:t>
            </a:r>
          </a:p>
          <a:p>
            <a:r>
              <a:rPr lang="en-US" sz="2000" dirty="0"/>
              <a:t>California ‘Paroles’ 450 Violent Offenders (Without Supervision)</a:t>
            </a:r>
          </a:p>
          <a:p>
            <a:r>
              <a:rPr lang="en-US" sz="2000" dirty="0"/>
              <a:t>IRS Costs America Close To $300 Million</a:t>
            </a:r>
          </a:p>
          <a:p>
            <a:r>
              <a:rPr lang="en-US" sz="2000" dirty="0"/>
              <a:t>Patriot Missile System Timing Issue Leads To 28 Dead</a:t>
            </a:r>
          </a:p>
          <a:p>
            <a:r>
              <a:rPr lang="en-US" sz="2000" dirty="0"/>
              <a:t>…</a:t>
            </a:r>
          </a:p>
        </p:txBody>
      </p:sp>
    </p:spTree>
    <p:extLst>
      <p:ext uri="{BB962C8B-B14F-4D97-AF65-F5344CB8AC3E}">
        <p14:creationId xmlns:p14="http://schemas.microsoft.com/office/powerpoint/2010/main" val="1483930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712825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sz="half" idx="1"/>
          </p:nvPr>
        </p:nvSpPr>
        <p:spPr/>
        <p:txBody>
          <a:bodyPr>
            <a:normAutofit/>
          </a:bodyPr>
          <a:lstStyle/>
          <a:p>
            <a:r>
              <a:rPr lang="en-US" dirty="0"/>
              <a:t>A goal represents an explicit acknowledgment of a desired result that the eventual design solution must achieve</a:t>
            </a:r>
          </a:p>
          <a:p>
            <a:endParaRPr lang="en-US" dirty="0"/>
          </a:p>
          <a:p>
            <a:r>
              <a:rPr lang="en-US" dirty="0"/>
              <a:t>Goals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Goals change over time, and may or may not be (partially) addressed by the current state of the design solution</a:t>
            </a:r>
          </a:p>
          <a:p>
            <a:pPr lvl="1"/>
            <a:endParaRPr lang="en-US" dirty="0"/>
          </a:p>
        </p:txBody>
      </p:sp>
    </p:spTree>
    <p:extLst>
      <p:ext uri="{BB962C8B-B14F-4D97-AF65-F5344CB8AC3E}">
        <p14:creationId xmlns:p14="http://schemas.microsoft.com/office/powerpoint/2010/main" val="389963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goals</a:t>
            </a:r>
          </a:p>
        </p:txBody>
      </p:sp>
      <p:sp>
        <p:nvSpPr>
          <p:cNvPr id="3" name="Content Placeholder 2"/>
          <p:cNvSpPr>
            <a:spLocks noGrp="1"/>
          </p:cNvSpPr>
          <p:nvPr>
            <p:ph sz="half" idx="1"/>
          </p:nvPr>
        </p:nvSpPr>
        <p:spPr>
          <a:noFill/>
        </p:spPr>
        <p:txBody>
          <a:bodyPr/>
          <a:lstStyle/>
          <a:p>
            <a:r>
              <a:rPr lang="en-US" dirty="0"/>
              <a:t>The luxury airplane must be 10% more fuel-efficient than its predecessor</a:t>
            </a:r>
          </a:p>
          <a:p>
            <a:endParaRPr lang="en-US" dirty="0"/>
          </a:p>
          <a:p>
            <a:r>
              <a:rPr lang="en-US" dirty="0"/>
              <a:t>The library must be able to hold 250,000 books</a:t>
            </a:r>
          </a:p>
          <a:p>
            <a:pPr lvl="1"/>
            <a:endParaRPr lang="en-US" dirty="0"/>
          </a:p>
          <a:p>
            <a:r>
              <a:rPr lang="en-US" dirty="0"/>
              <a:t>The award must be representative of the professional society that is commissioning it</a:t>
            </a:r>
          </a:p>
        </p:txBody>
      </p:sp>
    </p:spTree>
    <p:extLst>
      <p:ext uri="{BB962C8B-B14F-4D97-AF65-F5344CB8AC3E}">
        <p14:creationId xmlns:p14="http://schemas.microsoft.com/office/powerpoint/2010/main" val="1376024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a:t>
            </a:r>
          </a:p>
        </p:txBody>
      </p:sp>
      <p:sp>
        <p:nvSpPr>
          <p:cNvPr id="3" name="Content Placeholder 2"/>
          <p:cNvSpPr>
            <a:spLocks noGrp="1"/>
          </p:cNvSpPr>
          <p:nvPr>
            <p:ph sz="half" idx="1"/>
          </p:nvPr>
        </p:nvSpPr>
        <p:spPr/>
        <p:txBody>
          <a:bodyPr>
            <a:normAutofit/>
          </a:bodyPr>
          <a:lstStyle/>
          <a:p>
            <a:r>
              <a:rPr lang="en-US" dirty="0"/>
              <a:t>A constraint represents an explicit acknowledgment of a condition that restricts the design project</a:t>
            </a:r>
          </a:p>
          <a:p>
            <a:endParaRPr lang="en-US" dirty="0"/>
          </a:p>
          <a:p>
            <a:r>
              <a:rPr lang="en-US" dirty="0"/>
              <a:t>Constraints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Constraints change over time, and may or may not be (partially) met by the current state of the design project</a:t>
            </a:r>
          </a:p>
        </p:txBody>
      </p:sp>
    </p:spTree>
    <p:extLst>
      <p:ext uri="{BB962C8B-B14F-4D97-AF65-F5344CB8AC3E}">
        <p14:creationId xmlns:p14="http://schemas.microsoft.com/office/powerpoint/2010/main" val="4194475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constraints</a:t>
            </a:r>
          </a:p>
        </p:txBody>
      </p:sp>
      <p:sp>
        <p:nvSpPr>
          <p:cNvPr id="3" name="Content Placeholder 2"/>
          <p:cNvSpPr>
            <a:spLocks noGrp="1"/>
          </p:cNvSpPr>
          <p:nvPr>
            <p:ph sz="half" idx="1"/>
          </p:nvPr>
        </p:nvSpPr>
        <p:spPr/>
        <p:txBody>
          <a:bodyPr/>
          <a:lstStyle/>
          <a:p>
            <a:r>
              <a:rPr lang="en-US" dirty="0"/>
              <a:t>The luxury airplane must weigh less than 50,000 pounds</a:t>
            </a:r>
          </a:p>
          <a:p>
            <a:endParaRPr lang="en-US" dirty="0"/>
          </a:p>
          <a:p>
            <a:r>
              <a:rPr lang="en-US" dirty="0"/>
              <a:t>The library must not violate federal disability laws</a:t>
            </a:r>
          </a:p>
          <a:p>
            <a:endParaRPr lang="en-US" dirty="0"/>
          </a:p>
          <a:p>
            <a:r>
              <a:rPr lang="en-US" dirty="0"/>
              <a:t>The award must cost less than $1000 to produce</a:t>
            </a:r>
          </a:p>
          <a:p>
            <a:endParaRPr lang="en-US" dirty="0"/>
          </a:p>
        </p:txBody>
      </p:sp>
    </p:spTree>
    <p:extLst>
      <p:ext uri="{BB962C8B-B14F-4D97-AF65-F5344CB8AC3E}">
        <p14:creationId xmlns:p14="http://schemas.microsoft.com/office/powerpoint/2010/main" val="3324782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sz="half" idx="1"/>
          </p:nvPr>
        </p:nvSpPr>
        <p:spPr/>
        <p:txBody>
          <a:bodyPr>
            <a:normAutofit/>
          </a:bodyPr>
          <a:lstStyle/>
          <a:p>
            <a:r>
              <a:rPr lang="en-US" dirty="0"/>
              <a:t>An assumption represents a fact that is taken for granted, may or may not be true, and influences the design project</a:t>
            </a:r>
          </a:p>
          <a:p>
            <a:endParaRPr lang="en-US" dirty="0"/>
          </a:p>
          <a:p>
            <a:r>
              <a:rPr lang="en-US" dirty="0"/>
              <a:t>Assumptions may be made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Assumptions change over time, and may or may not be (partially) fulfilled by the current state of the design project</a:t>
            </a:r>
          </a:p>
          <a:p>
            <a:endParaRPr lang="en-US" dirty="0"/>
          </a:p>
          <a:p>
            <a:endParaRPr lang="en-US" dirty="0"/>
          </a:p>
        </p:txBody>
      </p:sp>
    </p:spTree>
    <p:extLst>
      <p:ext uri="{BB962C8B-B14F-4D97-AF65-F5344CB8AC3E}">
        <p14:creationId xmlns:p14="http://schemas.microsoft.com/office/powerpoint/2010/main" val="232631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sz="half" idx="1"/>
          </p:nvPr>
        </p:nvSpPr>
        <p:spPr/>
        <p:txBody>
          <a:bodyPr/>
          <a:lstStyle/>
          <a:p>
            <a:r>
              <a:rPr lang="en-US" dirty="0"/>
              <a:t>Two fundamental challenges</a:t>
            </a:r>
          </a:p>
          <a:p>
            <a:endParaRPr lang="en-US" dirty="0"/>
          </a:p>
          <a:p>
            <a:r>
              <a:rPr lang="en-US" dirty="0"/>
              <a:t>Software design</a:t>
            </a:r>
          </a:p>
          <a:p>
            <a:endParaRPr lang="en-US" dirty="0"/>
          </a:p>
          <a:p>
            <a:r>
              <a:rPr lang="en-US" dirty="0"/>
              <a:t>Design failure</a:t>
            </a:r>
          </a:p>
          <a:p>
            <a:endParaRPr lang="en-US" dirty="0"/>
          </a:p>
          <a:p>
            <a:r>
              <a:rPr lang="en-US" dirty="0"/>
              <a:t>Design cycle</a:t>
            </a:r>
          </a:p>
          <a:p>
            <a:endParaRPr lang="en-US" dirty="0"/>
          </a:p>
          <a:p>
            <a:r>
              <a:rPr lang="en-US" dirty="0"/>
              <a:t>Design studio 1</a:t>
            </a:r>
          </a:p>
          <a:p>
            <a:endParaRPr lang="en-US" dirty="0"/>
          </a:p>
        </p:txBody>
      </p:sp>
    </p:spTree>
    <p:extLst>
      <p:ext uri="{BB962C8B-B14F-4D97-AF65-F5344CB8AC3E}">
        <p14:creationId xmlns:p14="http://schemas.microsoft.com/office/powerpoint/2010/main" val="2398273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assumptions</a:t>
            </a:r>
          </a:p>
        </p:txBody>
      </p:sp>
      <p:sp>
        <p:nvSpPr>
          <p:cNvPr id="3" name="Content Placeholder 2"/>
          <p:cNvSpPr>
            <a:spLocks noGrp="1"/>
          </p:cNvSpPr>
          <p:nvPr>
            <p:ph sz="half" idx="1"/>
          </p:nvPr>
        </p:nvSpPr>
        <p:spPr/>
        <p:txBody>
          <a:bodyPr/>
          <a:lstStyle/>
          <a:p>
            <a:r>
              <a:rPr lang="en-US" dirty="0"/>
              <a:t>The average person weighs 85 kilograms</a:t>
            </a:r>
          </a:p>
          <a:p>
            <a:endParaRPr lang="en-US" dirty="0"/>
          </a:p>
          <a:p>
            <a:r>
              <a:rPr lang="en-US" dirty="0"/>
              <a:t>The library needs to serve the community with an area stocked with personal computers</a:t>
            </a:r>
          </a:p>
          <a:p>
            <a:endParaRPr lang="en-US" dirty="0"/>
          </a:p>
          <a:p>
            <a:r>
              <a:rPr lang="en-US" dirty="0"/>
              <a:t>The professional society’s logo is red and white, which therefore must be its preferred colors for the award</a:t>
            </a:r>
          </a:p>
        </p:txBody>
      </p:sp>
    </p:spTree>
    <p:extLst>
      <p:ext uri="{BB962C8B-B14F-4D97-AF65-F5344CB8AC3E}">
        <p14:creationId xmlns:p14="http://schemas.microsoft.com/office/powerpoint/2010/main" val="302946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a:t>
            </a:r>
          </a:p>
        </p:txBody>
      </p:sp>
      <p:sp>
        <p:nvSpPr>
          <p:cNvPr id="3" name="Content Placeholder 2"/>
          <p:cNvSpPr>
            <a:spLocks noGrp="1"/>
          </p:cNvSpPr>
          <p:nvPr>
            <p:ph sz="half" idx="1"/>
          </p:nvPr>
        </p:nvSpPr>
        <p:spPr/>
        <p:txBody>
          <a:bodyPr>
            <a:normAutofit/>
          </a:bodyPr>
          <a:lstStyle/>
          <a:p>
            <a:r>
              <a:rPr lang="en-US" dirty="0"/>
              <a:t>A decision represents a specific choice of how to further the design solution, typically after some amount of consideration</a:t>
            </a:r>
          </a:p>
          <a:p>
            <a:endParaRPr lang="en-US" dirty="0"/>
          </a:p>
          <a:p>
            <a:r>
              <a:rPr lang="en-US" dirty="0"/>
              <a:t>Decisions are the sole responsibility of the designer, though they can be (heavily) influenced by other stakeholders</a:t>
            </a:r>
          </a:p>
          <a:p>
            <a:endParaRPr lang="en-US" dirty="0"/>
          </a:p>
          <a:p>
            <a:r>
              <a:rPr lang="en-US" dirty="0"/>
              <a:t>Decisions change over time, and new decisions may or may not (partially) align with the current state of the design project</a:t>
            </a:r>
          </a:p>
          <a:p>
            <a:endParaRPr lang="en-US" dirty="0"/>
          </a:p>
          <a:p>
            <a:endParaRPr lang="en-US" dirty="0"/>
          </a:p>
          <a:p>
            <a:endParaRPr lang="en-US" dirty="0"/>
          </a:p>
        </p:txBody>
      </p:sp>
    </p:spTree>
    <p:extLst>
      <p:ext uri="{BB962C8B-B14F-4D97-AF65-F5344CB8AC3E}">
        <p14:creationId xmlns:p14="http://schemas.microsoft.com/office/powerpoint/2010/main" val="3537977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decisions</a:t>
            </a:r>
          </a:p>
        </p:txBody>
      </p:sp>
      <p:sp>
        <p:nvSpPr>
          <p:cNvPr id="3" name="Content Placeholder 2"/>
          <p:cNvSpPr>
            <a:spLocks noGrp="1"/>
          </p:cNvSpPr>
          <p:nvPr>
            <p:ph sz="half" idx="1"/>
          </p:nvPr>
        </p:nvSpPr>
        <p:spPr/>
        <p:txBody>
          <a:bodyPr/>
          <a:lstStyle/>
          <a:p>
            <a:r>
              <a:rPr lang="en-US" dirty="0"/>
              <a:t>The fuselage and wings of the luxury airplane shall be made out of carbon composites</a:t>
            </a:r>
          </a:p>
          <a:p>
            <a:endParaRPr lang="en-US" dirty="0"/>
          </a:p>
          <a:p>
            <a:r>
              <a:rPr lang="en-US" dirty="0"/>
              <a:t>The library shall have bookshelves that are not movable</a:t>
            </a:r>
          </a:p>
          <a:p>
            <a:endParaRPr lang="en-US" dirty="0"/>
          </a:p>
          <a:p>
            <a:r>
              <a:rPr lang="en-US" dirty="0"/>
              <a:t>The award shall be made out of colored glass</a:t>
            </a:r>
          </a:p>
        </p:txBody>
      </p:sp>
    </p:spTree>
    <p:extLst>
      <p:ext uri="{BB962C8B-B14F-4D97-AF65-F5344CB8AC3E}">
        <p14:creationId xmlns:p14="http://schemas.microsoft.com/office/powerpoint/2010/main" val="859249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a:t>
            </a:r>
          </a:p>
        </p:txBody>
      </p:sp>
      <p:sp>
        <p:nvSpPr>
          <p:cNvPr id="3" name="Content Placeholder 2"/>
          <p:cNvSpPr>
            <a:spLocks noGrp="1"/>
          </p:cNvSpPr>
          <p:nvPr>
            <p:ph sz="half" idx="1"/>
          </p:nvPr>
        </p:nvSpPr>
        <p:spPr/>
        <p:txBody>
          <a:bodyPr>
            <a:normAutofit/>
          </a:bodyPr>
          <a:lstStyle/>
          <a:p>
            <a:r>
              <a:rPr lang="en-US" dirty="0"/>
              <a:t>An idea represents a thought or opinion, ranging from highly unformed to fully formed, that potentially shapes the design solution</a:t>
            </a:r>
          </a:p>
          <a:p>
            <a:endParaRPr lang="en-US" dirty="0"/>
          </a:p>
          <a:p>
            <a:r>
              <a:rPr lang="en-US" dirty="0"/>
              <a:t>Ideas typically are the sole responsibility of the designer, though they may be inspired by many different sources</a:t>
            </a:r>
          </a:p>
          <a:p>
            <a:endParaRPr lang="en-US" dirty="0"/>
          </a:p>
          <a:p>
            <a:r>
              <a:rPr lang="en-US" dirty="0"/>
              <a:t>Ideas change over time, and new ideas may or may not (partially) align with the current state of the design project</a:t>
            </a:r>
          </a:p>
          <a:p>
            <a:endParaRPr lang="en-US" dirty="0"/>
          </a:p>
          <a:p>
            <a:endParaRPr lang="en-US" dirty="0"/>
          </a:p>
        </p:txBody>
      </p:sp>
    </p:spTree>
    <p:extLst>
      <p:ext uri="{BB962C8B-B14F-4D97-AF65-F5344CB8AC3E}">
        <p14:creationId xmlns:p14="http://schemas.microsoft.com/office/powerpoint/2010/main" val="3761910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ideas</a:t>
            </a:r>
          </a:p>
        </p:txBody>
      </p:sp>
      <p:sp>
        <p:nvSpPr>
          <p:cNvPr id="3" name="Content Placeholder 2"/>
          <p:cNvSpPr>
            <a:spLocks noGrp="1"/>
          </p:cNvSpPr>
          <p:nvPr>
            <p:ph sz="half" idx="1"/>
          </p:nvPr>
        </p:nvSpPr>
        <p:spPr/>
        <p:txBody>
          <a:bodyPr/>
          <a:lstStyle/>
          <a:p>
            <a:r>
              <a:rPr lang="en-US" dirty="0"/>
              <a:t>What if the luxury airplane had a shower on board?</a:t>
            </a:r>
          </a:p>
          <a:p>
            <a:endParaRPr lang="en-US" dirty="0"/>
          </a:p>
          <a:p>
            <a:r>
              <a:rPr lang="en-US" dirty="0"/>
              <a:t>Perhaps the library membership cards should have RFID tags, so a visitor can simply grab the books they want, walk by an automated scanner, and have their books be on loan</a:t>
            </a:r>
          </a:p>
          <a:p>
            <a:endParaRPr lang="en-US" dirty="0"/>
          </a:p>
          <a:p>
            <a:r>
              <a:rPr lang="en-US" dirty="0"/>
              <a:t>I am thinking that the award should be a variant of last year’s award</a:t>
            </a:r>
          </a:p>
          <a:p>
            <a:endParaRPr lang="en-US" dirty="0"/>
          </a:p>
        </p:txBody>
      </p:sp>
    </p:spTree>
    <p:extLst>
      <p:ext uri="{BB962C8B-B14F-4D97-AF65-F5344CB8AC3E}">
        <p14:creationId xmlns:p14="http://schemas.microsoft.com/office/powerpoint/2010/main" val="2820905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the software that flies a drone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099480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 new version of EEE/Canvas</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2795955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normAutofit lnSpcReduction="10000"/>
          </a:bodyPr>
          <a:lstStyle/>
          <a:p>
            <a:pPr marL="0" indent="0">
              <a:buNone/>
            </a:pPr>
            <a:r>
              <a:rPr lang="en-US" dirty="0"/>
              <a:t>Your client is </a:t>
            </a:r>
            <a:r>
              <a:rPr lang="en-US" i="1" dirty="0" err="1"/>
              <a:t>RealPlay</a:t>
            </a:r>
            <a:r>
              <a:rPr lang="en-US" dirty="0"/>
              <a:t>, a new company that recognizes the importance of children not only playing on some form of laptop, phone, or tablet, but also playing with friends in the real world.  </a:t>
            </a:r>
          </a:p>
          <a:p>
            <a:pPr marL="0" indent="0">
              <a:buNone/>
            </a:pPr>
            <a:r>
              <a:rPr lang="en-US" i="1" dirty="0" err="1"/>
              <a:t>RealPlay</a:t>
            </a:r>
            <a:r>
              <a:rPr lang="en-US" dirty="0"/>
              <a:t> is particularly looking to break the increasing screen-oriented world of children by finding them opportunities to play with other children.  It’s looking to borrow ideas from Facebook, Doodle, and so on, but really wants to ‘blow this out of the water’ and be the next unicorn ($1B startup).  Additional functionality, then, is something it wants thought about.</a:t>
            </a:r>
          </a:p>
          <a:p>
            <a:pPr marL="0" indent="0">
              <a:buNone/>
            </a:pPr>
            <a:r>
              <a:rPr lang="en-US" dirty="0"/>
              <a:t>The company has sought you out, because you are an excellent designer.  All of the software design is in your hands.  </a:t>
            </a:r>
            <a:r>
              <a:rPr lang="en-US" i="1" dirty="0" err="1"/>
              <a:t>PlayTime</a:t>
            </a:r>
            <a:r>
              <a:rPr lang="en-US" i="1" dirty="0"/>
              <a:t> </a:t>
            </a:r>
            <a:r>
              <a:rPr lang="en-US" dirty="0"/>
              <a:t>has the idea protected (meaning no competition), but has no idea how to actually design the software.</a:t>
            </a:r>
          </a:p>
        </p:txBody>
      </p:sp>
    </p:spTree>
    <p:extLst>
      <p:ext uri="{BB962C8B-B14F-4D97-AF65-F5344CB8AC3E}">
        <p14:creationId xmlns:p14="http://schemas.microsoft.com/office/powerpoint/2010/main" val="2928100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 (part 1)</a:t>
            </a:r>
          </a:p>
        </p:txBody>
      </p:sp>
      <p:sp>
        <p:nvSpPr>
          <p:cNvPr id="3" name="Content Placeholder 2"/>
          <p:cNvSpPr>
            <a:spLocks noGrp="1"/>
          </p:cNvSpPr>
          <p:nvPr>
            <p:ph sz="half" idx="1"/>
          </p:nvPr>
        </p:nvSpPr>
        <p:spPr/>
        <p:txBody>
          <a:bodyPr/>
          <a:lstStyle/>
          <a:p>
            <a:r>
              <a:rPr lang="en-US" dirty="0"/>
              <a:t>Identify </a:t>
            </a:r>
            <a:r>
              <a:rPr lang="en-US" i="1" dirty="0"/>
              <a:t>possible</a:t>
            </a:r>
            <a:r>
              <a:rPr lang="en-US" dirty="0"/>
              <a:t> audiences and other stakeholders</a:t>
            </a:r>
          </a:p>
          <a:p>
            <a:endParaRPr lang="en-US" dirty="0"/>
          </a:p>
          <a:p>
            <a:r>
              <a:rPr lang="en-US" dirty="0"/>
              <a:t>Identify </a:t>
            </a:r>
            <a:r>
              <a:rPr lang="en-US" i="1" dirty="0"/>
              <a:t>possible</a:t>
            </a:r>
            <a:r>
              <a:rPr lang="en-US" dirty="0"/>
              <a:t> goals, constraints, and assumptions</a:t>
            </a:r>
          </a:p>
          <a:p>
            <a:endParaRPr lang="en-US" dirty="0"/>
          </a:p>
          <a:p>
            <a:r>
              <a:rPr lang="en-US" dirty="0"/>
              <a:t>Bring </a:t>
            </a:r>
            <a:r>
              <a:rPr lang="en-US" i="1" dirty="0"/>
              <a:t>two </a:t>
            </a:r>
            <a:r>
              <a:rPr lang="en-US" dirty="0"/>
              <a:t>printed copies to discussion, this Friday</a:t>
            </a:r>
          </a:p>
          <a:p>
            <a:pPr lvl="1"/>
            <a:r>
              <a:rPr lang="en-US" dirty="0"/>
              <a:t>one for the TAs</a:t>
            </a:r>
          </a:p>
          <a:p>
            <a:pPr lvl="1"/>
            <a:r>
              <a:rPr lang="en-US" dirty="0"/>
              <a:t>one for your group</a:t>
            </a:r>
          </a:p>
          <a:p>
            <a:pPr lvl="1"/>
            <a:endParaRPr lang="en-US" dirty="0"/>
          </a:p>
          <a:p>
            <a:r>
              <a:rPr lang="en-US" dirty="0"/>
              <a:t>Your group will be announced at the start of your discussion</a:t>
            </a:r>
          </a:p>
        </p:txBody>
      </p:sp>
    </p:spTree>
    <p:extLst>
      <p:ext uri="{BB962C8B-B14F-4D97-AF65-F5344CB8AC3E}">
        <p14:creationId xmlns:p14="http://schemas.microsoft.com/office/powerpoint/2010/main" val="3166582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 (part 1)</a:t>
            </a:r>
          </a:p>
        </p:txBody>
      </p:sp>
      <p:sp>
        <p:nvSpPr>
          <p:cNvPr id="3" name="Content Placeholder 2"/>
          <p:cNvSpPr>
            <a:spLocks noGrp="1"/>
          </p:cNvSpPr>
          <p:nvPr>
            <p:ph sz="half" idx="1"/>
          </p:nvPr>
        </p:nvSpPr>
        <p:spPr/>
        <p:txBody>
          <a:bodyPr/>
          <a:lstStyle/>
          <a:p>
            <a:r>
              <a:rPr lang="en-US" dirty="0"/>
              <a:t>This assignment will </a:t>
            </a:r>
            <a:r>
              <a:rPr lang="en-US"/>
              <a:t>be worth 5 points</a:t>
            </a:r>
            <a:endParaRPr lang="en-US" dirty="0"/>
          </a:p>
        </p:txBody>
      </p:sp>
    </p:spTree>
    <p:extLst>
      <p:ext uri="{BB962C8B-B14F-4D97-AF65-F5344CB8AC3E}">
        <p14:creationId xmlns:p14="http://schemas.microsoft.com/office/powerpoint/2010/main" val="2516716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fundamental challenges</a:t>
            </a:r>
          </a:p>
        </p:txBody>
      </p:sp>
      <p:sp>
        <p:nvSpPr>
          <p:cNvPr id="3" name="Content Placeholder 2"/>
          <p:cNvSpPr>
            <a:spLocks noGrp="1"/>
          </p:cNvSpPr>
          <p:nvPr>
            <p:ph sz="half" idx="1"/>
          </p:nvPr>
        </p:nvSpPr>
        <p:spPr/>
        <p:txBody>
          <a:bodyPr/>
          <a:lstStyle/>
          <a:p>
            <a:r>
              <a:rPr lang="en-US" dirty="0"/>
              <a:t>The nature of software</a:t>
            </a:r>
          </a:p>
          <a:p>
            <a:endParaRPr lang="en-US" dirty="0"/>
          </a:p>
          <a:p>
            <a:r>
              <a:rPr lang="en-US" dirty="0"/>
              <a:t>The nature of people</a:t>
            </a:r>
          </a:p>
        </p:txBody>
      </p:sp>
    </p:spTree>
    <p:extLst>
      <p:ext uri="{BB962C8B-B14F-4D97-AF65-F5344CB8AC3E}">
        <p14:creationId xmlns:p14="http://schemas.microsoft.com/office/powerpoint/2010/main" val="281430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software (Brooks)</a:t>
            </a:r>
          </a:p>
        </p:txBody>
      </p:sp>
      <p:sp>
        <p:nvSpPr>
          <p:cNvPr id="3" name="Content Placeholder 2"/>
          <p:cNvSpPr>
            <a:spLocks noGrp="1"/>
          </p:cNvSpPr>
          <p:nvPr>
            <p:ph sz="half" idx="1"/>
          </p:nvPr>
        </p:nvSpPr>
        <p:spPr/>
        <p:txBody>
          <a:bodyPr>
            <a:normAutofit fontScale="92500" lnSpcReduction="10000"/>
          </a:bodyPr>
          <a:lstStyle/>
          <a:p>
            <a:r>
              <a:rPr lang="en-US" dirty="0"/>
              <a:t>Complexity</a:t>
            </a:r>
          </a:p>
          <a:p>
            <a:pPr lvl="1"/>
            <a:r>
              <a:rPr lang="en-US" dirty="0"/>
              <a:t>software is among the most complex people-made artifacts</a:t>
            </a:r>
          </a:p>
          <a:p>
            <a:endParaRPr lang="en-US" dirty="0"/>
          </a:p>
          <a:p>
            <a:r>
              <a:rPr lang="en-US" dirty="0"/>
              <a:t>Conformity</a:t>
            </a:r>
          </a:p>
          <a:p>
            <a:pPr lvl="1"/>
            <a:r>
              <a:rPr lang="en-US" dirty="0"/>
              <a:t>software has no laws of nature that simplify its existence; rather, it lives in a world of designed artifacts to which it must conform</a:t>
            </a:r>
          </a:p>
          <a:p>
            <a:endParaRPr lang="en-US" dirty="0"/>
          </a:p>
          <a:p>
            <a:r>
              <a:rPr lang="en-US" dirty="0"/>
              <a:t>Changeability</a:t>
            </a:r>
          </a:p>
          <a:p>
            <a:pPr lvl="1"/>
            <a:r>
              <a:rPr lang="en-US" dirty="0"/>
              <a:t>software is subject to continuous pressure to change</a:t>
            </a:r>
          </a:p>
          <a:p>
            <a:endParaRPr lang="en-US" dirty="0"/>
          </a:p>
          <a:p>
            <a:r>
              <a:rPr lang="en-US" dirty="0"/>
              <a:t>Invisibility</a:t>
            </a:r>
          </a:p>
          <a:p>
            <a:pPr lvl="1"/>
            <a:r>
              <a:rPr lang="en-US" dirty="0"/>
              <a:t>because the reality of software is not embedded into space, it is inherently </a:t>
            </a:r>
            <a:r>
              <a:rPr lang="en-US" dirty="0" err="1"/>
              <a:t>unvisualizable</a:t>
            </a:r>
            <a:endParaRPr lang="en-US" dirty="0"/>
          </a:p>
        </p:txBody>
      </p:sp>
    </p:spTree>
    <p:extLst>
      <p:ext uri="{BB962C8B-B14F-4D97-AF65-F5344CB8AC3E}">
        <p14:creationId xmlns:p14="http://schemas.microsoft.com/office/powerpoint/2010/main" val="288017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people</a:t>
            </a:r>
          </a:p>
        </p:txBody>
      </p:sp>
      <p:sp>
        <p:nvSpPr>
          <p:cNvPr id="3" name="Content Placeholder 2"/>
          <p:cNvSpPr>
            <a:spLocks noGrp="1"/>
          </p:cNvSpPr>
          <p:nvPr>
            <p:ph sz="half" idx="1"/>
          </p:nvPr>
        </p:nvSpPr>
        <p:spPr>
          <a:xfrm>
            <a:off x="457200" y="1600200"/>
            <a:ext cx="8176260" cy="4419600"/>
          </a:xfrm>
        </p:spPr>
        <p:txBody>
          <a:bodyPr>
            <a:normAutofit fontScale="92500" lnSpcReduction="20000"/>
          </a:bodyPr>
          <a:lstStyle/>
          <a:p>
            <a:r>
              <a:rPr lang="en-US" dirty="0"/>
              <a:t>Diversity</a:t>
            </a:r>
          </a:p>
          <a:p>
            <a:pPr lvl="1"/>
            <a:r>
              <a:rPr lang="en-US" dirty="0"/>
              <a:t>people differ in how they experience the world</a:t>
            </a:r>
          </a:p>
          <a:p>
            <a:pPr lvl="1"/>
            <a:endParaRPr lang="en-US" dirty="0"/>
          </a:p>
          <a:p>
            <a:r>
              <a:rPr lang="en-US" dirty="0"/>
              <a:t>Indiscernibility</a:t>
            </a:r>
          </a:p>
          <a:p>
            <a:pPr lvl="1"/>
            <a:r>
              <a:rPr lang="en-US" dirty="0"/>
              <a:t>experiences are distinctly mental in nature, with tangible reactions and signs not always matching the actual experience</a:t>
            </a:r>
          </a:p>
          <a:p>
            <a:endParaRPr lang="en-US" dirty="0"/>
          </a:p>
          <a:p>
            <a:r>
              <a:rPr lang="en-US" dirty="0"/>
              <a:t>Familiarity</a:t>
            </a:r>
          </a:p>
          <a:p>
            <a:pPr lvl="1"/>
            <a:r>
              <a:rPr lang="en-US" dirty="0"/>
              <a:t>people tend to be risk averse, sticking to role, organizational, and societal norms and values</a:t>
            </a:r>
          </a:p>
          <a:p>
            <a:pPr marL="457200" lvl="1" indent="0">
              <a:buNone/>
            </a:pPr>
            <a:endParaRPr lang="en-US" dirty="0"/>
          </a:p>
          <a:p>
            <a:r>
              <a:rPr lang="en-US" dirty="0"/>
              <a:t>Volatility</a:t>
            </a:r>
          </a:p>
          <a:p>
            <a:pPr lvl="1"/>
            <a:r>
              <a:rPr lang="en-US" dirty="0"/>
              <a:t>with every new exposure, people reinterpret and modify their opinions and expectations</a:t>
            </a:r>
          </a:p>
          <a:p>
            <a:pPr lvl="1"/>
            <a:endParaRPr lang="en-US" dirty="0"/>
          </a:p>
        </p:txBody>
      </p:sp>
    </p:spTree>
    <p:extLst>
      <p:ext uri="{BB962C8B-B14F-4D97-AF65-F5344CB8AC3E}">
        <p14:creationId xmlns:p14="http://schemas.microsoft.com/office/powerpoint/2010/main" val="205551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#1</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Predicting the future,</a:t>
            </a:r>
            <a:br>
              <a:rPr lang="en-US" sz="2400" dirty="0"/>
            </a:br>
            <a:r>
              <a:rPr lang="en-US" sz="2400" dirty="0"/>
              <a:t>with incomplete information and thus uncertainty</a:t>
            </a:r>
            <a:endParaRPr lang="en-US" sz="2200" dirty="0"/>
          </a:p>
          <a:p>
            <a:pPr marL="742950" lvl="2" indent="-342900" algn="ctr"/>
            <a:endParaRPr lang="en-US" sz="2200" dirty="0"/>
          </a:p>
        </p:txBody>
      </p:sp>
    </p:spTree>
    <p:extLst>
      <p:ext uri="{BB962C8B-B14F-4D97-AF65-F5344CB8AC3E}">
        <p14:creationId xmlns:p14="http://schemas.microsoft.com/office/powerpoint/2010/main" val="351682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#2</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Making tradeoffs,</a:t>
            </a:r>
            <a:br>
              <a:rPr lang="en-US" sz="2400" dirty="0"/>
            </a:br>
            <a:r>
              <a:rPr lang="en-US" sz="2400" dirty="0"/>
              <a:t>across the different needs and anticipated experiences</a:t>
            </a:r>
            <a:br>
              <a:rPr lang="en-US" sz="2400" dirty="0"/>
            </a:br>
            <a:r>
              <a:rPr lang="en-US" sz="2400" dirty="0"/>
              <a:t>of the audience and other stakeholders</a:t>
            </a:r>
            <a:endParaRPr lang="en-US" sz="2200" dirty="0"/>
          </a:p>
          <a:p>
            <a:pPr marL="742950" lvl="2" indent="-342900" algn="ctr"/>
            <a:endParaRPr lang="en-US" sz="2200" dirty="0"/>
          </a:p>
        </p:txBody>
      </p:sp>
    </p:spTree>
    <p:extLst>
      <p:ext uri="{BB962C8B-B14F-4D97-AF65-F5344CB8AC3E}">
        <p14:creationId xmlns:p14="http://schemas.microsoft.com/office/powerpoint/2010/main" val="147292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#3</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Marrying technical and social perspectives,</a:t>
            </a:r>
            <a:br>
              <a:rPr lang="en-US" sz="2400" dirty="0"/>
            </a:br>
            <a:r>
              <a:rPr lang="en-US" sz="2400" dirty="0"/>
              <a:t>in engineering software to engender new people behavior</a:t>
            </a:r>
            <a:endParaRPr lang="en-US" sz="2200" dirty="0"/>
          </a:p>
          <a:p>
            <a:pPr marL="742950" lvl="2" indent="-342900" algn="ctr"/>
            <a:endParaRPr lang="en-US" sz="2200" dirty="0"/>
          </a:p>
        </p:txBody>
      </p:sp>
    </p:spTree>
    <p:extLst>
      <p:ext uri="{BB962C8B-B14F-4D97-AF65-F5344CB8AC3E}">
        <p14:creationId xmlns:p14="http://schemas.microsoft.com/office/powerpoint/2010/main" val="752824983"/>
      </p:ext>
    </p:extLst>
  </p:cSld>
  <p:clrMapOvr>
    <a:masterClrMapping/>
  </p:clrMapOvr>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1337</TotalTime>
  <Words>2257</Words>
  <Application>Microsoft Office PowerPoint</Application>
  <PresentationFormat>On-screen Show (4:3)</PresentationFormat>
  <Paragraphs>270</Paragraphs>
  <Slides>39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SDCL</vt:lpstr>
      <vt:lpstr>Informatics 121 Software Design I</vt:lpstr>
      <vt:lpstr>Discussion</vt:lpstr>
      <vt:lpstr>Today</vt:lpstr>
      <vt:lpstr>Two fundamental challenges</vt:lpstr>
      <vt:lpstr>Nature of software (Brooks)</vt:lpstr>
      <vt:lpstr>Nature of people</vt:lpstr>
      <vt:lpstr>Challenge #1</vt:lpstr>
      <vt:lpstr>Challenge #2</vt:lpstr>
      <vt:lpstr>Challenge #3</vt:lpstr>
      <vt:lpstr>Challenge #4</vt:lpstr>
      <vt:lpstr>Challenge #5</vt:lpstr>
      <vt:lpstr>Challenge #6</vt:lpstr>
      <vt:lpstr>Challenge #7</vt:lpstr>
      <vt:lpstr>Why design</vt:lpstr>
      <vt:lpstr>Software design failure: air traffic control</vt:lpstr>
      <vt:lpstr>Software design failure: air traffic control</vt:lpstr>
      <vt:lpstr>Software design failure: Mars climate orbiter</vt:lpstr>
      <vt:lpstr>Software design failure: Mars climate orbiter</vt:lpstr>
      <vt:lpstr>Software design failure: child support agency</vt:lpstr>
      <vt:lpstr>Software design failures</vt:lpstr>
      <vt:lpstr>Top 10 software failures of 2011</vt:lpstr>
      <vt:lpstr>Top 15 worst computer software blunders</vt:lpstr>
      <vt:lpstr>Design cycle</vt:lpstr>
      <vt:lpstr>Design cycle</vt:lpstr>
      <vt:lpstr>Goals</vt:lpstr>
      <vt:lpstr>Example goals</vt:lpstr>
      <vt:lpstr>Constraints</vt:lpstr>
      <vt:lpstr>Example constraints</vt:lpstr>
      <vt:lpstr>Assumptions</vt:lpstr>
      <vt:lpstr>Example assumptions</vt:lpstr>
      <vt:lpstr>Decisions</vt:lpstr>
      <vt:lpstr>Example decisions</vt:lpstr>
      <vt:lpstr>Idea</vt:lpstr>
      <vt:lpstr>Example ideas</vt:lpstr>
      <vt:lpstr>Design the software that flies a drone</vt:lpstr>
      <vt:lpstr>Design a new version of EEE/Canvas</vt:lpstr>
      <vt:lpstr>Design studio 1</vt:lpstr>
      <vt:lpstr>Design studio 1 (part 1)</vt:lpstr>
      <vt:lpstr>Design studio 1 (part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173</cp:revision>
  <dcterms:created xsi:type="dcterms:W3CDTF">2011-04-22T07:09:34Z</dcterms:created>
  <dcterms:modified xsi:type="dcterms:W3CDTF">2019-01-16T17:52:48Z</dcterms:modified>
</cp:coreProperties>
</file>