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80" r:id="rId5"/>
    <p:sldId id="273" r:id="rId6"/>
    <p:sldId id="277" r:id="rId7"/>
    <p:sldId id="278" r:id="rId8"/>
    <p:sldId id="279" r:id="rId9"/>
    <p:sldId id="288" r:id="rId10"/>
    <p:sldId id="289" r:id="rId11"/>
    <p:sldId id="290" r:id="rId12"/>
    <p:sldId id="291" r:id="rId13"/>
    <p:sldId id="292" r:id="rId14"/>
    <p:sldId id="293" r:id="rId15"/>
    <p:sldId id="294" r:id="rId16"/>
    <p:sldId id="295" r:id="rId17"/>
    <p:sldId id="272" r:id="rId18"/>
    <p:sldId id="391" r:id="rId19"/>
    <p:sldId id="392" r:id="rId20"/>
    <p:sldId id="285" r:id="rId21"/>
    <p:sldId id="286"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200"/>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696" autoAdjust="0"/>
    <p:restoredTop sz="94660"/>
  </p:normalViewPr>
  <p:slideViewPr>
    <p:cSldViewPr>
      <p:cViewPr varScale="1">
        <p:scale>
          <a:sx n="120" d="100"/>
          <a:sy n="120" d="100"/>
        </p:scale>
        <p:origin x="94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D7520-BF41-4E54-97AD-8EA3ED10F785}" type="datetimeFigureOut">
              <a:rPr lang="en-US" smtClean="0"/>
              <a:t>1/19/2019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 style</a:t>
            </a:r>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a:solidFill>
                  <a:srgbClr val="F32200"/>
                </a:solidFill>
              </a:rPr>
              <a:t>Department of Informatics, UC Irvine</a:t>
            </a: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a:solidFill>
                  <a:srgbClr val="F32200"/>
                </a:solidFill>
              </a:rPr>
              <a:t>SDCL</a:t>
            </a: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a:solidFill>
                  <a:srgbClr val="4C4C4C"/>
                </a:solidFill>
              </a:rPr>
              <a:t>Collaboration</a:t>
            </a:r>
            <a:r>
              <a:rPr lang="en-US" sz="900" b="1" dirty="0"/>
              <a:t> </a:t>
            </a:r>
            <a:r>
              <a:rPr lang="en-US" sz="900" b="1" dirty="0">
                <a:solidFill>
                  <a:srgbClr val="4C4C4C"/>
                </a:solidFill>
              </a:rPr>
              <a:t>Laboratory</a:t>
            </a: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a:solidFill>
                  <a:srgbClr val="4C4C4C"/>
                </a:solidFill>
              </a:rPr>
              <a:t>Software Design and</a:t>
            </a: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a:solidFill>
                  <a:srgbClr val="F32200"/>
                </a:solidFill>
              </a:rPr>
              <a:t>sdcl.ics.uci.edu</a:t>
            </a:r>
            <a:r>
              <a:rPr lang="en-US" sz="900" b="1" baseline="0" dirty="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Informatics 121</a:t>
            </a:r>
            <a:br>
              <a:rPr lang="en-US" dirty="0"/>
            </a:br>
            <a:r>
              <a:rPr lang="en-US" dirty="0"/>
              <a:t>Software Design I</a:t>
            </a:r>
          </a:p>
        </p:txBody>
      </p:sp>
      <p:sp>
        <p:nvSpPr>
          <p:cNvPr id="3" name="Subtitle 2"/>
          <p:cNvSpPr>
            <a:spLocks noGrp="1"/>
          </p:cNvSpPr>
          <p:nvPr>
            <p:ph type="subTitle" idx="1"/>
          </p:nvPr>
        </p:nvSpPr>
        <p:spPr/>
        <p:txBody>
          <a:bodyPr>
            <a:normAutofit/>
          </a:bodyPr>
          <a:lstStyle/>
          <a:p>
            <a:r>
              <a:rPr lang="en-US" dirty="0"/>
              <a:t>Lecture 5</a:t>
            </a:r>
            <a:br>
              <a:rPr lang="en-US" dirty="0"/>
            </a:br>
            <a:endParaRPr lang="en-US" dirty="0"/>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75019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and desirability</a:t>
            </a:r>
          </a:p>
        </p:txBody>
      </p:sp>
      <p:sp>
        <p:nvSpPr>
          <p:cNvPr id="4" name="Rectangle 3"/>
          <p:cNvSpPr/>
          <p:nvPr/>
        </p:nvSpPr>
        <p:spPr>
          <a:xfrm>
            <a:off x="569181" y="2438397"/>
            <a:ext cx="5194855" cy="2438401"/>
          </a:xfrm>
          <a:prstGeom prst="rect">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Straight Arrow Connector 4"/>
          <p:cNvCxnSpPr>
            <a:stCxn id="8" idx="1"/>
            <a:endCxn id="10" idx="3"/>
          </p:cNvCxnSpPr>
          <p:nvPr/>
        </p:nvCxnSpPr>
        <p:spPr>
          <a:xfrm flipH="1">
            <a:off x="2752973" y="2810501"/>
            <a:ext cx="827270" cy="84709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 idx="1"/>
            <a:endCxn id="13" idx="3"/>
          </p:cNvCxnSpPr>
          <p:nvPr/>
        </p:nvCxnSpPr>
        <p:spPr>
          <a:xfrm flipH="1">
            <a:off x="2752973" y="3657597"/>
            <a:ext cx="827270" cy="84709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7772"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designer</a:t>
            </a:r>
          </a:p>
        </p:txBody>
      </p:sp>
      <p:sp>
        <p:nvSpPr>
          <p:cNvPr id="8" name="TextBox 7"/>
          <p:cNvSpPr txBox="1"/>
          <p:nvPr/>
        </p:nvSpPr>
        <p:spPr>
          <a:xfrm>
            <a:off x="3580243"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plan</a:t>
            </a:r>
          </a:p>
        </p:txBody>
      </p:sp>
      <p:cxnSp>
        <p:nvCxnSpPr>
          <p:cNvPr id="9" name="Straight Arrow Connector 8"/>
          <p:cNvCxnSpPr>
            <a:stCxn id="7" idx="3"/>
            <a:endCxn id="8" idx="1"/>
          </p:cNvCxnSpPr>
          <p:nvPr/>
        </p:nvCxnSpPr>
        <p:spPr>
          <a:xfrm>
            <a:off x="2752973" y="2810501"/>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7772"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maker</a:t>
            </a:r>
          </a:p>
        </p:txBody>
      </p:sp>
      <p:cxnSp>
        <p:nvCxnSpPr>
          <p:cNvPr id="12" name="Straight Arrow Connector 11"/>
          <p:cNvCxnSpPr>
            <a:stCxn id="10" idx="3"/>
            <a:endCxn id="11" idx="1"/>
          </p:cNvCxnSpPr>
          <p:nvPr/>
        </p:nvCxnSpPr>
        <p:spPr>
          <a:xfrm>
            <a:off x="2752973" y="3657597"/>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7772"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audience</a:t>
            </a:r>
          </a:p>
        </p:txBody>
      </p:sp>
      <p:sp>
        <p:nvSpPr>
          <p:cNvPr id="14" name="TextBox 13"/>
          <p:cNvSpPr txBox="1"/>
          <p:nvPr/>
        </p:nvSpPr>
        <p:spPr>
          <a:xfrm>
            <a:off x="3580243"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experiences</a:t>
            </a:r>
          </a:p>
        </p:txBody>
      </p:sp>
      <p:cxnSp>
        <p:nvCxnSpPr>
          <p:cNvPr id="15" name="Straight Arrow Connector 14"/>
          <p:cNvCxnSpPr>
            <a:stCxn id="13" idx="3"/>
            <a:endCxn id="14" idx="1"/>
          </p:cNvCxnSpPr>
          <p:nvPr/>
        </p:nvCxnSpPr>
        <p:spPr>
          <a:xfrm>
            <a:off x="2752973" y="4504694"/>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12175" y="3488321"/>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other stakeholders</a:t>
            </a:r>
          </a:p>
        </p:txBody>
      </p:sp>
      <p:cxnSp>
        <p:nvCxnSpPr>
          <p:cNvPr id="17" name="Straight Arrow Connector 16"/>
          <p:cNvCxnSpPr>
            <a:stCxn id="4" idx="3"/>
            <a:endCxn id="16" idx="1"/>
          </p:cNvCxnSpPr>
          <p:nvPr/>
        </p:nvCxnSpPr>
        <p:spPr>
          <a:xfrm>
            <a:off x="5764036" y="3657598"/>
            <a:ext cx="848139" cy="0"/>
          </a:xfrm>
          <a:prstGeom prst="straightConnector1">
            <a:avLst/>
          </a:prstGeom>
          <a:ln w="12700">
            <a:solidFill>
              <a:srgbClr val="4C4C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3" idx="1"/>
          </p:cNvCxnSpPr>
          <p:nvPr/>
        </p:nvCxnSpPr>
        <p:spPr>
          <a:xfrm flipV="1">
            <a:off x="4597844" y="2471474"/>
            <a:ext cx="2614734" cy="1016846"/>
          </a:xfrm>
          <a:prstGeom prst="line">
            <a:avLst/>
          </a:prstGeom>
          <a:ln w="28575">
            <a:solidFill>
              <a:srgbClr val="4C4C4C"/>
            </a:solidFill>
          </a:ln>
        </p:spPr>
        <p:style>
          <a:lnRef idx="1">
            <a:schemeClr val="accent1"/>
          </a:lnRef>
          <a:fillRef idx="0">
            <a:schemeClr val="accent1"/>
          </a:fillRef>
          <a:effectRef idx="0">
            <a:schemeClr val="accent1"/>
          </a:effectRef>
          <a:fontRef idx="minor">
            <a:schemeClr val="tx1"/>
          </a:fontRef>
        </p:style>
      </p:cxnSp>
      <p:sp>
        <p:nvSpPr>
          <p:cNvPr id="3" name="Cloud 2"/>
          <p:cNvSpPr/>
          <p:nvPr/>
        </p:nvSpPr>
        <p:spPr>
          <a:xfrm>
            <a:off x="5943600" y="1177453"/>
            <a:ext cx="2537956" cy="1295400"/>
          </a:xfrm>
          <a:prstGeom prst="cloud">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32200"/>
                </a:solidFill>
              </a:rPr>
              <a:t>feasibility</a:t>
            </a:r>
          </a:p>
        </p:txBody>
      </p:sp>
      <p:sp>
        <p:nvSpPr>
          <p:cNvPr id="11" name="TextBox 10"/>
          <p:cNvSpPr txBox="1"/>
          <p:nvPr/>
        </p:nvSpPr>
        <p:spPr>
          <a:xfrm>
            <a:off x="3580243"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change in the world</a:t>
            </a:r>
          </a:p>
        </p:txBody>
      </p:sp>
    </p:spTree>
    <p:extLst>
      <p:ext uri="{BB962C8B-B14F-4D97-AF65-F5344CB8AC3E}">
        <p14:creationId xmlns:p14="http://schemas.microsoft.com/office/powerpoint/2010/main" val="324643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a:stCxn id="16" idx="2"/>
            <a:endCxn id="3" idx="3"/>
          </p:cNvCxnSpPr>
          <p:nvPr/>
        </p:nvCxnSpPr>
        <p:spPr>
          <a:xfrm flipH="1">
            <a:off x="7212578" y="3826875"/>
            <a:ext cx="417198" cy="1276391"/>
          </a:xfrm>
          <a:prstGeom prst="line">
            <a:avLst/>
          </a:prstGeom>
          <a:ln w="28575">
            <a:solidFill>
              <a:srgbClr val="4C4C4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Feasibility and desirability</a:t>
            </a:r>
          </a:p>
        </p:txBody>
      </p:sp>
      <p:sp>
        <p:nvSpPr>
          <p:cNvPr id="4" name="Rectangle 3"/>
          <p:cNvSpPr/>
          <p:nvPr/>
        </p:nvSpPr>
        <p:spPr>
          <a:xfrm>
            <a:off x="569181" y="2438397"/>
            <a:ext cx="5194855" cy="2438401"/>
          </a:xfrm>
          <a:prstGeom prst="rect">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Straight Arrow Connector 4"/>
          <p:cNvCxnSpPr>
            <a:stCxn id="8" idx="1"/>
            <a:endCxn id="10" idx="3"/>
          </p:cNvCxnSpPr>
          <p:nvPr/>
        </p:nvCxnSpPr>
        <p:spPr>
          <a:xfrm flipH="1">
            <a:off x="2752973" y="2810501"/>
            <a:ext cx="827270" cy="84709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 idx="1"/>
            <a:endCxn id="13" idx="3"/>
          </p:cNvCxnSpPr>
          <p:nvPr/>
        </p:nvCxnSpPr>
        <p:spPr>
          <a:xfrm flipH="1">
            <a:off x="2752973" y="3657597"/>
            <a:ext cx="827270" cy="84709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7772"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designer</a:t>
            </a:r>
          </a:p>
        </p:txBody>
      </p:sp>
      <p:sp>
        <p:nvSpPr>
          <p:cNvPr id="8" name="TextBox 7"/>
          <p:cNvSpPr txBox="1"/>
          <p:nvPr/>
        </p:nvSpPr>
        <p:spPr>
          <a:xfrm>
            <a:off x="3580243"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plan</a:t>
            </a:r>
          </a:p>
        </p:txBody>
      </p:sp>
      <p:cxnSp>
        <p:nvCxnSpPr>
          <p:cNvPr id="9" name="Straight Arrow Connector 8"/>
          <p:cNvCxnSpPr>
            <a:stCxn id="7" idx="3"/>
            <a:endCxn id="8" idx="1"/>
          </p:cNvCxnSpPr>
          <p:nvPr/>
        </p:nvCxnSpPr>
        <p:spPr>
          <a:xfrm>
            <a:off x="2752973" y="2810501"/>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7772"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maker</a:t>
            </a:r>
          </a:p>
        </p:txBody>
      </p:sp>
      <p:cxnSp>
        <p:nvCxnSpPr>
          <p:cNvPr id="12" name="Straight Arrow Connector 11"/>
          <p:cNvCxnSpPr>
            <a:stCxn id="10" idx="3"/>
            <a:endCxn id="11" idx="1"/>
          </p:cNvCxnSpPr>
          <p:nvPr/>
        </p:nvCxnSpPr>
        <p:spPr>
          <a:xfrm>
            <a:off x="2752973" y="3657597"/>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7772"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audience</a:t>
            </a:r>
          </a:p>
        </p:txBody>
      </p:sp>
      <p:cxnSp>
        <p:nvCxnSpPr>
          <p:cNvPr id="15" name="Straight Arrow Connector 14"/>
          <p:cNvCxnSpPr>
            <a:stCxn id="13" idx="3"/>
            <a:endCxn id="14" idx="1"/>
          </p:cNvCxnSpPr>
          <p:nvPr/>
        </p:nvCxnSpPr>
        <p:spPr>
          <a:xfrm>
            <a:off x="2752973" y="4504694"/>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12175" y="3488321"/>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other stakeholders</a:t>
            </a:r>
          </a:p>
        </p:txBody>
      </p:sp>
      <p:cxnSp>
        <p:nvCxnSpPr>
          <p:cNvPr id="17" name="Straight Arrow Connector 16"/>
          <p:cNvCxnSpPr>
            <a:stCxn id="4" idx="3"/>
            <a:endCxn id="16" idx="1"/>
          </p:cNvCxnSpPr>
          <p:nvPr/>
        </p:nvCxnSpPr>
        <p:spPr>
          <a:xfrm>
            <a:off x="5764036" y="3657598"/>
            <a:ext cx="848139" cy="0"/>
          </a:xfrm>
          <a:prstGeom prst="straightConnector1">
            <a:avLst/>
          </a:prstGeom>
          <a:ln w="12700">
            <a:solidFill>
              <a:srgbClr val="4C4C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2"/>
            <a:endCxn id="3" idx="2"/>
          </p:cNvCxnSpPr>
          <p:nvPr/>
        </p:nvCxnSpPr>
        <p:spPr>
          <a:xfrm>
            <a:off x="4597844" y="4673971"/>
            <a:ext cx="1353628" cy="1002929"/>
          </a:xfrm>
          <a:prstGeom prst="line">
            <a:avLst/>
          </a:prstGeom>
          <a:ln w="28575">
            <a:solidFill>
              <a:srgbClr val="4C4C4C"/>
            </a:solidFill>
          </a:ln>
        </p:spPr>
        <p:style>
          <a:lnRef idx="1">
            <a:schemeClr val="accent1"/>
          </a:lnRef>
          <a:fillRef idx="0">
            <a:schemeClr val="accent1"/>
          </a:fillRef>
          <a:effectRef idx="0">
            <a:schemeClr val="accent1"/>
          </a:effectRef>
          <a:fontRef idx="minor">
            <a:schemeClr val="tx1"/>
          </a:fontRef>
        </p:style>
      </p:cxnSp>
      <p:sp>
        <p:nvSpPr>
          <p:cNvPr id="3" name="Cloud 2"/>
          <p:cNvSpPr/>
          <p:nvPr/>
        </p:nvSpPr>
        <p:spPr>
          <a:xfrm>
            <a:off x="5943600" y="5029200"/>
            <a:ext cx="2537956" cy="1295400"/>
          </a:xfrm>
          <a:prstGeom prst="cloud">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32200"/>
                </a:solidFill>
              </a:rPr>
              <a:t>desirability</a:t>
            </a:r>
          </a:p>
        </p:txBody>
      </p:sp>
      <p:sp>
        <p:nvSpPr>
          <p:cNvPr id="14" name="TextBox 13"/>
          <p:cNvSpPr txBox="1"/>
          <p:nvPr/>
        </p:nvSpPr>
        <p:spPr>
          <a:xfrm>
            <a:off x="3580243"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experiences</a:t>
            </a:r>
          </a:p>
        </p:txBody>
      </p:sp>
      <p:cxnSp>
        <p:nvCxnSpPr>
          <p:cNvPr id="20" name="Straight Connector 19"/>
          <p:cNvCxnSpPr>
            <a:cxnSpLocks/>
            <a:endCxn id="22" idx="1"/>
          </p:cNvCxnSpPr>
          <p:nvPr/>
        </p:nvCxnSpPr>
        <p:spPr>
          <a:xfrm flipV="1">
            <a:off x="4597844" y="2471474"/>
            <a:ext cx="2614734" cy="1016846"/>
          </a:xfrm>
          <a:prstGeom prst="line">
            <a:avLst/>
          </a:prstGeom>
          <a:ln w="28575">
            <a:solidFill>
              <a:srgbClr val="4C4C4C"/>
            </a:solidFill>
          </a:ln>
        </p:spPr>
        <p:style>
          <a:lnRef idx="1">
            <a:schemeClr val="accent1"/>
          </a:lnRef>
          <a:fillRef idx="0">
            <a:schemeClr val="accent1"/>
          </a:fillRef>
          <a:effectRef idx="0">
            <a:schemeClr val="accent1"/>
          </a:effectRef>
          <a:fontRef idx="minor">
            <a:schemeClr val="tx1"/>
          </a:fontRef>
        </p:style>
      </p:cxnSp>
      <p:sp>
        <p:nvSpPr>
          <p:cNvPr id="22" name="Cloud 21"/>
          <p:cNvSpPr/>
          <p:nvPr/>
        </p:nvSpPr>
        <p:spPr>
          <a:xfrm>
            <a:off x="5943600" y="1177453"/>
            <a:ext cx="2537956" cy="1295400"/>
          </a:xfrm>
          <a:prstGeom prst="cloud">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32200"/>
                </a:solidFill>
              </a:rPr>
              <a:t>feasibility</a:t>
            </a:r>
          </a:p>
        </p:txBody>
      </p:sp>
      <p:sp>
        <p:nvSpPr>
          <p:cNvPr id="11" name="TextBox 10"/>
          <p:cNvSpPr txBox="1"/>
          <p:nvPr/>
        </p:nvSpPr>
        <p:spPr>
          <a:xfrm>
            <a:off x="3580243"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change in the world</a:t>
            </a:r>
          </a:p>
        </p:txBody>
      </p:sp>
    </p:spTree>
    <p:extLst>
      <p:ext uri="{BB962C8B-B14F-4D97-AF65-F5344CB8AC3E}">
        <p14:creationId xmlns:p14="http://schemas.microsoft.com/office/powerpoint/2010/main" val="219453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of design</a:t>
            </a:r>
          </a:p>
        </p:txBody>
      </p:sp>
      <p:cxnSp>
        <p:nvCxnSpPr>
          <p:cNvPr id="5" name="Straight Arrow Connector 4"/>
          <p:cNvCxnSpPr>
            <a:endCxn id="10" idx="1"/>
          </p:cNvCxnSpPr>
          <p:nvPr/>
        </p:nvCxnSpPr>
        <p:spPr>
          <a:xfrm flipV="1">
            <a:off x="5029200" y="1619288"/>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66" idx="1"/>
          </p:cNvCxnSpPr>
          <p:nvPr/>
        </p:nvCxnSpPr>
        <p:spPr>
          <a:xfrm>
            <a:off x="5029200" y="2176614"/>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69" idx="1"/>
          </p:cNvCxnSpPr>
          <p:nvPr/>
        </p:nvCxnSpPr>
        <p:spPr>
          <a:xfrm flipV="1">
            <a:off x="5029201" y="4385343"/>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70" idx="1"/>
          </p:cNvCxnSpPr>
          <p:nvPr/>
        </p:nvCxnSpPr>
        <p:spPr>
          <a:xfrm>
            <a:off x="5029201" y="4942669"/>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Cloud 18"/>
          <p:cNvSpPr/>
          <p:nvPr/>
        </p:nvSpPr>
        <p:spPr>
          <a:xfrm>
            <a:off x="4114800" y="1528914"/>
            <a:ext cx="2537956" cy="1295400"/>
          </a:xfrm>
          <a:prstGeom prst="cloud">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32200"/>
                </a:solidFill>
              </a:rPr>
              <a:t>desirability</a:t>
            </a:r>
          </a:p>
        </p:txBody>
      </p:sp>
      <p:sp>
        <p:nvSpPr>
          <p:cNvPr id="20" name="Cloud 19"/>
          <p:cNvSpPr/>
          <p:nvPr/>
        </p:nvSpPr>
        <p:spPr>
          <a:xfrm>
            <a:off x="4114800" y="4270371"/>
            <a:ext cx="2537956" cy="1295400"/>
          </a:xfrm>
          <a:prstGeom prst="cloud">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32200"/>
                </a:solidFill>
              </a:rPr>
              <a:t>feasibility</a:t>
            </a:r>
          </a:p>
        </p:txBody>
      </p:sp>
      <p:grpSp>
        <p:nvGrpSpPr>
          <p:cNvPr id="84" name="Group 83"/>
          <p:cNvGrpSpPr/>
          <p:nvPr/>
        </p:nvGrpSpPr>
        <p:grpSpPr>
          <a:xfrm>
            <a:off x="5568482" y="1450011"/>
            <a:ext cx="3200400" cy="1453206"/>
            <a:chOff x="5410200" y="1340625"/>
            <a:chExt cx="3200400" cy="1453206"/>
          </a:xfrm>
        </p:grpSpPr>
        <p:sp>
          <p:nvSpPr>
            <p:cNvPr id="10" name="TextBox 9"/>
            <p:cNvSpPr txBox="1"/>
            <p:nvPr/>
          </p:nvSpPr>
          <p:spPr>
            <a:xfrm>
              <a:off x="5410200" y="1340625"/>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what is it to accomplish?</a:t>
              </a:r>
            </a:p>
          </p:txBody>
        </p:sp>
        <p:sp>
          <p:nvSpPr>
            <p:cNvPr id="66" name="TextBox 65"/>
            <p:cNvSpPr txBox="1"/>
            <p:nvPr/>
          </p:nvSpPr>
          <p:spPr>
            <a:xfrm>
              <a:off x="5410200" y="2455277"/>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how does one interact with it?</a:t>
              </a:r>
            </a:p>
          </p:txBody>
        </p:sp>
      </p:grpSp>
      <p:grpSp>
        <p:nvGrpSpPr>
          <p:cNvPr id="85" name="Group 84"/>
          <p:cNvGrpSpPr/>
          <p:nvPr/>
        </p:nvGrpSpPr>
        <p:grpSpPr>
          <a:xfrm>
            <a:off x="5568482" y="4216066"/>
            <a:ext cx="3200400" cy="1453206"/>
            <a:chOff x="5410200" y="4106680"/>
            <a:chExt cx="3200400" cy="1453206"/>
          </a:xfrm>
        </p:grpSpPr>
        <p:sp>
          <p:nvSpPr>
            <p:cNvPr id="69" name="TextBox 68"/>
            <p:cNvSpPr txBox="1"/>
            <p:nvPr/>
          </p:nvSpPr>
          <p:spPr>
            <a:xfrm>
              <a:off x="5410200" y="4106680"/>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what is its conceptual core?</a:t>
              </a:r>
            </a:p>
          </p:txBody>
        </p:sp>
        <p:sp>
          <p:nvSpPr>
            <p:cNvPr id="70" name="TextBox 69"/>
            <p:cNvSpPr txBox="1"/>
            <p:nvPr/>
          </p:nvSpPr>
          <p:spPr>
            <a:xfrm>
              <a:off x="5410200" y="5221332"/>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what are its implementation details?</a:t>
              </a:r>
            </a:p>
          </p:txBody>
        </p:sp>
      </p:grpSp>
    </p:spTree>
    <p:extLst>
      <p:ext uri="{BB962C8B-B14F-4D97-AF65-F5344CB8AC3E}">
        <p14:creationId xmlns:p14="http://schemas.microsoft.com/office/powerpoint/2010/main" val="1085285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of design</a:t>
            </a:r>
          </a:p>
        </p:txBody>
      </p:sp>
      <p:cxnSp>
        <p:nvCxnSpPr>
          <p:cNvPr id="5" name="Straight Arrow Connector 4"/>
          <p:cNvCxnSpPr>
            <a:stCxn id="8" idx="3"/>
            <a:endCxn id="10" idx="1"/>
          </p:cNvCxnSpPr>
          <p:nvPr/>
        </p:nvCxnSpPr>
        <p:spPr>
          <a:xfrm flipV="1">
            <a:off x="5029200" y="1619288"/>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 idx="3"/>
            <a:endCxn id="13" idx="1"/>
          </p:cNvCxnSpPr>
          <p:nvPr/>
        </p:nvCxnSpPr>
        <p:spPr>
          <a:xfrm>
            <a:off x="2345883" y="3559641"/>
            <a:ext cx="539283" cy="1383028"/>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1" idx="3"/>
            <a:endCxn id="8" idx="1"/>
          </p:cNvCxnSpPr>
          <p:nvPr/>
        </p:nvCxnSpPr>
        <p:spPr>
          <a:xfrm flipV="1">
            <a:off x="2345883" y="2176614"/>
            <a:ext cx="539282" cy="138302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2885165" y="2007337"/>
            <a:ext cx="2144036" cy="3104609"/>
            <a:chOff x="2438399" y="1897951"/>
            <a:chExt cx="2144036" cy="3104609"/>
          </a:xfrm>
        </p:grpSpPr>
        <p:sp>
          <p:nvSpPr>
            <p:cNvPr id="8" name="TextBox 7"/>
            <p:cNvSpPr txBox="1"/>
            <p:nvPr/>
          </p:nvSpPr>
          <p:spPr>
            <a:xfrm>
              <a:off x="2438399" y="1897951"/>
              <a:ext cx="2144035"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satisfactory experience</a:t>
              </a:r>
            </a:p>
          </p:txBody>
        </p:sp>
        <p:sp>
          <p:nvSpPr>
            <p:cNvPr id="13" name="TextBox 12"/>
            <p:cNvSpPr txBox="1"/>
            <p:nvPr/>
          </p:nvSpPr>
          <p:spPr>
            <a:xfrm>
              <a:off x="2438400" y="4664006"/>
              <a:ext cx="2144035"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plan for realization</a:t>
              </a:r>
            </a:p>
          </p:txBody>
        </p:sp>
      </p:grpSp>
      <p:sp>
        <p:nvSpPr>
          <p:cNvPr id="11" name="TextBox 10"/>
          <p:cNvSpPr txBox="1"/>
          <p:nvPr/>
        </p:nvSpPr>
        <p:spPr>
          <a:xfrm>
            <a:off x="310682" y="339036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change in the world</a:t>
            </a:r>
          </a:p>
        </p:txBody>
      </p:sp>
      <p:grpSp>
        <p:nvGrpSpPr>
          <p:cNvPr id="84" name="Group 83"/>
          <p:cNvGrpSpPr/>
          <p:nvPr/>
        </p:nvGrpSpPr>
        <p:grpSpPr>
          <a:xfrm>
            <a:off x="5568482" y="1450011"/>
            <a:ext cx="3200400" cy="1453206"/>
            <a:chOff x="5410200" y="1340625"/>
            <a:chExt cx="3200400" cy="1453206"/>
          </a:xfrm>
        </p:grpSpPr>
        <p:sp>
          <p:nvSpPr>
            <p:cNvPr id="10" name="TextBox 9"/>
            <p:cNvSpPr txBox="1"/>
            <p:nvPr/>
          </p:nvSpPr>
          <p:spPr>
            <a:xfrm>
              <a:off x="5410200" y="1340625"/>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what is it to accomplish?</a:t>
              </a:r>
            </a:p>
          </p:txBody>
        </p:sp>
        <p:sp>
          <p:nvSpPr>
            <p:cNvPr id="66" name="TextBox 65"/>
            <p:cNvSpPr txBox="1"/>
            <p:nvPr/>
          </p:nvSpPr>
          <p:spPr>
            <a:xfrm>
              <a:off x="5410200" y="2455277"/>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how does one interact with it?</a:t>
              </a:r>
            </a:p>
          </p:txBody>
        </p:sp>
      </p:grpSp>
      <p:grpSp>
        <p:nvGrpSpPr>
          <p:cNvPr id="85" name="Group 84"/>
          <p:cNvGrpSpPr/>
          <p:nvPr/>
        </p:nvGrpSpPr>
        <p:grpSpPr>
          <a:xfrm>
            <a:off x="5568482" y="4216066"/>
            <a:ext cx="3200400" cy="1453206"/>
            <a:chOff x="5410200" y="4106680"/>
            <a:chExt cx="3200400" cy="1453206"/>
          </a:xfrm>
        </p:grpSpPr>
        <p:sp>
          <p:nvSpPr>
            <p:cNvPr id="69" name="TextBox 68"/>
            <p:cNvSpPr txBox="1"/>
            <p:nvPr/>
          </p:nvSpPr>
          <p:spPr>
            <a:xfrm>
              <a:off x="5410200" y="4106680"/>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what is its conceptual core?</a:t>
              </a:r>
            </a:p>
          </p:txBody>
        </p:sp>
        <p:sp>
          <p:nvSpPr>
            <p:cNvPr id="70" name="TextBox 69"/>
            <p:cNvSpPr txBox="1"/>
            <p:nvPr/>
          </p:nvSpPr>
          <p:spPr>
            <a:xfrm>
              <a:off x="5410200" y="5221332"/>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what are its implementation details?</a:t>
              </a:r>
            </a:p>
          </p:txBody>
        </p:sp>
      </p:grpSp>
      <p:cxnSp>
        <p:nvCxnSpPr>
          <p:cNvPr id="89" name="Straight Arrow Connector 88"/>
          <p:cNvCxnSpPr>
            <a:stCxn id="8" idx="3"/>
            <a:endCxn id="66" idx="1"/>
          </p:cNvCxnSpPr>
          <p:nvPr/>
        </p:nvCxnSpPr>
        <p:spPr>
          <a:xfrm>
            <a:off x="5029200" y="2176614"/>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69" idx="1"/>
          </p:cNvCxnSpPr>
          <p:nvPr/>
        </p:nvCxnSpPr>
        <p:spPr>
          <a:xfrm flipV="1">
            <a:off x="5029201" y="4385343"/>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3" idx="3"/>
            <a:endCxn id="70" idx="1"/>
          </p:cNvCxnSpPr>
          <p:nvPr/>
        </p:nvCxnSpPr>
        <p:spPr>
          <a:xfrm>
            <a:off x="5029201" y="4942669"/>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52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types of software design</a:t>
            </a:r>
          </a:p>
        </p:txBody>
      </p:sp>
      <p:cxnSp>
        <p:nvCxnSpPr>
          <p:cNvPr id="20" name="Straight Arrow Connector 19"/>
          <p:cNvCxnSpPr>
            <a:stCxn id="24" idx="3"/>
            <a:endCxn id="28" idx="1"/>
          </p:cNvCxnSpPr>
          <p:nvPr/>
        </p:nvCxnSpPr>
        <p:spPr>
          <a:xfrm flipV="1">
            <a:off x="5029200" y="1619288"/>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6" idx="3"/>
            <a:endCxn id="25" idx="1"/>
          </p:cNvCxnSpPr>
          <p:nvPr/>
        </p:nvCxnSpPr>
        <p:spPr>
          <a:xfrm>
            <a:off x="2345883" y="3559641"/>
            <a:ext cx="539283" cy="1383028"/>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6" idx="3"/>
            <a:endCxn id="24" idx="1"/>
          </p:cNvCxnSpPr>
          <p:nvPr/>
        </p:nvCxnSpPr>
        <p:spPr>
          <a:xfrm flipV="1">
            <a:off x="2345883" y="2176614"/>
            <a:ext cx="539282" cy="138302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885165" y="2007337"/>
            <a:ext cx="2144036" cy="3104609"/>
            <a:chOff x="2438399" y="1897951"/>
            <a:chExt cx="2144036" cy="3104609"/>
          </a:xfrm>
        </p:grpSpPr>
        <p:sp>
          <p:nvSpPr>
            <p:cNvPr id="24" name="TextBox 23"/>
            <p:cNvSpPr txBox="1"/>
            <p:nvPr/>
          </p:nvSpPr>
          <p:spPr>
            <a:xfrm>
              <a:off x="2438399" y="1897951"/>
              <a:ext cx="2144035"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satisfactory experience</a:t>
              </a:r>
            </a:p>
          </p:txBody>
        </p:sp>
        <p:sp>
          <p:nvSpPr>
            <p:cNvPr id="25" name="TextBox 24"/>
            <p:cNvSpPr txBox="1"/>
            <p:nvPr/>
          </p:nvSpPr>
          <p:spPr>
            <a:xfrm>
              <a:off x="2438400" y="4664006"/>
              <a:ext cx="2144035"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plan for realization</a:t>
              </a:r>
            </a:p>
          </p:txBody>
        </p:sp>
      </p:grpSp>
      <p:sp>
        <p:nvSpPr>
          <p:cNvPr id="26" name="TextBox 25"/>
          <p:cNvSpPr txBox="1"/>
          <p:nvPr/>
        </p:nvSpPr>
        <p:spPr>
          <a:xfrm>
            <a:off x="310682" y="339036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change in the world</a:t>
            </a:r>
          </a:p>
        </p:txBody>
      </p:sp>
      <p:grpSp>
        <p:nvGrpSpPr>
          <p:cNvPr id="27" name="Group 26"/>
          <p:cNvGrpSpPr/>
          <p:nvPr/>
        </p:nvGrpSpPr>
        <p:grpSpPr>
          <a:xfrm>
            <a:off x="5568482" y="1450011"/>
            <a:ext cx="3200400" cy="1453206"/>
            <a:chOff x="5410200" y="1340625"/>
            <a:chExt cx="3200400" cy="1453206"/>
          </a:xfrm>
        </p:grpSpPr>
        <p:sp>
          <p:nvSpPr>
            <p:cNvPr id="28" name="TextBox 27"/>
            <p:cNvSpPr txBox="1"/>
            <p:nvPr/>
          </p:nvSpPr>
          <p:spPr>
            <a:xfrm>
              <a:off x="5410200" y="1340625"/>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is it to accomplish?</a:t>
              </a:r>
            </a:p>
          </p:txBody>
        </p:sp>
        <p:sp>
          <p:nvSpPr>
            <p:cNvPr id="29" name="TextBox 28"/>
            <p:cNvSpPr txBox="1"/>
            <p:nvPr/>
          </p:nvSpPr>
          <p:spPr>
            <a:xfrm>
              <a:off x="5410200" y="2455277"/>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how does one interact with it?</a:t>
              </a:r>
            </a:p>
          </p:txBody>
        </p:sp>
      </p:grpSp>
      <p:grpSp>
        <p:nvGrpSpPr>
          <p:cNvPr id="30" name="Group 29"/>
          <p:cNvGrpSpPr/>
          <p:nvPr/>
        </p:nvGrpSpPr>
        <p:grpSpPr>
          <a:xfrm>
            <a:off x="5568482" y="4216066"/>
            <a:ext cx="3200400" cy="1453206"/>
            <a:chOff x="5410200" y="4106680"/>
            <a:chExt cx="3200400" cy="1453206"/>
          </a:xfrm>
        </p:grpSpPr>
        <p:sp>
          <p:nvSpPr>
            <p:cNvPr id="31" name="TextBox 30"/>
            <p:cNvSpPr txBox="1"/>
            <p:nvPr/>
          </p:nvSpPr>
          <p:spPr>
            <a:xfrm>
              <a:off x="5410200" y="4106680"/>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is its conceptual core?</a:t>
              </a:r>
            </a:p>
          </p:txBody>
        </p:sp>
        <p:sp>
          <p:nvSpPr>
            <p:cNvPr id="32" name="TextBox 31"/>
            <p:cNvSpPr txBox="1"/>
            <p:nvPr/>
          </p:nvSpPr>
          <p:spPr>
            <a:xfrm>
              <a:off x="5410200" y="5221332"/>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are its implementation details?</a:t>
              </a:r>
            </a:p>
          </p:txBody>
        </p:sp>
      </p:grpSp>
      <p:cxnSp>
        <p:nvCxnSpPr>
          <p:cNvPr id="33" name="Straight Arrow Connector 32"/>
          <p:cNvCxnSpPr>
            <a:stCxn id="24" idx="3"/>
            <a:endCxn id="29" idx="1"/>
          </p:cNvCxnSpPr>
          <p:nvPr/>
        </p:nvCxnSpPr>
        <p:spPr>
          <a:xfrm>
            <a:off x="5029200" y="2176614"/>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1" idx="1"/>
          </p:cNvCxnSpPr>
          <p:nvPr/>
        </p:nvCxnSpPr>
        <p:spPr>
          <a:xfrm flipV="1">
            <a:off x="5029201" y="4385343"/>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32" idx="1"/>
          </p:cNvCxnSpPr>
          <p:nvPr/>
        </p:nvCxnSpPr>
        <p:spPr>
          <a:xfrm>
            <a:off x="5029201" y="4942669"/>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25571" y="1786541"/>
            <a:ext cx="1886222" cy="369332"/>
          </a:xfrm>
          <a:prstGeom prst="rect">
            <a:avLst/>
          </a:prstGeom>
          <a:noFill/>
        </p:spPr>
        <p:txBody>
          <a:bodyPr wrap="none" rtlCol="0">
            <a:spAutoFit/>
          </a:bodyPr>
          <a:lstStyle/>
          <a:p>
            <a:r>
              <a:rPr lang="en-US" i="1" dirty="0">
                <a:solidFill>
                  <a:srgbClr val="F32200"/>
                </a:solidFill>
              </a:rPr>
              <a:t>application design</a:t>
            </a:r>
          </a:p>
        </p:txBody>
      </p:sp>
      <p:sp>
        <p:nvSpPr>
          <p:cNvPr id="37" name="TextBox 36"/>
          <p:cNvSpPr txBox="1"/>
          <p:nvPr/>
        </p:nvSpPr>
        <p:spPr>
          <a:xfrm>
            <a:off x="6234644" y="2903217"/>
            <a:ext cx="1868077" cy="369332"/>
          </a:xfrm>
          <a:prstGeom prst="rect">
            <a:avLst/>
          </a:prstGeom>
          <a:noFill/>
        </p:spPr>
        <p:txBody>
          <a:bodyPr wrap="none" rtlCol="0">
            <a:spAutoFit/>
          </a:bodyPr>
          <a:lstStyle/>
          <a:p>
            <a:pPr algn="ctr"/>
            <a:r>
              <a:rPr lang="en-US" i="1" dirty="0">
                <a:solidFill>
                  <a:srgbClr val="F32200"/>
                </a:solidFill>
              </a:rPr>
              <a:t>interaction design</a:t>
            </a:r>
          </a:p>
        </p:txBody>
      </p:sp>
      <p:sp>
        <p:nvSpPr>
          <p:cNvPr id="38" name="TextBox 37"/>
          <p:cNvSpPr txBox="1"/>
          <p:nvPr/>
        </p:nvSpPr>
        <p:spPr>
          <a:xfrm>
            <a:off x="6175109" y="4556477"/>
            <a:ext cx="1987147" cy="369332"/>
          </a:xfrm>
          <a:prstGeom prst="rect">
            <a:avLst/>
          </a:prstGeom>
          <a:noFill/>
        </p:spPr>
        <p:txBody>
          <a:bodyPr wrap="none" rtlCol="0">
            <a:spAutoFit/>
          </a:bodyPr>
          <a:lstStyle/>
          <a:p>
            <a:pPr algn="ctr"/>
            <a:r>
              <a:rPr lang="en-US" i="1" dirty="0">
                <a:solidFill>
                  <a:srgbClr val="F32200"/>
                </a:solidFill>
              </a:rPr>
              <a:t>architecture design</a:t>
            </a:r>
          </a:p>
        </p:txBody>
      </p:sp>
      <p:sp>
        <p:nvSpPr>
          <p:cNvPr id="39" name="TextBox 38"/>
          <p:cNvSpPr txBox="1"/>
          <p:nvPr/>
        </p:nvSpPr>
        <p:spPr>
          <a:xfrm>
            <a:off x="5990635" y="5697016"/>
            <a:ext cx="2356094" cy="369332"/>
          </a:xfrm>
          <a:prstGeom prst="rect">
            <a:avLst/>
          </a:prstGeom>
          <a:noFill/>
        </p:spPr>
        <p:txBody>
          <a:bodyPr wrap="none" rtlCol="0">
            <a:spAutoFit/>
          </a:bodyPr>
          <a:lstStyle/>
          <a:p>
            <a:pPr algn="ctr"/>
            <a:r>
              <a:rPr lang="en-US" i="1" dirty="0">
                <a:solidFill>
                  <a:srgbClr val="F32200"/>
                </a:solidFill>
              </a:rPr>
              <a:t>implementation design</a:t>
            </a:r>
          </a:p>
        </p:txBody>
      </p:sp>
    </p:spTree>
    <p:extLst>
      <p:ext uri="{BB962C8B-B14F-4D97-AF65-F5344CB8AC3E}">
        <p14:creationId xmlns:p14="http://schemas.microsoft.com/office/powerpoint/2010/main" val="55728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 mobile phone messaging system</a:t>
            </a:r>
          </a:p>
        </p:txBody>
      </p:sp>
      <p:cxnSp>
        <p:nvCxnSpPr>
          <p:cNvPr id="20" name="Straight Arrow Connector 19"/>
          <p:cNvCxnSpPr>
            <a:stCxn id="24" idx="3"/>
            <a:endCxn id="28" idx="1"/>
          </p:cNvCxnSpPr>
          <p:nvPr/>
        </p:nvCxnSpPr>
        <p:spPr>
          <a:xfrm flipV="1">
            <a:off x="5029200" y="1619288"/>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6" idx="3"/>
            <a:endCxn id="25" idx="1"/>
          </p:cNvCxnSpPr>
          <p:nvPr/>
        </p:nvCxnSpPr>
        <p:spPr>
          <a:xfrm>
            <a:off x="2345883" y="3559641"/>
            <a:ext cx="539283" cy="1383028"/>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6" idx="3"/>
            <a:endCxn id="24" idx="1"/>
          </p:cNvCxnSpPr>
          <p:nvPr/>
        </p:nvCxnSpPr>
        <p:spPr>
          <a:xfrm flipV="1">
            <a:off x="2345883" y="2176614"/>
            <a:ext cx="539282" cy="138302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885165" y="2007337"/>
            <a:ext cx="2144036" cy="3104609"/>
            <a:chOff x="2438399" y="1897951"/>
            <a:chExt cx="2144036" cy="3104609"/>
          </a:xfrm>
        </p:grpSpPr>
        <p:sp>
          <p:nvSpPr>
            <p:cNvPr id="24" name="TextBox 23"/>
            <p:cNvSpPr txBox="1"/>
            <p:nvPr/>
          </p:nvSpPr>
          <p:spPr>
            <a:xfrm>
              <a:off x="2438399" y="1897951"/>
              <a:ext cx="2144035"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satisfactory experience</a:t>
              </a:r>
            </a:p>
          </p:txBody>
        </p:sp>
        <p:sp>
          <p:nvSpPr>
            <p:cNvPr id="25" name="TextBox 24"/>
            <p:cNvSpPr txBox="1"/>
            <p:nvPr/>
          </p:nvSpPr>
          <p:spPr>
            <a:xfrm>
              <a:off x="2438400" y="4664006"/>
              <a:ext cx="2144035"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plan for realization</a:t>
              </a:r>
            </a:p>
          </p:txBody>
        </p:sp>
      </p:grpSp>
      <p:sp>
        <p:nvSpPr>
          <p:cNvPr id="26" name="TextBox 25"/>
          <p:cNvSpPr txBox="1"/>
          <p:nvPr/>
        </p:nvSpPr>
        <p:spPr>
          <a:xfrm>
            <a:off x="310682" y="339036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change in the world</a:t>
            </a:r>
          </a:p>
        </p:txBody>
      </p:sp>
      <p:grpSp>
        <p:nvGrpSpPr>
          <p:cNvPr id="27" name="Group 26"/>
          <p:cNvGrpSpPr/>
          <p:nvPr/>
        </p:nvGrpSpPr>
        <p:grpSpPr>
          <a:xfrm>
            <a:off x="5568482" y="1450011"/>
            <a:ext cx="3200400" cy="1453206"/>
            <a:chOff x="5410200" y="1340625"/>
            <a:chExt cx="3200400" cy="1453206"/>
          </a:xfrm>
        </p:grpSpPr>
        <p:sp>
          <p:nvSpPr>
            <p:cNvPr id="28" name="TextBox 27"/>
            <p:cNvSpPr txBox="1"/>
            <p:nvPr/>
          </p:nvSpPr>
          <p:spPr>
            <a:xfrm>
              <a:off x="5410200" y="1340625"/>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is it to accomplish?</a:t>
              </a:r>
            </a:p>
          </p:txBody>
        </p:sp>
        <p:sp>
          <p:nvSpPr>
            <p:cNvPr id="29" name="TextBox 28"/>
            <p:cNvSpPr txBox="1"/>
            <p:nvPr/>
          </p:nvSpPr>
          <p:spPr>
            <a:xfrm>
              <a:off x="5410200" y="2455277"/>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how does one interact with it?</a:t>
              </a:r>
            </a:p>
          </p:txBody>
        </p:sp>
      </p:grpSp>
      <p:grpSp>
        <p:nvGrpSpPr>
          <p:cNvPr id="30" name="Group 29"/>
          <p:cNvGrpSpPr/>
          <p:nvPr/>
        </p:nvGrpSpPr>
        <p:grpSpPr>
          <a:xfrm>
            <a:off x="5568482" y="4216066"/>
            <a:ext cx="3200400" cy="1453206"/>
            <a:chOff x="5410200" y="4106680"/>
            <a:chExt cx="3200400" cy="1453206"/>
          </a:xfrm>
        </p:grpSpPr>
        <p:sp>
          <p:nvSpPr>
            <p:cNvPr id="31" name="TextBox 30"/>
            <p:cNvSpPr txBox="1"/>
            <p:nvPr/>
          </p:nvSpPr>
          <p:spPr>
            <a:xfrm>
              <a:off x="5410200" y="4106680"/>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is its conceptual core?</a:t>
              </a:r>
            </a:p>
          </p:txBody>
        </p:sp>
        <p:sp>
          <p:nvSpPr>
            <p:cNvPr id="32" name="TextBox 31"/>
            <p:cNvSpPr txBox="1"/>
            <p:nvPr/>
          </p:nvSpPr>
          <p:spPr>
            <a:xfrm>
              <a:off x="5410200" y="5221332"/>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are its implementation details?</a:t>
              </a:r>
            </a:p>
          </p:txBody>
        </p:sp>
      </p:grpSp>
      <p:cxnSp>
        <p:nvCxnSpPr>
          <p:cNvPr id="33" name="Straight Arrow Connector 32"/>
          <p:cNvCxnSpPr>
            <a:stCxn id="24" idx="3"/>
            <a:endCxn id="29" idx="1"/>
          </p:cNvCxnSpPr>
          <p:nvPr/>
        </p:nvCxnSpPr>
        <p:spPr>
          <a:xfrm>
            <a:off x="5029200" y="2176614"/>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1" idx="1"/>
          </p:cNvCxnSpPr>
          <p:nvPr/>
        </p:nvCxnSpPr>
        <p:spPr>
          <a:xfrm flipV="1">
            <a:off x="5029201" y="4385343"/>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32" idx="1"/>
          </p:cNvCxnSpPr>
          <p:nvPr/>
        </p:nvCxnSpPr>
        <p:spPr>
          <a:xfrm>
            <a:off x="5029201" y="4942669"/>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25571" y="1786541"/>
            <a:ext cx="1886222" cy="369332"/>
          </a:xfrm>
          <a:prstGeom prst="rect">
            <a:avLst/>
          </a:prstGeom>
          <a:noFill/>
        </p:spPr>
        <p:txBody>
          <a:bodyPr wrap="none" rtlCol="0">
            <a:spAutoFit/>
          </a:bodyPr>
          <a:lstStyle/>
          <a:p>
            <a:r>
              <a:rPr lang="en-US" i="1" dirty="0">
                <a:solidFill>
                  <a:srgbClr val="F32200"/>
                </a:solidFill>
              </a:rPr>
              <a:t>application design</a:t>
            </a:r>
          </a:p>
        </p:txBody>
      </p:sp>
      <p:sp>
        <p:nvSpPr>
          <p:cNvPr id="37" name="TextBox 36"/>
          <p:cNvSpPr txBox="1"/>
          <p:nvPr/>
        </p:nvSpPr>
        <p:spPr>
          <a:xfrm>
            <a:off x="6234644" y="2903217"/>
            <a:ext cx="1868077" cy="369332"/>
          </a:xfrm>
          <a:prstGeom prst="rect">
            <a:avLst/>
          </a:prstGeom>
          <a:noFill/>
        </p:spPr>
        <p:txBody>
          <a:bodyPr wrap="none" rtlCol="0">
            <a:spAutoFit/>
          </a:bodyPr>
          <a:lstStyle/>
          <a:p>
            <a:pPr algn="ctr"/>
            <a:r>
              <a:rPr lang="en-US" i="1" dirty="0">
                <a:solidFill>
                  <a:srgbClr val="F32200"/>
                </a:solidFill>
              </a:rPr>
              <a:t>interaction design</a:t>
            </a:r>
          </a:p>
        </p:txBody>
      </p:sp>
      <p:sp>
        <p:nvSpPr>
          <p:cNvPr id="38" name="TextBox 37"/>
          <p:cNvSpPr txBox="1"/>
          <p:nvPr/>
        </p:nvSpPr>
        <p:spPr>
          <a:xfrm>
            <a:off x="6175109" y="4556477"/>
            <a:ext cx="1987147" cy="369332"/>
          </a:xfrm>
          <a:prstGeom prst="rect">
            <a:avLst/>
          </a:prstGeom>
          <a:noFill/>
        </p:spPr>
        <p:txBody>
          <a:bodyPr wrap="none" rtlCol="0">
            <a:spAutoFit/>
          </a:bodyPr>
          <a:lstStyle/>
          <a:p>
            <a:pPr algn="ctr"/>
            <a:r>
              <a:rPr lang="en-US" i="1" dirty="0">
                <a:solidFill>
                  <a:srgbClr val="F32200"/>
                </a:solidFill>
              </a:rPr>
              <a:t>architecture design</a:t>
            </a:r>
          </a:p>
        </p:txBody>
      </p:sp>
      <p:sp>
        <p:nvSpPr>
          <p:cNvPr id="39" name="TextBox 38"/>
          <p:cNvSpPr txBox="1"/>
          <p:nvPr/>
        </p:nvSpPr>
        <p:spPr>
          <a:xfrm>
            <a:off x="5990635" y="5697016"/>
            <a:ext cx="2356094" cy="369332"/>
          </a:xfrm>
          <a:prstGeom prst="rect">
            <a:avLst/>
          </a:prstGeom>
          <a:noFill/>
        </p:spPr>
        <p:txBody>
          <a:bodyPr wrap="none" rtlCol="0">
            <a:spAutoFit/>
          </a:bodyPr>
          <a:lstStyle/>
          <a:p>
            <a:pPr algn="ctr"/>
            <a:r>
              <a:rPr lang="en-US" i="1" dirty="0">
                <a:solidFill>
                  <a:srgbClr val="F32200"/>
                </a:solidFill>
              </a:rPr>
              <a:t>implementation design</a:t>
            </a:r>
          </a:p>
        </p:txBody>
      </p:sp>
    </p:spTree>
    <p:extLst>
      <p:ext uri="{BB962C8B-B14F-4D97-AF65-F5344CB8AC3E}">
        <p14:creationId xmlns:p14="http://schemas.microsoft.com/office/powerpoint/2010/main" val="183089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 word processor</a:t>
            </a:r>
          </a:p>
        </p:txBody>
      </p:sp>
      <p:cxnSp>
        <p:nvCxnSpPr>
          <p:cNvPr id="20" name="Straight Arrow Connector 19"/>
          <p:cNvCxnSpPr>
            <a:stCxn id="24" idx="3"/>
            <a:endCxn id="28" idx="1"/>
          </p:cNvCxnSpPr>
          <p:nvPr/>
        </p:nvCxnSpPr>
        <p:spPr>
          <a:xfrm flipV="1">
            <a:off x="5029200" y="1619288"/>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6" idx="3"/>
            <a:endCxn id="25" idx="1"/>
          </p:cNvCxnSpPr>
          <p:nvPr/>
        </p:nvCxnSpPr>
        <p:spPr>
          <a:xfrm>
            <a:off x="2345883" y="3559641"/>
            <a:ext cx="539283" cy="1383028"/>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6" idx="3"/>
            <a:endCxn id="24" idx="1"/>
          </p:cNvCxnSpPr>
          <p:nvPr/>
        </p:nvCxnSpPr>
        <p:spPr>
          <a:xfrm flipV="1">
            <a:off x="2345883" y="2176614"/>
            <a:ext cx="539282" cy="138302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885165" y="2007337"/>
            <a:ext cx="2144036" cy="3104609"/>
            <a:chOff x="2438399" y="1897951"/>
            <a:chExt cx="2144036" cy="3104609"/>
          </a:xfrm>
        </p:grpSpPr>
        <p:sp>
          <p:nvSpPr>
            <p:cNvPr id="24" name="TextBox 23"/>
            <p:cNvSpPr txBox="1"/>
            <p:nvPr/>
          </p:nvSpPr>
          <p:spPr>
            <a:xfrm>
              <a:off x="2438399" y="1897951"/>
              <a:ext cx="2144035"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satisfactory experience</a:t>
              </a:r>
            </a:p>
          </p:txBody>
        </p:sp>
        <p:sp>
          <p:nvSpPr>
            <p:cNvPr id="25" name="TextBox 24"/>
            <p:cNvSpPr txBox="1"/>
            <p:nvPr/>
          </p:nvSpPr>
          <p:spPr>
            <a:xfrm>
              <a:off x="2438400" y="4664006"/>
              <a:ext cx="2144035"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plan for realization</a:t>
              </a:r>
            </a:p>
          </p:txBody>
        </p:sp>
      </p:grpSp>
      <p:sp>
        <p:nvSpPr>
          <p:cNvPr id="26" name="TextBox 25"/>
          <p:cNvSpPr txBox="1"/>
          <p:nvPr/>
        </p:nvSpPr>
        <p:spPr>
          <a:xfrm>
            <a:off x="310682" y="339036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change in the world</a:t>
            </a:r>
          </a:p>
        </p:txBody>
      </p:sp>
      <p:grpSp>
        <p:nvGrpSpPr>
          <p:cNvPr id="27" name="Group 26"/>
          <p:cNvGrpSpPr/>
          <p:nvPr/>
        </p:nvGrpSpPr>
        <p:grpSpPr>
          <a:xfrm>
            <a:off x="5568482" y="1450011"/>
            <a:ext cx="3200400" cy="1453206"/>
            <a:chOff x="5410200" y="1340625"/>
            <a:chExt cx="3200400" cy="1453206"/>
          </a:xfrm>
        </p:grpSpPr>
        <p:sp>
          <p:nvSpPr>
            <p:cNvPr id="28" name="TextBox 27"/>
            <p:cNvSpPr txBox="1"/>
            <p:nvPr/>
          </p:nvSpPr>
          <p:spPr>
            <a:xfrm>
              <a:off x="5410200" y="1340625"/>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is it to accomplish?</a:t>
              </a:r>
            </a:p>
          </p:txBody>
        </p:sp>
        <p:sp>
          <p:nvSpPr>
            <p:cNvPr id="29" name="TextBox 28"/>
            <p:cNvSpPr txBox="1"/>
            <p:nvPr/>
          </p:nvSpPr>
          <p:spPr>
            <a:xfrm>
              <a:off x="5410200" y="2455277"/>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how does one interact with it?</a:t>
              </a:r>
            </a:p>
          </p:txBody>
        </p:sp>
      </p:grpSp>
      <p:grpSp>
        <p:nvGrpSpPr>
          <p:cNvPr id="30" name="Group 29"/>
          <p:cNvGrpSpPr/>
          <p:nvPr/>
        </p:nvGrpSpPr>
        <p:grpSpPr>
          <a:xfrm>
            <a:off x="5568482" y="4216066"/>
            <a:ext cx="3200400" cy="1453206"/>
            <a:chOff x="5410200" y="4106680"/>
            <a:chExt cx="3200400" cy="1453206"/>
          </a:xfrm>
        </p:grpSpPr>
        <p:sp>
          <p:nvSpPr>
            <p:cNvPr id="31" name="TextBox 30"/>
            <p:cNvSpPr txBox="1"/>
            <p:nvPr/>
          </p:nvSpPr>
          <p:spPr>
            <a:xfrm>
              <a:off x="5410200" y="4106680"/>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is its conceptual core?</a:t>
              </a:r>
            </a:p>
          </p:txBody>
        </p:sp>
        <p:sp>
          <p:nvSpPr>
            <p:cNvPr id="32" name="TextBox 31"/>
            <p:cNvSpPr txBox="1"/>
            <p:nvPr/>
          </p:nvSpPr>
          <p:spPr>
            <a:xfrm>
              <a:off x="5410200" y="5221332"/>
              <a:ext cx="3200400"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4C4C4C"/>
                  </a:solidFill>
                </a:rPr>
                <a:t>what are its implementation details?</a:t>
              </a:r>
            </a:p>
          </p:txBody>
        </p:sp>
      </p:grpSp>
      <p:cxnSp>
        <p:nvCxnSpPr>
          <p:cNvPr id="33" name="Straight Arrow Connector 32"/>
          <p:cNvCxnSpPr>
            <a:stCxn id="24" idx="3"/>
            <a:endCxn id="29" idx="1"/>
          </p:cNvCxnSpPr>
          <p:nvPr/>
        </p:nvCxnSpPr>
        <p:spPr>
          <a:xfrm>
            <a:off x="5029200" y="2176614"/>
            <a:ext cx="539282"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31" idx="1"/>
          </p:cNvCxnSpPr>
          <p:nvPr/>
        </p:nvCxnSpPr>
        <p:spPr>
          <a:xfrm flipV="1">
            <a:off x="5029201" y="4385343"/>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32" idx="1"/>
          </p:cNvCxnSpPr>
          <p:nvPr/>
        </p:nvCxnSpPr>
        <p:spPr>
          <a:xfrm>
            <a:off x="5029201" y="4942669"/>
            <a:ext cx="539281" cy="55732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25571" y="1786541"/>
            <a:ext cx="1886222" cy="369332"/>
          </a:xfrm>
          <a:prstGeom prst="rect">
            <a:avLst/>
          </a:prstGeom>
          <a:noFill/>
        </p:spPr>
        <p:txBody>
          <a:bodyPr wrap="none" rtlCol="0">
            <a:spAutoFit/>
          </a:bodyPr>
          <a:lstStyle/>
          <a:p>
            <a:r>
              <a:rPr lang="en-US" i="1" dirty="0">
                <a:solidFill>
                  <a:srgbClr val="F32200"/>
                </a:solidFill>
              </a:rPr>
              <a:t>application design</a:t>
            </a:r>
          </a:p>
        </p:txBody>
      </p:sp>
      <p:sp>
        <p:nvSpPr>
          <p:cNvPr id="37" name="TextBox 36"/>
          <p:cNvSpPr txBox="1"/>
          <p:nvPr/>
        </p:nvSpPr>
        <p:spPr>
          <a:xfrm>
            <a:off x="6234644" y="2903217"/>
            <a:ext cx="1868077" cy="369332"/>
          </a:xfrm>
          <a:prstGeom prst="rect">
            <a:avLst/>
          </a:prstGeom>
          <a:noFill/>
        </p:spPr>
        <p:txBody>
          <a:bodyPr wrap="none" rtlCol="0">
            <a:spAutoFit/>
          </a:bodyPr>
          <a:lstStyle/>
          <a:p>
            <a:pPr algn="ctr"/>
            <a:r>
              <a:rPr lang="en-US" i="1" dirty="0">
                <a:solidFill>
                  <a:srgbClr val="F32200"/>
                </a:solidFill>
              </a:rPr>
              <a:t>interaction design</a:t>
            </a:r>
          </a:p>
        </p:txBody>
      </p:sp>
      <p:sp>
        <p:nvSpPr>
          <p:cNvPr id="38" name="TextBox 37"/>
          <p:cNvSpPr txBox="1"/>
          <p:nvPr/>
        </p:nvSpPr>
        <p:spPr>
          <a:xfrm>
            <a:off x="6175109" y="4556477"/>
            <a:ext cx="1987147" cy="369332"/>
          </a:xfrm>
          <a:prstGeom prst="rect">
            <a:avLst/>
          </a:prstGeom>
          <a:noFill/>
        </p:spPr>
        <p:txBody>
          <a:bodyPr wrap="none" rtlCol="0">
            <a:spAutoFit/>
          </a:bodyPr>
          <a:lstStyle/>
          <a:p>
            <a:pPr algn="ctr"/>
            <a:r>
              <a:rPr lang="en-US" i="1" dirty="0">
                <a:solidFill>
                  <a:srgbClr val="F32200"/>
                </a:solidFill>
              </a:rPr>
              <a:t>architecture design</a:t>
            </a:r>
          </a:p>
        </p:txBody>
      </p:sp>
      <p:sp>
        <p:nvSpPr>
          <p:cNvPr id="39" name="TextBox 38"/>
          <p:cNvSpPr txBox="1"/>
          <p:nvPr/>
        </p:nvSpPr>
        <p:spPr>
          <a:xfrm>
            <a:off x="5990635" y="5697016"/>
            <a:ext cx="2356094" cy="369332"/>
          </a:xfrm>
          <a:prstGeom prst="rect">
            <a:avLst/>
          </a:prstGeom>
          <a:noFill/>
        </p:spPr>
        <p:txBody>
          <a:bodyPr wrap="none" rtlCol="0">
            <a:spAutoFit/>
          </a:bodyPr>
          <a:lstStyle/>
          <a:p>
            <a:pPr algn="ctr"/>
            <a:r>
              <a:rPr lang="en-US" i="1" dirty="0">
                <a:solidFill>
                  <a:srgbClr val="F32200"/>
                </a:solidFill>
              </a:rPr>
              <a:t>implementation design</a:t>
            </a:r>
          </a:p>
        </p:txBody>
      </p:sp>
    </p:spTree>
    <p:extLst>
      <p:ext uri="{BB962C8B-B14F-4D97-AF65-F5344CB8AC3E}">
        <p14:creationId xmlns:p14="http://schemas.microsoft.com/office/powerpoint/2010/main" val="86508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cycle</a:t>
            </a:r>
            <a:endParaRPr lang="en-US" dirty="0"/>
          </a:p>
        </p:txBody>
      </p:sp>
      <p:sp>
        <p:nvSpPr>
          <p:cNvPr id="5" name="TextBox 4"/>
          <p:cNvSpPr txBox="1"/>
          <p:nvPr/>
        </p:nvSpPr>
        <p:spPr>
          <a:xfrm>
            <a:off x="1371600" y="378231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analyze</a:t>
            </a:r>
          </a:p>
        </p:txBody>
      </p:sp>
      <p:sp>
        <p:nvSpPr>
          <p:cNvPr id="6" name="TextBox 5"/>
          <p:cNvSpPr txBox="1"/>
          <p:nvPr/>
        </p:nvSpPr>
        <p:spPr>
          <a:xfrm>
            <a:off x="5638800" y="378231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evaluate</a:t>
            </a:r>
          </a:p>
        </p:txBody>
      </p:sp>
      <p:sp>
        <p:nvSpPr>
          <p:cNvPr id="7" name="TextBox 6"/>
          <p:cNvSpPr txBox="1"/>
          <p:nvPr/>
        </p:nvSpPr>
        <p:spPr>
          <a:xfrm>
            <a:off x="3505200" y="195351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synthesize</a:t>
            </a:r>
          </a:p>
        </p:txBody>
      </p:sp>
      <p:cxnSp>
        <p:nvCxnSpPr>
          <p:cNvPr id="13" name="Elbow Connector 12"/>
          <p:cNvCxnSpPr>
            <a:stCxn id="5" idx="0"/>
            <a:endCxn id="7" idx="1"/>
          </p:cNvCxnSpPr>
          <p:nvPr/>
        </p:nvCxnSpPr>
        <p:spPr>
          <a:xfrm rot="5400000" flipH="1" flipV="1">
            <a:off x="2117439" y="2394550"/>
            <a:ext cx="1659523" cy="1115999"/>
          </a:xfrm>
          <a:prstGeom prst="bentConnector2">
            <a:avLst/>
          </a:prstGeom>
          <a:ln w="1905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7" idx="3"/>
            <a:endCxn id="6" idx="0"/>
          </p:cNvCxnSpPr>
          <p:nvPr/>
        </p:nvCxnSpPr>
        <p:spPr>
          <a:xfrm>
            <a:off x="5540401" y="2122787"/>
            <a:ext cx="1116000" cy="1659523"/>
          </a:xfrm>
          <a:prstGeom prst="bentConnector2">
            <a:avLst/>
          </a:prstGeom>
          <a:ln w="1905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2"/>
            <a:endCxn id="5" idx="2"/>
          </p:cNvCxnSpPr>
          <p:nvPr/>
        </p:nvCxnSpPr>
        <p:spPr>
          <a:xfrm rot="5400000">
            <a:off x="4522801" y="1987264"/>
            <a:ext cx="12700" cy="4267200"/>
          </a:xfrm>
          <a:prstGeom prst="bentConnector3">
            <a:avLst>
              <a:gd name="adj1" fmla="val 7434780"/>
            </a:avLst>
          </a:prstGeom>
          <a:ln w="1905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39932" y="2666399"/>
            <a:ext cx="1946469" cy="1947070"/>
            <a:chOff x="3539932" y="2666399"/>
            <a:chExt cx="1946469" cy="1947070"/>
          </a:xfrm>
        </p:grpSpPr>
        <p:sp>
          <p:nvSpPr>
            <p:cNvPr id="21" name="Arc 20"/>
            <p:cNvSpPr/>
            <p:nvPr/>
          </p:nvSpPr>
          <p:spPr>
            <a:xfrm>
              <a:off x="3539932" y="2666399"/>
              <a:ext cx="1946468" cy="1946469"/>
            </a:xfrm>
            <a:prstGeom prst="arc">
              <a:avLst/>
            </a:prstGeom>
            <a:ln w="28575">
              <a:solidFill>
                <a:srgbClr val="F322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flipV="1">
              <a:off x="3539932" y="2667000"/>
              <a:ext cx="1946468" cy="1946469"/>
            </a:xfrm>
            <a:prstGeom prst="arc">
              <a:avLst/>
            </a:prstGeom>
            <a:ln w="28575">
              <a:solidFill>
                <a:srgbClr val="F32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6200000">
              <a:off x="3539932" y="2667000"/>
              <a:ext cx="1946469" cy="1946468"/>
            </a:xfrm>
            <a:prstGeom prst="arc">
              <a:avLst/>
            </a:prstGeom>
            <a:ln w="28575">
              <a:solidFill>
                <a:srgbClr val="F32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5400000" flipV="1">
              <a:off x="3539932" y="2667000"/>
              <a:ext cx="1946469" cy="1946468"/>
            </a:xfrm>
            <a:prstGeom prst="arc">
              <a:avLst/>
            </a:prstGeom>
            <a:ln w="28575">
              <a:solidFill>
                <a:srgbClr val="F32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TextBox 2"/>
          <p:cNvSpPr txBox="1"/>
          <p:nvPr/>
        </p:nvSpPr>
        <p:spPr>
          <a:xfrm>
            <a:off x="3833845" y="2901270"/>
            <a:ext cx="1358642" cy="1477328"/>
          </a:xfrm>
          <a:prstGeom prst="rect">
            <a:avLst/>
          </a:prstGeom>
          <a:noFill/>
        </p:spPr>
        <p:txBody>
          <a:bodyPr wrap="none" rtlCol="0">
            <a:spAutoFit/>
          </a:bodyPr>
          <a:lstStyle/>
          <a:p>
            <a:pPr algn="ctr"/>
            <a:r>
              <a:rPr lang="en-US" i="1" dirty="0"/>
              <a:t>goals</a:t>
            </a:r>
          </a:p>
          <a:p>
            <a:pPr algn="ctr"/>
            <a:r>
              <a:rPr lang="en-US" i="1" dirty="0"/>
              <a:t>constraints</a:t>
            </a:r>
          </a:p>
          <a:p>
            <a:pPr algn="ctr"/>
            <a:r>
              <a:rPr lang="en-US" i="1" dirty="0"/>
              <a:t>assumptions</a:t>
            </a:r>
          </a:p>
          <a:p>
            <a:pPr algn="ctr"/>
            <a:r>
              <a:rPr lang="en-US" i="1" dirty="0"/>
              <a:t>decisions</a:t>
            </a:r>
          </a:p>
          <a:p>
            <a:pPr algn="ctr"/>
            <a:r>
              <a:rPr lang="en-US" i="1" dirty="0"/>
              <a:t>ideas</a:t>
            </a:r>
          </a:p>
        </p:txBody>
      </p:sp>
    </p:spTree>
    <p:extLst>
      <p:ext uri="{BB962C8B-B14F-4D97-AF65-F5344CB8AC3E}">
        <p14:creationId xmlns:p14="http://schemas.microsoft.com/office/powerpoint/2010/main" val="62331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1</a:t>
            </a:r>
          </a:p>
        </p:txBody>
      </p:sp>
      <p:sp>
        <p:nvSpPr>
          <p:cNvPr id="3" name="Content Placeholder 2"/>
          <p:cNvSpPr>
            <a:spLocks noGrp="1"/>
          </p:cNvSpPr>
          <p:nvPr>
            <p:ph sz="half" idx="1"/>
          </p:nvPr>
        </p:nvSpPr>
        <p:spPr/>
        <p:txBody>
          <a:bodyPr>
            <a:normAutofit lnSpcReduction="10000"/>
          </a:bodyPr>
          <a:lstStyle/>
          <a:p>
            <a:pPr marL="0" indent="0">
              <a:buNone/>
            </a:pPr>
            <a:r>
              <a:rPr lang="en-US" dirty="0"/>
              <a:t>Your client is </a:t>
            </a:r>
            <a:r>
              <a:rPr lang="en-US" i="1" dirty="0" err="1"/>
              <a:t>RealPlay</a:t>
            </a:r>
            <a:r>
              <a:rPr lang="en-US" dirty="0"/>
              <a:t>, a new company that recognizes the importance of children not only playing on some form of laptop, phone, or tablet, but also playing with friends in the real world.  </a:t>
            </a:r>
          </a:p>
          <a:p>
            <a:pPr marL="0" indent="0">
              <a:buNone/>
            </a:pPr>
            <a:r>
              <a:rPr lang="en-US" i="1" dirty="0" err="1"/>
              <a:t>RealPlay</a:t>
            </a:r>
            <a:r>
              <a:rPr lang="en-US" dirty="0"/>
              <a:t> is particularly looking to break the increasing screen-oriented world of children by finding them opportunities to play with other children.  It’s looking to borrow ideas from Facebook, Doodle, and so on, but really wants to ‘blow this out of the water’ and be the next unicorn ($1B startup).  Additional functionality, then, is something it wants thought about.</a:t>
            </a:r>
          </a:p>
          <a:p>
            <a:pPr marL="0" indent="0">
              <a:buNone/>
            </a:pPr>
            <a:r>
              <a:rPr lang="en-US" dirty="0"/>
              <a:t>The company has sought you out, because you are an excellent designer.  All of the software design is in your hands.  </a:t>
            </a:r>
            <a:r>
              <a:rPr lang="en-US" i="1" dirty="0" err="1"/>
              <a:t>PlayTime</a:t>
            </a:r>
            <a:r>
              <a:rPr lang="en-US" i="1" dirty="0"/>
              <a:t> </a:t>
            </a:r>
            <a:r>
              <a:rPr lang="en-US" dirty="0"/>
              <a:t>has the idea protected (meaning no competition), but has no idea how to actually design the software.</a:t>
            </a:r>
          </a:p>
        </p:txBody>
      </p:sp>
    </p:spTree>
    <p:extLst>
      <p:ext uri="{BB962C8B-B14F-4D97-AF65-F5344CB8AC3E}">
        <p14:creationId xmlns:p14="http://schemas.microsoft.com/office/powerpoint/2010/main" val="140223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1 (part 1)</a:t>
            </a:r>
          </a:p>
        </p:txBody>
      </p:sp>
      <p:sp>
        <p:nvSpPr>
          <p:cNvPr id="3" name="Content Placeholder 2"/>
          <p:cNvSpPr>
            <a:spLocks noGrp="1"/>
          </p:cNvSpPr>
          <p:nvPr>
            <p:ph sz="half" idx="1"/>
          </p:nvPr>
        </p:nvSpPr>
        <p:spPr/>
        <p:txBody>
          <a:bodyPr/>
          <a:lstStyle/>
          <a:p>
            <a:r>
              <a:rPr lang="en-US" dirty="0"/>
              <a:t>Identify </a:t>
            </a:r>
            <a:r>
              <a:rPr lang="en-US" i="1" dirty="0"/>
              <a:t>possible</a:t>
            </a:r>
            <a:r>
              <a:rPr lang="en-US" dirty="0"/>
              <a:t> audiences and other stakeholders</a:t>
            </a:r>
          </a:p>
          <a:p>
            <a:endParaRPr lang="en-US" dirty="0"/>
          </a:p>
          <a:p>
            <a:r>
              <a:rPr lang="en-US" dirty="0"/>
              <a:t>Identify </a:t>
            </a:r>
            <a:r>
              <a:rPr lang="en-US" i="1" dirty="0"/>
              <a:t>possible</a:t>
            </a:r>
            <a:r>
              <a:rPr lang="en-US" dirty="0"/>
              <a:t> goals, constraints, and assumptions</a:t>
            </a:r>
          </a:p>
          <a:p>
            <a:endParaRPr lang="en-US" dirty="0"/>
          </a:p>
          <a:p>
            <a:r>
              <a:rPr lang="en-US" dirty="0"/>
              <a:t>Bring </a:t>
            </a:r>
            <a:r>
              <a:rPr lang="en-US" i="1" dirty="0"/>
              <a:t>two </a:t>
            </a:r>
            <a:r>
              <a:rPr lang="en-US" dirty="0"/>
              <a:t>printed copies to discussion, this Friday</a:t>
            </a:r>
          </a:p>
          <a:p>
            <a:pPr lvl="1"/>
            <a:r>
              <a:rPr lang="en-US" dirty="0"/>
              <a:t>one for the TAs</a:t>
            </a:r>
          </a:p>
          <a:p>
            <a:pPr lvl="1"/>
            <a:r>
              <a:rPr lang="en-US" dirty="0"/>
              <a:t>one for your group</a:t>
            </a:r>
          </a:p>
          <a:p>
            <a:pPr lvl="1"/>
            <a:endParaRPr lang="en-US" dirty="0"/>
          </a:p>
          <a:p>
            <a:r>
              <a:rPr lang="en-US" dirty="0"/>
              <a:t>Your group will be announced at the start of your discussion</a:t>
            </a:r>
          </a:p>
        </p:txBody>
      </p:sp>
    </p:spTree>
    <p:extLst>
      <p:ext uri="{BB962C8B-B14F-4D97-AF65-F5344CB8AC3E}">
        <p14:creationId xmlns:p14="http://schemas.microsoft.com/office/powerpoint/2010/main" val="294870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half" idx="1"/>
          </p:nvPr>
        </p:nvSpPr>
        <p:spPr/>
        <p:txBody>
          <a:bodyPr/>
          <a:lstStyle/>
          <a:p>
            <a:r>
              <a:rPr lang="en-US" dirty="0"/>
              <a:t>There </a:t>
            </a:r>
            <a:r>
              <a:rPr lang="en-US" i="1" dirty="0"/>
              <a:t>will</a:t>
            </a:r>
            <a:r>
              <a:rPr lang="en-US" dirty="0"/>
              <a:t> be discussion this upcoming Friday</a:t>
            </a:r>
          </a:p>
          <a:p>
            <a:endParaRPr lang="en-US" dirty="0"/>
          </a:p>
          <a:p>
            <a:r>
              <a:rPr lang="en-US" dirty="0"/>
              <a:t>Please join your </a:t>
            </a:r>
            <a:r>
              <a:rPr lang="en-US" i="1" dirty="0"/>
              <a:t>designated</a:t>
            </a:r>
            <a:r>
              <a:rPr lang="en-US" dirty="0"/>
              <a:t> discussion</a:t>
            </a:r>
          </a:p>
        </p:txBody>
      </p:sp>
    </p:spTree>
    <p:extLst>
      <p:ext uri="{BB962C8B-B14F-4D97-AF65-F5344CB8AC3E}">
        <p14:creationId xmlns:p14="http://schemas.microsoft.com/office/powerpoint/2010/main" val="1403840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1 (part 2)</a:t>
            </a:r>
          </a:p>
        </p:txBody>
      </p:sp>
      <p:sp>
        <p:nvSpPr>
          <p:cNvPr id="3" name="Content Placeholder 2"/>
          <p:cNvSpPr>
            <a:spLocks noGrp="1"/>
          </p:cNvSpPr>
          <p:nvPr>
            <p:ph sz="half" idx="1"/>
          </p:nvPr>
        </p:nvSpPr>
        <p:spPr/>
        <p:txBody>
          <a:bodyPr>
            <a:normAutofit/>
          </a:bodyPr>
          <a:lstStyle/>
          <a:p>
            <a:r>
              <a:rPr lang="en-US" dirty="0"/>
              <a:t>As a team, design the consumer facing side of </a:t>
            </a:r>
            <a:r>
              <a:rPr lang="en-US" i="1" dirty="0" err="1"/>
              <a:t>RealPlay</a:t>
            </a:r>
            <a:r>
              <a:rPr lang="en-US" dirty="0"/>
              <a:t> in terms of the functionality it will offer and how users will interact with it</a:t>
            </a:r>
          </a:p>
          <a:p>
            <a:endParaRPr lang="en-US" dirty="0"/>
          </a:p>
          <a:p>
            <a:r>
              <a:rPr lang="en-US" dirty="0"/>
              <a:t>Make sure that you explicitly identify goals, constraints, and assumptions</a:t>
            </a:r>
          </a:p>
          <a:p>
            <a:endParaRPr lang="en-US" dirty="0"/>
          </a:p>
          <a:p>
            <a:r>
              <a:rPr lang="en-US" dirty="0"/>
              <a:t>Make sure to consider at least </a:t>
            </a:r>
            <a:r>
              <a:rPr lang="en-US" i="1" dirty="0"/>
              <a:t>three </a:t>
            </a:r>
            <a:r>
              <a:rPr lang="en-US" dirty="0"/>
              <a:t>different approaches, highlight tradeoffs among the approaches, and discuss why you chose the approach you took</a:t>
            </a:r>
          </a:p>
          <a:p>
            <a:pPr lvl="1"/>
            <a:r>
              <a:rPr lang="en-US" dirty="0"/>
              <a:t>briefly document the approaches you considered but did not adopt</a:t>
            </a:r>
          </a:p>
        </p:txBody>
      </p:sp>
    </p:spTree>
    <p:extLst>
      <p:ext uri="{BB962C8B-B14F-4D97-AF65-F5344CB8AC3E}">
        <p14:creationId xmlns:p14="http://schemas.microsoft.com/office/powerpoint/2010/main" val="1818063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1 (part 2)</a:t>
            </a:r>
          </a:p>
        </p:txBody>
      </p:sp>
      <p:sp>
        <p:nvSpPr>
          <p:cNvPr id="3" name="Content Placeholder 2"/>
          <p:cNvSpPr>
            <a:spLocks noGrp="1"/>
          </p:cNvSpPr>
          <p:nvPr>
            <p:ph sz="half" idx="1"/>
          </p:nvPr>
        </p:nvSpPr>
        <p:spPr/>
        <p:txBody>
          <a:bodyPr>
            <a:normAutofit/>
          </a:bodyPr>
          <a:lstStyle/>
          <a:p>
            <a:r>
              <a:rPr lang="en-US" dirty="0"/>
              <a:t>Practice what you have learned about experts: </a:t>
            </a:r>
          </a:p>
          <a:p>
            <a:pPr lvl="1"/>
            <a:r>
              <a:rPr lang="en-US" dirty="0"/>
              <a:t>focus on the essence</a:t>
            </a:r>
          </a:p>
          <a:p>
            <a:pPr lvl="1"/>
            <a:r>
              <a:rPr lang="en-US" dirty="0"/>
              <a:t>prefer solutions that they know work</a:t>
            </a:r>
          </a:p>
          <a:p>
            <a:pPr lvl="1"/>
            <a:r>
              <a:rPr lang="en-US" dirty="0"/>
              <a:t>address knowledge deficiencies</a:t>
            </a:r>
          </a:p>
          <a:p>
            <a:pPr lvl="1"/>
            <a:r>
              <a:rPr lang="en-US" dirty="0"/>
              <a:t>generate alternatives</a:t>
            </a:r>
          </a:p>
          <a:p>
            <a:pPr lvl="1"/>
            <a:r>
              <a:rPr lang="en-US" dirty="0"/>
              <a:t>are skeptical</a:t>
            </a:r>
          </a:p>
          <a:p>
            <a:pPr marL="457200" lvl="1" indent="0">
              <a:buNone/>
            </a:pPr>
            <a:endParaRPr lang="en-US" dirty="0"/>
          </a:p>
          <a:p>
            <a:r>
              <a:rPr lang="en-US" dirty="0"/>
              <a:t>Due Tuesday February 5, at noon (through </a:t>
            </a:r>
            <a:r>
              <a:rPr lang="en-US" dirty="0" err="1"/>
              <a:t>GradeScope</a:t>
            </a:r>
            <a:r>
              <a:rPr lang="en-US" dirty="0"/>
              <a:t>)</a:t>
            </a:r>
          </a:p>
          <a:p>
            <a:pPr lvl="1"/>
            <a:r>
              <a:rPr lang="en-US" dirty="0"/>
              <a:t>make sure to identify all group members</a:t>
            </a:r>
          </a:p>
          <a:p>
            <a:pPr lvl="1"/>
            <a:endParaRPr lang="en-US" dirty="0"/>
          </a:p>
          <a:p>
            <a:endParaRPr lang="en-US" dirty="0"/>
          </a:p>
        </p:txBody>
      </p:sp>
    </p:spTree>
    <p:extLst>
      <p:ext uri="{BB962C8B-B14F-4D97-AF65-F5344CB8AC3E}">
        <p14:creationId xmlns:p14="http://schemas.microsoft.com/office/powerpoint/2010/main" val="158958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studio 1 (part 2)</a:t>
            </a:r>
          </a:p>
        </p:txBody>
      </p:sp>
      <p:sp>
        <p:nvSpPr>
          <p:cNvPr id="3" name="Content Placeholder 2"/>
          <p:cNvSpPr>
            <a:spLocks noGrp="1"/>
          </p:cNvSpPr>
          <p:nvPr>
            <p:ph sz="half" idx="1"/>
          </p:nvPr>
        </p:nvSpPr>
        <p:spPr>
          <a:xfrm>
            <a:off x="441832" y="1600200"/>
            <a:ext cx="8176260" cy="4525963"/>
          </a:xfrm>
        </p:spPr>
        <p:txBody>
          <a:bodyPr>
            <a:normAutofit/>
          </a:bodyPr>
          <a:lstStyle/>
          <a:p>
            <a:r>
              <a:rPr lang="en-US" dirty="0"/>
              <a:t>Team members will assess other team members</a:t>
            </a:r>
          </a:p>
          <a:p>
            <a:pPr lvl="1"/>
            <a:r>
              <a:rPr lang="en-US" dirty="0"/>
              <a:t>in terms of the contributions they make</a:t>
            </a:r>
          </a:p>
          <a:p>
            <a:pPr lvl="1"/>
            <a:r>
              <a:rPr lang="en-US" dirty="0"/>
              <a:t>in terms of enabling others to make contributions</a:t>
            </a:r>
          </a:p>
          <a:p>
            <a:pPr lvl="1"/>
            <a:endParaRPr lang="en-US" dirty="0"/>
          </a:p>
          <a:p>
            <a:r>
              <a:rPr lang="en-US" dirty="0"/>
              <a:t>Worth 15 points (team grade)</a:t>
            </a:r>
          </a:p>
          <a:p>
            <a:endParaRPr lang="en-US" dirty="0"/>
          </a:p>
        </p:txBody>
      </p:sp>
    </p:spTree>
    <p:extLst>
      <p:ext uri="{BB962C8B-B14F-4D97-AF65-F5344CB8AC3E}">
        <p14:creationId xmlns:p14="http://schemas.microsoft.com/office/powerpoint/2010/main" val="71783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sz="half" idx="1"/>
          </p:nvPr>
        </p:nvSpPr>
        <p:spPr/>
        <p:txBody>
          <a:bodyPr/>
          <a:lstStyle/>
          <a:p>
            <a:r>
              <a:rPr lang="en-US" dirty="0"/>
              <a:t>Expert behaviors</a:t>
            </a:r>
          </a:p>
          <a:p>
            <a:endParaRPr lang="en-US" dirty="0"/>
          </a:p>
          <a:p>
            <a:r>
              <a:rPr lang="en-US" dirty="0"/>
              <a:t>Four types of design</a:t>
            </a:r>
          </a:p>
          <a:p>
            <a:endParaRPr lang="en-US" dirty="0"/>
          </a:p>
          <a:p>
            <a:r>
              <a:rPr lang="en-US" dirty="0"/>
              <a:t>Design studio 1</a:t>
            </a:r>
          </a:p>
          <a:p>
            <a:endParaRPr lang="en-US" dirty="0"/>
          </a:p>
        </p:txBody>
      </p:sp>
    </p:spTree>
    <p:extLst>
      <p:ext uri="{BB962C8B-B14F-4D97-AF65-F5344CB8AC3E}">
        <p14:creationId xmlns:p14="http://schemas.microsoft.com/office/powerpoint/2010/main" val="239827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7C40-37D2-46CF-8A1C-FA3D3795CB1B}"/>
              </a:ext>
            </a:extLst>
          </p:cNvPr>
          <p:cNvSpPr>
            <a:spLocks noGrp="1"/>
          </p:cNvSpPr>
          <p:nvPr>
            <p:ph type="title"/>
          </p:nvPr>
        </p:nvSpPr>
        <p:spPr/>
        <p:txBody>
          <a:bodyPr/>
          <a:lstStyle/>
          <a:p>
            <a:r>
              <a:rPr lang="en-US" dirty="0"/>
              <a:t>Experts focus on the essence</a:t>
            </a:r>
          </a:p>
        </p:txBody>
      </p:sp>
      <p:pic>
        <p:nvPicPr>
          <p:cNvPr id="4" name="Picture 3">
            <a:extLst>
              <a:ext uri="{FF2B5EF4-FFF2-40B4-BE49-F238E27FC236}">
                <a16:creationId xmlns:a16="http://schemas.microsoft.com/office/drawing/2014/main" id="{D817C239-3815-4103-858C-A468DD55D4C6}"/>
              </a:ext>
            </a:extLst>
          </p:cNvPr>
          <p:cNvPicPr/>
          <p:nvPr/>
        </p:nvPicPr>
        <p:blipFill rotWithShape="1">
          <a:blip r:embed="rId2" cstate="print">
            <a:extLst>
              <a:ext uri="{28A0092B-C50C-407E-A947-70E740481C1C}">
                <a14:useLocalDpi xmlns:a14="http://schemas.microsoft.com/office/drawing/2010/main" val="0"/>
              </a:ext>
            </a:extLst>
          </a:blip>
          <a:srcRect l="9698" r="18833"/>
          <a:stretch/>
        </p:blipFill>
        <p:spPr bwMode="auto">
          <a:xfrm>
            <a:off x="2133600" y="1143000"/>
            <a:ext cx="4648199" cy="4596962"/>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912745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7C40-37D2-46CF-8A1C-FA3D3795CB1B}"/>
              </a:ext>
            </a:extLst>
          </p:cNvPr>
          <p:cNvSpPr>
            <a:spLocks noGrp="1"/>
          </p:cNvSpPr>
          <p:nvPr>
            <p:ph type="title"/>
          </p:nvPr>
        </p:nvSpPr>
        <p:spPr/>
        <p:txBody>
          <a:bodyPr/>
          <a:lstStyle/>
          <a:p>
            <a:r>
              <a:rPr lang="en-US" dirty="0"/>
              <a:t>Experts prefer solutions that they know work</a:t>
            </a:r>
          </a:p>
        </p:txBody>
      </p:sp>
      <p:pic>
        <p:nvPicPr>
          <p:cNvPr id="4" name="Picture 3">
            <a:extLst>
              <a:ext uri="{FF2B5EF4-FFF2-40B4-BE49-F238E27FC236}">
                <a16:creationId xmlns:a16="http://schemas.microsoft.com/office/drawing/2014/main" id="{394120D3-431B-44F3-828B-F2549F275ED9}"/>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057400" y="1752600"/>
            <a:ext cx="4876800" cy="34466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657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7C40-37D2-46CF-8A1C-FA3D3795CB1B}"/>
              </a:ext>
            </a:extLst>
          </p:cNvPr>
          <p:cNvSpPr>
            <a:spLocks noGrp="1"/>
          </p:cNvSpPr>
          <p:nvPr>
            <p:ph type="title"/>
          </p:nvPr>
        </p:nvSpPr>
        <p:spPr/>
        <p:txBody>
          <a:bodyPr/>
          <a:lstStyle/>
          <a:p>
            <a:r>
              <a:rPr lang="en-US" dirty="0"/>
              <a:t>Experts address knowledge deficiencies</a:t>
            </a:r>
          </a:p>
        </p:txBody>
      </p:sp>
      <p:pic>
        <p:nvPicPr>
          <p:cNvPr id="4" name="Picture 3">
            <a:extLst>
              <a:ext uri="{FF2B5EF4-FFF2-40B4-BE49-F238E27FC236}">
                <a16:creationId xmlns:a16="http://schemas.microsoft.com/office/drawing/2014/main" id="{127A5C69-2C0E-4CCA-BCF6-0C0C35729EB7}"/>
              </a:ext>
            </a:extLst>
          </p:cNvPr>
          <p:cNvPicPr/>
          <p:nvPr/>
        </p:nvPicPr>
        <p:blipFill rotWithShape="1">
          <a:blip r:embed="rId2">
            <a:extLst>
              <a:ext uri="{28A0092B-C50C-407E-A947-70E740481C1C}">
                <a14:useLocalDpi xmlns:a14="http://schemas.microsoft.com/office/drawing/2010/main" val="0"/>
              </a:ext>
            </a:extLst>
          </a:blip>
          <a:srcRect l="12087" r="8837"/>
          <a:stretch/>
        </p:blipFill>
        <p:spPr bwMode="auto">
          <a:xfrm>
            <a:off x="1752600" y="838200"/>
            <a:ext cx="5715000" cy="5109037"/>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15359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7C40-37D2-46CF-8A1C-FA3D3795CB1B}"/>
              </a:ext>
            </a:extLst>
          </p:cNvPr>
          <p:cNvSpPr>
            <a:spLocks noGrp="1"/>
          </p:cNvSpPr>
          <p:nvPr>
            <p:ph type="title"/>
          </p:nvPr>
        </p:nvSpPr>
        <p:spPr/>
        <p:txBody>
          <a:bodyPr/>
          <a:lstStyle/>
          <a:p>
            <a:r>
              <a:rPr lang="en-US" dirty="0"/>
              <a:t>Experts generate alternatives</a:t>
            </a:r>
          </a:p>
        </p:txBody>
      </p:sp>
      <p:pic>
        <p:nvPicPr>
          <p:cNvPr id="4" name="Picture 3">
            <a:extLst>
              <a:ext uri="{FF2B5EF4-FFF2-40B4-BE49-F238E27FC236}">
                <a16:creationId xmlns:a16="http://schemas.microsoft.com/office/drawing/2014/main" id="{3C659D9D-2AB5-47AA-A548-9913059FF745}"/>
              </a:ext>
            </a:extLst>
          </p:cNvPr>
          <p:cNvPicPr/>
          <p:nvPr/>
        </p:nvPicPr>
        <p:blipFill rotWithShape="1">
          <a:blip r:embed="rId2">
            <a:extLst>
              <a:ext uri="{28A0092B-C50C-407E-A947-70E740481C1C}">
                <a14:useLocalDpi xmlns:a14="http://schemas.microsoft.com/office/drawing/2010/main" val="0"/>
              </a:ext>
            </a:extLst>
          </a:blip>
          <a:srcRect l="12238" r="20720"/>
          <a:stretch/>
        </p:blipFill>
        <p:spPr bwMode="auto">
          <a:xfrm>
            <a:off x="1828800" y="619845"/>
            <a:ext cx="5181600" cy="5463626"/>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117305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A53FF3-B137-4FAA-82B1-27FDE7BB2036}"/>
              </a:ext>
            </a:extLst>
          </p:cNvPr>
          <p:cNvPicPr/>
          <p:nvPr/>
        </p:nvPicPr>
        <p:blipFill rotWithShape="1">
          <a:blip r:embed="rId2">
            <a:extLst>
              <a:ext uri="{28A0092B-C50C-407E-A947-70E740481C1C}">
                <a14:useLocalDpi xmlns:a14="http://schemas.microsoft.com/office/drawing/2010/main" val="0"/>
              </a:ext>
            </a:extLst>
          </a:blip>
          <a:srcRect l="24311" r="27309"/>
          <a:stretch/>
        </p:blipFill>
        <p:spPr bwMode="auto">
          <a:xfrm>
            <a:off x="2286000" y="202741"/>
            <a:ext cx="4572000" cy="6680232"/>
          </a:xfrm>
          <a:prstGeom prst="rect">
            <a:avLst/>
          </a:prstGeom>
          <a:noFill/>
          <a:ln>
            <a:noFill/>
          </a:ln>
          <a:extLst>
            <a:ext uri="{53640926-AAD7-44D8-BBD7-CCE9431645EC}">
              <a14:shadowObscured xmlns:a14="http://schemas.microsoft.com/office/drawing/2010/main"/>
            </a:ex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a:ext>
          </a:extLst>
        </p:spPr>
      </p:pic>
      <p:sp>
        <p:nvSpPr>
          <p:cNvPr id="2" name="Title 1">
            <a:extLst>
              <a:ext uri="{FF2B5EF4-FFF2-40B4-BE49-F238E27FC236}">
                <a16:creationId xmlns:a16="http://schemas.microsoft.com/office/drawing/2014/main" id="{22CC7C40-37D2-46CF-8A1C-FA3D3795CB1B}"/>
              </a:ext>
            </a:extLst>
          </p:cNvPr>
          <p:cNvSpPr>
            <a:spLocks noGrp="1"/>
          </p:cNvSpPr>
          <p:nvPr>
            <p:ph type="title"/>
          </p:nvPr>
        </p:nvSpPr>
        <p:spPr/>
        <p:txBody>
          <a:bodyPr/>
          <a:lstStyle/>
          <a:p>
            <a:r>
              <a:rPr lang="en-US" dirty="0"/>
              <a:t>Experts are skeptical</a:t>
            </a:r>
          </a:p>
        </p:txBody>
      </p:sp>
    </p:spTree>
    <p:extLst>
      <p:ext uri="{BB962C8B-B14F-4D97-AF65-F5344CB8AC3E}">
        <p14:creationId xmlns:p14="http://schemas.microsoft.com/office/powerpoint/2010/main" val="247784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a:t>
            </a:r>
          </a:p>
        </p:txBody>
      </p:sp>
      <p:sp>
        <p:nvSpPr>
          <p:cNvPr id="4" name="Rectangle 3"/>
          <p:cNvSpPr/>
          <p:nvPr/>
        </p:nvSpPr>
        <p:spPr>
          <a:xfrm>
            <a:off x="569181" y="2438397"/>
            <a:ext cx="5194855" cy="2438401"/>
          </a:xfrm>
          <a:prstGeom prst="rect">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Straight Arrow Connector 4"/>
          <p:cNvCxnSpPr>
            <a:stCxn id="8" idx="1"/>
            <a:endCxn id="10" idx="3"/>
          </p:cNvCxnSpPr>
          <p:nvPr/>
        </p:nvCxnSpPr>
        <p:spPr>
          <a:xfrm flipH="1">
            <a:off x="2752973" y="2810501"/>
            <a:ext cx="827270" cy="84709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 idx="1"/>
            <a:endCxn id="13" idx="3"/>
          </p:cNvCxnSpPr>
          <p:nvPr/>
        </p:nvCxnSpPr>
        <p:spPr>
          <a:xfrm flipH="1">
            <a:off x="2752973" y="3657597"/>
            <a:ext cx="827270" cy="84709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7772"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designer</a:t>
            </a:r>
          </a:p>
        </p:txBody>
      </p:sp>
      <p:sp>
        <p:nvSpPr>
          <p:cNvPr id="8" name="TextBox 7"/>
          <p:cNvSpPr txBox="1"/>
          <p:nvPr/>
        </p:nvSpPr>
        <p:spPr>
          <a:xfrm>
            <a:off x="3580243"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plan</a:t>
            </a:r>
          </a:p>
        </p:txBody>
      </p:sp>
      <p:cxnSp>
        <p:nvCxnSpPr>
          <p:cNvPr id="9" name="Straight Arrow Connector 8"/>
          <p:cNvCxnSpPr>
            <a:stCxn id="7" idx="3"/>
            <a:endCxn id="8" idx="1"/>
          </p:cNvCxnSpPr>
          <p:nvPr/>
        </p:nvCxnSpPr>
        <p:spPr>
          <a:xfrm>
            <a:off x="2752973" y="2810501"/>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7772"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maker</a:t>
            </a:r>
          </a:p>
        </p:txBody>
      </p:sp>
      <p:sp>
        <p:nvSpPr>
          <p:cNvPr id="11" name="TextBox 10"/>
          <p:cNvSpPr txBox="1"/>
          <p:nvPr/>
        </p:nvSpPr>
        <p:spPr>
          <a:xfrm>
            <a:off x="3580243"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change in the world</a:t>
            </a:r>
          </a:p>
        </p:txBody>
      </p:sp>
      <p:cxnSp>
        <p:nvCxnSpPr>
          <p:cNvPr id="12" name="Straight Arrow Connector 11"/>
          <p:cNvCxnSpPr>
            <a:stCxn id="10" idx="3"/>
            <a:endCxn id="11" idx="1"/>
          </p:cNvCxnSpPr>
          <p:nvPr/>
        </p:nvCxnSpPr>
        <p:spPr>
          <a:xfrm>
            <a:off x="2752973" y="3657597"/>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7772"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audience</a:t>
            </a:r>
          </a:p>
        </p:txBody>
      </p:sp>
      <p:sp>
        <p:nvSpPr>
          <p:cNvPr id="14" name="TextBox 13"/>
          <p:cNvSpPr txBox="1"/>
          <p:nvPr/>
        </p:nvSpPr>
        <p:spPr>
          <a:xfrm>
            <a:off x="3580243"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experiences</a:t>
            </a:r>
          </a:p>
        </p:txBody>
      </p:sp>
      <p:cxnSp>
        <p:nvCxnSpPr>
          <p:cNvPr id="15" name="Straight Arrow Connector 14"/>
          <p:cNvCxnSpPr>
            <a:stCxn id="13" idx="3"/>
            <a:endCxn id="14" idx="1"/>
          </p:cNvCxnSpPr>
          <p:nvPr/>
        </p:nvCxnSpPr>
        <p:spPr>
          <a:xfrm>
            <a:off x="2752973" y="4504694"/>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12175" y="3488321"/>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other stakeholders</a:t>
            </a:r>
          </a:p>
        </p:txBody>
      </p:sp>
      <p:cxnSp>
        <p:nvCxnSpPr>
          <p:cNvPr id="17" name="Straight Arrow Connector 16"/>
          <p:cNvCxnSpPr>
            <a:stCxn id="4" idx="3"/>
            <a:endCxn id="16" idx="1"/>
          </p:cNvCxnSpPr>
          <p:nvPr/>
        </p:nvCxnSpPr>
        <p:spPr>
          <a:xfrm>
            <a:off x="5764036" y="3657598"/>
            <a:ext cx="848139" cy="0"/>
          </a:xfrm>
          <a:prstGeom prst="straightConnector1">
            <a:avLst/>
          </a:prstGeom>
          <a:ln w="12700">
            <a:solidFill>
              <a:srgbClr val="4C4C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582898"/>
      </p:ext>
    </p:extLst>
  </p:cSld>
  <p:clrMapOvr>
    <a:masterClrMapping/>
  </p:clrMapOvr>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1813</TotalTime>
  <Words>682</Words>
  <Application>Microsoft Office PowerPoint</Application>
  <PresentationFormat>On-screen Show (4:3)</PresentationFormat>
  <Paragraphs>142</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SDCL</vt:lpstr>
      <vt:lpstr>Informatics 121 Software Design I</vt:lpstr>
      <vt:lpstr>Discussion</vt:lpstr>
      <vt:lpstr>Today</vt:lpstr>
      <vt:lpstr>Experts focus on the essence</vt:lpstr>
      <vt:lpstr>Experts prefer solutions that they know work</vt:lpstr>
      <vt:lpstr>Experts address knowledge deficiencies</vt:lpstr>
      <vt:lpstr>Experts generate alternatives</vt:lpstr>
      <vt:lpstr>Experts are skeptical</vt:lpstr>
      <vt:lpstr>Design</vt:lpstr>
      <vt:lpstr>Feasibility and desirability</vt:lpstr>
      <vt:lpstr>Feasibility and desirability</vt:lpstr>
      <vt:lpstr>Four types of design</vt:lpstr>
      <vt:lpstr>Four types of design</vt:lpstr>
      <vt:lpstr>Four types of software design</vt:lpstr>
      <vt:lpstr>Design a mobile phone messaging system</vt:lpstr>
      <vt:lpstr>Design a word processor</vt:lpstr>
      <vt:lpstr>Design cycle</vt:lpstr>
      <vt:lpstr>Design studio 1</vt:lpstr>
      <vt:lpstr>Design studio 1 (part 1)</vt:lpstr>
      <vt:lpstr>Design studio 1 (part 2)</vt:lpstr>
      <vt:lpstr>Design studio 1 (part 2)</vt:lpstr>
      <vt:lpstr>Design studio 1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Andre van der Hoek</cp:lastModifiedBy>
  <cp:revision>222</cp:revision>
  <dcterms:created xsi:type="dcterms:W3CDTF">2011-04-22T07:09:34Z</dcterms:created>
  <dcterms:modified xsi:type="dcterms:W3CDTF">2019-01-19T23:21:21Z</dcterms:modified>
</cp:coreProperties>
</file>