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sldIdLst>
    <p:sldId id="256" r:id="rId2"/>
    <p:sldId id="257" r:id="rId3"/>
    <p:sldId id="258" r:id="rId4"/>
    <p:sldId id="283" r:id="rId5"/>
    <p:sldId id="331" r:id="rId6"/>
    <p:sldId id="265" r:id="rId7"/>
    <p:sldId id="338" r:id="rId8"/>
    <p:sldId id="307" r:id="rId9"/>
    <p:sldId id="308" r:id="rId10"/>
    <p:sldId id="335" r:id="rId11"/>
    <p:sldId id="336" r:id="rId12"/>
    <p:sldId id="311" r:id="rId13"/>
    <p:sldId id="312" r:id="rId14"/>
    <p:sldId id="313" r:id="rId15"/>
    <p:sldId id="314" r:id="rId16"/>
    <p:sldId id="319" r:id="rId17"/>
    <p:sldId id="320" r:id="rId18"/>
    <p:sldId id="321" r:id="rId19"/>
    <p:sldId id="322" r:id="rId20"/>
    <p:sldId id="337" r:id="rId21"/>
    <p:sldId id="324" r:id="rId22"/>
    <p:sldId id="325" r:id="rId23"/>
    <p:sldId id="326" r:id="rId24"/>
    <p:sldId id="327" r:id="rId25"/>
    <p:sldId id="328" r:id="rId26"/>
    <p:sldId id="339" r:id="rId27"/>
    <p:sldId id="340" r:id="rId28"/>
    <p:sldId id="386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48" r:id="rId37"/>
    <p:sldId id="349" r:id="rId38"/>
    <p:sldId id="350" r:id="rId39"/>
    <p:sldId id="351" r:id="rId40"/>
    <p:sldId id="352" r:id="rId41"/>
    <p:sldId id="353" r:id="rId42"/>
    <p:sldId id="354" r:id="rId43"/>
    <p:sldId id="355" r:id="rId44"/>
    <p:sldId id="356" r:id="rId45"/>
    <p:sldId id="357" r:id="rId46"/>
    <p:sldId id="358" r:id="rId47"/>
    <p:sldId id="359" r:id="rId48"/>
    <p:sldId id="360" r:id="rId49"/>
    <p:sldId id="361" r:id="rId50"/>
    <p:sldId id="362" r:id="rId51"/>
    <p:sldId id="363" r:id="rId52"/>
    <p:sldId id="364" r:id="rId53"/>
    <p:sldId id="365" r:id="rId54"/>
    <p:sldId id="366" r:id="rId55"/>
    <p:sldId id="367" r:id="rId56"/>
    <p:sldId id="368" r:id="rId57"/>
    <p:sldId id="369" r:id="rId58"/>
    <p:sldId id="370" r:id="rId59"/>
    <p:sldId id="371" r:id="rId60"/>
    <p:sldId id="372" r:id="rId61"/>
    <p:sldId id="373" r:id="rId62"/>
    <p:sldId id="374" r:id="rId63"/>
    <p:sldId id="375" r:id="rId64"/>
    <p:sldId id="376" r:id="rId65"/>
    <p:sldId id="377" r:id="rId66"/>
    <p:sldId id="378" r:id="rId67"/>
    <p:sldId id="379" r:id="rId68"/>
    <p:sldId id="380" r:id="rId69"/>
    <p:sldId id="381" r:id="rId70"/>
    <p:sldId id="382" r:id="rId71"/>
    <p:sldId id="383" r:id="rId72"/>
    <p:sldId id="384" r:id="rId73"/>
    <p:sldId id="387" r:id="rId74"/>
    <p:sldId id="385" r:id="rId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  <a:srgbClr val="F32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696" autoAdjust="0"/>
    <p:restoredTop sz="94660"/>
  </p:normalViewPr>
  <p:slideViewPr>
    <p:cSldViewPr>
      <p:cViewPr varScale="1">
        <p:scale>
          <a:sx n="112" d="100"/>
          <a:sy n="112" d="100"/>
        </p:scale>
        <p:origin x="12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as we did so opportunistically, we quickly figured</a:t>
            </a:r>
            <a:r>
              <a:rPr lang="en-US" baseline="0" dirty="0" smtClean="0"/>
              <a:t> out we needed something to frame the discussion, what are they doing when they are doing this?  So we arrived at design behaviors – things they do, things that recur, and things that have a definite purpose in the design meeting with respect to advancing the design at hand.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F7332-6F3C-43B0-9340-BC8646E52B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70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F7332-6F3C-43B0-9340-BC8646E52BF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2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32200"/>
                </a:solidFill>
              </a:rPr>
              <a:t>Department of Informatics, UC Irvine</a:t>
            </a:r>
            <a:endParaRPr lang="en-US" sz="900" b="1" dirty="0">
              <a:solidFill>
                <a:srgbClr val="F322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32200"/>
                </a:solidFill>
              </a:rPr>
              <a:t>SDCL</a:t>
            </a:r>
            <a:endParaRPr lang="en-US" sz="2400" b="1" dirty="0">
              <a:solidFill>
                <a:srgbClr val="F322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Collaboration</a:t>
            </a:r>
            <a:r>
              <a:rPr lang="en-US" sz="900" b="1" dirty="0" smtClean="0"/>
              <a:t> </a:t>
            </a:r>
            <a:r>
              <a:rPr lang="en-US" sz="900" b="1" dirty="0" smtClean="0">
                <a:solidFill>
                  <a:srgbClr val="4C4C4C"/>
                </a:solidFill>
              </a:rPr>
              <a:t>Laboratory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Software Design and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 smtClean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</a:t>
            </a:r>
            <a:r>
              <a:rPr lang="en-US" dirty="0" smtClean="0"/>
              <a:t>223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Applied Software Design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1</a:t>
            </a:r>
            <a:br>
              <a:rPr lang="en-US" dirty="0" smtClean="0"/>
            </a:br>
            <a:endParaRPr lang="en-US" dirty="0" smtClean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Design </a:t>
            </a:r>
            <a:r>
              <a:rPr lang="en-US" dirty="0"/>
              <a:t>focuses on identifying a novel envisioned future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Design </a:t>
            </a:r>
            <a:r>
              <a:rPr lang="en-US" dirty="0"/>
              <a:t>involves deliberate </a:t>
            </a:r>
            <a:r>
              <a:rPr lang="en-US" dirty="0" smtClean="0"/>
              <a:t>decision making </a:t>
            </a:r>
            <a:r>
              <a:rPr lang="en-US" dirty="0"/>
              <a:t>and planning; it is not simply acting out of </a:t>
            </a:r>
            <a:r>
              <a:rPr lang="en-US" dirty="0" smtClean="0"/>
              <a:t>impulse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Design </a:t>
            </a:r>
            <a:r>
              <a:rPr lang="en-US" dirty="0"/>
              <a:t>decisions are consequential: there are stakeholders who must be satisfied with the result</a:t>
            </a:r>
          </a:p>
        </p:txBody>
      </p:sp>
    </p:spTree>
    <p:extLst>
      <p:ext uri="{BB962C8B-B14F-4D97-AF65-F5344CB8AC3E}">
        <p14:creationId xmlns:p14="http://schemas.microsoft.com/office/powerpoint/2010/main" val="30194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definition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decide upon a plan for a novel change in the world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that,</a:t>
            </a:r>
            <a:b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when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realized, satisfies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stakeholders</a:t>
            </a:r>
          </a:p>
          <a:p>
            <a:pPr marL="0" indent="0">
              <a:buNone/>
            </a:pPr>
            <a:endParaRPr lang="en-US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2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designer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plan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maker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audience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experiences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other stakeholders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58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 luxury airplane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designer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plan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maker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audience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experiences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other stakeholders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45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smtClean="0"/>
              <a:t>a library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designer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plan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maker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audience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experiences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other stakeholders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28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 award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designer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plan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maker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audience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experiences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other stakeholders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3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fields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Architecture design</a:t>
            </a:r>
          </a:p>
          <a:p>
            <a:r>
              <a:rPr lang="en-US" dirty="0"/>
              <a:t>Graphic design</a:t>
            </a:r>
          </a:p>
          <a:p>
            <a:r>
              <a:rPr lang="en-US" dirty="0"/>
              <a:t>Fashion design</a:t>
            </a:r>
          </a:p>
          <a:p>
            <a:r>
              <a:rPr lang="en-US" dirty="0"/>
              <a:t>Game design</a:t>
            </a:r>
          </a:p>
          <a:p>
            <a:r>
              <a:rPr lang="en-US" dirty="0"/>
              <a:t>Chip design</a:t>
            </a:r>
          </a:p>
          <a:p>
            <a:r>
              <a:rPr lang="en-US" dirty="0"/>
              <a:t>Car design</a:t>
            </a:r>
          </a:p>
          <a:p>
            <a:r>
              <a:rPr lang="en-US" dirty="0"/>
              <a:t>Urban design</a:t>
            </a:r>
          </a:p>
          <a:p>
            <a:r>
              <a:rPr lang="en-US" dirty="0"/>
              <a:t>Product design</a:t>
            </a:r>
          </a:p>
          <a:p>
            <a:r>
              <a:rPr lang="en-US" dirty="0"/>
              <a:t>Interior design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9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fields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Architecture design</a:t>
            </a:r>
          </a:p>
          <a:p>
            <a:r>
              <a:rPr lang="en-US" dirty="0" smtClean="0"/>
              <a:t>Graphic design</a:t>
            </a:r>
          </a:p>
          <a:p>
            <a:r>
              <a:rPr lang="en-US" dirty="0" smtClean="0"/>
              <a:t>Fashion design</a:t>
            </a:r>
          </a:p>
          <a:p>
            <a:r>
              <a:rPr lang="en-US" dirty="0" smtClean="0"/>
              <a:t>Game design</a:t>
            </a:r>
          </a:p>
          <a:p>
            <a:r>
              <a:rPr lang="en-US" dirty="0" smtClean="0"/>
              <a:t>Chip design</a:t>
            </a:r>
          </a:p>
          <a:p>
            <a:r>
              <a:rPr lang="en-US" dirty="0" smtClean="0"/>
              <a:t>Car design</a:t>
            </a:r>
          </a:p>
          <a:p>
            <a:r>
              <a:rPr lang="en-US" dirty="0" smtClean="0"/>
              <a:t>Urban design</a:t>
            </a:r>
          </a:p>
          <a:p>
            <a:r>
              <a:rPr lang="en-US" dirty="0" smtClean="0"/>
              <a:t>Product design</a:t>
            </a:r>
          </a:p>
          <a:p>
            <a:r>
              <a:rPr lang="en-US" dirty="0" smtClean="0"/>
              <a:t>Interior design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Writing</a:t>
            </a:r>
          </a:p>
          <a:p>
            <a:r>
              <a:rPr lang="en-US" dirty="0" smtClean="0"/>
              <a:t>Painting</a:t>
            </a:r>
          </a:p>
          <a:p>
            <a:r>
              <a:rPr lang="en-US" dirty="0" smtClean="0"/>
              <a:t>Sculpting</a:t>
            </a:r>
          </a:p>
          <a:p>
            <a:r>
              <a:rPr lang="en-US" dirty="0" smtClean="0"/>
              <a:t>Music composition</a:t>
            </a:r>
          </a:p>
          <a:p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5830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fields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Architecture design</a:t>
            </a:r>
          </a:p>
          <a:p>
            <a:r>
              <a:rPr lang="en-US" dirty="0" smtClean="0"/>
              <a:t>Graphic design</a:t>
            </a:r>
          </a:p>
          <a:p>
            <a:r>
              <a:rPr lang="en-US" dirty="0" smtClean="0"/>
              <a:t>Fashion design</a:t>
            </a:r>
          </a:p>
          <a:p>
            <a:r>
              <a:rPr lang="en-US" dirty="0" smtClean="0"/>
              <a:t>Game design</a:t>
            </a:r>
          </a:p>
          <a:p>
            <a:r>
              <a:rPr lang="en-US" dirty="0" smtClean="0"/>
              <a:t>Chip design</a:t>
            </a:r>
          </a:p>
          <a:p>
            <a:r>
              <a:rPr lang="en-US" dirty="0" smtClean="0"/>
              <a:t>Car design</a:t>
            </a:r>
          </a:p>
          <a:p>
            <a:r>
              <a:rPr lang="en-US" dirty="0" smtClean="0"/>
              <a:t>Urban design</a:t>
            </a:r>
          </a:p>
          <a:p>
            <a:r>
              <a:rPr lang="en-US" dirty="0" smtClean="0"/>
              <a:t>Product design</a:t>
            </a:r>
          </a:p>
          <a:p>
            <a:r>
              <a:rPr lang="en-US" dirty="0" smtClean="0"/>
              <a:t>Interior design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Writing</a:t>
            </a:r>
          </a:p>
          <a:p>
            <a:r>
              <a:rPr lang="en-US" dirty="0"/>
              <a:t>Painting</a:t>
            </a:r>
          </a:p>
          <a:p>
            <a:r>
              <a:rPr lang="en-US" dirty="0"/>
              <a:t>Sculpting</a:t>
            </a:r>
          </a:p>
          <a:p>
            <a:r>
              <a:rPr lang="en-US" dirty="0"/>
              <a:t>Music composition</a:t>
            </a:r>
          </a:p>
          <a:p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Software design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43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designer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plan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maker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audience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experiences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other stakeholders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71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Course goals</a:t>
            </a:r>
          </a:p>
          <a:p>
            <a:endParaRPr lang="en-US" dirty="0" smtClean="0"/>
          </a:p>
          <a:p>
            <a:r>
              <a:rPr lang="en-US" dirty="0" smtClean="0"/>
              <a:t>Defining design</a:t>
            </a:r>
          </a:p>
          <a:p>
            <a:endParaRPr lang="en-US" dirty="0"/>
          </a:p>
          <a:p>
            <a:r>
              <a:rPr lang="en-US" dirty="0" smtClean="0"/>
              <a:t>Onward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design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software designer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</a:t>
            </a:r>
            <a:r>
              <a:rPr lang="en-US" sz="1600" dirty="0" smtClean="0">
                <a:solidFill>
                  <a:srgbClr val="FF0000"/>
                </a:solidFill>
              </a:rPr>
              <a:t>ource code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</a:t>
            </a:r>
            <a:r>
              <a:rPr lang="en-US" sz="1600" dirty="0" smtClean="0">
                <a:solidFill>
                  <a:srgbClr val="FF0000"/>
                </a:solidFill>
              </a:rPr>
              <a:t>ompiler</a:t>
            </a:r>
            <a:r>
              <a:rPr lang="en-US" sz="1600" baseline="30000" dirty="0" smtClean="0">
                <a:solidFill>
                  <a:srgbClr val="FF0000"/>
                </a:solidFill>
              </a:rPr>
              <a:t>*</a:t>
            </a:r>
            <a:endParaRPr lang="en-US" sz="1600" baseline="30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runnable program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users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experiences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other stakeholders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75477" y="6095999"/>
            <a:ext cx="671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/>
              <a:t>[</a:t>
            </a:r>
            <a:r>
              <a:rPr lang="en-US" sz="1400" i="1" baseline="30000" dirty="0" smtClean="0"/>
              <a:t>*</a:t>
            </a:r>
            <a:r>
              <a:rPr lang="en-US" sz="1400" i="1" dirty="0" smtClean="0"/>
              <a:t> or, at times, the person who installs and configures the software instead of the compiler]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28467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Feasibility and desirability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designer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plan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maker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audience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experiences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other stakeholders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0"/>
            <a:endCxn id="3" idx="1"/>
          </p:cNvCxnSpPr>
          <p:nvPr/>
        </p:nvCxnSpPr>
        <p:spPr>
          <a:xfrm flipV="1">
            <a:off x="4597844" y="2471474"/>
            <a:ext cx="2614734" cy="1016846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loud 2"/>
          <p:cNvSpPr/>
          <p:nvPr/>
        </p:nvSpPr>
        <p:spPr>
          <a:xfrm>
            <a:off x="5943600" y="1177453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32200"/>
                </a:solidFill>
              </a:rPr>
              <a:t>feasibility</a:t>
            </a:r>
            <a:endParaRPr lang="en-US" dirty="0">
              <a:solidFill>
                <a:srgbClr val="F322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43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stCxn id="16" idx="2"/>
            <a:endCxn id="3" idx="3"/>
          </p:cNvCxnSpPr>
          <p:nvPr/>
        </p:nvCxnSpPr>
        <p:spPr>
          <a:xfrm flipH="1">
            <a:off x="7212578" y="3826875"/>
            <a:ext cx="417198" cy="1276391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Feasibility and desirability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designer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plan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maker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audience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other stakeholders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2"/>
            <a:endCxn id="3" idx="2"/>
          </p:cNvCxnSpPr>
          <p:nvPr/>
        </p:nvCxnSpPr>
        <p:spPr>
          <a:xfrm>
            <a:off x="4597844" y="4673971"/>
            <a:ext cx="1353628" cy="1002929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loud 2"/>
          <p:cNvSpPr/>
          <p:nvPr/>
        </p:nvSpPr>
        <p:spPr>
          <a:xfrm>
            <a:off x="5943600" y="5029200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32200"/>
                </a:solidFill>
              </a:rPr>
              <a:t>desirability</a:t>
            </a:r>
            <a:endParaRPr lang="en-US" dirty="0">
              <a:solidFill>
                <a:srgbClr val="F322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experiences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>
            <a:endCxn id="22" idx="1"/>
          </p:cNvCxnSpPr>
          <p:nvPr/>
        </p:nvCxnSpPr>
        <p:spPr>
          <a:xfrm flipV="1">
            <a:off x="4597844" y="2471474"/>
            <a:ext cx="2614734" cy="1016846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>
            <a:off x="5943600" y="1177453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32200"/>
                </a:solidFill>
              </a:rPr>
              <a:t>feasibility</a:t>
            </a:r>
            <a:endParaRPr lang="en-US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53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design</a:t>
            </a:r>
            <a:endParaRPr lang="en-US" dirty="0"/>
          </a:p>
        </p:txBody>
      </p:sp>
      <p:cxnSp>
        <p:nvCxnSpPr>
          <p:cNvPr id="5" name="Straight Arrow Connector 4"/>
          <p:cNvCxnSpPr>
            <a:endCxn id="10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66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69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70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loud 18"/>
          <p:cNvSpPr/>
          <p:nvPr/>
        </p:nvSpPr>
        <p:spPr>
          <a:xfrm>
            <a:off x="4114800" y="1528914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32200"/>
                </a:solidFill>
              </a:rPr>
              <a:t>desirability</a:t>
            </a:r>
            <a:endParaRPr lang="en-US" dirty="0">
              <a:solidFill>
                <a:srgbClr val="F32200"/>
              </a:solidFill>
            </a:endParaRPr>
          </a:p>
        </p:txBody>
      </p:sp>
      <p:sp>
        <p:nvSpPr>
          <p:cNvPr id="20" name="Cloud 19"/>
          <p:cNvSpPr/>
          <p:nvPr/>
        </p:nvSpPr>
        <p:spPr>
          <a:xfrm>
            <a:off x="4114800" y="4270371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32200"/>
                </a:solidFill>
              </a:rPr>
              <a:t>feasibility</a:t>
            </a:r>
            <a:endParaRPr lang="en-US" dirty="0">
              <a:solidFill>
                <a:srgbClr val="F32200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10" name="TextBox 9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is it to accomplish?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how does one interact with it?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69" name="TextBox 68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is its conceptual core?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are its implementation details?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528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design</a:t>
            </a:r>
            <a:endParaRPr lang="en-US" dirty="0"/>
          </a:p>
        </p:txBody>
      </p:sp>
      <p:cxnSp>
        <p:nvCxnSpPr>
          <p:cNvPr id="5" name="Straight Arrow Connector 4"/>
          <p:cNvCxnSpPr>
            <a:stCxn id="8" idx="3"/>
            <a:endCxn id="10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3"/>
            <a:endCxn id="13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1" idx="3"/>
            <a:endCxn id="8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8" name="TextBox 7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satisfactory experience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plan for realization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10" name="TextBox 9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is it to accomplish?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how does one interact with it?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69" name="TextBox 68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is its conceptual core?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are its implementation details?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89" name="Straight Arrow Connector 88"/>
          <p:cNvCxnSpPr>
            <a:stCxn id="8" idx="3"/>
            <a:endCxn id="66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69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3" idx="3"/>
            <a:endCxn id="70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52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software design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satisfactory experience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plan for realization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4C4C4C"/>
                </a:solidFill>
              </a:rPr>
              <a:t>change in the world</a:t>
            </a:r>
            <a:endParaRPr lang="en-US" sz="1600" dirty="0">
              <a:solidFill>
                <a:srgbClr val="4C4C4C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what is it to accomplish?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how does one interact with it?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what is its conceptual core?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what are its implementation details?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</a:t>
            </a:r>
            <a:r>
              <a:rPr lang="en-US" i="1" dirty="0" smtClean="0">
                <a:solidFill>
                  <a:srgbClr val="F32200"/>
                </a:solidFill>
              </a:rPr>
              <a:t>pplication design</a:t>
            </a:r>
            <a:endParaRPr lang="en-US" i="1" dirty="0">
              <a:solidFill>
                <a:srgbClr val="F322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32200"/>
                </a:solidFill>
              </a:rPr>
              <a:t>interaction design</a:t>
            </a:r>
            <a:endParaRPr lang="en-US" i="1" dirty="0">
              <a:solidFill>
                <a:srgbClr val="F322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32200"/>
                </a:solidFill>
              </a:rPr>
              <a:t>architecture design</a:t>
            </a:r>
            <a:endParaRPr lang="en-US" i="1" dirty="0">
              <a:solidFill>
                <a:srgbClr val="F322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</a:t>
            </a:r>
            <a:r>
              <a:rPr lang="en-US" i="1" dirty="0" smtClean="0">
                <a:solidFill>
                  <a:srgbClr val="F32200"/>
                </a:solidFill>
              </a:rPr>
              <a:t>mplementation design</a:t>
            </a:r>
            <a:endParaRPr lang="en-US" i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28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 instant message system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satisfactory experience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plan for realization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4C4C4C"/>
                </a:solidFill>
              </a:rPr>
              <a:t>change in the world</a:t>
            </a:r>
            <a:endParaRPr lang="en-US" sz="1600" dirty="0">
              <a:solidFill>
                <a:srgbClr val="4C4C4C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what is it to accomplish?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how does one interact with it?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what is its conceptual core?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what are its implementation details?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</a:t>
            </a:r>
            <a:r>
              <a:rPr lang="en-US" i="1" dirty="0" smtClean="0">
                <a:solidFill>
                  <a:srgbClr val="F32200"/>
                </a:solidFill>
              </a:rPr>
              <a:t>pplication design</a:t>
            </a:r>
            <a:endParaRPr lang="en-US" i="1" dirty="0">
              <a:solidFill>
                <a:srgbClr val="F322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32200"/>
                </a:solidFill>
              </a:rPr>
              <a:t>interaction design</a:t>
            </a:r>
            <a:endParaRPr lang="en-US" i="1" dirty="0">
              <a:solidFill>
                <a:srgbClr val="F322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32200"/>
                </a:solidFill>
              </a:rPr>
              <a:t>architecture design</a:t>
            </a:r>
            <a:endParaRPr lang="en-US" i="1" dirty="0">
              <a:solidFill>
                <a:srgbClr val="F322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</a:t>
            </a:r>
            <a:r>
              <a:rPr lang="en-US" i="1" dirty="0" smtClean="0">
                <a:solidFill>
                  <a:srgbClr val="F32200"/>
                </a:solidFill>
              </a:rPr>
              <a:t>mplementation design</a:t>
            </a:r>
            <a:endParaRPr lang="en-US" i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10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 word processor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satisfactory experience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plan for realization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4C4C4C"/>
                </a:solidFill>
              </a:rPr>
              <a:t>change in the world</a:t>
            </a:r>
            <a:endParaRPr lang="en-US" sz="1600" dirty="0">
              <a:solidFill>
                <a:srgbClr val="4C4C4C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what is it to accomplish?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how does one interact with it?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what is its conceptual core?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what are its implementation details?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</a:t>
            </a:r>
            <a:r>
              <a:rPr lang="en-US" i="1" dirty="0" smtClean="0">
                <a:solidFill>
                  <a:srgbClr val="F32200"/>
                </a:solidFill>
              </a:rPr>
              <a:t>pplication design</a:t>
            </a:r>
            <a:endParaRPr lang="en-US" i="1" dirty="0">
              <a:solidFill>
                <a:srgbClr val="F322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32200"/>
                </a:solidFill>
              </a:rPr>
              <a:t>interaction design</a:t>
            </a:r>
            <a:endParaRPr lang="en-US" i="1" dirty="0">
              <a:solidFill>
                <a:srgbClr val="F322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32200"/>
                </a:solidFill>
              </a:rPr>
              <a:t>architecture design</a:t>
            </a:r>
            <a:endParaRPr lang="en-US" i="1" dirty="0">
              <a:solidFill>
                <a:srgbClr val="F322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</a:t>
            </a:r>
            <a:r>
              <a:rPr lang="en-US" i="1" dirty="0" smtClean="0">
                <a:solidFill>
                  <a:srgbClr val="F32200"/>
                </a:solidFill>
              </a:rPr>
              <a:t>mplementation design</a:t>
            </a:r>
            <a:endParaRPr lang="en-US" i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88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satisfactory experience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plan for realization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4C4C4C"/>
                </a:solidFill>
              </a:rPr>
              <a:t>change in the world</a:t>
            </a:r>
            <a:endParaRPr lang="en-US" sz="1600" dirty="0">
              <a:solidFill>
                <a:srgbClr val="4C4C4C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what is it to accomplish?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how does one interact with it?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what is its conceptual core?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what are its implementation details?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4C4C4C"/>
                </a:solidFill>
              </a:rPr>
              <a:t>a</a:t>
            </a:r>
            <a:r>
              <a:rPr lang="en-US" i="1" dirty="0" smtClean="0">
                <a:solidFill>
                  <a:srgbClr val="4C4C4C"/>
                </a:solidFill>
              </a:rPr>
              <a:t>pplication design</a:t>
            </a:r>
            <a:endParaRPr lang="en-US" i="1" dirty="0">
              <a:solidFill>
                <a:srgbClr val="4C4C4C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4C4C4C"/>
                </a:solidFill>
              </a:rPr>
              <a:t>interaction design</a:t>
            </a:r>
            <a:endParaRPr lang="en-US" i="1" dirty="0">
              <a:solidFill>
                <a:srgbClr val="4C4C4C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32200"/>
                </a:solidFill>
              </a:rPr>
              <a:t>architecture design</a:t>
            </a:r>
            <a:endParaRPr lang="en-US" i="1" dirty="0">
              <a:solidFill>
                <a:srgbClr val="F322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</a:t>
            </a:r>
            <a:r>
              <a:rPr lang="en-US" i="1" dirty="0" smtClean="0">
                <a:solidFill>
                  <a:srgbClr val="F32200"/>
                </a:solidFill>
              </a:rPr>
              <a:t>mplementation design</a:t>
            </a:r>
            <a:endParaRPr lang="en-US" i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73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problem and solution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509547" y="2455793"/>
            <a:ext cx="3124200" cy="1757363"/>
          </a:xfrm>
          <a:prstGeom prst="cloudCallout">
            <a:avLst>
              <a:gd name="adj1" fmla="val -10398"/>
              <a:gd name="adj2" fmla="val -882"/>
            </a:avLst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747053" y="3099745"/>
            <a:ext cx="1678388" cy="469459"/>
          </a:xfrm>
          <a:prstGeom prst="rightArrow">
            <a:avLst>
              <a:gd name="adj1" fmla="val 24931"/>
              <a:gd name="adj2" fmla="val 58944"/>
            </a:avLst>
          </a:prstGeom>
          <a:solidFill>
            <a:srgbClr val="F32200"/>
          </a:solidFill>
          <a:ln>
            <a:solidFill>
              <a:srgbClr val="F32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Callout 6"/>
          <p:cNvSpPr/>
          <p:nvPr/>
        </p:nvSpPr>
        <p:spPr>
          <a:xfrm>
            <a:off x="5538747" y="2455793"/>
            <a:ext cx="3124200" cy="1757363"/>
          </a:xfrm>
          <a:prstGeom prst="cloudCallout">
            <a:avLst>
              <a:gd name="adj1" fmla="val -10398"/>
              <a:gd name="adj2" fmla="val -882"/>
            </a:avLst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0204" y="3149808"/>
            <a:ext cx="164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C4C4C"/>
                </a:solidFill>
              </a:rPr>
              <a:t>design problem</a:t>
            </a:r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96781" y="3149808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C4C4C"/>
                </a:solidFill>
              </a:rPr>
              <a:t>design solution</a:t>
            </a:r>
            <a:endParaRPr lang="en-US" dirty="0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04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http://www.ics.uci.edu/~andre/informatics223s2015.html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Professor: André van der </a:t>
            </a:r>
            <a:r>
              <a:rPr lang="en-US" dirty="0" err="1" smtClean="0"/>
              <a:t>Hoek</a:t>
            </a:r>
            <a:r>
              <a:rPr lang="en-US" dirty="0" smtClean="0"/>
              <a:t> (andre@uci.edu)</a:t>
            </a:r>
          </a:p>
          <a:p>
            <a:endParaRPr lang="en-US" dirty="0" smtClean="0"/>
          </a:p>
          <a:p>
            <a:r>
              <a:rPr lang="en-US" dirty="0" smtClean="0"/>
              <a:t>No required book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2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project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509547" y="2455793"/>
            <a:ext cx="3124200" cy="1757363"/>
          </a:xfrm>
          <a:prstGeom prst="cloudCallout">
            <a:avLst>
              <a:gd name="adj1" fmla="val -10398"/>
              <a:gd name="adj2" fmla="val -882"/>
            </a:avLst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747053" y="3099745"/>
            <a:ext cx="1678388" cy="469459"/>
          </a:xfrm>
          <a:prstGeom prst="rightArrow">
            <a:avLst>
              <a:gd name="adj1" fmla="val 24931"/>
              <a:gd name="adj2" fmla="val 58944"/>
            </a:avLst>
          </a:prstGeom>
          <a:solidFill>
            <a:srgbClr val="F32200"/>
          </a:solidFill>
          <a:ln>
            <a:solidFill>
              <a:srgbClr val="F32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Callout 6"/>
          <p:cNvSpPr/>
          <p:nvPr/>
        </p:nvSpPr>
        <p:spPr>
          <a:xfrm>
            <a:off x="5538747" y="2455793"/>
            <a:ext cx="3124200" cy="1757363"/>
          </a:xfrm>
          <a:prstGeom prst="cloudCallout">
            <a:avLst>
              <a:gd name="adj1" fmla="val -10398"/>
              <a:gd name="adj2" fmla="val -882"/>
            </a:avLst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0204" y="3149808"/>
            <a:ext cx="164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C4C4C"/>
                </a:solidFill>
              </a:rPr>
              <a:t>design problem</a:t>
            </a:r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96781" y="3149808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C4C4C"/>
                </a:solidFill>
              </a:rPr>
              <a:t>design solution</a:t>
            </a:r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3" name="Left Bracket 2"/>
          <p:cNvSpPr/>
          <p:nvPr/>
        </p:nvSpPr>
        <p:spPr>
          <a:xfrm rot="5400000" flipH="1">
            <a:off x="4471947" y="389947"/>
            <a:ext cx="228600" cy="8153400"/>
          </a:xfrm>
          <a:prstGeom prst="leftBracket">
            <a:avLst>
              <a:gd name="adj" fmla="val 1086594"/>
            </a:avLst>
          </a:prstGeom>
          <a:ln w="190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64804" y="4603477"/>
            <a:ext cx="15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C4C4C"/>
                </a:solidFill>
              </a:rPr>
              <a:t>design project</a:t>
            </a:r>
            <a:endParaRPr lang="en-US" dirty="0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14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cycle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analyze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evaluate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synthesize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46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cycle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analyze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evaluate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synthesize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goals</a:t>
            </a:r>
          </a:p>
          <a:p>
            <a:pPr algn="ctr"/>
            <a:r>
              <a:rPr lang="en-US" i="1" dirty="0" smtClean="0"/>
              <a:t>constraints</a:t>
            </a:r>
          </a:p>
          <a:p>
            <a:pPr algn="ctr"/>
            <a:r>
              <a:rPr lang="en-US" i="1" dirty="0" smtClean="0"/>
              <a:t>assumptions</a:t>
            </a:r>
          </a:p>
          <a:p>
            <a:pPr algn="ctr"/>
            <a:r>
              <a:rPr lang="en-US" i="1" dirty="0" smtClean="0"/>
              <a:t>decisions</a:t>
            </a:r>
          </a:p>
          <a:p>
            <a:pPr algn="ctr"/>
            <a:r>
              <a:rPr lang="en-US" i="1" dirty="0" smtClean="0"/>
              <a:t>ideas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3248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goal represents an explicit acknowledgment of a desired result that the eventual design solution must achieve</a:t>
            </a:r>
          </a:p>
          <a:p>
            <a:endParaRPr lang="en-US" dirty="0"/>
          </a:p>
          <a:p>
            <a:r>
              <a:rPr lang="en-US" dirty="0" smtClean="0"/>
              <a:t>Goals may be suggested by any of the stakeholders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lient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ther stakeholders</a:t>
            </a:r>
          </a:p>
          <a:p>
            <a:pPr lvl="1"/>
            <a:r>
              <a:rPr lang="en-US" dirty="0" smtClean="0"/>
              <a:t>audience</a:t>
            </a:r>
          </a:p>
          <a:p>
            <a:pPr lvl="1"/>
            <a:r>
              <a:rPr lang="en-US" dirty="0" smtClean="0"/>
              <a:t>designer</a:t>
            </a:r>
          </a:p>
          <a:p>
            <a:pPr lvl="1"/>
            <a:endParaRPr lang="en-US" dirty="0"/>
          </a:p>
          <a:p>
            <a:r>
              <a:rPr lang="en-US" dirty="0" smtClean="0"/>
              <a:t>Goals change over time, and may or may not be (partially) addressed by the current state of the design solution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4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The luxury airplane must be 10% more fuel-efficient than its predecessor</a:t>
            </a:r>
          </a:p>
          <a:p>
            <a:endParaRPr lang="en-US" dirty="0"/>
          </a:p>
          <a:p>
            <a:r>
              <a:rPr lang="en-US" dirty="0" smtClean="0"/>
              <a:t>The library must be able to hold 250,000 books</a:t>
            </a:r>
          </a:p>
          <a:p>
            <a:pPr lvl="1"/>
            <a:endParaRPr lang="en-US" dirty="0"/>
          </a:p>
          <a:p>
            <a:r>
              <a:rPr lang="en-US" dirty="0" smtClean="0"/>
              <a:t>The award must be representative of the professional society that is commissioning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39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constraint represents an explicit acknowledgment of a condition that restricts the design project</a:t>
            </a:r>
          </a:p>
          <a:p>
            <a:endParaRPr lang="en-US" dirty="0" smtClean="0"/>
          </a:p>
          <a:p>
            <a:r>
              <a:rPr lang="en-US" dirty="0" smtClean="0"/>
              <a:t>Constraints may be suggested by any of the stakeholders</a:t>
            </a:r>
          </a:p>
          <a:p>
            <a:pPr lvl="1"/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other stakeholders</a:t>
            </a:r>
          </a:p>
          <a:p>
            <a:pPr lvl="1"/>
            <a:r>
              <a:rPr lang="en-US" dirty="0" smtClean="0"/>
              <a:t>audience</a:t>
            </a:r>
          </a:p>
          <a:p>
            <a:pPr lvl="1"/>
            <a:r>
              <a:rPr lang="en-US" dirty="0" smtClean="0"/>
              <a:t>designer</a:t>
            </a:r>
          </a:p>
          <a:p>
            <a:pPr lvl="1"/>
            <a:endParaRPr lang="en-US" dirty="0"/>
          </a:p>
          <a:p>
            <a:r>
              <a:rPr lang="en-US" dirty="0" smtClean="0"/>
              <a:t>Constraints change over time, and may or may not be (partially) met by the current state of the design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luxury airplane must weigh less than 50,000 pounds</a:t>
            </a:r>
          </a:p>
          <a:p>
            <a:endParaRPr lang="en-US" dirty="0" smtClean="0"/>
          </a:p>
          <a:p>
            <a:r>
              <a:rPr lang="en-US" dirty="0" smtClean="0"/>
              <a:t>The library must not violate federal disability laws</a:t>
            </a:r>
          </a:p>
          <a:p>
            <a:endParaRPr lang="en-US" dirty="0"/>
          </a:p>
          <a:p>
            <a:r>
              <a:rPr lang="en-US" dirty="0" smtClean="0"/>
              <a:t>The award must cost less than $1000 to produce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45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assumption represents a fact that is taken for granted, may or may not be true, and influences the design project</a:t>
            </a:r>
          </a:p>
          <a:p>
            <a:endParaRPr lang="en-US" dirty="0" smtClean="0"/>
          </a:p>
          <a:p>
            <a:r>
              <a:rPr lang="en-US" dirty="0" smtClean="0"/>
              <a:t>Assumptions may be made by any of </a:t>
            </a:r>
            <a:r>
              <a:rPr lang="en-US" dirty="0"/>
              <a:t>the stakeholders</a:t>
            </a:r>
          </a:p>
          <a:p>
            <a:pPr lvl="1"/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other stakeholders</a:t>
            </a:r>
            <a:endParaRPr lang="en-US" dirty="0"/>
          </a:p>
          <a:p>
            <a:pPr lvl="1"/>
            <a:r>
              <a:rPr lang="en-US" dirty="0"/>
              <a:t>audience</a:t>
            </a:r>
          </a:p>
          <a:p>
            <a:pPr lvl="1"/>
            <a:r>
              <a:rPr lang="en-US" dirty="0"/>
              <a:t>designer</a:t>
            </a:r>
          </a:p>
          <a:p>
            <a:pPr lvl="1"/>
            <a:endParaRPr lang="en-US" dirty="0"/>
          </a:p>
          <a:p>
            <a:r>
              <a:rPr lang="en-US" dirty="0" smtClean="0"/>
              <a:t>Assumptions change </a:t>
            </a:r>
            <a:r>
              <a:rPr lang="en-US" dirty="0"/>
              <a:t>over time, and may or may not be (partially) </a:t>
            </a:r>
            <a:r>
              <a:rPr lang="en-US" dirty="0" smtClean="0"/>
              <a:t>fulfilled by the </a:t>
            </a:r>
            <a:r>
              <a:rPr lang="en-US" dirty="0"/>
              <a:t>current state of the design </a:t>
            </a:r>
            <a:r>
              <a:rPr lang="en-US" dirty="0" smtClean="0"/>
              <a:t>project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1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average person weighs 85 kilograms</a:t>
            </a:r>
          </a:p>
          <a:p>
            <a:endParaRPr lang="en-US" dirty="0"/>
          </a:p>
          <a:p>
            <a:r>
              <a:rPr lang="en-US" dirty="0" smtClean="0"/>
              <a:t>The library needs to serve the community with an area stocked with personal computers</a:t>
            </a:r>
          </a:p>
          <a:p>
            <a:endParaRPr lang="en-US" dirty="0"/>
          </a:p>
          <a:p>
            <a:r>
              <a:rPr lang="en-US" dirty="0" smtClean="0"/>
              <a:t>The professional society’s logo is red and white, which therefore must be its preferred colors for the award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96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decision represents a specific choice of how to further the design solution, typically after some amount of consideration</a:t>
            </a:r>
          </a:p>
          <a:p>
            <a:endParaRPr lang="en-US" dirty="0"/>
          </a:p>
          <a:p>
            <a:r>
              <a:rPr lang="en-US" dirty="0" smtClean="0"/>
              <a:t>Decisions are the sole responsibility of the designer, though they can be (heavily) influenced by other stakeholders</a:t>
            </a:r>
          </a:p>
          <a:p>
            <a:endParaRPr lang="en-US" dirty="0" smtClean="0"/>
          </a:p>
          <a:p>
            <a:r>
              <a:rPr lang="en-US" dirty="0" smtClean="0"/>
              <a:t>Decisions change </a:t>
            </a:r>
            <a:r>
              <a:rPr lang="en-US" dirty="0"/>
              <a:t>over time, and </a:t>
            </a:r>
            <a:r>
              <a:rPr lang="en-US" dirty="0" smtClean="0"/>
              <a:t>new decisions may </a:t>
            </a:r>
            <a:r>
              <a:rPr lang="en-US" dirty="0"/>
              <a:t>or may not </a:t>
            </a:r>
            <a:r>
              <a:rPr lang="en-US" dirty="0" smtClean="0"/>
              <a:t>(</a:t>
            </a:r>
            <a:r>
              <a:rPr lang="en-US" dirty="0"/>
              <a:t>partially) align with the current state of the design </a:t>
            </a:r>
            <a:r>
              <a:rPr lang="en-US" dirty="0" smtClean="0"/>
              <a:t>project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8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Office hours</a:t>
            </a:r>
          </a:p>
          <a:p>
            <a:pPr lvl="1"/>
            <a:r>
              <a:rPr lang="en-US" dirty="0" smtClean="0"/>
              <a:t>by appointment</a:t>
            </a:r>
          </a:p>
          <a:p>
            <a:endParaRPr lang="en-US" dirty="0"/>
          </a:p>
          <a:p>
            <a:r>
              <a:rPr lang="en-US" dirty="0" smtClean="0"/>
              <a:t>Open door policy</a:t>
            </a:r>
          </a:p>
          <a:p>
            <a:pPr lvl="1"/>
            <a:r>
              <a:rPr lang="en-US" dirty="0" smtClean="0"/>
              <a:t>DBH 5038</a:t>
            </a:r>
          </a:p>
          <a:p>
            <a:pPr lvl="1"/>
            <a:endParaRPr lang="en-US" dirty="0"/>
          </a:p>
          <a:p>
            <a:r>
              <a:rPr lang="en-US" dirty="0" smtClean="0"/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104139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fuselage and wings of the luxury airplane shall be made out of carbon composites</a:t>
            </a:r>
          </a:p>
          <a:p>
            <a:endParaRPr lang="en-US" dirty="0"/>
          </a:p>
          <a:p>
            <a:r>
              <a:rPr lang="en-US" dirty="0" smtClean="0"/>
              <a:t>The library shall have bookshelves that are not movable</a:t>
            </a:r>
          </a:p>
          <a:p>
            <a:endParaRPr lang="en-US" dirty="0"/>
          </a:p>
          <a:p>
            <a:r>
              <a:rPr lang="en-US" dirty="0" smtClean="0"/>
              <a:t>The award shall be made out of colored glass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1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idea represents a thought or opinion, ranging from highly unformed to fully formed, that potentially shapes the design solution</a:t>
            </a:r>
          </a:p>
          <a:p>
            <a:endParaRPr lang="en-US" dirty="0" smtClean="0"/>
          </a:p>
          <a:p>
            <a:r>
              <a:rPr lang="en-US" dirty="0" smtClean="0"/>
              <a:t>Ideas typically are the sole responsibility of the designer</a:t>
            </a:r>
            <a:r>
              <a:rPr lang="en-US" dirty="0"/>
              <a:t>, though they </a:t>
            </a:r>
            <a:r>
              <a:rPr lang="en-US" dirty="0" smtClean="0"/>
              <a:t>may be inspired by many different sources</a:t>
            </a:r>
          </a:p>
          <a:p>
            <a:endParaRPr lang="en-US" dirty="0"/>
          </a:p>
          <a:p>
            <a:r>
              <a:rPr lang="en-US" dirty="0" smtClean="0"/>
              <a:t>Ideas change over time, and new ideas may or may not (partially) align with the current state of the design project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1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if the luxury airplane had a shower on board?</a:t>
            </a:r>
          </a:p>
          <a:p>
            <a:endParaRPr lang="en-US" dirty="0" smtClean="0"/>
          </a:p>
          <a:p>
            <a:r>
              <a:rPr lang="en-US" dirty="0" smtClean="0"/>
              <a:t>Perhaps the library membership cards should have RFID tags, so a visitor can simply grab the books they want, walk by an automated scanner, and have their books be on loan</a:t>
            </a:r>
          </a:p>
          <a:p>
            <a:endParaRPr lang="en-US" dirty="0"/>
          </a:p>
          <a:p>
            <a:r>
              <a:rPr lang="en-US" dirty="0" smtClean="0"/>
              <a:t>I am thinking that the award should be a variant of last year’s award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8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 instant message system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analyze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evaluate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synthesize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goals</a:t>
            </a:r>
          </a:p>
          <a:p>
            <a:pPr algn="ctr"/>
            <a:r>
              <a:rPr lang="en-US" i="1" dirty="0" smtClean="0"/>
              <a:t>constraints</a:t>
            </a:r>
          </a:p>
          <a:p>
            <a:pPr algn="ctr"/>
            <a:r>
              <a:rPr lang="en-US" i="1" dirty="0" smtClean="0"/>
              <a:t>assumptions</a:t>
            </a:r>
          </a:p>
          <a:p>
            <a:pPr algn="ctr"/>
            <a:r>
              <a:rPr lang="en-US" i="1" dirty="0" smtClean="0"/>
              <a:t>decisions</a:t>
            </a:r>
          </a:p>
          <a:p>
            <a:pPr algn="ctr"/>
            <a:r>
              <a:rPr lang="en-US" i="1" dirty="0" smtClean="0"/>
              <a:t>ideas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5577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 word processor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analyze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evaluate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synthesize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goals</a:t>
            </a:r>
          </a:p>
          <a:p>
            <a:pPr algn="ctr"/>
            <a:r>
              <a:rPr lang="en-US" i="1" dirty="0" smtClean="0"/>
              <a:t>constraints</a:t>
            </a:r>
          </a:p>
          <a:p>
            <a:pPr algn="ctr"/>
            <a:r>
              <a:rPr lang="en-US" i="1" dirty="0" smtClean="0"/>
              <a:t>assumptions</a:t>
            </a:r>
          </a:p>
          <a:p>
            <a:pPr algn="ctr"/>
            <a:r>
              <a:rPr lang="en-US" i="1" dirty="0" smtClean="0"/>
              <a:t>decisions</a:t>
            </a:r>
          </a:p>
          <a:p>
            <a:pPr algn="ctr"/>
            <a:r>
              <a:rPr lang="en-US" i="1" dirty="0" smtClean="0"/>
              <a:t>ideas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9237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the software to fly a drone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analyze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evaluate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synthesize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goals</a:t>
            </a:r>
          </a:p>
          <a:p>
            <a:pPr algn="ctr"/>
            <a:r>
              <a:rPr lang="en-US" i="1" dirty="0" smtClean="0"/>
              <a:t>constraints</a:t>
            </a:r>
          </a:p>
          <a:p>
            <a:pPr algn="ctr"/>
            <a:r>
              <a:rPr lang="en-US" i="1" dirty="0" smtClean="0"/>
              <a:t>assumptions</a:t>
            </a:r>
          </a:p>
          <a:p>
            <a:pPr algn="ctr"/>
            <a:r>
              <a:rPr lang="en-US" i="1" dirty="0" smtClean="0"/>
              <a:t>decisions</a:t>
            </a:r>
          </a:p>
          <a:p>
            <a:pPr algn="ctr"/>
            <a:r>
              <a:rPr lang="en-US" i="1" dirty="0" smtClean="0"/>
              <a:t>ideas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3574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cycle at the micro level: design work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analyze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evaluate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synthesize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goals</a:t>
            </a:r>
          </a:p>
          <a:p>
            <a:pPr algn="ctr"/>
            <a:r>
              <a:rPr lang="en-US" i="1" dirty="0" smtClean="0"/>
              <a:t>constraints</a:t>
            </a:r>
          </a:p>
          <a:p>
            <a:pPr algn="ctr"/>
            <a:r>
              <a:rPr lang="en-US" i="1" dirty="0" smtClean="0"/>
              <a:t>assumptions</a:t>
            </a:r>
          </a:p>
          <a:p>
            <a:pPr algn="ctr"/>
            <a:r>
              <a:rPr lang="en-US" i="1" dirty="0" smtClean="0"/>
              <a:t>decisions</a:t>
            </a:r>
          </a:p>
          <a:p>
            <a:pPr algn="ctr"/>
            <a:r>
              <a:rPr lang="en-US" i="1" dirty="0" smtClean="0"/>
              <a:t>ideas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696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Design work represents the individual or collaborative activity of engaging with a design project at a detailed level</a:t>
            </a:r>
          </a:p>
          <a:p>
            <a:pPr lvl="1"/>
            <a:r>
              <a:rPr lang="en-US" dirty="0" smtClean="0"/>
              <a:t>thinking</a:t>
            </a:r>
          </a:p>
          <a:p>
            <a:pPr lvl="1"/>
            <a:r>
              <a:rPr lang="en-US" dirty="0" smtClean="0"/>
              <a:t>articulating context</a:t>
            </a:r>
          </a:p>
          <a:p>
            <a:pPr lvl="1"/>
            <a:r>
              <a:rPr lang="en-US" dirty="0" smtClean="0"/>
              <a:t>analyzing alternative ideas</a:t>
            </a:r>
          </a:p>
          <a:p>
            <a:pPr lvl="1"/>
            <a:r>
              <a:rPr lang="en-US" dirty="0" smtClean="0"/>
              <a:t>identifying constraints</a:t>
            </a:r>
          </a:p>
          <a:p>
            <a:pPr lvl="1"/>
            <a:r>
              <a:rPr lang="en-US" dirty="0" smtClean="0"/>
              <a:t>making decisions</a:t>
            </a:r>
          </a:p>
          <a:p>
            <a:pPr lvl="1"/>
            <a:r>
              <a:rPr lang="en-US" dirty="0" smtClean="0"/>
              <a:t>setting goals</a:t>
            </a:r>
          </a:p>
          <a:p>
            <a:pPr lvl="1"/>
            <a:r>
              <a:rPr lang="en-US" dirty="0" smtClean="0"/>
              <a:t>…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6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Box 148"/>
          <p:cNvSpPr txBox="1"/>
          <p:nvPr/>
        </p:nvSpPr>
        <p:spPr>
          <a:xfrm>
            <a:off x="2229546" y="5977990"/>
            <a:ext cx="11926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current decision</a:t>
            </a:r>
            <a:endParaRPr lang="en-US" sz="1200" dirty="0"/>
          </a:p>
        </p:txBody>
      </p:sp>
      <p:sp>
        <p:nvSpPr>
          <p:cNvPr id="154" name="TextBox 153"/>
          <p:cNvSpPr txBox="1"/>
          <p:nvPr/>
        </p:nvSpPr>
        <p:spPr>
          <a:xfrm>
            <a:off x="309416" y="5977991"/>
            <a:ext cx="1033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explored idea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Opportunistic versus rationalistic design work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 flipV="1">
            <a:off x="5830386" y="1937381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flipV="1">
            <a:off x="6429159" y="1937381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flipV="1">
            <a:off x="7027932" y="1937381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flipV="1">
            <a:off x="5231282" y="2538886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flipV="1">
            <a:off x="5830055" y="2538886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 flipV="1">
            <a:off x="6428828" y="2538886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flipV="1">
            <a:off x="7027601" y="2538886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flipV="1">
            <a:off x="5830386" y="3140391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flipV="1">
            <a:off x="6429159" y="3140391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flipV="1">
            <a:off x="7027932" y="3140391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flipV="1">
            <a:off x="7628282" y="3140391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 flipV="1">
            <a:off x="5231613" y="3741896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flipV="1">
            <a:off x="5830386" y="3741896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 flipV="1">
            <a:off x="6429159" y="3741896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flipV="1">
            <a:off x="5830386" y="4343400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 flipV="1">
            <a:off x="6429159" y="4343400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5105400" y="2101673"/>
            <a:ext cx="0" cy="2463518"/>
          </a:xfrm>
          <a:prstGeom prst="straightConnector1">
            <a:avLst/>
          </a:prstGeom>
          <a:ln w="28575">
            <a:solidFill>
              <a:srgbClr val="F32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flipV="1">
            <a:off x="7027601" y="4343399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 flipV="1">
            <a:off x="1631104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flipV="1">
            <a:off x="2229877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 flipV="1">
            <a:off x="2828650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 flipV="1">
            <a:off x="1032000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 flipV="1">
            <a:off x="1630773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 flipV="1">
            <a:off x="2229546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 flipV="1">
            <a:off x="2828319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 flipV="1">
            <a:off x="1631104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 flipV="1">
            <a:off x="2229877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 flipV="1">
            <a:off x="2828650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 flipV="1">
            <a:off x="3429000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 flipV="1">
            <a:off x="1032331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 flipV="1">
            <a:off x="1631104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 flipV="1">
            <a:off x="2229877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 flipV="1">
            <a:off x="1631104" y="4331722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 flipV="1">
            <a:off x="2229877" y="4331722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 flipH="1">
            <a:off x="1821273" y="2101673"/>
            <a:ext cx="599104" cy="621240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906118" y="2089995"/>
            <a:ext cx="0" cy="2463518"/>
          </a:xfrm>
          <a:prstGeom prst="straightConnector1">
            <a:avLst/>
          </a:prstGeom>
          <a:ln w="28575">
            <a:solidFill>
              <a:srgbClr val="F32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 flipV="1">
            <a:off x="2828319" y="4331721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1821604" y="2722913"/>
            <a:ext cx="1197546" cy="610519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2420046" y="3333432"/>
            <a:ext cx="598773" cy="610415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1821274" y="3925923"/>
            <a:ext cx="599103" cy="601503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5963478" y="3324418"/>
            <a:ext cx="1868557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5371291" y="3925923"/>
            <a:ext cx="1236243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5979381" y="4527426"/>
            <a:ext cx="1280160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H="1">
            <a:off x="6020555" y="2121408"/>
            <a:ext cx="599435" cy="589827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6020887" y="2722913"/>
            <a:ext cx="1230703" cy="589827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H="1">
            <a:off x="6607534" y="3324418"/>
            <a:ext cx="610898" cy="619429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>
            <a:off x="6008431" y="3943847"/>
            <a:ext cx="599103" cy="583578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 flipV="1">
            <a:off x="2078992" y="6024476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 flipV="1">
            <a:off x="158862" y="6024477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 flipV="1">
            <a:off x="156212" y="5747476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09416" y="5700991"/>
            <a:ext cx="1193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unexplored idea</a:t>
            </a:r>
            <a:endParaRPr lang="en-US" sz="1200" dirty="0"/>
          </a:p>
        </p:txBody>
      </p:sp>
      <p:cxnSp>
        <p:nvCxnSpPr>
          <p:cNvPr id="156" name="Straight Arrow Connector 155"/>
          <p:cNvCxnSpPr/>
          <p:nvPr/>
        </p:nvCxnSpPr>
        <p:spPr>
          <a:xfrm>
            <a:off x="5365446" y="2722913"/>
            <a:ext cx="1868557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5962153" y="2121408"/>
            <a:ext cx="1280160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02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106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Mixed opportunistic and rationalistic design work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 flipV="1">
            <a:off x="3848166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flipV="1">
            <a:off x="4446939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 flipV="1">
            <a:off x="5045712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 flipV="1">
            <a:off x="3249062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 flipV="1">
            <a:off x="3847835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 flipV="1">
            <a:off x="4446608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 flipV="1">
            <a:off x="5045381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 flipV="1">
            <a:off x="3848166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 flipV="1">
            <a:off x="4446939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 flipV="1">
            <a:off x="5045712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 flipV="1">
            <a:off x="5646062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 flipV="1">
            <a:off x="3249393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 flipV="1">
            <a:off x="3848166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 flipV="1">
            <a:off x="4446939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 flipV="1">
            <a:off x="3848166" y="4331722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 flipV="1">
            <a:off x="4446939" y="4331722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 flipH="1">
            <a:off x="4038335" y="2101673"/>
            <a:ext cx="599104" cy="621240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123180" y="2089995"/>
            <a:ext cx="0" cy="2463518"/>
          </a:xfrm>
          <a:prstGeom prst="straightConnector1">
            <a:avLst/>
          </a:prstGeom>
          <a:ln w="28575">
            <a:solidFill>
              <a:srgbClr val="F32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 flipV="1">
            <a:off x="5045381" y="4331721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4038666" y="2722913"/>
            <a:ext cx="1197546" cy="610519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4637108" y="3333432"/>
            <a:ext cx="598773" cy="610415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4038337" y="3943847"/>
            <a:ext cx="599102" cy="583579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29546" y="5977990"/>
            <a:ext cx="11926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current decision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309416" y="5977991"/>
            <a:ext cx="1033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explored idea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 flipV="1">
            <a:off x="2078992" y="6024476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flipV="1">
            <a:off x="158862" y="6024477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flipV="1">
            <a:off x="156212" y="5747476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9416" y="5700991"/>
            <a:ext cx="1193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unexplored idea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378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you to know the theory of software design</a:t>
            </a:r>
          </a:p>
          <a:p>
            <a:endParaRPr lang="en-US" dirty="0"/>
          </a:p>
          <a:p>
            <a:r>
              <a:rPr lang="en-US" dirty="0"/>
              <a:t>For you to have at your disposal a set of </a:t>
            </a:r>
            <a:r>
              <a:rPr lang="en-US" dirty="0" smtClean="0"/>
              <a:t>software </a:t>
            </a:r>
            <a:r>
              <a:rPr lang="en-US" dirty="0"/>
              <a:t>design </a:t>
            </a:r>
            <a:r>
              <a:rPr lang="en-US" dirty="0" smtClean="0"/>
              <a:t>techniques</a:t>
            </a:r>
          </a:p>
          <a:p>
            <a:pPr lvl="1"/>
            <a:r>
              <a:rPr lang="en-US" dirty="0" smtClean="0"/>
              <a:t>practices</a:t>
            </a:r>
          </a:p>
          <a:p>
            <a:pPr lvl="1"/>
            <a:r>
              <a:rPr lang="en-US" dirty="0" smtClean="0"/>
              <a:t>outcomes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you to extensively examine an existing software design</a:t>
            </a:r>
          </a:p>
          <a:p>
            <a:endParaRPr lang="en-US" dirty="0"/>
          </a:p>
          <a:p>
            <a:r>
              <a:rPr lang="en-US" dirty="0" smtClean="0"/>
              <a:t>For you to learn to think deep(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98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Backtracking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 flipV="1">
            <a:off x="3848166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flipV="1">
            <a:off x="4446939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 flipV="1">
            <a:off x="5045712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 flipV="1">
            <a:off x="3249062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 flipV="1">
            <a:off x="3847835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 flipV="1">
            <a:off x="4446608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 flipV="1">
            <a:off x="5045381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 flipV="1">
            <a:off x="3848166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 flipV="1">
            <a:off x="4446939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 flipV="1">
            <a:off x="5045712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 flipV="1">
            <a:off x="5646062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 flipV="1">
            <a:off x="3249393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 flipV="1">
            <a:off x="3848166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 flipV="1">
            <a:off x="4446939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 flipV="1">
            <a:off x="3848166" y="4331722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 flipV="1">
            <a:off x="4446939" y="4331722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 flipH="1">
            <a:off x="4038335" y="2101673"/>
            <a:ext cx="599104" cy="621240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123180" y="2089995"/>
            <a:ext cx="0" cy="2463518"/>
          </a:xfrm>
          <a:prstGeom prst="straightConnector1">
            <a:avLst/>
          </a:prstGeom>
          <a:ln w="28575">
            <a:solidFill>
              <a:srgbClr val="F32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 flipV="1">
            <a:off x="5045381" y="4331721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4038666" y="2722913"/>
            <a:ext cx="1197546" cy="610519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4637108" y="3333432"/>
            <a:ext cx="598773" cy="610415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 flipV="1">
            <a:off x="4637108" y="3312740"/>
            <a:ext cx="331" cy="631107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3403608" y="2722913"/>
            <a:ext cx="1868557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4038335" y="4527426"/>
            <a:ext cx="1280160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038335" y="3333432"/>
            <a:ext cx="598773" cy="610415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038666" y="3914245"/>
            <a:ext cx="0" cy="601504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229546" y="5977990"/>
            <a:ext cx="11926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current decision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309416" y="5977991"/>
            <a:ext cx="1033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explored idea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 flipV="1">
            <a:off x="2078992" y="6024476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 flipV="1">
            <a:off x="158862" y="6024477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 flipV="1">
            <a:off x="156212" y="5747476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9416" y="5700991"/>
            <a:ext cx="1193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unexplored idea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2229545" y="5700992"/>
            <a:ext cx="12702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previous decision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 flipV="1">
            <a:off x="2078991" y="5747478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01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Backtracking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flipV="1">
            <a:off x="928663" y="22878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flipV="1">
            <a:off x="1420669" y="22878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flipV="1">
            <a:off x="1912674" y="22878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flipV="1">
            <a:off x="436386" y="278207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flipV="1">
            <a:off x="928391" y="278207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flipV="1">
            <a:off x="1420397" y="278207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flipV="1">
            <a:off x="1912402" y="278207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flipV="1">
            <a:off x="928663" y="32763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flipV="1">
            <a:off x="1420669" y="32763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flipV="1">
            <a:off x="1912674" y="32763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flipV="1">
            <a:off x="2405975" y="32763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flipV="1">
            <a:off x="436658" y="3770575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flipV="1">
            <a:off x="928663" y="3770575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flipV="1">
            <a:off x="1420669" y="3770575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flipV="1">
            <a:off x="928663" y="42648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flipV="1">
            <a:off x="1420669" y="42648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1084923" y="2432417"/>
            <a:ext cx="492277" cy="510466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32950" y="2422821"/>
            <a:ext cx="0" cy="2024246"/>
          </a:xfrm>
          <a:prstGeom prst="straightConnector1">
            <a:avLst/>
          </a:prstGeom>
          <a:ln w="28575">
            <a:solidFill>
              <a:srgbClr val="F32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flipV="1">
            <a:off x="1912402" y="4264823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085195" y="2942883"/>
            <a:ext cx="984011" cy="501657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1576929" y="3444540"/>
            <a:ext cx="492005" cy="501571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084923" y="3921788"/>
            <a:ext cx="2" cy="503844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 flipV="1">
            <a:off x="4035543" y="22878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 flipV="1">
            <a:off x="4527549" y="22878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flipV="1">
            <a:off x="5019554" y="22878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flipV="1">
            <a:off x="3543266" y="278207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flipV="1">
            <a:off x="4035271" y="278207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flipV="1">
            <a:off x="4527277" y="278207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flipV="1">
            <a:off x="5019282" y="278207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 flipV="1">
            <a:off x="4035543" y="32763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flipV="1">
            <a:off x="4527549" y="32763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 flipV="1">
            <a:off x="5019554" y="32763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 flipV="1">
            <a:off x="5512855" y="32763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flipV="1">
            <a:off x="3543538" y="3770575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 flipV="1">
            <a:off x="4035543" y="3770575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 flipV="1">
            <a:off x="4527549" y="3770575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 flipV="1">
            <a:off x="4035543" y="42648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 flipV="1">
            <a:off x="4527549" y="42648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4191803" y="2432417"/>
            <a:ext cx="492277" cy="510466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439830" y="2422821"/>
            <a:ext cx="0" cy="2024246"/>
          </a:xfrm>
          <a:prstGeom prst="straightConnector1">
            <a:avLst/>
          </a:prstGeom>
          <a:ln w="28575">
            <a:solidFill>
              <a:srgbClr val="F32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flipV="1">
            <a:off x="5019282" y="4264823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192075" y="2942883"/>
            <a:ext cx="984011" cy="501657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4683809" y="3444540"/>
            <a:ext cx="492005" cy="501571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4191803" y="3921788"/>
            <a:ext cx="272" cy="503844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3670255" y="2942883"/>
            <a:ext cx="1535373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191803" y="4425632"/>
            <a:ext cx="1051894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 flipV="1">
            <a:off x="7040797" y="228041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 flipV="1">
            <a:off x="7532803" y="228041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 flipV="1">
            <a:off x="8024808" y="228041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 flipV="1">
            <a:off x="6548520" y="277466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 flipV="1">
            <a:off x="7040525" y="277466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 flipV="1">
            <a:off x="7532531" y="277466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 flipV="1">
            <a:off x="8024536" y="277466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 flipV="1">
            <a:off x="7040797" y="326891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 flipV="1">
            <a:off x="7532803" y="326891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 flipV="1">
            <a:off x="8024808" y="326891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 flipV="1">
            <a:off x="8518109" y="326891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 flipV="1">
            <a:off x="6548792" y="3763169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 flipV="1">
            <a:off x="7040797" y="3763169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 flipV="1">
            <a:off x="7532803" y="3763169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 flipV="1">
            <a:off x="7040797" y="425741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 flipV="1">
            <a:off x="7532803" y="425741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7169758" y="2431631"/>
            <a:ext cx="1038827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6445084" y="2415415"/>
            <a:ext cx="0" cy="2024246"/>
          </a:xfrm>
          <a:prstGeom prst="straightConnector1">
            <a:avLst/>
          </a:prstGeom>
          <a:ln w="28575">
            <a:solidFill>
              <a:srgbClr val="F32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 flipV="1">
            <a:off x="8024536" y="4257417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6679745" y="2925881"/>
            <a:ext cx="1535373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7150158" y="3420132"/>
            <a:ext cx="1535373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6663564" y="3914382"/>
            <a:ext cx="1015808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7163225" y="4408630"/>
            <a:ext cx="1051894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7197057" y="2431631"/>
            <a:ext cx="492549" cy="484655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7197330" y="2925881"/>
            <a:ext cx="1011256" cy="484655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7679372" y="3420132"/>
            <a:ext cx="501968" cy="508978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7187094" y="3929110"/>
            <a:ext cx="10236" cy="479520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1084923" y="3420131"/>
            <a:ext cx="492278" cy="494251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>
            <a:off x="7197330" y="3444540"/>
            <a:ext cx="482042" cy="477248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4191803" y="3427537"/>
            <a:ext cx="492278" cy="501573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V="1">
            <a:off x="4684081" y="3410536"/>
            <a:ext cx="0" cy="484570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7691151" y="3410536"/>
            <a:ext cx="0" cy="484570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V="1">
            <a:off x="1587240" y="3410536"/>
            <a:ext cx="0" cy="484570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2229546" y="5977990"/>
            <a:ext cx="11926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current decision</a:t>
            </a:r>
            <a:endParaRPr lang="en-US"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309416" y="5977991"/>
            <a:ext cx="1033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explored idea</a:t>
            </a:r>
            <a:endParaRPr lang="en-US" sz="1200" dirty="0"/>
          </a:p>
        </p:txBody>
      </p:sp>
      <p:sp>
        <p:nvSpPr>
          <p:cNvPr id="100" name="TextBox 99"/>
          <p:cNvSpPr txBox="1"/>
          <p:nvPr/>
        </p:nvSpPr>
        <p:spPr>
          <a:xfrm flipV="1">
            <a:off x="2078992" y="6024476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 flipV="1">
            <a:off x="158862" y="6024477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 flipV="1">
            <a:off x="156212" y="5747476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09416" y="5700991"/>
            <a:ext cx="1193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unexplored idea</a:t>
            </a:r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2229545" y="5700992"/>
            <a:ext cx="12702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previous decision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 flipV="1">
            <a:off x="2078991" y="5747478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95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106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Simultaneous exploration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 flipV="1">
            <a:off x="3848166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flipV="1">
            <a:off x="4446939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 flipV="1">
            <a:off x="5045712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 flipV="1">
            <a:off x="3249062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 flipV="1">
            <a:off x="3847835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 flipV="1">
            <a:off x="4446608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 flipV="1">
            <a:off x="5045381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 flipV="1">
            <a:off x="3848166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 flipV="1">
            <a:off x="4446939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 flipV="1">
            <a:off x="5045712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 flipV="1">
            <a:off x="5646062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 flipV="1">
            <a:off x="3249393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 flipV="1">
            <a:off x="3848166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 flipV="1">
            <a:off x="4446939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 flipV="1">
            <a:off x="3848166" y="4331722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 flipV="1">
            <a:off x="4446939" y="4331722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 flipH="1">
            <a:off x="4038335" y="2101673"/>
            <a:ext cx="599104" cy="621240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123180" y="2089995"/>
            <a:ext cx="0" cy="2463518"/>
          </a:xfrm>
          <a:prstGeom prst="straightConnector1">
            <a:avLst/>
          </a:prstGeom>
          <a:ln w="28575">
            <a:solidFill>
              <a:srgbClr val="F32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 flipV="1">
            <a:off x="5045381" y="4331721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4038666" y="2722913"/>
            <a:ext cx="1197546" cy="610519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4637108" y="3333432"/>
            <a:ext cx="598773" cy="610415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4637439" y="3943847"/>
            <a:ext cx="598442" cy="609666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29546" y="5977990"/>
            <a:ext cx="11926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current decision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309416" y="5977991"/>
            <a:ext cx="1033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explored idea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 flipV="1">
            <a:off x="2078992" y="6024476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flipV="1">
            <a:off x="158862" y="6024477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flipV="1">
            <a:off x="156212" y="5747476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9416" y="5700991"/>
            <a:ext cx="1193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unexplored idea</a:t>
            </a:r>
            <a:endParaRPr lang="en-US" sz="1200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4038336" y="2722913"/>
            <a:ext cx="330" cy="610519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3439562" y="3312740"/>
            <a:ext cx="599104" cy="601505"/>
          </a:xfrm>
          <a:prstGeom prst="straightConnector1">
            <a:avLst/>
          </a:prstGeom>
          <a:ln w="28575">
            <a:solidFill>
              <a:srgbClr val="4C4C4C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439893" y="3886200"/>
            <a:ext cx="598442" cy="667313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66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 instant message system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analyze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evaluate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synthesize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goals</a:t>
            </a:r>
          </a:p>
          <a:p>
            <a:pPr algn="ctr"/>
            <a:r>
              <a:rPr lang="en-US" i="1" dirty="0" smtClean="0"/>
              <a:t>constraints</a:t>
            </a:r>
          </a:p>
          <a:p>
            <a:pPr algn="ctr"/>
            <a:r>
              <a:rPr lang="en-US" i="1" dirty="0" smtClean="0"/>
              <a:t>assumptions</a:t>
            </a:r>
          </a:p>
          <a:p>
            <a:pPr algn="ctr"/>
            <a:r>
              <a:rPr lang="en-US" i="1" dirty="0" smtClean="0"/>
              <a:t>decisions</a:t>
            </a:r>
          </a:p>
          <a:p>
            <a:pPr algn="ctr"/>
            <a:r>
              <a:rPr lang="en-US" i="1" dirty="0" smtClean="0"/>
              <a:t>ideas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3795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 word processor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analyze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evaluate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synthesize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goals</a:t>
            </a:r>
          </a:p>
          <a:p>
            <a:pPr algn="ctr"/>
            <a:r>
              <a:rPr lang="en-US" i="1" dirty="0" smtClean="0"/>
              <a:t>constraints</a:t>
            </a:r>
          </a:p>
          <a:p>
            <a:pPr algn="ctr"/>
            <a:r>
              <a:rPr lang="en-US" i="1" dirty="0" smtClean="0"/>
              <a:t>assumptions</a:t>
            </a:r>
          </a:p>
          <a:p>
            <a:pPr algn="ctr"/>
            <a:r>
              <a:rPr lang="en-US" i="1" dirty="0" smtClean="0"/>
              <a:t>decisions</a:t>
            </a:r>
          </a:p>
          <a:p>
            <a:pPr algn="ctr"/>
            <a:r>
              <a:rPr lang="en-US" i="1" dirty="0" smtClean="0"/>
              <a:t>ideas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690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the software to fly a drone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analyze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evaluate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synthesize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goals</a:t>
            </a:r>
          </a:p>
          <a:p>
            <a:pPr algn="ctr"/>
            <a:r>
              <a:rPr lang="en-US" i="1" dirty="0" smtClean="0"/>
              <a:t>constraints</a:t>
            </a:r>
          </a:p>
          <a:p>
            <a:pPr algn="ctr"/>
            <a:r>
              <a:rPr lang="en-US" i="1" dirty="0" smtClean="0"/>
              <a:t>assumptions</a:t>
            </a:r>
          </a:p>
          <a:p>
            <a:pPr algn="ctr"/>
            <a:r>
              <a:rPr lang="en-US" i="1" dirty="0" smtClean="0"/>
              <a:t>decisions</a:t>
            </a:r>
          </a:p>
          <a:p>
            <a:pPr algn="ctr"/>
            <a:r>
              <a:rPr lang="en-US" i="1" dirty="0" smtClean="0"/>
              <a:t>ideas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8835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cycle at the macro level: design process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analyze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evaluate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synthesize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goals</a:t>
            </a:r>
          </a:p>
          <a:p>
            <a:pPr algn="ctr"/>
            <a:r>
              <a:rPr lang="en-US" i="1" dirty="0" smtClean="0"/>
              <a:t>constraints</a:t>
            </a:r>
          </a:p>
          <a:p>
            <a:pPr algn="ctr"/>
            <a:r>
              <a:rPr lang="en-US" i="1" dirty="0" smtClean="0"/>
              <a:t>assumptions</a:t>
            </a:r>
          </a:p>
          <a:p>
            <a:pPr algn="ctr"/>
            <a:r>
              <a:rPr lang="en-US" i="1" dirty="0" smtClean="0"/>
              <a:t>decisions</a:t>
            </a:r>
          </a:p>
          <a:p>
            <a:pPr algn="ctr"/>
            <a:r>
              <a:rPr lang="en-US" i="1" dirty="0" smtClean="0"/>
              <a:t>ideas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9263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design process represents a planned course of action as to how to tackle a design problem to arrive at a design solution</a:t>
            </a:r>
          </a:p>
          <a:p>
            <a:pPr lvl="1"/>
            <a:r>
              <a:rPr lang="en-US" dirty="0" smtClean="0"/>
              <a:t>where to focus effort</a:t>
            </a:r>
          </a:p>
          <a:p>
            <a:pPr lvl="1"/>
            <a:r>
              <a:rPr lang="en-US" dirty="0" smtClean="0"/>
              <a:t>what methods to use</a:t>
            </a:r>
          </a:p>
          <a:p>
            <a:pPr lvl="1"/>
            <a:r>
              <a:rPr lang="en-US" dirty="0" smtClean="0"/>
              <a:t>whom to involve</a:t>
            </a:r>
          </a:p>
          <a:p>
            <a:pPr lvl="1"/>
            <a:endParaRPr lang="en-US" dirty="0"/>
          </a:p>
          <a:p>
            <a:r>
              <a:rPr lang="en-US" dirty="0" smtClean="0"/>
              <a:t>A design process may be defined up-front in its entirety, or defined in increments as the design project unfolds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44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process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903057" y="2489128"/>
            <a:ext cx="0" cy="2074432"/>
          </a:xfrm>
          <a:prstGeom prst="straightConnector1">
            <a:avLst/>
          </a:prstGeom>
          <a:ln w="28575">
            <a:solidFill>
              <a:srgbClr val="F32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046211" y="2445761"/>
            <a:ext cx="4274338" cy="2161166"/>
            <a:chOff x="310682" y="1421345"/>
            <a:chExt cx="8458200" cy="4276587"/>
          </a:xfrm>
        </p:grpSpPr>
        <p:cxnSp>
          <p:nvCxnSpPr>
            <p:cNvPr id="8" name="Straight Arrow Connector 7"/>
            <p:cNvCxnSpPr>
              <a:stCxn id="22" idx="3"/>
              <a:endCxn id="20" idx="1"/>
            </p:cNvCxnSpPr>
            <p:nvPr/>
          </p:nvCxnSpPr>
          <p:spPr>
            <a:xfrm flipV="1">
              <a:off x="5029199" y="1619284"/>
              <a:ext cx="539283" cy="55732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12" idx="3"/>
              <a:endCxn id="23" idx="1"/>
            </p:cNvCxnSpPr>
            <p:nvPr/>
          </p:nvCxnSpPr>
          <p:spPr>
            <a:xfrm>
              <a:off x="2345884" y="3559639"/>
              <a:ext cx="539283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12" idx="3"/>
              <a:endCxn id="22" idx="1"/>
            </p:cNvCxnSpPr>
            <p:nvPr/>
          </p:nvCxnSpPr>
          <p:spPr>
            <a:xfrm flipV="1">
              <a:off x="2345884" y="2176612"/>
              <a:ext cx="539281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2885165" y="1978673"/>
              <a:ext cx="2144036" cy="3161929"/>
              <a:chOff x="2438399" y="1869287"/>
              <a:chExt cx="2144036" cy="3161929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2438399" y="1869287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satisfactory experience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438401" y="4635341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plan for realization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310682" y="3361700"/>
              <a:ext cx="2035202" cy="395875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700" dirty="0" smtClean="0">
                  <a:solidFill>
                    <a:srgbClr val="4C4C4C"/>
                  </a:solidFill>
                </a:rPr>
                <a:t>change in the world</a:t>
              </a:r>
              <a:endParaRPr lang="en-US" sz="700" dirty="0">
                <a:solidFill>
                  <a:srgbClr val="4C4C4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568482" y="1421345"/>
              <a:ext cx="3200400" cy="1510529"/>
              <a:chOff x="5410200" y="1311959"/>
              <a:chExt cx="3200400" cy="1510529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410200" y="1311959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 to accomplish?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10200" y="2426612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how does one interact with it?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568482" y="4187400"/>
              <a:ext cx="3200400" cy="1510532"/>
              <a:chOff x="5410200" y="4078014"/>
              <a:chExt cx="3200400" cy="1510532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5410200" y="4078014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its conceptual core?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410200" y="5192671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are its implementation details?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cxnSp>
          <p:nvCxnSpPr>
            <p:cNvPr id="15" name="Straight Arrow Connector 14"/>
            <p:cNvCxnSpPr>
              <a:stCxn id="22" idx="3"/>
              <a:endCxn id="21" idx="1"/>
            </p:cNvCxnSpPr>
            <p:nvPr/>
          </p:nvCxnSpPr>
          <p:spPr>
            <a:xfrm>
              <a:off x="5029199" y="2176612"/>
              <a:ext cx="539283" cy="557325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8" idx="1"/>
            </p:cNvCxnSpPr>
            <p:nvPr/>
          </p:nvCxnSpPr>
          <p:spPr>
            <a:xfrm flipV="1">
              <a:off x="5029201" y="4385338"/>
              <a:ext cx="539281" cy="55733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23" idx="3"/>
              <a:endCxn id="19" idx="1"/>
            </p:cNvCxnSpPr>
            <p:nvPr/>
          </p:nvCxnSpPr>
          <p:spPr>
            <a:xfrm>
              <a:off x="5029201" y="4942665"/>
              <a:ext cx="539281" cy="55733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1980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Waterfall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905000"/>
            <a:ext cx="2099807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requirements phase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2844800"/>
            <a:ext cx="2099807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design phase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3784600"/>
            <a:ext cx="2099807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implementation phase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4724400"/>
            <a:ext cx="2099807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testing phase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>
          <a:xfrm>
            <a:off x="2421504" y="2243554"/>
            <a:ext cx="1447800" cy="601246"/>
          </a:xfrm>
          <a:prstGeom prst="straightConnector1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  <a:endCxn id="7" idx="0"/>
          </p:cNvCxnSpPr>
          <p:nvPr/>
        </p:nvCxnSpPr>
        <p:spPr>
          <a:xfrm>
            <a:off x="3869304" y="3183354"/>
            <a:ext cx="1447800" cy="601246"/>
          </a:xfrm>
          <a:prstGeom prst="straightConnector1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2"/>
            <a:endCxn id="8" idx="0"/>
          </p:cNvCxnSpPr>
          <p:nvPr/>
        </p:nvCxnSpPr>
        <p:spPr>
          <a:xfrm>
            <a:off x="5317104" y="4123154"/>
            <a:ext cx="1447800" cy="601246"/>
          </a:xfrm>
          <a:prstGeom prst="straightConnector1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14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(some)</a:t>
            </a:r>
          </a:p>
          <a:p>
            <a:endParaRPr lang="en-US" dirty="0" smtClean="0"/>
          </a:p>
          <a:p>
            <a:r>
              <a:rPr lang="en-US" dirty="0" smtClean="0"/>
              <a:t>Discussion (lots)</a:t>
            </a:r>
          </a:p>
          <a:p>
            <a:endParaRPr lang="en-US" dirty="0" smtClean="0"/>
          </a:p>
          <a:p>
            <a:r>
              <a:rPr lang="en-US" dirty="0" smtClean="0"/>
              <a:t>Case study (one, ongoing)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Design practice (several)</a:t>
            </a:r>
            <a:endParaRPr lang="en-US" dirty="0"/>
          </a:p>
          <a:p>
            <a:endParaRPr lang="en-US" dirty="0" smtClean="0"/>
          </a:p>
          <a:p>
            <a:r>
              <a:rPr lang="en-US" i="1" dirty="0" smtClean="0"/>
              <a:t>No midterm or final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1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Waterfall as a design process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80726" y="2444320"/>
            <a:ext cx="4274338" cy="2161166"/>
            <a:chOff x="310682" y="1421345"/>
            <a:chExt cx="8458200" cy="4276587"/>
          </a:xfrm>
        </p:grpSpPr>
        <p:cxnSp>
          <p:nvCxnSpPr>
            <p:cNvPr id="10" name="Straight Arrow Connector 9"/>
            <p:cNvCxnSpPr>
              <a:stCxn id="24" idx="3"/>
              <a:endCxn id="22" idx="1"/>
            </p:cNvCxnSpPr>
            <p:nvPr/>
          </p:nvCxnSpPr>
          <p:spPr>
            <a:xfrm flipV="1">
              <a:off x="5029199" y="1619284"/>
              <a:ext cx="539283" cy="55732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4" idx="3"/>
              <a:endCxn id="25" idx="1"/>
            </p:cNvCxnSpPr>
            <p:nvPr/>
          </p:nvCxnSpPr>
          <p:spPr>
            <a:xfrm>
              <a:off x="2345884" y="3559639"/>
              <a:ext cx="539283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14" idx="3"/>
              <a:endCxn id="24" idx="1"/>
            </p:cNvCxnSpPr>
            <p:nvPr/>
          </p:nvCxnSpPr>
          <p:spPr>
            <a:xfrm flipV="1">
              <a:off x="2345884" y="2176612"/>
              <a:ext cx="539281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2885165" y="1978673"/>
              <a:ext cx="2144036" cy="3161929"/>
              <a:chOff x="2438399" y="1869287"/>
              <a:chExt cx="2144036" cy="316192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438399" y="1869287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satisfactory experience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438401" y="4635341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plan for realization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10682" y="3361700"/>
              <a:ext cx="2035202" cy="395875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700" dirty="0" smtClean="0">
                  <a:solidFill>
                    <a:srgbClr val="4C4C4C"/>
                  </a:solidFill>
                </a:rPr>
                <a:t>change in the world</a:t>
              </a:r>
              <a:endParaRPr lang="en-US" sz="700" dirty="0">
                <a:solidFill>
                  <a:srgbClr val="4C4C4C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568482" y="1421345"/>
              <a:ext cx="3200400" cy="1510529"/>
              <a:chOff x="5410200" y="1311959"/>
              <a:chExt cx="3200400" cy="1510529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410200" y="1311959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 to accomplish?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410200" y="2426612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how does one interact with it?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568482" y="4187400"/>
              <a:ext cx="3200400" cy="1510532"/>
              <a:chOff x="5410200" y="4078014"/>
              <a:chExt cx="3200400" cy="151053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410200" y="4078014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its conceptual core?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10200" y="5192671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are its implementation details?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cxnSp>
          <p:nvCxnSpPr>
            <p:cNvPr id="17" name="Straight Arrow Connector 16"/>
            <p:cNvCxnSpPr>
              <a:stCxn id="24" idx="3"/>
              <a:endCxn id="23" idx="1"/>
            </p:cNvCxnSpPr>
            <p:nvPr/>
          </p:nvCxnSpPr>
          <p:spPr>
            <a:xfrm>
              <a:off x="5029199" y="2176612"/>
              <a:ext cx="539283" cy="557325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20" idx="1"/>
            </p:cNvCxnSpPr>
            <p:nvPr/>
          </p:nvCxnSpPr>
          <p:spPr>
            <a:xfrm flipV="1">
              <a:off x="5029201" y="4385338"/>
              <a:ext cx="539281" cy="55733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5" idx="3"/>
              <a:endCxn id="21" idx="1"/>
            </p:cNvCxnSpPr>
            <p:nvPr/>
          </p:nvCxnSpPr>
          <p:spPr>
            <a:xfrm>
              <a:off x="5029201" y="4942665"/>
              <a:ext cx="539281" cy="55733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/>
        </p:nvCxnSpPr>
        <p:spPr>
          <a:xfrm>
            <a:off x="5607726" y="2486968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731548" y="2486968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55370" y="2486968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79192" y="2489805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117303" y="2486969"/>
            <a:ext cx="0" cy="145448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64991" y="3941449"/>
            <a:ext cx="0" cy="619948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754678" y="4561397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626880" y="3938914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88813" y="4558862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998346" y="4558862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103014" y="3941566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255414" y="3939032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503058" y="3939032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379236" y="3941567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140210" y="4558862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274568" y="4558862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826582" y="4558862"/>
            <a:ext cx="152400" cy="0"/>
          </a:xfrm>
          <a:prstGeom prst="line">
            <a:avLst/>
          </a:prstGeom>
          <a:ln w="28575">
            <a:solidFill>
              <a:srgbClr val="F32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401936" y="4558862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556322" y="4558862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678158" y="4558862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34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500" dirty="0"/>
              <a:t>Our highest priority is to satisfy the customer</a:t>
            </a:r>
            <a:br>
              <a:rPr lang="en-US" sz="1500" dirty="0"/>
            </a:br>
            <a:r>
              <a:rPr lang="en-US" sz="1500" dirty="0"/>
              <a:t>through </a:t>
            </a:r>
            <a:r>
              <a:rPr lang="en-US" sz="1500" dirty="0">
                <a:solidFill>
                  <a:srgbClr val="FF0000"/>
                </a:solidFill>
              </a:rPr>
              <a:t>early and continuous </a:t>
            </a:r>
            <a:r>
              <a:rPr lang="en-US" sz="1500" dirty="0" smtClean="0">
                <a:solidFill>
                  <a:srgbClr val="FF0000"/>
                </a:solidFill>
              </a:rPr>
              <a:t>delivery of </a:t>
            </a:r>
            <a:r>
              <a:rPr lang="en-US" sz="1500" dirty="0">
                <a:solidFill>
                  <a:srgbClr val="FF0000"/>
                </a:solidFill>
              </a:rPr>
              <a:t>valuable software</a:t>
            </a:r>
            <a:r>
              <a:rPr lang="en-US" sz="1500" dirty="0"/>
              <a:t>. </a:t>
            </a:r>
          </a:p>
          <a:p>
            <a:r>
              <a:rPr lang="en-US" sz="1500" dirty="0">
                <a:solidFill>
                  <a:srgbClr val="FF0000"/>
                </a:solidFill>
              </a:rPr>
              <a:t>Welcome changing requirements, even late in </a:t>
            </a:r>
            <a:r>
              <a:rPr lang="en-US" sz="1500" dirty="0" smtClean="0">
                <a:solidFill>
                  <a:srgbClr val="FF0000"/>
                </a:solidFill>
              </a:rPr>
              <a:t>development</a:t>
            </a:r>
            <a:r>
              <a:rPr lang="en-US" sz="1500" dirty="0"/>
              <a:t>. Agile processes harness change for </a:t>
            </a:r>
            <a:r>
              <a:rPr lang="en-US" sz="1500" dirty="0" smtClean="0"/>
              <a:t>the </a:t>
            </a:r>
            <a:r>
              <a:rPr lang="en-US" sz="1500" dirty="0"/>
              <a:t>customer's competitive advantage. </a:t>
            </a:r>
          </a:p>
          <a:p>
            <a:r>
              <a:rPr lang="en-US" sz="1500" dirty="0"/>
              <a:t>Deliver working software frequently, from a </a:t>
            </a:r>
            <a:r>
              <a:rPr lang="en-US" sz="1500" dirty="0" smtClean="0"/>
              <a:t>couple </a:t>
            </a:r>
            <a:r>
              <a:rPr lang="en-US" sz="1500" dirty="0"/>
              <a:t>of weeks to a couple of months, with a </a:t>
            </a:r>
            <a:r>
              <a:rPr lang="en-US" sz="1500" dirty="0" smtClean="0"/>
              <a:t>preference </a:t>
            </a:r>
            <a:r>
              <a:rPr lang="en-US" sz="1500" dirty="0"/>
              <a:t>to the shorter timescale. </a:t>
            </a:r>
          </a:p>
          <a:p>
            <a:r>
              <a:rPr lang="en-US" sz="1500" dirty="0"/>
              <a:t>Business people and developers must work </a:t>
            </a:r>
            <a:r>
              <a:rPr lang="en-US" sz="1500" dirty="0" smtClean="0"/>
              <a:t>together </a:t>
            </a:r>
            <a:r>
              <a:rPr lang="en-US" sz="1500" dirty="0"/>
              <a:t>daily throughout the project. </a:t>
            </a:r>
          </a:p>
          <a:p>
            <a:r>
              <a:rPr lang="en-US" sz="1500" dirty="0"/>
              <a:t>Build projects around motivated individuals. </a:t>
            </a:r>
            <a:r>
              <a:rPr lang="en-US" sz="1500" dirty="0" smtClean="0"/>
              <a:t>Give </a:t>
            </a:r>
            <a:r>
              <a:rPr lang="en-US" sz="1500" dirty="0"/>
              <a:t>them the environment and support they need, </a:t>
            </a:r>
            <a:r>
              <a:rPr lang="en-US" sz="1500" dirty="0" smtClean="0"/>
              <a:t>and </a:t>
            </a:r>
            <a:r>
              <a:rPr lang="en-US" sz="1500" dirty="0"/>
              <a:t>trust them to get the job done. </a:t>
            </a:r>
          </a:p>
          <a:p>
            <a:r>
              <a:rPr lang="en-US" sz="1500" dirty="0"/>
              <a:t>The most efficient and effective method of </a:t>
            </a:r>
            <a:r>
              <a:rPr lang="en-US" sz="1500" dirty="0" smtClean="0"/>
              <a:t>conveying </a:t>
            </a:r>
            <a:r>
              <a:rPr lang="en-US" sz="1500" dirty="0"/>
              <a:t>information to and within a development </a:t>
            </a:r>
            <a:r>
              <a:rPr lang="en-US" sz="1500" dirty="0" smtClean="0"/>
              <a:t>team </a:t>
            </a:r>
            <a:r>
              <a:rPr lang="en-US" sz="1500" dirty="0"/>
              <a:t>is face-to-face conversation. </a:t>
            </a:r>
          </a:p>
          <a:p>
            <a:endParaRPr lang="en-US" sz="15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500" dirty="0"/>
              <a:t>Working software is the primary measure of progress. </a:t>
            </a:r>
          </a:p>
          <a:p>
            <a:r>
              <a:rPr lang="en-US" sz="1500" dirty="0"/>
              <a:t>Agile processes promote sustainable development. </a:t>
            </a:r>
            <a:r>
              <a:rPr lang="en-US" sz="1500" dirty="0" smtClean="0"/>
              <a:t>The </a:t>
            </a:r>
            <a:r>
              <a:rPr lang="en-US" sz="1500" dirty="0"/>
              <a:t>sponsors, developers, and users should be able </a:t>
            </a:r>
            <a:r>
              <a:rPr lang="en-US" sz="1500" dirty="0" smtClean="0"/>
              <a:t>to </a:t>
            </a:r>
            <a:r>
              <a:rPr lang="en-US" sz="1500" dirty="0"/>
              <a:t>maintain a constant pace indefinitely. </a:t>
            </a:r>
          </a:p>
          <a:p>
            <a:r>
              <a:rPr lang="en-US" sz="1500" dirty="0"/>
              <a:t>Continuous attention to </a:t>
            </a:r>
            <a:r>
              <a:rPr lang="en-US" sz="1500" dirty="0">
                <a:solidFill>
                  <a:srgbClr val="FF0000"/>
                </a:solidFill>
              </a:rPr>
              <a:t>technical excellence </a:t>
            </a:r>
            <a:r>
              <a:rPr lang="en-US" sz="1500" dirty="0" smtClean="0">
                <a:solidFill>
                  <a:srgbClr val="FF0000"/>
                </a:solidFill>
              </a:rPr>
              <a:t>and </a:t>
            </a:r>
            <a:r>
              <a:rPr lang="en-US" sz="1500" dirty="0">
                <a:solidFill>
                  <a:srgbClr val="FF0000"/>
                </a:solidFill>
              </a:rPr>
              <a:t>good design</a:t>
            </a:r>
            <a:r>
              <a:rPr lang="en-US" sz="1500" dirty="0"/>
              <a:t> enhances agility. </a:t>
            </a:r>
          </a:p>
          <a:p>
            <a:r>
              <a:rPr lang="en-US" sz="1500" dirty="0" smtClean="0"/>
              <a:t>Simplicity—the art </a:t>
            </a:r>
            <a:r>
              <a:rPr lang="en-US" sz="1500" dirty="0"/>
              <a:t>of maximizing the amount </a:t>
            </a:r>
            <a:r>
              <a:rPr lang="en-US" sz="1500" dirty="0" smtClean="0"/>
              <a:t>of </a:t>
            </a:r>
            <a:r>
              <a:rPr lang="en-US" sz="1500" dirty="0"/>
              <a:t>work not </a:t>
            </a:r>
            <a:r>
              <a:rPr lang="en-US" sz="1500" dirty="0" smtClean="0"/>
              <a:t>done</a:t>
            </a:r>
            <a:r>
              <a:rPr lang="en-US" sz="1500" dirty="0"/>
              <a:t>—</a:t>
            </a:r>
            <a:r>
              <a:rPr lang="en-US" sz="1500" dirty="0" smtClean="0"/>
              <a:t>is </a:t>
            </a:r>
            <a:r>
              <a:rPr lang="en-US" sz="1500" dirty="0"/>
              <a:t>essential. </a:t>
            </a:r>
          </a:p>
          <a:p>
            <a:r>
              <a:rPr lang="en-US" sz="1500" dirty="0"/>
              <a:t>The best architectures, requirements, and </a:t>
            </a:r>
            <a:r>
              <a:rPr lang="en-US" sz="1500" dirty="0" smtClean="0"/>
              <a:t>designs emerge </a:t>
            </a:r>
            <a:r>
              <a:rPr lang="en-US" sz="1500" dirty="0"/>
              <a:t>from self-organizing teams. </a:t>
            </a:r>
          </a:p>
          <a:p>
            <a:r>
              <a:rPr lang="en-US" sz="1500" dirty="0"/>
              <a:t>At regular intervals, the team reflects on how </a:t>
            </a:r>
            <a:r>
              <a:rPr lang="en-US" sz="1500" dirty="0" smtClean="0"/>
              <a:t>to </a:t>
            </a:r>
            <a:r>
              <a:rPr lang="en-US" sz="1500" dirty="0"/>
              <a:t>become more effective, then tunes and adjusts </a:t>
            </a:r>
            <a:r>
              <a:rPr lang="en-US" sz="1500" dirty="0" smtClean="0"/>
              <a:t>its </a:t>
            </a:r>
            <a:r>
              <a:rPr lang="en-US" sz="1500" dirty="0"/>
              <a:t>behavior accordingly. 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3943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as a design process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80726" y="2482011"/>
            <a:ext cx="4274338" cy="2161166"/>
            <a:chOff x="310682" y="1421345"/>
            <a:chExt cx="8458200" cy="4276587"/>
          </a:xfrm>
        </p:grpSpPr>
        <p:cxnSp>
          <p:nvCxnSpPr>
            <p:cNvPr id="10" name="Straight Arrow Connector 9"/>
            <p:cNvCxnSpPr>
              <a:stCxn id="24" idx="3"/>
              <a:endCxn id="22" idx="1"/>
            </p:cNvCxnSpPr>
            <p:nvPr/>
          </p:nvCxnSpPr>
          <p:spPr>
            <a:xfrm flipV="1">
              <a:off x="5029199" y="1619284"/>
              <a:ext cx="539283" cy="55732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4" idx="3"/>
              <a:endCxn id="25" idx="1"/>
            </p:cNvCxnSpPr>
            <p:nvPr/>
          </p:nvCxnSpPr>
          <p:spPr>
            <a:xfrm>
              <a:off x="2345884" y="3559639"/>
              <a:ext cx="539283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14" idx="3"/>
              <a:endCxn id="24" idx="1"/>
            </p:cNvCxnSpPr>
            <p:nvPr/>
          </p:nvCxnSpPr>
          <p:spPr>
            <a:xfrm flipV="1">
              <a:off x="2345884" y="2176612"/>
              <a:ext cx="539281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2885165" y="1978673"/>
              <a:ext cx="2144036" cy="3161929"/>
              <a:chOff x="2438399" y="1869287"/>
              <a:chExt cx="2144036" cy="316192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438399" y="1869287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satisfactory experience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438401" y="4635341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plan for realization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10682" y="3361700"/>
              <a:ext cx="2035202" cy="395875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700" dirty="0" smtClean="0">
                  <a:solidFill>
                    <a:srgbClr val="4C4C4C"/>
                  </a:solidFill>
                </a:rPr>
                <a:t>change in the world</a:t>
              </a:r>
              <a:endParaRPr lang="en-US" sz="700" dirty="0">
                <a:solidFill>
                  <a:srgbClr val="4C4C4C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568482" y="1421345"/>
              <a:ext cx="3200400" cy="1510529"/>
              <a:chOff x="5410200" y="1311959"/>
              <a:chExt cx="3200400" cy="1510529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410200" y="1311959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 to accomplish?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410200" y="2426612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how does one interact with it?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568482" y="4187400"/>
              <a:ext cx="3200400" cy="1510532"/>
              <a:chOff x="5410200" y="4078014"/>
              <a:chExt cx="3200400" cy="151053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410200" y="4078014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its conceptual core?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10200" y="5192671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are its implementation details?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cxnSp>
          <p:nvCxnSpPr>
            <p:cNvPr id="17" name="Straight Arrow Connector 16"/>
            <p:cNvCxnSpPr>
              <a:stCxn id="24" idx="3"/>
              <a:endCxn id="23" idx="1"/>
            </p:cNvCxnSpPr>
            <p:nvPr/>
          </p:nvCxnSpPr>
          <p:spPr>
            <a:xfrm>
              <a:off x="5029199" y="2176612"/>
              <a:ext cx="539283" cy="557325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20" idx="1"/>
            </p:cNvCxnSpPr>
            <p:nvPr/>
          </p:nvCxnSpPr>
          <p:spPr>
            <a:xfrm flipV="1">
              <a:off x="5029201" y="4385338"/>
              <a:ext cx="539281" cy="55733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5" idx="3"/>
              <a:endCxn id="21" idx="1"/>
            </p:cNvCxnSpPr>
            <p:nvPr/>
          </p:nvCxnSpPr>
          <p:spPr>
            <a:xfrm>
              <a:off x="5029201" y="4942665"/>
              <a:ext cx="539281" cy="55733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/>
        </p:nvCxnSpPr>
        <p:spPr>
          <a:xfrm>
            <a:off x="5607726" y="2524659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45837" y="2524659"/>
            <a:ext cx="0" cy="619948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731548" y="3144607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877610" y="3132406"/>
            <a:ext cx="0" cy="841799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89893" y="4602104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945791" y="3136656"/>
            <a:ext cx="0" cy="145448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238620" y="4602104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127975" y="3979140"/>
            <a:ext cx="0" cy="619948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113686" y="3977203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933403" y="3150003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590650" y="2524354"/>
            <a:ext cx="0" cy="2066477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153819" y="4604364"/>
            <a:ext cx="152400" cy="0"/>
          </a:xfrm>
          <a:prstGeom prst="line">
            <a:avLst/>
          </a:prstGeom>
          <a:ln w="28575">
            <a:solidFill>
              <a:srgbClr val="F32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001461" y="3974205"/>
            <a:ext cx="0" cy="619948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864290" y="3977203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252188" y="3974205"/>
            <a:ext cx="0" cy="619948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362461" y="4602104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061578" y="4602104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199454" y="3980201"/>
            <a:ext cx="0" cy="619948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185165" y="3977203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328001" y="3975266"/>
            <a:ext cx="0" cy="619948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074338" y="3136055"/>
            <a:ext cx="0" cy="145448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314409" y="4602104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451252" y="4602104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574980" y="2524659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721092" y="2521932"/>
            <a:ext cx="0" cy="2066477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706030" y="4602104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842873" y="4602104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940776" y="4602104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077619" y="4602104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467220" y="4603936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591061" y="4603936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669550" y="4603936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817244" y="4603936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75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life cycle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Extreme programming</a:t>
            </a:r>
          </a:p>
          <a:p>
            <a:endParaRPr lang="en-US" dirty="0"/>
          </a:p>
          <a:p>
            <a:r>
              <a:rPr lang="en-US" dirty="0" smtClean="0"/>
              <a:t>Rapid prototyping</a:t>
            </a:r>
          </a:p>
          <a:p>
            <a:endParaRPr lang="en-US" dirty="0"/>
          </a:p>
          <a:p>
            <a:r>
              <a:rPr lang="en-US" dirty="0" smtClean="0"/>
              <a:t>Spiral model</a:t>
            </a:r>
          </a:p>
          <a:p>
            <a:endParaRPr lang="en-US" dirty="0"/>
          </a:p>
          <a:p>
            <a:r>
              <a:rPr lang="en-US" dirty="0" smtClean="0"/>
              <a:t>Iterative development</a:t>
            </a:r>
          </a:p>
          <a:p>
            <a:endParaRPr lang="en-US" dirty="0"/>
          </a:p>
          <a:p>
            <a:r>
              <a:rPr lang="en-US" dirty="0"/>
              <a:t>Rational </a:t>
            </a:r>
            <a:r>
              <a:rPr lang="en-US" dirty="0" smtClean="0"/>
              <a:t>unified process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Synchronize-and-stabilize</a:t>
            </a:r>
          </a:p>
          <a:p>
            <a:endParaRPr lang="en-US" dirty="0"/>
          </a:p>
          <a:p>
            <a:r>
              <a:rPr lang="en-US" dirty="0" smtClean="0"/>
              <a:t>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2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software life cycle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Choosing a software life cycle is choosing a design process</a:t>
            </a:r>
          </a:p>
          <a:p>
            <a:endParaRPr lang="en-US" dirty="0"/>
          </a:p>
          <a:p>
            <a:r>
              <a:rPr lang="en-US" dirty="0" smtClean="0"/>
              <a:t>One has to make sure the design process matches the nature of the design problem</a:t>
            </a:r>
          </a:p>
          <a:p>
            <a:endParaRPr lang="en-US" dirty="0"/>
          </a:p>
          <a:p>
            <a:r>
              <a:rPr lang="en-US" dirty="0" smtClean="0"/>
              <a:t>One has to make sure to remain flexible in adjusting the design process when the project so warrants</a:t>
            </a:r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69331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Routine, adaptive, and original design projects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49673" y="1392636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>
            <a:off x="4476871" y="3335405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552987" y="3344019"/>
            <a:ext cx="2552413" cy="1706217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52987" y="1985672"/>
            <a:ext cx="3786770" cy="2211456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073207" y="1503083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2087302" y="4842637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1399124" y="3151070"/>
            <a:ext cx="120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52986" y="5289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96366" y="5289106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12294" y="5665064"/>
            <a:ext cx="11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familiarity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26537" y="4396187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routine</a:t>
            </a:r>
            <a:endParaRPr lang="en-US" dirty="0">
              <a:solidFill>
                <a:srgbClr val="F322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4029" y="3140206"/>
            <a:ext cx="99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adaptive</a:t>
            </a:r>
            <a:endParaRPr lang="en-US" dirty="0">
              <a:solidFill>
                <a:srgbClr val="F322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05400" y="188422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original</a:t>
            </a:r>
            <a:endParaRPr lang="en-US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88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 instant message system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49673" y="1392636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>
            <a:off x="4476871" y="3335405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552987" y="3344019"/>
            <a:ext cx="2552413" cy="1706217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52987" y="1985672"/>
            <a:ext cx="3786770" cy="2211456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073207" y="1503083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2087302" y="4842637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1399124" y="3151070"/>
            <a:ext cx="120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52986" y="5289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96366" y="5289106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12294" y="5665064"/>
            <a:ext cx="11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familiarity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26537" y="4396187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routine</a:t>
            </a:r>
            <a:endParaRPr lang="en-US" dirty="0">
              <a:solidFill>
                <a:srgbClr val="F322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4029" y="3140206"/>
            <a:ext cx="99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adaptive</a:t>
            </a:r>
            <a:endParaRPr lang="en-US" dirty="0">
              <a:solidFill>
                <a:srgbClr val="F322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05400" y="188422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original</a:t>
            </a:r>
            <a:endParaRPr lang="en-US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7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 word processor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49673" y="1392636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>
            <a:off x="4476871" y="3335405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552987" y="3344019"/>
            <a:ext cx="2552413" cy="1706217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52987" y="1985672"/>
            <a:ext cx="3786770" cy="2211456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073207" y="1503083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2087302" y="4842637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1399124" y="3151070"/>
            <a:ext cx="120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52986" y="5289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96366" y="5289106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12294" y="5665064"/>
            <a:ext cx="11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familiarity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26537" y="4396187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routine</a:t>
            </a:r>
            <a:endParaRPr lang="en-US" dirty="0">
              <a:solidFill>
                <a:srgbClr val="F322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4029" y="3140206"/>
            <a:ext cx="99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adaptive</a:t>
            </a:r>
            <a:endParaRPr lang="en-US" dirty="0">
              <a:solidFill>
                <a:srgbClr val="F322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05400" y="188422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original</a:t>
            </a:r>
            <a:endParaRPr lang="en-US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96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the software to fly a drone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49673" y="1392636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>
            <a:off x="4476871" y="3335405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552987" y="3344019"/>
            <a:ext cx="2552413" cy="1706217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52987" y="1985672"/>
            <a:ext cx="3786770" cy="2211456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073207" y="1503083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2087302" y="4842637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1399124" y="3151070"/>
            <a:ext cx="120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52986" y="5289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96366" y="5289106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12294" y="5665064"/>
            <a:ext cx="11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familiarity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26537" y="4396187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routine</a:t>
            </a:r>
            <a:endParaRPr lang="en-US" dirty="0">
              <a:solidFill>
                <a:srgbClr val="F322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4029" y="3140206"/>
            <a:ext cx="99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adaptive</a:t>
            </a:r>
            <a:endParaRPr lang="en-US" dirty="0">
              <a:solidFill>
                <a:srgbClr val="F322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05400" y="188422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original</a:t>
            </a:r>
            <a:endParaRPr lang="en-US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6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Realistic design process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80726" y="2445761"/>
            <a:ext cx="4274338" cy="2161166"/>
            <a:chOff x="310682" y="1421345"/>
            <a:chExt cx="8458200" cy="4276587"/>
          </a:xfrm>
        </p:grpSpPr>
        <p:cxnSp>
          <p:nvCxnSpPr>
            <p:cNvPr id="10" name="Straight Arrow Connector 9"/>
            <p:cNvCxnSpPr>
              <a:stCxn id="24" idx="3"/>
              <a:endCxn id="22" idx="1"/>
            </p:cNvCxnSpPr>
            <p:nvPr/>
          </p:nvCxnSpPr>
          <p:spPr>
            <a:xfrm flipV="1">
              <a:off x="5029199" y="1619284"/>
              <a:ext cx="539283" cy="55732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4" idx="3"/>
              <a:endCxn id="25" idx="1"/>
            </p:cNvCxnSpPr>
            <p:nvPr/>
          </p:nvCxnSpPr>
          <p:spPr>
            <a:xfrm>
              <a:off x="2345884" y="3559639"/>
              <a:ext cx="539283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14" idx="3"/>
              <a:endCxn id="24" idx="1"/>
            </p:cNvCxnSpPr>
            <p:nvPr/>
          </p:nvCxnSpPr>
          <p:spPr>
            <a:xfrm flipV="1">
              <a:off x="2345884" y="2176612"/>
              <a:ext cx="539281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2885165" y="1978673"/>
              <a:ext cx="2144036" cy="3161929"/>
              <a:chOff x="2438399" y="1869287"/>
              <a:chExt cx="2144036" cy="316192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438399" y="1869287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satisfactory experience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438401" y="4635341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plan for realization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10682" y="3361700"/>
              <a:ext cx="2035202" cy="395875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700" dirty="0" smtClean="0">
                  <a:solidFill>
                    <a:srgbClr val="4C4C4C"/>
                  </a:solidFill>
                </a:rPr>
                <a:t>change in the world</a:t>
              </a:r>
              <a:endParaRPr lang="en-US" sz="700" dirty="0">
                <a:solidFill>
                  <a:srgbClr val="4C4C4C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568482" y="1421345"/>
              <a:ext cx="3200400" cy="1510529"/>
              <a:chOff x="5410200" y="1311959"/>
              <a:chExt cx="3200400" cy="1510529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410200" y="1311959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 to accomplish?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410200" y="2426612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how does one interact with it?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568482" y="4187400"/>
              <a:ext cx="3200400" cy="1510532"/>
              <a:chOff x="5410200" y="4078014"/>
              <a:chExt cx="3200400" cy="151053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410200" y="4078014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its conceptual core?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10200" y="5192671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are its implementation details?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cxnSp>
          <p:nvCxnSpPr>
            <p:cNvPr id="17" name="Straight Arrow Connector 16"/>
            <p:cNvCxnSpPr>
              <a:stCxn id="24" idx="3"/>
              <a:endCxn id="23" idx="1"/>
            </p:cNvCxnSpPr>
            <p:nvPr/>
          </p:nvCxnSpPr>
          <p:spPr>
            <a:xfrm>
              <a:off x="5029199" y="2176612"/>
              <a:ext cx="539283" cy="557325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20" idx="1"/>
            </p:cNvCxnSpPr>
            <p:nvPr/>
          </p:nvCxnSpPr>
          <p:spPr>
            <a:xfrm flipV="1">
              <a:off x="5029201" y="4385338"/>
              <a:ext cx="539281" cy="55733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5" idx="3"/>
              <a:endCxn id="21" idx="1"/>
            </p:cNvCxnSpPr>
            <p:nvPr/>
          </p:nvCxnSpPr>
          <p:spPr>
            <a:xfrm>
              <a:off x="5029201" y="4942665"/>
              <a:ext cx="539281" cy="55733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5607726" y="2488409"/>
            <a:ext cx="2590752" cy="2075870"/>
            <a:chOff x="5029200" y="2481928"/>
            <a:chExt cx="2590752" cy="207587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029200" y="248192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167311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153022" y="3101876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291133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276844" y="248192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414955" y="2481929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400666" y="3936409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538777" y="2481929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524488" y="248192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676888" y="2483370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186465" y="3936409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172176" y="4556357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310287" y="3936409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924532" y="2483370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062643" y="2483370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048354" y="3937850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295998" y="3936409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434109" y="3937850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419820" y="455779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814999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800710" y="3101876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938821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557931" y="3101876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543642" y="3101875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696042" y="3103317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848442" y="3101571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986553" y="3096941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972264" y="3722714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110375" y="3102766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093973" y="3102766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232084" y="248281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217795" y="248281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7355906" y="2484945"/>
              <a:ext cx="0" cy="2066477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343730" y="4553925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481841" y="3098003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7467552" y="3098002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744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3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Backtracking is inevitable here, too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80726" y="2445761"/>
            <a:ext cx="4274338" cy="2161166"/>
            <a:chOff x="310682" y="1421345"/>
            <a:chExt cx="8458200" cy="4276587"/>
          </a:xfrm>
        </p:grpSpPr>
        <p:cxnSp>
          <p:nvCxnSpPr>
            <p:cNvPr id="10" name="Straight Arrow Connector 9"/>
            <p:cNvCxnSpPr>
              <a:stCxn id="24" idx="3"/>
              <a:endCxn id="22" idx="1"/>
            </p:cNvCxnSpPr>
            <p:nvPr/>
          </p:nvCxnSpPr>
          <p:spPr>
            <a:xfrm flipV="1">
              <a:off x="5029199" y="1619284"/>
              <a:ext cx="539283" cy="55732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4" idx="3"/>
              <a:endCxn id="25" idx="1"/>
            </p:cNvCxnSpPr>
            <p:nvPr/>
          </p:nvCxnSpPr>
          <p:spPr>
            <a:xfrm>
              <a:off x="2345884" y="3559639"/>
              <a:ext cx="539283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14" idx="3"/>
              <a:endCxn id="24" idx="1"/>
            </p:cNvCxnSpPr>
            <p:nvPr/>
          </p:nvCxnSpPr>
          <p:spPr>
            <a:xfrm flipV="1">
              <a:off x="2345884" y="2176612"/>
              <a:ext cx="539281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2885165" y="1978673"/>
              <a:ext cx="2144036" cy="3161929"/>
              <a:chOff x="2438399" y="1869287"/>
              <a:chExt cx="2144036" cy="316192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438399" y="1869287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satisfactory experience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438401" y="4635341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plan for realization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10682" y="3361700"/>
              <a:ext cx="2035202" cy="395875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700" dirty="0" smtClean="0">
                  <a:solidFill>
                    <a:srgbClr val="4C4C4C"/>
                  </a:solidFill>
                </a:rPr>
                <a:t>change in the world</a:t>
              </a:r>
              <a:endParaRPr lang="en-US" sz="700" dirty="0">
                <a:solidFill>
                  <a:srgbClr val="4C4C4C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568482" y="1421345"/>
              <a:ext cx="3200400" cy="1510529"/>
              <a:chOff x="5410200" y="1311959"/>
              <a:chExt cx="3200400" cy="1510529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410200" y="1311959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 to accomplish?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410200" y="2426612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how does one interact with it?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568482" y="4187400"/>
              <a:ext cx="3200400" cy="1510532"/>
              <a:chOff x="5410200" y="4078014"/>
              <a:chExt cx="3200400" cy="151053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410200" y="4078014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its conceptual core?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10200" y="5192671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are its implementation details?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cxnSp>
          <p:nvCxnSpPr>
            <p:cNvPr id="17" name="Straight Arrow Connector 16"/>
            <p:cNvCxnSpPr>
              <a:stCxn id="24" idx="3"/>
              <a:endCxn id="23" idx="1"/>
            </p:cNvCxnSpPr>
            <p:nvPr/>
          </p:nvCxnSpPr>
          <p:spPr>
            <a:xfrm>
              <a:off x="5029199" y="2176612"/>
              <a:ext cx="539283" cy="557325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20" idx="1"/>
            </p:cNvCxnSpPr>
            <p:nvPr/>
          </p:nvCxnSpPr>
          <p:spPr>
            <a:xfrm flipV="1">
              <a:off x="5029201" y="4385338"/>
              <a:ext cx="539281" cy="55733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5" idx="3"/>
              <a:endCxn id="21" idx="1"/>
            </p:cNvCxnSpPr>
            <p:nvPr/>
          </p:nvCxnSpPr>
          <p:spPr>
            <a:xfrm>
              <a:off x="5029201" y="4942665"/>
              <a:ext cx="539281" cy="55733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/>
        </p:nvCxnSpPr>
        <p:spPr>
          <a:xfrm>
            <a:off x="5607726" y="2488409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45837" y="2488409"/>
            <a:ext cx="0" cy="619948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731548" y="3108357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869659" y="2488409"/>
            <a:ext cx="0" cy="619948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55370" y="2488409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993481" y="2488410"/>
            <a:ext cx="0" cy="145448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79192" y="3942890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117303" y="2488410"/>
            <a:ext cx="0" cy="145448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103014" y="2488409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255414" y="2489851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64991" y="3942890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750702" y="4562838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888813" y="3942890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503058" y="2489851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641169" y="2489851"/>
            <a:ext cx="0" cy="145448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626880" y="3944331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74524" y="3942890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012635" y="3944331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998346" y="4564279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393525" y="2488409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379236" y="3108357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517347" y="2488409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136457" y="3108357"/>
            <a:ext cx="0" cy="145448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122168" y="3108356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274568" y="3109798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426968" y="3108052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565079" y="3103422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550790" y="3729195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688901" y="3109247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672499" y="3109247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810610" y="2489299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796321" y="2489299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34432" y="2491426"/>
            <a:ext cx="0" cy="2066477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922256" y="4560406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060367" y="3104484"/>
            <a:ext cx="0" cy="145448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046078" y="3104483"/>
            <a:ext cx="152400" cy="0"/>
          </a:xfrm>
          <a:prstGeom prst="line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6296473" y="5029200"/>
            <a:ext cx="1874367" cy="0"/>
          </a:xfrm>
          <a:prstGeom prst="straightConnector1">
            <a:avLst/>
          </a:prstGeom>
          <a:ln w="28575">
            <a:solidFill>
              <a:srgbClr val="F322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331614" y="2606731"/>
            <a:ext cx="1839226" cy="1839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324112" y="2606731"/>
            <a:ext cx="1839226" cy="1839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27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inimize backtracking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80726" y="1540140"/>
            <a:ext cx="4274338" cy="2161166"/>
            <a:chOff x="310682" y="1421345"/>
            <a:chExt cx="8458200" cy="4276587"/>
          </a:xfrm>
        </p:grpSpPr>
        <p:cxnSp>
          <p:nvCxnSpPr>
            <p:cNvPr id="10" name="Straight Arrow Connector 9"/>
            <p:cNvCxnSpPr>
              <a:stCxn id="24" idx="3"/>
              <a:endCxn id="22" idx="1"/>
            </p:cNvCxnSpPr>
            <p:nvPr/>
          </p:nvCxnSpPr>
          <p:spPr>
            <a:xfrm flipV="1">
              <a:off x="5029199" y="1619284"/>
              <a:ext cx="539283" cy="55732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4" idx="3"/>
              <a:endCxn id="25" idx="1"/>
            </p:cNvCxnSpPr>
            <p:nvPr/>
          </p:nvCxnSpPr>
          <p:spPr>
            <a:xfrm>
              <a:off x="2345884" y="3559639"/>
              <a:ext cx="539283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14" idx="3"/>
              <a:endCxn id="24" idx="1"/>
            </p:cNvCxnSpPr>
            <p:nvPr/>
          </p:nvCxnSpPr>
          <p:spPr>
            <a:xfrm flipV="1">
              <a:off x="2345884" y="2176612"/>
              <a:ext cx="539281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2885165" y="1978673"/>
              <a:ext cx="2144036" cy="3161929"/>
              <a:chOff x="2438399" y="1869287"/>
              <a:chExt cx="2144036" cy="316192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438399" y="1869287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satisfactory experience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438401" y="4635341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plan for realization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10682" y="3361700"/>
              <a:ext cx="2035202" cy="395875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700" dirty="0" smtClean="0">
                  <a:solidFill>
                    <a:srgbClr val="4C4C4C"/>
                  </a:solidFill>
                </a:rPr>
                <a:t>change in the world</a:t>
              </a:r>
              <a:endParaRPr lang="en-US" sz="700" dirty="0">
                <a:solidFill>
                  <a:srgbClr val="4C4C4C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568482" y="1421345"/>
              <a:ext cx="3200400" cy="1510529"/>
              <a:chOff x="5410200" y="1311959"/>
              <a:chExt cx="3200400" cy="1510529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410200" y="1311959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 to accomplish?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410200" y="2426612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how does one interact with it?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568482" y="4187400"/>
              <a:ext cx="3200400" cy="1510532"/>
              <a:chOff x="5410200" y="4078014"/>
              <a:chExt cx="3200400" cy="151053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410200" y="4078014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its conceptual core?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10200" y="5192671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are its implementation details?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cxnSp>
          <p:nvCxnSpPr>
            <p:cNvPr id="17" name="Straight Arrow Connector 16"/>
            <p:cNvCxnSpPr>
              <a:stCxn id="24" idx="3"/>
              <a:endCxn id="23" idx="1"/>
            </p:cNvCxnSpPr>
            <p:nvPr/>
          </p:nvCxnSpPr>
          <p:spPr>
            <a:xfrm>
              <a:off x="5029199" y="2176612"/>
              <a:ext cx="539283" cy="557325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20" idx="1"/>
            </p:cNvCxnSpPr>
            <p:nvPr/>
          </p:nvCxnSpPr>
          <p:spPr>
            <a:xfrm flipV="1">
              <a:off x="5029201" y="4385338"/>
              <a:ext cx="539281" cy="55733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5" idx="3"/>
              <a:endCxn id="21" idx="1"/>
            </p:cNvCxnSpPr>
            <p:nvPr/>
          </p:nvCxnSpPr>
          <p:spPr>
            <a:xfrm>
              <a:off x="5029201" y="4942665"/>
              <a:ext cx="539281" cy="55733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/>
        </p:nvCxnSpPr>
        <p:spPr>
          <a:xfrm>
            <a:off x="5607726" y="1582788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45837" y="1582788"/>
            <a:ext cx="0" cy="619948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731548" y="2202736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869659" y="1582788"/>
            <a:ext cx="0" cy="619948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55370" y="1582788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993481" y="1582789"/>
            <a:ext cx="0" cy="145448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79192" y="3037269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117303" y="1582789"/>
            <a:ext cx="0" cy="145448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103014" y="1582788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255414" y="1584230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64991" y="3037269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750702" y="3657217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888813" y="3037269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503058" y="1584230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641169" y="1584230"/>
            <a:ext cx="0" cy="145448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626880" y="3038710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74524" y="3037269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012635" y="3038710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998346" y="3658658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393525" y="1582788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379236" y="2202736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517347" y="1582788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136457" y="2202736"/>
            <a:ext cx="0" cy="145448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122168" y="2202735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274568" y="2204177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426968" y="2202431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565079" y="2197801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550790" y="2823574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688901" y="2203626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672499" y="2203626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810610" y="1583678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796321" y="1583678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34432" y="1585805"/>
            <a:ext cx="0" cy="2066477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922256" y="3654785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060367" y="2198863"/>
            <a:ext cx="0" cy="145448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046078" y="2198862"/>
            <a:ext cx="152400" cy="0"/>
          </a:xfrm>
          <a:prstGeom prst="line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6296473" y="4123579"/>
            <a:ext cx="1874367" cy="0"/>
          </a:xfrm>
          <a:prstGeom prst="straightConnector1">
            <a:avLst/>
          </a:prstGeom>
          <a:ln w="28575">
            <a:solidFill>
              <a:srgbClr val="F322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331614" y="1701110"/>
            <a:ext cx="1839226" cy="1839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324112" y="1701110"/>
            <a:ext cx="1839226" cy="1839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ontent Placeholder 2"/>
          <p:cNvSpPr>
            <a:spLocks noGrp="1"/>
          </p:cNvSpPr>
          <p:nvPr>
            <p:ph sz="half" idx="1"/>
          </p:nvPr>
        </p:nvSpPr>
        <p:spPr>
          <a:xfrm>
            <a:off x="381000" y="5029200"/>
            <a:ext cx="8382000" cy="1249363"/>
          </a:xfrm>
        </p:spPr>
        <p:txBody>
          <a:bodyPr>
            <a:normAutofit/>
          </a:bodyPr>
          <a:lstStyle/>
          <a:p>
            <a:r>
              <a:rPr lang="en-US" dirty="0" smtClean="0"/>
              <a:t>Strive to minimize </a:t>
            </a:r>
            <a:r>
              <a:rPr lang="en-US" dirty="0"/>
              <a:t>backtracking more than absolutely necessary</a:t>
            </a:r>
          </a:p>
          <a:p>
            <a:r>
              <a:rPr lang="en-US" dirty="0" smtClean="0"/>
              <a:t>Strive to minimize backtracking later than absolutely necessary</a:t>
            </a:r>
          </a:p>
        </p:txBody>
      </p:sp>
    </p:spTree>
    <p:extLst>
      <p:ext uri="{BB962C8B-B14F-4D97-AF65-F5344CB8AC3E}">
        <p14:creationId xmlns:p14="http://schemas.microsoft.com/office/powerpoint/2010/main" val="345430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 difficult!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6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class…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…we introduce the practices of expert software designers that help ameliorate these difficulties</a:t>
            </a:r>
          </a:p>
          <a:p>
            <a:endParaRPr lang="en-US" dirty="0"/>
          </a:p>
          <a:p>
            <a:r>
              <a:rPr lang="en-US" dirty="0" smtClean="0"/>
              <a:t>…we study core ways in which software designers structure their solutions</a:t>
            </a:r>
          </a:p>
          <a:p>
            <a:endParaRPr lang="en-US" dirty="0" smtClean="0"/>
          </a:p>
          <a:p>
            <a:r>
              <a:rPr lang="en-US" dirty="0" smtClean="0"/>
              <a:t>…we practice!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7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Choose, and have approved by me via e-mail by Monday noon, a software system that is 100,000 lines of code or greater.  This will be the subject of your case study, throughout the quarter.</a:t>
            </a:r>
          </a:p>
          <a:p>
            <a:endParaRPr lang="en-US" dirty="0"/>
          </a:p>
          <a:p>
            <a:r>
              <a:rPr lang="en-US" dirty="0" smtClean="0"/>
              <a:t>Read all of the papers listed on the web site for April 9.</a:t>
            </a:r>
          </a:p>
          <a:p>
            <a:endParaRPr lang="en-US" dirty="0"/>
          </a:p>
          <a:p>
            <a:r>
              <a:rPr lang="en-US" dirty="0" smtClean="0"/>
              <a:t>Prepare </a:t>
            </a:r>
            <a:r>
              <a:rPr lang="en-US" i="1" dirty="0" smtClean="0"/>
              <a:t>two</a:t>
            </a:r>
            <a:r>
              <a:rPr lang="en-US" dirty="0" smtClean="0"/>
              <a:t> questions, observations, or assertions about the papers and their overall content (printed, with name and student id).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44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Decision making, in the face of uncertainty, with high penalties for error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To choose the things we use shall look as they do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A creative activity—it involves bringing into being something new and useful that has not existed previously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Relating product with situation to give satisfaction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The imaginative jump from present facts to future possibilities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To form a plan or scheme of, to arrange or conceive in the mind, … for later execution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6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initiate change in man-made things</a:t>
            </a:r>
          </a:p>
          <a:p>
            <a:endParaRPr lang="en-US" dirty="0"/>
          </a:p>
          <a:p>
            <a:r>
              <a:rPr lang="en-US" dirty="0"/>
              <a:t>To plan or intend for a purpose</a:t>
            </a:r>
          </a:p>
          <a:p>
            <a:endParaRPr lang="en-US" dirty="0"/>
          </a:p>
          <a:p>
            <a:r>
              <a:rPr lang="en-US" dirty="0"/>
              <a:t>To work out a solution in one’s mind</a:t>
            </a:r>
          </a:p>
          <a:p>
            <a:endParaRPr lang="en-US" dirty="0"/>
          </a:p>
          <a:p>
            <a:r>
              <a:rPr lang="en-US" dirty="0"/>
              <a:t>The transition from possible solutions to a specific one</a:t>
            </a:r>
          </a:p>
          <a:p>
            <a:endParaRPr lang="en-US" dirty="0"/>
          </a:p>
          <a:p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9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1142</TotalTime>
  <Words>2183</Words>
  <Application>Microsoft Office PowerPoint</Application>
  <PresentationFormat>On-screen Show (4:3)</PresentationFormat>
  <Paragraphs>603</Paragraphs>
  <Slides>74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7" baseType="lpstr">
      <vt:lpstr>Arial</vt:lpstr>
      <vt:lpstr>Calibri</vt:lpstr>
      <vt:lpstr>SDCL</vt:lpstr>
      <vt:lpstr>Informatics 223 Applied Software Design Techniques</vt:lpstr>
      <vt:lpstr>Today</vt:lpstr>
      <vt:lpstr>Logistics</vt:lpstr>
      <vt:lpstr>Logistics</vt:lpstr>
      <vt:lpstr>Goals</vt:lpstr>
      <vt:lpstr>Structure of the course</vt:lpstr>
      <vt:lpstr>Questions</vt:lpstr>
      <vt:lpstr>Defining design</vt:lpstr>
      <vt:lpstr>Defining design</vt:lpstr>
      <vt:lpstr>Three themes</vt:lpstr>
      <vt:lpstr>Our definition</vt:lpstr>
      <vt:lpstr>Design</vt:lpstr>
      <vt:lpstr>Design a luxury airplane</vt:lpstr>
      <vt:lpstr>Design a library</vt:lpstr>
      <vt:lpstr>Design an award</vt:lpstr>
      <vt:lpstr>Design fields</vt:lpstr>
      <vt:lpstr>Design fields</vt:lpstr>
      <vt:lpstr>Design fields</vt:lpstr>
      <vt:lpstr>Design</vt:lpstr>
      <vt:lpstr>Software design</vt:lpstr>
      <vt:lpstr>Feasibility and desirability</vt:lpstr>
      <vt:lpstr>Feasibility and desirability</vt:lpstr>
      <vt:lpstr>Four types of design</vt:lpstr>
      <vt:lpstr>Four types of design</vt:lpstr>
      <vt:lpstr>Four types of software design</vt:lpstr>
      <vt:lpstr>Design an instant message system</vt:lpstr>
      <vt:lpstr>Design a word processor</vt:lpstr>
      <vt:lpstr>Our focus</vt:lpstr>
      <vt:lpstr>Design problem and solution</vt:lpstr>
      <vt:lpstr>Design project</vt:lpstr>
      <vt:lpstr>Design cycle</vt:lpstr>
      <vt:lpstr>Design cycle</vt:lpstr>
      <vt:lpstr>Goals</vt:lpstr>
      <vt:lpstr>Example goals</vt:lpstr>
      <vt:lpstr>Constraints</vt:lpstr>
      <vt:lpstr>Example constraints</vt:lpstr>
      <vt:lpstr>Assumptions</vt:lpstr>
      <vt:lpstr>Example assumptions</vt:lpstr>
      <vt:lpstr>Decisions</vt:lpstr>
      <vt:lpstr>Example decisions</vt:lpstr>
      <vt:lpstr>Idea</vt:lpstr>
      <vt:lpstr>Example ideas</vt:lpstr>
      <vt:lpstr>Design an instant message system</vt:lpstr>
      <vt:lpstr>Design a word processor</vt:lpstr>
      <vt:lpstr>Design the software to fly a drone</vt:lpstr>
      <vt:lpstr>Design cycle at the micro level: design work</vt:lpstr>
      <vt:lpstr>Design work</vt:lpstr>
      <vt:lpstr>Opportunistic versus rationalistic design work</vt:lpstr>
      <vt:lpstr>Mixed opportunistic and rationalistic design work</vt:lpstr>
      <vt:lpstr>Backtracking</vt:lpstr>
      <vt:lpstr>Backtracking</vt:lpstr>
      <vt:lpstr>Simultaneous exploration</vt:lpstr>
      <vt:lpstr>Design an instant message system</vt:lpstr>
      <vt:lpstr>Design a word processor</vt:lpstr>
      <vt:lpstr>Design the software to fly a drone</vt:lpstr>
      <vt:lpstr>Design cycle at the macro level: design process</vt:lpstr>
      <vt:lpstr>Design process</vt:lpstr>
      <vt:lpstr>Linear process</vt:lpstr>
      <vt:lpstr>Waterfall</vt:lpstr>
      <vt:lpstr>Waterfall as a design process</vt:lpstr>
      <vt:lpstr>Agile</vt:lpstr>
      <vt:lpstr>Agile as a design process</vt:lpstr>
      <vt:lpstr>Other life cycle models</vt:lpstr>
      <vt:lpstr>Choosing a software life cycle</vt:lpstr>
      <vt:lpstr>Routine, adaptive, and original design projects</vt:lpstr>
      <vt:lpstr>Design an instant message system</vt:lpstr>
      <vt:lpstr>Design a word processor</vt:lpstr>
      <vt:lpstr>Design the software to fly a drone</vt:lpstr>
      <vt:lpstr>Realistic design process</vt:lpstr>
      <vt:lpstr>Backtracking is inevitable here, too</vt:lpstr>
      <vt:lpstr>Minimize backtracking</vt:lpstr>
      <vt:lpstr>Design is difficult!</vt:lpstr>
      <vt:lpstr>In this class…</vt:lpstr>
      <vt:lpstr>Onward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114</cp:revision>
  <dcterms:created xsi:type="dcterms:W3CDTF">2011-04-22T07:09:34Z</dcterms:created>
  <dcterms:modified xsi:type="dcterms:W3CDTF">2015-04-02T15:59:49Z</dcterms:modified>
</cp:coreProperties>
</file>