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425" r:id="rId4"/>
    <p:sldId id="429" r:id="rId5"/>
    <p:sldId id="430" r:id="rId6"/>
    <p:sldId id="426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  <p:sldId id="423" r:id="rId37"/>
    <p:sldId id="424" r:id="rId38"/>
    <p:sldId id="38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 varScale="1">
        <p:scale>
          <a:sx n="124" d="100"/>
          <a:sy n="124" d="100"/>
        </p:scale>
        <p:origin x="8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as we did so opportunistically, we quickly figured</a:t>
            </a:r>
            <a:r>
              <a:rPr lang="en-US" baseline="0" dirty="0"/>
              <a:t> out we needed something to frame the discussion, what are they doing when they are doing this?  So we arrived at design behaviors – things they do, things that recur, and things that have a definite purpose in the design meeting with respect to advancing the design at hand.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0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223</a:t>
            </a:r>
            <a:br>
              <a:rPr lang="en-US" dirty="0"/>
            </a:br>
            <a:r>
              <a:rPr lang="en-US" dirty="0"/>
              <a:t>Applied Software Design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5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6" idx="2"/>
            <a:endCxn id="3" idx="3"/>
          </p:cNvCxnSpPr>
          <p:nvPr/>
        </p:nvCxnSpPr>
        <p:spPr>
          <a:xfrm flipH="1">
            <a:off x="7212578" y="3826875"/>
            <a:ext cx="417198" cy="1276391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2"/>
            <a:endCxn id="3" idx="2"/>
          </p:cNvCxnSpPr>
          <p:nvPr/>
        </p:nvCxnSpPr>
        <p:spPr>
          <a:xfrm>
            <a:off x="4597844" y="4673971"/>
            <a:ext cx="1353628" cy="1002929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5029200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20" name="Straight Connector 19"/>
          <p:cNvCxnSpPr>
            <a:endCxn id="22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</p:spTree>
    <p:extLst>
      <p:ext uri="{BB962C8B-B14F-4D97-AF65-F5344CB8AC3E}">
        <p14:creationId xmlns:p14="http://schemas.microsoft.com/office/powerpoint/2010/main" val="2194531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4114800" y="1528914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20" name="Cloud 19"/>
          <p:cNvSpPr/>
          <p:nvPr/>
        </p:nvSpPr>
        <p:spPr>
          <a:xfrm>
            <a:off x="4114800" y="4270371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28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satisfactory experience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plan for realization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2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software design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557280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359010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1445887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462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432488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goal represents an explicit acknowledgment of a desired result that the eventual design solution must achieve</a:t>
            </a:r>
          </a:p>
          <a:p>
            <a:endParaRPr lang="en-US" dirty="0"/>
          </a:p>
          <a:p>
            <a:r>
              <a:rPr lang="en-US" dirty="0"/>
              <a:t>Goals may be suggested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Goals change over time, and may or may not be (partially) addressed by the current state of the design solution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48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US" dirty="0"/>
              <a:t>The luxury airplane must be 10% more fuel-efficient than its predecessor</a:t>
            </a:r>
          </a:p>
          <a:p>
            <a:endParaRPr lang="en-US" dirty="0"/>
          </a:p>
          <a:p>
            <a:r>
              <a:rPr lang="en-US" dirty="0"/>
              <a:t>The library must be able to hold 250,000 books</a:t>
            </a:r>
          </a:p>
          <a:p>
            <a:pPr lvl="1"/>
            <a:endParaRPr lang="en-US" dirty="0"/>
          </a:p>
          <a:p>
            <a:r>
              <a:rPr lang="en-US" dirty="0"/>
              <a:t>The award must be representative of the professional society that is commissioning it</a:t>
            </a:r>
          </a:p>
        </p:txBody>
      </p:sp>
    </p:spTree>
    <p:extLst>
      <p:ext uri="{BB962C8B-B14F-4D97-AF65-F5344CB8AC3E}">
        <p14:creationId xmlns:p14="http://schemas.microsoft.com/office/powerpoint/2010/main" val="305439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patterns</a:t>
            </a:r>
          </a:p>
          <a:p>
            <a:endParaRPr lang="en-US" dirty="0"/>
          </a:p>
          <a:p>
            <a:r>
              <a:rPr lang="en-US" dirty="0"/>
              <a:t>Expert practices</a:t>
            </a:r>
          </a:p>
          <a:p>
            <a:endParaRPr lang="en-US" dirty="0"/>
          </a:p>
          <a:p>
            <a:r>
              <a:rPr lang="en-US" dirty="0"/>
              <a:t>Defining design</a:t>
            </a:r>
          </a:p>
          <a:p>
            <a:endParaRPr lang="en-US" dirty="0"/>
          </a:p>
          <a:p>
            <a:r>
              <a:rPr lang="en-US" dirty="0"/>
              <a:t>Onward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constraint represents an explicit acknowledgment of a condition that restricts the design project</a:t>
            </a:r>
          </a:p>
          <a:p>
            <a:endParaRPr lang="en-US" dirty="0"/>
          </a:p>
          <a:p>
            <a:r>
              <a:rPr lang="en-US" dirty="0"/>
              <a:t>Constraints may be suggested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Constraints change over time, and may or may not be (partially) met by the current state of the design project</a:t>
            </a:r>
          </a:p>
        </p:txBody>
      </p:sp>
    </p:spTree>
    <p:extLst>
      <p:ext uri="{BB962C8B-B14F-4D97-AF65-F5344CB8AC3E}">
        <p14:creationId xmlns:p14="http://schemas.microsoft.com/office/powerpoint/2010/main" val="4279897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luxury airplane must weigh less than 50,000 pounds</a:t>
            </a:r>
          </a:p>
          <a:p>
            <a:endParaRPr lang="en-US" dirty="0"/>
          </a:p>
          <a:p>
            <a:r>
              <a:rPr lang="en-US" dirty="0"/>
              <a:t>The library must not violate federal disability laws</a:t>
            </a:r>
          </a:p>
          <a:p>
            <a:endParaRPr lang="en-US" dirty="0"/>
          </a:p>
          <a:p>
            <a:r>
              <a:rPr lang="en-US" dirty="0"/>
              <a:t>The award must cost less than $1000 to produce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54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assumption represents a fact that is taken for granted, may or may not be true, and influences the design project</a:t>
            </a:r>
          </a:p>
          <a:p>
            <a:endParaRPr lang="en-US" dirty="0"/>
          </a:p>
          <a:p>
            <a:r>
              <a:rPr lang="en-US" dirty="0"/>
              <a:t>Assumptions may be made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Assumptions change over time, and may or may not be (partially) fulfilled by the current state of the design project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14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average person weighs 85 kilograms</a:t>
            </a:r>
          </a:p>
          <a:p>
            <a:endParaRPr lang="en-US" dirty="0"/>
          </a:p>
          <a:p>
            <a:r>
              <a:rPr lang="en-US" dirty="0"/>
              <a:t>The library needs to serve the community with an area stocked with personal computers</a:t>
            </a:r>
          </a:p>
          <a:p>
            <a:endParaRPr lang="en-US" dirty="0"/>
          </a:p>
          <a:p>
            <a:r>
              <a:rPr lang="en-US" dirty="0"/>
              <a:t>The professional society’s logo is red and white, which therefore must be its preferred colors for the award</a:t>
            </a:r>
          </a:p>
        </p:txBody>
      </p:sp>
    </p:spTree>
    <p:extLst>
      <p:ext uri="{BB962C8B-B14F-4D97-AF65-F5344CB8AC3E}">
        <p14:creationId xmlns:p14="http://schemas.microsoft.com/office/powerpoint/2010/main" val="3566965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decision represents a specific choice of how to further the design solution, typically after some amount of consideration</a:t>
            </a:r>
          </a:p>
          <a:p>
            <a:endParaRPr lang="en-US" dirty="0"/>
          </a:p>
          <a:p>
            <a:r>
              <a:rPr lang="en-US" dirty="0"/>
              <a:t>Decisions are the sole responsibility of the designer, though they can be (heavily) influenced by other stakeholders</a:t>
            </a:r>
          </a:p>
          <a:p>
            <a:endParaRPr lang="en-US" dirty="0"/>
          </a:p>
          <a:p>
            <a:r>
              <a:rPr lang="en-US" dirty="0"/>
              <a:t>Decisions change over time, and new decisions may or may not (partially) align with the current state of the design project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84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fuselage and wings of the luxury airplane shall be made out of carbon composites</a:t>
            </a:r>
          </a:p>
          <a:p>
            <a:endParaRPr lang="en-US" dirty="0"/>
          </a:p>
          <a:p>
            <a:r>
              <a:rPr lang="en-US" dirty="0"/>
              <a:t>The library shall have bookshelves that are not movable</a:t>
            </a:r>
          </a:p>
          <a:p>
            <a:endParaRPr lang="en-US" dirty="0"/>
          </a:p>
          <a:p>
            <a:r>
              <a:rPr lang="en-US" dirty="0"/>
              <a:t>The award shall be made out of colored glass</a:t>
            </a:r>
          </a:p>
        </p:txBody>
      </p:sp>
    </p:spTree>
    <p:extLst>
      <p:ext uri="{BB962C8B-B14F-4D97-AF65-F5344CB8AC3E}">
        <p14:creationId xmlns:p14="http://schemas.microsoft.com/office/powerpoint/2010/main" val="482617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idea represents a thought or opinion, ranging from highly unformed to fully formed, that potentially shapes the design solution</a:t>
            </a:r>
          </a:p>
          <a:p>
            <a:endParaRPr lang="en-US" dirty="0"/>
          </a:p>
          <a:p>
            <a:r>
              <a:rPr lang="en-US" dirty="0"/>
              <a:t>Ideas typically are the sole responsibility of the designer, though they may be inspired by many different sources</a:t>
            </a:r>
          </a:p>
          <a:p>
            <a:endParaRPr lang="en-US" dirty="0"/>
          </a:p>
          <a:p>
            <a:r>
              <a:rPr lang="en-US" dirty="0"/>
              <a:t>Ideas change over time, and new ideas may or may not (partially) align with the current state of the design project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18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if the luxury airplane had a shower on board?</a:t>
            </a:r>
          </a:p>
          <a:p>
            <a:endParaRPr lang="en-US" dirty="0"/>
          </a:p>
          <a:p>
            <a:r>
              <a:rPr lang="en-US" dirty="0"/>
              <a:t>Perhaps the library membership cards should have RFID tags, so a visitor can simply grab the books they want, walk by an automated scanner, and have their books be on loan</a:t>
            </a:r>
          </a:p>
          <a:p>
            <a:endParaRPr lang="en-US" dirty="0"/>
          </a:p>
          <a:p>
            <a:r>
              <a:rPr lang="en-US" dirty="0"/>
              <a:t>I am thinking that the award should be a variant of last year’s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2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2755775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179237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Tell us about the patterns themselves</a:t>
            </a:r>
          </a:p>
          <a:p>
            <a:pPr lvl="1"/>
            <a:r>
              <a:rPr lang="en-US" dirty="0"/>
              <a:t>what do we see?</a:t>
            </a:r>
          </a:p>
          <a:p>
            <a:endParaRPr lang="en-US" dirty="0"/>
          </a:p>
          <a:p>
            <a:r>
              <a:rPr lang="en-US" dirty="0"/>
              <a:t>Tell us about the process of finding the patterns</a:t>
            </a:r>
          </a:p>
          <a:p>
            <a:endParaRPr lang="en-US" dirty="0"/>
          </a:p>
          <a:p>
            <a:r>
              <a:rPr lang="en-US" dirty="0"/>
              <a:t>Tell us about the value of the patterns</a:t>
            </a:r>
          </a:p>
        </p:txBody>
      </p:sp>
    </p:spTree>
    <p:extLst>
      <p:ext uri="{BB962C8B-B14F-4D97-AF65-F5344CB8AC3E}">
        <p14:creationId xmlns:p14="http://schemas.microsoft.com/office/powerpoint/2010/main" val="3013673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the software to fly a drone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735744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Routine, adaptive, and original design projects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3913880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311274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1051961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the software to fly a drone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1457260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is difficult!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64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…we introduce the practices of expert software designers that help ameliorate these difficulties</a:t>
            </a:r>
          </a:p>
          <a:p>
            <a:endParaRPr lang="en-US" dirty="0"/>
          </a:p>
          <a:p>
            <a:r>
              <a:rPr lang="en-US" dirty="0"/>
              <a:t>…we study core ways in which software designers structure their solutions</a:t>
            </a:r>
          </a:p>
          <a:p>
            <a:endParaRPr lang="en-US" dirty="0"/>
          </a:p>
          <a:p>
            <a:r>
              <a:rPr lang="en-US" dirty="0"/>
              <a:t>…we practice!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79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focus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4C4C4C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4C4C4C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13381555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all of the papers listed on the web site for April 20</a:t>
            </a:r>
          </a:p>
          <a:p>
            <a:endParaRPr lang="en-US" dirty="0"/>
          </a:p>
          <a:p>
            <a:r>
              <a:rPr lang="en-US" dirty="0"/>
              <a:t>Prepare </a:t>
            </a:r>
            <a:r>
              <a:rPr lang="en-US" i="1" dirty="0"/>
              <a:t>four</a:t>
            </a:r>
            <a:r>
              <a:rPr lang="en-US" dirty="0"/>
              <a:t> questions, observations, or assertions about the papers and their overall content (printed, with name and student id)</a:t>
            </a:r>
          </a:p>
        </p:txBody>
      </p:sp>
    </p:spTree>
    <p:extLst>
      <p:ext uri="{BB962C8B-B14F-4D97-AF65-F5344CB8AC3E}">
        <p14:creationId xmlns:p14="http://schemas.microsoft.com/office/powerpoint/2010/main" val="41196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sketch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Experts externalize their thoughts</a:t>
            </a:r>
          </a:p>
          <a:p>
            <a:endParaRPr lang="en-US" dirty="0"/>
          </a:p>
          <a:p>
            <a:r>
              <a:rPr lang="en-US" dirty="0"/>
              <a:t>Experts draw the problem as much as they draw the solution</a:t>
            </a:r>
          </a:p>
          <a:p>
            <a:endParaRPr lang="en-US" dirty="0"/>
          </a:p>
          <a:p>
            <a:r>
              <a:rPr lang="en-US" dirty="0"/>
              <a:t>Experts draw what they need and no more</a:t>
            </a:r>
          </a:p>
          <a:p>
            <a:endParaRPr lang="en-US" dirty="0"/>
          </a:p>
          <a:p>
            <a:r>
              <a:rPr lang="en-US" dirty="0"/>
              <a:t>Experts shift between formal and informal</a:t>
            </a:r>
          </a:p>
          <a:p>
            <a:endParaRPr lang="en-US" dirty="0"/>
          </a:p>
          <a:p>
            <a:r>
              <a:rPr lang="en-US" dirty="0"/>
              <a:t>Experts invent notations</a:t>
            </a:r>
          </a:p>
          <a:p>
            <a:endParaRPr lang="en-US" dirty="0"/>
          </a:p>
          <a:p>
            <a:r>
              <a:rPr lang="en-US" dirty="0"/>
              <a:t>Experts keep sketches</a:t>
            </a:r>
          </a:p>
        </p:txBody>
      </p:sp>
    </p:spTree>
    <p:extLst>
      <p:ext uri="{BB962C8B-B14F-4D97-AF65-F5344CB8AC3E}">
        <p14:creationId xmlns:p14="http://schemas.microsoft.com/office/powerpoint/2010/main" val="198844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work with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Experts keep options open</a:t>
            </a:r>
          </a:p>
          <a:p>
            <a:endParaRPr lang="en-US" dirty="0"/>
          </a:p>
          <a:p>
            <a:r>
              <a:rPr lang="en-US" dirty="0"/>
              <a:t>Experts make provisional decisions</a:t>
            </a:r>
          </a:p>
          <a:p>
            <a:endParaRPr lang="en-US" dirty="0"/>
          </a:p>
          <a:p>
            <a:r>
              <a:rPr lang="en-US" dirty="0"/>
              <a:t>Experts see error as opportunity</a:t>
            </a:r>
          </a:p>
          <a:p>
            <a:endParaRPr lang="en-US" dirty="0"/>
          </a:p>
          <a:p>
            <a:r>
              <a:rPr lang="en-US" dirty="0"/>
              <a:t>Experts make tradeoffs</a:t>
            </a:r>
          </a:p>
          <a:p>
            <a:endParaRPr lang="en-US" dirty="0"/>
          </a:p>
          <a:p>
            <a:r>
              <a:rPr lang="en-US" dirty="0"/>
              <a:t>Experts prioritize among stakeholders</a:t>
            </a:r>
          </a:p>
          <a:p>
            <a:endParaRPr lang="en-US" dirty="0"/>
          </a:p>
          <a:p>
            <a:r>
              <a:rPr lang="en-US" dirty="0"/>
              <a:t>Experts adjust to the degree of uncertainty present</a:t>
            </a:r>
          </a:p>
        </p:txBody>
      </p:sp>
    </p:spTree>
    <p:extLst>
      <p:ext uri="{BB962C8B-B14F-4D97-AF65-F5344CB8AC3E}">
        <p14:creationId xmlns:p14="http://schemas.microsoft.com/office/powerpoint/2010/main" val="121143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that,</a:t>
            </a:r>
            <a:b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realized, satisfies stakeholders</a:t>
            </a:r>
          </a:p>
          <a:p>
            <a:pPr marL="0" indent="0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software 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source code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compiler</a:t>
            </a:r>
            <a:r>
              <a:rPr lang="en-US" sz="1600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runnable program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</a:t>
            </a:r>
            <a:r>
              <a:rPr lang="en-US" sz="1400" i="1" baseline="30000" dirty="0"/>
              <a:t>*</a:t>
            </a:r>
            <a:r>
              <a:rPr lang="en-US" sz="1400" i="1" dirty="0"/>
              <a:t> or, at times, the person who installs and configures the software instead of the compiler]</a:t>
            </a:r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3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</p:spTree>
    <p:extLst>
      <p:ext uri="{BB962C8B-B14F-4D97-AF65-F5344CB8AC3E}">
        <p14:creationId xmlns:p14="http://schemas.microsoft.com/office/powerpoint/2010/main" val="324643478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1423</TotalTime>
  <Words>1214</Words>
  <Application>Microsoft Office PowerPoint</Application>
  <PresentationFormat>On-screen Show (4:3)</PresentationFormat>
  <Paragraphs>313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SDCL</vt:lpstr>
      <vt:lpstr>Informatics 223 Applied Software Design Techniques</vt:lpstr>
      <vt:lpstr>Today</vt:lpstr>
      <vt:lpstr>The patterns</vt:lpstr>
      <vt:lpstr>Experts sketch</vt:lpstr>
      <vt:lpstr>Experts work with uncertainty</vt:lpstr>
      <vt:lpstr>Our definition</vt:lpstr>
      <vt:lpstr>Design</vt:lpstr>
      <vt:lpstr>Software design</vt:lpstr>
      <vt:lpstr>Feasibility and desirability</vt:lpstr>
      <vt:lpstr>Feasibility and desirability</vt:lpstr>
      <vt:lpstr>Four types of design</vt:lpstr>
      <vt:lpstr>Four types of design</vt:lpstr>
      <vt:lpstr>Four types of software design</vt:lpstr>
      <vt:lpstr>Design an instant message system</vt:lpstr>
      <vt:lpstr>Design a word processor</vt:lpstr>
      <vt:lpstr>Design cycle</vt:lpstr>
      <vt:lpstr>Design cycle</vt:lpstr>
      <vt:lpstr>Goals</vt:lpstr>
      <vt:lpstr>Example goals</vt:lpstr>
      <vt:lpstr>Constraints</vt:lpstr>
      <vt:lpstr>Example constraints</vt:lpstr>
      <vt:lpstr>Assumptions</vt:lpstr>
      <vt:lpstr>Example assumptions</vt:lpstr>
      <vt:lpstr>Decisions</vt:lpstr>
      <vt:lpstr>Example decisions</vt:lpstr>
      <vt:lpstr>Idea</vt:lpstr>
      <vt:lpstr>Example ideas</vt:lpstr>
      <vt:lpstr>Design an instant message system</vt:lpstr>
      <vt:lpstr>Design a word processor</vt:lpstr>
      <vt:lpstr>Design the software to fly a drone</vt:lpstr>
      <vt:lpstr>Routine, adaptive, and original design projects</vt:lpstr>
      <vt:lpstr>Design an instant message system</vt:lpstr>
      <vt:lpstr>Design a word processor</vt:lpstr>
      <vt:lpstr>Design the software to fly a drone</vt:lpstr>
      <vt:lpstr>Design is difficult!</vt:lpstr>
      <vt:lpstr>In this class…</vt:lpstr>
      <vt:lpstr>Our focus</vt:lpstr>
      <vt:lpstr>Onward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129</cp:revision>
  <dcterms:created xsi:type="dcterms:W3CDTF">2011-04-22T07:09:34Z</dcterms:created>
  <dcterms:modified xsi:type="dcterms:W3CDTF">2017-04-24T15:56:49Z</dcterms:modified>
</cp:coreProperties>
</file>