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83" r:id="rId4"/>
    <p:sldId id="344" r:id="rId5"/>
    <p:sldId id="345" r:id="rId6"/>
    <p:sldId id="348" r:id="rId7"/>
    <p:sldId id="349" r:id="rId8"/>
    <p:sldId id="350" r:id="rId9"/>
    <p:sldId id="355" r:id="rId10"/>
    <p:sldId id="356" r:id="rId11"/>
    <p:sldId id="265" r:id="rId12"/>
    <p:sldId id="352" r:id="rId13"/>
    <p:sldId id="353" r:id="rId14"/>
    <p:sldId id="354" r:id="rId15"/>
    <p:sldId id="3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84930" autoAdjust="0"/>
  </p:normalViewPr>
  <p:slideViewPr>
    <p:cSldViewPr>
      <p:cViewPr varScale="1">
        <p:scale>
          <a:sx n="109" d="100"/>
          <a:sy n="10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291s</a:t>
            </a:r>
            <a:br>
              <a:rPr lang="en-US" dirty="0" smtClean="0"/>
            </a:br>
            <a:r>
              <a:rPr lang="en-US" dirty="0" smtClean="0"/>
              <a:t>Literature Survey in 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Handout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All papers are available today</a:t>
            </a:r>
          </a:p>
          <a:p>
            <a:pPr lvl="1"/>
            <a:r>
              <a:rPr lang="en-US" dirty="0" smtClean="0"/>
              <a:t>USB stick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8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Read all of the papers from the topic that is assignment to that week (or topics)</a:t>
            </a:r>
          </a:p>
          <a:p>
            <a:endParaRPr lang="en-US" dirty="0" smtClean="0"/>
          </a:p>
          <a:p>
            <a:r>
              <a:rPr lang="en-US" dirty="0" smtClean="0"/>
              <a:t>Participation in class discussion</a:t>
            </a:r>
          </a:p>
          <a:p>
            <a:pPr lvl="1"/>
            <a:r>
              <a:rPr lang="en-US" dirty="0" smtClean="0"/>
              <a:t>50%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Weekly summaries</a:t>
            </a:r>
          </a:p>
          <a:p>
            <a:pPr lvl="1"/>
            <a:r>
              <a:rPr lang="en-US" dirty="0" smtClean="0"/>
              <a:t>40%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Practice answers</a:t>
            </a:r>
          </a:p>
          <a:p>
            <a:pPr lvl="1"/>
            <a:r>
              <a:rPr lang="en-US" dirty="0" smtClean="0"/>
              <a:t>10%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formal </a:t>
            </a:r>
            <a:r>
              <a:rPr lang="en-US" dirty="0" smtClean="0"/>
              <a:t>presentations, but group discussion among all class attendees</a:t>
            </a:r>
          </a:p>
          <a:p>
            <a:pPr lvl="1"/>
            <a:r>
              <a:rPr lang="en-US" dirty="0" smtClean="0"/>
              <a:t>instructor serves as moderator</a:t>
            </a:r>
          </a:p>
          <a:p>
            <a:endParaRPr lang="en-US" dirty="0"/>
          </a:p>
          <a:p>
            <a:r>
              <a:rPr lang="en-US" dirty="0" smtClean="0"/>
              <a:t>Typical </a:t>
            </a:r>
            <a:r>
              <a:rPr lang="en-US" dirty="0"/>
              <a:t>questions to </a:t>
            </a:r>
            <a:r>
              <a:rPr lang="en-US" dirty="0" smtClean="0"/>
              <a:t>discuss include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are </a:t>
            </a:r>
            <a:r>
              <a:rPr lang="en-US" dirty="0" smtClean="0"/>
              <a:t>the papers related</a:t>
            </a:r>
            <a:r>
              <a:rPr lang="en-US" dirty="0"/>
              <a:t>? </a:t>
            </a:r>
          </a:p>
          <a:p>
            <a:pPr lvl="1"/>
            <a:r>
              <a:rPr lang="en-US" dirty="0" smtClean="0"/>
              <a:t>what is the </a:t>
            </a:r>
            <a:r>
              <a:rPr lang="en-US" dirty="0"/>
              <a:t>historical </a:t>
            </a:r>
            <a:r>
              <a:rPr lang="en-US" dirty="0" smtClean="0"/>
              <a:t>significance of the papers?</a:t>
            </a:r>
            <a:endParaRPr lang="en-US" dirty="0"/>
          </a:p>
          <a:p>
            <a:pPr lvl="1"/>
            <a:r>
              <a:rPr lang="en-US" dirty="0" smtClean="0"/>
              <a:t>what is the relevance today of the papers? 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problems have been solved? </a:t>
            </a:r>
            <a:endParaRPr lang="en-US" dirty="0" smtClean="0"/>
          </a:p>
          <a:p>
            <a:pPr lvl="1"/>
            <a:r>
              <a:rPr lang="en-US" dirty="0" smtClean="0"/>
              <a:t>what are different strengths and weaknesses?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98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must provide a summary of all of the papers assigned each week</a:t>
            </a:r>
          </a:p>
          <a:p>
            <a:pPr lvl="1"/>
            <a:r>
              <a:rPr lang="en-US" dirty="0" smtClean="0"/>
              <a:t>half page to one page for each paper</a:t>
            </a:r>
          </a:p>
          <a:p>
            <a:pPr lvl="1"/>
            <a:endParaRPr lang="en-US" dirty="0"/>
          </a:p>
          <a:p>
            <a:r>
              <a:rPr lang="en-US" dirty="0" smtClean="0"/>
              <a:t>Each summary should include</a:t>
            </a:r>
          </a:p>
          <a:p>
            <a:pPr lvl="1"/>
            <a:r>
              <a:rPr lang="en-US" dirty="0" smtClean="0"/>
              <a:t>paper title, authors, and year</a:t>
            </a:r>
          </a:p>
          <a:p>
            <a:pPr lvl="1"/>
            <a:r>
              <a:rPr lang="en-US" dirty="0" smtClean="0"/>
              <a:t>summary of contribution (a few sentences)</a:t>
            </a:r>
          </a:p>
          <a:p>
            <a:pPr lvl="1"/>
            <a:r>
              <a:rPr lang="en-US" dirty="0" smtClean="0"/>
              <a:t>strengths and weaknesses</a:t>
            </a:r>
          </a:p>
          <a:p>
            <a:pPr lvl="1"/>
            <a:r>
              <a:rPr lang="en-US" dirty="0" smtClean="0"/>
              <a:t>your general opinion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alue of the paper to the literature</a:t>
            </a:r>
          </a:p>
          <a:p>
            <a:pPr lvl="2"/>
            <a:r>
              <a:rPr lang="en-US" dirty="0" smtClean="0"/>
              <a:t>relationship to a current topic or need</a:t>
            </a:r>
          </a:p>
          <a:p>
            <a:pPr lvl="1"/>
            <a:r>
              <a:rPr lang="en-US" dirty="0" smtClean="0"/>
              <a:t>embellish with anything that would help you study for the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0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Many questions exist from previous </a:t>
            </a:r>
            <a:r>
              <a:rPr lang="en-US" dirty="0" smtClean="0"/>
              <a:t>exams</a:t>
            </a:r>
          </a:p>
          <a:p>
            <a:endParaRPr lang="en-US" dirty="0"/>
          </a:p>
          <a:p>
            <a:r>
              <a:rPr lang="en-US" dirty="0"/>
              <a:t>We will discuss these in class and in some cases practice them as take-home homework or in-class simulated </a:t>
            </a:r>
            <a:r>
              <a:rPr lang="en-US" dirty="0" smtClean="0"/>
              <a:t>exercises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7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http://www.ics.uci.edu/~andre/informatics291sf2015.html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Professor: André van der Hoek (andre@uci.edu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0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every Tuesday, 9-10</a:t>
            </a:r>
          </a:p>
          <a:p>
            <a:pPr lvl="1"/>
            <a:r>
              <a:rPr lang="en-US" dirty="0" smtClean="0"/>
              <a:t>by appointment</a:t>
            </a:r>
          </a:p>
          <a:p>
            <a:endParaRPr lang="en-US" dirty="0"/>
          </a:p>
          <a:p>
            <a:r>
              <a:rPr lang="en-US" dirty="0" smtClean="0"/>
              <a:t>Open door policy</a:t>
            </a:r>
          </a:p>
          <a:p>
            <a:pPr lvl="1"/>
            <a:r>
              <a:rPr lang="en-US" dirty="0" smtClean="0"/>
              <a:t>DBH 5038</a:t>
            </a:r>
          </a:p>
          <a:p>
            <a:pPr lvl="1"/>
            <a:endParaRPr lang="en-US" dirty="0"/>
          </a:p>
          <a:p>
            <a:r>
              <a:rPr lang="en-US" dirty="0" smtClean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0413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Reading and analysis of relevant literature in </a:t>
            </a:r>
            <a:r>
              <a:rPr lang="en-US" dirty="0" smtClean="0"/>
              <a:t>software engineering </a:t>
            </a:r>
            <a:r>
              <a:rPr lang="en-US" dirty="0"/>
              <a:t>under the direction of a faculty </a:t>
            </a:r>
            <a:r>
              <a:rPr lang="en-US" dirty="0" smtClean="0"/>
              <a:t>member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quarters </a:t>
            </a:r>
            <a:r>
              <a:rPr lang="en-US" dirty="0" smtClean="0"/>
              <a:t>of 291s are required </a:t>
            </a:r>
            <a:r>
              <a:rPr lang="en-US" dirty="0"/>
              <a:t>for the graduate program in Software Engineering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Ph.D. </a:t>
            </a:r>
            <a:r>
              <a:rPr lang="en-US" dirty="0"/>
              <a:t>students</a:t>
            </a:r>
          </a:p>
          <a:p>
            <a:pPr lvl="1"/>
            <a:r>
              <a:rPr lang="en-US" dirty="0" smtClean="0"/>
              <a:t>M.S. </a:t>
            </a:r>
            <a:r>
              <a:rPr lang="en-US" dirty="0"/>
              <a:t>students choosing Capstone Plan II (comprehensive examination)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pass the Phase II </a:t>
            </a:r>
            <a:r>
              <a:rPr lang="en-US" dirty="0" smtClean="0"/>
              <a:t>exam after </a:t>
            </a:r>
            <a:r>
              <a:rPr lang="en-US" dirty="0"/>
              <a:t>one enrollment, you may petition out of </a:t>
            </a:r>
            <a:r>
              <a:rPr lang="en-US" dirty="0" smtClean="0"/>
              <a:t>the </a:t>
            </a:r>
            <a:r>
              <a:rPr lang="en-US" dirty="0"/>
              <a:t>second quarter, approved on a case-by-case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catalogue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en-US" dirty="0"/>
              <a:t>students prepare for the </a:t>
            </a:r>
            <a:r>
              <a:rPr lang="en-US" dirty="0" smtClean="0"/>
              <a:t>Software Engineering written comprehensive exam (Phase II)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 course </a:t>
            </a:r>
            <a:r>
              <a:rPr lang="en-US" dirty="0"/>
              <a:t>credit for the time you </a:t>
            </a:r>
            <a:r>
              <a:rPr lang="en-US" dirty="0" smtClean="0"/>
              <a:t>spend </a:t>
            </a:r>
            <a:r>
              <a:rPr lang="en-US" dirty="0"/>
              <a:t>studying and working together to learn the readings on the software reading </a:t>
            </a:r>
            <a:r>
              <a:rPr lang="en-US" dirty="0" smtClean="0"/>
              <a:t>list</a:t>
            </a:r>
          </a:p>
          <a:p>
            <a:endParaRPr lang="en-US" dirty="0" smtClean="0"/>
          </a:p>
          <a:p>
            <a:r>
              <a:rPr lang="en-US" dirty="0" smtClean="0"/>
              <a:t>Offers structure </a:t>
            </a:r>
            <a:r>
              <a:rPr lang="en-US" dirty="0"/>
              <a:t>and motivation for working through the reading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5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Comprehensive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examination is based on a predetermined reading list maintained by the program </a:t>
            </a:r>
            <a:r>
              <a:rPr lang="en-US" dirty="0" smtClean="0"/>
              <a:t>faculty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Preparation for this exam is done during two quarters of Informatics </a:t>
            </a:r>
            <a:r>
              <a:rPr lang="en-US" dirty="0" smtClean="0"/>
              <a:t>291S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exam is administered at most twice a </a:t>
            </a:r>
            <a:r>
              <a:rPr lang="en-US" dirty="0" smtClean="0"/>
              <a:t>year</a:t>
            </a:r>
          </a:p>
          <a:p>
            <a:endParaRPr lang="en-US" dirty="0"/>
          </a:p>
          <a:p>
            <a:r>
              <a:rPr lang="en-US" dirty="0"/>
              <a:t>The exam is graded </a:t>
            </a:r>
            <a:r>
              <a:rPr lang="en-US" dirty="0" smtClean="0"/>
              <a:t>Ph.D</a:t>
            </a:r>
            <a:r>
              <a:rPr lang="en-US" dirty="0"/>
              <a:t>. </a:t>
            </a:r>
            <a:r>
              <a:rPr lang="en-US" dirty="0" smtClean="0"/>
              <a:t>pass, </a:t>
            </a:r>
            <a:r>
              <a:rPr lang="en-US" dirty="0"/>
              <a:t>M.S. </a:t>
            </a:r>
            <a:r>
              <a:rPr lang="en-US" dirty="0" smtClean="0"/>
              <a:t>pass, or fail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6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Ph.D. in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must pass a written examination testing their knowledge of the relevant topics and literature in Software Engineering and their ability to formulate clear arguments in writing and under time </a:t>
            </a:r>
            <a:r>
              <a:rPr lang="en-US" dirty="0" smtClean="0"/>
              <a:t>constraints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In case of M.S. </a:t>
            </a:r>
            <a:r>
              <a:rPr lang="en-US" dirty="0" smtClean="0"/>
              <a:t>pass or fail, the exam may </a:t>
            </a:r>
            <a:r>
              <a:rPr lang="en-US" dirty="0"/>
              <a:t>be re-taken once more, within 12 months, in an attempt to qualify for a Ph.D. </a:t>
            </a:r>
            <a:r>
              <a:rPr lang="en-US" dirty="0" smtClean="0"/>
              <a:t>pass</a:t>
            </a:r>
            <a:endParaRPr lang="en-US" dirty="0"/>
          </a:p>
          <a:p>
            <a:endParaRPr lang="en-US" dirty="0"/>
          </a:p>
          <a:p>
            <a:r>
              <a:rPr lang="en-US" dirty="0"/>
              <a:t>A second M.S. </a:t>
            </a:r>
            <a:r>
              <a:rPr lang="en-US" dirty="0" smtClean="0"/>
              <a:t>pass or fail results </a:t>
            </a:r>
            <a:r>
              <a:rPr lang="en-US" dirty="0"/>
              <a:t>in disqualification from the doctoral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or without a terminal M.S. degree, </a:t>
            </a:r>
            <a:r>
              <a:rPr lang="en-US" dirty="0" smtClean="0"/>
              <a:t>respectively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9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M.S. in Software Engineering Capstone Plan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must take the written comprehensive examination, and obtain an M.S. </a:t>
            </a:r>
            <a:r>
              <a:rPr lang="en-US" dirty="0" smtClean="0"/>
              <a:t>pass or higher</a:t>
            </a:r>
            <a:endParaRPr lang="en-US" dirty="0"/>
          </a:p>
          <a:p>
            <a:pPr lvl="1"/>
            <a:r>
              <a:rPr lang="en-US" dirty="0" smtClean="0"/>
              <a:t>as completed </a:t>
            </a:r>
            <a:r>
              <a:rPr lang="en-US" dirty="0"/>
              <a:t>by the end of the second </a:t>
            </a:r>
            <a:r>
              <a:rPr lang="en-US" dirty="0" smtClean="0"/>
              <a:t>year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case of </a:t>
            </a:r>
            <a:r>
              <a:rPr lang="en-US" dirty="0" smtClean="0"/>
              <a:t>fail, </a:t>
            </a:r>
            <a:r>
              <a:rPr lang="en-US" dirty="0"/>
              <a:t>the exam may be re-taken once </a:t>
            </a:r>
            <a:r>
              <a:rPr lang="en-US" dirty="0" smtClean="0"/>
              <a:t>more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second </a:t>
            </a:r>
            <a:r>
              <a:rPr lang="en-US" dirty="0" smtClean="0"/>
              <a:t>fail results </a:t>
            </a:r>
            <a:r>
              <a:rPr lang="en-US" dirty="0"/>
              <a:t>in disqualification </a:t>
            </a:r>
            <a:r>
              <a:rPr lang="en-US" dirty="0" smtClean="0"/>
              <a:t>from the M.S.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7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class will cover approximately half of the papers on the reading list</a:t>
            </a:r>
          </a:p>
          <a:p>
            <a:pPr lvl="1"/>
            <a:r>
              <a:rPr lang="en-US" dirty="0" smtClean="0"/>
              <a:t>the other half of the papers will be discussed in Spring 2016</a:t>
            </a:r>
          </a:p>
          <a:p>
            <a:pPr lvl="1"/>
            <a:r>
              <a:rPr lang="en-US" dirty="0" smtClean="0"/>
              <a:t>if you are taking the Phase II this Fall, you are responsible for reading and knowing the other half of the papers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You, of course, may bring into the discussion additional papers that you deem relevant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the reading list</a:t>
            </a:r>
          </a:p>
          <a:p>
            <a:pPr lvl="1"/>
            <a:r>
              <a:rPr lang="en-US" dirty="0" smtClean="0"/>
              <a:t>off the reading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6882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1039</TotalTime>
  <Words>605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SDCL</vt:lpstr>
      <vt:lpstr>Informatics 291s Literature Survey in Software Engineering</vt:lpstr>
      <vt:lpstr>Logistics</vt:lpstr>
      <vt:lpstr>Logistics</vt:lpstr>
      <vt:lpstr>Catalogue description</vt:lpstr>
      <vt:lpstr>Interpretation of catalogue description</vt:lpstr>
      <vt:lpstr>Written Comprehensive Examination</vt:lpstr>
      <vt:lpstr>Ph.D. in Software Engineering</vt:lpstr>
      <vt:lpstr>M.S. in Software Engineering Capstone Plan II</vt:lpstr>
      <vt:lpstr>Scope</vt:lpstr>
      <vt:lpstr>Reading list</vt:lpstr>
      <vt:lpstr>Grading</vt:lpstr>
      <vt:lpstr>Class participation</vt:lpstr>
      <vt:lpstr>Weekly summaries</vt:lpstr>
      <vt:lpstr>Practice questions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186</cp:revision>
  <dcterms:created xsi:type="dcterms:W3CDTF">2011-04-22T07:09:34Z</dcterms:created>
  <dcterms:modified xsi:type="dcterms:W3CDTF">2015-09-22T21:18:22Z</dcterms:modified>
</cp:coreProperties>
</file>