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83" r:id="rId4"/>
    <p:sldId id="344" r:id="rId5"/>
    <p:sldId id="345" r:id="rId6"/>
    <p:sldId id="348" r:id="rId7"/>
    <p:sldId id="349" r:id="rId8"/>
    <p:sldId id="350" r:id="rId9"/>
    <p:sldId id="355" r:id="rId10"/>
    <p:sldId id="356" r:id="rId11"/>
    <p:sldId id="265" r:id="rId12"/>
    <p:sldId id="352" r:id="rId13"/>
    <p:sldId id="353" r:id="rId14"/>
    <p:sldId id="354" r:id="rId15"/>
    <p:sldId id="3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84930" autoAdjust="0"/>
  </p:normalViewPr>
  <p:slideViewPr>
    <p:cSldViewPr>
      <p:cViewPr varScale="1">
        <p:scale>
          <a:sx n="134" d="100"/>
          <a:sy n="134" d="100"/>
        </p:scale>
        <p:origin x="24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291s</a:t>
            </a:r>
            <a:br>
              <a:rPr lang="en-US" dirty="0"/>
            </a:br>
            <a:r>
              <a:rPr lang="en-US" dirty="0"/>
              <a:t>Literature Survey in Software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Handout</a:t>
            </a:r>
          </a:p>
          <a:p>
            <a:endParaRPr lang="en-US" dirty="0"/>
          </a:p>
          <a:p>
            <a:r>
              <a:rPr lang="en-US" dirty="0"/>
              <a:t>All papers are available today</a:t>
            </a:r>
          </a:p>
          <a:p>
            <a:pPr lvl="1"/>
            <a:r>
              <a:rPr lang="en-US" dirty="0"/>
              <a:t>USB stick</a:t>
            </a:r>
          </a:p>
        </p:txBody>
      </p:sp>
    </p:spTree>
    <p:extLst>
      <p:ext uri="{BB962C8B-B14F-4D97-AF65-F5344CB8AC3E}">
        <p14:creationId xmlns:p14="http://schemas.microsoft.com/office/powerpoint/2010/main" val="230458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Read all of the papers from the topic that is assignment to that week (or topics)</a:t>
            </a:r>
          </a:p>
          <a:p>
            <a:endParaRPr lang="en-US" dirty="0"/>
          </a:p>
          <a:p>
            <a:r>
              <a:rPr lang="en-US" dirty="0"/>
              <a:t>Participation in class discussion</a:t>
            </a:r>
          </a:p>
          <a:p>
            <a:pPr lvl="1"/>
            <a:r>
              <a:rPr lang="en-US" dirty="0"/>
              <a:t>50%</a:t>
            </a:r>
          </a:p>
          <a:p>
            <a:pPr lvl="1"/>
            <a:endParaRPr lang="en-US" dirty="0"/>
          </a:p>
          <a:p>
            <a:r>
              <a:rPr lang="en-US" dirty="0"/>
              <a:t>Weekly summaries</a:t>
            </a:r>
          </a:p>
          <a:p>
            <a:pPr lvl="1"/>
            <a:r>
              <a:rPr lang="en-US" dirty="0"/>
              <a:t>40%</a:t>
            </a:r>
          </a:p>
          <a:p>
            <a:pPr lvl="1"/>
            <a:endParaRPr lang="en-US" dirty="0"/>
          </a:p>
          <a:p>
            <a:r>
              <a:rPr lang="en-US" dirty="0"/>
              <a:t>Practice answers</a:t>
            </a:r>
          </a:p>
          <a:p>
            <a:pPr lvl="1"/>
            <a:r>
              <a:rPr lang="en-US" dirty="0"/>
              <a:t>10%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1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formal presentations, but group discussion among all class attendees</a:t>
            </a:r>
          </a:p>
          <a:p>
            <a:pPr lvl="1"/>
            <a:r>
              <a:rPr lang="en-US" dirty="0"/>
              <a:t>instructor serves as moderator</a:t>
            </a:r>
          </a:p>
          <a:p>
            <a:endParaRPr lang="en-US" dirty="0"/>
          </a:p>
          <a:p>
            <a:r>
              <a:rPr lang="en-US" dirty="0"/>
              <a:t>Typical questions to discuss include</a:t>
            </a:r>
          </a:p>
          <a:p>
            <a:pPr lvl="1"/>
            <a:r>
              <a:rPr lang="en-US" dirty="0"/>
              <a:t>how are the papers related? </a:t>
            </a:r>
          </a:p>
          <a:p>
            <a:pPr lvl="1"/>
            <a:r>
              <a:rPr lang="en-US" dirty="0"/>
              <a:t>what is the historical significance of the papers?</a:t>
            </a:r>
          </a:p>
          <a:p>
            <a:pPr lvl="1"/>
            <a:r>
              <a:rPr lang="en-US" dirty="0"/>
              <a:t>what is the relevance today of the papers? </a:t>
            </a:r>
          </a:p>
          <a:p>
            <a:pPr lvl="1"/>
            <a:r>
              <a:rPr lang="en-US" dirty="0"/>
              <a:t>what problems have been solved? </a:t>
            </a:r>
          </a:p>
          <a:p>
            <a:pPr lvl="1"/>
            <a:r>
              <a:rPr lang="en-US" dirty="0"/>
              <a:t>what are different strengths and weaknesses?</a:t>
            </a:r>
          </a:p>
        </p:txBody>
      </p:sp>
    </p:spTree>
    <p:extLst>
      <p:ext uri="{BB962C8B-B14F-4D97-AF65-F5344CB8AC3E}">
        <p14:creationId xmlns:p14="http://schemas.microsoft.com/office/powerpoint/2010/main" val="1980498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summaries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You must provide a summary of all of the papers assigned each week</a:t>
            </a:r>
          </a:p>
          <a:p>
            <a:pPr lvl="1"/>
            <a:r>
              <a:rPr lang="en-US" dirty="0"/>
              <a:t>half page to one page for each paper</a:t>
            </a:r>
          </a:p>
          <a:p>
            <a:pPr lvl="1"/>
            <a:endParaRPr lang="en-US" dirty="0"/>
          </a:p>
          <a:p>
            <a:r>
              <a:rPr lang="en-US" dirty="0"/>
              <a:t>Each summary should include</a:t>
            </a:r>
          </a:p>
          <a:p>
            <a:pPr lvl="1"/>
            <a:r>
              <a:rPr lang="en-US" dirty="0"/>
              <a:t>paper title, authors, and year</a:t>
            </a:r>
          </a:p>
          <a:p>
            <a:pPr lvl="1"/>
            <a:r>
              <a:rPr lang="en-US" dirty="0"/>
              <a:t>summary of contribution (a few sentences)</a:t>
            </a:r>
          </a:p>
          <a:p>
            <a:pPr lvl="1"/>
            <a:r>
              <a:rPr lang="en-US" dirty="0"/>
              <a:t>strengths and weaknesses</a:t>
            </a:r>
          </a:p>
          <a:p>
            <a:pPr lvl="1"/>
            <a:r>
              <a:rPr lang="en-US" dirty="0"/>
              <a:t>your general opinion</a:t>
            </a:r>
          </a:p>
          <a:p>
            <a:pPr lvl="2"/>
            <a:r>
              <a:rPr lang="en-US" dirty="0"/>
              <a:t>value of the paper to the literature</a:t>
            </a:r>
          </a:p>
          <a:p>
            <a:pPr lvl="2"/>
            <a:r>
              <a:rPr lang="en-US" dirty="0"/>
              <a:t>relationship to a current topic or need</a:t>
            </a:r>
          </a:p>
          <a:p>
            <a:pPr lvl="1"/>
            <a:r>
              <a:rPr lang="en-US" dirty="0"/>
              <a:t>embellish with anything that would help you study for the exam</a:t>
            </a:r>
          </a:p>
        </p:txBody>
      </p:sp>
    </p:spTree>
    <p:extLst>
      <p:ext uri="{BB962C8B-B14F-4D97-AF65-F5344CB8AC3E}">
        <p14:creationId xmlns:p14="http://schemas.microsoft.com/office/powerpoint/2010/main" val="222590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Many questions exist from previous exams</a:t>
            </a:r>
          </a:p>
          <a:p>
            <a:endParaRPr lang="en-US" dirty="0"/>
          </a:p>
          <a:p>
            <a:r>
              <a:rPr lang="en-US" dirty="0"/>
              <a:t>We will discuss these in class and in some cases practice them as take-home homework or in-class simulated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7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http://www.ics.uci.edu/~andre/informatics291ss2016.html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Professor: André van der Hoek (andre@uci.edu)</a:t>
            </a:r>
          </a:p>
        </p:txBody>
      </p:sp>
    </p:spTree>
    <p:extLst>
      <p:ext uri="{BB962C8B-B14F-4D97-AF65-F5344CB8AC3E}">
        <p14:creationId xmlns:p14="http://schemas.microsoft.com/office/powerpoint/2010/main" val="154002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every Thursday, 10-11</a:t>
            </a:r>
          </a:p>
          <a:p>
            <a:pPr lvl="1"/>
            <a:r>
              <a:rPr lang="en-US" dirty="0"/>
              <a:t>by appointment</a:t>
            </a:r>
          </a:p>
          <a:p>
            <a:endParaRPr lang="en-US" dirty="0"/>
          </a:p>
          <a:p>
            <a:r>
              <a:rPr lang="en-US" dirty="0"/>
              <a:t>Open door policy</a:t>
            </a:r>
          </a:p>
          <a:p>
            <a:pPr lvl="1"/>
            <a:r>
              <a:rPr lang="en-US" dirty="0"/>
              <a:t>DBH 5038</a:t>
            </a:r>
          </a:p>
          <a:p>
            <a:pPr lvl="1"/>
            <a:endParaRPr lang="en-US" dirty="0"/>
          </a:p>
          <a:p>
            <a:r>
              <a:rPr lang="en-US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04139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Reading and analysis of relevant literature in software engineering under the direction of a faculty member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quarters of 291s are required for the graduate program in Software Engineering</a:t>
            </a:r>
          </a:p>
          <a:p>
            <a:pPr lvl="1"/>
            <a:r>
              <a:rPr lang="en-US" dirty="0"/>
              <a:t>all Ph.D. students</a:t>
            </a:r>
          </a:p>
          <a:p>
            <a:pPr lvl="1"/>
            <a:r>
              <a:rPr lang="en-US" dirty="0"/>
              <a:t>M.S. students choosing Capstone Plan II (comprehensive examination)</a:t>
            </a:r>
          </a:p>
          <a:p>
            <a:pPr lvl="1"/>
            <a:r>
              <a:rPr lang="en-US" dirty="0"/>
              <a:t>if you pass the Phase II exam after one enrollment, you may petition out of the second quarter, approved on a case-by-case basis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1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catalogue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Help students prepare for the Software Engineering written comprehensive exam (Phase II)</a:t>
            </a:r>
          </a:p>
          <a:p>
            <a:endParaRPr lang="en-US" dirty="0"/>
          </a:p>
          <a:p>
            <a:r>
              <a:rPr lang="en-US" dirty="0"/>
              <a:t>Provide course credit for the time you spend studying and working together to learn the readings on the software reading list</a:t>
            </a:r>
          </a:p>
          <a:p>
            <a:endParaRPr lang="en-US" dirty="0"/>
          </a:p>
          <a:p>
            <a:r>
              <a:rPr lang="en-US" dirty="0"/>
              <a:t>Offers structure and motivation for working through the reading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5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Comprehensive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examination is based on a predetermined reading list maintained by the program faculty</a:t>
            </a:r>
          </a:p>
          <a:p>
            <a:endParaRPr lang="en-US" dirty="0"/>
          </a:p>
          <a:p>
            <a:r>
              <a:rPr lang="en-US" dirty="0"/>
              <a:t>Preparation for this exam is done during two quarters of Informatics 291s</a:t>
            </a:r>
          </a:p>
          <a:p>
            <a:endParaRPr lang="en-US" dirty="0"/>
          </a:p>
          <a:p>
            <a:r>
              <a:rPr lang="en-US" dirty="0"/>
              <a:t>This exam is administered at most twice a year</a:t>
            </a:r>
          </a:p>
          <a:p>
            <a:endParaRPr lang="en-US" dirty="0"/>
          </a:p>
          <a:p>
            <a:r>
              <a:rPr lang="en-US" dirty="0"/>
              <a:t>The exam is graded Ph.D. pass, M.S. pass, or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6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Ph.D. in Software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must pass a written examination testing their knowledge of the relevant topics and literature in Software Engineering and their ability to formulate clear arguments in writing and under time constraints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In case of M.S. pass or fail, the exam may be re-taken once more, within 12 months, in an attempt to qualify for a Ph.D. pass</a:t>
            </a:r>
          </a:p>
          <a:p>
            <a:endParaRPr lang="en-US" dirty="0"/>
          </a:p>
          <a:p>
            <a:r>
              <a:rPr lang="en-US" dirty="0"/>
              <a:t>A second M.S. pass or fail results in disqualification from the doctoral program</a:t>
            </a:r>
          </a:p>
          <a:p>
            <a:pPr lvl="1"/>
            <a:r>
              <a:rPr lang="en-US" dirty="0"/>
              <a:t>with or without a terminal M.S. degree,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9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M.S. in Software Engineering Capstone Plan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must take the written comprehensive examination, and obtain an M.S. pass or higher</a:t>
            </a:r>
          </a:p>
          <a:p>
            <a:pPr lvl="1"/>
            <a:r>
              <a:rPr lang="en-US" dirty="0"/>
              <a:t>as completed by the end of the second year</a:t>
            </a:r>
          </a:p>
          <a:p>
            <a:endParaRPr lang="en-US" dirty="0"/>
          </a:p>
          <a:p>
            <a:r>
              <a:rPr lang="en-US" dirty="0"/>
              <a:t>In case of fail, the exam may be re-taken once more </a:t>
            </a:r>
          </a:p>
          <a:p>
            <a:endParaRPr lang="en-US" dirty="0"/>
          </a:p>
          <a:p>
            <a:r>
              <a:rPr lang="en-US" dirty="0"/>
              <a:t>A second fail results in disqualification from the M.S. program</a:t>
            </a:r>
          </a:p>
        </p:txBody>
      </p:sp>
    </p:spTree>
    <p:extLst>
      <p:ext uri="{BB962C8B-B14F-4D97-AF65-F5344CB8AC3E}">
        <p14:creationId xmlns:p14="http://schemas.microsoft.com/office/powerpoint/2010/main" val="394447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class will cover approximately half of the papers on the reading list</a:t>
            </a:r>
          </a:p>
          <a:p>
            <a:pPr lvl="1"/>
            <a:r>
              <a:rPr lang="en-US" dirty="0"/>
              <a:t>the other half of the papers was discussed in Fall 2015</a:t>
            </a:r>
          </a:p>
          <a:p>
            <a:pPr lvl="1"/>
            <a:r>
              <a:rPr lang="en-US" dirty="0"/>
              <a:t>if you are taking the Phase II this Spring, you are responsible for reading and knowing the other half of the papers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You, of course, may bring into the discussion additional papers that you deem relevant</a:t>
            </a:r>
          </a:p>
          <a:p>
            <a:pPr lvl="1"/>
            <a:r>
              <a:rPr lang="en-US" dirty="0"/>
              <a:t>on the reading list</a:t>
            </a:r>
          </a:p>
          <a:p>
            <a:pPr lvl="1"/>
            <a:r>
              <a:rPr lang="en-US" dirty="0"/>
              <a:t>off the reading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6882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1072</TotalTime>
  <Words>604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SDCL</vt:lpstr>
      <vt:lpstr>Informatics 291s Literature Survey in Software Engineering</vt:lpstr>
      <vt:lpstr>Logistics</vt:lpstr>
      <vt:lpstr>Logistics</vt:lpstr>
      <vt:lpstr>Catalogue description</vt:lpstr>
      <vt:lpstr>Interpretation of catalogue description</vt:lpstr>
      <vt:lpstr>Written Comprehensive Examination</vt:lpstr>
      <vt:lpstr>Ph.D. in Software Engineering</vt:lpstr>
      <vt:lpstr>M.S. in Software Engineering Capstone Plan II</vt:lpstr>
      <vt:lpstr>Scope</vt:lpstr>
      <vt:lpstr>Reading list</vt:lpstr>
      <vt:lpstr>Grading</vt:lpstr>
      <vt:lpstr>Class participation</vt:lpstr>
      <vt:lpstr>Weekly summaries</vt:lpstr>
      <vt:lpstr>Practice questions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188</cp:revision>
  <dcterms:created xsi:type="dcterms:W3CDTF">2011-04-22T07:09:34Z</dcterms:created>
  <dcterms:modified xsi:type="dcterms:W3CDTF">2016-03-30T16:28:54Z</dcterms:modified>
</cp:coreProperties>
</file>