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57" r:id="rId3"/>
    <p:sldId id="300" r:id="rId4"/>
    <p:sldId id="258" r:id="rId5"/>
    <p:sldId id="283" r:id="rId6"/>
    <p:sldId id="298" r:id="rId7"/>
    <p:sldId id="299" r:id="rId8"/>
    <p:sldId id="285" r:id="rId9"/>
    <p:sldId id="286" r:id="rId10"/>
    <p:sldId id="287" r:id="rId11"/>
    <p:sldId id="288" r:id="rId12"/>
    <p:sldId id="289" r:id="rId13"/>
    <p:sldId id="290" r:id="rId14"/>
    <p:sldId id="295" r:id="rId15"/>
    <p:sldId id="291" r:id="rId16"/>
    <p:sldId id="292" r:id="rId17"/>
    <p:sldId id="324" r:id="rId18"/>
    <p:sldId id="308" r:id="rId19"/>
    <p:sldId id="309" r:id="rId20"/>
    <p:sldId id="312" r:id="rId21"/>
    <p:sldId id="314" r:id="rId22"/>
    <p:sldId id="332" r:id="rId23"/>
    <p:sldId id="333" r:id="rId24"/>
    <p:sldId id="348" r:id="rId25"/>
    <p:sldId id="349" r:id="rId26"/>
    <p:sldId id="350" r:id="rId27"/>
    <p:sldId id="351" r:id="rId28"/>
    <p:sldId id="352" r:id="rId29"/>
    <p:sldId id="302" r:id="rId30"/>
    <p:sldId id="310" r:id="rId31"/>
    <p:sldId id="311" r:id="rId32"/>
    <p:sldId id="313" r:id="rId33"/>
    <p:sldId id="334" r:id="rId34"/>
    <p:sldId id="326" r:id="rId35"/>
    <p:sldId id="303" r:id="rId36"/>
    <p:sldId id="335" r:id="rId37"/>
    <p:sldId id="336" r:id="rId38"/>
    <p:sldId id="337" r:id="rId39"/>
    <p:sldId id="338" r:id="rId40"/>
    <p:sldId id="347" r:id="rId41"/>
    <p:sldId id="304" r:id="rId42"/>
    <p:sldId id="345" r:id="rId43"/>
    <p:sldId id="346" r:id="rId44"/>
    <p:sldId id="339" r:id="rId45"/>
    <p:sldId id="353" r:id="rId46"/>
    <p:sldId id="340" r:id="rId47"/>
    <p:sldId id="341" r:id="rId48"/>
    <p:sldId id="343" r:id="rId49"/>
    <p:sldId id="329" r:id="rId50"/>
    <p:sldId id="307" r:id="rId51"/>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2200"/>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p:cViewPr>
        <p:scale>
          <a:sx n="75" d="100"/>
          <a:sy n="75" d="100"/>
        </p:scale>
        <p:origin x="-2664" y="-13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A8C7F6F1-FFE2-4094-8DCE-D448177532A6}" type="datetimeFigureOut">
              <a:rPr lang="en-US" smtClean="0"/>
              <a:t>10/1/2012</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E21DC81C-4D3F-4D52-92F5-BDEACAED6120}" type="slidenum">
              <a:rPr lang="en-US" smtClean="0"/>
              <a:t>‹#›</a:t>
            </a:fld>
            <a:endParaRPr lang="en-US"/>
          </a:p>
        </p:txBody>
      </p:sp>
    </p:spTree>
    <p:extLst>
      <p:ext uri="{BB962C8B-B14F-4D97-AF65-F5344CB8AC3E}">
        <p14:creationId xmlns:p14="http://schemas.microsoft.com/office/powerpoint/2010/main" val="3963371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6FED7520-BF41-4E54-97AD-8EA3ED10F785}" type="datetimeFigureOut">
              <a:rPr lang="en-US" smtClean="0"/>
              <a:t>10/1/2012</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408F7332-6F3C-43B0-9340-BC8646E52BFE}" type="slidenum">
              <a:rPr lang="en-US" smtClean="0"/>
              <a:t>‹#›</a:t>
            </a:fld>
            <a:endParaRPr lang="en-US"/>
          </a:p>
        </p:txBody>
      </p:sp>
    </p:spTree>
    <p:extLst>
      <p:ext uri="{BB962C8B-B14F-4D97-AF65-F5344CB8AC3E}">
        <p14:creationId xmlns:p14="http://schemas.microsoft.com/office/powerpoint/2010/main" val="38485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text style</a:t>
            </a:r>
            <a:endParaRPr lang="en-US" dirty="0"/>
          </a:p>
        </p:txBody>
      </p:sp>
    </p:spTree>
    <p:extLst>
      <p:ext uri="{BB962C8B-B14F-4D97-AF65-F5344CB8AC3E}">
        <p14:creationId xmlns:p14="http://schemas.microsoft.com/office/powerpoint/2010/main" val="210466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3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23" name="Straight Connector 22"/>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7" name="Straight Connector 6"/>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
          </p:nvPr>
        </p:nvSpPr>
        <p:spPr>
          <a:xfrm>
            <a:off x="457200" y="1600200"/>
            <a:ext cx="81762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513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3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2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7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6" name="Straight Connector 15"/>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6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7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3589206" y="6649759"/>
            <a:ext cx="1965603" cy="230832"/>
          </a:xfrm>
          <a:prstGeom prst="rect">
            <a:avLst/>
          </a:prstGeom>
          <a:noFill/>
        </p:spPr>
        <p:txBody>
          <a:bodyPr wrap="none" rtlCol="0">
            <a:spAutoFit/>
          </a:bodyPr>
          <a:lstStyle/>
          <a:p>
            <a:pPr algn="ctr"/>
            <a:r>
              <a:rPr lang="en-US" sz="900" b="1" dirty="0" smtClean="0">
                <a:solidFill>
                  <a:srgbClr val="F32200"/>
                </a:solidFill>
              </a:rPr>
              <a:t>Department of Informatics, UC Irvine</a:t>
            </a:r>
            <a:endParaRPr lang="en-US" sz="900" b="1" dirty="0">
              <a:solidFill>
                <a:srgbClr val="F32200"/>
              </a:solidFill>
            </a:endParaRPr>
          </a:p>
        </p:txBody>
      </p:sp>
      <p:sp>
        <p:nvSpPr>
          <p:cNvPr id="9" name="TextBox 8"/>
          <p:cNvSpPr txBox="1"/>
          <p:nvPr userDrawn="1"/>
        </p:nvSpPr>
        <p:spPr>
          <a:xfrm>
            <a:off x="0" y="6477000"/>
            <a:ext cx="914400" cy="461665"/>
          </a:xfrm>
          <a:prstGeom prst="rect">
            <a:avLst/>
          </a:prstGeom>
          <a:noFill/>
        </p:spPr>
        <p:txBody>
          <a:bodyPr wrap="square" rtlCol="0">
            <a:spAutoFit/>
          </a:bodyPr>
          <a:lstStyle/>
          <a:p>
            <a:r>
              <a:rPr lang="en-US" sz="2400" b="1" dirty="0" smtClean="0">
                <a:solidFill>
                  <a:srgbClr val="F32200"/>
                </a:solidFill>
              </a:rPr>
              <a:t>SDCL</a:t>
            </a:r>
            <a:endParaRPr lang="en-US" sz="2400" b="1" dirty="0">
              <a:solidFill>
                <a:srgbClr val="F32200"/>
              </a:solidFill>
            </a:endParaRPr>
          </a:p>
        </p:txBody>
      </p:sp>
      <p:sp>
        <p:nvSpPr>
          <p:cNvPr id="11" name="TextBox 10"/>
          <p:cNvSpPr txBox="1"/>
          <p:nvPr userDrawn="1"/>
        </p:nvSpPr>
        <p:spPr>
          <a:xfrm>
            <a:off x="645319" y="6649759"/>
            <a:ext cx="1396536" cy="230832"/>
          </a:xfrm>
          <a:prstGeom prst="rect">
            <a:avLst/>
          </a:prstGeom>
          <a:noFill/>
        </p:spPr>
        <p:txBody>
          <a:bodyPr wrap="none" rtlCol="0">
            <a:spAutoFit/>
          </a:bodyPr>
          <a:lstStyle/>
          <a:p>
            <a:r>
              <a:rPr lang="en-US" sz="900" b="1" dirty="0" smtClean="0">
                <a:solidFill>
                  <a:srgbClr val="4C4C4C"/>
                </a:solidFill>
              </a:rPr>
              <a:t>Collaboration</a:t>
            </a:r>
            <a:r>
              <a:rPr lang="en-US" sz="900" b="1" dirty="0" smtClean="0"/>
              <a:t> </a:t>
            </a:r>
            <a:r>
              <a:rPr lang="en-US" sz="900" b="1" dirty="0" smtClean="0">
                <a:solidFill>
                  <a:srgbClr val="4C4C4C"/>
                </a:solidFill>
              </a:rPr>
              <a:t>Laboratory</a:t>
            </a:r>
            <a:endParaRPr lang="en-US" sz="900" b="1" dirty="0">
              <a:solidFill>
                <a:srgbClr val="4C4C4C"/>
              </a:solidFill>
            </a:endParaRPr>
          </a:p>
        </p:txBody>
      </p:sp>
      <p:sp>
        <p:nvSpPr>
          <p:cNvPr id="10" name="TextBox 9"/>
          <p:cNvSpPr txBox="1"/>
          <p:nvPr userDrawn="1"/>
        </p:nvSpPr>
        <p:spPr>
          <a:xfrm>
            <a:off x="645319" y="6539298"/>
            <a:ext cx="1178528" cy="230832"/>
          </a:xfrm>
          <a:prstGeom prst="rect">
            <a:avLst/>
          </a:prstGeom>
          <a:noFill/>
        </p:spPr>
        <p:txBody>
          <a:bodyPr wrap="none" rtlCol="0">
            <a:spAutoFit/>
          </a:bodyPr>
          <a:lstStyle/>
          <a:p>
            <a:r>
              <a:rPr lang="en-US" sz="900" b="1" dirty="0" smtClean="0">
                <a:solidFill>
                  <a:srgbClr val="4C4C4C"/>
                </a:solidFill>
              </a:rPr>
              <a:t>Software Design and</a:t>
            </a:r>
            <a:endParaRPr lang="en-US" sz="900" b="1" dirty="0">
              <a:solidFill>
                <a:srgbClr val="4C4C4C"/>
              </a:solidFill>
            </a:endParaRPr>
          </a:p>
        </p:txBody>
      </p:sp>
      <p:sp>
        <p:nvSpPr>
          <p:cNvPr id="4" name="TextBox 3"/>
          <p:cNvSpPr txBox="1"/>
          <p:nvPr userDrawn="1"/>
        </p:nvSpPr>
        <p:spPr>
          <a:xfrm>
            <a:off x="7169150" y="6632916"/>
            <a:ext cx="1974850" cy="230832"/>
          </a:xfrm>
          <a:prstGeom prst="rect">
            <a:avLst/>
          </a:prstGeom>
          <a:noFill/>
        </p:spPr>
        <p:txBody>
          <a:bodyPr wrap="square" rtlCol="0">
            <a:spAutoFit/>
          </a:bodyPr>
          <a:lstStyle/>
          <a:p>
            <a:pPr algn="r"/>
            <a:r>
              <a:rPr lang="en-US" sz="900" b="1" dirty="0" smtClean="0">
                <a:solidFill>
                  <a:srgbClr val="F32200"/>
                </a:solidFill>
              </a:rPr>
              <a:t>sdcl.ics.uci.edu</a:t>
            </a:r>
            <a:r>
              <a:rPr lang="en-US" sz="900" b="1" baseline="0" dirty="0" smtClean="0">
                <a:solidFill>
                  <a:srgbClr val="F32200"/>
                </a:solidFill>
              </a:rPr>
              <a:t>  </a:t>
            </a:r>
            <a:fld id="{30ABF327-B19C-4A16-9796-EFEDB6CCAA30}" type="slidenum">
              <a:rPr lang="en-US" sz="900" b="1" smtClean="0">
                <a:solidFill>
                  <a:srgbClr val="F32200"/>
                </a:solidFill>
              </a:rPr>
              <a:pPr algn="r"/>
              <a:t>‹#›</a:t>
            </a:fld>
            <a:endParaRPr lang="en-US" sz="900" b="1" dirty="0">
              <a:solidFill>
                <a:srgbClr val="F32200"/>
              </a:solidFill>
            </a:endParaRPr>
          </a:p>
        </p:txBody>
      </p:sp>
    </p:spTree>
    <p:extLst>
      <p:ext uri="{BB962C8B-B14F-4D97-AF65-F5344CB8AC3E}">
        <p14:creationId xmlns:p14="http://schemas.microsoft.com/office/powerpoint/2010/main" val="26078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b="1" kern="1200">
          <a:solidFill>
            <a:srgbClr val="4C4C4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Informatics 43</a:t>
            </a:r>
            <a:br>
              <a:rPr lang="en-US" dirty="0" smtClean="0"/>
            </a:br>
            <a:r>
              <a:rPr lang="en-US" dirty="0" smtClean="0"/>
              <a:t>Introduction to Software Engineering</a:t>
            </a:r>
            <a:endParaRPr lang="en-US" dirty="0"/>
          </a:p>
        </p:txBody>
      </p:sp>
      <p:sp>
        <p:nvSpPr>
          <p:cNvPr id="3" name="Subtitle 2"/>
          <p:cNvSpPr>
            <a:spLocks noGrp="1"/>
          </p:cNvSpPr>
          <p:nvPr>
            <p:ph type="subTitle" idx="1"/>
          </p:nvPr>
        </p:nvSpPr>
        <p:spPr/>
        <p:txBody>
          <a:bodyPr>
            <a:normAutofit/>
          </a:bodyPr>
          <a:lstStyle/>
          <a:p>
            <a:r>
              <a:rPr lang="en-US" dirty="0" smtClean="0"/>
              <a:t>Lecture 1</a:t>
            </a:r>
            <a:br>
              <a:rPr lang="en-US" dirty="0" smtClean="0"/>
            </a:br>
            <a:endParaRPr lang="en-US" dirty="0" smtClean="0"/>
          </a:p>
          <a:p>
            <a:r>
              <a:rPr lang="en-US" sz="1400" i="1" dirty="0"/>
              <a:t>Duplication of course material for any commercial purpose without the explicit written permission of the professor is prohibited.</a:t>
            </a:r>
          </a:p>
          <a:p>
            <a:endParaRPr lang="en-US" dirty="0"/>
          </a:p>
        </p:txBody>
      </p:sp>
    </p:spTree>
    <p:extLst>
      <p:ext uri="{BB962C8B-B14F-4D97-AF65-F5344CB8AC3E}">
        <p14:creationId xmlns:p14="http://schemas.microsoft.com/office/powerpoint/2010/main" val="750195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involved…</a:t>
            </a:r>
            <a:endParaRPr lang="en-US" dirty="0"/>
          </a:p>
        </p:txBody>
      </p:sp>
      <p:sp>
        <p:nvSpPr>
          <p:cNvPr id="3" name="Content Placeholder 2"/>
          <p:cNvSpPr>
            <a:spLocks noGrp="1"/>
          </p:cNvSpPr>
          <p:nvPr>
            <p:ph sz="half" idx="1"/>
          </p:nvPr>
        </p:nvSpPr>
        <p:spPr/>
        <p:txBody>
          <a:bodyPr/>
          <a:lstStyle/>
          <a:p>
            <a:r>
              <a:rPr lang="en-US" dirty="0" smtClean="0"/>
              <a:t>Attend class</a:t>
            </a:r>
          </a:p>
          <a:p>
            <a:endParaRPr lang="en-US" dirty="0"/>
          </a:p>
          <a:p>
            <a:r>
              <a:rPr lang="en-US" dirty="0" smtClean="0"/>
              <a:t>Visit course web site on a regular basis</a:t>
            </a:r>
          </a:p>
          <a:p>
            <a:endParaRPr lang="en-US" dirty="0"/>
          </a:p>
          <a:p>
            <a:r>
              <a:rPr lang="en-US" dirty="0" smtClean="0"/>
              <a:t>Read e-mail frequently</a:t>
            </a:r>
          </a:p>
          <a:p>
            <a:endParaRPr lang="en-US" dirty="0"/>
          </a:p>
          <a:p>
            <a:r>
              <a:rPr lang="en-US" dirty="0" smtClean="0"/>
              <a:t>Ask questions</a:t>
            </a:r>
            <a:endParaRPr lang="en-US" dirty="0"/>
          </a:p>
        </p:txBody>
      </p:sp>
    </p:spTree>
    <p:extLst>
      <p:ext uri="{BB962C8B-B14F-4D97-AF65-F5344CB8AC3E}">
        <p14:creationId xmlns:p14="http://schemas.microsoft.com/office/powerpoint/2010/main" val="160564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do not be too involved</a:t>
            </a:r>
            <a:endParaRPr lang="en-US" dirty="0"/>
          </a:p>
        </p:txBody>
      </p:sp>
      <p:sp>
        <p:nvSpPr>
          <p:cNvPr id="3" name="Content Placeholder 2"/>
          <p:cNvSpPr>
            <a:spLocks noGrp="1"/>
          </p:cNvSpPr>
          <p:nvPr>
            <p:ph sz="half" idx="1"/>
          </p:nvPr>
        </p:nvSpPr>
        <p:spPr/>
        <p:txBody>
          <a:bodyPr/>
          <a:lstStyle/>
          <a:p>
            <a:r>
              <a:rPr lang="en-US" dirty="0" smtClean="0"/>
              <a:t>If you do not follow the UC Irvine Academic Honesty policy, you fail the course with an F</a:t>
            </a:r>
          </a:p>
          <a:p>
            <a:endParaRPr lang="en-US" dirty="0" smtClean="0"/>
          </a:p>
          <a:p>
            <a:r>
              <a:rPr lang="en-US" dirty="0" smtClean="0"/>
              <a:t>All course work is on an individual basis</a:t>
            </a:r>
          </a:p>
          <a:p>
            <a:pPr lvl="1"/>
            <a:r>
              <a:rPr lang="en-US" dirty="0" smtClean="0"/>
              <a:t>do not borrow work</a:t>
            </a:r>
          </a:p>
          <a:p>
            <a:pPr lvl="1"/>
            <a:r>
              <a:rPr lang="en-US" dirty="0" smtClean="0"/>
              <a:t>do not lend work</a:t>
            </a:r>
          </a:p>
          <a:p>
            <a:endParaRPr lang="en-US" dirty="0"/>
          </a:p>
          <a:p>
            <a:r>
              <a:rPr lang="en-US" dirty="0" smtClean="0"/>
              <a:t>Your TA is your friend, but your friend is not your TA</a:t>
            </a:r>
            <a:endParaRPr lang="en-US" dirty="0"/>
          </a:p>
        </p:txBody>
      </p:sp>
    </p:spTree>
    <p:extLst>
      <p:ext uri="{BB962C8B-B14F-4D97-AF65-F5344CB8AC3E}">
        <p14:creationId xmlns:p14="http://schemas.microsoft.com/office/powerpoint/2010/main" val="3840865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Content Placeholder 2"/>
          <p:cNvSpPr>
            <a:spLocks noGrp="1"/>
          </p:cNvSpPr>
          <p:nvPr>
            <p:ph sz="half" idx="1"/>
          </p:nvPr>
        </p:nvSpPr>
        <p:spPr/>
        <p:txBody>
          <a:bodyPr/>
          <a:lstStyle/>
          <a:p>
            <a:r>
              <a:rPr lang="en-US" dirty="0"/>
              <a:t>Start </a:t>
            </a:r>
            <a:r>
              <a:rPr lang="en-US" dirty="0" smtClean="0"/>
              <a:t>early</a:t>
            </a:r>
          </a:p>
          <a:p>
            <a:endParaRPr lang="en-US" dirty="0"/>
          </a:p>
          <a:p>
            <a:r>
              <a:rPr lang="en-US" dirty="0" smtClean="0"/>
              <a:t>Hand in at the beginning of class</a:t>
            </a:r>
            <a:endParaRPr lang="en-US" dirty="0"/>
          </a:p>
          <a:p>
            <a:endParaRPr lang="en-US" dirty="0" smtClean="0"/>
          </a:p>
          <a:p>
            <a:r>
              <a:rPr lang="en-US" dirty="0" smtClean="0"/>
              <a:t>No late assignments will be accepted</a:t>
            </a:r>
          </a:p>
          <a:p>
            <a:pPr lvl="1"/>
            <a:r>
              <a:rPr lang="en-US" dirty="0" smtClean="0"/>
              <a:t>grade is “F” for a late assignment</a:t>
            </a:r>
          </a:p>
          <a:p>
            <a:pPr lvl="1"/>
            <a:endParaRPr lang="en-US" dirty="0" smtClean="0"/>
          </a:p>
          <a:p>
            <a:r>
              <a:rPr lang="en-US" dirty="0" smtClean="0"/>
              <a:t>Package properly</a:t>
            </a:r>
          </a:p>
          <a:p>
            <a:pPr lvl="1"/>
            <a:r>
              <a:rPr lang="en-US" dirty="0" smtClean="0"/>
              <a:t>include your name, student ID, and e-mail address</a:t>
            </a:r>
          </a:p>
          <a:p>
            <a:pPr lvl="1"/>
            <a:r>
              <a:rPr lang="en-US" dirty="0" smtClean="0"/>
              <a:t>include cover page</a:t>
            </a:r>
            <a:endParaRPr lang="en-US" dirty="0"/>
          </a:p>
        </p:txBody>
      </p:sp>
    </p:spTree>
    <p:extLst>
      <p:ext uri="{BB962C8B-B14F-4D97-AF65-F5344CB8AC3E}">
        <p14:creationId xmlns:p14="http://schemas.microsoft.com/office/powerpoint/2010/main" val="617985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sz="half" idx="1"/>
          </p:nvPr>
        </p:nvSpPr>
        <p:spPr/>
        <p:txBody>
          <a:bodyPr/>
          <a:lstStyle/>
          <a:p>
            <a:r>
              <a:rPr lang="en-US" dirty="0" smtClean="0"/>
              <a:t>Performed by TA, reader, and professor</a:t>
            </a:r>
          </a:p>
          <a:p>
            <a:endParaRPr lang="en-US" dirty="0"/>
          </a:p>
          <a:p>
            <a:r>
              <a:rPr lang="en-US" dirty="0" smtClean="0"/>
              <a:t>Resolve disagreements with the TA and reader first</a:t>
            </a:r>
          </a:p>
          <a:p>
            <a:endParaRPr lang="en-US" dirty="0"/>
          </a:p>
        </p:txBody>
      </p:sp>
    </p:spTree>
    <p:extLst>
      <p:ext uri="{BB962C8B-B14F-4D97-AF65-F5344CB8AC3E}">
        <p14:creationId xmlns:p14="http://schemas.microsoft.com/office/powerpoint/2010/main" val="2851550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distribution</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065794249"/>
              </p:ext>
            </p:extLst>
          </p:nvPr>
        </p:nvGraphicFramePr>
        <p:xfrm>
          <a:off x="457200" y="1905000"/>
          <a:ext cx="8175626" cy="1112520"/>
        </p:xfrm>
        <a:graphic>
          <a:graphicData uri="http://schemas.openxmlformats.org/drawingml/2006/table">
            <a:tbl>
              <a:tblPr bandRow="1">
                <a:tableStyleId>{8A107856-5554-42FB-B03E-39F5DBC370BA}</a:tableStyleId>
              </a:tblPr>
              <a:tblGrid>
                <a:gridCol w="4087813"/>
                <a:gridCol w="4087813"/>
              </a:tblGrid>
              <a:tr h="370840">
                <a:tc>
                  <a:txBody>
                    <a:bodyPr/>
                    <a:lstStyle/>
                    <a:p>
                      <a:r>
                        <a:rPr lang="en-US" dirty="0" smtClean="0"/>
                        <a:t>Assignments</a:t>
                      </a:r>
                      <a:endParaRPr lang="en-US" dirty="0"/>
                    </a:p>
                  </a:txBody>
                  <a:tcPr/>
                </a:tc>
                <a:tc>
                  <a:txBody>
                    <a:bodyPr/>
                    <a:lstStyle/>
                    <a:p>
                      <a:r>
                        <a:rPr lang="en-US" dirty="0" smtClean="0"/>
                        <a:t>30%</a:t>
                      </a:r>
                      <a:endParaRPr lang="en-US" dirty="0"/>
                    </a:p>
                  </a:txBody>
                  <a:tcPr/>
                </a:tc>
              </a:tr>
              <a:tr h="370840">
                <a:tc>
                  <a:txBody>
                    <a:bodyPr/>
                    <a:lstStyle/>
                    <a:p>
                      <a:r>
                        <a:rPr lang="en-US" dirty="0" smtClean="0"/>
                        <a:t>Midterm</a:t>
                      </a:r>
                      <a:endParaRPr lang="en-US" dirty="0"/>
                    </a:p>
                  </a:txBody>
                  <a:tcPr/>
                </a:tc>
                <a:tc>
                  <a:txBody>
                    <a:bodyPr/>
                    <a:lstStyle/>
                    <a:p>
                      <a:r>
                        <a:rPr lang="en-US" dirty="0" smtClean="0"/>
                        <a:t>30%</a:t>
                      </a:r>
                      <a:endParaRPr lang="en-US" dirty="0"/>
                    </a:p>
                  </a:txBody>
                  <a:tcPr/>
                </a:tc>
              </a:tr>
              <a:tr h="370840">
                <a:tc>
                  <a:txBody>
                    <a:bodyPr/>
                    <a:lstStyle/>
                    <a:p>
                      <a:r>
                        <a:rPr lang="en-US" dirty="0" smtClean="0"/>
                        <a:t>Final</a:t>
                      </a:r>
                      <a:endParaRPr lang="en-US" dirty="0"/>
                    </a:p>
                  </a:txBody>
                  <a:tcPr/>
                </a:tc>
                <a:tc>
                  <a:txBody>
                    <a:bodyPr/>
                    <a:lstStyle/>
                    <a:p>
                      <a:r>
                        <a:rPr lang="en-US" dirty="0" smtClean="0"/>
                        <a:t>40%</a:t>
                      </a:r>
                      <a:endParaRPr lang="en-US" dirty="0"/>
                    </a:p>
                  </a:txBody>
                  <a:tcPr/>
                </a:tc>
              </a:tr>
            </a:tbl>
          </a:graphicData>
        </a:graphic>
      </p:graphicFrame>
    </p:spTree>
    <p:extLst>
      <p:ext uri="{BB962C8B-B14F-4D97-AF65-F5344CB8AC3E}">
        <p14:creationId xmlns:p14="http://schemas.microsoft.com/office/powerpoint/2010/main" val="2522747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a:t>
            </a:r>
            <a:endParaRPr lang="en-US" dirty="0"/>
          </a:p>
        </p:txBody>
      </p:sp>
      <p:sp>
        <p:nvSpPr>
          <p:cNvPr id="3" name="Content Placeholder 2"/>
          <p:cNvSpPr>
            <a:spLocks noGrp="1"/>
          </p:cNvSpPr>
          <p:nvPr>
            <p:ph sz="half" idx="1"/>
          </p:nvPr>
        </p:nvSpPr>
        <p:spPr/>
        <p:txBody>
          <a:bodyPr/>
          <a:lstStyle/>
          <a:p>
            <a:r>
              <a:rPr lang="en-US" dirty="0" smtClean="0"/>
              <a:t>Only granted by the professors</a:t>
            </a:r>
          </a:p>
          <a:p>
            <a:endParaRPr lang="en-US" dirty="0"/>
          </a:p>
          <a:p>
            <a:r>
              <a:rPr lang="en-US" dirty="0" smtClean="0"/>
              <a:t>Contact professors as soon as possible</a:t>
            </a:r>
          </a:p>
          <a:p>
            <a:endParaRPr lang="en-US" dirty="0"/>
          </a:p>
          <a:p>
            <a:r>
              <a:rPr lang="en-US" dirty="0" smtClean="0"/>
              <a:t>Contact professors with valid reasons</a:t>
            </a:r>
            <a:endParaRPr lang="en-US" dirty="0"/>
          </a:p>
        </p:txBody>
      </p:sp>
    </p:spTree>
    <p:extLst>
      <p:ext uri="{BB962C8B-B14F-4D97-AF65-F5344CB8AC3E}">
        <p14:creationId xmlns:p14="http://schemas.microsoft.com/office/powerpoint/2010/main" val="885576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1"/>
          </p:nvPr>
        </p:nvSpPr>
        <p:spPr/>
        <p:txBody>
          <a:bodyPr/>
          <a:lstStyle/>
          <a:p>
            <a:r>
              <a:rPr lang="en-US" dirty="0" smtClean="0"/>
              <a:t>When in doubt</a:t>
            </a:r>
          </a:p>
          <a:p>
            <a:pPr lvl="1"/>
            <a:r>
              <a:rPr lang="en-US" dirty="0" smtClean="0"/>
              <a:t>ask the TA or reader</a:t>
            </a:r>
          </a:p>
          <a:p>
            <a:pPr lvl="1"/>
            <a:r>
              <a:rPr lang="en-US" dirty="0" smtClean="0"/>
              <a:t>ask the professors</a:t>
            </a:r>
          </a:p>
          <a:p>
            <a:pPr lvl="1"/>
            <a:endParaRPr lang="en-US" dirty="0"/>
          </a:p>
          <a:p>
            <a:r>
              <a:rPr lang="en-US" dirty="0" smtClean="0"/>
              <a:t>E-mail questions</a:t>
            </a:r>
          </a:p>
          <a:p>
            <a:pPr lvl="1"/>
            <a:r>
              <a:rPr lang="en-US" dirty="0" smtClean="0"/>
              <a:t>address properly</a:t>
            </a:r>
          </a:p>
          <a:p>
            <a:pPr lvl="1"/>
            <a:r>
              <a:rPr lang="en-US" dirty="0" smtClean="0"/>
              <a:t>sign with your name</a:t>
            </a:r>
          </a:p>
          <a:p>
            <a:pPr lvl="1"/>
            <a:r>
              <a:rPr lang="en-US" dirty="0" smtClean="0"/>
              <a:t>answers are (generally) copied to everybody</a:t>
            </a:r>
          </a:p>
        </p:txBody>
      </p:sp>
    </p:spTree>
    <p:extLst>
      <p:ext uri="{BB962C8B-B14F-4D97-AF65-F5344CB8AC3E}">
        <p14:creationId xmlns:p14="http://schemas.microsoft.com/office/powerpoint/2010/main" val="2692455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sz="half" idx="1"/>
          </p:nvPr>
        </p:nvSpPr>
        <p:spPr/>
        <p:txBody>
          <a:bodyPr/>
          <a:lstStyle/>
          <a:p>
            <a:r>
              <a:rPr lang="en-US" dirty="0" smtClean="0"/>
              <a:t>Administrative details</a:t>
            </a:r>
          </a:p>
          <a:p>
            <a:r>
              <a:rPr lang="en-US" dirty="0" smtClean="0">
                <a:solidFill>
                  <a:srgbClr val="F32200"/>
                </a:solidFill>
              </a:rPr>
              <a:t>Software </a:t>
            </a:r>
            <a:r>
              <a:rPr lang="en-US" dirty="0" smtClean="0">
                <a:solidFill>
                  <a:srgbClr val="F32200"/>
                </a:solidFill>
              </a:rPr>
              <a:t>is </a:t>
            </a:r>
            <a:r>
              <a:rPr lang="en-US" dirty="0" smtClean="0">
                <a:solidFill>
                  <a:srgbClr val="F32200"/>
                </a:solidFill>
              </a:rPr>
              <a:t>everywhere</a:t>
            </a:r>
          </a:p>
          <a:p>
            <a:r>
              <a:rPr lang="en-US" dirty="0"/>
              <a:t>Definitions</a:t>
            </a:r>
            <a:endParaRPr lang="en-US" dirty="0" smtClean="0">
              <a:solidFill>
                <a:srgbClr val="F32200"/>
              </a:solidFill>
            </a:endParaRPr>
          </a:p>
          <a:p>
            <a:r>
              <a:rPr lang="en-US" dirty="0" smtClean="0"/>
              <a:t>Business perspective on software engineering</a:t>
            </a:r>
          </a:p>
          <a:p>
            <a:r>
              <a:rPr lang="en-US" dirty="0" smtClean="0"/>
              <a:t>Engineering perspective on software engineering</a:t>
            </a:r>
          </a:p>
          <a:p>
            <a:r>
              <a:rPr lang="en-US" dirty="0" smtClean="0"/>
              <a:t>Design perspective on software engineering</a:t>
            </a:r>
          </a:p>
          <a:p>
            <a:r>
              <a:rPr lang="en-US" dirty="0" smtClean="0"/>
              <a:t>Remainder </a:t>
            </a:r>
            <a:r>
              <a:rPr lang="en-US" dirty="0"/>
              <a:t>of </a:t>
            </a:r>
            <a:r>
              <a:rPr lang="en-US" dirty="0" smtClean="0"/>
              <a:t>this class</a:t>
            </a:r>
          </a:p>
        </p:txBody>
      </p:sp>
    </p:spTree>
    <p:extLst>
      <p:ext uri="{BB962C8B-B14F-4D97-AF65-F5344CB8AC3E}">
        <p14:creationId xmlns:p14="http://schemas.microsoft.com/office/powerpoint/2010/main" val="3497632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is everywhere: cars</a:t>
            </a:r>
            <a:endParaRPr lang="en-US" dirty="0"/>
          </a:p>
        </p:txBody>
      </p:sp>
      <p:sp>
        <p:nvSpPr>
          <p:cNvPr id="3" name="Content Placeholder 2"/>
          <p:cNvSpPr>
            <a:spLocks noGrp="1"/>
          </p:cNvSpPr>
          <p:nvPr>
            <p:ph sz="half" idx="1"/>
          </p:nvPr>
        </p:nvSpPr>
        <p:spPr/>
        <p:txBody>
          <a:bodyPr>
            <a:normAutofit/>
          </a:bodyPr>
          <a:lstStyle/>
          <a:p>
            <a:r>
              <a:rPr lang="en-US" i="1" dirty="0"/>
              <a:t>http://</a:t>
            </a:r>
            <a:r>
              <a:rPr lang="en-US" i="1" dirty="0" smtClean="0"/>
              <a:t>spectrum.ieee.org/green-tech/advanced-cars/this-car-runs-on-code/</a:t>
            </a:r>
          </a:p>
          <a:p>
            <a:endParaRPr lang="en-US" dirty="0"/>
          </a:p>
          <a:p>
            <a:r>
              <a:rPr lang="en-US" dirty="0" smtClean="0"/>
              <a:t>“New </a:t>
            </a:r>
            <a:r>
              <a:rPr lang="en-US" dirty="0"/>
              <a:t>cars now frequently carry 200 pounds of electronics and more than a mile of </a:t>
            </a:r>
            <a:r>
              <a:rPr lang="en-US" dirty="0" smtClean="0"/>
              <a:t>wiring”</a:t>
            </a:r>
          </a:p>
          <a:p>
            <a:endParaRPr lang="en-US" dirty="0" smtClean="0"/>
          </a:p>
          <a:p>
            <a:r>
              <a:rPr lang="en-US" dirty="0"/>
              <a:t>“…if you bought a premium-class automobile recently, it probably contains close to 100 million lines of software code…”</a:t>
            </a:r>
          </a:p>
          <a:p>
            <a:endParaRPr lang="en-US" dirty="0"/>
          </a:p>
          <a:p>
            <a:endParaRPr lang="en-US" dirty="0"/>
          </a:p>
        </p:txBody>
      </p:sp>
    </p:spTree>
    <p:extLst>
      <p:ext uri="{BB962C8B-B14F-4D97-AF65-F5344CB8AC3E}">
        <p14:creationId xmlns:p14="http://schemas.microsoft.com/office/powerpoint/2010/main" val="2166491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is everywhere: cars</a:t>
            </a:r>
            <a:endParaRPr lang="en-US" dirty="0"/>
          </a:p>
        </p:txBody>
      </p:sp>
      <p:sp>
        <p:nvSpPr>
          <p:cNvPr id="3" name="Content Placeholder 2"/>
          <p:cNvSpPr>
            <a:spLocks noGrp="1"/>
          </p:cNvSpPr>
          <p:nvPr>
            <p:ph sz="half" idx="1"/>
          </p:nvPr>
        </p:nvSpPr>
        <p:spPr/>
        <p:txBody>
          <a:bodyPr/>
          <a:lstStyle/>
          <a:p>
            <a:r>
              <a:rPr lang="en-US" dirty="0"/>
              <a:t>“The radio on many cars talks to the automatic transmission over an in-car network”</a:t>
            </a:r>
          </a:p>
          <a:p>
            <a:endParaRPr lang="en-US" dirty="0" smtClean="0"/>
          </a:p>
          <a:p>
            <a:r>
              <a:rPr lang="en-US" dirty="0" smtClean="0"/>
              <a:t>“</a:t>
            </a:r>
            <a:r>
              <a:rPr lang="en-US" dirty="0"/>
              <a:t>The airbag accelerometer, parking lights, GPS navigation, cell phone, and door locks also network so that in a serious accident, the car calls for emergency aid, sends the GPS coordinates of the accident, unlocks the doors, and flashes the </a:t>
            </a:r>
            <a:r>
              <a:rPr lang="en-US" dirty="0" smtClean="0"/>
              <a:t>car’s </a:t>
            </a:r>
            <a:r>
              <a:rPr lang="en-US" dirty="0"/>
              <a:t>lights</a:t>
            </a:r>
            <a:r>
              <a:rPr lang="en-US" dirty="0" smtClean="0"/>
              <a:t>”</a:t>
            </a:r>
          </a:p>
          <a:p>
            <a:endParaRPr lang="en-US" dirty="0"/>
          </a:p>
        </p:txBody>
      </p:sp>
    </p:spTree>
    <p:extLst>
      <p:ext uri="{BB962C8B-B14F-4D97-AF65-F5344CB8AC3E}">
        <p14:creationId xmlns:p14="http://schemas.microsoft.com/office/powerpoint/2010/main" val="3661863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sz="half" idx="1"/>
          </p:nvPr>
        </p:nvSpPr>
        <p:spPr/>
        <p:txBody>
          <a:bodyPr/>
          <a:lstStyle/>
          <a:p>
            <a:r>
              <a:rPr lang="en-US" dirty="0" smtClean="0"/>
              <a:t>Administrative details</a:t>
            </a:r>
          </a:p>
          <a:p>
            <a:r>
              <a:rPr lang="en-US" dirty="0" smtClean="0"/>
              <a:t>Software </a:t>
            </a:r>
            <a:r>
              <a:rPr lang="en-US" dirty="0" smtClean="0"/>
              <a:t>is </a:t>
            </a:r>
            <a:r>
              <a:rPr lang="en-US" dirty="0" smtClean="0"/>
              <a:t>everywhere</a:t>
            </a:r>
          </a:p>
          <a:p>
            <a:r>
              <a:rPr lang="en-US" dirty="0"/>
              <a:t>Definitions</a:t>
            </a:r>
            <a:endParaRPr lang="en-US" dirty="0" smtClean="0"/>
          </a:p>
          <a:p>
            <a:r>
              <a:rPr lang="en-US" dirty="0" smtClean="0"/>
              <a:t>Business perspective on software engineering</a:t>
            </a:r>
          </a:p>
          <a:p>
            <a:r>
              <a:rPr lang="en-US" dirty="0" smtClean="0"/>
              <a:t>Engineering perspective on software engineering</a:t>
            </a:r>
          </a:p>
          <a:p>
            <a:r>
              <a:rPr lang="en-US" dirty="0" smtClean="0"/>
              <a:t>Design perspective on software engineering</a:t>
            </a:r>
          </a:p>
          <a:p>
            <a:r>
              <a:rPr lang="en-US" dirty="0" smtClean="0"/>
              <a:t>Remainder </a:t>
            </a:r>
            <a:r>
              <a:rPr lang="en-US" dirty="0"/>
              <a:t>of </a:t>
            </a:r>
            <a:r>
              <a:rPr lang="en-US" dirty="0" smtClean="0"/>
              <a:t>this class</a:t>
            </a:r>
          </a:p>
        </p:txBody>
      </p:sp>
    </p:spTree>
    <p:extLst>
      <p:ext uri="{BB962C8B-B14F-4D97-AF65-F5344CB8AC3E}">
        <p14:creationId xmlns:p14="http://schemas.microsoft.com/office/powerpoint/2010/main" val="3165950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is everywhere: medical systems</a:t>
            </a:r>
            <a:endParaRPr lang="en-US" dirty="0"/>
          </a:p>
        </p:txBody>
      </p:sp>
      <p:pic>
        <p:nvPicPr>
          <p:cNvPr id="2050" name="Picture 2" descr="http://faxsolutionsblog.opentext.com/wp-content/uploads/2012/09/em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39" y="1143000"/>
            <a:ext cx="3429000" cy="24492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previews.agefotostock.com/previewimage/bajaage/6bb7a0d03abb1c39d473e858d3276fae/B20-14492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939" y="1142999"/>
            <a:ext cx="3536402" cy="244928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dmc-modesto.com/en-US/ourServices/medicalServices/Documents/a998dda6433d4e4baebb75f7f0508043da_vinci_s_40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210" y="3770057"/>
            <a:ext cx="3355860" cy="251689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canamcompany.com/images/1_whitebo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708" y="3883324"/>
            <a:ext cx="3828661" cy="229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530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is everywhere: games</a:t>
            </a:r>
            <a:endParaRPr lang="en-US" dirty="0"/>
          </a:p>
        </p:txBody>
      </p:sp>
      <p:pic>
        <p:nvPicPr>
          <p:cNvPr id="1028" name="Picture 4" descr="https://encrypted-tbn0.gstatic.com/images?q=tbn:ANd9GcSrTVOfNK0DQDDVOBc5ITuMtBffGr2AlUTW4qPgtxqxgd8ymZBA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75981"/>
            <a:ext cx="263842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TaTYfkVQpcevlp_IFXoR7qzbyDuu2jU0q-tt69SJWOP9-IxU5J0ML-DCl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889" y="2989147"/>
            <a:ext cx="2072607" cy="15510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exergamefitness.com/wordpress/wp-content/uploads/2010/05/DSC002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9575" y="1368202"/>
            <a:ext cx="3349625" cy="22413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exergamefitness.com/wordpress/wp-content/uploads/2010/05/DSC002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9574" y="3764659"/>
            <a:ext cx="3349625" cy="224043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1.gstatic.com/images?q=tbn:ANd9GcSf8l7PHl2xettZGB0G8kyGmviZBPuBAe0yLLo9SGcom2eL39w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49" y="376465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814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is everywhere: bonus</a:t>
            </a:r>
            <a:endParaRPr lang="en-US" dirty="0"/>
          </a:p>
        </p:txBody>
      </p:sp>
      <p:pic>
        <p:nvPicPr>
          <p:cNvPr id="9218" name="Picture 2" descr="Advanc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358" y="1447800"/>
            <a:ext cx="6038850"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797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is everywhere: bonus</a:t>
            </a:r>
            <a:endParaRPr lang="en-US" dirty="0"/>
          </a:p>
        </p:txBody>
      </p:sp>
      <p:pic>
        <p:nvPicPr>
          <p:cNvPr id="9220" name="Picture 4" descr="Perf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6038850" cy="4019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61" y="5562600"/>
            <a:ext cx="9230925" cy="923330"/>
          </a:xfrm>
          <a:prstGeom prst="rect">
            <a:avLst/>
          </a:prstGeom>
          <a:noFill/>
        </p:spPr>
        <p:txBody>
          <a:bodyPr wrap="none" rtlCol="0">
            <a:spAutoFit/>
          </a:bodyPr>
          <a:lstStyle/>
          <a:p>
            <a:pPr algn="ctr"/>
            <a:r>
              <a:rPr lang="en-US" dirty="0"/>
              <a:t>The machine also connects to </a:t>
            </a:r>
            <a:r>
              <a:rPr lang="en-US" dirty="0" err="1"/>
              <a:t>WiFi</a:t>
            </a:r>
            <a:r>
              <a:rPr lang="en-US" dirty="0"/>
              <a:t> </a:t>
            </a:r>
            <a:r>
              <a:rPr lang="en-US" dirty="0" smtClean="0"/>
              <a:t>and has </a:t>
            </a:r>
            <a:r>
              <a:rPr lang="en-US" dirty="0"/>
              <a:t>a camera for a QR scanner. They hope that some </a:t>
            </a:r>
            <a:r>
              <a:rPr lang="en-US" dirty="0" smtClean="0"/>
              <a:t>day,</a:t>
            </a:r>
            <a:br>
              <a:rPr lang="en-US" dirty="0" smtClean="0"/>
            </a:br>
            <a:r>
              <a:rPr lang="en-US" dirty="0" smtClean="0"/>
              <a:t>coffee bags will </a:t>
            </a:r>
            <a:r>
              <a:rPr lang="en-US" dirty="0"/>
              <a:t>have a QR </a:t>
            </a:r>
            <a:r>
              <a:rPr lang="en-US" dirty="0" smtClean="0"/>
              <a:t>code that </a:t>
            </a:r>
            <a:r>
              <a:rPr lang="en-US" dirty="0"/>
              <a:t>the machine will recognize and brew appropriately.</a:t>
            </a:r>
            <a:br>
              <a:rPr lang="en-US" dirty="0"/>
            </a:br>
            <a:endParaRPr lang="en-US" dirty="0"/>
          </a:p>
        </p:txBody>
      </p:sp>
    </p:spTree>
    <p:extLst>
      <p:ext uri="{BB962C8B-B14F-4D97-AF65-F5344CB8AC3E}">
        <p14:creationId xmlns:p14="http://schemas.microsoft.com/office/powerpoint/2010/main" val="3611438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sz="half" idx="1"/>
          </p:nvPr>
        </p:nvSpPr>
        <p:spPr/>
        <p:txBody>
          <a:bodyPr/>
          <a:lstStyle/>
          <a:p>
            <a:r>
              <a:rPr lang="en-US" dirty="0" smtClean="0"/>
              <a:t>Administrative details</a:t>
            </a:r>
          </a:p>
          <a:p>
            <a:r>
              <a:rPr lang="en-US" dirty="0" smtClean="0"/>
              <a:t>Software </a:t>
            </a:r>
            <a:r>
              <a:rPr lang="en-US" dirty="0" smtClean="0"/>
              <a:t>is </a:t>
            </a:r>
            <a:r>
              <a:rPr lang="en-US" dirty="0" smtClean="0"/>
              <a:t>everywhere</a:t>
            </a:r>
          </a:p>
          <a:p>
            <a:r>
              <a:rPr lang="en-US" dirty="0">
                <a:solidFill>
                  <a:srgbClr val="FF0000"/>
                </a:solidFill>
              </a:rPr>
              <a:t>Definitions</a:t>
            </a:r>
            <a:endParaRPr lang="en-US" dirty="0" smtClean="0"/>
          </a:p>
          <a:p>
            <a:r>
              <a:rPr lang="en-US" dirty="0" smtClean="0"/>
              <a:t>Business perspective on software engineering</a:t>
            </a:r>
          </a:p>
          <a:p>
            <a:r>
              <a:rPr lang="en-US" dirty="0" smtClean="0"/>
              <a:t>Engineering perspective on software engineering</a:t>
            </a:r>
          </a:p>
          <a:p>
            <a:r>
              <a:rPr lang="en-US" dirty="0" smtClean="0"/>
              <a:t>Design perspective on software engineering</a:t>
            </a:r>
          </a:p>
          <a:p>
            <a:r>
              <a:rPr lang="en-US" dirty="0" smtClean="0"/>
              <a:t>Remainder </a:t>
            </a:r>
            <a:r>
              <a:rPr lang="en-US" dirty="0"/>
              <a:t>of </a:t>
            </a:r>
            <a:r>
              <a:rPr lang="en-US" dirty="0" smtClean="0"/>
              <a:t>this class</a:t>
            </a:r>
          </a:p>
        </p:txBody>
      </p:sp>
    </p:spTree>
    <p:extLst>
      <p:ext uri="{BB962C8B-B14F-4D97-AF65-F5344CB8AC3E}">
        <p14:creationId xmlns:p14="http://schemas.microsoft.com/office/powerpoint/2010/main" val="1218947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engineering</a:t>
            </a:r>
            <a:endParaRPr lang="en-US" dirty="0"/>
          </a:p>
        </p:txBody>
      </p:sp>
      <p:sp>
        <p:nvSpPr>
          <p:cNvPr id="3" name="Content Placeholder 2"/>
          <p:cNvSpPr>
            <a:spLocks noGrp="1"/>
          </p:cNvSpPr>
          <p:nvPr>
            <p:ph sz="half" idx="1"/>
          </p:nvPr>
        </p:nvSpPr>
        <p:spPr/>
        <p:txBody>
          <a:bodyPr/>
          <a:lstStyle/>
          <a:p>
            <a:r>
              <a:rPr lang="en-US" dirty="0"/>
              <a:t>“</a:t>
            </a:r>
            <a:r>
              <a:rPr lang="en-US" i="1" dirty="0"/>
              <a:t>A discipline that deals with the building of software systems which are so large that they are built by a team or teams of engineers</a:t>
            </a:r>
            <a:r>
              <a:rPr lang="en-US" dirty="0"/>
              <a:t>.” [</a:t>
            </a:r>
            <a:r>
              <a:rPr lang="en-US" dirty="0" err="1"/>
              <a:t>Ghezzi</a:t>
            </a:r>
            <a:r>
              <a:rPr lang="en-US" dirty="0"/>
              <a:t>, </a:t>
            </a:r>
            <a:r>
              <a:rPr lang="en-US" dirty="0" err="1"/>
              <a:t>Jazayeri</a:t>
            </a:r>
            <a:r>
              <a:rPr lang="en-US" dirty="0"/>
              <a:t>, </a:t>
            </a:r>
            <a:r>
              <a:rPr lang="en-US" dirty="0" err="1"/>
              <a:t>Mandrioli</a:t>
            </a:r>
            <a:r>
              <a:rPr lang="en-US" dirty="0"/>
              <a:t>]</a:t>
            </a:r>
          </a:p>
        </p:txBody>
      </p:sp>
    </p:spTree>
    <p:extLst>
      <p:ext uri="{BB962C8B-B14F-4D97-AF65-F5344CB8AC3E}">
        <p14:creationId xmlns:p14="http://schemas.microsoft.com/office/powerpoint/2010/main" val="2993882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engineering</a:t>
            </a:r>
            <a:endParaRPr lang="en-US" dirty="0"/>
          </a:p>
        </p:txBody>
      </p:sp>
      <p:sp>
        <p:nvSpPr>
          <p:cNvPr id="3" name="Content Placeholder 2"/>
          <p:cNvSpPr>
            <a:spLocks noGrp="1"/>
          </p:cNvSpPr>
          <p:nvPr>
            <p:ph sz="half" idx="1"/>
          </p:nvPr>
        </p:nvSpPr>
        <p:spPr/>
        <p:txBody>
          <a:bodyPr/>
          <a:lstStyle/>
          <a:p>
            <a:r>
              <a:rPr lang="en-US" dirty="0"/>
              <a:t>“</a:t>
            </a:r>
            <a:r>
              <a:rPr lang="en-US" i="1" dirty="0"/>
              <a:t>A discipline that deals with the building of software systems which are so large that they are built by a team or teams of engineers</a:t>
            </a:r>
            <a:r>
              <a:rPr lang="en-US" dirty="0"/>
              <a:t>.” [</a:t>
            </a:r>
            <a:r>
              <a:rPr lang="en-US" dirty="0" err="1"/>
              <a:t>Ghezzi</a:t>
            </a:r>
            <a:r>
              <a:rPr lang="en-US" dirty="0"/>
              <a:t>, </a:t>
            </a:r>
            <a:r>
              <a:rPr lang="en-US" dirty="0" err="1"/>
              <a:t>Jazayeri</a:t>
            </a:r>
            <a:r>
              <a:rPr lang="en-US" dirty="0"/>
              <a:t>, </a:t>
            </a:r>
            <a:r>
              <a:rPr lang="en-US" dirty="0" err="1"/>
              <a:t>Mandrioli</a:t>
            </a:r>
            <a:r>
              <a:rPr lang="en-US" dirty="0" smtClean="0"/>
              <a:t>]</a:t>
            </a:r>
          </a:p>
          <a:p>
            <a:endParaRPr lang="en-US" dirty="0"/>
          </a:p>
          <a:p>
            <a:r>
              <a:rPr lang="en-US" dirty="0"/>
              <a:t>“</a:t>
            </a:r>
            <a:r>
              <a:rPr lang="en-US" i="1" dirty="0"/>
              <a:t>Multi-person construction of multi-version software</a:t>
            </a:r>
            <a:r>
              <a:rPr lang="en-US" dirty="0"/>
              <a:t>.” [</a:t>
            </a:r>
            <a:r>
              <a:rPr lang="en-US" dirty="0" err="1"/>
              <a:t>Parnas</a:t>
            </a:r>
            <a:r>
              <a:rPr lang="en-US" dirty="0"/>
              <a:t>]</a:t>
            </a:r>
          </a:p>
          <a:p>
            <a:endParaRPr lang="en-US" dirty="0"/>
          </a:p>
        </p:txBody>
      </p:sp>
    </p:spTree>
    <p:extLst>
      <p:ext uri="{BB962C8B-B14F-4D97-AF65-F5344CB8AC3E}">
        <p14:creationId xmlns:p14="http://schemas.microsoft.com/office/powerpoint/2010/main" val="2396855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engineering</a:t>
            </a:r>
            <a:endParaRPr lang="en-US" dirty="0"/>
          </a:p>
        </p:txBody>
      </p:sp>
      <p:sp>
        <p:nvSpPr>
          <p:cNvPr id="3" name="Content Placeholder 2"/>
          <p:cNvSpPr>
            <a:spLocks noGrp="1"/>
          </p:cNvSpPr>
          <p:nvPr>
            <p:ph sz="half" idx="1"/>
          </p:nvPr>
        </p:nvSpPr>
        <p:spPr/>
        <p:txBody>
          <a:bodyPr/>
          <a:lstStyle/>
          <a:p>
            <a:r>
              <a:rPr lang="en-US" dirty="0"/>
              <a:t>“</a:t>
            </a:r>
            <a:r>
              <a:rPr lang="en-US" i="1" dirty="0"/>
              <a:t>A discipline whose aim is the production of fault-free software, delivered on-time and within budget, that satisfies the user’s needs</a:t>
            </a:r>
            <a:r>
              <a:rPr lang="en-US" dirty="0"/>
              <a:t>. </a:t>
            </a:r>
            <a:r>
              <a:rPr lang="en-US" i="1" dirty="0"/>
              <a:t>Furthermore, the software must be easy to modify when the user’s needs change</a:t>
            </a:r>
            <a:r>
              <a:rPr lang="en-US" dirty="0"/>
              <a:t>.” [</a:t>
            </a:r>
            <a:r>
              <a:rPr lang="en-US" dirty="0" err="1"/>
              <a:t>Schach</a:t>
            </a:r>
            <a:r>
              <a:rPr lang="en-US" dirty="0"/>
              <a:t>]</a:t>
            </a:r>
          </a:p>
          <a:p>
            <a:endParaRPr lang="en-US" dirty="0" smtClean="0"/>
          </a:p>
          <a:p>
            <a:r>
              <a:rPr lang="en-US" i="1" dirty="0" smtClean="0"/>
              <a:t>“It’s </a:t>
            </a:r>
            <a:r>
              <a:rPr lang="en-US" i="1" dirty="0"/>
              <a:t>where you get to design big stuff and be creative.”</a:t>
            </a:r>
            <a:r>
              <a:rPr lang="en-US" dirty="0"/>
              <a:t> [Taylor]</a:t>
            </a:r>
          </a:p>
          <a:p>
            <a:endParaRPr lang="en-US" dirty="0"/>
          </a:p>
        </p:txBody>
      </p:sp>
    </p:spTree>
    <p:extLst>
      <p:ext uri="{BB962C8B-B14F-4D97-AF65-F5344CB8AC3E}">
        <p14:creationId xmlns:p14="http://schemas.microsoft.com/office/powerpoint/2010/main" val="684120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engineering</a:t>
            </a:r>
            <a:endParaRPr lang="en-US" dirty="0"/>
          </a:p>
        </p:txBody>
      </p:sp>
      <p:sp>
        <p:nvSpPr>
          <p:cNvPr id="3" name="Content Placeholder 2"/>
          <p:cNvSpPr>
            <a:spLocks noGrp="1"/>
          </p:cNvSpPr>
          <p:nvPr>
            <p:ph sz="half" idx="1"/>
          </p:nvPr>
        </p:nvSpPr>
        <p:spPr/>
        <p:txBody>
          <a:bodyPr/>
          <a:lstStyle/>
          <a:p>
            <a:r>
              <a:rPr lang="en-US" dirty="0"/>
              <a:t>“</a:t>
            </a:r>
            <a:r>
              <a:rPr lang="en-US" i="1" dirty="0"/>
              <a:t>Difficult</a:t>
            </a:r>
            <a:r>
              <a:rPr lang="en-US" dirty="0"/>
              <a:t>.” [van der </a:t>
            </a:r>
            <a:r>
              <a:rPr lang="en-US" dirty="0" err="1"/>
              <a:t>Hoek</a:t>
            </a:r>
            <a:r>
              <a:rPr lang="en-US" dirty="0" smtClean="0"/>
              <a:t>]</a:t>
            </a:r>
          </a:p>
          <a:p>
            <a:endParaRPr lang="en-US" dirty="0" smtClean="0"/>
          </a:p>
          <a:p>
            <a:r>
              <a:rPr lang="en-US" i="1" dirty="0" smtClean="0"/>
              <a:t>“A </a:t>
            </a:r>
            <a:r>
              <a:rPr lang="en-US" i="1" dirty="0"/>
              <a:t>form of creative human </a:t>
            </a:r>
            <a:r>
              <a:rPr lang="en-US" i="1" dirty="0" smtClean="0"/>
              <a:t>design.”</a:t>
            </a:r>
            <a:r>
              <a:rPr lang="en-US" dirty="0" smtClean="0"/>
              <a:t> [</a:t>
            </a:r>
            <a:r>
              <a:rPr lang="en-US" dirty="0" err="1" smtClean="0"/>
              <a:t>Ziv</a:t>
            </a:r>
            <a:r>
              <a:rPr lang="en-US" dirty="0" smtClean="0"/>
              <a:t>]</a:t>
            </a:r>
            <a:endParaRPr lang="en-US" dirty="0"/>
          </a:p>
          <a:p>
            <a:endParaRPr lang="en-US" dirty="0"/>
          </a:p>
        </p:txBody>
      </p:sp>
    </p:spTree>
    <p:extLst>
      <p:ext uri="{BB962C8B-B14F-4D97-AF65-F5344CB8AC3E}">
        <p14:creationId xmlns:p14="http://schemas.microsoft.com/office/powerpoint/2010/main" val="545065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sz="half" idx="1"/>
          </p:nvPr>
        </p:nvSpPr>
        <p:spPr/>
        <p:txBody>
          <a:bodyPr/>
          <a:lstStyle/>
          <a:p>
            <a:r>
              <a:rPr lang="en-US" dirty="0" smtClean="0"/>
              <a:t>Administrative details</a:t>
            </a:r>
          </a:p>
          <a:p>
            <a:r>
              <a:rPr lang="en-US" dirty="0" smtClean="0"/>
              <a:t>Software is </a:t>
            </a:r>
            <a:r>
              <a:rPr lang="en-US" dirty="0" smtClean="0"/>
              <a:t>everywhere</a:t>
            </a:r>
          </a:p>
          <a:p>
            <a:r>
              <a:rPr lang="en-US" dirty="0"/>
              <a:t>Definitions</a:t>
            </a:r>
          </a:p>
          <a:p>
            <a:r>
              <a:rPr lang="en-US" dirty="0" smtClean="0">
                <a:solidFill>
                  <a:srgbClr val="FF0000"/>
                </a:solidFill>
              </a:rPr>
              <a:t>Business </a:t>
            </a:r>
            <a:r>
              <a:rPr lang="en-US" dirty="0" smtClean="0">
                <a:solidFill>
                  <a:srgbClr val="FF0000"/>
                </a:solidFill>
              </a:rPr>
              <a:t>perspective on software engineering</a:t>
            </a:r>
          </a:p>
          <a:p>
            <a:r>
              <a:rPr lang="en-US" dirty="0" smtClean="0"/>
              <a:t>Engineering perspective on software engineering</a:t>
            </a:r>
          </a:p>
          <a:p>
            <a:r>
              <a:rPr lang="en-US" dirty="0" smtClean="0"/>
              <a:t>Design perspective on software engineering</a:t>
            </a:r>
          </a:p>
          <a:p>
            <a:r>
              <a:rPr lang="en-US" dirty="0" smtClean="0"/>
              <a:t>Remainder </a:t>
            </a:r>
            <a:r>
              <a:rPr lang="en-US" dirty="0"/>
              <a:t>of </a:t>
            </a:r>
            <a:r>
              <a:rPr lang="en-US" dirty="0" smtClean="0"/>
              <a:t>this class</a:t>
            </a:r>
          </a:p>
        </p:txBody>
      </p:sp>
    </p:spTree>
    <p:extLst>
      <p:ext uri="{BB962C8B-B14F-4D97-AF65-F5344CB8AC3E}">
        <p14:creationId xmlns:p14="http://schemas.microsoft.com/office/powerpoint/2010/main" val="810354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sz="half" idx="1"/>
          </p:nvPr>
        </p:nvSpPr>
        <p:spPr/>
        <p:txBody>
          <a:bodyPr/>
          <a:lstStyle/>
          <a:p>
            <a:r>
              <a:rPr lang="en-US" dirty="0" smtClean="0">
                <a:solidFill>
                  <a:srgbClr val="FF0000"/>
                </a:solidFill>
              </a:rPr>
              <a:t>Administrative details</a:t>
            </a:r>
          </a:p>
          <a:p>
            <a:r>
              <a:rPr lang="en-US" dirty="0" smtClean="0"/>
              <a:t>Software </a:t>
            </a:r>
            <a:r>
              <a:rPr lang="en-US" dirty="0" smtClean="0"/>
              <a:t>is </a:t>
            </a:r>
            <a:r>
              <a:rPr lang="en-US" dirty="0" smtClean="0"/>
              <a:t>everywhere</a:t>
            </a:r>
          </a:p>
          <a:p>
            <a:r>
              <a:rPr lang="en-US" dirty="0"/>
              <a:t>Definitions</a:t>
            </a:r>
            <a:endParaRPr lang="en-US" dirty="0" smtClean="0"/>
          </a:p>
          <a:p>
            <a:r>
              <a:rPr lang="en-US" dirty="0" smtClean="0"/>
              <a:t>Business perspective on software engineering</a:t>
            </a:r>
          </a:p>
          <a:p>
            <a:r>
              <a:rPr lang="en-US" dirty="0" smtClean="0"/>
              <a:t>Engineering perspective on software engineering</a:t>
            </a:r>
          </a:p>
          <a:p>
            <a:r>
              <a:rPr lang="en-US" dirty="0" smtClean="0"/>
              <a:t>Design perspective on software engineering</a:t>
            </a:r>
          </a:p>
          <a:p>
            <a:r>
              <a:rPr lang="en-US" dirty="0" smtClean="0"/>
              <a:t>Remainder </a:t>
            </a:r>
            <a:r>
              <a:rPr lang="en-US" dirty="0"/>
              <a:t>of </a:t>
            </a:r>
            <a:r>
              <a:rPr lang="en-US" dirty="0" smtClean="0"/>
              <a:t>this class</a:t>
            </a:r>
          </a:p>
        </p:txBody>
      </p:sp>
    </p:spTree>
    <p:extLst>
      <p:ext uri="{BB962C8B-B14F-4D97-AF65-F5344CB8AC3E}">
        <p14:creationId xmlns:p14="http://schemas.microsoft.com/office/powerpoint/2010/main" val="2421690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perspective: cars</a:t>
            </a:r>
            <a:endParaRPr lang="en-US" dirty="0"/>
          </a:p>
        </p:txBody>
      </p:sp>
      <p:sp>
        <p:nvSpPr>
          <p:cNvPr id="3" name="Content Placeholder 2"/>
          <p:cNvSpPr>
            <a:spLocks noGrp="1"/>
          </p:cNvSpPr>
          <p:nvPr>
            <p:ph sz="half" idx="1"/>
          </p:nvPr>
        </p:nvSpPr>
        <p:spPr/>
        <p:txBody>
          <a:bodyPr/>
          <a:lstStyle/>
          <a:p>
            <a:r>
              <a:rPr lang="en-US" dirty="0" smtClean="0"/>
              <a:t>“…of </a:t>
            </a:r>
            <a:r>
              <a:rPr lang="en-US" dirty="0"/>
              <a:t>all the staff hours in the entire program to build the Two-Mode Hybrid transmission…some 70 percent…were devoted to developing the control </a:t>
            </a:r>
            <a:r>
              <a:rPr lang="en-US" dirty="0" smtClean="0"/>
              <a:t>software”</a:t>
            </a:r>
            <a:endParaRPr lang="en-US" dirty="0"/>
          </a:p>
        </p:txBody>
      </p:sp>
    </p:spTree>
    <p:extLst>
      <p:ext uri="{BB962C8B-B14F-4D97-AF65-F5344CB8AC3E}">
        <p14:creationId xmlns:p14="http://schemas.microsoft.com/office/powerpoint/2010/main" val="175357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perspective: medical systems</a:t>
            </a:r>
            <a:endParaRPr lang="en-US" dirty="0"/>
          </a:p>
        </p:txBody>
      </p:sp>
      <p:sp>
        <p:nvSpPr>
          <p:cNvPr id="3" name="Content Placeholder 2"/>
          <p:cNvSpPr>
            <a:spLocks noGrp="1"/>
          </p:cNvSpPr>
          <p:nvPr>
            <p:ph sz="half" idx="1"/>
          </p:nvPr>
        </p:nvSpPr>
        <p:spPr/>
        <p:txBody>
          <a:bodyPr/>
          <a:lstStyle/>
          <a:p>
            <a:r>
              <a:rPr lang="en-US" dirty="0" smtClean="0"/>
              <a:t>“…they </a:t>
            </a:r>
            <a:r>
              <a:rPr lang="en-US" dirty="0"/>
              <a:t>won’t cover anywhere near the staggering cost of an Epic EHR. Duke University Health System will shell out $700 million, so will Boston-based Partners HealthCare; University of California, San Francisco will pay $150 </a:t>
            </a:r>
            <a:r>
              <a:rPr lang="en-US" dirty="0" smtClean="0"/>
              <a:t>million…”</a:t>
            </a:r>
          </a:p>
          <a:p>
            <a:endParaRPr lang="en-US" dirty="0"/>
          </a:p>
          <a:p>
            <a:r>
              <a:rPr lang="en-US" dirty="0" smtClean="0"/>
              <a:t>“Partners </a:t>
            </a:r>
            <a:r>
              <a:rPr lang="en-US" dirty="0"/>
              <a:t>HealthCare — the giant parent organization of Massachusetts General and Brigham and </a:t>
            </a:r>
            <a:r>
              <a:rPr lang="en-US" dirty="0" err="1"/>
              <a:t>Womens</a:t>
            </a:r>
            <a:r>
              <a:rPr lang="en-US" dirty="0"/>
              <a:t>, among other hospitals — recently signed off on a new system that will cost at least $600 million and take years to fully implement. The real final tab is anyone’s guess</a:t>
            </a:r>
            <a:r>
              <a:rPr lang="en-US" dirty="0" smtClean="0"/>
              <a:t>.”</a:t>
            </a:r>
            <a:endParaRPr lang="en-US" dirty="0"/>
          </a:p>
        </p:txBody>
      </p:sp>
    </p:spTree>
    <p:extLst>
      <p:ext uri="{BB962C8B-B14F-4D97-AF65-F5344CB8AC3E}">
        <p14:creationId xmlns:p14="http://schemas.microsoft.com/office/powerpoint/2010/main" val="3534137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perspective: game development</a:t>
            </a:r>
            <a:endParaRPr lang="en-US" dirty="0"/>
          </a:p>
        </p:txBody>
      </p:sp>
      <p:sp>
        <p:nvSpPr>
          <p:cNvPr id="3" name="Content Placeholder 2"/>
          <p:cNvSpPr>
            <a:spLocks noGrp="1"/>
          </p:cNvSpPr>
          <p:nvPr>
            <p:ph sz="half" idx="1"/>
          </p:nvPr>
        </p:nvSpPr>
        <p:spPr/>
        <p:txBody>
          <a:bodyPr>
            <a:normAutofit lnSpcReduction="10000"/>
          </a:bodyPr>
          <a:lstStyle/>
          <a:p>
            <a:r>
              <a:rPr lang="en-US" dirty="0"/>
              <a:t>“The average price of game production slowly rose from </a:t>
            </a:r>
            <a:r>
              <a:rPr lang="en-US" dirty="0" smtClean="0"/>
              <a:t>$</a:t>
            </a:r>
            <a:r>
              <a:rPr lang="en-US" dirty="0"/>
              <a:t>1M–4M in 2000 to over 5M in 2006 to over 20M in 2010</a:t>
            </a:r>
            <a:r>
              <a:rPr lang="en-US" dirty="0" smtClean="0"/>
              <a:t>.”</a:t>
            </a:r>
          </a:p>
          <a:p>
            <a:endParaRPr lang="en-US" dirty="0"/>
          </a:p>
          <a:p>
            <a:r>
              <a:rPr lang="en-US" dirty="0"/>
              <a:t>“Grand Theft Auto IV is touted as the most expensive game ever made. The evidence: </a:t>
            </a:r>
            <a:r>
              <a:rPr lang="en-US" dirty="0" err="1"/>
              <a:t>Rockstar</a:t>
            </a:r>
            <a:r>
              <a:rPr lang="en-US" dirty="0"/>
              <a:t> Games spent a cool $</a:t>
            </a:r>
            <a:r>
              <a:rPr lang="en-US" dirty="0" smtClean="0"/>
              <a:t>100M </a:t>
            </a:r>
            <a:r>
              <a:rPr lang="en-US" dirty="0"/>
              <a:t>on this fourth </a:t>
            </a:r>
            <a:r>
              <a:rPr lang="en-US" dirty="0" smtClean="0"/>
              <a:t>installment</a:t>
            </a:r>
            <a:r>
              <a:rPr lang="en-US" dirty="0"/>
              <a:t>. At times, as many as 1000 people were purported to be working on the game and the stupendous soundtrack alone shows it…”</a:t>
            </a:r>
          </a:p>
          <a:p>
            <a:endParaRPr lang="en-US" dirty="0" smtClean="0"/>
          </a:p>
          <a:p>
            <a:r>
              <a:rPr lang="en-US" dirty="0" smtClean="0"/>
              <a:t>“</a:t>
            </a:r>
            <a:r>
              <a:rPr lang="en-US" dirty="0"/>
              <a:t>In 2009 games market annual value is estimated between $7–30 billion, depending on which sales figures are included. This is on par with films box office market</a:t>
            </a:r>
            <a:r>
              <a:rPr lang="en-US" dirty="0" smtClean="0"/>
              <a:t>.”</a:t>
            </a:r>
          </a:p>
          <a:p>
            <a:endParaRPr lang="en-US" dirty="0"/>
          </a:p>
        </p:txBody>
      </p:sp>
    </p:spTree>
    <p:extLst>
      <p:ext uri="{BB962C8B-B14F-4D97-AF65-F5344CB8AC3E}">
        <p14:creationId xmlns:p14="http://schemas.microsoft.com/office/powerpoint/2010/main" val="597138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perspective: bonus</a:t>
            </a:r>
            <a:endParaRPr lang="en-US" dirty="0"/>
          </a:p>
        </p:txBody>
      </p:sp>
      <p:sp>
        <p:nvSpPr>
          <p:cNvPr id="3" name="Content Placeholder 2"/>
          <p:cNvSpPr>
            <a:spLocks noGrp="1"/>
          </p:cNvSpPr>
          <p:nvPr>
            <p:ph sz="half" idx="1"/>
          </p:nvPr>
        </p:nvSpPr>
        <p:spPr/>
        <p:txBody>
          <a:bodyPr/>
          <a:lstStyle/>
          <a:p>
            <a:r>
              <a:rPr lang="en-US" i="1" dirty="0"/>
              <a:t>http://</a:t>
            </a:r>
            <a:r>
              <a:rPr lang="en-US" i="1" dirty="0" smtClean="0"/>
              <a:t>spectrum.ieee.org/computing/software/who-killed-the-virtual-case-file</a:t>
            </a:r>
          </a:p>
          <a:p>
            <a:endParaRPr lang="en-US" i="1" dirty="0"/>
          </a:p>
          <a:p>
            <a:r>
              <a:rPr lang="en-US" dirty="0"/>
              <a:t>“Instead, the FBI claims, the VCF's contractor, Science Applications International Corp. (SAIC), in San Diego, delivered 700 000 lines of code so bug-ridden and functionally off target that this past April, the bureau had to scrap the US $170 million project, including $105 million worth of unusable code</a:t>
            </a:r>
            <a:r>
              <a:rPr lang="en-US" dirty="0" smtClean="0"/>
              <a:t>.”</a:t>
            </a:r>
            <a:endParaRPr lang="en-US" dirty="0"/>
          </a:p>
        </p:txBody>
      </p:sp>
    </p:spTree>
    <p:extLst>
      <p:ext uri="{BB962C8B-B14F-4D97-AF65-F5344CB8AC3E}">
        <p14:creationId xmlns:p14="http://schemas.microsoft.com/office/powerpoint/2010/main" val="2155167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perspective</a:t>
            </a:r>
            <a:endParaRPr lang="en-US" dirty="0"/>
          </a:p>
        </p:txBody>
      </p:sp>
      <p:sp>
        <p:nvSpPr>
          <p:cNvPr id="3" name="Content Placeholder 2"/>
          <p:cNvSpPr>
            <a:spLocks noGrp="1"/>
          </p:cNvSpPr>
          <p:nvPr>
            <p:ph sz="half" idx="1"/>
          </p:nvPr>
        </p:nvSpPr>
        <p:spPr/>
        <p:txBody>
          <a:bodyPr/>
          <a:lstStyle/>
          <a:p>
            <a:r>
              <a:rPr lang="en-US" dirty="0" smtClean="0"/>
              <a:t>Ultimately, from a business perspective, two issues matter:</a:t>
            </a:r>
          </a:p>
          <a:p>
            <a:pPr lvl="1"/>
            <a:r>
              <a:rPr lang="en-US" dirty="0" smtClean="0"/>
              <a:t>cost of developing (purchasing) software</a:t>
            </a:r>
          </a:p>
          <a:p>
            <a:pPr lvl="1"/>
            <a:r>
              <a:rPr lang="en-US" dirty="0" smtClean="0"/>
              <a:t>time to market of product</a:t>
            </a:r>
          </a:p>
          <a:p>
            <a:endParaRPr lang="en-US" dirty="0"/>
          </a:p>
          <a:p>
            <a:r>
              <a:rPr lang="en-US" dirty="0" smtClean="0"/>
              <a:t>The cost and time to market should both be minimized as much as possible</a:t>
            </a:r>
          </a:p>
          <a:p>
            <a:endParaRPr lang="en-US" dirty="0"/>
          </a:p>
          <a:p>
            <a:r>
              <a:rPr lang="en-US" dirty="0" smtClean="0"/>
              <a:t>Software engineering can help both in keeping cost low and accelerating time to market</a:t>
            </a:r>
            <a:endParaRPr lang="en-US" dirty="0"/>
          </a:p>
        </p:txBody>
      </p:sp>
    </p:spTree>
    <p:extLst>
      <p:ext uri="{BB962C8B-B14F-4D97-AF65-F5344CB8AC3E}">
        <p14:creationId xmlns:p14="http://schemas.microsoft.com/office/powerpoint/2010/main" val="83950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sz="half" idx="1"/>
          </p:nvPr>
        </p:nvSpPr>
        <p:spPr/>
        <p:txBody>
          <a:bodyPr/>
          <a:lstStyle/>
          <a:p>
            <a:r>
              <a:rPr lang="en-US" dirty="0" smtClean="0"/>
              <a:t>Administrative details</a:t>
            </a:r>
          </a:p>
          <a:p>
            <a:r>
              <a:rPr lang="en-US" dirty="0" smtClean="0"/>
              <a:t>Software </a:t>
            </a:r>
            <a:r>
              <a:rPr lang="en-US" dirty="0" smtClean="0"/>
              <a:t>is </a:t>
            </a:r>
            <a:r>
              <a:rPr lang="en-US" dirty="0" smtClean="0"/>
              <a:t>everywhere</a:t>
            </a:r>
          </a:p>
          <a:p>
            <a:r>
              <a:rPr lang="en-US" dirty="0"/>
              <a:t>Definitions</a:t>
            </a:r>
            <a:endParaRPr lang="en-US" dirty="0" smtClean="0"/>
          </a:p>
          <a:p>
            <a:r>
              <a:rPr lang="en-US" dirty="0" smtClean="0"/>
              <a:t>Business perspective on software engineering</a:t>
            </a:r>
          </a:p>
          <a:p>
            <a:r>
              <a:rPr lang="en-US" dirty="0" smtClean="0">
                <a:solidFill>
                  <a:srgbClr val="FF0000"/>
                </a:solidFill>
              </a:rPr>
              <a:t>Engineering perspective on software engineering</a:t>
            </a:r>
          </a:p>
          <a:p>
            <a:r>
              <a:rPr lang="en-US" dirty="0" smtClean="0"/>
              <a:t>Design perspective on software engineering</a:t>
            </a:r>
          </a:p>
          <a:p>
            <a:r>
              <a:rPr lang="en-US" dirty="0" smtClean="0"/>
              <a:t>Remainder </a:t>
            </a:r>
            <a:r>
              <a:rPr lang="en-US" dirty="0"/>
              <a:t>of </a:t>
            </a:r>
            <a:r>
              <a:rPr lang="en-US" dirty="0" smtClean="0"/>
              <a:t>this class</a:t>
            </a:r>
          </a:p>
        </p:txBody>
      </p:sp>
    </p:spTree>
    <p:extLst>
      <p:ext uri="{BB962C8B-B14F-4D97-AF65-F5344CB8AC3E}">
        <p14:creationId xmlns:p14="http://schemas.microsoft.com/office/powerpoint/2010/main" val="810354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perspective: cars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61" y="1066800"/>
            <a:ext cx="42862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991678"/>
            <a:ext cx="4470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772400" y="2362200"/>
            <a:ext cx="793807" cy="369332"/>
          </a:xfrm>
          <a:prstGeom prst="rect">
            <a:avLst/>
          </a:prstGeom>
          <a:noFill/>
        </p:spPr>
        <p:txBody>
          <a:bodyPr wrap="none" rtlCol="0">
            <a:spAutoFit/>
          </a:bodyPr>
          <a:lstStyle/>
          <a:p>
            <a:r>
              <a:rPr lang="en-US" dirty="0" smtClean="0">
                <a:solidFill>
                  <a:srgbClr val="FF0000"/>
                </a:solidFill>
              </a:rPr>
              <a:t>(1988)</a:t>
            </a:r>
            <a:endParaRPr lang="en-US" dirty="0">
              <a:solidFill>
                <a:srgbClr val="FF0000"/>
              </a:solidFill>
            </a:endParaRPr>
          </a:p>
        </p:txBody>
      </p:sp>
    </p:spTree>
    <p:extLst>
      <p:ext uri="{BB962C8B-B14F-4D97-AF65-F5344CB8AC3E}">
        <p14:creationId xmlns:p14="http://schemas.microsoft.com/office/powerpoint/2010/main" val="1063461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perspective: medical systems</a:t>
            </a:r>
            <a:endParaRPr lang="en-US" dirty="0"/>
          </a:p>
        </p:txBody>
      </p:sp>
      <p:sp>
        <p:nvSpPr>
          <p:cNvPr id="3" name="Content Placeholder 2"/>
          <p:cNvSpPr>
            <a:spLocks noGrp="1"/>
          </p:cNvSpPr>
          <p:nvPr>
            <p:ph sz="half" idx="1"/>
          </p:nvPr>
        </p:nvSpPr>
        <p:spPr/>
        <p:txBody>
          <a:bodyPr/>
          <a:lstStyle/>
          <a:p>
            <a:r>
              <a:rPr lang="en-US" i="1" dirty="0"/>
              <a:t>https://</a:t>
            </a:r>
            <a:r>
              <a:rPr lang="en-US" i="1" dirty="0" smtClean="0"/>
              <a:t>threatpost.com/en_us/blogs/fda-software-failures-responsible-24-all-medical-device-recalls-062012</a:t>
            </a:r>
            <a:endParaRPr lang="en-US" dirty="0" smtClean="0"/>
          </a:p>
          <a:p>
            <a:endParaRPr lang="en-US" i="1" dirty="0"/>
          </a:p>
          <a:p>
            <a:r>
              <a:rPr lang="en-US" dirty="0"/>
              <a:t>Software failures were behind 24 percent of all the medical device recalls in 2011, according to data from the U.S. Food and Drug Administration, which said it is gearing up its labs to spend more time analyzing the quality and security of software-based medical instruments and equipment.</a:t>
            </a:r>
            <a:endParaRPr lang="en-US" i="1" dirty="0"/>
          </a:p>
        </p:txBody>
      </p:sp>
    </p:spTree>
    <p:extLst>
      <p:ext uri="{BB962C8B-B14F-4D97-AF65-F5344CB8AC3E}">
        <p14:creationId xmlns:p14="http://schemas.microsoft.com/office/powerpoint/2010/main" val="1771673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perspective: game development</a:t>
            </a:r>
            <a:endParaRPr lang="en-US" dirty="0"/>
          </a:p>
        </p:txBody>
      </p:sp>
      <p:pic>
        <p:nvPicPr>
          <p:cNvPr id="15362" name="Picture 2" descr="http://www.j-a-r-n-o.nl/Xpilot/Newbie/Shared/Images/xpilot.with.sk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66800"/>
            <a:ext cx="3847583" cy="277356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encrypted-tbn1.gstatic.com/images?q=tbn:ANd9GcQJk5knDdAxgQ30M_sr9jB_cDxtzDG75TiYeQFkG3f63Y3Txq-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423" y="3352800"/>
            <a:ext cx="3810000" cy="2817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73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perspective: bonus</a:t>
            </a:r>
            <a:endParaRPr lang="en-US" dirty="0"/>
          </a:p>
        </p:txBody>
      </p:sp>
      <p:pic>
        <p:nvPicPr>
          <p:cNvPr id="16392" name="Picture 8" descr="http://www.defense.gov/dodcmsshare/newsphoto/1996-02/960130-N-2302H-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763" y="1474381"/>
            <a:ext cx="6276975"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7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team</a:t>
            </a:r>
            <a:endParaRPr lang="en-US" dirty="0"/>
          </a:p>
        </p:txBody>
      </p:sp>
      <p:sp>
        <p:nvSpPr>
          <p:cNvPr id="3" name="Content Placeholder 2"/>
          <p:cNvSpPr>
            <a:spLocks noGrp="1"/>
          </p:cNvSpPr>
          <p:nvPr>
            <p:ph sz="half" idx="1"/>
          </p:nvPr>
        </p:nvSpPr>
        <p:spPr/>
        <p:txBody>
          <a:bodyPr>
            <a:normAutofit/>
          </a:bodyPr>
          <a:lstStyle/>
          <a:p>
            <a:r>
              <a:rPr lang="en-US" dirty="0" smtClean="0"/>
              <a:t>Professors</a:t>
            </a:r>
          </a:p>
          <a:p>
            <a:pPr lvl="1"/>
            <a:r>
              <a:rPr lang="en-US" dirty="0" smtClean="0"/>
              <a:t>André van der </a:t>
            </a:r>
            <a:r>
              <a:rPr lang="en-US" dirty="0" err="1" smtClean="0"/>
              <a:t>Hoek</a:t>
            </a:r>
            <a:r>
              <a:rPr lang="en-US" dirty="0" smtClean="0"/>
              <a:t> (andre@uci.edu)</a:t>
            </a:r>
          </a:p>
          <a:p>
            <a:pPr lvl="1"/>
            <a:r>
              <a:rPr lang="en-US" dirty="0" err="1" smtClean="0"/>
              <a:t>Hadar</a:t>
            </a:r>
            <a:r>
              <a:rPr lang="en-US" dirty="0" smtClean="0"/>
              <a:t> </a:t>
            </a:r>
            <a:r>
              <a:rPr lang="en-US" dirty="0" err="1" smtClean="0"/>
              <a:t>Ziv</a:t>
            </a:r>
            <a:r>
              <a:rPr lang="en-US" dirty="0"/>
              <a:t> (</a:t>
            </a:r>
            <a:r>
              <a:rPr lang="en-US" dirty="0" smtClean="0"/>
              <a:t>hadarziv97@gmail.com)</a:t>
            </a:r>
          </a:p>
          <a:p>
            <a:endParaRPr lang="en-US" dirty="0" smtClean="0"/>
          </a:p>
          <a:p>
            <a:r>
              <a:rPr lang="en-US" dirty="0" smtClean="0"/>
              <a:t>TA</a:t>
            </a:r>
          </a:p>
          <a:p>
            <a:pPr lvl="1"/>
            <a:r>
              <a:rPr lang="en-US" dirty="0" smtClean="0"/>
              <a:t>Lee </a:t>
            </a:r>
            <a:r>
              <a:rPr lang="en-US" dirty="0" err="1" smtClean="0"/>
              <a:t>Martie</a:t>
            </a:r>
            <a:r>
              <a:rPr lang="en-US" dirty="0" smtClean="0"/>
              <a:t> (lmartie@uci.edu)</a:t>
            </a:r>
          </a:p>
          <a:p>
            <a:pPr lvl="1"/>
            <a:endParaRPr lang="en-US" dirty="0" smtClean="0"/>
          </a:p>
          <a:p>
            <a:r>
              <a:rPr lang="en-US" dirty="0" smtClean="0"/>
              <a:t>Reader</a:t>
            </a:r>
            <a:endParaRPr lang="en-US" dirty="0"/>
          </a:p>
          <a:p>
            <a:pPr lvl="1"/>
            <a:r>
              <a:rPr lang="en-US" dirty="0" err="1" smtClean="0"/>
              <a:t>Ankita</a:t>
            </a:r>
            <a:r>
              <a:rPr lang="en-US" dirty="0" smtClean="0"/>
              <a:t> </a:t>
            </a:r>
            <a:r>
              <a:rPr lang="en-US" dirty="0" err="1" smtClean="0"/>
              <a:t>Raturi</a:t>
            </a:r>
            <a:r>
              <a:rPr lang="en-US" dirty="0"/>
              <a:t> (</a:t>
            </a:r>
            <a:r>
              <a:rPr lang="en-US" dirty="0" smtClean="0"/>
              <a:t>sudokita@gmail.com)</a:t>
            </a:r>
          </a:p>
          <a:p>
            <a:pPr marL="0" indent="0">
              <a:buNone/>
            </a:pPr>
            <a:endParaRPr lang="en-US" dirty="0" smtClean="0"/>
          </a:p>
        </p:txBody>
      </p:sp>
    </p:spTree>
    <p:extLst>
      <p:ext uri="{BB962C8B-B14F-4D97-AF65-F5344CB8AC3E}">
        <p14:creationId xmlns:p14="http://schemas.microsoft.com/office/powerpoint/2010/main" val="1540022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perspective</a:t>
            </a:r>
            <a:endParaRPr lang="en-US" dirty="0"/>
          </a:p>
        </p:txBody>
      </p:sp>
      <p:sp>
        <p:nvSpPr>
          <p:cNvPr id="3" name="Content Placeholder 2"/>
          <p:cNvSpPr>
            <a:spLocks noGrp="1"/>
          </p:cNvSpPr>
          <p:nvPr>
            <p:ph sz="half" idx="1"/>
          </p:nvPr>
        </p:nvSpPr>
        <p:spPr/>
        <p:txBody>
          <a:bodyPr/>
          <a:lstStyle/>
          <a:p>
            <a:r>
              <a:rPr lang="en-US" dirty="0" smtClean="0"/>
              <a:t>Ultimately, from an engineering perspective, what matters is the internal quality of the software, and making it work within the constraints of the environment</a:t>
            </a:r>
          </a:p>
          <a:p>
            <a:endParaRPr lang="en-US" dirty="0"/>
          </a:p>
          <a:p>
            <a:r>
              <a:rPr lang="en-US" dirty="0" smtClean="0"/>
              <a:t>This internal quality should be maximized as much as possible</a:t>
            </a:r>
          </a:p>
          <a:p>
            <a:endParaRPr lang="en-US" dirty="0"/>
          </a:p>
          <a:p>
            <a:r>
              <a:rPr lang="en-US" dirty="0" smtClean="0"/>
              <a:t>Software engineering can help in engineering systems with better internal quality</a:t>
            </a:r>
            <a:endParaRPr lang="en-US" dirty="0"/>
          </a:p>
        </p:txBody>
      </p:sp>
    </p:spTree>
    <p:extLst>
      <p:ext uri="{BB962C8B-B14F-4D97-AF65-F5344CB8AC3E}">
        <p14:creationId xmlns:p14="http://schemas.microsoft.com/office/powerpoint/2010/main" val="826482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sz="half" idx="1"/>
          </p:nvPr>
        </p:nvSpPr>
        <p:spPr/>
        <p:txBody>
          <a:bodyPr/>
          <a:lstStyle/>
          <a:p>
            <a:r>
              <a:rPr lang="en-US" dirty="0" smtClean="0"/>
              <a:t>Administrative details</a:t>
            </a:r>
          </a:p>
          <a:p>
            <a:r>
              <a:rPr lang="en-US" dirty="0" smtClean="0"/>
              <a:t>Software </a:t>
            </a:r>
            <a:r>
              <a:rPr lang="en-US" dirty="0" smtClean="0"/>
              <a:t>is </a:t>
            </a:r>
            <a:r>
              <a:rPr lang="en-US" dirty="0" smtClean="0"/>
              <a:t>everywhere</a:t>
            </a:r>
          </a:p>
          <a:p>
            <a:r>
              <a:rPr lang="en-US" dirty="0"/>
              <a:t>Definitions</a:t>
            </a:r>
            <a:endParaRPr lang="en-US" dirty="0" smtClean="0"/>
          </a:p>
          <a:p>
            <a:r>
              <a:rPr lang="en-US" dirty="0" smtClean="0"/>
              <a:t>Business perspective on software engineering</a:t>
            </a:r>
          </a:p>
          <a:p>
            <a:r>
              <a:rPr lang="en-US" dirty="0" smtClean="0"/>
              <a:t>Engineering perspective on software engineering</a:t>
            </a:r>
          </a:p>
          <a:p>
            <a:r>
              <a:rPr lang="en-US" dirty="0" smtClean="0">
                <a:solidFill>
                  <a:srgbClr val="FF0000"/>
                </a:solidFill>
              </a:rPr>
              <a:t>Design perspective on software engineering</a:t>
            </a:r>
          </a:p>
          <a:p>
            <a:r>
              <a:rPr lang="en-US" dirty="0" smtClean="0"/>
              <a:t>Remainder </a:t>
            </a:r>
            <a:r>
              <a:rPr lang="en-US" dirty="0"/>
              <a:t>of </a:t>
            </a:r>
            <a:r>
              <a:rPr lang="en-US" dirty="0" smtClean="0"/>
              <a:t>this class</a:t>
            </a:r>
          </a:p>
        </p:txBody>
      </p:sp>
    </p:spTree>
    <p:extLst>
      <p:ext uri="{BB962C8B-B14F-4D97-AF65-F5344CB8AC3E}">
        <p14:creationId xmlns:p14="http://schemas.microsoft.com/office/powerpoint/2010/main" val="810354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 cars</a:t>
            </a:r>
            <a:endParaRPr lang="en-US" dirty="0"/>
          </a:p>
        </p:txBody>
      </p:sp>
      <p:pic>
        <p:nvPicPr>
          <p:cNvPr id="17410" name="Picture 2" descr="http://john1701a.com/prius/photos/display/PriusEnergy_EngineMotorDrive_-6Fdegre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487680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encrypted-tbn0.gstatic.com/images?q=tbn:ANd9GcSr_q46JOKFer07LFkSi1SzHler4abfjQKAlkk9THqymAD1Vs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944" y="3581400"/>
            <a:ext cx="3810000" cy="2842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232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 cars</a:t>
            </a:r>
            <a:endParaRPr lang="en-US" dirty="0"/>
          </a:p>
        </p:txBody>
      </p:sp>
      <p:pic>
        <p:nvPicPr>
          <p:cNvPr id="6146" name="Picture 2" descr="https://encrypted-tbn0.gstatic.com/images?q=tbn:ANd9GcSr_q46JOKFer07LFkSi1SzHler4abfjQKAlkk9THqymAD1Vs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172" y="3657600"/>
            <a:ext cx="3810000" cy="284284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6.pcmag.com/media/images/236853-google-self-driving-car-the-gu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52844"/>
            <a:ext cx="4267200" cy="284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870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 medical systems</a:t>
            </a:r>
            <a:endParaRPr lang="en-US" dirty="0"/>
          </a:p>
        </p:txBody>
      </p:sp>
      <p:pic>
        <p:nvPicPr>
          <p:cNvPr id="1028" name="Picture 4" descr="http://1.bp.blogspot.com/-gzrC2d7gxHg/T1l_RIJW83I/AAAAAAAAADo/rJJEx9A9GxY/s320/irobot-ava-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143000"/>
            <a:ext cx="177165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6304" y="5181600"/>
            <a:ext cx="6261842" cy="646331"/>
          </a:xfrm>
          <a:prstGeom prst="rect">
            <a:avLst/>
          </a:prstGeom>
          <a:noFill/>
        </p:spPr>
        <p:txBody>
          <a:bodyPr wrap="none" rtlCol="0">
            <a:spAutoFit/>
          </a:bodyPr>
          <a:lstStyle/>
          <a:p>
            <a:pPr algn="ctr"/>
            <a:r>
              <a:rPr lang="en-US" dirty="0"/>
              <a:t>“Unfortunately, Ava is extremely not awesome looking.... </a:t>
            </a:r>
            <a:br>
              <a:rPr lang="en-US" dirty="0"/>
            </a:br>
            <a:r>
              <a:rPr lang="en-US" dirty="0"/>
              <a:t>They should take a hint from Apple and make her look awesome.</a:t>
            </a:r>
          </a:p>
        </p:txBody>
      </p:sp>
    </p:spTree>
    <p:extLst>
      <p:ext uri="{BB962C8B-B14F-4D97-AF65-F5344CB8AC3E}">
        <p14:creationId xmlns:p14="http://schemas.microsoft.com/office/powerpoint/2010/main" val="2654051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 medical systems</a:t>
            </a:r>
            <a:endParaRPr lang="en-US" dirty="0"/>
          </a:p>
        </p:txBody>
      </p:sp>
      <p:pic>
        <p:nvPicPr>
          <p:cNvPr id="1028" name="Picture 4" descr="http://1.bp.blogspot.com/-gzrC2d7gxHg/T1l_RIJW83I/AAAAAAAAADo/rJJEx9A9GxY/s320/irobot-ava-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701" y="1143000"/>
            <a:ext cx="177165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3.bp.blogspot.com/-5Oicd0V9YGE/T1l_HYnsJII/AAAAAAAAADg/EQMzQsZnFpE/s1600/a%2520elderly%2520medical%2520helper%2520who%2520can%2520dial%2520911%2520and%2520pick%2520up%2520small%2520objects%2520to%2520help%2520with%2520medical%2520ter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588" y="1257300"/>
            <a:ext cx="2883477"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6304" y="5181600"/>
            <a:ext cx="6261842" cy="646331"/>
          </a:xfrm>
          <a:prstGeom prst="rect">
            <a:avLst/>
          </a:prstGeom>
          <a:noFill/>
        </p:spPr>
        <p:txBody>
          <a:bodyPr wrap="none" rtlCol="0">
            <a:spAutoFit/>
          </a:bodyPr>
          <a:lstStyle/>
          <a:p>
            <a:pPr algn="ctr"/>
            <a:r>
              <a:rPr lang="en-US" dirty="0"/>
              <a:t>“Unfortunately, Ava is extremely not awesome looking.... </a:t>
            </a:r>
            <a:br>
              <a:rPr lang="en-US" dirty="0"/>
            </a:br>
            <a:r>
              <a:rPr lang="en-US" dirty="0"/>
              <a:t>They should take a hint from Apple and make her look awesome.</a:t>
            </a:r>
          </a:p>
        </p:txBody>
      </p:sp>
    </p:spTree>
    <p:extLst>
      <p:ext uri="{BB962C8B-B14F-4D97-AF65-F5344CB8AC3E}">
        <p14:creationId xmlns:p14="http://schemas.microsoft.com/office/powerpoint/2010/main" val="718082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 game development</a:t>
            </a:r>
            <a:endParaRPr lang="en-US" dirty="0"/>
          </a:p>
        </p:txBody>
      </p:sp>
      <p:sp>
        <p:nvSpPr>
          <p:cNvPr id="3" name="Content Placeholder 2"/>
          <p:cNvSpPr>
            <a:spLocks noGrp="1"/>
          </p:cNvSpPr>
          <p:nvPr>
            <p:ph sz="half" idx="1"/>
          </p:nvPr>
        </p:nvSpPr>
        <p:spPr/>
        <p:txBody>
          <a:bodyPr>
            <a:normAutofit fontScale="92500" lnSpcReduction="20000"/>
          </a:bodyPr>
          <a:lstStyle/>
          <a:p>
            <a:r>
              <a:rPr lang="en-US" i="1" dirty="0"/>
              <a:t>http://</a:t>
            </a:r>
            <a:r>
              <a:rPr lang="en-US" i="1" dirty="0" smtClean="0"/>
              <a:t>www.designersnotebook.com/Design_Resources/No_Twinkie_Database/no_twinkie_database.htm</a:t>
            </a:r>
            <a:endParaRPr lang="en-US" dirty="0" smtClean="0"/>
          </a:p>
          <a:p>
            <a:endParaRPr lang="en-US" i="1" dirty="0"/>
          </a:p>
          <a:p>
            <a:r>
              <a:rPr lang="en-US" i="1" dirty="0" smtClean="0"/>
              <a:t>“</a:t>
            </a:r>
            <a:r>
              <a:rPr lang="en-US" dirty="0" smtClean="0"/>
              <a:t>…the </a:t>
            </a:r>
            <a:r>
              <a:rPr lang="en-US" dirty="0"/>
              <a:t>things that make a boss battle boring are, "stupid amounts of repetition, ridiculously high/replenishing energy [i.e. boss health] combined with unimaginative gameplay (yawn), and powered up versions of previous bosses</a:t>
            </a:r>
            <a:r>
              <a:rPr lang="en-US" dirty="0" smtClean="0"/>
              <a:t>.“</a:t>
            </a:r>
          </a:p>
          <a:p>
            <a:endParaRPr lang="en-US" i="1" dirty="0"/>
          </a:p>
          <a:p>
            <a:r>
              <a:rPr lang="en-US" i="1" dirty="0" smtClean="0"/>
              <a:t>“</a:t>
            </a:r>
            <a:r>
              <a:rPr lang="en-US" dirty="0"/>
              <a:t>More lazy puzzle design. At the end of </a:t>
            </a:r>
            <a:r>
              <a:rPr lang="en-US" i="1" dirty="0"/>
              <a:t>Infidel</a:t>
            </a:r>
            <a:r>
              <a:rPr lang="en-US" dirty="0"/>
              <a:t>, which was another </a:t>
            </a:r>
            <a:r>
              <a:rPr lang="en-US" dirty="0" err="1"/>
              <a:t>Infocom</a:t>
            </a:r>
            <a:r>
              <a:rPr lang="en-US" dirty="0"/>
              <a:t> adventure, you had to do four things in a certain sequence. The number of possible combinations is 4! (four factorial, or 24). There was no clue whatsoever as to the correct sequence; you just had to try them all. Yuck. Yet another time-waster with no enjoyment value. </a:t>
            </a:r>
            <a:r>
              <a:rPr lang="en-US" dirty="0" smtClean="0"/>
              <a:t>“</a:t>
            </a:r>
            <a:endParaRPr lang="en-US" i="1" dirty="0"/>
          </a:p>
        </p:txBody>
      </p:sp>
    </p:spTree>
    <p:extLst>
      <p:ext uri="{BB962C8B-B14F-4D97-AF65-F5344CB8AC3E}">
        <p14:creationId xmlns:p14="http://schemas.microsoft.com/office/powerpoint/2010/main" val="3820728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 bonus</a:t>
            </a:r>
            <a:endParaRPr lang="en-US" dirty="0"/>
          </a:p>
        </p:txBody>
      </p:sp>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212" t="3465" r="61016" b="65618"/>
          <a:stretch/>
        </p:blipFill>
        <p:spPr bwMode="auto">
          <a:xfrm>
            <a:off x="3581400" y="1828800"/>
            <a:ext cx="1981200" cy="308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83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 bonus</a:t>
            </a:r>
            <a:endParaRPr lang="en-US" dirty="0"/>
          </a:p>
        </p:txBody>
      </p:sp>
      <p:sp>
        <p:nvSpPr>
          <p:cNvPr id="3" name="Content Placeholder 2"/>
          <p:cNvSpPr>
            <a:spLocks noGrp="1"/>
          </p:cNvSpPr>
          <p:nvPr>
            <p:ph sz="half" idx="1"/>
          </p:nvPr>
        </p:nvSpPr>
        <p:spPr/>
        <p:txBody>
          <a:bodyPr/>
          <a:lstStyle/>
          <a:p>
            <a:r>
              <a:rPr lang="en-US" dirty="0"/>
              <a:t>“The new Maps may improve over time, but at least out of the gate, this is one of Apple's biggest </a:t>
            </a:r>
            <a:r>
              <a:rPr lang="en-US" dirty="0" smtClean="0"/>
              <a:t>flops.”</a:t>
            </a:r>
            <a:endParaRPr lang="en-US" dirty="0"/>
          </a:p>
        </p:txBody>
      </p:sp>
    </p:spTree>
    <p:extLst>
      <p:ext uri="{BB962C8B-B14F-4D97-AF65-F5344CB8AC3E}">
        <p14:creationId xmlns:p14="http://schemas.microsoft.com/office/powerpoint/2010/main" val="39425189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perspective</a:t>
            </a:r>
            <a:endParaRPr lang="en-US" dirty="0"/>
          </a:p>
        </p:txBody>
      </p:sp>
      <p:sp>
        <p:nvSpPr>
          <p:cNvPr id="3" name="Content Placeholder 2"/>
          <p:cNvSpPr>
            <a:spLocks noGrp="1"/>
          </p:cNvSpPr>
          <p:nvPr>
            <p:ph sz="half" idx="1"/>
          </p:nvPr>
        </p:nvSpPr>
        <p:spPr/>
        <p:txBody>
          <a:bodyPr/>
          <a:lstStyle/>
          <a:p>
            <a:r>
              <a:rPr lang="en-US" dirty="0" smtClean="0"/>
              <a:t>Ultimately, from an design perspective, what matters is the external quality of the software</a:t>
            </a:r>
          </a:p>
          <a:p>
            <a:endParaRPr lang="en-US" dirty="0"/>
          </a:p>
          <a:p>
            <a:r>
              <a:rPr lang="en-US" dirty="0" smtClean="0"/>
              <a:t>This external quality should be maximized as much as possible</a:t>
            </a:r>
          </a:p>
          <a:p>
            <a:endParaRPr lang="en-US" dirty="0"/>
          </a:p>
          <a:p>
            <a:r>
              <a:rPr lang="en-US" dirty="0" smtClean="0"/>
              <a:t>Software engineering can help in designing systems with better external quality</a:t>
            </a:r>
            <a:endParaRPr lang="en-US" dirty="0"/>
          </a:p>
        </p:txBody>
      </p:sp>
    </p:spTree>
    <p:extLst>
      <p:ext uri="{BB962C8B-B14F-4D97-AF65-F5344CB8AC3E}">
        <p14:creationId xmlns:p14="http://schemas.microsoft.com/office/powerpoint/2010/main" val="293131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us </a:t>
            </a:r>
            <a:r>
              <a:rPr lang="en-US" dirty="0"/>
              <a:t>– André </a:t>
            </a:r>
            <a:r>
              <a:rPr lang="en-US" dirty="0" smtClean="0"/>
              <a:t>van der </a:t>
            </a:r>
            <a:r>
              <a:rPr lang="en-US" dirty="0" err="1" smtClean="0"/>
              <a:t>Hoek</a:t>
            </a:r>
            <a:endParaRPr lang="en-US" dirty="0"/>
          </a:p>
        </p:txBody>
      </p:sp>
      <p:sp>
        <p:nvSpPr>
          <p:cNvPr id="3" name="Content Placeholder 2"/>
          <p:cNvSpPr>
            <a:spLocks noGrp="1"/>
          </p:cNvSpPr>
          <p:nvPr>
            <p:ph sz="half" idx="1"/>
          </p:nvPr>
        </p:nvSpPr>
        <p:spPr>
          <a:xfrm>
            <a:off x="457200" y="1600200"/>
            <a:ext cx="8176260" cy="4525963"/>
          </a:xfrm>
        </p:spPr>
        <p:txBody>
          <a:bodyPr>
            <a:normAutofit/>
          </a:bodyPr>
          <a:lstStyle/>
          <a:p>
            <a:r>
              <a:rPr lang="en-US" dirty="0" smtClean="0"/>
              <a:t>Office hours by appointment only</a:t>
            </a:r>
          </a:p>
          <a:p>
            <a:endParaRPr lang="en-US" dirty="0"/>
          </a:p>
          <a:p>
            <a:r>
              <a:rPr lang="en-US" dirty="0" smtClean="0"/>
              <a:t>Open door policy</a:t>
            </a:r>
          </a:p>
          <a:p>
            <a:pPr lvl="1"/>
            <a:r>
              <a:rPr lang="en-US" dirty="0" smtClean="0"/>
              <a:t>DBH 5228</a:t>
            </a:r>
          </a:p>
          <a:p>
            <a:pPr lvl="1"/>
            <a:r>
              <a:rPr lang="en-US" dirty="0" smtClean="0"/>
              <a:t>DBH 5038</a:t>
            </a:r>
          </a:p>
          <a:p>
            <a:pPr lvl="1"/>
            <a:endParaRPr lang="en-US" dirty="0"/>
          </a:p>
          <a:p>
            <a:r>
              <a:rPr lang="en-US" dirty="0" smtClean="0"/>
              <a:t>E-mail</a:t>
            </a:r>
          </a:p>
          <a:p>
            <a:endParaRPr lang="en-US" dirty="0"/>
          </a:p>
          <a:p>
            <a:r>
              <a:rPr lang="en-US" dirty="0" smtClean="0"/>
              <a:t>IM</a:t>
            </a:r>
          </a:p>
        </p:txBody>
      </p:sp>
    </p:spTree>
    <p:extLst>
      <p:ext uri="{BB962C8B-B14F-4D97-AF65-F5344CB8AC3E}">
        <p14:creationId xmlns:p14="http://schemas.microsoft.com/office/powerpoint/2010/main" val="10413924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sz="half" idx="1"/>
          </p:nvPr>
        </p:nvSpPr>
        <p:spPr/>
        <p:txBody>
          <a:bodyPr/>
          <a:lstStyle/>
          <a:p>
            <a:r>
              <a:rPr lang="en-US" dirty="0" smtClean="0"/>
              <a:t>Administrative details</a:t>
            </a:r>
          </a:p>
          <a:p>
            <a:r>
              <a:rPr lang="en-US" dirty="0" smtClean="0"/>
              <a:t>Software </a:t>
            </a:r>
            <a:r>
              <a:rPr lang="en-US" dirty="0" smtClean="0"/>
              <a:t>is </a:t>
            </a:r>
            <a:r>
              <a:rPr lang="en-US" dirty="0" smtClean="0"/>
              <a:t>everywhere</a:t>
            </a:r>
          </a:p>
          <a:p>
            <a:r>
              <a:rPr lang="en-US" dirty="0"/>
              <a:t>Definitions</a:t>
            </a:r>
            <a:endParaRPr lang="en-US" dirty="0" smtClean="0"/>
          </a:p>
          <a:p>
            <a:r>
              <a:rPr lang="en-US" dirty="0" smtClean="0"/>
              <a:t>Business perspective on software engineering</a:t>
            </a:r>
          </a:p>
          <a:p>
            <a:r>
              <a:rPr lang="en-US" dirty="0" smtClean="0"/>
              <a:t>Engineering perspective on software engineering</a:t>
            </a:r>
          </a:p>
          <a:p>
            <a:r>
              <a:rPr lang="en-US" dirty="0" smtClean="0"/>
              <a:t>Design perspective on software engineering</a:t>
            </a:r>
          </a:p>
          <a:p>
            <a:r>
              <a:rPr lang="en-US" dirty="0" smtClean="0">
                <a:solidFill>
                  <a:srgbClr val="FF0000"/>
                </a:solidFill>
              </a:rPr>
              <a:t>Remainder </a:t>
            </a:r>
            <a:r>
              <a:rPr lang="en-US" dirty="0" smtClean="0">
                <a:solidFill>
                  <a:srgbClr val="FF0000"/>
                </a:solidFill>
              </a:rPr>
              <a:t>of this class</a:t>
            </a:r>
          </a:p>
        </p:txBody>
      </p:sp>
    </p:spTree>
    <p:extLst>
      <p:ext uri="{BB962C8B-B14F-4D97-AF65-F5344CB8AC3E}">
        <p14:creationId xmlns:p14="http://schemas.microsoft.com/office/powerpoint/2010/main" val="810354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us </a:t>
            </a:r>
            <a:r>
              <a:rPr lang="en-US" dirty="0"/>
              <a:t>– </a:t>
            </a:r>
            <a:r>
              <a:rPr lang="en-US" dirty="0" err="1" smtClean="0"/>
              <a:t>Hadar</a:t>
            </a:r>
            <a:r>
              <a:rPr lang="en-US" dirty="0" smtClean="0"/>
              <a:t> </a:t>
            </a:r>
            <a:r>
              <a:rPr lang="en-US" dirty="0" err="1" smtClean="0"/>
              <a:t>Ziv</a:t>
            </a:r>
            <a:endParaRPr lang="en-US" dirty="0"/>
          </a:p>
        </p:txBody>
      </p:sp>
      <p:sp>
        <p:nvSpPr>
          <p:cNvPr id="3" name="Content Placeholder 2"/>
          <p:cNvSpPr>
            <a:spLocks noGrp="1"/>
          </p:cNvSpPr>
          <p:nvPr>
            <p:ph sz="half" idx="1"/>
          </p:nvPr>
        </p:nvSpPr>
        <p:spPr>
          <a:xfrm>
            <a:off x="457200" y="1600200"/>
            <a:ext cx="8176260" cy="4525963"/>
          </a:xfrm>
        </p:spPr>
        <p:txBody>
          <a:bodyPr>
            <a:normAutofit/>
          </a:bodyPr>
          <a:lstStyle/>
          <a:p>
            <a:r>
              <a:rPr lang="en-US" dirty="0" smtClean="0"/>
              <a:t>Office hours by appointment only</a:t>
            </a:r>
          </a:p>
          <a:p>
            <a:endParaRPr lang="en-US" dirty="0"/>
          </a:p>
          <a:p>
            <a:r>
              <a:rPr lang="en-US" dirty="0" smtClean="0"/>
              <a:t>Open door policy</a:t>
            </a:r>
          </a:p>
          <a:p>
            <a:pPr lvl="1"/>
            <a:r>
              <a:rPr lang="en-US" dirty="0" smtClean="0"/>
              <a:t>DBH 5062</a:t>
            </a:r>
          </a:p>
          <a:p>
            <a:pPr lvl="1"/>
            <a:endParaRPr lang="en-US" dirty="0"/>
          </a:p>
          <a:p>
            <a:r>
              <a:rPr lang="en-US" dirty="0" smtClean="0"/>
              <a:t>E-mail</a:t>
            </a:r>
          </a:p>
          <a:p>
            <a:pPr marL="0" indent="0">
              <a:buNone/>
            </a:pPr>
            <a:endParaRPr lang="en-US" dirty="0"/>
          </a:p>
        </p:txBody>
      </p:sp>
    </p:spTree>
    <p:extLst>
      <p:ext uri="{BB962C8B-B14F-4D97-AF65-F5344CB8AC3E}">
        <p14:creationId xmlns:p14="http://schemas.microsoft.com/office/powerpoint/2010/main" val="4107048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us </a:t>
            </a:r>
            <a:r>
              <a:rPr lang="en-US" dirty="0"/>
              <a:t>– </a:t>
            </a:r>
            <a:r>
              <a:rPr lang="en-US" dirty="0" smtClean="0"/>
              <a:t>Lee </a:t>
            </a:r>
            <a:r>
              <a:rPr lang="en-US" dirty="0" err="1" smtClean="0"/>
              <a:t>Martie</a:t>
            </a:r>
            <a:r>
              <a:rPr lang="en-US" dirty="0" smtClean="0"/>
              <a:t> and </a:t>
            </a:r>
            <a:r>
              <a:rPr lang="en-US" dirty="0" err="1" smtClean="0"/>
              <a:t>Ankita</a:t>
            </a:r>
            <a:r>
              <a:rPr lang="en-US" dirty="0" smtClean="0"/>
              <a:t> </a:t>
            </a:r>
            <a:r>
              <a:rPr lang="en-US" dirty="0" err="1" smtClean="0"/>
              <a:t>Raturi</a:t>
            </a:r>
            <a:endParaRPr lang="en-US" dirty="0"/>
          </a:p>
        </p:txBody>
      </p:sp>
      <p:sp>
        <p:nvSpPr>
          <p:cNvPr id="3" name="Content Placeholder 2"/>
          <p:cNvSpPr>
            <a:spLocks noGrp="1"/>
          </p:cNvSpPr>
          <p:nvPr>
            <p:ph sz="half" idx="1"/>
          </p:nvPr>
        </p:nvSpPr>
        <p:spPr>
          <a:xfrm>
            <a:off x="457200" y="1600200"/>
            <a:ext cx="8176260" cy="4525963"/>
          </a:xfrm>
        </p:spPr>
        <p:txBody>
          <a:bodyPr>
            <a:normAutofit/>
          </a:bodyPr>
          <a:lstStyle/>
          <a:p>
            <a:r>
              <a:rPr lang="en-US" dirty="0" smtClean="0"/>
              <a:t>Office hours</a:t>
            </a:r>
          </a:p>
          <a:p>
            <a:pPr lvl="1"/>
            <a:r>
              <a:rPr lang="en-US" dirty="0" smtClean="0"/>
              <a:t>to be announced</a:t>
            </a:r>
          </a:p>
          <a:p>
            <a:endParaRPr lang="en-US" dirty="0"/>
          </a:p>
          <a:p>
            <a:r>
              <a:rPr lang="en-US" dirty="0" smtClean="0"/>
              <a:t>E-mail</a:t>
            </a:r>
          </a:p>
          <a:p>
            <a:pPr marL="0" indent="0">
              <a:buNone/>
            </a:pPr>
            <a:endParaRPr lang="en-US" dirty="0"/>
          </a:p>
        </p:txBody>
      </p:sp>
    </p:spTree>
    <p:extLst>
      <p:ext uri="{BB962C8B-B14F-4D97-AF65-F5344CB8AC3E}">
        <p14:creationId xmlns:p14="http://schemas.microsoft.com/office/powerpoint/2010/main" val="1170165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web site</a:t>
            </a:r>
            <a:endParaRPr lang="en-US" dirty="0"/>
          </a:p>
        </p:txBody>
      </p:sp>
      <p:sp>
        <p:nvSpPr>
          <p:cNvPr id="3" name="Content Placeholder 2"/>
          <p:cNvSpPr>
            <a:spLocks noGrp="1"/>
          </p:cNvSpPr>
          <p:nvPr>
            <p:ph sz="half" idx="1"/>
          </p:nvPr>
        </p:nvSpPr>
        <p:spPr/>
        <p:txBody>
          <a:bodyPr/>
          <a:lstStyle/>
          <a:p>
            <a:r>
              <a:rPr lang="en-US" dirty="0"/>
              <a:t>http://www.ics.uci.edu/~</a:t>
            </a:r>
            <a:r>
              <a:rPr lang="en-US" dirty="0" smtClean="0"/>
              <a:t>andre/informatics43f2012.html</a:t>
            </a:r>
            <a:endParaRPr lang="en-US" dirty="0"/>
          </a:p>
        </p:txBody>
      </p:sp>
    </p:spTree>
    <p:extLst>
      <p:ext uri="{BB962C8B-B14F-4D97-AF65-F5344CB8AC3E}">
        <p14:creationId xmlns:p14="http://schemas.microsoft.com/office/powerpoint/2010/main" val="4063879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Textbook </a:t>
            </a:r>
            <a:endParaRPr lang="en-US" dirty="0"/>
          </a:p>
        </p:txBody>
      </p:sp>
      <p:sp>
        <p:nvSpPr>
          <p:cNvPr id="3" name="Content Placeholder 2"/>
          <p:cNvSpPr>
            <a:spLocks noGrp="1"/>
          </p:cNvSpPr>
          <p:nvPr>
            <p:ph sz="half" idx="1"/>
          </p:nvPr>
        </p:nvSpPr>
        <p:spPr/>
        <p:txBody>
          <a:bodyPr/>
          <a:lstStyle/>
          <a:p>
            <a:r>
              <a:rPr lang="en-US" dirty="0" smtClean="0"/>
              <a:t>No required textbook</a:t>
            </a:r>
          </a:p>
        </p:txBody>
      </p:sp>
    </p:spTree>
    <p:extLst>
      <p:ext uri="{BB962C8B-B14F-4D97-AF65-F5344CB8AC3E}">
        <p14:creationId xmlns:p14="http://schemas.microsoft.com/office/powerpoint/2010/main" val="1186383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D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SDCL</Template>
  <TotalTime>1788</TotalTime>
  <Words>1543</Words>
  <Application>Microsoft Office PowerPoint</Application>
  <PresentationFormat>On-screen Show (4:3)</PresentationFormat>
  <Paragraphs>244</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SDCL</vt:lpstr>
      <vt:lpstr>Informatics 43 Introduction to Software Engineering</vt:lpstr>
      <vt:lpstr>Today’s lecture</vt:lpstr>
      <vt:lpstr>Today’s lecture</vt:lpstr>
      <vt:lpstr>Instructional team</vt:lpstr>
      <vt:lpstr>Reaching us – André van der Hoek</vt:lpstr>
      <vt:lpstr>Reaching us – Hadar Ziv</vt:lpstr>
      <vt:lpstr>Reaching us – Lee Martie and Ankita Raturi</vt:lpstr>
      <vt:lpstr>Course web site</vt:lpstr>
      <vt:lpstr>Textbook </vt:lpstr>
      <vt:lpstr>Be involved…</vt:lpstr>
      <vt:lpstr>…but do not be too involved</vt:lpstr>
      <vt:lpstr>Assignments</vt:lpstr>
      <vt:lpstr>Grading</vt:lpstr>
      <vt:lpstr>Grade distribution</vt:lpstr>
      <vt:lpstr>Exceptions</vt:lpstr>
      <vt:lpstr>Questions</vt:lpstr>
      <vt:lpstr>Today’s lecture</vt:lpstr>
      <vt:lpstr>Software is everywhere: cars</vt:lpstr>
      <vt:lpstr>Software is everywhere: cars</vt:lpstr>
      <vt:lpstr>Software is everywhere: medical systems</vt:lpstr>
      <vt:lpstr>Software is everywhere: games</vt:lpstr>
      <vt:lpstr>Software is everywhere: bonus</vt:lpstr>
      <vt:lpstr>Software is everywhere: bonus</vt:lpstr>
      <vt:lpstr>Today’s lecture</vt:lpstr>
      <vt:lpstr>Software engineering</vt:lpstr>
      <vt:lpstr>Software engineering</vt:lpstr>
      <vt:lpstr>Software engineering</vt:lpstr>
      <vt:lpstr>Software engineering</vt:lpstr>
      <vt:lpstr>Today’s lecture</vt:lpstr>
      <vt:lpstr>Business perspective: cars</vt:lpstr>
      <vt:lpstr>Business perspective: medical systems</vt:lpstr>
      <vt:lpstr>Business perspective: game development</vt:lpstr>
      <vt:lpstr>Business perspective: bonus</vt:lpstr>
      <vt:lpstr>Business perspective</vt:lpstr>
      <vt:lpstr>Today’s lecture</vt:lpstr>
      <vt:lpstr>Engineering perspective: cars</vt:lpstr>
      <vt:lpstr>Engineering perspective: medical systems</vt:lpstr>
      <vt:lpstr>Engineering perspective: game development</vt:lpstr>
      <vt:lpstr>Engineering perspective: bonus</vt:lpstr>
      <vt:lpstr>Engineering perspective</vt:lpstr>
      <vt:lpstr>Today’s lecture</vt:lpstr>
      <vt:lpstr>Design perspective: cars</vt:lpstr>
      <vt:lpstr>Design perspective: cars</vt:lpstr>
      <vt:lpstr>Design perspective: medical systems</vt:lpstr>
      <vt:lpstr>Design perspective: medical systems</vt:lpstr>
      <vt:lpstr>Design perspective: game development</vt:lpstr>
      <vt:lpstr>Design perspective: bonus</vt:lpstr>
      <vt:lpstr>Design perspective: bonus</vt:lpstr>
      <vt:lpstr>Design perspective</vt:lpstr>
      <vt:lpstr>Today’s lecture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van der Hoek</dc:creator>
  <cp:lastModifiedBy>Andre van der Hoek</cp:lastModifiedBy>
  <cp:revision>238</cp:revision>
  <cp:lastPrinted>2012-10-01T04:17:57Z</cp:lastPrinted>
  <dcterms:created xsi:type="dcterms:W3CDTF">2011-04-22T07:09:34Z</dcterms:created>
  <dcterms:modified xsi:type="dcterms:W3CDTF">2012-10-01T19:50:18Z</dcterms:modified>
</cp:coreProperties>
</file>