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83" r:id="rId4"/>
    <p:sldId id="284" r:id="rId5"/>
    <p:sldId id="274" r:id="rId6"/>
    <p:sldId id="279" r:id="rId7"/>
    <p:sldId id="281" r:id="rId8"/>
    <p:sldId id="282" r:id="rId9"/>
    <p:sldId id="280" r:id="rId10"/>
    <p:sldId id="277" r:id="rId11"/>
    <p:sldId id="286" r:id="rId12"/>
    <p:sldId id="321" r:id="rId13"/>
    <p:sldId id="297" r:id="rId14"/>
    <p:sldId id="322" r:id="rId15"/>
    <p:sldId id="323" r:id="rId16"/>
    <p:sldId id="324" r:id="rId17"/>
    <p:sldId id="325" r:id="rId18"/>
    <p:sldId id="290" r:id="rId19"/>
    <p:sldId id="299" r:id="rId20"/>
    <p:sldId id="301" r:id="rId21"/>
    <p:sldId id="293" r:id="rId22"/>
    <p:sldId id="306" r:id="rId23"/>
    <p:sldId id="304" r:id="rId24"/>
    <p:sldId id="294" r:id="rId25"/>
    <p:sldId id="307" r:id="rId26"/>
    <p:sldId id="308" r:id="rId27"/>
    <p:sldId id="296" r:id="rId28"/>
    <p:sldId id="309" r:id="rId29"/>
    <p:sldId id="310" r:id="rId30"/>
    <p:sldId id="311" r:id="rId31"/>
    <p:sldId id="315" r:id="rId32"/>
    <p:sldId id="316" r:id="rId33"/>
    <p:sldId id="314" r:id="rId34"/>
    <p:sldId id="326" r:id="rId35"/>
    <p:sldId id="327" r:id="rId36"/>
    <p:sldId id="328" r:id="rId37"/>
    <p:sldId id="330" r:id="rId38"/>
    <p:sldId id="329" r:id="rId39"/>
    <p:sldId id="331" r:id="rId40"/>
    <p:sldId id="333" r:id="rId41"/>
    <p:sldId id="334" r:id="rId42"/>
    <p:sldId id="335" r:id="rId43"/>
    <p:sldId id="332" r:id="rId44"/>
    <p:sldId id="336" r:id="rId45"/>
    <p:sldId id="337" r:id="rId46"/>
    <p:sldId id="33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>
        <p:scale>
          <a:sx n="90" d="100"/>
          <a:sy n="90" d="100"/>
        </p:scale>
        <p:origin x="-128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Informatics 43</a:t>
            </a:r>
            <a:br>
              <a:rPr lang="en-US" dirty="0" smtClean="0"/>
            </a:br>
            <a:r>
              <a:rPr lang="en-US" dirty="0" smtClean="0"/>
              <a:t>Introduction to Software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7</a:t>
            </a:r>
            <a:br>
              <a:rPr lang="en-US" dirty="0" smtClean="0"/>
            </a:br>
            <a:endParaRPr lang="en-US" dirty="0" smtClean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3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Designs to </a:t>
            </a:r>
            <a:r>
              <a:rPr lang="en-US" i="1" dirty="0" smtClean="0"/>
              <a:t>think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Designs to </a:t>
            </a:r>
            <a:r>
              <a:rPr lang="en-US" i="1" dirty="0" smtClean="0"/>
              <a:t>talk</a:t>
            </a:r>
          </a:p>
          <a:p>
            <a:endParaRPr lang="en-US" dirty="0"/>
          </a:p>
          <a:p>
            <a:r>
              <a:rPr lang="en-US" dirty="0" smtClean="0"/>
              <a:t>Designs to </a:t>
            </a:r>
            <a:r>
              <a:rPr lang="en-US" i="1" dirty="0" smtClean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Abstraction</a:t>
            </a:r>
          </a:p>
          <a:p>
            <a:r>
              <a:rPr lang="en-US" dirty="0" smtClean="0"/>
              <a:t>Design notations</a:t>
            </a:r>
          </a:p>
          <a:p>
            <a:r>
              <a:rPr lang="en-US" dirty="0"/>
              <a:t>Class diagrams</a:t>
            </a:r>
          </a:p>
          <a:p>
            <a:r>
              <a:rPr lang="en-US" dirty="0"/>
              <a:t>Use case diagrams</a:t>
            </a:r>
          </a:p>
          <a:p>
            <a:r>
              <a:rPr lang="en-US" dirty="0"/>
              <a:t>Storyboards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Abstractions </a:t>
            </a:r>
            <a:r>
              <a:rPr lang="en-US" dirty="0" smtClean="0"/>
              <a:t>are formed </a:t>
            </a:r>
            <a:r>
              <a:rPr lang="en-US" dirty="0"/>
              <a:t>by reducing the information content of a concept or an observable phenomenon, typically to retain only information which is relevant for a particular </a:t>
            </a: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what do I need to know</a:t>
            </a:r>
          </a:p>
          <a:p>
            <a:pPr lvl="1"/>
            <a:r>
              <a:rPr lang="en-US" dirty="0" smtClean="0"/>
              <a:t>what do I not need to know</a:t>
            </a:r>
          </a:p>
          <a:p>
            <a:pPr lvl="1"/>
            <a:endParaRPr lang="en-US" dirty="0"/>
          </a:p>
          <a:p>
            <a:r>
              <a:rPr lang="en-US" dirty="0" smtClean="0"/>
              <a:t>Every design notation supports a certain kind of abstraction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1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15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notations</a:t>
            </a:r>
          </a:p>
          <a:p>
            <a:r>
              <a:rPr lang="en-US" dirty="0"/>
              <a:t>Class diagrams</a:t>
            </a:r>
          </a:p>
          <a:p>
            <a:r>
              <a:rPr lang="en-US" dirty="0"/>
              <a:t>Use case diagrams</a:t>
            </a:r>
          </a:p>
          <a:p>
            <a:r>
              <a:rPr lang="en-US" dirty="0"/>
              <a:t>Storyboards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class 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class diagrams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0640"/>
            <a:ext cx="6438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Designs</a:t>
            </a:r>
          </a:p>
          <a:p>
            <a:r>
              <a:rPr lang="en-US" dirty="0" smtClean="0"/>
              <a:t>Abstraction</a:t>
            </a:r>
          </a:p>
          <a:p>
            <a:r>
              <a:rPr lang="en-US" dirty="0" smtClean="0"/>
              <a:t>Design notations</a:t>
            </a:r>
          </a:p>
          <a:p>
            <a:r>
              <a:rPr lang="en-US" dirty="0" smtClean="0"/>
              <a:t>Class diagrams</a:t>
            </a:r>
          </a:p>
          <a:p>
            <a:r>
              <a:rPr lang="en-US" dirty="0" smtClean="0"/>
              <a:t>Use case diagrams</a:t>
            </a:r>
          </a:p>
          <a:p>
            <a:r>
              <a:rPr lang="en-US" dirty="0" smtClean="0"/>
              <a:t>Storyboards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state transition diagrams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" y="2423160"/>
            <a:ext cx="7143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– user interfaces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4413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user interfaces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913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user interfaces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19775" cy="52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37100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en-US" i="1" dirty="0" err="1" smtClean="0">
                <a:solidFill>
                  <a:srgbClr val="FF0000"/>
                </a:solidFill>
              </a:rPr>
              <a:t>balsamiq</a:t>
            </a:r>
            <a:r>
              <a:rPr lang="en-US" i="1" dirty="0" smtClean="0">
                <a:solidFill>
                  <a:srgbClr val="FF0000"/>
                </a:solidFill>
              </a:rPr>
              <a:t>]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pseudo code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entity relationship diagrams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2118"/>
            <a:ext cx="3810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entity relationship diagrams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architecture diagrams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565202" cy="570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architecture diagrams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447800"/>
            <a:ext cx="65817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storyboard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199"/>
            <a:ext cx="6705600" cy="513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33444" r="34614" b="13667"/>
          <a:stretch/>
        </p:blipFill>
        <p:spPr>
          <a:xfrm>
            <a:off x="762000" y="1447799"/>
            <a:ext cx="3276600" cy="4418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40777" r="21673" b="14000"/>
          <a:stretch/>
        </p:blipFill>
        <p:spPr>
          <a:xfrm rot="10800000">
            <a:off x="4572000" y="1517636"/>
            <a:ext cx="3710949" cy="42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storyboard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27520" cy="54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3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sequence diagrams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14399"/>
            <a:ext cx="6160770" cy="556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3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sequence diagrams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4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– communicating sequential processes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785938"/>
            <a:ext cx="51054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1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notations</a:t>
            </a:r>
          </a:p>
          <a:p>
            <a:r>
              <a:rPr lang="en-US" dirty="0">
                <a:solidFill>
                  <a:srgbClr val="F32200"/>
                </a:solidFill>
              </a:rPr>
              <a:t>Class diagrams</a:t>
            </a:r>
          </a:p>
          <a:p>
            <a:r>
              <a:rPr lang="en-US" dirty="0"/>
              <a:t>Use case diagrams</a:t>
            </a:r>
          </a:p>
          <a:p>
            <a:r>
              <a:rPr lang="en-US" dirty="0"/>
              <a:t>Storyboards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UML </a:t>
            </a:r>
            <a:r>
              <a:rPr lang="en-US" dirty="0"/>
              <a:t>class diagrams show the classes of </a:t>
            </a:r>
            <a:r>
              <a:rPr lang="en-US" dirty="0" smtClean="0"/>
              <a:t>the system</a:t>
            </a:r>
            <a:r>
              <a:rPr lang="en-US" dirty="0"/>
              <a:t>, their inter-relationships, and the operations and attributes of the </a:t>
            </a:r>
            <a:r>
              <a:rPr lang="en-US" dirty="0" smtClean="0"/>
              <a:t>classes</a:t>
            </a:r>
          </a:p>
          <a:p>
            <a:endParaRPr lang="en-US" dirty="0"/>
          </a:p>
          <a:p>
            <a:r>
              <a:rPr lang="en-US" dirty="0" smtClean="0"/>
              <a:t>Typically used:</a:t>
            </a:r>
            <a:endParaRPr lang="en-US" dirty="0"/>
          </a:p>
          <a:p>
            <a:pPr lvl="1"/>
            <a:r>
              <a:rPr lang="en-US" dirty="0" smtClean="0"/>
              <a:t>model domain concepts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reate a detailed, object oriented </a:t>
            </a:r>
            <a:r>
              <a:rPr lang="en-US" dirty="0"/>
              <a:t>design of </a:t>
            </a:r>
            <a:r>
              <a:rPr lang="en-US" dirty="0" smtClean="0"/>
              <a:t>the code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0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class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7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class diagram</a:t>
            </a:r>
            <a:endParaRPr lang="en-US" dirty="0"/>
          </a:p>
        </p:txBody>
      </p:sp>
      <p:pic>
        <p:nvPicPr>
          <p:cNvPr id="3074" name="Picture 2" descr="http://www.altova.com/images/shots/UML_class_diagram_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7172"/>
            <a:ext cx="780054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68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class diagram</a:t>
            </a:r>
            <a:endParaRPr lang="en-US" dirty="0"/>
          </a:p>
        </p:txBody>
      </p:sp>
      <p:pic>
        <p:nvPicPr>
          <p:cNvPr id="2050" name="Picture 2" descr="http://www.agilemodeling.com/images/style/classDiagramAggregationComposi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600200"/>
            <a:ext cx="680483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64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notations</a:t>
            </a:r>
          </a:p>
          <a:p>
            <a:r>
              <a:rPr lang="en-US" dirty="0">
                <a:solidFill>
                  <a:schemeClr val="tx1"/>
                </a:solidFill>
              </a:rPr>
              <a:t>Class diagrams</a:t>
            </a:r>
          </a:p>
          <a:p>
            <a:r>
              <a:rPr lang="en-US" dirty="0">
                <a:solidFill>
                  <a:srgbClr val="F32200"/>
                </a:solidFill>
              </a:rPr>
              <a:t>Use case diagrams</a:t>
            </a:r>
          </a:p>
          <a:p>
            <a:r>
              <a:rPr lang="en-US" dirty="0"/>
              <a:t>Storyboards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7333" r="21961" b="13556"/>
          <a:stretch/>
        </p:blipFill>
        <p:spPr>
          <a:xfrm rot="10800000">
            <a:off x="1066800" y="1219200"/>
            <a:ext cx="3497580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30444" r="27712" b="15778"/>
          <a:stretch/>
        </p:blipFill>
        <p:spPr>
          <a:xfrm rot="10800000">
            <a:off x="5410200" y="1744980"/>
            <a:ext cx="26060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example</a:t>
            </a:r>
            <a:endParaRPr lang="en-US" dirty="0"/>
          </a:p>
        </p:txBody>
      </p:sp>
      <p:pic>
        <p:nvPicPr>
          <p:cNvPr id="4098" name="Picture 2" descr="http://www.agilemodeling.com/images/style/useCaseStackedUseC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91" y="1721626"/>
            <a:ext cx="4572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35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example</a:t>
            </a:r>
            <a:endParaRPr lang="en-US" dirty="0"/>
          </a:p>
        </p:txBody>
      </p:sp>
      <p:pic>
        <p:nvPicPr>
          <p:cNvPr id="5122" name="Picture 2" descr="http://www.agilemodeling.com/images/style/useCaseOnlineShopp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70" y="1828800"/>
            <a:ext cx="5867400" cy="31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67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example</a:t>
            </a:r>
            <a:endParaRPr lang="en-US" dirty="0"/>
          </a:p>
        </p:txBody>
      </p:sp>
      <p:pic>
        <p:nvPicPr>
          <p:cNvPr id="6146" name="Picture 2" descr="http://www.agilemodeling.com/images/style/useCaseRelationshi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1905000"/>
            <a:ext cx="670825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22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notations</a:t>
            </a:r>
          </a:p>
          <a:p>
            <a:r>
              <a:rPr lang="en-US" dirty="0">
                <a:solidFill>
                  <a:schemeClr val="tx1"/>
                </a:solidFill>
              </a:rPr>
              <a:t>Class diagrams</a:t>
            </a:r>
          </a:p>
          <a:p>
            <a:r>
              <a:rPr lang="en-US" dirty="0">
                <a:solidFill>
                  <a:schemeClr val="tx1"/>
                </a:solidFill>
              </a:rPr>
              <a:t>Use case diagrams</a:t>
            </a:r>
          </a:p>
          <a:p>
            <a:r>
              <a:rPr lang="en-US" dirty="0">
                <a:solidFill>
                  <a:srgbClr val="F32200"/>
                </a:solidFill>
              </a:rPr>
              <a:t>Storyboards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example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077" r="1077"/>
          <a:stretch>
            <a:fillRect/>
          </a:stretch>
        </p:blipFill>
        <p:spPr>
          <a:xfrm>
            <a:off x="457200" y="1447800"/>
            <a:ext cx="817626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89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example</a:t>
            </a:r>
            <a:endParaRPr lang="en-US" dirty="0"/>
          </a:p>
        </p:txBody>
      </p:sp>
      <p:pic>
        <p:nvPicPr>
          <p:cNvPr id="9218" name="Picture 2" descr="http://jlrinteractive.com/wp-content/uploads/2010/06/id4_turner-storybo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"/>
          <a:stretch/>
        </p:blipFill>
        <p:spPr bwMode="auto">
          <a:xfrm>
            <a:off x="12404" y="762001"/>
            <a:ext cx="9131595" cy="56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example</a:t>
            </a:r>
            <a:endParaRPr lang="en-US" dirty="0"/>
          </a:p>
        </p:txBody>
      </p:sp>
      <p:pic>
        <p:nvPicPr>
          <p:cNvPr id="8194" name="Picture 2" descr="http://www.kmuise.com/design/portfolio/images/kurio_storyboard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7908"/>
            <a:ext cx="7620000" cy="58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1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9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9240"/>
            <a:ext cx="585216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3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0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3254</TotalTime>
  <Words>282</Words>
  <Application>Microsoft Office PowerPoint</Application>
  <PresentationFormat>On-screen Show (4:3)</PresentationFormat>
  <Paragraphs>100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SDCL</vt:lpstr>
      <vt:lpstr>Informatics 43 Introduction to Software Engineering</vt:lpstr>
      <vt:lpstr>Today’s lecture</vt:lpstr>
      <vt:lpstr>Designs</vt:lpstr>
      <vt:lpstr>Designs</vt:lpstr>
      <vt:lpstr>Designs</vt:lpstr>
      <vt:lpstr>Designs</vt:lpstr>
      <vt:lpstr>Designs</vt:lpstr>
      <vt:lpstr>Designs</vt:lpstr>
      <vt:lpstr>Designs</vt:lpstr>
      <vt:lpstr>Designs</vt:lpstr>
      <vt:lpstr>Purpose of designs</vt:lpstr>
      <vt:lpstr>Today’s lecture</vt:lpstr>
      <vt:lpstr>Abstraction</vt:lpstr>
      <vt:lpstr>Designs</vt:lpstr>
      <vt:lpstr>Designs</vt:lpstr>
      <vt:lpstr>Designs</vt:lpstr>
      <vt:lpstr>Today’s lecture</vt:lpstr>
      <vt:lpstr>Examples – class diagrams</vt:lpstr>
      <vt:lpstr>Examples – class diagrams</vt:lpstr>
      <vt:lpstr>Examples – state transition diagrams</vt:lpstr>
      <vt:lpstr>Examples – user interfaces</vt:lpstr>
      <vt:lpstr>Examples – user interfaces</vt:lpstr>
      <vt:lpstr>Examples – user interfaces</vt:lpstr>
      <vt:lpstr>Examples – pseudo code</vt:lpstr>
      <vt:lpstr>Examples – entity relationship diagrams</vt:lpstr>
      <vt:lpstr>Examples – entity relationship diagrams</vt:lpstr>
      <vt:lpstr>Examples – architecture diagrams</vt:lpstr>
      <vt:lpstr>Examples – architecture diagrams</vt:lpstr>
      <vt:lpstr>Examples – storyboard</vt:lpstr>
      <vt:lpstr>Examples – storyboard</vt:lpstr>
      <vt:lpstr>Examples – sequence diagrams</vt:lpstr>
      <vt:lpstr>Examples – sequence diagrams</vt:lpstr>
      <vt:lpstr>Examples – communicating sequential processes</vt:lpstr>
      <vt:lpstr>Today’s lecture</vt:lpstr>
      <vt:lpstr>Class diagrams</vt:lpstr>
      <vt:lpstr>Example class diagram</vt:lpstr>
      <vt:lpstr>Example class diagram</vt:lpstr>
      <vt:lpstr>Example class diagram</vt:lpstr>
      <vt:lpstr>Today’s lecture</vt:lpstr>
      <vt:lpstr>Use case example</vt:lpstr>
      <vt:lpstr>Use case example</vt:lpstr>
      <vt:lpstr>Use case example</vt:lpstr>
      <vt:lpstr>Today’s lecture</vt:lpstr>
      <vt:lpstr>Storyboard example</vt:lpstr>
      <vt:lpstr>Storyboard example</vt:lpstr>
      <vt:lpstr>Storyboard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335</cp:revision>
  <dcterms:created xsi:type="dcterms:W3CDTF">2011-04-22T07:09:34Z</dcterms:created>
  <dcterms:modified xsi:type="dcterms:W3CDTF">2012-11-19T18:11:31Z</dcterms:modified>
</cp:coreProperties>
</file>