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2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9601200" cy="731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  <a:srgbClr val="84E43C"/>
    <a:srgbClr val="ADF52B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5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4" d="100"/>
          <a:sy n="104" d="100"/>
        </p:scale>
        <p:origin x="-1758" y="-78"/>
      </p:cViewPr>
      <p:guideLst>
        <p:guide orient="horz" pos="2304"/>
        <p:guide pos="302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520" cy="3657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r>
              <a:rPr lang="en-US" dirty="0" smtClean="0"/>
              <a:t>Number Systems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438458" y="0"/>
            <a:ext cx="4160520" cy="3657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9BC80C46-F025-4FB1-AA92-87AB25DD2317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948171"/>
            <a:ext cx="4160520" cy="3657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438458" y="6948171"/>
            <a:ext cx="4160520" cy="3657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A1A19819-A5BC-4DC3-9AB8-EE6F337675C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520" cy="3657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438458" y="0"/>
            <a:ext cx="4160520" cy="3657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</a:defRPr>
            </a:lvl1pPr>
          </a:lstStyle>
          <a:p>
            <a:pPr>
              <a:defRPr/>
            </a:pPr>
            <a:fld id="{BE11B258-1232-4488-AE59-B7D0FB4A92BE}" type="datetimeFigureOut">
              <a:rPr lang="en-US"/>
              <a:pPr>
                <a:defRPr/>
              </a:pPr>
              <a:t>4/25/2010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71800" y="549275"/>
            <a:ext cx="3657600" cy="2743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60120" y="3474720"/>
            <a:ext cx="7680960" cy="329184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948171"/>
            <a:ext cx="4160520" cy="3657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438458" y="6948171"/>
            <a:ext cx="4160520" cy="3657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</a:defRPr>
            </a:lvl1pPr>
          </a:lstStyle>
          <a:p>
            <a:pPr>
              <a:defRPr/>
            </a:pPr>
            <a:fld id="{747C691E-D491-430B-BEBA-127ABE9F59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7C691E-D491-430B-BEBA-127ABE9F5966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7C691E-D491-430B-BEBA-127ABE9F5966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7C691E-D491-430B-BEBA-127ABE9F5966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7C691E-D491-430B-BEBA-127ABE9F5966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7C691E-D491-430B-BEBA-127ABE9F5966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7C691E-D491-430B-BEBA-127ABE9F5966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7C691E-D491-430B-BEBA-127ABE9F5966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7C691E-D491-430B-BEBA-127ABE9F5966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7C691E-D491-430B-BEBA-127ABE9F5966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7C691E-D491-430B-BEBA-127ABE9F5966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7C691E-D491-430B-BEBA-127ABE9F5966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7C691E-D491-430B-BEBA-127ABE9F596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7C691E-D491-430B-BEBA-127ABE9F5966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7C691E-D491-430B-BEBA-127ABE9F5966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7C691E-D491-430B-BEBA-127ABE9F5966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7C691E-D491-430B-BEBA-127ABE9F5966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7C691E-D491-430B-BEBA-127ABE9F596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7C691E-D491-430B-BEBA-127ABE9F596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7C691E-D491-430B-BEBA-127ABE9F596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7C691E-D491-430B-BEBA-127ABE9F5966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7C691E-D491-430B-BEBA-127ABE9F5966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7C691E-D491-430B-BEBA-127ABE9F596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7C691E-D491-430B-BEBA-127ABE9F596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Lubomir Bic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E8A1E4-ECA9-4322-A6B8-7F828A350E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Lubomir Bic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20081E-25CC-41A6-9EA2-E5165B9C5C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Lubomir Bic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A9972B-DDDB-4B98-99CE-AA50CF0D46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/>
          <a:lstStyle>
            <a:lvl1pPr>
              <a:buClr>
                <a:schemeClr val="accent5">
                  <a:lumMod val="75000"/>
                </a:schemeClr>
              </a:buClr>
              <a:buFont typeface="Wingdings" pitchFamily="2" charset="2"/>
              <a:buChar char="§"/>
              <a:defRPr sz="2800"/>
            </a:lvl1pPr>
            <a:lvl2pPr>
              <a:buClr>
                <a:schemeClr val="accent5">
                  <a:lumMod val="75000"/>
                </a:schemeClr>
              </a:buClr>
              <a:buFont typeface="Wingdings" pitchFamily="2" charset="2"/>
              <a:buChar char="§"/>
              <a:defRPr sz="2400"/>
            </a:lvl2pPr>
            <a:lvl3pPr>
              <a:buClr>
                <a:schemeClr val="accent5">
                  <a:lumMod val="75000"/>
                </a:schemeClr>
              </a:buClr>
              <a:buFont typeface="Wingdings" pitchFamily="2" charset="2"/>
              <a:buChar char="§"/>
              <a:defRPr sz="2000"/>
            </a:lvl3pPr>
            <a:lvl4pPr>
              <a:buClr>
                <a:schemeClr val="accent5">
                  <a:lumMod val="75000"/>
                </a:schemeClr>
              </a:buClr>
              <a:buFont typeface="Wingdings" pitchFamily="2" charset="2"/>
              <a:buChar char="§"/>
              <a:defRPr sz="1800"/>
            </a:lvl4pPr>
            <a:lvl5pPr>
              <a:buClr>
                <a:schemeClr val="accent5">
                  <a:lumMod val="75000"/>
                </a:schemeClr>
              </a:buClr>
              <a:buFont typeface="Wingdings" pitchFamily="2" charset="2"/>
              <a:buChar char="§"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Lubomir Bic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25F92-8787-4910-8698-5B90DCF313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Lubomir Bic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599C64-3CF9-4BF8-9704-A37F38D70C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66800"/>
            <a:ext cx="4038600" cy="5059363"/>
          </a:xfrm>
        </p:spPr>
        <p:txBody>
          <a:bodyPr/>
          <a:lstStyle>
            <a:lvl1pPr>
              <a:buClr>
                <a:schemeClr val="accent5">
                  <a:lumMod val="75000"/>
                </a:schemeClr>
              </a:buClr>
              <a:buFont typeface="Wingdings" pitchFamily="2" charset="2"/>
              <a:buChar char="§"/>
              <a:defRPr sz="2800"/>
            </a:lvl1pPr>
            <a:lvl2pPr>
              <a:buClr>
                <a:schemeClr val="accent5">
                  <a:lumMod val="75000"/>
                </a:schemeClr>
              </a:buClr>
              <a:buFont typeface="Wingdings" pitchFamily="2" charset="2"/>
              <a:buChar char="§"/>
              <a:defRPr sz="2400"/>
            </a:lvl2pPr>
            <a:lvl3pPr>
              <a:buClr>
                <a:schemeClr val="accent5">
                  <a:lumMod val="75000"/>
                </a:schemeClr>
              </a:buClr>
              <a:buFont typeface="Wingdings" pitchFamily="2" charset="2"/>
              <a:buChar char="§"/>
              <a:defRPr sz="2000"/>
            </a:lvl3pPr>
            <a:lvl4pPr>
              <a:buClr>
                <a:schemeClr val="accent5">
                  <a:lumMod val="75000"/>
                </a:schemeClr>
              </a:buClr>
              <a:buFont typeface="Wingdings" pitchFamily="2" charset="2"/>
              <a:buChar char="§"/>
              <a:defRPr sz="1800"/>
            </a:lvl4pPr>
            <a:lvl5pPr>
              <a:buClr>
                <a:schemeClr val="accent5">
                  <a:lumMod val="75000"/>
                </a:schemeClr>
              </a:buClr>
              <a:buFont typeface="Wingdings" pitchFamily="2" charset="2"/>
              <a:buChar char="§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4038600" cy="5059363"/>
          </a:xfrm>
        </p:spPr>
        <p:txBody>
          <a:bodyPr/>
          <a:lstStyle>
            <a:lvl1pPr>
              <a:buClr>
                <a:schemeClr val="accent5">
                  <a:lumMod val="75000"/>
                </a:schemeClr>
              </a:buClr>
              <a:buFont typeface="Wingdings" pitchFamily="2" charset="2"/>
              <a:buChar char="§"/>
              <a:defRPr sz="2800"/>
            </a:lvl1pPr>
            <a:lvl2pPr>
              <a:buClr>
                <a:schemeClr val="accent5">
                  <a:lumMod val="75000"/>
                </a:schemeClr>
              </a:buClr>
              <a:buFont typeface="Wingdings" pitchFamily="2" charset="2"/>
              <a:buChar char="§"/>
              <a:defRPr sz="2400"/>
            </a:lvl2pPr>
            <a:lvl3pPr>
              <a:buClr>
                <a:schemeClr val="accent5">
                  <a:lumMod val="75000"/>
                </a:schemeClr>
              </a:buClr>
              <a:buFont typeface="Wingdings" pitchFamily="2" charset="2"/>
              <a:buChar char="§"/>
              <a:defRPr sz="2000"/>
            </a:lvl3pPr>
            <a:lvl4pPr>
              <a:buClr>
                <a:schemeClr val="accent5">
                  <a:lumMod val="75000"/>
                </a:schemeClr>
              </a:buClr>
              <a:buFont typeface="Wingdings" pitchFamily="2" charset="2"/>
              <a:buChar char="§"/>
              <a:defRPr sz="1800"/>
            </a:lvl4pPr>
            <a:lvl5pPr>
              <a:buClr>
                <a:schemeClr val="accent5">
                  <a:lumMod val="75000"/>
                </a:schemeClr>
              </a:buClr>
              <a:buFont typeface="Wingdings" pitchFamily="2" charset="2"/>
              <a:buChar char="§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Lubomir Bic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311960-584C-4A14-ACA9-FABEB334B0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Lubomir Bic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63F6A2-F4B9-41E2-B16A-34501A0027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Lubomir Bic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24DECD-F5BE-4BCB-8982-CA1C1C7B3F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Lubomir Bic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12A90E-5F71-4A57-84B6-0C852FA74B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rgbClr val="C000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buClr>
                <a:schemeClr val="accent5">
                  <a:lumMod val="75000"/>
                </a:schemeClr>
              </a:buClr>
              <a:buFont typeface="Wingdings" pitchFamily="2" charset="2"/>
              <a:buChar char="§"/>
              <a:defRPr sz="2800"/>
            </a:lvl1pPr>
            <a:lvl2pPr>
              <a:buClr>
                <a:schemeClr val="accent5">
                  <a:lumMod val="75000"/>
                </a:schemeClr>
              </a:buClr>
              <a:buFont typeface="Wingdings" pitchFamily="2" charset="2"/>
              <a:buChar char="§"/>
              <a:defRPr sz="2400"/>
            </a:lvl2pPr>
            <a:lvl3pPr>
              <a:buClr>
                <a:schemeClr val="accent5">
                  <a:lumMod val="75000"/>
                </a:schemeClr>
              </a:buClr>
              <a:buFont typeface="Wingdings" pitchFamily="2" charset="2"/>
              <a:buChar char="§"/>
              <a:defRPr sz="2000"/>
            </a:lvl3pPr>
            <a:lvl4pPr>
              <a:buClr>
                <a:schemeClr val="accent5">
                  <a:lumMod val="75000"/>
                </a:schemeClr>
              </a:buClr>
              <a:buFont typeface="Wingdings" pitchFamily="2" charset="2"/>
              <a:buChar char="§"/>
              <a:defRPr sz="1800"/>
            </a:lvl4pPr>
            <a:lvl5pPr>
              <a:buClr>
                <a:schemeClr val="accent5">
                  <a:lumMod val="75000"/>
                </a:schemeClr>
              </a:buClr>
              <a:buFont typeface="Wingdings" pitchFamily="2" charset="2"/>
              <a:buChar char="§"/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Lubomir Bic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B7B9F-16F2-44AD-B704-72F27C8AC7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Lubomir Bic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B52EDA-8896-467A-A3E7-F6462C0901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066800"/>
            <a:ext cx="8229600" cy="505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Lubomir Bic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60CE206-D4CC-442F-BAFA-7145FBBA95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Number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r>
              <a:rPr lang="en-US" dirty="0" smtClean="0"/>
              <a:t>binary, octal, and hexadecimal numbers</a:t>
            </a:r>
          </a:p>
          <a:p>
            <a:pPr lvl="1"/>
            <a:r>
              <a:rPr lang="en-US" dirty="0" smtClean="0"/>
              <a:t>why used</a:t>
            </a:r>
          </a:p>
          <a:p>
            <a:r>
              <a:rPr lang="en-US" dirty="0" smtClean="0"/>
              <a:t>conversions, including to/from decimal</a:t>
            </a:r>
          </a:p>
          <a:p>
            <a:r>
              <a:rPr lang="en-US" dirty="0" smtClean="0"/>
              <a:t>negative binary numbers</a:t>
            </a:r>
          </a:p>
          <a:p>
            <a:r>
              <a:rPr lang="en-US" dirty="0" smtClean="0"/>
              <a:t>floating point numbers</a:t>
            </a:r>
          </a:p>
          <a:p>
            <a:r>
              <a:rPr lang="en-US" dirty="0" smtClean="0"/>
              <a:t>character codes	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Lubomir Bic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25F92-8787-4910-8698-5B90DCF313C9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Number System Conversions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382000" cy="5059363"/>
          </a:xfrm>
        </p:spPr>
        <p:txBody>
          <a:bodyPr/>
          <a:lstStyle/>
          <a:p>
            <a:r>
              <a:rPr lang="en-US" dirty="0" smtClean="0"/>
              <a:t>a binary number can be decomposed into: </a:t>
            </a:r>
          </a:p>
          <a:p>
            <a:pPr>
              <a:buNone/>
            </a:pPr>
            <a:r>
              <a:rPr lang="en-US" dirty="0" smtClean="0"/>
              <a:t>… +d</a:t>
            </a:r>
            <a:r>
              <a:rPr lang="en-US" baseline="-25000" dirty="0" smtClean="0"/>
              <a:t>3</a:t>
            </a:r>
            <a:r>
              <a:rPr lang="en-US" dirty="0" smtClean="0"/>
              <a:t>*2</a:t>
            </a:r>
            <a:r>
              <a:rPr lang="en-US" baseline="30000" dirty="0" smtClean="0"/>
              <a:t>3 </a:t>
            </a:r>
            <a:r>
              <a:rPr lang="en-US" dirty="0" smtClean="0"/>
              <a:t>+ d</a:t>
            </a:r>
            <a:r>
              <a:rPr lang="en-US" baseline="-25000" dirty="0" smtClean="0"/>
              <a:t>2</a:t>
            </a:r>
            <a:r>
              <a:rPr lang="en-US" dirty="0" smtClean="0"/>
              <a:t>*2</a:t>
            </a:r>
            <a:r>
              <a:rPr lang="en-US" baseline="30000" dirty="0" smtClean="0"/>
              <a:t>2 </a:t>
            </a:r>
            <a:r>
              <a:rPr lang="en-US" dirty="0" smtClean="0"/>
              <a:t>+ d</a:t>
            </a:r>
            <a:r>
              <a:rPr lang="en-US" baseline="-25000" dirty="0" smtClean="0"/>
              <a:t>1</a:t>
            </a:r>
            <a:r>
              <a:rPr lang="en-US" dirty="0" smtClean="0"/>
              <a:t>*2</a:t>
            </a:r>
            <a:r>
              <a:rPr lang="en-US" baseline="30000" dirty="0" smtClean="0"/>
              <a:t>1 </a:t>
            </a:r>
            <a:r>
              <a:rPr lang="en-US" dirty="0" smtClean="0"/>
              <a:t>+ d</a:t>
            </a:r>
            <a:r>
              <a:rPr lang="en-US" baseline="-25000" dirty="0" smtClean="0"/>
              <a:t>0</a:t>
            </a:r>
            <a:r>
              <a:rPr lang="en-US" dirty="0" smtClean="0"/>
              <a:t>*2</a:t>
            </a:r>
            <a:r>
              <a:rPr lang="en-US" baseline="30000" dirty="0" smtClean="0"/>
              <a:t>0 </a:t>
            </a:r>
            <a:r>
              <a:rPr lang="en-US" dirty="0" smtClean="0"/>
              <a:t>+ d</a:t>
            </a:r>
            <a:r>
              <a:rPr lang="en-US" baseline="-25000" dirty="0" smtClean="0"/>
              <a:t>-1</a:t>
            </a:r>
            <a:r>
              <a:rPr lang="en-US" dirty="0" smtClean="0"/>
              <a:t>*2</a:t>
            </a:r>
            <a:r>
              <a:rPr lang="en-US" baseline="30000" dirty="0" smtClean="0"/>
              <a:t>-1   </a:t>
            </a:r>
            <a:r>
              <a:rPr lang="en-US" dirty="0" smtClean="0"/>
              <a:t>+ d</a:t>
            </a:r>
            <a:r>
              <a:rPr lang="en-US" baseline="-25000" dirty="0" smtClean="0"/>
              <a:t>-2</a:t>
            </a:r>
            <a:r>
              <a:rPr lang="en-US" dirty="0" smtClean="0"/>
              <a:t>*2</a:t>
            </a:r>
            <a:r>
              <a:rPr lang="en-US" baseline="30000" dirty="0" smtClean="0"/>
              <a:t>-2      </a:t>
            </a:r>
            <a:r>
              <a:rPr lang="en-US" dirty="0" smtClean="0"/>
              <a:t>+</a:t>
            </a:r>
            <a:r>
              <a:rPr lang="en-US" baseline="30000" dirty="0" smtClean="0"/>
              <a:t> </a:t>
            </a:r>
            <a:r>
              <a:rPr lang="en-US" dirty="0" smtClean="0"/>
              <a:t>…</a:t>
            </a:r>
          </a:p>
          <a:p>
            <a:pPr>
              <a:buNone/>
            </a:pPr>
            <a:r>
              <a:rPr lang="en-US" dirty="0" smtClean="0"/>
              <a:t>… +d</a:t>
            </a:r>
            <a:r>
              <a:rPr lang="en-US" baseline="-25000" dirty="0" smtClean="0"/>
              <a:t>3</a:t>
            </a:r>
            <a:r>
              <a:rPr lang="en-US" dirty="0" smtClean="0"/>
              <a:t>*8  + d</a:t>
            </a:r>
            <a:r>
              <a:rPr lang="en-US" baseline="-25000" dirty="0" smtClean="0"/>
              <a:t>2</a:t>
            </a:r>
            <a:r>
              <a:rPr lang="en-US" dirty="0" smtClean="0"/>
              <a:t>*4  + d</a:t>
            </a:r>
            <a:r>
              <a:rPr lang="en-US" baseline="-25000" dirty="0" smtClean="0"/>
              <a:t>1</a:t>
            </a:r>
            <a:r>
              <a:rPr lang="en-US" dirty="0" smtClean="0"/>
              <a:t>*2  + d</a:t>
            </a:r>
            <a:r>
              <a:rPr lang="en-US" baseline="-25000" dirty="0" smtClean="0"/>
              <a:t>0</a:t>
            </a:r>
            <a:r>
              <a:rPr lang="en-US" dirty="0" smtClean="0"/>
              <a:t>*1  +  d</a:t>
            </a:r>
            <a:r>
              <a:rPr lang="en-US" baseline="-25000" dirty="0" smtClean="0"/>
              <a:t>-1</a:t>
            </a:r>
            <a:r>
              <a:rPr lang="en-US" dirty="0" smtClean="0"/>
              <a:t>*0.5 + d</a:t>
            </a:r>
            <a:r>
              <a:rPr lang="en-US" baseline="-25000" dirty="0" smtClean="0"/>
              <a:t>-2</a:t>
            </a:r>
            <a:r>
              <a:rPr lang="en-US" dirty="0" smtClean="0"/>
              <a:t>*0.25 +…</a:t>
            </a:r>
          </a:p>
          <a:p>
            <a:r>
              <a:rPr lang="en-US" dirty="0" smtClean="0"/>
              <a:t>convert </a:t>
            </a:r>
            <a:r>
              <a:rPr lang="en-US" b="1" dirty="0" smtClean="0"/>
              <a:t>binary </a:t>
            </a:r>
            <a:r>
              <a:rPr lang="en-US" b="1" dirty="0" smtClean="0">
                <a:sym typeface="Symbol"/>
              </a:rPr>
              <a:t> </a:t>
            </a:r>
            <a:r>
              <a:rPr lang="en-US" b="1" dirty="0" smtClean="0"/>
              <a:t>decimal</a:t>
            </a:r>
          </a:p>
          <a:p>
            <a:r>
              <a:rPr lang="en-US" dirty="0" smtClean="0"/>
              <a:t>learn powers of 2: </a:t>
            </a:r>
          </a:p>
          <a:p>
            <a:pPr lvl="1"/>
            <a:r>
              <a:rPr lang="en-US" dirty="0" smtClean="0"/>
              <a:t>1, 2, 4, 8, 16, 32, 64, 128, 256, 512, 1024, …</a:t>
            </a:r>
          </a:p>
          <a:p>
            <a:pPr lvl="1"/>
            <a:r>
              <a:rPr lang="en-US" dirty="0" smtClean="0"/>
              <a:t>for each binary digit that is 1 add corresponding power</a:t>
            </a:r>
          </a:p>
          <a:p>
            <a:r>
              <a:rPr lang="en-US" dirty="0" smtClean="0"/>
              <a:t>Example:</a:t>
            </a:r>
          </a:p>
          <a:p>
            <a:pPr lvl="1">
              <a:buNone/>
            </a:pPr>
            <a:r>
              <a:rPr lang="en-US" sz="2800" dirty="0" smtClean="0"/>
              <a:t>110101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= 2</a:t>
            </a:r>
            <a:r>
              <a:rPr lang="en-US" sz="2800" baseline="30000" dirty="0" smtClean="0"/>
              <a:t>5 </a:t>
            </a:r>
            <a:r>
              <a:rPr lang="en-US" sz="2800" dirty="0" smtClean="0"/>
              <a:t>+ 2</a:t>
            </a:r>
            <a:r>
              <a:rPr lang="en-US" sz="2800" baseline="30000" dirty="0" smtClean="0"/>
              <a:t>4 </a:t>
            </a:r>
            <a:r>
              <a:rPr lang="en-US" sz="2800" dirty="0" smtClean="0"/>
              <a:t>+ 2</a:t>
            </a:r>
            <a:r>
              <a:rPr lang="en-US" sz="2800" baseline="30000" dirty="0" smtClean="0"/>
              <a:t>2 </a:t>
            </a:r>
            <a:r>
              <a:rPr lang="en-US" sz="2800" dirty="0" smtClean="0"/>
              <a:t>+ 2</a:t>
            </a:r>
            <a:r>
              <a:rPr lang="en-US" sz="2800" baseline="30000" dirty="0" smtClean="0"/>
              <a:t>0 </a:t>
            </a:r>
            <a:r>
              <a:rPr lang="en-US" sz="2800" dirty="0" smtClean="0"/>
              <a:t>= 32 + 16 + 4 + 1 = 53</a:t>
            </a:r>
            <a:r>
              <a:rPr lang="en-US" sz="2800" baseline="-25000" dirty="0" smtClean="0"/>
              <a:t>10</a:t>
            </a:r>
          </a:p>
          <a:p>
            <a:pPr lvl="1">
              <a:buNone/>
            </a:pPr>
            <a:r>
              <a:rPr lang="en-US" sz="2800" dirty="0" smtClean="0"/>
              <a:t>1.01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= 2</a:t>
            </a:r>
            <a:r>
              <a:rPr lang="en-US" sz="2800" baseline="30000" dirty="0" smtClean="0"/>
              <a:t>0 </a:t>
            </a:r>
            <a:r>
              <a:rPr lang="en-US" sz="2800" dirty="0" smtClean="0"/>
              <a:t>+ 2</a:t>
            </a:r>
            <a:r>
              <a:rPr lang="en-US" sz="2800" baseline="30000" dirty="0" smtClean="0"/>
              <a:t>-2 </a:t>
            </a:r>
            <a:r>
              <a:rPr lang="en-US" sz="2800" dirty="0" smtClean="0"/>
              <a:t>= 1 + ¼ = 1.25</a:t>
            </a:r>
            <a:r>
              <a:rPr lang="en-US" sz="2800" baseline="-25000" dirty="0" smtClean="0"/>
              <a:t>10</a:t>
            </a:r>
            <a:endParaRPr lang="en-US" sz="2800" dirty="0" smtClean="0"/>
          </a:p>
          <a:p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Lubomir Bic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25F92-8787-4910-8698-5B90DCF313C9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7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8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9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3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14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15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16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0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21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22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23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7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28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29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30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4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35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36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37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41" dur="indefinite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42" dur="indefinite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43" dur="indefinite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44" dur="indefinite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48" dur="indefinite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49" dur="indefinite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50" dur="indefinite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51" dur="indefinite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55" dur="indefinite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56" dur="indefinite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57" dur="indefinite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58" dur="indefinite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2" dur="indefinite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63" dur="indefinite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64" dur="indefinite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65" dur="indefinite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9" dur="indefinite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70" dur="indefinite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71" dur="indefinite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72" dur="indefinite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Number System Conversions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382000" cy="5059363"/>
          </a:xfrm>
        </p:spPr>
        <p:txBody>
          <a:bodyPr/>
          <a:lstStyle/>
          <a:p>
            <a:r>
              <a:rPr lang="en-US" b="1" dirty="0" smtClean="0"/>
              <a:t>decimal </a:t>
            </a:r>
            <a:r>
              <a:rPr lang="en-US" b="1" dirty="0" smtClean="0">
                <a:sym typeface="Symbol"/>
              </a:rPr>
              <a:t></a:t>
            </a:r>
            <a:r>
              <a:rPr lang="en-US" b="1" dirty="0" smtClean="0"/>
              <a:t> binary:</a:t>
            </a:r>
          </a:p>
          <a:p>
            <a:r>
              <a:rPr lang="en-US" dirty="0" smtClean="0"/>
              <a:t>decompose number into powers of 2</a:t>
            </a:r>
          </a:p>
          <a:p>
            <a:pPr lvl="1"/>
            <a:r>
              <a:rPr lang="en-US" dirty="0" smtClean="0"/>
              <a:t>How: repeatedly subtract the largest possible power</a:t>
            </a:r>
          </a:p>
          <a:p>
            <a:r>
              <a:rPr lang="en-US" dirty="0" smtClean="0"/>
              <a:t>for each component write a 1 in corresponding digit</a:t>
            </a:r>
          </a:p>
          <a:p>
            <a:r>
              <a:rPr lang="en-US" dirty="0" smtClean="0"/>
              <a:t>Example: convert 53</a:t>
            </a:r>
            <a:r>
              <a:rPr lang="en-US" baseline="-25000" dirty="0" smtClean="0"/>
              <a:t>10</a:t>
            </a:r>
            <a:endParaRPr lang="en-US" dirty="0" smtClean="0"/>
          </a:p>
          <a:p>
            <a:pPr lvl="1">
              <a:spcBef>
                <a:spcPts val="0"/>
              </a:spcBef>
              <a:buNone/>
            </a:pPr>
            <a:r>
              <a:rPr lang="en-US" dirty="0" smtClean="0"/>
              <a:t>53 – 2</a:t>
            </a:r>
            <a:r>
              <a:rPr lang="en-US" baseline="30000" dirty="0" smtClean="0"/>
              <a:t>5</a:t>
            </a:r>
            <a:r>
              <a:rPr lang="en-US" dirty="0" smtClean="0"/>
              <a:t> = 53 – 32 = 21</a:t>
            </a:r>
          </a:p>
          <a:p>
            <a:pPr lvl="1">
              <a:spcBef>
                <a:spcPts val="0"/>
              </a:spcBef>
              <a:buNone/>
            </a:pPr>
            <a:r>
              <a:rPr lang="en-US" dirty="0" smtClean="0"/>
              <a:t>21 – 2</a:t>
            </a:r>
            <a:r>
              <a:rPr lang="en-US" baseline="30000" dirty="0" smtClean="0"/>
              <a:t>4 </a:t>
            </a:r>
            <a:r>
              <a:rPr lang="en-US" dirty="0" smtClean="0"/>
              <a:t>= 21 – 16 = 5</a:t>
            </a:r>
          </a:p>
          <a:p>
            <a:pPr lvl="1">
              <a:spcBef>
                <a:spcPts val="0"/>
              </a:spcBef>
              <a:buNone/>
            </a:pPr>
            <a:r>
              <a:rPr lang="en-US" dirty="0" smtClean="0"/>
              <a:t>5 – 2</a:t>
            </a:r>
            <a:r>
              <a:rPr lang="en-US" baseline="30000" dirty="0" smtClean="0"/>
              <a:t>2 </a:t>
            </a:r>
            <a:r>
              <a:rPr lang="en-US" dirty="0" smtClean="0"/>
              <a:t>= 5 – 4 = 1</a:t>
            </a:r>
          </a:p>
          <a:p>
            <a:pPr lvl="1">
              <a:spcBef>
                <a:spcPts val="0"/>
              </a:spcBef>
              <a:buNone/>
            </a:pPr>
            <a:r>
              <a:rPr lang="en-US" dirty="0" smtClean="0"/>
              <a:t>1 – 2</a:t>
            </a:r>
            <a:r>
              <a:rPr lang="en-US" baseline="30000" dirty="0" smtClean="0"/>
              <a:t>0  </a:t>
            </a:r>
            <a:r>
              <a:rPr lang="en-US" dirty="0" smtClean="0"/>
              <a:t>= 1 – 1 = 0</a:t>
            </a:r>
          </a:p>
          <a:p>
            <a:r>
              <a:rPr lang="en-US" dirty="0" smtClean="0"/>
              <a:t>the powers are: 5, 4, 2, 0</a:t>
            </a:r>
          </a:p>
          <a:p>
            <a:r>
              <a:rPr lang="en-US" dirty="0" smtClean="0"/>
              <a:t>the binary number is: 110101</a:t>
            </a:r>
            <a:r>
              <a:rPr lang="en-US" baseline="-25000" dirty="0" smtClean="0"/>
              <a:t>2</a:t>
            </a:r>
          </a:p>
          <a:p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Lubomir Bic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25F92-8787-4910-8698-5B90DCF313C9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7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8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9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3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14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15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16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0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21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22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23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7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28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29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30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4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35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36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37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41" dur="indefinite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42" dur="indefinite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43" dur="indefinite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44" dur="indefinite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48" dur="indefinite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49" dur="indefinite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50" dur="indefinite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51" dur="indefinite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55" dur="indefinite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56" dur="indefinite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57" dur="indefinite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58" dur="indefinite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2" dur="indefinite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63" dur="indefinite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64" dur="indefinite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65" dur="indefinite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9" dur="indefinite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70" dur="indefinite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71" dur="indefinite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72" dur="indefinite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76" dur="indefinite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77" dur="indefinite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78" dur="indefinite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79" dur="indefinite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Number System Conversions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summary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binary </a:t>
            </a:r>
            <a:r>
              <a:rPr lang="en-US" dirty="0" smtClean="0">
                <a:sym typeface="Symbol"/>
              </a:rPr>
              <a:t> octal/hex: </a:t>
            </a:r>
          </a:p>
          <a:p>
            <a:pPr lvl="1">
              <a:spcBef>
                <a:spcPts val="0"/>
              </a:spcBef>
              <a:buNone/>
            </a:pPr>
            <a:r>
              <a:rPr lang="en-US" dirty="0" smtClean="0">
                <a:sym typeface="Symbol"/>
              </a:rPr>
              <a:t>		grouping of 3 or 4 bits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octal </a:t>
            </a:r>
            <a:r>
              <a:rPr lang="en-US" dirty="0" smtClean="0">
                <a:sym typeface="Symbol"/>
              </a:rPr>
              <a:t> hex: </a:t>
            </a:r>
          </a:p>
          <a:p>
            <a:pPr lvl="1">
              <a:spcBef>
                <a:spcPts val="0"/>
              </a:spcBef>
              <a:buNone/>
            </a:pPr>
            <a:r>
              <a:rPr lang="en-US" dirty="0" smtClean="0">
                <a:sym typeface="Symbol"/>
              </a:rPr>
              <a:t>		via binary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binary </a:t>
            </a:r>
            <a:r>
              <a:rPr lang="en-US" dirty="0" smtClean="0">
                <a:sym typeface="Symbol"/>
              </a:rPr>
              <a:t> decimal: </a:t>
            </a:r>
          </a:p>
          <a:p>
            <a:pPr lvl="1">
              <a:spcBef>
                <a:spcPts val="0"/>
              </a:spcBef>
              <a:buNone/>
            </a:pPr>
            <a:r>
              <a:rPr lang="en-US" dirty="0" smtClean="0">
                <a:sym typeface="Symbol"/>
              </a:rPr>
              <a:t>		sum up powers of 2</a:t>
            </a:r>
          </a:p>
          <a:p>
            <a:pPr lvl="1">
              <a:spcBef>
                <a:spcPts val="0"/>
              </a:spcBef>
            </a:pPr>
            <a:r>
              <a:rPr lang="en-US" dirty="0" smtClean="0">
                <a:sym typeface="Symbol"/>
              </a:rPr>
              <a:t>decimal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 </a:t>
            </a:r>
            <a:r>
              <a:rPr lang="en-US" dirty="0" smtClean="0"/>
              <a:t>binary</a:t>
            </a:r>
            <a:r>
              <a:rPr lang="en-US" dirty="0" smtClean="0">
                <a:sym typeface="Symbol"/>
              </a:rPr>
              <a:t>: </a:t>
            </a:r>
          </a:p>
          <a:p>
            <a:pPr lvl="1">
              <a:spcBef>
                <a:spcPts val="0"/>
              </a:spcBef>
              <a:buNone/>
            </a:pPr>
            <a:r>
              <a:rPr lang="en-US" dirty="0" smtClean="0">
                <a:sym typeface="Symbol"/>
              </a:rPr>
              <a:t>		decompose into powers of 2</a:t>
            </a:r>
          </a:p>
          <a:p>
            <a:pPr lvl="1">
              <a:spcBef>
                <a:spcPts val="0"/>
              </a:spcBef>
            </a:pPr>
            <a:r>
              <a:rPr lang="en-US" dirty="0" smtClean="0">
                <a:sym typeface="Symbol"/>
              </a:rPr>
              <a:t>octal/hex  decimal: </a:t>
            </a:r>
          </a:p>
          <a:p>
            <a:pPr lvl="1">
              <a:spcBef>
                <a:spcPts val="0"/>
              </a:spcBef>
              <a:buNone/>
            </a:pPr>
            <a:r>
              <a:rPr lang="en-US" dirty="0" smtClean="0">
                <a:sym typeface="Symbol"/>
              </a:rPr>
              <a:t>		use powers of 8 or 16</a:t>
            </a:r>
          </a:p>
          <a:p>
            <a:pPr lvl="1">
              <a:spcBef>
                <a:spcPts val="0"/>
              </a:spcBef>
              <a:buNone/>
            </a:pPr>
            <a:r>
              <a:rPr lang="en-US" dirty="0" smtClean="0">
                <a:sym typeface="Symbol"/>
              </a:rPr>
              <a:t>		easier: via binary</a:t>
            </a:r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Lubomir Bic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25F92-8787-4910-8698-5B90DCF313C9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7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8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9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3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14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15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16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0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21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22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23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7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28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29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30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4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35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36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37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41" dur="indefinite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42" dur="indefinite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43" dur="indefinite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44" dur="indefinite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48" dur="indefinite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49" dur="indefinite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50" dur="indefinite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51" dur="indefinite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55" dur="indefinite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56" dur="indefinite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57" dur="indefinite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58" dur="indefinite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2" dur="indefinite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63" dur="indefinite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64" dur="indefinite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65" dur="indefinite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9" dur="indefinite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70" dur="indefinite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71" dur="indefinite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72" dur="indefinite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76" dur="indefinite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77" dur="indefinite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78" dur="indefinite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79" dur="indefinite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83" dur="indefinite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84" dur="indefinite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85" dur="indefinite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86" dur="indefinite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Negative Binary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458200" cy="5334000"/>
          </a:xfrm>
        </p:spPr>
        <p:txBody>
          <a:bodyPr/>
          <a:lstStyle/>
          <a:p>
            <a:r>
              <a:rPr lang="en-US" b="1" dirty="0" smtClean="0"/>
              <a:t>signed magnitude</a:t>
            </a:r>
            <a:r>
              <a:rPr lang="en-US" dirty="0" smtClean="0"/>
              <a:t>: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left-most bit is a </a:t>
            </a:r>
            <a:r>
              <a:rPr lang="en-US" b="1" dirty="0" smtClean="0"/>
              <a:t>sign bit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Example with 8 bits: </a:t>
            </a:r>
          </a:p>
          <a:p>
            <a:pPr lvl="1">
              <a:spcBef>
                <a:spcPts val="0"/>
              </a:spcBef>
              <a:buNone/>
            </a:pPr>
            <a:r>
              <a:rPr lang="en-US" dirty="0" smtClean="0"/>
              <a:t>	5 = 0000 0101, –5 = </a:t>
            </a:r>
            <a:r>
              <a:rPr lang="en-US" b="1" dirty="0" smtClean="0">
                <a:solidFill>
                  <a:srgbClr val="C00000"/>
                </a:solidFill>
              </a:rPr>
              <a:t>1</a:t>
            </a:r>
            <a:r>
              <a:rPr lang="en-US" dirty="0" smtClean="0"/>
              <a:t>000 0101</a:t>
            </a:r>
          </a:p>
          <a:p>
            <a:r>
              <a:rPr lang="en-US" b="1" dirty="0" smtClean="0"/>
              <a:t>one’s</a:t>
            </a:r>
            <a:r>
              <a:rPr lang="en-US" dirty="0" smtClean="0"/>
              <a:t> complement:</a:t>
            </a:r>
          </a:p>
          <a:p>
            <a:pPr lvl="1"/>
            <a:r>
              <a:rPr lang="en-US" b="1" dirty="0" smtClean="0"/>
              <a:t>flip all </a:t>
            </a:r>
            <a:r>
              <a:rPr lang="en-US" dirty="0" smtClean="0"/>
              <a:t>bits (0 becomes 1, 1 becomes 0)</a:t>
            </a:r>
          </a:p>
          <a:p>
            <a:pPr lvl="1"/>
            <a:r>
              <a:rPr lang="en-US" dirty="0" smtClean="0"/>
              <a:t>Example: 5 = 0000 0101, –5 = </a:t>
            </a:r>
            <a:r>
              <a:rPr lang="en-US" b="1" dirty="0" smtClean="0">
                <a:solidFill>
                  <a:srgbClr val="C00000"/>
                </a:solidFill>
              </a:rPr>
              <a:t>1111 1010</a:t>
            </a:r>
          </a:p>
          <a:p>
            <a:pPr lvl="1"/>
            <a:r>
              <a:rPr lang="en-US" dirty="0" smtClean="0"/>
              <a:t>Advantage: </a:t>
            </a:r>
            <a:r>
              <a:rPr lang="en-US" b="1" dirty="0" smtClean="0"/>
              <a:t>subtract by adding negative number</a:t>
            </a:r>
          </a:p>
          <a:p>
            <a:pPr lvl="1"/>
            <a:r>
              <a:rPr lang="en-US" dirty="0" smtClean="0"/>
              <a:t>Example: 12 – 5 = 12+(–5)</a:t>
            </a:r>
          </a:p>
          <a:p>
            <a:pPr lvl="2"/>
            <a:r>
              <a:rPr lang="en-US" dirty="0" smtClean="0"/>
              <a:t>add left-most carry to sum</a:t>
            </a:r>
          </a:p>
          <a:p>
            <a:pPr lvl="1"/>
            <a:r>
              <a:rPr lang="en-US" dirty="0" smtClean="0"/>
              <a:t>Problem: 2 forms of zero:</a:t>
            </a:r>
          </a:p>
          <a:p>
            <a:pPr lvl="2"/>
            <a:r>
              <a:rPr lang="en-US" dirty="0" smtClean="0"/>
              <a:t>0000 0000 = 1111 1111</a:t>
            </a:r>
          </a:p>
          <a:p>
            <a:pPr lvl="1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Lubomir Bic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25F92-8787-4910-8698-5B90DCF313C9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410200" y="4572000"/>
          <a:ext cx="20574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1510"/>
                <a:gridCol w="1405890"/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   0000 1100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–5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+ 1111 1010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carry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1 1111 000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   0000 0110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   0000 0111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cxnSp>
        <p:nvCxnSpPr>
          <p:cNvPr id="8" name="Straight Arrow Connector 7"/>
          <p:cNvCxnSpPr/>
          <p:nvPr/>
        </p:nvCxnSpPr>
        <p:spPr>
          <a:xfrm>
            <a:off x="6248400" y="5638800"/>
            <a:ext cx="990600" cy="762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7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8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9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mph" presetSubtype="3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5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mph" presetSubtype="3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mph" presetSubtype="3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5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26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7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1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32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33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34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8" dur="indefinite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39" dur="indefinite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40" dur="indefinite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41" dur="indefinite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mph" presetSubtype="3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45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46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47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mph" presetSubtype="3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51" dur="indefinit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52" dur="indefinit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53" dur="indefinit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" presetClass="emph" presetSubtype="3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57" dur="indefinite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58" dur="indefinite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59" dur="indefinite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" presetClass="emph" presetSubtype="3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5" dur="indefinite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66" dur="indefinite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67" dur="indefinite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" presetClass="emph" presetSubtype="3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73" dur="indefinite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74" dur="indefinite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75" dur="indefinite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" presetClass="emph" presetSubtype="3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79" dur="indefinite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80" dur="indefinite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1" dur="indefinite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/>
          <a:lstStyle/>
          <a:p>
            <a:r>
              <a:rPr lang="en-US" dirty="0" smtClean="0"/>
              <a:t>Negative Binary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1"/>
            <a:ext cx="8229600" cy="1676400"/>
          </a:xfrm>
        </p:spPr>
        <p:txBody>
          <a:bodyPr/>
          <a:lstStyle/>
          <a:p>
            <a:r>
              <a:rPr lang="en-US" b="1" dirty="0" smtClean="0"/>
              <a:t>two’s</a:t>
            </a:r>
            <a:r>
              <a:rPr lang="en-US" dirty="0" smtClean="0"/>
              <a:t> complement: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one’s complement + 1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Example: 5 = 0000 0101, –5 = 1111 1010</a:t>
            </a:r>
            <a:r>
              <a:rPr lang="en-US" b="1" dirty="0" smtClean="0">
                <a:solidFill>
                  <a:srgbClr val="C00000"/>
                </a:solidFill>
              </a:rPr>
              <a:t>+1 </a:t>
            </a:r>
            <a:r>
              <a:rPr lang="en-US" dirty="0" smtClean="0"/>
              <a:t>= 1111 1011 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add/subtract as before, but left-most carry is </a:t>
            </a:r>
            <a:r>
              <a:rPr lang="en-US" b="1" dirty="0" smtClean="0"/>
              <a:t>discarded</a:t>
            </a:r>
            <a:endParaRPr lang="en-US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Lubomir Bic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25F92-8787-4910-8698-5B90DCF313C9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371600" y="2514600"/>
          <a:ext cx="21336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/>
                <a:gridCol w="1447800"/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   0000 1100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–5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+ 1111 1011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carry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1 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1111 000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   0000 0111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57200" y="4038600"/>
            <a:ext cx="82296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5">
                  <a:lumMod val="75000"/>
                </a:schemeClr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drawback of two’s complement: </a:t>
            </a:r>
            <a:r>
              <a:rPr lang="en-US" sz="2400" b="1" dirty="0" smtClean="0">
                <a:latin typeface="+mn-lt"/>
              </a:rPr>
              <a:t>extra</a:t>
            </a:r>
            <a:r>
              <a:rPr lang="en-US" sz="2400" dirty="0" smtClean="0">
                <a:latin typeface="+mn-lt"/>
              </a:rPr>
              <a:t> negative number</a:t>
            </a:r>
          </a:p>
          <a:p>
            <a:pPr marL="800100" lvl="1" indent="-342900">
              <a:spcBef>
                <a:spcPts val="0"/>
              </a:spcBef>
              <a:buClr>
                <a:schemeClr val="accent5">
                  <a:lumMod val="75000"/>
                </a:schemeClr>
              </a:buClr>
              <a:buFont typeface="Wingdings" pitchFamily="2" charset="2"/>
              <a:buChar char="§"/>
            </a:pPr>
            <a:r>
              <a:rPr lang="en-US" sz="2400" dirty="0" smtClean="0">
                <a:latin typeface="+mn-lt"/>
              </a:rPr>
              <a:t>with 8 bits we have 2</a:t>
            </a:r>
            <a:r>
              <a:rPr lang="en-US" sz="2400" baseline="30000" dirty="0" smtClean="0">
                <a:latin typeface="+mn-lt"/>
              </a:rPr>
              <a:t>8</a:t>
            </a:r>
            <a:r>
              <a:rPr lang="en-US" sz="2400" dirty="0" smtClean="0">
                <a:latin typeface="+mn-lt"/>
              </a:rPr>
              <a:t> = 256 possible combinations: </a:t>
            </a:r>
          </a:p>
          <a:p>
            <a:pPr marL="800100" lvl="1" indent="-342900">
              <a:spcBef>
                <a:spcPts val="0"/>
              </a:spcBef>
              <a:buClr>
                <a:schemeClr val="accent5">
                  <a:lumMod val="75000"/>
                </a:schemeClr>
              </a:buClr>
              <a:buFont typeface="Wingdings" pitchFamily="2" charset="2"/>
              <a:buChar char="§"/>
            </a:pPr>
            <a:r>
              <a:rPr lang="en-US" sz="2400" dirty="0" smtClean="0">
                <a:latin typeface="+mn-lt"/>
              </a:rPr>
              <a:t>2</a:t>
            </a:r>
            <a:r>
              <a:rPr lang="en-US" sz="2400" baseline="30000" dirty="0" smtClean="0">
                <a:latin typeface="+mn-lt"/>
              </a:rPr>
              <a:t>7</a:t>
            </a:r>
            <a:r>
              <a:rPr lang="en-US" sz="2400" dirty="0" smtClean="0">
                <a:latin typeface="+mn-lt"/>
              </a:rPr>
              <a:t> = 128 combinations have left-most bit = 0:</a:t>
            </a:r>
          </a:p>
          <a:p>
            <a:pPr marL="800100" lvl="1" indent="-342900">
              <a:spcBef>
                <a:spcPts val="0"/>
              </a:spcBef>
              <a:buClr>
                <a:schemeClr val="accent5">
                  <a:lumMod val="75000"/>
                </a:schemeClr>
              </a:buClr>
            </a:pPr>
            <a:r>
              <a:rPr lang="en-US" sz="2400" dirty="0" smtClean="0">
                <a:latin typeface="+mn-lt"/>
              </a:rPr>
              <a:t>	represent </a:t>
            </a:r>
            <a:r>
              <a:rPr lang="en-US" sz="2400" b="1" dirty="0" smtClean="0">
                <a:latin typeface="+mn-lt"/>
              </a:rPr>
              <a:t>zero</a:t>
            </a:r>
            <a:r>
              <a:rPr lang="en-US" sz="2400" dirty="0" smtClean="0">
                <a:latin typeface="+mn-lt"/>
              </a:rPr>
              <a:t> and </a:t>
            </a:r>
            <a:r>
              <a:rPr lang="en-US" sz="2400" b="1" dirty="0" smtClean="0">
                <a:latin typeface="+mn-lt"/>
              </a:rPr>
              <a:t>127 positive </a:t>
            </a:r>
            <a:r>
              <a:rPr lang="en-US" sz="2400" dirty="0" smtClean="0">
                <a:latin typeface="+mn-lt"/>
              </a:rPr>
              <a:t>integers</a:t>
            </a:r>
          </a:p>
          <a:p>
            <a:pPr marL="800100" lvl="1" indent="-342900">
              <a:spcBef>
                <a:spcPts val="0"/>
              </a:spcBef>
              <a:buClr>
                <a:schemeClr val="accent5">
                  <a:lumMod val="75000"/>
                </a:schemeClr>
              </a:buClr>
              <a:buFont typeface="Wingdings" pitchFamily="2" charset="2"/>
              <a:buChar char="§"/>
            </a:pPr>
            <a:r>
              <a:rPr lang="en-US" sz="2400" dirty="0" smtClean="0">
                <a:latin typeface="+mn-lt"/>
              </a:rPr>
              <a:t>2</a:t>
            </a:r>
            <a:r>
              <a:rPr lang="en-US" sz="2400" baseline="30000" dirty="0" smtClean="0">
                <a:latin typeface="+mn-lt"/>
              </a:rPr>
              <a:t>7</a:t>
            </a:r>
            <a:r>
              <a:rPr lang="en-US" sz="2400" dirty="0" smtClean="0">
                <a:latin typeface="+mn-lt"/>
              </a:rPr>
              <a:t> = 128 combinations have left-most bit = 1:</a:t>
            </a:r>
          </a:p>
          <a:p>
            <a:pPr marL="800100" lvl="1" indent="-342900">
              <a:spcBef>
                <a:spcPts val="0"/>
              </a:spcBef>
              <a:buClr>
                <a:schemeClr val="accent5">
                  <a:lumMod val="75000"/>
                </a:schemeClr>
              </a:buClr>
            </a:pPr>
            <a:r>
              <a:rPr lang="en-US" sz="2400" dirty="0" smtClean="0">
                <a:latin typeface="+mn-lt"/>
              </a:rPr>
              <a:t>	represent </a:t>
            </a:r>
            <a:r>
              <a:rPr lang="en-US" sz="2400" b="1" dirty="0" smtClean="0">
                <a:latin typeface="+mn-lt"/>
              </a:rPr>
              <a:t>128 negative </a:t>
            </a:r>
            <a:r>
              <a:rPr lang="en-US" sz="2400" dirty="0" smtClean="0">
                <a:latin typeface="+mn-lt"/>
              </a:rPr>
              <a:t>integers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7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8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9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mph" presetSubtype="3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5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mph" presetSubtype="3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mph" presetSubtype="3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5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26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7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1" dur="indefinite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32" dur="indefinite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33" dur="indefinite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34" dur="indefinite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mph" presetSubtype="3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8" dur="indefinite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39" dur="indefinite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40" dur="indefinite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mph" presetSubtype="3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44" dur="indefinite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45" dur="indefinite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46" dur="indefinite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mph" presetSubtype="3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50" dur="indefinite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51" dur="indefinite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52" dur="indefinite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mph" presetSubtype="3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56" dur="indefinite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57" dur="indefinite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58" dur="indefinite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" presetClass="emph" presetSubtype="3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2" dur="indefinite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63" dur="indefinite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64" dur="indefinite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Negative Binary Numbers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838200" y="990600"/>
          <a:ext cx="6583680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/>
                <a:gridCol w="1280160"/>
                <a:gridCol w="914400"/>
                <a:gridCol w="1737360"/>
                <a:gridCol w="1737360"/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decimal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binary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decimal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1’s complement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2’s complement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0000 0000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–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rgbClr val="C00000"/>
                          </a:solidFill>
                        </a:rPr>
                        <a:t>1111 1111</a:t>
                      </a:r>
                      <a:endParaRPr lang="en-US" b="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0000 0000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0000 0001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–1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1111 1110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1111 1111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0000 0010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–2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1111 1101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1111 1110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0000 0011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–3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1111 1100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1111 1101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126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0111 1110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–126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1000 0001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1000 0010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127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0111 1111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–127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1000 0000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1000 0001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128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nonexistent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–128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nonexistent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1000 0000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Lubomir Bic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25F92-8787-4910-8698-5B90DCF313C9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5334000" y="1524000"/>
            <a:ext cx="685800" cy="3810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5334000" y="3352800"/>
            <a:ext cx="685800" cy="3810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334000" y="3733800"/>
            <a:ext cx="685800" cy="3810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334000" y="1905000"/>
            <a:ext cx="685800" cy="3810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334000" y="2286000"/>
            <a:ext cx="685800" cy="3810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ontent Placeholder 2"/>
          <p:cNvSpPr txBox="1">
            <a:spLocks/>
          </p:cNvSpPr>
          <p:nvPr/>
        </p:nvSpPr>
        <p:spPr bwMode="auto">
          <a:xfrm>
            <a:off x="762000" y="4495800"/>
            <a:ext cx="79248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spcBef>
                <a:spcPct val="20000"/>
              </a:spcBef>
              <a:buClr>
                <a:schemeClr val="accent5">
                  <a:lumMod val="75000"/>
                </a:schemeClr>
              </a:buClr>
              <a:buFont typeface="Wingdings" pitchFamily="2" charset="2"/>
              <a:buChar char="§"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eliminate </a:t>
            </a:r>
            <a:r>
              <a:rPr lang="en-US" sz="2800" dirty="0" smtClean="0">
                <a:latin typeface="+mj-lt"/>
              </a:rPr>
              <a:t>–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0 by shifting range down</a:t>
            </a:r>
          </a:p>
          <a:p>
            <a:pPr marL="800100" lvl="1" indent="-342900">
              <a:spcBef>
                <a:spcPct val="20000"/>
              </a:spcBef>
              <a:buClr>
                <a:schemeClr val="accent5">
                  <a:lumMod val="75000"/>
                </a:schemeClr>
              </a:buClr>
              <a:buFont typeface="Wingdings" pitchFamily="2" charset="2"/>
              <a:buChar char="§"/>
            </a:pPr>
            <a:r>
              <a:rPr lang="en-US" sz="2800" dirty="0" smtClean="0">
                <a:latin typeface="+mj-lt"/>
              </a:rPr>
              <a:t>+0 = –0 = 0000 0000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buClr>
                <a:schemeClr val="accent5">
                  <a:lumMod val="75000"/>
                </a:schemeClr>
              </a:buClr>
              <a:buFont typeface="Wingdings" pitchFamily="2" charset="2"/>
              <a:buChar char="§"/>
            </a:pPr>
            <a:r>
              <a:rPr lang="en-US" sz="2800" dirty="0" smtClean="0">
                <a:latin typeface="+mj-lt"/>
              </a:rPr>
              <a:t>–128</a:t>
            </a:r>
            <a:r>
              <a:rPr lang="en-US" sz="2800" dirty="0" smtClean="0">
                <a:latin typeface="+mn-lt"/>
              </a:rPr>
              <a:t> exists only in negative range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267200" y="1371600"/>
            <a:ext cx="1066800" cy="381000"/>
          </a:xfrm>
          <a:prstGeom prst="rect">
            <a:avLst/>
          </a:prstGeom>
          <a:solidFill>
            <a:srgbClr val="C00000">
              <a:alpha val="28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6019800" y="3962400"/>
            <a:ext cx="1066800" cy="381000"/>
          </a:xfrm>
          <a:prstGeom prst="rect">
            <a:avLst/>
          </a:prstGeom>
          <a:solidFill>
            <a:srgbClr val="C00000">
              <a:alpha val="28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5943600" y="1371600"/>
            <a:ext cx="1143000" cy="381000"/>
          </a:xfrm>
          <a:prstGeom prst="rect">
            <a:avLst/>
          </a:prstGeom>
          <a:solidFill>
            <a:srgbClr val="00B050">
              <a:alpha val="28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1828800" y="1371600"/>
            <a:ext cx="1143000" cy="381000"/>
          </a:xfrm>
          <a:prstGeom prst="rect">
            <a:avLst/>
          </a:prstGeom>
          <a:solidFill>
            <a:srgbClr val="00B050">
              <a:alpha val="28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7" dur="indefinite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8" dur="indefinite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9" dur="indefinite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5" dur="indefinite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26" dur="indefinite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27" dur="indefinite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28" dur="indefinite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6" dur="indefinite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37" dur="indefinite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38" dur="indefinite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39" dur="indefinite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  <p:bldP spid="20" grpId="0" uiExpand="1" animBg="1"/>
      <p:bldP spid="21" grpId="0" uiExpand="1" animBg="1"/>
      <p:bldP spid="22" grpId="0" animBg="1"/>
      <p:bldP spid="2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Finite-Precision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534400" cy="5059363"/>
          </a:xfrm>
        </p:spPr>
        <p:txBody>
          <a:bodyPr/>
          <a:lstStyle/>
          <a:p>
            <a:r>
              <a:rPr lang="en-US" dirty="0" smtClean="0"/>
              <a:t>number of bits determines the max/min number</a:t>
            </a:r>
          </a:p>
          <a:p>
            <a:r>
              <a:rPr lang="en-US" dirty="0" smtClean="0"/>
              <a:t>Problem:</a:t>
            </a:r>
          </a:p>
          <a:p>
            <a:pPr lvl="1"/>
            <a:r>
              <a:rPr lang="en-US" dirty="0" smtClean="0"/>
              <a:t>assume 4 bits</a:t>
            </a:r>
          </a:p>
          <a:p>
            <a:pPr lvl="1"/>
            <a:r>
              <a:rPr lang="en-US" dirty="0" smtClean="0"/>
              <a:t>4 + 5 = 9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1001 = </a:t>
            </a:r>
            <a:r>
              <a:rPr lang="en-US" b="1" dirty="0" smtClean="0">
                <a:solidFill>
                  <a:srgbClr val="C00000"/>
                </a:solidFill>
              </a:rPr>
              <a:t>-7  </a:t>
            </a:r>
            <a:r>
              <a:rPr lang="en-US" dirty="0" smtClean="0">
                <a:sym typeface="Symbol"/>
              </a:rPr>
              <a:t> </a:t>
            </a:r>
            <a:r>
              <a:rPr lang="en-US" dirty="0" smtClean="0"/>
              <a:t>wrong result!</a:t>
            </a:r>
          </a:p>
          <a:p>
            <a:pPr lvl="1">
              <a:buNone/>
            </a:pPr>
            <a:r>
              <a:rPr lang="en-US" dirty="0" smtClean="0"/>
              <a:t>	9 is too large for 4 bits (largest positive integer: 0111=7)</a:t>
            </a:r>
          </a:p>
          <a:p>
            <a:pPr lvl="1"/>
            <a:r>
              <a:rPr lang="en-US" b="1" dirty="0" smtClean="0"/>
              <a:t>overflow – must compare sign bits to detect:</a:t>
            </a:r>
          </a:p>
          <a:p>
            <a:pPr lvl="1">
              <a:buNone/>
            </a:pPr>
            <a:r>
              <a:rPr lang="en-US" dirty="0" smtClean="0"/>
              <a:t>	A and B have the </a:t>
            </a:r>
            <a:r>
              <a:rPr lang="en-US" b="1" dirty="0" smtClean="0"/>
              <a:t>same</a:t>
            </a:r>
            <a:r>
              <a:rPr lang="en-US" dirty="0" smtClean="0"/>
              <a:t> sign and A+B has a </a:t>
            </a:r>
            <a:r>
              <a:rPr lang="en-US" b="1" dirty="0" smtClean="0"/>
              <a:t>different</a:t>
            </a:r>
            <a:r>
              <a:rPr lang="en-US" dirty="0" smtClean="0"/>
              <a:t> sign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Lubomir Bic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25F92-8787-4910-8698-5B90DCF313C9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667000" y="2590800"/>
          <a:ext cx="155448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822960"/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   0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   0101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carry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baseline="0" dirty="0" smtClean="0">
                          <a:solidFill>
                            <a:srgbClr val="C00000"/>
                          </a:solidFill>
                        </a:rPr>
                        <a:t>  </a:t>
                      </a:r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100 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?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   1001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7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8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9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3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14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15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16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0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21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22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23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7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28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29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30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31" presetClass="emph" presetSubtype="0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46" dur="indefinite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47" dur="indefinite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48" dur="indefinite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49" dur="indefinite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53" dur="indefinite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54" dur="indefinite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55" dur="indefinite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56" dur="indefinite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0" dur="indefinite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61" dur="indefinite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62" dur="indefinite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63" dur="indefinite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7" dur="indefinite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68" dur="indefinite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69" dur="indefinite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70" dur="indefinite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Negative Binary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excess N </a:t>
            </a:r>
            <a:r>
              <a:rPr lang="en-US" dirty="0" smtClean="0"/>
              <a:t>representation</a:t>
            </a:r>
          </a:p>
          <a:p>
            <a:r>
              <a:rPr lang="en-US" dirty="0" smtClean="0"/>
              <a:t>basic idea: add N to every number (N=2</a:t>
            </a:r>
            <a:r>
              <a:rPr lang="en-US" baseline="30000" dirty="0" smtClean="0"/>
              <a:t>m-1 </a:t>
            </a:r>
            <a:r>
              <a:rPr lang="en-US" dirty="0" smtClean="0"/>
              <a:t>or 2</a:t>
            </a:r>
            <a:r>
              <a:rPr lang="en-US" baseline="30000" dirty="0" smtClean="0"/>
              <a:t>m-1</a:t>
            </a:r>
            <a:r>
              <a:rPr lang="en-US" dirty="0" smtClean="0"/>
              <a:t>-1)</a:t>
            </a:r>
            <a:r>
              <a:rPr lang="en-US" baseline="30000" dirty="0" smtClean="0"/>
              <a:t> </a:t>
            </a:r>
            <a:endParaRPr lang="en-US" dirty="0" smtClean="0"/>
          </a:p>
          <a:p>
            <a:r>
              <a:rPr lang="en-US" dirty="0" smtClean="0"/>
              <a:t>Example: 8 bits</a:t>
            </a:r>
          </a:p>
          <a:p>
            <a:pPr lvl="1"/>
            <a:r>
              <a:rPr lang="en-US" dirty="0" smtClean="0"/>
              <a:t>can represent 2</a:t>
            </a:r>
            <a:r>
              <a:rPr lang="en-US" baseline="30000" dirty="0" smtClean="0"/>
              <a:t>8</a:t>
            </a:r>
            <a:r>
              <a:rPr lang="en-US" dirty="0" smtClean="0"/>
              <a:t> = 256 different combinations (0-255)</a:t>
            </a:r>
          </a:p>
          <a:p>
            <a:pPr lvl="1"/>
            <a:r>
              <a:rPr lang="en-US" b="1" dirty="0" smtClean="0"/>
              <a:t>add 2</a:t>
            </a:r>
            <a:r>
              <a:rPr lang="en-US" b="1" baseline="30000" dirty="0" smtClean="0"/>
              <a:t>7 </a:t>
            </a:r>
            <a:r>
              <a:rPr lang="en-US" b="1" dirty="0" smtClean="0"/>
              <a:t>= 128 (or 127) </a:t>
            </a:r>
            <a:r>
              <a:rPr lang="en-US" dirty="0" smtClean="0"/>
              <a:t>to every number to be represented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used in floating point formats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Lubomir Bic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25F92-8787-4910-8698-5B90DCF313C9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90600" y="3657600"/>
          <a:ext cx="7315199" cy="1775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0263"/>
                <a:gridCol w="636104"/>
                <a:gridCol w="636104"/>
                <a:gridCol w="636104"/>
                <a:gridCol w="636104"/>
                <a:gridCol w="636104"/>
                <a:gridCol w="636104"/>
                <a:gridCol w="636104"/>
                <a:gridCol w="636104"/>
                <a:gridCol w="636104"/>
              </a:tblGrid>
              <a:tr h="495300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number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-128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-127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-1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127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128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300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excess 128</a:t>
                      </a:r>
                    </a:p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representation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127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128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129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255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300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excess 127</a:t>
                      </a:r>
                    </a:p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representation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126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127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128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254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255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5" name="Rectangle 14"/>
          <p:cNvSpPr/>
          <p:nvPr/>
        </p:nvSpPr>
        <p:spPr>
          <a:xfrm>
            <a:off x="2590800" y="3657600"/>
            <a:ext cx="5105400" cy="1143000"/>
          </a:xfrm>
          <a:prstGeom prst="rect">
            <a:avLst/>
          </a:prstGeom>
          <a:solidFill>
            <a:srgbClr val="C00000">
              <a:alpha val="28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3200400" y="3657600"/>
            <a:ext cx="5105400" cy="533400"/>
          </a:xfrm>
          <a:prstGeom prst="rect">
            <a:avLst/>
          </a:prstGeom>
          <a:solidFill>
            <a:srgbClr val="C00000">
              <a:alpha val="28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3200400" y="4800600"/>
            <a:ext cx="5105400" cy="609600"/>
          </a:xfrm>
          <a:prstGeom prst="rect">
            <a:avLst/>
          </a:prstGeom>
          <a:solidFill>
            <a:srgbClr val="C00000">
              <a:alpha val="28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7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8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9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3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14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15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16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0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21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22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23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7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28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29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30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4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35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36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37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51" dur="indefinite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52" dur="indefinite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53" dur="indefinite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54" dur="indefinite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5" grpId="0" animBg="1"/>
      <p:bldP spid="15" grpId="1" animBg="1"/>
      <p:bldP spid="16" grpId="0" animBg="1"/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Floating-Point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r>
              <a:rPr lang="en-US" dirty="0" smtClean="0"/>
              <a:t>needed for </a:t>
            </a:r>
            <a:r>
              <a:rPr lang="en-US" b="1" dirty="0" smtClean="0"/>
              <a:t>very large </a:t>
            </a:r>
            <a:r>
              <a:rPr lang="en-US" dirty="0" smtClean="0"/>
              <a:t>or </a:t>
            </a:r>
            <a:r>
              <a:rPr lang="en-US" b="1" dirty="0" smtClean="0"/>
              <a:t>very small </a:t>
            </a:r>
            <a:r>
              <a:rPr lang="en-US" dirty="0" smtClean="0"/>
              <a:t>numbers</a:t>
            </a:r>
          </a:p>
          <a:p>
            <a:r>
              <a:rPr lang="en-US" dirty="0" smtClean="0"/>
              <a:t>express numbers as n = f * 10</a:t>
            </a:r>
            <a:r>
              <a:rPr lang="en-US" baseline="30000" dirty="0" smtClean="0"/>
              <a:t>e 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Example: +213.1 = +2.131 * 10</a:t>
            </a:r>
            <a:r>
              <a:rPr lang="en-US" baseline="30000" dirty="0" smtClean="0"/>
              <a:t>2</a:t>
            </a:r>
            <a:r>
              <a:rPr lang="en-US" dirty="0" smtClean="0"/>
              <a:t> = +0.2131 * 10</a:t>
            </a:r>
            <a:r>
              <a:rPr lang="en-US" baseline="30000" dirty="0" smtClean="0"/>
              <a:t>3 </a:t>
            </a:r>
          </a:p>
          <a:p>
            <a:pPr lvl="1"/>
            <a:r>
              <a:rPr lang="en-US" dirty="0" smtClean="0"/>
              <a:t>two forms of </a:t>
            </a:r>
            <a:r>
              <a:rPr lang="en-US" b="1" dirty="0" smtClean="0"/>
              <a:t>normalized</a:t>
            </a:r>
            <a:r>
              <a:rPr lang="en-US" dirty="0" smtClean="0"/>
              <a:t> notation </a:t>
            </a:r>
            <a:endParaRPr lang="en-US" baseline="30000" dirty="0" smtClean="0"/>
          </a:p>
          <a:p>
            <a:r>
              <a:rPr lang="en-US" dirty="0" smtClean="0"/>
              <a:t> represent number as:</a:t>
            </a:r>
          </a:p>
          <a:p>
            <a:endParaRPr lang="en-US" dirty="0" smtClean="0"/>
          </a:p>
          <a:p>
            <a:pPr lvl="1"/>
            <a:r>
              <a:rPr lang="en-US" b="1" dirty="0" smtClean="0"/>
              <a:t>base</a:t>
            </a:r>
            <a:r>
              <a:rPr lang="en-US" dirty="0" smtClean="0"/>
              <a:t> is implicit, normally 2</a:t>
            </a:r>
          </a:p>
          <a:p>
            <a:pPr lvl="1"/>
            <a:r>
              <a:rPr lang="en-US" b="1" dirty="0" smtClean="0"/>
              <a:t>fraction</a:t>
            </a:r>
            <a:r>
              <a:rPr lang="en-US" dirty="0" smtClean="0"/>
              <a:t> (mantissa) is normalized; common choices:</a:t>
            </a:r>
          </a:p>
          <a:p>
            <a:pPr lvl="2">
              <a:spcBef>
                <a:spcPts val="0"/>
              </a:spcBef>
            </a:pPr>
            <a:r>
              <a:rPr lang="en-US" dirty="0" smtClean="0"/>
              <a:t>0.1  …</a:t>
            </a:r>
          </a:p>
          <a:p>
            <a:pPr lvl="2">
              <a:spcBef>
                <a:spcPts val="0"/>
              </a:spcBef>
            </a:pPr>
            <a:r>
              <a:rPr lang="en-US" dirty="0" smtClean="0"/>
              <a:t>1.  … </a:t>
            </a:r>
          </a:p>
          <a:p>
            <a:pPr lvl="1">
              <a:spcBef>
                <a:spcPts val="0"/>
              </a:spcBef>
            </a:pPr>
            <a:r>
              <a:rPr lang="en-US" b="1" dirty="0" smtClean="0"/>
              <a:t>sign</a:t>
            </a:r>
            <a:r>
              <a:rPr lang="en-US" dirty="0" smtClean="0"/>
              <a:t> bit applies to fraction (signed magnitude)</a:t>
            </a:r>
          </a:p>
          <a:p>
            <a:pPr lvl="1"/>
            <a:r>
              <a:rPr lang="en-US" b="1" dirty="0" smtClean="0"/>
              <a:t>exponent</a:t>
            </a:r>
            <a:r>
              <a:rPr lang="en-US" dirty="0" smtClean="0"/>
              <a:t>: signed integer (2’s complement, excess 2</a:t>
            </a:r>
            <a:r>
              <a:rPr lang="en-US" baseline="30000" dirty="0" smtClean="0"/>
              <a:t>m-1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Lubomir Bic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25F92-8787-4910-8698-5B90DCF313C9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752600" y="3429000"/>
          <a:ext cx="356616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/>
                <a:gridCol w="1371600"/>
                <a:gridCol w="1280160"/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sign bit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exponent </a:t>
                      </a:r>
                      <a:r>
                        <a:rPr lang="en-US" sz="18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e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fraction  f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752600" y="3429000"/>
            <a:ext cx="914400" cy="381000"/>
          </a:xfrm>
          <a:prstGeom prst="rect">
            <a:avLst/>
          </a:prstGeom>
          <a:solidFill>
            <a:srgbClr val="C00000">
              <a:alpha val="28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410200" y="2133600"/>
            <a:ext cx="228600" cy="228600"/>
          </a:xfrm>
          <a:prstGeom prst="rect">
            <a:avLst/>
          </a:prstGeom>
          <a:solidFill>
            <a:srgbClr val="C00000">
              <a:alpha val="28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2667000" y="3429000"/>
            <a:ext cx="1371600" cy="381000"/>
          </a:xfrm>
          <a:prstGeom prst="rect">
            <a:avLst/>
          </a:prstGeom>
          <a:solidFill>
            <a:srgbClr val="00B050">
              <a:alpha val="28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010400" y="2057400"/>
            <a:ext cx="228600" cy="228600"/>
          </a:xfrm>
          <a:prstGeom prst="rect">
            <a:avLst/>
          </a:prstGeom>
          <a:solidFill>
            <a:srgbClr val="00B050">
              <a:alpha val="28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038600" y="3429000"/>
            <a:ext cx="1295400" cy="381000"/>
          </a:xfrm>
          <a:prstGeom prst="rect">
            <a:avLst/>
          </a:prstGeom>
          <a:solidFill>
            <a:srgbClr val="FFC000">
              <a:alpha val="28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638800" y="2133600"/>
            <a:ext cx="838200" cy="228600"/>
          </a:xfrm>
          <a:prstGeom prst="rect">
            <a:avLst/>
          </a:prstGeom>
          <a:solidFill>
            <a:srgbClr val="FFC000">
              <a:alpha val="28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7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8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9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3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14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15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16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0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21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22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23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7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28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29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30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4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35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36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37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41" dur="indefinite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42" dur="indefinite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43" dur="indefinite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44" dur="indefinite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52" dur="indefinite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53" dur="indefinite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54" dur="indefinite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55" dur="indefinite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59" dur="indefinite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60" dur="indefinite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61" dur="indefinite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62" dur="indefinite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6" dur="indefinite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67" dur="indefinite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68" dur="indefinite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69" dur="indefinite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73" dur="indefinite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74" dur="indefinite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75" dur="indefinite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76" dur="indefinite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84" dur="indefinite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85" dur="indefinite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86" dur="indefinite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87" dur="indefinite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B-0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2971800"/>
            <a:ext cx="6211888" cy="3259137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Floating-Point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3657599"/>
          </a:xfrm>
        </p:spPr>
        <p:txBody>
          <a:bodyPr/>
          <a:lstStyle/>
          <a:p>
            <a:r>
              <a:rPr lang="en-US" dirty="0" smtClean="0"/>
              <a:t>exponent size vs. fraction size:</a:t>
            </a:r>
          </a:p>
          <a:p>
            <a:pPr>
              <a:buNone/>
            </a:pPr>
            <a:r>
              <a:rPr lang="en-US" dirty="0" smtClean="0"/>
              <a:t>	max/min </a:t>
            </a:r>
            <a:r>
              <a:rPr lang="en-US" b="1" dirty="0" smtClean="0"/>
              <a:t>size</a:t>
            </a:r>
            <a:r>
              <a:rPr lang="en-US" dirty="0" smtClean="0"/>
              <a:t> of expressible numbers vs. </a:t>
            </a:r>
            <a:r>
              <a:rPr lang="en-US" b="1" dirty="0" smtClean="0"/>
              <a:t>accuracy</a:t>
            </a:r>
          </a:p>
          <a:p>
            <a:r>
              <a:rPr lang="en-US" dirty="0" smtClean="0"/>
              <a:t>Example: IEEE Standard </a:t>
            </a:r>
          </a:p>
          <a:p>
            <a:pPr lvl="1"/>
            <a:r>
              <a:rPr lang="en-US" dirty="0" smtClean="0"/>
              <a:t>single precision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double precision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Lubomir Bic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25F92-8787-4910-8698-5B90DCF313C9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7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8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9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3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14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15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16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0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21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22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23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7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28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29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30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4" dur="indefinite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35" dur="indefinite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36" dur="indefinite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37" dur="indefinite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Radix Number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basic idea of a radix number system --</a:t>
            </a:r>
          </a:p>
          <a:p>
            <a:pPr>
              <a:buNone/>
            </a:pPr>
            <a:r>
              <a:rPr lang="en-US" dirty="0" smtClean="0"/>
              <a:t>	how do we count:</a:t>
            </a:r>
          </a:p>
          <a:p>
            <a:r>
              <a:rPr lang="en-US" b="1" dirty="0" smtClean="0"/>
              <a:t>decimal</a:t>
            </a:r>
            <a:r>
              <a:rPr lang="en-US" dirty="0" smtClean="0"/>
              <a:t>: 10 distinct symbols, 0-9</a:t>
            </a:r>
          </a:p>
          <a:p>
            <a:pPr lvl="1"/>
            <a:r>
              <a:rPr lang="en-US" dirty="0" smtClean="0"/>
              <a:t>when we reach 9, we repeat 0-9 with 1 in front:</a:t>
            </a:r>
          </a:p>
          <a:p>
            <a:pPr lvl="1">
              <a:buNone/>
            </a:pPr>
            <a:r>
              <a:rPr lang="en-US" dirty="0" smtClean="0"/>
              <a:t>	0,1,2,3,4,5,6,7,8,9,   </a:t>
            </a:r>
            <a:r>
              <a:rPr lang="en-US" b="1" dirty="0" smtClean="0">
                <a:solidFill>
                  <a:srgbClr val="C00000"/>
                </a:solidFill>
              </a:rPr>
              <a:t>1</a:t>
            </a:r>
            <a:r>
              <a:rPr lang="en-US" dirty="0" smtClean="0"/>
              <a:t>0,</a:t>
            </a:r>
            <a:r>
              <a:rPr lang="en-US" b="1" dirty="0" smtClean="0">
                <a:solidFill>
                  <a:srgbClr val="C00000"/>
                </a:solidFill>
              </a:rPr>
              <a:t>1</a:t>
            </a:r>
            <a:r>
              <a:rPr lang="en-US" dirty="0" smtClean="0"/>
              <a:t>1,</a:t>
            </a:r>
            <a:r>
              <a:rPr lang="en-US" b="1" dirty="0" smtClean="0">
                <a:solidFill>
                  <a:srgbClr val="C00000"/>
                </a:solidFill>
              </a:rPr>
              <a:t>1</a:t>
            </a:r>
            <a:r>
              <a:rPr lang="en-US" dirty="0" smtClean="0"/>
              <a:t>2,</a:t>
            </a:r>
            <a:r>
              <a:rPr lang="en-US" b="1" dirty="0" smtClean="0">
                <a:solidFill>
                  <a:srgbClr val="C00000"/>
                </a:solidFill>
              </a:rPr>
              <a:t>1</a:t>
            </a:r>
            <a:r>
              <a:rPr lang="en-US" dirty="0" smtClean="0"/>
              <a:t>3, …, </a:t>
            </a:r>
            <a:r>
              <a:rPr lang="en-US" b="1" dirty="0" smtClean="0">
                <a:solidFill>
                  <a:srgbClr val="C00000"/>
                </a:solidFill>
              </a:rPr>
              <a:t>1</a:t>
            </a:r>
            <a:r>
              <a:rPr lang="en-US" dirty="0" smtClean="0"/>
              <a:t>9</a:t>
            </a:r>
          </a:p>
          <a:p>
            <a:pPr lvl="1"/>
            <a:r>
              <a:rPr lang="en-US" dirty="0" smtClean="0"/>
              <a:t>then with a 2 in front, etc: </a:t>
            </a:r>
            <a:r>
              <a:rPr lang="en-US" b="1" dirty="0" smtClean="0">
                <a:solidFill>
                  <a:srgbClr val="C00000"/>
                </a:solidFill>
              </a:rPr>
              <a:t>2</a:t>
            </a:r>
            <a:r>
              <a:rPr lang="en-US" dirty="0" smtClean="0"/>
              <a:t>0, </a:t>
            </a:r>
            <a:r>
              <a:rPr lang="en-US" b="1" dirty="0" smtClean="0">
                <a:solidFill>
                  <a:srgbClr val="C00000"/>
                </a:solidFill>
              </a:rPr>
              <a:t>2</a:t>
            </a:r>
            <a:r>
              <a:rPr lang="en-US" dirty="0" smtClean="0"/>
              <a:t>1, </a:t>
            </a:r>
            <a:r>
              <a:rPr lang="en-US" b="1" dirty="0" smtClean="0">
                <a:solidFill>
                  <a:srgbClr val="C00000"/>
                </a:solidFill>
              </a:rPr>
              <a:t>2</a:t>
            </a:r>
            <a:r>
              <a:rPr lang="en-US" dirty="0" smtClean="0"/>
              <a:t>2, </a:t>
            </a:r>
            <a:r>
              <a:rPr lang="en-US" b="1" dirty="0" smtClean="0">
                <a:solidFill>
                  <a:srgbClr val="C00000"/>
                </a:solidFill>
              </a:rPr>
              <a:t>2</a:t>
            </a:r>
            <a:r>
              <a:rPr lang="en-US" dirty="0" smtClean="0"/>
              <a:t>3, …, </a:t>
            </a:r>
            <a:r>
              <a:rPr lang="en-US" b="1" dirty="0" smtClean="0">
                <a:solidFill>
                  <a:srgbClr val="C00000"/>
                </a:solidFill>
              </a:rPr>
              <a:t>2</a:t>
            </a:r>
            <a:r>
              <a:rPr lang="en-US" dirty="0" smtClean="0"/>
              <a:t>9</a:t>
            </a:r>
          </a:p>
          <a:p>
            <a:pPr lvl="1"/>
            <a:r>
              <a:rPr lang="en-US" dirty="0" smtClean="0"/>
              <a:t>until we reach 99 </a:t>
            </a:r>
          </a:p>
          <a:p>
            <a:pPr lvl="1"/>
            <a:r>
              <a:rPr lang="en-US" dirty="0" smtClean="0"/>
              <a:t>then we repeat everything with a 1 in the next position:</a:t>
            </a:r>
          </a:p>
          <a:p>
            <a:pPr lvl="1">
              <a:buNone/>
            </a:pPr>
            <a:r>
              <a:rPr lang="en-US" b="1" dirty="0" smtClean="0">
                <a:solidFill>
                  <a:srgbClr val="C00000"/>
                </a:solidFill>
              </a:rPr>
              <a:t>	1</a:t>
            </a:r>
            <a:r>
              <a:rPr lang="en-US" dirty="0" smtClean="0"/>
              <a:t>00, </a:t>
            </a:r>
            <a:r>
              <a:rPr lang="en-US" b="1" dirty="0" smtClean="0">
                <a:solidFill>
                  <a:srgbClr val="C00000"/>
                </a:solidFill>
              </a:rPr>
              <a:t>1</a:t>
            </a:r>
            <a:r>
              <a:rPr lang="en-US" dirty="0" smtClean="0"/>
              <a:t>01, …, </a:t>
            </a:r>
            <a:r>
              <a:rPr lang="en-US" b="1" dirty="0" smtClean="0">
                <a:solidFill>
                  <a:srgbClr val="C00000"/>
                </a:solidFill>
              </a:rPr>
              <a:t>1</a:t>
            </a:r>
            <a:r>
              <a:rPr lang="en-US" dirty="0" smtClean="0"/>
              <a:t>09, </a:t>
            </a:r>
            <a:r>
              <a:rPr lang="en-US" b="1" dirty="0" smtClean="0">
                <a:solidFill>
                  <a:srgbClr val="C00000"/>
                </a:solidFill>
              </a:rPr>
              <a:t>1</a:t>
            </a:r>
            <a:r>
              <a:rPr lang="en-US" dirty="0" smtClean="0"/>
              <a:t>10, …, </a:t>
            </a:r>
            <a:r>
              <a:rPr lang="en-US" b="1" dirty="0" smtClean="0">
                <a:solidFill>
                  <a:srgbClr val="C00000"/>
                </a:solidFill>
              </a:rPr>
              <a:t>1</a:t>
            </a:r>
            <a:r>
              <a:rPr lang="en-US" dirty="0" smtClean="0"/>
              <a:t>19, …, </a:t>
            </a:r>
            <a:r>
              <a:rPr lang="en-US" b="1" dirty="0" smtClean="0">
                <a:solidFill>
                  <a:srgbClr val="C00000"/>
                </a:solidFill>
              </a:rPr>
              <a:t>1</a:t>
            </a:r>
            <a:r>
              <a:rPr lang="en-US" dirty="0" smtClean="0"/>
              <a:t>99, </a:t>
            </a:r>
            <a:r>
              <a:rPr lang="en-US" b="1" dirty="0" smtClean="0">
                <a:solidFill>
                  <a:srgbClr val="C00000"/>
                </a:solidFill>
              </a:rPr>
              <a:t>2</a:t>
            </a:r>
            <a:r>
              <a:rPr lang="en-US" dirty="0" smtClean="0"/>
              <a:t>00, …</a:t>
            </a:r>
          </a:p>
          <a:p>
            <a:r>
              <a:rPr lang="en-US" dirty="0" smtClean="0"/>
              <a:t>other number systems follow the same principle with a different base (radix)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Lubomir Bic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25F92-8787-4910-8698-5B90DCF313C9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7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8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9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1" presetClass="emph" presetSubtype="0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1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12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13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14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8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19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20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21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mph" presetSubtype="3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5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26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7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mph" presetSubtype="3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1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32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3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mph" presetSubtype="3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7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38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9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mph" presetSubtype="3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43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44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45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mph" presetSubtype="3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49" dur="indefinit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50" dur="indefinit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51" dur="indefinit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mph" presetSubtype="3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55" dur="indefinite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56" dur="indefinite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57" dur="indefinite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1" dur="indefinite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62" dur="indefinite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63" dur="indefinite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64" dur="indefinite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Floating-Point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257800"/>
          </a:xfrm>
        </p:spPr>
        <p:txBody>
          <a:bodyPr/>
          <a:lstStyle/>
          <a:p>
            <a:r>
              <a:rPr lang="en-US" dirty="0" smtClean="0"/>
              <a:t>single precision standard: 32 bit word</a:t>
            </a:r>
          </a:p>
          <a:p>
            <a:pPr lvl="1"/>
            <a:r>
              <a:rPr lang="en-US" dirty="0" smtClean="0"/>
              <a:t>1 sign bit (0 is positive, 1 is negative)</a:t>
            </a:r>
          </a:p>
          <a:p>
            <a:pPr lvl="1"/>
            <a:r>
              <a:rPr lang="en-US" dirty="0" smtClean="0"/>
              <a:t>8 bits in exponent</a:t>
            </a:r>
          </a:p>
          <a:p>
            <a:pPr lvl="2"/>
            <a:r>
              <a:rPr lang="en-US" b="1" dirty="0" smtClean="0"/>
              <a:t>excess 127 </a:t>
            </a:r>
            <a:r>
              <a:rPr lang="en-US" dirty="0" smtClean="0"/>
              <a:t>system used: exponent ranges from -126 to +127</a:t>
            </a:r>
          </a:p>
          <a:p>
            <a:pPr lvl="1"/>
            <a:r>
              <a:rPr lang="en-US" dirty="0" smtClean="0"/>
              <a:t>23 bits in fraction</a:t>
            </a:r>
          </a:p>
          <a:p>
            <a:pPr lvl="2">
              <a:spcBef>
                <a:spcPts val="0"/>
              </a:spcBef>
            </a:pPr>
            <a:r>
              <a:rPr lang="en-US" dirty="0" smtClean="0"/>
              <a:t>normalized to 1. …</a:t>
            </a:r>
          </a:p>
          <a:p>
            <a:pPr lvl="2">
              <a:spcBef>
                <a:spcPts val="0"/>
              </a:spcBef>
            </a:pPr>
            <a:r>
              <a:rPr lang="en-US" dirty="0" smtClean="0"/>
              <a:t>leading 1 is always present and thus </a:t>
            </a:r>
            <a:r>
              <a:rPr lang="en-US" b="1" dirty="0" smtClean="0"/>
              <a:t>implied</a:t>
            </a:r>
            <a:r>
              <a:rPr lang="en-US" dirty="0" smtClean="0"/>
              <a:t> (not represented)</a:t>
            </a:r>
          </a:p>
          <a:p>
            <a:pPr lvl="2">
              <a:spcBef>
                <a:spcPts val="0"/>
              </a:spcBef>
            </a:pPr>
            <a:r>
              <a:rPr lang="en-US" dirty="0" smtClean="0"/>
              <a:t>I.e.: precision is </a:t>
            </a:r>
            <a:r>
              <a:rPr lang="en-US" b="1" dirty="0" smtClean="0"/>
              <a:t>24</a:t>
            </a:r>
            <a:r>
              <a:rPr lang="en-US" dirty="0" smtClean="0"/>
              <a:t> bits</a:t>
            </a:r>
          </a:p>
          <a:p>
            <a:pPr lvl="1">
              <a:spcBef>
                <a:spcPts val="600"/>
              </a:spcBef>
            </a:pPr>
            <a:r>
              <a:rPr lang="en-US" b="1" dirty="0" smtClean="0"/>
              <a:t>max. positive </a:t>
            </a:r>
            <a:r>
              <a:rPr lang="en-US" dirty="0" smtClean="0"/>
              <a:t>number:</a:t>
            </a:r>
          </a:p>
          <a:p>
            <a:pPr lvl="2">
              <a:spcBef>
                <a:spcPts val="0"/>
              </a:spcBef>
            </a:pPr>
            <a:r>
              <a:rPr lang="en-US" dirty="0" smtClean="0"/>
              <a:t>fraction: 1.111 1111 … 1111 = 2</a:t>
            </a:r>
            <a:r>
              <a:rPr lang="en-US" baseline="30000" dirty="0" smtClean="0"/>
              <a:t>0</a:t>
            </a:r>
            <a:r>
              <a:rPr lang="en-US" dirty="0" smtClean="0"/>
              <a:t> +  2</a:t>
            </a:r>
            <a:r>
              <a:rPr lang="en-US" baseline="30000" dirty="0" smtClean="0"/>
              <a:t>-1</a:t>
            </a:r>
            <a:r>
              <a:rPr lang="en-US" dirty="0" smtClean="0"/>
              <a:t>  +  2</a:t>
            </a:r>
            <a:r>
              <a:rPr lang="en-US" baseline="30000" dirty="0" smtClean="0"/>
              <a:t>-2</a:t>
            </a:r>
            <a:r>
              <a:rPr lang="en-US" dirty="0" smtClean="0"/>
              <a:t>  +  2</a:t>
            </a:r>
            <a:r>
              <a:rPr lang="en-US" baseline="30000" dirty="0" smtClean="0"/>
              <a:t>-3</a:t>
            </a:r>
            <a:r>
              <a:rPr lang="en-US" dirty="0" smtClean="0"/>
              <a:t>  + … + 2</a:t>
            </a:r>
            <a:r>
              <a:rPr lang="en-US" baseline="30000" dirty="0" smtClean="0"/>
              <a:t>-23 </a:t>
            </a:r>
          </a:p>
          <a:p>
            <a:pPr lvl="3">
              <a:spcBef>
                <a:spcPts val="0"/>
              </a:spcBef>
              <a:buNone/>
            </a:pPr>
            <a:r>
              <a:rPr lang="en-US" baseline="30000" dirty="0" smtClean="0"/>
              <a:t>                                                                              </a:t>
            </a:r>
            <a:r>
              <a:rPr lang="en-US" dirty="0" smtClean="0"/>
              <a:t>=  1  + 1/2 + 1/4  + 1/8 + …</a:t>
            </a:r>
          </a:p>
          <a:p>
            <a:pPr lvl="3">
              <a:spcBef>
                <a:spcPts val="0"/>
              </a:spcBef>
              <a:buNone/>
            </a:pPr>
            <a:r>
              <a:rPr lang="en-US" dirty="0" smtClean="0"/>
              <a:t>                                                    =  ~2</a:t>
            </a:r>
          </a:p>
          <a:p>
            <a:pPr lvl="2">
              <a:spcBef>
                <a:spcPts val="0"/>
              </a:spcBef>
            </a:pPr>
            <a:r>
              <a:rPr lang="en-US" dirty="0" smtClean="0"/>
              <a:t>max = +2 * 2</a:t>
            </a:r>
            <a:r>
              <a:rPr lang="en-US" baseline="30000" dirty="0" smtClean="0"/>
              <a:t>127</a:t>
            </a:r>
            <a:r>
              <a:rPr lang="en-US" dirty="0" smtClean="0"/>
              <a:t> = +2</a:t>
            </a:r>
            <a:r>
              <a:rPr lang="en-US" baseline="30000" dirty="0" smtClean="0"/>
              <a:t>128</a:t>
            </a:r>
          </a:p>
          <a:p>
            <a:pPr lvl="1">
              <a:spcBef>
                <a:spcPts val="0"/>
              </a:spcBef>
            </a:pPr>
            <a:r>
              <a:rPr lang="en-US" b="1" dirty="0" smtClean="0"/>
              <a:t>min. negative </a:t>
            </a:r>
            <a:r>
              <a:rPr lang="en-US" dirty="0" smtClean="0"/>
              <a:t>number: </a:t>
            </a:r>
            <a:r>
              <a:rPr lang="en-US" b="1" dirty="0" smtClean="0"/>
              <a:t>–</a:t>
            </a:r>
            <a:r>
              <a:rPr lang="en-US" dirty="0" smtClean="0"/>
              <a:t>2</a:t>
            </a:r>
            <a:r>
              <a:rPr lang="en-US" baseline="30000" dirty="0" smtClean="0"/>
              <a:t>128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Lubomir Bic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25F92-8787-4910-8698-5B90DCF313C9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7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8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9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3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14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15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16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0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21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22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23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7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28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29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30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4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35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36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37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41" dur="indefinite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42" dur="indefinite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43" dur="indefinite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44" dur="indefinite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48" dur="indefinite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49" dur="indefinite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50" dur="indefinite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51" dur="indefinite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55" dur="indefinite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56" dur="indefinite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57" dur="indefinite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58" dur="indefinite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2" dur="indefinite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63" dur="indefinite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64" dur="indefinite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65" dur="indefinite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9" dur="indefinite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70" dur="indefinite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71" dur="indefinite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72" dur="indefinite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76" dur="indefinite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77" dur="indefinite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78" dur="indefinite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79" dur="indefinite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83" dur="indefinite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84" dur="indefinite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85" dur="indefinite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86" dur="indefinite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90" dur="indefinite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91" dur="indefinite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92" dur="indefinite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93" dur="indefinite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97" dur="indefinite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98" dur="indefinite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99" dur="indefinite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100" dur="indefinite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Floating-Point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05400"/>
          </a:xfrm>
        </p:spPr>
        <p:txBody>
          <a:bodyPr/>
          <a:lstStyle/>
          <a:p>
            <a:pPr lvl="1">
              <a:spcBef>
                <a:spcPts val="0"/>
              </a:spcBef>
            </a:pPr>
            <a:r>
              <a:rPr lang="en-US" b="1" dirty="0" smtClean="0"/>
              <a:t>min. positive </a:t>
            </a:r>
            <a:r>
              <a:rPr lang="en-US" dirty="0" smtClean="0"/>
              <a:t>number:</a:t>
            </a:r>
          </a:p>
          <a:p>
            <a:pPr lvl="2">
              <a:spcBef>
                <a:spcPts val="0"/>
              </a:spcBef>
            </a:pPr>
            <a:r>
              <a:rPr lang="en-US" dirty="0" smtClean="0"/>
              <a:t>smallest fraction: 1.000 … 0000 = 2</a:t>
            </a:r>
            <a:r>
              <a:rPr lang="en-US" baseline="30000" dirty="0" smtClean="0"/>
              <a:t>0 </a:t>
            </a:r>
            <a:r>
              <a:rPr lang="en-US" dirty="0" smtClean="0"/>
              <a:t>= 1</a:t>
            </a:r>
          </a:p>
          <a:p>
            <a:pPr lvl="2">
              <a:spcBef>
                <a:spcPts val="0"/>
              </a:spcBef>
            </a:pPr>
            <a:r>
              <a:rPr lang="en-US" dirty="0" smtClean="0"/>
              <a:t>smallest exponent: -126</a:t>
            </a:r>
          </a:p>
          <a:p>
            <a:pPr lvl="2">
              <a:spcBef>
                <a:spcPts val="0"/>
              </a:spcBef>
            </a:pPr>
            <a:r>
              <a:rPr lang="en-US" dirty="0" smtClean="0"/>
              <a:t>min pos number = 1 * 2</a:t>
            </a:r>
            <a:r>
              <a:rPr lang="en-US" baseline="30000" dirty="0" smtClean="0"/>
              <a:t>-126</a:t>
            </a:r>
            <a:r>
              <a:rPr lang="en-US" dirty="0" smtClean="0"/>
              <a:t> = 2</a:t>
            </a:r>
            <a:r>
              <a:rPr lang="en-US" baseline="30000" dirty="0" smtClean="0"/>
              <a:t>-126</a:t>
            </a:r>
            <a:endParaRPr lang="en-US" dirty="0" smtClean="0"/>
          </a:p>
          <a:p>
            <a:pPr lvl="1">
              <a:spcBef>
                <a:spcPts val="0"/>
              </a:spcBef>
            </a:pPr>
            <a:r>
              <a:rPr lang="en-US" b="1" dirty="0" smtClean="0"/>
              <a:t>max. negative </a:t>
            </a:r>
            <a:r>
              <a:rPr lang="en-US" dirty="0" smtClean="0"/>
              <a:t>number: –2</a:t>
            </a:r>
            <a:r>
              <a:rPr lang="en-US" baseline="30000" dirty="0" smtClean="0"/>
              <a:t>-126</a:t>
            </a:r>
            <a:r>
              <a:rPr lang="en-US" dirty="0" smtClean="0"/>
              <a:t>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Lubomir Bic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25F92-8787-4910-8698-5B90DCF313C9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57200" y="3505200"/>
          <a:ext cx="7874970" cy="131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2495"/>
                <a:gridCol w="1312495"/>
                <a:gridCol w="1312495"/>
                <a:gridCol w="1312495"/>
                <a:gridCol w="1312495"/>
                <a:gridCol w="131249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negative overflow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expressible negative numbers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E43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negative underflow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positive underflow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expressible positive numbers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E43C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positive overflow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 gridSpan="6"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                    </a:t>
                      </a:r>
                      <a:r>
                        <a:rPr lang="en-US" sz="2000" b="1" dirty="0" smtClean="0"/>
                        <a:t>–2</a:t>
                      </a:r>
                      <a:r>
                        <a:rPr lang="en-US" sz="2000" b="1" baseline="30000" dirty="0" smtClean="0"/>
                        <a:t>128</a:t>
                      </a:r>
                      <a:r>
                        <a:rPr lang="en-US" sz="2000" b="1" dirty="0" smtClean="0"/>
                        <a:t>      </a:t>
                      </a:r>
                      <a:r>
                        <a:rPr lang="en-US" sz="2000" b="1" baseline="30000" dirty="0" smtClean="0"/>
                        <a:t>            </a:t>
                      </a:r>
                      <a:r>
                        <a:rPr lang="en-US" sz="2000" b="1" dirty="0" smtClean="0"/>
                        <a:t>–2</a:t>
                      </a:r>
                      <a:r>
                        <a:rPr lang="en-US" sz="2000" b="1" baseline="30000" dirty="0" smtClean="0"/>
                        <a:t>-126</a:t>
                      </a:r>
                      <a:r>
                        <a:rPr lang="en-US" sz="2000" b="1" dirty="0" smtClean="0"/>
                        <a:t>               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0                   </a:t>
                      </a:r>
                      <a:r>
                        <a:rPr lang="en-US" sz="2000" b="1" dirty="0" smtClean="0">
                          <a:solidFill>
                            <a:schemeClr val="dk1"/>
                          </a:solidFill>
                        </a:rPr>
                        <a:t>+</a:t>
                      </a:r>
                      <a:r>
                        <a:rPr lang="en-US" sz="2000" b="1" dirty="0" smtClean="0"/>
                        <a:t>2</a:t>
                      </a:r>
                      <a:r>
                        <a:rPr lang="en-US" sz="2000" b="1" baseline="30000" dirty="0" smtClean="0"/>
                        <a:t>-126</a:t>
                      </a:r>
                      <a:r>
                        <a:rPr lang="en-US" sz="2000" b="1" dirty="0" smtClean="0"/>
                        <a:t>           </a:t>
                      </a:r>
                      <a:r>
                        <a:rPr lang="en-US" sz="2000" b="1" baseline="30000" dirty="0" smtClean="0"/>
                        <a:t>   </a:t>
                      </a:r>
                      <a:r>
                        <a:rPr lang="en-US" sz="2000" b="1" baseline="0" dirty="0" smtClean="0"/>
                        <a:t>+</a:t>
                      </a:r>
                      <a:r>
                        <a:rPr lang="en-US" sz="2000" b="1" dirty="0" smtClean="0"/>
                        <a:t>2</a:t>
                      </a:r>
                      <a:r>
                        <a:rPr lang="en-US" sz="2000" b="1" baseline="30000" dirty="0" smtClean="0"/>
                        <a:t>128</a:t>
                      </a:r>
                      <a:r>
                        <a:rPr lang="en-US" sz="2000" b="1" dirty="0" smtClean="0"/>
                        <a:t> 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7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8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9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3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14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15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16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0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21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22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23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7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28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29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30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4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35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36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37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r>
              <a:rPr lang="en-US" dirty="0" smtClean="0"/>
              <a:t>Floating-Point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534400" cy="54864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b="1" dirty="0" smtClean="0"/>
              <a:t>Examples: show 0.5 as floating point </a:t>
            </a:r>
            <a:r>
              <a:rPr lang="en-US" dirty="0" smtClean="0"/>
              <a:t>(hex bit pattern)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change to binary and normalize: 0.5</a:t>
            </a:r>
            <a:r>
              <a:rPr lang="en-US" baseline="-25000" dirty="0" smtClean="0"/>
              <a:t>10</a:t>
            </a:r>
            <a:r>
              <a:rPr lang="en-US" dirty="0" smtClean="0"/>
              <a:t> = 0.1</a:t>
            </a:r>
            <a:r>
              <a:rPr lang="en-US" baseline="-25000" dirty="0" smtClean="0"/>
              <a:t>2</a:t>
            </a:r>
            <a:r>
              <a:rPr lang="en-US" dirty="0" smtClean="0"/>
              <a:t> = 1.0 * 2</a:t>
            </a:r>
            <a:r>
              <a:rPr lang="en-US" baseline="30000" dirty="0" smtClean="0"/>
              <a:t>-1</a:t>
            </a:r>
            <a:r>
              <a:rPr lang="en-US" dirty="0" smtClean="0"/>
              <a:t> 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leading 1 is implied, fraction: 000 0000 … 0000</a:t>
            </a:r>
            <a:r>
              <a:rPr lang="en-US" baseline="-25000" dirty="0" smtClean="0"/>
              <a:t>2</a:t>
            </a:r>
            <a:endParaRPr lang="en-US" dirty="0" smtClean="0"/>
          </a:p>
          <a:p>
            <a:pPr lvl="1">
              <a:spcBef>
                <a:spcPts val="0"/>
              </a:spcBef>
            </a:pPr>
            <a:r>
              <a:rPr lang="en-US" dirty="0" smtClean="0"/>
              <a:t>exponent: -1 in decimal is -1+127 in excess 127, i.e. 126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126 = 64 + 32 + 16 + 8 + 4 + 2 = 0111 1110</a:t>
            </a:r>
            <a:r>
              <a:rPr lang="en-US" baseline="-25000" dirty="0" smtClean="0"/>
              <a:t>2</a:t>
            </a:r>
          </a:p>
          <a:p>
            <a:pPr lvl="1">
              <a:spcBef>
                <a:spcPts val="0"/>
              </a:spcBef>
            </a:pPr>
            <a:endParaRPr lang="en-US" dirty="0" smtClean="0"/>
          </a:p>
          <a:p>
            <a:pPr lvl="1">
              <a:spcBef>
                <a:spcPts val="0"/>
              </a:spcBef>
              <a:buNone/>
            </a:pPr>
            <a:endParaRPr lang="en-US" dirty="0" smtClean="0"/>
          </a:p>
          <a:p>
            <a:pPr lvl="1">
              <a:spcBef>
                <a:spcPts val="1200"/>
              </a:spcBef>
            </a:pPr>
            <a:r>
              <a:rPr lang="en-US" dirty="0" smtClean="0"/>
              <a:t>0011  1111  0000  0000 … 0000</a:t>
            </a:r>
            <a:r>
              <a:rPr lang="en-US" baseline="-25000" dirty="0" smtClean="0"/>
              <a:t>2</a:t>
            </a:r>
            <a:r>
              <a:rPr lang="en-US" dirty="0" smtClean="0"/>
              <a:t> =  3F000000</a:t>
            </a:r>
            <a:r>
              <a:rPr lang="en-US" baseline="-25000" dirty="0" smtClean="0"/>
              <a:t>16</a:t>
            </a:r>
          </a:p>
          <a:p>
            <a:pPr>
              <a:spcBef>
                <a:spcPts val="0"/>
              </a:spcBef>
            </a:pPr>
            <a:r>
              <a:rPr lang="en-US" b="1" dirty="0" smtClean="0"/>
              <a:t>show 42E48000 in decimal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42E48000</a:t>
            </a:r>
            <a:r>
              <a:rPr lang="en-US" baseline="-25000" dirty="0" smtClean="0"/>
              <a:t>16</a:t>
            </a:r>
            <a:r>
              <a:rPr lang="en-US" dirty="0" smtClean="0"/>
              <a:t> = 0100 0010 1110 0100 1000 0000 0000 0000</a:t>
            </a:r>
            <a:r>
              <a:rPr lang="en-US" baseline="-25000" dirty="0" smtClean="0"/>
              <a:t>2</a:t>
            </a:r>
            <a:r>
              <a:rPr lang="en-US" dirty="0" smtClean="0"/>
              <a:t> 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exponent = 1000 0101</a:t>
            </a:r>
            <a:r>
              <a:rPr lang="en-US" baseline="-25000" dirty="0" smtClean="0"/>
              <a:t>2</a:t>
            </a:r>
            <a:r>
              <a:rPr lang="en-US" dirty="0" smtClean="0"/>
              <a:t> = 128 + 4 + 1 =  133</a:t>
            </a:r>
            <a:r>
              <a:rPr lang="en-US" baseline="-25000" dirty="0" smtClean="0"/>
              <a:t>10</a:t>
            </a:r>
            <a:endParaRPr lang="en-US" dirty="0" smtClean="0"/>
          </a:p>
          <a:p>
            <a:pPr lvl="1">
              <a:spcBef>
                <a:spcPts val="0"/>
              </a:spcBef>
            </a:pPr>
            <a:r>
              <a:rPr lang="en-US" dirty="0" smtClean="0"/>
              <a:t>133 is in excess 127 notation; in decimal: 133 – 127 = 6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mantissa: </a:t>
            </a:r>
            <a:r>
              <a:rPr lang="en-US" b="1" dirty="0" smtClean="0">
                <a:solidFill>
                  <a:srgbClr val="00B050"/>
                </a:solidFill>
              </a:rPr>
              <a:t>1</a:t>
            </a:r>
            <a:r>
              <a:rPr lang="en-US" dirty="0" smtClean="0"/>
              <a:t>.11001001</a:t>
            </a:r>
            <a:r>
              <a:rPr lang="en-US" baseline="-25000" dirty="0" smtClean="0"/>
              <a:t>2</a:t>
            </a:r>
            <a:r>
              <a:rPr lang="en-US" dirty="0" smtClean="0"/>
              <a:t> 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result = 1.11001001</a:t>
            </a:r>
            <a:r>
              <a:rPr lang="en-US" baseline="-25000" dirty="0" smtClean="0"/>
              <a:t>2</a:t>
            </a:r>
            <a:r>
              <a:rPr lang="en-US" dirty="0" smtClean="0"/>
              <a:t> * 2</a:t>
            </a:r>
            <a:r>
              <a:rPr lang="en-US" baseline="30000" dirty="0" smtClean="0"/>
              <a:t>6</a:t>
            </a:r>
            <a:r>
              <a:rPr lang="en-US" dirty="0" smtClean="0"/>
              <a:t> =  1110 010.01</a:t>
            </a:r>
            <a:r>
              <a:rPr lang="en-US" baseline="-25000" dirty="0" smtClean="0"/>
              <a:t>2</a:t>
            </a:r>
            <a:r>
              <a:rPr lang="en-US" dirty="0" smtClean="0"/>
              <a:t> = 114.25</a:t>
            </a:r>
            <a:r>
              <a:rPr lang="en-US" baseline="-25000" dirty="0" smtClean="0"/>
              <a:t>10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Lubomir Bic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25F92-8787-4910-8698-5B90DCF313C9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133600" y="2819400"/>
          <a:ext cx="45974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/>
                <a:gridCol w="1188720"/>
                <a:gridCol w="3200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8 bits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23 bits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0111 1110 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000 0000 0000 0000 0000 0000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2133600" y="3200400"/>
            <a:ext cx="228600" cy="381000"/>
          </a:xfrm>
          <a:prstGeom prst="rect">
            <a:avLst/>
          </a:prstGeom>
          <a:solidFill>
            <a:srgbClr val="C00000">
              <a:alpha val="28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362200" y="3200400"/>
            <a:ext cx="1219200" cy="381000"/>
          </a:xfrm>
          <a:prstGeom prst="rect">
            <a:avLst/>
          </a:prstGeom>
          <a:solidFill>
            <a:srgbClr val="00B050">
              <a:alpha val="28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105400" y="2362200"/>
            <a:ext cx="1447800" cy="381000"/>
          </a:xfrm>
          <a:prstGeom prst="rect">
            <a:avLst/>
          </a:prstGeom>
          <a:solidFill>
            <a:srgbClr val="00B050">
              <a:alpha val="28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581400" y="3200400"/>
            <a:ext cx="3200400" cy="381000"/>
          </a:xfrm>
          <a:prstGeom prst="rect">
            <a:avLst/>
          </a:prstGeom>
          <a:solidFill>
            <a:srgbClr val="FFC000">
              <a:alpha val="28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876800" y="1676400"/>
            <a:ext cx="2286000" cy="381000"/>
          </a:xfrm>
          <a:prstGeom prst="rect">
            <a:avLst/>
          </a:prstGeom>
          <a:solidFill>
            <a:srgbClr val="FFC000">
              <a:alpha val="28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B050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rot="5400000" flipH="1" flipV="1">
            <a:off x="4361688" y="4647406"/>
            <a:ext cx="304800" cy="1588"/>
          </a:xfrm>
          <a:prstGeom prst="straightConnector1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5400000" flipH="1" flipV="1">
            <a:off x="3008376" y="4647406"/>
            <a:ext cx="304800" cy="1588"/>
          </a:xfrm>
          <a:prstGeom prst="straightConnector1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7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8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9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3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14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15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16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0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21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22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23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7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28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29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30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4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35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36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37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57" dur="indefinite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58" dur="indefinite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59" dur="indefinite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60" dur="indefinite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4" dur="indefinite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65" dur="indefinite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66" dur="indefinite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67" dur="indefinite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71" dur="indefinite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72" dur="indefinite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73" dur="indefinite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74" dur="indefinite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78" dur="indefinite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79" dur="indefinite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80" dur="indefinite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81" dur="indefinite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89" dur="indefinite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90" dur="indefinite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91" dur="indefinite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92" dur="indefinite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96" dur="indefinite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97" dur="indefinite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98" dur="indefinite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99" dur="indefinite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03" dur="indefinite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104" dur="indefinite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105" dur="indefinite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106" dur="indefinite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Representing Characters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5105400" cy="4144963"/>
          </a:xfrm>
        </p:spPr>
        <p:txBody>
          <a:bodyPr/>
          <a:lstStyle/>
          <a:p>
            <a:pPr lvl="1"/>
            <a:r>
              <a:rPr lang="en-US" dirty="0" smtClean="0"/>
              <a:t>7-bit code: 128 characters</a:t>
            </a:r>
          </a:p>
          <a:p>
            <a:pPr lvl="1"/>
            <a:r>
              <a:rPr lang="en-US" dirty="0" smtClean="0"/>
              <a:t>Examples</a:t>
            </a:r>
          </a:p>
          <a:p>
            <a:pPr lvl="1"/>
            <a:r>
              <a:rPr lang="en-US" dirty="0" smtClean="0"/>
              <a:t>do not confuse chars with numbers, e.g.</a:t>
            </a:r>
          </a:p>
          <a:p>
            <a:pPr lvl="2"/>
            <a:r>
              <a:rPr lang="en-US" sz="2400" dirty="0" smtClean="0"/>
              <a:t>6: 0011 0110 (char)</a:t>
            </a:r>
          </a:p>
          <a:p>
            <a:pPr lvl="2"/>
            <a:r>
              <a:rPr lang="en-US" sz="2400" dirty="0" smtClean="0"/>
              <a:t>6: 0000 ... 0000 0110 (</a:t>
            </a:r>
            <a:r>
              <a:rPr lang="en-US" sz="2400" dirty="0" err="1" smtClean="0"/>
              <a:t>int</a:t>
            </a:r>
            <a:r>
              <a:rPr lang="en-US" sz="2400" dirty="0" smtClean="0"/>
              <a:t>)</a:t>
            </a:r>
          </a:p>
          <a:p>
            <a:r>
              <a:rPr lang="en-US" dirty="0" smtClean="0"/>
              <a:t>UNICODE</a:t>
            </a:r>
          </a:p>
          <a:p>
            <a:pPr lvl="1"/>
            <a:r>
              <a:rPr lang="en-US" dirty="0" smtClean="0"/>
              <a:t>16-bits: 65,536 chars (symbols)</a:t>
            </a:r>
          </a:p>
          <a:p>
            <a:pPr lvl="1"/>
            <a:r>
              <a:rPr lang="en-US" dirty="0" smtClean="0"/>
              <a:t>cover foreign languages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Lubomir Bic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25F92-8787-4910-8698-5B90DCF313C9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pic>
        <p:nvPicPr>
          <p:cNvPr id="7" name="Picture 6" descr="2-4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57800" y="2133600"/>
            <a:ext cx="3543300" cy="3438525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381000" y="990600"/>
            <a:ext cx="8534400" cy="99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5">
                  <a:lumMod val="75000"/>
                </a:schemeClr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ASCII: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5">
                  <a:lumMod val="75000"/>
                </a:schemeClr>
              </a:buClr>
              <a:buSzTx/>
              <a:tabLst/>
              <a:defRPr/>
            </a:pPr>
            <a:r>
              <a:rPr lang="en-US" sz="2800" dirty="0" smtClean="0">
                <a:latin typeface="+mn-lt"/>
              </a:rPr>
              <a:t>	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American Standard Code for Information Interchange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7" dur="indefinite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8" dur="indefinite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9" dur="indefinite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3" dur="indefinite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14" dur="indefinite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15" dur="indefinite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16" dur="indefinite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0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21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22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23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7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28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29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30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6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37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38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39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43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44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45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46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50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51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52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53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57" dur="indefinite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58" dur="indefinite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59" dur="indefinite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60" dur="indefinite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4" dur="indefinite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65" dur="indefinite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66" dur="indefinite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67" dur="indefinite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71" dur="indefinite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72" dur="indefinite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73" dur="indefinite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74" dur="indefinite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Radix Number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octal</a:t>
            </a:r>
            <a:r>
              <a:rPr lang="en-US" dirty="0" smtClean="0"/>
              <a:t>: we have only 8 distinct symbols: 0-7</a:t>
            </a:r>
          </a:p>
          <a:p>
            <a:pPr lvl="1"/>
            <a:r>
              <a:rPr lang="en-US" dirty="0" smtClean="0"/>
              <a:t>when we reach 7, we repeat 0-7 with 1 in front</a:t>
            </a:r>
          </a:p>
          <a:p>
            <a:pPr lvl="1"/>
            <a:r>
              <a:rPr lang="en-US" dirty="0" smtClean="0"/>
              <a:t>0,1,2,3,4,5,6,7,   </a:t>
            </a:r>
            <a:r>
              <a:rPr lang="en-US" b="1" dirty="0" smtClean="0">
                <a:solidFill>
                  <a:srgbClr val="C00000"/>
                </a:solidFill>
              </a:rPr>
              <a:t>1</a:t>
            </a:r>
            <a:r>
              <a:rPr lang="en-US" dirty="0" smtClean="0"/>
              <a:t>0,</a:t>
            </a:r>
            <a:r>
              <a:rPr lang="en-US" b="1" dirty="0" smtClean="0">
                <a:solidFill>
                  <a:srgbClr val="C00000"/>
                </a:solidFill>
              </a:rPr>
              <a:t>1</a:t>
            </a:r>
            <a:r>
              <a:rPr lang="en-US" dirty="0" smtClean="0"/>
              <a:t>1,</a:t>
            </a:r>
            <a:r>
              <a:rPr lang="en-US" b="1" dirty="0" smtClean="0">
                <a:solidFill>
                  <a:srgbClr val="C00000"/>
                </a:solidFill>
              </a:rPr>
              <a:t>1</a:t>
            </a:r>
            <a:r>
              <a:rPr lang="en-US" dirty="0" smtClean="0"/>
              <a:t>2,</a:t>
            </a:r>
            <a:r>
              <a:rPr lang="en-US" b="1" dirty="0" smtClean="0">
                <a:solidFill>
                  <a:srgbClr val="C00000"/>
                </a:solidFill>
              </a:rPr>
              <a:t>1</a:t>
            </a:r>
            <a:r>
              <a:rPr lang="en-US" dirty="0" smtClean="0"/>
              <a:t>3, …, </a:t>
            </a:r>
            <a:r>
              <a:rPr lang="en-US" b="1" dirty="0" smtClean="0">
                <a:solidFill>
                  <a:srgbClr val="C00000"/>
                </a:solidFill>
              </a:rPr>
              <a:t>1</a:t>
            </a:r>
            <a:r>
              <a:rPr lang="en-US" dirty="0" smtClean="0"/>
              <a:t>7</a:t>
            </a:r>
          </a:p>
          <a:p>
            <a:pPr lvl="1"/>
            <a:r>
              <a:rPr lang="en-US" dirty="0" smtClean="0"/>
              <a:t>then with a 2 in front, etc: </a:t>
            </a:r>
            <a:r>
              <a:rPr lang="en-US" b="1" dirty="0" smtClean="0">
                <a:solidFill>
                  <a:srgbClr val="C00000"/>
                </a:solidFill>
              </a:rPr>
              <a:t>2</a:t>
            </a:r>
            <a:r>
              <a:rPr lang="en-US" dirty="0" smtClean="0"/>
              <a:t>0, </a:t>
            </a:r>
            <a:r>
              <a:rPr lang="en-US" b="1" dirty="0" smtClean="0">
                <a:solidFill>
                  <a:srgbClr val="C00000"/>
                </a:solidFill>
              </a:rPr>
              <a:t>2</a:t>
            </a:r>
            <a:r>
              <a:rPr lang="en-US" dirty="0" smtClean="0"/>
              <a:t>1, </a:t>
            </a:r>
            <a:r>
              <a:rPr lang="en-US" b="1" dirty="0" smtClean="0">
                <a:solidFill>
                  <a:srgbClr val="C00000"/>
                </a:solidFill>
              </a:rPr>
              <a:t>2</a:t>
            </a:r>
            <a:r>
              <a:rPr lang="en-US" dirty="0" smtClean="0"/>
              <a:t>2, </a:t>
            </a:r>
            <a:r>
              <a:rPr lang="en-US" b="1" dirty="0" smtClean="0">
                <a:solidFill>
                  <a:srgbClr val="C00000"/>
                </a:solidFill>
              </a:rPr>
              <a:t>2</a:t>
            </a:r>
            <a:r>
              <a:rPr lang="en-US" dirty="0" smtClean="0"/>
              <a:t>3, …, </a:t>
            </a:r>
            <a:r>
              <a:rPr lang="en-US" b="1" dirty="0" smtClean="0">
                <a:solidFill>
                  <a:srgbClr val="C00000"/>
                </a:solidFill>
              </a:rPr>
              <a:t>2</a:t>
            </a:r>
            <a:r>
              <a:rPr lang="en-US" dirty="0" smtClean="0"/>
              <a:t>7</a:t>
            </a:r>
          </a:p>
          <a:p>
            <a:pPr lvl="1"/>
            <a:r>
              <a:rPr lang="en-US" dirty="0" smtClean="0"/>
              <a:t>until we reach </a:t>
            </a:r>
            <a:r>
              <a:rPr lang="en-US" b="1" dirty="0" smtClean="0">
                <a:solidFill>
                  <a:srgbClr val="C00000"/>
                </a:solidFill>
              </a:rPr>
              <a:t>77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then we repeat everything with a 1 in the next position:</a:t>
            </a:r>
          </a:p>
          <a:p>
            <a:pPr lvl="1"/>
            <a:r>
              <a:rPr lang="en-US" b="1" dirty="0" smtClean="0">
                <a:solidFill>
                  <a:srgbClr val="C00000"/>
                </a:solidFill>
              </a:rPr>
              <a:t>1</a:t>
            </a:r>
            <a:r>
              <a:rPr lang="en-US" dirty="0" smtClean="0"/>
              <a:t>00, </a:t>
            </a:r>
            <a:r>
              <a:rPr lang="en-US" b="1" dirty="0" smtClean="0">
                <a:solidFill>
                  <a:srgbClr val="C00000"/>
                </a:solidFill>
              </a:rPr>
              <a:t>1</a:t>
            </a:r>
            <a:r>
              <a:rPr lang="en-US" dirty="0" smtClean="0"/>
              <a:t>01, …, </a:t>
            </a:r>
            <a:r>
              <a:rPr lang="en-US" b="1" dirty="0" smtClean="0">
                <a:solidFill>
                  <a:srgbClr val="C00000"/>
                </a:solidFill>
              </a:rPr>
              <a:t>1</a:t>
            </a:r>
            <a:r>
              <a:rPr lang="en-US" dirty="0" smtClean="0"/>
              <a:t>07, </a:t>
            </a:r>
            <a:r>
              <a:rPr lang="en-US" b="1" dirty="0" smtClean="0">
                <a:solidFill>
                  <a:srgbClr val="C00000"/>
                </a:solidFill>
              </a:rPr>
              <a:t>1</a:t>
            </a:r>
            <a:r>
              <a:rPr lang="en-US" dirty="0" smtClean="0"/>
              <a:t>10, …, </a:t>
            </a:r>
            <a:r>
              <a:rPr lang="en-US" b="1" dirty="0" smtClean="0">
                <a:solidFill>
                  <a:srgbClr val="C00000"/>
                </a:solidFill>
              </a:rPr>
              <a:t>1</a:t>
            </a:r>
            <a:r>
              <a:rPr lang="en-US" dirty="0" smtClean="0"/>
              <a:t>17, …, </a:t>
            </a:r>
            <a:r>
              <a:rPr lang="en-US" b="1" dirty="0" smtClean="0">
                <a:solidFill>
                  <a:srgbClr val="C00000"/>
                </a:solidFill>
              </a:rPr>
              <a:t>1</a:t>
            </a:r>
            <a:r>
              <a:rPr lang="en-US" dirty="0" smtClean="0"/>
              <a:t>77, </a:t>
            </a:r>
            <a:r>
              <a:rPr lang="en-US" b="1" dirty="0" smtClean="0">
                <a:solidFill>
                  <a:srgbClr val="C00000"/>
                </a:solidFill>
              </a:rPr>
              <a:t>2</a:t>
            </a:r>
            <a:r>
              <a:rPr lang="en-US" dirty="0" smtClean="0"/>
              <a:t>00, …</a:t>
            </a:r>
          </a:p>
          <a:p>
            <a:r>
              <a:rPr lang="en-US" dirty="0" smtClean="0"/>
              <a:t>decimal to octal correspondence: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Lubomir Bic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25F92-8787-4910-8698-5B90DCF313C9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57200" y="4800600"/>
          <a:ext cx="8255265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4"/>
                <a:gridCol w="345154"/>
                <a:gridCol w="363079"/>
                <a:gridCol w="363079"/>
                <a:gridCol w="363079"/>
                <a:gridCol w="445886"/>
                <a:gridCol w="445886"/>
                <a:gridCol w="445886"/>
                <a:gridCol w="445886"/>
                <a:gridCol w="363079"/>
                <a:gridCol w="445886"/>
                <a:gridCol w="445886"/>
                <a:gridCol w="445886"/>
                <a:gridCol w="363079"/>
                <a:gridCol w="445886"/>
                <a:gridCol w="445886"/>
                <a:gridCol w="363079"/>
                <a:gridCol w="445886"/>
                <a:gridCol w="589214"/>
                <a:gridCol w="30255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D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O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7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8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9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mph" presetSubtype="3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5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mph" presetSubtype="3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mph" presetSubtype="3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5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26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7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mph" presetSubtype="3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1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32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3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mph" presetSubtype="3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7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38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9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mph" presetSubtype="3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43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44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45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49" dur="indefinite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50" dur="indefinite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51" dur="indefinite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52" dur="indefinite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Radix Number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binary</a:t>
            </a:r>
            <a:r>
              <a:rPr lang="en-US" dirty="0" smtClean="0"/>
              <a:t>: we have only 2 distinct symbols: 0, 1</a:t>
            </a:r>
          </a:p>
          <a:p>
            <a:r>
              <a:rPr lang="en-US" dirty="0" smtClean="0"/>
              <a:t>why?: digital computer can only represent 0 and 1</a:t>
            </a:r>
          </a:p>
          <a:p>
            <a:pPr lvl="1"/>
            <a:r>
              <a:rPr lang="en-US" dirty="0" smtClean="0"/>
              <a:t>when we reach 1, we repeat 0-1 with 1 in front</a:t>
            </a:r>
          </a:p>
          <a:p>
            <a:pPr lvl="1"/>
            <a:r>
              <a:rPr lang="en-US" dirty="0" smtClean="0"/>
              <a:t>0,1,  </a:t>
            </a:r>
            <a:r>
              <a:rPr lang="en-US" b="1" dirty="0" smtClean="0">
                <a:solidFill>
                  <a:srgbClr val="C00000"/>
                </a:solidFill>
              </a:rPr>
              <a:t>1</a:t>
            </a:r>
            <a:r>
              <a:rPr lang="en-US" dirty="0" smtClean="0"/>
              <a:t>0,</a:t>
            </a:r>
            <a:r>
              <a:rPr lang="en-US" b="1" dirty="0" smtClean="0">
                <a:solidFill>
                  <a:srgbClr val="C00000"/>
                </a:solidFill>
              </a:rPr>
              <a:t>1</a:t>
            </a:r>
            <a:r>
              <a:rPr lang="en-US" dirty="0" smtClean="0"/>
              <a:t>1</a:t>
            </a:r>
          </a:p>
          <a:p>
            <a:pPr lvl="1"/>
            <a:r>
              <a:rPr lang="en-US" dirty="0" smtClean="0"/>
              <a:t>then we repeat everything with a 1 in the next position:</a:t>
            </a:r>
          </a:p>
          <a:p>
            <a:pPr lvl="1"/>
            <a:r>
              <a:rPr lang="en-US" b="1" dirty="0" smtClean="0">
                <a:solidFill>
                  <a:srgbClr val="C00000"/>
                </a:solidFill>
              </a:rPr>
              <a:t>1</a:t>
            </a:r>
            <a:r>
              <a:rPr lang="en-US" dirty="0" smtClean="0"/>
              <a:t>00, </a:t>
            </a:r>
            <a:r>
              <a:rPr lang="en-US" b="1" dirty="0" smtClean="0">
                <a:solidFill>
                  <a:srgbClr val="C00000"/>
                </a:solidFill>
              </a:rPr>
              <a:t>1</a:t>
            </a:r>
            <a:r>
              <a:rPr lang="en-US" dirty="0" smtClean="0"/>
              <a:t>01,  </a:t>
            </a:r>
            <a:r>
              <a:rPr lang="en-US" b="1" dirty="0" smtClean="0">
                <a:solidFill>
                  <a:srgbClr val="C00000"/>
                </a:solidFill>
              </a:rPr>
              <a:t>1</a:t>
            </a:r>
            <a:r>
              <a:rPr lang="en-US" dirty="0" smtClean="0"/>
              <a:t>10, </a:t>
            </a:r>
            <a:r>
              <a:rPr lang="en-US" b="1" dirty="0" smtClean="0">
                <a:solidFill>
                  <a:srgbClr val="C00000"/>
                </a:solidFill>
              </a:rPr>
              <a:t>1</a:t>
            </a:r>
            <a:r>
              <a:rPr lang="en-US" dirty="0" smtClean="0"/>
              <a:t>11,  1000, 1001, 1010, 1011,   1100, …</a:t>
            </a:r>
          </a:p>
          <a:p>
            <a:r>
              <a:rPr lang="en-US" dirty="0" smtClean="0"/>
              <a:t>decimal to binary correspondence: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Lubomir Bic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25F92-8787-4910-8698-5B90DCF313C9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28600" y="4572000"/>
          <a:ext cx="8563293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/>
                <a:gridCol w="457200"/>
                <a:gridCol w="457200"/>
                <a:gridCol w="457200"/>
                <a:gridCol w="457200"/>
                <a:gridCol w="548640"/>
                <a:gridCol w="548640"/>
                <a:gridCol w="548640"/>
                <a:gridCol w="548640"/>
                <a:gridCol w="731520"/>
                <a:gridCol w="731520"/>
                <a:gridCol w="731520"/>
                <a:gridCol w="731520"/>
                <a:gridCol w="731520"/>
                <a:gridCol w="425133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D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B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1000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1001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1010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1011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1100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7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8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9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3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14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15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16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mph" presetSubtype="3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2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mph" presetSubtype="3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6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27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8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mph" presetSubtype="3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2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33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4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mph" presetSubtype="3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8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39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40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44" dur="indefinite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45" dur="indefinite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46" dur="indefinite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47" dur="indefinite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Radix Number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hexadecimal</a:t>
            </a:r>
            <a:r>
              <a:rPr lang="en-US" dirty="0" smtClean="0"/>
              <a:t>: we have 16 distinct symbols: 0-9,A-F</a:t>
            </a:r>
          </a:p>
          <a:p>
            <a:pPr lvl="1"/>
            <a:r>
              <a:rPr lang="en-US" dirty="0" smtClean="0"/>
              <a:t>when we reach 9, we continue until F </a:t>
            </a:r>
          </a:p>
          <a:p>
            <a:pPr lvl="1"/>
            <a:r>
              <a:rPr lang="en-US" dirty="0" smtClean="0"/>
              <a:t>then repeat with 1 in front</a:t>
            </a:r>
          </a:p>
          <a:p>
            <a:pPr lvl="1"/>
            <a:r>
              <a:rPr lang="en-US" dirty="0" smtClean="0"/>
              <a:t>0,1, …, 9,A,B,C,D,F,  </a:t>
            </a:r>
            <a:r>
              <a:rPr lang="en-US" b="1" dirty="0" smtClean="0">
                <a:solidFill>
                  <a:srgbClr val="C00000"/>
                </a:solidFill>
              </a:rPr>
              <a:t>1</a:t>
            </a:r>
            <a:r>
              <a:rPr lang="en-US" dirty="0" smtClean="0"/>
              <a:t>0,</a:t>
            </a:r>
            <a:r>
              <a:rPr lang="en-US" b="1" dirty="0" smtClean="0">
                <a:solidFill>
                  <a:srgbClr val="C00000"/>
                </a:solidFill>
              </a:rPr>
              <a:t>1</a:t>
            </a:r>
            <a:r>
              <a:rPr lang="en-US" dirty="0" smtClean="0"/>
              <a:t>1, …, </a:t>
            </a:r>
            <a:r>
              <a:rPr lang="en-US" b="1" dirty="0" smtClean="0">
                <a:solidFill>
                  <a:srgbClr val="C00000"/>
                </a:solidFill>
              </a:rPr>
              <a:t>1</a:t>
            </a:r>
            <a:r>
              <a:rPr lang="en-US" dirty="0" smtClean="0"/>
              <a:t>9,</a:t>
            </a:r>
            <a:r>
              <a:rPr lang="en-US" b="1" dirty="0" smtClean="0">
                <a:solidFill>
                  <a:srgbClr val="C00000"/>
                </a:solidFill>
              </a:rPr>
              <a:t>1</a:t>
            </a:r>
            <a:r>
              <a:rPr lang="en-US" dirty="0" smtClean="0"/>
              <a:t>A,</a:t>
            </a:r>
            <a:r>
              <a:rPr lang="en-US" b="1" dirty="0" smtClean="0">
                <a:solidFill>
                  <a:srgbClr val="C00000"/>
                </a:solidFill>
              </a:rPr>
              <a:t>1</a:t>
            </a:r>
            <a:r>
              <a:rPr lang="en-US" dirty="0" smtClean="0"/>
              <a:t>B,</a:t>
            </a:r>
            <a:r>
              <a:rPr lang="en-US" b="1" dirty="0" smtClean="0">
                <a:solidFill>
                  <a:srgbClr val="C00000"/>
                </a:solidFill>
              </a:rPr>
              <a:t>1</a:t>
            </a:r>
            <a:r>
              <a:rPr lang="en-US" dirty="0" smtClean="0"/>
              <a:t>C,</a:t>
            </a:r>
            <a:r>
              <a:rPr lang="en-US" b="1" dirty="0" smtClean="0">
                <a:solidFill>
                  <a:srgbClr val="C00000"/>
                </a:solidFill>
              </a:rPr>
              <a:t>1</a:t>
            </a:r>
            <a:r>
              <a:rPr lang="en-US" dirty="0" smtClean="0"/>
              <a:t>D,</a:t>
            </a:r>
            <a:r>
              <a:rPr lang="en-US" b="1" dirty="0" smtClean="0">
                <a:solidFill>
                  <a:srgbClr val="C00000"/>
                </a:solidFill>
              </a:rPr>
              <a:t>1</a:t>
            </a:r>
            <a:r>
              <a:rPr lang="en-US" dirty="0" smtClean="0"/>
              <a:t>E,</a:t>
            </a:r>
            <a:r>
              <a:rPr lang="en-US" b="1" dirty="0" smtClean="0">
                <a:solidFill>
                  <a:srgbClr val="C00000"/>
                </a:solidFill>
              </a:rPr>
              <a:t>1</a:t>
            </a:r>
            <a:r>
              <a:rPr lang="en-US" dirty="0" smtClean="0"/>
              <a:t>F</a:t>
            </a:r>
          </a:p>
          <a:p>
            <a:pPr lvl="1"/>
            <a:r>
              <a:rPr lang="en-US" dirty="0" smtClean="0"/>
              <a:t>then with a 2 in front, etc: </a:t>
            </a:r>
            <a:r>
              <a:rPr lang="en-US" b="1" dirty="0" smtClean="0">
                <a:solidFill>
                  <a:srgbClr val="C00000"/>
                </a:solidFill>
              </a:rPr>
              <a:t>2</a:t>
            </a:r>
            <a:r>
              <a:rPr lang="en-US" dirty="0" smtClean="0"/>
              <a:t>0, </a:t>
            </a:r>
            <a:r>
              <a:rPr lang="en-US" b="1" dirty="0" smtClean="0">
                <a:solidFill>
                  <a:srgbClr val="C00000"/>
                </a:solidFill>
              </a:rPr>
              <a:t>2</a:t>
            </a:r>
            <a:r>
              <a:rPr lang="en-US" dirty="0" smtClean="0"/>
              <a:t>1, …, </a:t>
            </a:r>
            <a:r>
              <a:rPr lang="en-US" b="1" dirty="0" smtClean="0">
                <a:solidFill>
                  <a:srgbClr val="C00000"/>
                </a:solidFill>
              </a:rPr>
              <a:t>2</a:t>
            </a:r>
            <a:r>
              <a:rPr lang="en-US" dirty="0" smtClean="0"/>
              <a:t>9, </a:t>
            </a:r>
            <a:r>
              <a:rPr lang="en-US" b="1" dirty="0" smtClean="0">
                <a:solidFill>
                  <a:srgbClr val="C00000"/>
                </a:solidFill>
              </a:rPr>
              <a:t>2</a:t>
            </a:r>
            <a:r>
              <a:rPr lang="en-US" dirty="0" smtClean="0"/>
              <a:t>A, …, </a:t>
            </a:r>
            <a:r>
              <a:rPr lang="en-US" b="1" dirty="0" smtClean="0">
                <a:solidFill>
                  <a:srgbClr val="C00000"/>
                </a:solidFill>
              </a:rPr>
              <a:t>2</a:t>
            </a:r>
            <a:r>
              <a:rPr lang="en-US" dirty="0" smtClean="0"/>
              <a:t>F</a:t>
            </a:r>
          </a:p>
          <a:p>
            <a:pPr lvl="1"/>
            <a:r>
              <a:rPr lang="en-US" dirty="0" smtClean="0"/>
              <a:t>until we reach </a:t>
            </a:r>
            <a:r>
              <a:rPr lang="en-US" b="1" dirty="0" smtClean="0">
                <a:solidFill>
                  <a:srgbClr val="C00000"/>
                </a:solidFill>
              </a:rPr>
              <a:t>FF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then we repeat everything with a 1 in the next position:</a:t>
            </a:r>
          </a:p>
          <a:p>
            <a:pPr lvl="1"/>
            <a:r>
              <a:rPr lang="en-US" b="1" dirty="0" smtClean="0">
                <a:solidFill>
                  <a:srgbClr val="C00000"/>
                </a:solidFill>
              </a:rPr>
              <a:t>1</a:t>
            </a:r>
            <a:r>
              <a:rPr lang="en-US" dirty="0" smtClean="0"/>
              <a:t>00, 101, …, 109, 10A, …, 10F, 110, …, 11F, …, 1FF, 200, …</a:t>
            </a:r>
          </a:p>
          <a:p>
            <a:r>
              <a:rPr lang="en-US" dirty="0" smtClean="0"/>
              <a:t>decimal to hexadecimal correspondence: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Lubomir Bic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25F92-8787-4910-8698-5B90DCF313C9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57200" y="5257800"/>
          <a:ext cx="8255265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4"/>
                <a:gridCol w="345154"/>
                <a:gridCol w="363079"/>
                <a:gridCol w="363079"/>
                <a:gridCol w="363079"/>
                <a:gridCol w="445886"/>
                <a:gridCol w="445886"/>
                <a:gridCol w="445886"/>
                <a:gridCol w="445886"/>
                <a:gridCol w="363079"/>
                <a:gridCol w="445886"/>
                <a:gridCol w="445886"/>
                <a:gridCol w="445886"/>
                <a:gridCol w="363079"/>
                <a:gridCol w="445886"/>
                <a:gridCol w="445886"/>
                <a:gridCol w="363079"/>
                <a:gridCol w="445886"/>
                <a:gridCol w="589214"/>
                <a:gridCol w="30255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D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H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B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F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1A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1F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7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8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9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mph" presetSubtype="3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5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mph" presetSubtype="3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mph" presetSubtype="3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5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26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7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mph" presetSubtype="3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1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32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3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mph" presetSubtype="3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7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38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9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mph" presetSubtype="3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43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44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45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mph" presetSubtype="3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49" dur="indefinit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50" dur="indefinit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51" dur="indefinit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55" dur="indefinite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56" dur="indefinite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57" dur="indefinite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58" dur="indefinite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Radix Number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purpose of different systems</a:t>
            </a:r>
          </a:p>
          <a:p>
            <a:r>
              <a:rPr lang="en-US" dirty="0" smtClean="0"/>
              <a:t>binary:</a:t>
            </a:r>
          </a:p>
          <a:p>
            <a:pPr lvl="1"/>
            <a:r>
              <a:rPr lang="en-US" dirty="0" smtClean="0"/>
              <a:t>digital </a:t>
            </a:r>
            <a:r>
              <a:rPr lang="en-US" b="1" dirty="0" smtClean="0"/>
              <a:t>computer</a:t>
            </a:r>
            <a:r>
              <a:rPr lang="en-US" dirty="0" smtClean="0"/>
              <a:t> can only represent 0 and 1</a:t>
            </a:r>
          </a:p>
          <a:p>
            <a:r>
              <a:rPr lang="en-US" dirty="0" smtClean="0"/>
              <a:t>octal:</a:t>
            </a:r>
          </a:p>
          <a:p>
            <a:pPr lvl="1"/>
            <a:r>
              <a:rPr lang="en-US" dirty="0" smtClean="0"/>
              <a:t>better for </a:t>
            </a:r>
            <a:r>
              <a:rPr lang="en-US" b="1" dirty="0" smtClean="0"/>
              <a:t>human</a:t>
            </a:r>
            <a:r>
              <a:rPr lang="en-US" dirty="0" smtClean="0"/>
              <a:t> use</a:t>
            </a:r>
          </a:p>
          <a:p>
            <a:pPr lvl="1"/>
            <a:r>
              <a:rPr lang="en-US" dirty="0" smtClean="0"/>
              <a:t>very easy to </a:t>
            </a:r>
            <a:r>
              <a:rPr lang="en-US" b="1" dirty="0" smtClean="0"/>
              <a:t>convert</a:t>
            </a:r>
            <a:r>
              <a:rPr lang="en-US" dirty="0" smtClean="0"/>
              <a:t> to/from binary</a:t>
            </a:r>
          </a:p>
          <a:p>
            <a:r>
              <a:rPr lang="en-US" dirty="0" smtClean="0"/>
              <a:t>hexadecimal</a:t>
            </a:r>
          </a:p>
          <a:p>
            <a:pPr lvl="1"/>
            <a:r>
              <a:rPr lang="en-US" dirty="0" smtClean="0"/>
              <a:t>also very easy to convert to/from binary</a:t>
            </a:r>
          </a:p>
          <a:p>
            <a:pPr lvl="1"/>
            <a:r>
              <a:rPr lang="en-US" dirty="0" smtClean="0"/>
              <a:t>slightly more difficult for humans, but</a:t>
            </a:r>
          </a:p>
          <a:p>
            <a:pPr lvl="1"/>
            <a:r>
              <a:rPr lang="en-US" dirty="0" smtClean="0"/>
              <a:t>1 hex digit = 4 binary digits (</a:t>
            </a:r>
            <a:r>
              <a:rPr lang="en-US" b="1" dirty="0" smtClean="0"/>
              <a:t>power of 2</a:t>
            </a:r>
            <a:r>
              <a:rPr lang="en-US" dirty="0" smtClean="0"/>
              <a:t>: 1 byte = 2 hex)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Lubomir Bic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25F92-8787-4910-8698-5B90DCF313C9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7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8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9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3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14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15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16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0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21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22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23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7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28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29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30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4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35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36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37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41" dur="indefinite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42" dur="indefinite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43" dur="indefinite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44" dur="indefinite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48" dur="indefinite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49" dur="indefinite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50" dur="indefinite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51" dur="indefinite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55" dur="indefinite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56" dur="indefinite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57" dur="indefinite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58" dur="indefinite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2" dur="indefinite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63" dur="indefinite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64" dur="indefinite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65" dur="indefinite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9" dur="indefinite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70" dur="indefinite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71" dur="indefinite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72" dur="indefinite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Number System Conversions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1"/>
            <a:ext cx="8229600" cy="1447800"/>
          </a:xfrm>
        </p:spPr>
        <p:txBody>
          <a:bodyPr/>
          <a:lstStyle/>
          <a:p>
            <a:r>
              <a:rPr lang="en-US" dirty="0" smtClean="0"/>
              <a:t>convert </a:t>
            </a:r>
            <a:r>
              <a:rPr lang="en-US" b="1" dirty="0" smtClean="0"/>
              <a:t>binary </a:t>
            </a:r>
            <a:r>
              <a:rPr lang="en-US" b="1" dirty="0" smtClean="0">
                <a:sym typeface="Symbol"/>
              </a:rPr>
              <a:t> </a:t>
            </a:r>
            <a:r>
              <a:rPr lang="en-US" b="1" dirty="0" smtClean="0"/>
              <a:t>octal </a:t>
            </a:r>
          </a:p>
          <a:p>
            <a:r>
              <a:rPr lang="en-US" dirty="0" smtClean="0"/>
              <a:t>3 bits = 1 octal digit</a:t>
            </a:r>
          </a:p>
          <a:p>
            <a:r>
              <a:rPr lang="en-US" dirty="0" smtClean="0"/>
              <a:t>use conversion table:</a:t>
            </a:r>
          </a:p>
          <a:p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Lubomir Bic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25F92-8787-4910-8698-5B90DCF313C9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667000"/>
          <a:ext cx="5562599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8888"/>
                <a:gridCol w="533478"/>
                <a:gridCol w="561183"/>
                <a:gridCol w="561183"/>
                <a:gridCol w="689171"/>
                <a:gridCol w="689171"/>
                <a:gridCol w="689171"/>
                <a:gridCol w="689171"/>
                <a:gridCol w="561183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O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2 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B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000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001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010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011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101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110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111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57200" y="3505200"/>
            <a:ext cx="8229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5">
                  <a:lumMod val="75000"/>
                </a:schemeClr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Example: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5">
                  <a:lumMod val="75000"/>
                </a:schemeClr>
              </a:buClr>
              <a:buSzTx/>
              <a:tabLst/>
              <a:defRPr/>
            </a:pPr>
            <a:r>
              <a:rPr lang="en-US" sz="2800" dirty="0" smtClean="0">
                <a:latin typeface="+mn-lt"/>
              </a:rPr>
              <a:t>	10111010000110</a:t>
            </a:r>
            <a:r>
              <a:rPr lang="en-US" sz="2800" baseline="-25000" dirty="0" smtClean="0">
                <a:latin typeface="+mn-lt"/>
              </a:rPr>
              <a:t>2</a:t>
            </a:r>
            <a:r>
              <a:rPr lang="en-US" sz="2800" dirty="0" smtClean="0">
                <a:latin typeface="+mn-lt"/>
              </a:rPr>
              <a:t> = 10 111 010 000 110</a:t>
            </a:r>
            <a:r>
              <a:rPr lang="en-US" sz="2800" baseline="-25000" dirty="0" smtClean="0">
                <a:latin typeface="+mn-lt"/>
              </a:rPr>
              <a:t>2</a:t>
            </a:r>
            <a:r>
              <a:rPr lang="en-US" sz="2800" dirty="0" smtClean="0">
                <a:latin typeface="+mn-lt"/>
              </a:rPr>
              <a:t> = 27206</a:t>
            </a:r>
            <a:r>
              <a:rPr lang="en-US" sz="2800" baseline="-25000" dirty="0" smtClean="0">
                <a:latin typeface="+mn-lt"/>
              </a:rPr>
              <a:t>8</a:t>
            </a:r>
            <a:endParaRPr lang="en-US" sz="2800" dirty="0" smtClean="0">
              <a:latin typeface="+mn-lt"/>
            </a:endParaRPr>
          </a:p>
          <a:p>
            <a:pPr marL="342900" indent="-342900">
              <a:spcBef>
                <a:spcPct val="20000"/>
              </a:spcBef>
              <a:buClr>
                <a:schemeClr val="accent5">
                  <a:lumMod val="75000"/>
                </a:schemeClr>
              </a:buClr>
              <a:buFont typeface="Wingdings" pitchFamily="2" charset="2"/>
              <a:buChar char="§"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It also works with a decimal point, e.g.:</a:t>
            </a:r>
          </a:p>
          <a:p>
            <a:pPr marL="342900" indent="-342900">
              <a:spcBef>
                <a:spcPct val="20000"/>
              </a:spcBef>
              <a:buClr>
                <a:schemeClr val="accent5">
                  <a:lumMod val="75000"/>
                </a:schemeClr>
              </a:buClr>
            </a:pPr>
            <a:r>
              <a:rPr lang="en-US" sz="2800" dirty="0" smtClean="0">
                <a:latin typeface="+mn-lt"/>
              </a:rPr>
              <a:t>	50.3</a:t>
            </a:r>
            <a:r>
              <a:rPr lang="en-US" sz="2800" baseline="-25000" dirty="0" smtClean="0">
                <a:latin typeface="+mn-lt"/>
              </a:rPr>
              <a:t>8</a:t>
            </a:r>
            <a:r>
              <a:rPr lang="en-US" sz="2800" dirty="0" smtClean="0">
                <a:latin typeface="+mn-lt"/>
              </a:rPr>
              <a:t> = 101 000.011</a:t>
            </a:r>
            <a:r>
              <a:rPr lang="en-US" sz="2800" baseline="-25000" dirty="0" smtClean="0">
                <a:latin typeface="+mn-lt"/>
              </a:rPr>
              <a:t>2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indent="-342900">
              <a:spcBef>
                <a:spcPct val="20000"/>
              </a:spcBef>
              <a:buClr>
                <a:schemeClr val="accent5">
                  <a:lumMod val="75000"/>
                </a:schemeClr>
              </a:buClr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7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8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9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3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14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15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16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0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21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22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23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7" dur="indefinite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28" dur="indefinite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29" dur="indefinite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30" dur="indefinite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4" dur="indefinite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35" dur="indefinite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36" dur="indefinite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37" dur="indefinite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41" dur="indefinite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42" dur="indefinite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43" dur="indefinite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44" dur="indefinite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48" dur="indefinite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49" dur="indefinite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50" dur="indefinite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51" dur="indefinite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Number System Conversions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1600201"/>
          </a:xfrm>
        </p:spPr>
        <p:txBody>
          <a:bodyPr/>
          <a:lstStyle/>
          <a:p>
            <a:r>
              <a:rPr lang="en-US" dirty="0" smtClean="0"/>
              <a:t>convert </a:t>
            </a:r>
            <a:r>
              <a:rPr lang="en-US" b="1" dirty="0" smtClean="0"/>
              <a:t>binary </a:t>
            </a:r>
            <a:r>
              <a:rPr lang="en-US" b="1" dirty="0" smtClean="0">
                <a:sym typeface="Symbol"/>
              </a:rPr>
              <a:t> </a:t>
            </a:r>
            <a:r>
              <a:rPr lang="en-US" b="1" dirty="0" smtClean="0"/>
              <a:t>hex</a:t>
            </a:r>
          </a:p>
          <a:p>
            <a:r>
              <a:rPr lang="en-US" dirty="0" smtClean="0"/>
              <a:t>4 bits = 1 hex digit</a:t>
            </a:r>
          </a:p>
          <a:p>
            <a:r>
              <a:rPr lang="en-US" dirty="0" smtClean="0"/>
              <a:t>use conversion table: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Lubomir Bic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25F92-8787-4910-8698-5B90DCF313C9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438400"/>
          <a:ext cx="6781798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7959"/>
                <a:gridCol w="650405"/>
                <a:gridCol w="684182"/>
                <a:gridCol w="684182"/>
                <a:gridCol w="840222"/>
                <a:gridCol w="840222"/>
                <a:gridCol w="840222"/>
                <a:gridCol w="840222"/>
                <a:gridCol w="68418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H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2 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B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0000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0001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0010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0011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0100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0101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0110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0111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57200" y="4114800"/>
            <a:ext cx="8229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5">
                  <a:lumMod val="75000"/>
                </a:schemeClr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Example: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5">
                  <a:lumMod val="75000"/>
                </a:schemeClr>
              </a:buClr>
              <a:buSzTx/>
              <a:tabLst/>
              <a:defRPr/>
            </a:pPr>
            <a:r>
              <a:rPr lang="en-US" sz="2800" dirty="0" smtClean="0">
                <a:latin typeface="+mn-lt"/>
              </a:rPr>
              <a:t>	10111010000110</a:t>
            </a:r>
            <a:r>
              <a:rPr lang="en-US" sz="2800" baseline="-25000" dirty="0" smtClean="0">
                <a:latin typeface="+mn-lt"/>
              </a:rPr>
              <a:t>2</a:t>
            </a:r>
            <a:r>
              <a:rPr lang="en-US" sz="2800" dirty="0" smtClean="0">
                <a:latin typeface="+mn-lt"/>
              </a:rPr>
              <a:t> = 10 1110 1000 0110</a:t>
            </a:r>
            <a:r>
              <a:rPr lang="en-US" sz="2800" baseline="-25000" dirty="0" smtClean="0">
                <a:latin typeface="+mn-lt"/>
              </a:rPr>
              <a:t>2</a:t>
            </a:r>
            <a:r>
              <a:rPr lang="en-US" sz="2800" dirty="0" smtClean="0">
                <a:latin typeface="+mn-lt"/>
              </a:rPr>
              <a:t> = 2E86</a:t>
            </a:r>
            <a:r>
              <a:rPr lang="en-US" sz="2800" baseline="-25000" dirty="0" smtClean="0">
                <a:latin typeface="+mn-lt"/>
              </a:rPr>
              <a:t>16</a:t>
            </a:r>
            <a:endParaRPr lang="en-US" sz="2800" dirty="0" smtClean="0">
              <a:latin typeface="+mn-lt"/>
            </a:endParaRPr>
          </a:p>
          <a:p>
            <a:pPr marL="342900" indent="-342900">
              <a:spcBef>
                <a:spcPct val="20000"/>
              </a:spcBef>
              <a:buClr>
                <a:schemeClr val="accent5">
                  <a:lumMod val="75000"/>
                </a:schemeClr>
              </a:buClr>
              <a:buFont typeface="Wingdings" pitchFamily="2" charset="2"/>
              <a:buChar char="§"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It also works with a decimal point, e.g.:</a:t>
            </a:r>
          </a:p>
          <a:p>
            <a:pPr marL="342900" indent="-342900">
              <a:spcBef>
                <a:spcPct val="20000"/>
              </a:spcBef>
              <a:buClr>
                <a:schemeClr val="accent5">
                  <a:lumMod val="75000"/>
                </a:schemeClr>
              </a:buClr>
            </a:pPr>
            <a:r>
              <a:rPr lang="en-US" sz="2800" dirty="0" smtClean="0">
                <a:latin typeface="+mn-lt"/>
              </a:rPr>
              <a:t>	50.3</a:t>
            </a:r>
            <a:r>
              <a:rPr lang="en-US" sz="2800" baseline="-25000" dirty="0" smtClean="0">
                <a:latin typeface="+mn-lt"/>
              </a:rPr>
              <a:t>16</a:t>
            </a:r>
            <a:r>
              <a:rPr lang="en-US" sz="2800" dirty="0" smtClean="0">
                <a:latin typeface="+mn-lt"/>
              </a:rPr>
              <a:t> = 101 0000.001</a:t>
            </a:r>
            <a:r>
              <a:rPr lang="en-US" sz="2800" dirty="0" smtClean="0"/>
              <a:t>1</a:t>
            </a:r>
            <a:r>
              <a:rPr lang="en-US" sz="2800" baseline="-25000" dirty="0" smtClean="0"/>
              <a:t>2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5">
                  <a:lumMod val="75000"/>
                </a:schemeClr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914400" y="3276600"/>
          <a:ext cx="6781798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7959"/>
                <a:gridCol w="650405"/>
                <a:gridCol w="684182"/>
                <a:gridCol w="684182"/>
                <a:gridCol w="840222"/>
                <a:gridCol w="840222"/>
                <a:gridCol w="840222"/>
                <a:gridCol w="840222"/>
                <a:gridCol w="68418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H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B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D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E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F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B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1000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1001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1010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1011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1100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1101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1110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1111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7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8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9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3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14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15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16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0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21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22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23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7" dur="indefinite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28" dur="indefinite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29" dur="indefinite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30" dur="indefinite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4" dur="indefinite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35" dur="indefinite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36" dur="indefinite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37" dur="indefinite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41" dur="indefinite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42" dur="indefinite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43" dur="indefinite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44" dur="indefinite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48" dur="indefinite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49" dur="indefinite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50" dur="indefinite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51" dur="indefinite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Number System Conversions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458200" cy="5059363"/>
          </a:xfrm>
        </p:spPr>
        <p:txBody>
          <a:bodyPr/>
          <a:lstStyle/>
          <a:p>
            <a:r>
              <a:rPr lang="en-US" dirty="0" smtClean="0"/>
              <a:t>to/from </a:t>
            </a:r>
            <a:r>
              <a:rPr lang="en-US" b="1" dirty="0" smtClean="0"/>
              <a:t>decimal</a:t>
            </a:r>
          </a:p>
          <a:p>
            <a:r>
              <a:rPr lang="en-US" dirty="0" smtClean="0"/>
              <a:t>use basic principle of radix numbers:</a:t>
            </a:r>
          </a:p>
          <a:p>
            <a:pPr>
              <a:buNone/>
            </a:pPr>
            <a:r>
              <a:rPr lang="en-US" dirty="0" smtClean="0"/>
              <a:t>	each digit corresponds to a </a:t>
            </a:r>
            <a:r>
              <a:rPr lang="en-US" b="1" dirty="0" smtClean="0"/>
              <a:t>power of the radix</a:t>
            </a:r>
          </a:p>
          <a:p>
            <a:r>
              <a:rPr lang="en-US" dirty="0" smtClean="0"/>
              <a:t>in decimal: </a:t>
            </a:r>
          </a:p>
          <a:p>
            <a:pPr>
              <a:buNone/>
            </a:pPr>
            <a:r>
              <a:rPr lang="en-US" dirty="0" smtClean="0"/>
              <a:t>	3205.3 = 3*1000 + 2*100 + 0*10  + 5*1    + 3*0.1</a:t>
            </a:r>
          </a:p>
          <a:p>
            <a:pPr>
              <a:buNone/>
            </a:pPr>
            <a:r>
              <a:rPr lang="en-US" dirty="0" smtClean="0"/>
              <a:t>		      = 3*10</a:t>
            </a:r>
            <a:r>
              <a:rPr lang="en-US" baseline="30000" dirty="0" smtClean="0"/>
              <a:t>3      </a:t>
            </a:r>
            <a:r>
              <a:rPr lang="en-US" dirty="0" smtClean="0"/>
              <a:t>+ 2*10</a:t>
            </a:r>
            <a:r>
              <a:rPr lang="en-US" baseline="30000" dirty="0" smtClean="0"/>
              <a:t>2</a:t>
            </a:r>
            <a:r>
              <a:rPr lang="en-US" dirty="0" smtClean="0"/>
              <a:t>  + 0*10</a:t>
            </a:r>
            <a:r>
              <a:rPr lang="en-US" baseline="30000" dirty="0" smtClean="0"/>
              <a:t>1</a:t>
            </a:r>
            <a:r>
              <a:rPr lang="en-US" dirty="0" smtClean="0"/>
              <a:t>+ 5*10</a:t>
            </a:r>
            <a:r>
              <a:rPr lang="en-US" baseline="30000" dirty="0" smtClean="0"/>
              <a:t>0 </a:t>
            </a:r>
            <a:r>
              <a:rPr lang="en-US" dirty="0" smtClean="0"/>
              <a:t>+ 3*10</a:t>
            </a:r>
            <a:r>
              <a:rPr lang="en-US" baseline="30000" dirty="0" smtClean="0"/>
              <a:t>-1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In general, a decimal number can be decomposed into:</a:t>
            </a:r>
          </a:p>
          <a:p>
            <a:pPr>
              <a:buNone/>
            </a:pPr>
            <a:r>
              <a:rPr lang="en-US" dirty="0" smtClean="0"/>
              <a:t>…d</a:t>
            </a:r>
            <a:r>
              <a:rPr lang="en-US" baseline="-25000" dirty="0" smtClean="0"/>
              <a:t>3</a:t>
            </a:r>
            <a:r>
              <a:rPr lang="en-US" dirty="0" smtClean="0"/>
              <a:t>*10</a:t>
            </a:r>
            <a:r>
              <a:rPr lang="en-US" baseline="30000" dirty="0" smtClean="0"/>
              <a:t>3 </a:t>
            </a:r>
            <a:r>
              <a:rPr lang="en-US" dirty="0" smtClean="0"/>
              <a:t>+ d</a:t>
            </a:r>
            <a:r>
              <a:rPr lang="en-US" baseline="-25000" dirty="0" smtClean="0"/>
              <a:t>2</a:t>
            </a:r>
            <a:r>
              <a:rPr lang="en-US" dirty="0" smtClean="0"/>
              <a:t>*10</a:t>
            </a:r>
            <a:r>
              <a:rPr lang="en-US" baseline="30000" dirty="0" smtClean="0"/>
              <a:t>2 </a:t>
            </a:r>
            <a:r>
              <a:rPr lang="en-US" dirty="0" smtClean="0"/>
              <a:t>+ d</a:t>
            </a:r>
            <a:r>
              <a:rPr lang="en-US" baseline="-25000" dirty="0" smtClean="0"/>
              <a:t>1</a:t>
            </a:r>
            <a:r>
              <a:rPr lang="en-US" dirty="0" smtClean="0"/>
              <a:t>*10</a:t>
            </a:r>
            <a:r>
              <a:rPr lang="en-US" baseline="30000" dirty="0" smtClean="0"/>
              <a:t>1 </a:t>
            </a:r>
            <a:r>
              <a:rPr lang="en-US" dirty="0" smtClean="0"/>
              <a:t>+ d</a:t>
            </a:r>
            <a:r>
              <a:rPr lang="en-US" baseline="-25000" dirty="0" smtClean="0"/>
              <a:t>0</a:t>
            </a:r>
            <a:r>
              <a:rPr lang="en-US" dirty="0" smtClean="0"/>
              <a:t>*10</a:t>
            </a:r>
            <a:r>
              <a:rPr lang="en-US" baseline="30000" dirty="0" smtClean="0"/>
              <a:t>0 </a:t>
            </a:r>
            <a:r>
              <a:rPr lang="en-US" dirty="0" smtClean="0"/>
              <a:t>+ d</a:t>
            </a:r>
            <a:r>
              <a:rPr lang="en-US" baseline="-25000" dirty="0" smtClean="0"/>
              <a:t>-1</a:t>
            </a:r>
            <a:r>
              <a:rPr lang="en-US" dirty="0" smtClean="0"/>
              <a:t>*10</a:t>
            </a:r>
            <a:r>
              <a:rPr lang="en-US" baseline="30000" dirty="0" smtClean="0"/>
              <a:t>-1 </a:t>
            </a:r>
            <a:r>
              <a:rPr lang="en-US" dirty="0" smtClean="0"/>
              <a:t>+ d</a:t>
            </a:r>
            <a:r>
              <a:rPr lang="en-US" baseline="-25000" dirty="0" smtClean="0"/>
              <a:t>-2</a:t>
            </a:r>
            <a:r>
              <a:rPr lang="en-US" dirty="0" smtClean="0"/>
              <a:t>*10</a:t>
            </a:r>
            <a:r>
              <a:rPr lang="en-US" baseline="30000" dirty="0" smtClean="0"/>
              <a:t>-2</a:t>
            </a:r>
            <a:r>
              <a:rPr lang="en-US" dirty="0" smtClean="0"/>
              <a:t>…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Lubomir Bic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25F92-8787-4910-8698-5B90DCF313C9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7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8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9" dur="indefinite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3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14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15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16" dur="indefinite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0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21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22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23" dur="indefinite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7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28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29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30" dur="indefinite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4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35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36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37" dur="indefinite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41" dur="indefinite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42" dur="indefinite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43" dur="indefinite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44" dur="indefinite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48" dur="indefinite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49" dur="indefinite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50" dur="indefinite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51" dur="indefinite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55" dur="indefinite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56" dur="indefinite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57" dur="indefinite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58" dur="indefinite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ICS5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ICS51</Template>
  <TotalTime>12934</TotalTime>
  <Words>1688</Words>
  <Application>Microsoft Office PowerPoint</Application>
  <PresentationFormat>On-screen Show (4:3)</PresentationFormat>
  <Paragraphs>588</Paragraphs>
  <Slides>23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ICS51</vt:lpstr>
      <vt:lpstr>Number Systems</vt:lpstr>
      <vt:lpstr>Radix Number Systems</vt:lpstr>
      <vt:lpstr>Radix Number Systems</vt:lpstr>
      <vt:lpstr>Radix Number Systems</vt:lpstr>
      <vt:lpstr>Radix Number Systems</vt:lpstr>
      <vt:lpstr>Radix Number Systems</vt:lpstr>
      <vt:lpstr>Number System Conversions</vt:lpstr>
      <vt:lpstr>Number System Conversions</vt:lpstr>
      <vt:lpstr>Number System Conversions</vt:lpstr>
      <vt:lpstr>Number System Conversions</vt:lpstr>
      <vt:lpstr>Number System Conversions</vt:lpstr>
      <vt:lpstr>Number System Conversions</vt:lpstr>
      <vt:lpstr>Negative Binary Numbers</vt:lpstr>
      <vt:lpstr>Negative Binary Numbers</vt:lpstr>
      <vt:lpstr>Negative Binary Numbers</vt:lpstr>
      <vt:lpstr>Finite-Precision Numbers</vt:lpstr>
      <vt:lpstr>Negative Binary Numbers</vt:lpstr>
      <vt:lpstr>Floating-Point Numbers</vt:lpstr>
      <vt:lpstr>Floating-Point Numbers</vt:lpstr>
      <vt:lpstr>Floating-Point Numbers</vt:lpstr>
      <vt:lpstr>Floating-Point Numbers</vt:lpstr>
      <vt:lpstr>Floating-Point Numbers</vt:lpstr>
      <vt:lpstr>Representing Characters</vt:lpstr>
    </vt:vector>
  </TitlesOfParts>
  <Company>Bren School of Information and Computer Sciences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Number Systems</dc:title>
  <dc:creator>Information and Computer Sciences</dc:creator>
  <cp:lastModifiedBy>Information and Computer Sciences</cp:lastModifiedBy>
  <cp:revision>1076</cp:revision>
  <dcterms:created xsi:type="dcterms:W3CDTF">2010-04-05T22:30:17Z</dcterms:created>
  <dcterms:modified xsi:type="dcterms:W3CDTF">2010-04-26T19:35:38Z</dcterms:modified>
</cp:coreProperties>
</file>