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828" r:id="rId1"/>
    <p:sldMasterId id="2147483840" r:id="rId2"/>
  </p:sldMasterIdLst>
  <p:notesMasterIdLst>
    <p:notesMasterId r:id="rId15"/>
  </p:notesMasterIdLst>
  <p:sldIdLst>
    <p:sldId id="321" r:id="rId3"/>
    <p:sldId id="322" r:id="rId4"/>
    <p:sldId id="378" r:id="rId5"/>
    <p:sldId id="325" r:id="rId6"/>
    <p:sldId id="380" r:id="rId7"/>
    <p:sldId id="326" r:id="rId8"/>
    <p:sldId id="381" r:id="rId9"/>
    <p:sldId id="382" r:id="rId10"/>
    <p:sldId id="360" r:id="rId11"/>
    <p:sldId id="341" r:id="rId12"/>
    <p:sldId id="375" r:id="rId13"/>
    <p:sldId id="365" r:id="rId14"/>
  </p:sldIdLst>
  <p:sldSz cx="9144000" cy="6858000" type="screen4x3"/>
  <p:notesSz cx="6858000" cy="9144000"/>
  <p:embeddedFontLst>
    <p:embeddedFont>
      <p:font typeface="Constantia" panose="02030602050306030303" pitchFamily="18" charset="0"/>
      <p:regular r:id="rId16"/>
      <p:bold r:id="rId17"/>
      <p:italic r:id="rId18"/>
      <p:boldItalic r:id="rId19"/>
    </p:embeddedFont>
    <p:embeddedFont>
      <p:font typeface="Wingdings 2" panose="05020102010507070707" pitchFamily="18" charset="2"/>
      <p:regular r:id="rId20"/>
    </p:embeddedFont>
    <p:embeddedFont>
      <p:font typeface="Cambria Math" panose="02040503050406030204" pitchFamily="18" charset="0"/>
      <p:regular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E5E9E9"/>
    <a:srgbClr val="E7FA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7" autoAdjust="0"/>
    <p:restoredTop sz="94660"/>
  </p:normalViewPr>
  <p:slideViewPr>
    <p:cSldViewPr>
      <p:cViewPr>
        <p:scale>
          <a:sx n="96" d="100"/>
          <a:sy n="96" d="100"/>
        </p:scale>
        <p:origin x="-61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9.fntdata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7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A80936-2459-49C5-AB84-11F3331F117B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30A1F2-8559-44E8-9FA3-B793E524431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902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2617E-C7A6-41C7-BA24-C7AD394E1B79}" type="datetime1">
              <a:rPr lang="en-US" smtClean="0"/>
              <a:pPr/>
              <a:t>3/22/2014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48015-B771-4D82-8943-BD348BD20E64}" type="datetime1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DC32-B289-4446-ACB5-AF49626B22D5}" type="datetime1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3/22/2014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6120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3/22/2014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4444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3/22/2014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6383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3/22/2014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7362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3/22/2014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1619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3/22/2014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0655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3/22/2014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3765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3/22/2014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387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96112"/>
          </a:xfrm>
        </p:spPr>
        <p:txBody>
          <a:bodyPr/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648200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E1C7B-6A50-4BE9-B84B-CE063F0992D2}" type="datetime1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3/22/2014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CA217EF-0505-4C33-BB20-8A8DF2039023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6183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3/22/2014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6755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3/22/2014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705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3F7-974A-438A-865B-0BE9BC90EFEF}" type="datetime1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FF6F0-BA2F-4204-8ABB-5B56C4F5269E}" type="datetime1">
              <a:rPr lang="en-US" smtClean="0"/>
              <a:pPr/>
              <a:t>3/22/2014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FAC73-A938-49FE-92C7-CACDA3DFB71A}" type="datetime1">
              <a:rPr lang="en-US" smtClean="0"/>
              <a:pPr/>
              <a:t>3/22/2014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C9DD1-ECF2-4B8D-8890-3486318897BB}" type="datetime1">
              <a:rPr lang="en-US" smtClean="0"/>
              <a:pPr/>
              <a:t>3/22/2014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F1ACB-DC85-452C-BC67-BB90FBF76386}" type="datetime1">
              <a:rPr lang="en-US" smtClean="0"/>
              <a:pPr/>
              <a:t>3/22/2014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4F8D-700F-4763-9F10-33EEB4384884}" type="datetime1">
              <a:rPr lang="en-US" smtClean="0"/>
              <a:pPr/>
              <a:t>3/22/2014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9999-6B3F-459D-AE72-09B64ADB4A97}" type="datetime1">
              <a:rPr lang="en-US" smtClean="0"/>
              <a:pPr/>
              <a:t>3/22/2014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960F381-8160-4711-ABB2-D5446C570E0F}" type="datetime1">
              <a:rPr lang="en-US" smtClean="0"/>
              <a:pPr/>
              <a:t>3/22/2014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D15220D-0BB5-4C71-B862-812B075D02FE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3/22/2014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CA217EF-0505-4C33-BB20-8A8DF2039023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0542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7" Type="http://schemas.openxmlformats.org/officeDocument/2006/relationships/image" Target="../media/image28.png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image" Target="../media/image31.png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" Type="http://schemas.openxmlformats.org/officeDocument/2006/relationships/tags" Target="../tags/tag4.xml"/><Relationship Id="rId16" Type="http://schemas.openxmlformats.org/officeDocument/2006/relationships/image" Target="../media/image12.png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image" Target="../media/image7.png"/><Relationship Id="rId5" Type="http://schemas.openxmlformats.org/officeDocument/2006/relationships/tags" Target="../tags/tag7.xml"/><Relationship Id="rId15" Type="http://schemas.openxmlformats.org/officeDocument/2006/relationships/image" Target="../media/image11.png"/><Relationship Id="rId10" Type="http://schemas.openxmlformats.org/officeDocument/2006/relationships/slideLayout" Target="../slideLayouts/slideLayout13.xml"/><Relationship Id="rId19" Type="http://schemas.openxmlformats.org/officeDocument/2006/relationships/image" Target="../media/image15.png"/><Relationship Id="rId4" Type="http://schemas.openxmlformats.org/officeDocument/2006/relationships/tags" Target="../tags/tag6.xml"/><Relationship Id="rId9" Type="http://schemas.openxmlformats.org/officeDocument/2006/relationships/tags" Target="../tags/tag11.xml"/><Relationship Id="rId1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9.xml"/><Relationship Id="rId13" Type="http://schemas.openxmlformats.org/officeDocument/2006/relationships/image" Target="../media/image19.png"/><Relationship Id="rId3" Type="http://schemas.openxmlformats.org/officeDocument/2006/relationships/tags" Target="../tags/tag14.xml"/><Relationship Id="rId7" Type="http://schemas.openxmlformats.org/officeDocument/2006/relationships/tags" Target="../tags/tag18.xml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tags" Target="../tags/tag13.xml"/><Relationship Id="rId16" Type="http://schemas.openxmlformats.org/officeDocument/2006/relationships/image" Target="../media/image22.png"/><Relationship Id="rId1" Type="http://schemas.openxmlformats.org/officeDocument/2006/relationships/tags" Target="../tags/tag12.xml"/><Relationship Id="rId6" Type="http://schemas.openxmlformats.org/officeDocument/2006/relationships/tags" Target="../tags/tag17.xml"/><Relationship Id="rId11" Type="http://schemas.openxmlformats.org/officeDocument/2006/relationships/image" Target="../media/image17.png"/><Relationship Id="rId5" Type="http://schemas.openxmlformats.org/officeDocument/2006/relationships/tags" Target="../tags/tag16.xml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tags" Target="../tags/tag15.xml"/><Relationship Id="rId9" Type="http://schemas.openxmlformats.org/officeDocument/2006/relationships/slideLayout" Target="../slideLayouts/slideLayout13.xml"/><Relationship Id="rId1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Propositional Equivalences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19912"/>
          </a:xfrm>
        </p:spPr>
        <p:txBody>
          <a:bodyPr>
            <a:normAutofit/>
          </a:bodyPr>
          <a:lstStyle/>
          <a:p>
            <a:r>
              <a:rPr lang="en-US" dirty="0"/>
              <a:t>Equivalence Proofs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006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n-US" dirty="0" smtClean="0"/>
              <a:t>Instead of using truth tables, we can show equivalence by developing a series of logically equivalent statements.</a:t>
            </a:r>
          </a:p>
          <a:p>
            <a:pPr>
              <a:lnSpc>
                <a:spcPct val="110000"/>
              </a:lnSpc>
            </a:pPr>
            <a:r>
              <a:rPr lang="en-US" dirty="0" smtClean="0"/>
              <a:t>To prove that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A </a:t>
            </a:r>
            <a:r>
              <a:rPr lang="en-US" dirty="0" smtClean="0">
                <a:latin typeface="Cambria Math"/>
                <a:ea typeface="Cambria Math"/>
              </a:rPr>
              <a:t>≡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B</a:t>
            </a:r>
            <a:r>
              <a:rPr lang="en-US" dirty="0" smtClean="0"/>
              <a:t>  we produce a series of equivalences leading from </a:t>
            </a:r>
            <a:r>
              <a:rPr lang="en-US" i="1" dirty="0" smtClean="0"/>
              <a:t>A</a:t>
            </a:r>
            <a:r>
              <a:rPr lang="en-US" dirty="0" smtClean="0"/>
              <a:t> to </a:t>
            </a:r>
            <a:r>
              <a:rPr lang="en-US" i="1" dirty="0" smtClean="0"/>
              <a:t>B</a:t>
            </a:r>
            <a:r>
              <a:rPr lang="en-US" dirty="0" smtClean="0"/>
              <a:t>.</a:t>
            </a:r>
          </a:p>
          <a:p>
            <a:pPr>
              <a:lnSpc>
                <a:spcPct val="110000"/>
              </a:lnSpc>
            </a:pPr>
            <a:endParaRPr lang="en-US" sz="2000" dirty="0" smtClean="0"/>
          </a:p>
          <a:p>
            <a:pPr>
              <a:lnSpc>
                <a:spcPct val="110000"/>
              </a:lnSpc>
            </a:pPr>
            <a:endParaRPr lang="en-US" sz="2000" dirty="0" smtClean="0"/>
          </a:p>
          <a:p>
            <a:pPr>
              <a:lnSpc>
                <a:spcPct val="110000"/>
              </a:lnSpc>
            </a:pPr>
            <a:endParaRPr lang="en-US" sz="2000" dirty="0" smtClean="0"/>
          </a:p>
          <a:p>
            <a:pPr>
              <a:lnSpc>
                <a:spcPct val="110000"/>
              </a:lnSpc>
            </a:pPr>
            <a:endParaRPr lang="en-US" sz="2000" dirty="0" smtClean="0"/>
          </a:p>
          <a:p>
            <a:pPr>
              <a:lnSpc>
                <a:spcPct val="110000"/>
              </a:lnSpc>
            </a:pPr>
            <a:r>
              <a:rPr lang="en-US" dirty="0" smtClean="0"/>
              <a:t>Each step follows one of the established equivalences (laws)</a:t>
            </a:r>
          </a:p>
          <a:p>
            <a:pPr>
              <a:lnSpc>
                <a:spcPct val="110000"/>
              </a:lnSpc>
            </a:pPr>
            <a:r>
              <a:rPr lang="en-US" dirty="0" smtClean="0"/>
              <a:t>Each </a:t>
            </a:r>
            <a:r>
              <a:rPr lang="en-US" i="1" dirty="0" smtClean="0"/>
              <a:t>A</a:t>
            </a:r>
            <a:r>
              <a:rPr lang="en-US" i="1" baseline="-25000" dirty="0" smtClean="0"/>
              <a:t>i</a:t>
            </a:r>
            <a:r>
              <a:rPr lang="en-US" dirty="0" smtClean="0"/>
              <a:t> can be an arbitrarily complex compound proposition.</a:t>
            </a:r>
          </a:p>
          <a:p>
            <a:pPr marL="0" indent="0">
              <a:buNone/>
            </a:pPr>
            <a:endParaRPr lang="en-US" sz="2000" dirty="0"/>
          </a:p>
        </p:txBody>
      </p:sp>
      <p:grpSp>
        <p:nvGrpSpPr>
          <p:cNvPr id="4" name="Group 3"/>
          <p:cNvGrpSpPr/>
          <p:nvPr/>
        </p:nvGrpSpPr>
        <p:grpSpPr>
          <a:xfrm>
            <a:off x="3392408" y="3325439"/>
            <a:ext cx="1095168" cy="1068923"/>
            <a:chOff x="3402347" y="3583676"/>
            <a:chExt cx="1095168" cy="1068923"/>
          </a:xfrm>
        </p:grpSpPr>
        <p:pic>
          <p:nvPicPr>
            <p:cNvPr id="9" name="Picture 8" descr="addin_tmp.png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5" cstate="print"/>
            <a:stretch>
              <a:fillRect/>
            </a:stretch>
          </p:blipFill>
          <p:spPr>
            <a:xfrm>
              <a:off x="3504534" y="3583676"/>
              <a:ext cx="992981" cy="276225"/>
            </a:xfrm>
            <a:prstGeom prst="rect">
              <a:avLst/>
            </a:prstGeom>
          </p:spPr>
        </p:pic>
        <p:pic>
          <p:nvPicPr>
            <p:cNvPr id="12" name="Picture 11" descr="addin_tmp.png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6" cstate="print"/>
            <a:stretch>
              <a:fillRect/>
            </a:stretch>
          </p:blipFill>
          <p:spPr>
            <a:xfrm>
              <a:off x="3402347" y="4373993"/>
              <a:ext cx="1062038" cy="278606"/>
            </a:xfrm>
            <a:prstGeom prst="rect">
              <a:avLst/>
            </a:prstGeom>
          </p:spPr>
        </p:pic>
        <p:pic>
          <p:nvPicPr>
            <p:cNvPr id="11" name="Picture 10" descr="addin_tmp.png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7" cstate="print"/>
            <a:stretch>
              <a:fillRect/>
            </a:stretch>
          </p:blipFill>
          <p:spPr>
            <a:xfrm flipH="1">
              <a:off x="3933366" y="3982896"/>
              <a:ext cx="67658" cy="288131"/>
            </a:xfrm>
            <a:prstGeom prst="rect">
              <a:avLst/>
            </a:prstGeom>
          </p:spPr>
        </p:pic>
      </p:grp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19912"/>
          </a:xfrm>
        </p:spPr>
        <p:txBody>
          <a:bodyPr/>
          <a:lstStyle/>
          <a:p>
            <a:r>
              <a:rPr lang="en-US" dirty="0" smtClean="0"/>
              <a:t>Equivalence Proofs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 Show that                               </a:t>
            </a:r>
          </a:p>
          <a:p>
            <a:pPr>
              <a:buNone/>
            </a:pPr>
            <a:r>
              <a:rPr lang="en-US" dirty="0" smtClean="0"/>
              <a:t>            is logically equivalent to </a:t>
            </a:r>
          </a:p>
          <a:p>
            <a:pPr>
              <a:buNone/>
            </a:pPr>
            <a:r>
              <a:rPr lang="en-US" b="1" dirty="0" smtClean="0"/>
              <a:t>Solution</a:t>
            </a:r>
            <a:r>
              <a:rPr lang="en-US" dirty="0" smtClean="0"/>
              <a:t>: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7" name="Picture 6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/>
          <a:stretch>
            <a:fillRect/>
          </a:stretch>
        </p:blipFill>
        <p:spPr>
          <a:xfrm>
            <a:off x="457200" y="3200400"/>
            <a:ext cx="8338185" cy="2381250"/>
          </a:xfrm>
          <a:prstGeom prst="rect">
            <a:avLst/>
          </a:prstGeom>
        </p:spPr>
      </p:pic>
      <p:pic>
        <p:nvPicPr>
          <p:cNvPr id="12" name="Picture 11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/>
          <a:stretch>
            <a:fillRect/>
          </a:stretch>
        </p:blipFill>
        <p:spPr>
          <a:xfrm>
            <a:off x="3668823" y="1621484"/>
            <a:ext cx="2451735" cy="382905"/>
          </a:xfrm>
          <a:prstGeom prst="rect">
            <a:avLst/>
          </a:prstGeom>
        </p:spPr>
      </p:pic>
      <p:pic>
        <p:nvPicPr>
          <p:cNvPr id="14" name="Picture 13" descr="addin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5105400" y="2209800"/>
            <a:ext cx="1271588" cy="302895"/>
          </a:xfrm>
          <a:prstGeom prst="rect">
            <a:avLst/>
          </a:prstGeom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390322" y="4325112"/>
            <a:ext cx="3124200" cy="40011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by the negation law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Equivalence Proofs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 Show that                               </a:t>
            </a:r>
          </a:p>
          <a:p>
            <a:pPr>
              <a:buNone/>
            </a:pPr>
            <a:r>
              <a:rPr lang="en-US" dirty="0" smtClean="0"/>
              <a:t>            is a tautology. </a:t>
            </a:r>
          </a:p>
          <a:p>
            <a:pPr>
              <a:buNone/>
            </a:pPr>
            <a:r>
              <a:rPr lang="en-US" b="1" dirty="0" smtClean="0"/>
              <a:t>Solution</a:t>
            </a:r>
            <a:r>
              <a:rPr lang="en-US" dirty="0" smtClean="0"/>
              <a:t>: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16" name="Picture 15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533402" y="3428999"/>
            <a:ext cx="8185785" cy="2066925"/>
          </a:xfrm>
          <a:prstGeom prst="rect">
            <a:avLst/>
          </a:prstGeom>
        </p:spPr>
      </p:pic>
      <p:pic>
        <p:nvPicPr>
          <p:cNvPr id="10" name="Picture 9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/>
          <a:stretch>
            <a:fillRect/>
          </a:stretch>
        </p:blipFill>
        <p:spPr>
          <a:xfrm>
            <a:off x="3692491" y="1752600"/>
            <a:ext cx="2700338" cy="38290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618178" y="3326295"/>
            <a:ext cx="3124200" cy="40011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by equivalence from Table 7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18178" y="4855383"/>
            <a:ext cx="3124200" cy="40011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by the negation law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43400" y="3986784"/>
            <a:ext cx="1219200" cy="307777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bIns="0" rtlCol="0">
            <a:spAutoFit/>
          </a:bodyPr>
          <a:lstStyle/>
          <a:p>
            <a:r>
              <a:rPr lang="en-US" sz="2000" dirty="0" smtClean="0">
                <a:solidFill>
                  <a:prstClr val="black"/>
                </a:solidFill>
                <a:latin typeface="Cambria Math"/>
                <a:ea typeface="Cambria Math"/>
              </a:rPr>
              <a:t>(¬</a:t>
            </a:r>
            <a:r>
              <a:rPr lang="en-US" sz="2000" i="1" dirty="0" smtClean="0">
                <a:solidFill>
                  <a:prstClr val="black"/>
                </a:solidFill>
                <a:latin typeface="Cambria Math"/>
                <a:ea typeface="Cambria Math"/>
              </a:rPr>
              <a:t>q  </a:t>
            </a:r>
            <a:r>
              <a:rPr lang="en-US" sz="2000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∨ </a:t>
            </a:r>
            <a:r>
              <a:rPr lang="en-US" sz="2000" i="1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q</a:t>
            </a:r>
            <a:r>
              <a:rPr lang="en-US" sz="2000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)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Tautologies, Contradictions, and Contingencies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382000" cy="4648200"/>
          </a:xfrm>
        </p:spPr>
        <p:txBody>
          <a:bodyPr/>
          <a:lstStyle/>
          <a:p>
            <a:r>
              <a:rPr lang="en-US" dirty="0" smtClean="0"/>
              <a:t>A  </a:t>
            </a:r>
            <a:r>
              <a:rPr lang="en-US" b="1" dirty="0" smtClean="0"/>
              <a:t>tautology</a:t>
            </a:r>
            <a:r>
              <a:rPr lang="en-US" dirty="0" smtClean="0"/>
              <a:t> is a proposition that is always </a:t>
            </a:r>
            <a:r>
              <a:rPr lang="en-US" b="1" dirty="0" smtClean="0"/>
              <a:t>true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Example: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p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∨¬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p</a:t>
            </a:r>
            <a:r>
              <a:rPr lang="en-US" dirty="0" smtClean="0"/>
              <a:t> </a:t>
            </a:r>
          </a:p>
          <a:p>
            <a:r>
              <a:rPr lang="en-US" dirty="0" smtClean="0"/>
              <a:t>A  </a:t>
            </a:r>
            <a:r>
              <a:rPr lang="en-US" b="1" i="1" dirty="0" smtClean="0"/>
              <a:t>contradiction</a:t>
            </a:r>
            <a:r>
              <a:rPr lang="en-US" dirty="0" smtClean="0"/>
              <a:t> is a proposition that is always </a:t>
            </a:r>
            <a:r>
              <a:rPr lang="en-US" b="1" dirty="0" smtClean="0"/>
              <a:t>false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Example: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p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∧¬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p</a:t>
            </a:r>
            <a:r>
              <a:rPr lang="en-US" dirty="0" smtClean="0"/>
              <a:t>    </a:t>
            </a:r>
          </a:p>
          <a:p>
            <a:r>
              <a:rPr lang="en-US" dirty="0" smtClean="0"/>
              <a:t>A  </a:t>
            </a:r>
            <a:r>
              <a:rPr lang="en-US" b="1" i="1" dirty="0" smtClean="0"/>
              <a:t>contingency</a:t>
            </a:r>
            <a:r>
              <a:rPr lang="en-US" dirty="0" smtClean="0"/>
              <a:t> is a compound proposition that is </a:t>
            </a:r>
            <a:r>
              <a:rPr lang="en-US" b="1" dirty="0" smtClean="0"/>
              <a:t>neither</a:t>
            </a:r>
            <a:r>
              <a:rPr lang="en-US" dirty="0" smtClean="0"/>
              <a:t> a tautology nor a contradiction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97889" y="95488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9510029"/>
              </p:ext>
            </p:extLst>
          </p:nvPr>
        </p:nvGraphicFramePr>
        <p:xfrm>
          <a:off x="1600200" y="4648200"/>
          <a:ext cx="6096000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3050"/>
                <a:gridCol w="1504950"/>
                <a:gridCol w="1524000"/>
                <a:gridCol w="1524000"/>
              </a:tblGrid>
              <a:tr h="137160">
                <a:tc>
                  <a:txBody>
                    <a:bodyPr/>
                    <a:lstStyle/>
                    <a:p>
                      <a:r>
                        <a:rPr lang="en-US" i="1" dirty="0" smtClean="0">
                          <a:latin typeface="Cambria Math" pitchFamily="18" charset="0"/>
                          <a:ea typeface="Cambria Math" pitchFamily="18" charset="0"/>
                        </a:rPr>
                        <a:t>P</a:t>
                      </a:r>
                      <a:endParaRPr lang="en-US" b="0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mbria Math"/>
                          <a:ea typeface="Cambria Math"/>
                        </a:rPr>
                        <a:t>¬</a:t>
                      </a:r>
                      <a:r>
                        <a:rPr lang="en-US" i="1" dirty="0" smtClean="0">
                          <a:latin typeface="Cambria Math" pitchFamily="18" charset="0"/>
                          <a:ea typeface="Cambria Math" pitchFamily="18" charset="0"/>
                        </a:rPr>
                        <a:t>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>
                          <a:latin typeface="Cambria Math" pitchFamily="18" charset="0"/>
                          <a:ea typeface="Cambria Math" pitchFamily="18" charset="0"/>
                        </a:rPr>
                        <a:t>p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smtClean="0">
                          <a:latin typeface="Cambria Math"/>
                          <a:ea typeface="Cambria Math"/>
                        </a:rPr>
                        <a:t>∨¬</a:t>
                      </a:r>
                      <a:r>
                        <a:rPr lang="en-US" i="1" dirty="0" smtClean="0">
                          <a:latin typeface="Cambria Math" pitchFamily="18" charset="0"/>
                          <a:ea typeface="Cambria Math" pitchFamily="18" charset="0"/>
                        </a:rPr>
                        <a:t>p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dirty="0" smtClean="0">
                          <a:latin typeface="Cambria Math" pitchFamily="18" charset="0"/>
                          <a:ea typeface="Cambria Math" pitchFamily="18" charset="0"/>
                        </a:rPr>
                        <a:t>p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smtClean="0">
                          <a:latin typeface="Cambria Math"/>
                          <a:ea typeface="Cambria Math"/>
                        </a:rPr>
                        <a:t>∧¬</a:t>
                      </a:r>
                      <a:r>
                        <a:rPr lang="en-US" i="1" dirty="0" smtClean="0">
                          <a:latin typeface="Cambria Math" pitchFamily="18" charset="0"/>
                          <a:ea typeface="Cambria Math" pitchFamily="18" charset="0"/>
                        </a:rPr>
                        <a:t>p</a:t>
                      </a:r>
                      <a:r>
                        <a:rPr lang="en-US" dirty="0" smtClean="0"/>
                        <a:t> </a:t>
                      </a:r>
                    </a:p>
                  </a:txBody>
                  <a:tcPr/>
                </a:tc>
              </a:tr>
              <a:tr h="268612"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</a:tr>
              <a:tr h="213137"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96112"/>
          </a:xfrm>
        </p:spPr>
        <p:txBody>
          <a:bodyPr/>
          <a:lstStyle/>
          <a:p>
            <a:r>
              <a:rPr lang="en-US" dirty="0" smtClean="0"/>
              <a:t>Equivalent Propositions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/>
          <a:lstStyle/>
          <a:p>
            <a:r>
              <a:rPr lang="en-US" sz="2400" dirty="0" smtClean="0"/>
              <a:t>Two propositions are </a:t>
            </a:r>
            <a:r>
              <a:rPr lang="en-US" sz="2400" b="1" i="1" dirty="0" smtClean="0"/>
              <a:t>equivalent</a:t>
            </a:r>
            <a:r>
              <a:rPr lang="en-US" sz="2400" b="1" dirty="0" smtClean="0"/>
              <a:t> </a:t>
            </a:r>
            <a:r>
              <a:rPr lang="en-US" sz="2400" dirty="0" smtClean="0"/>
              <a:t>if they always have the same truth value.</a:t>
            </a:r>
            <a:endParaRPr lang="en-US" sz="2400" b="1" dirty="0" smtClean="0"/>
          </a:p>
          <a:p>
            <a:r>
              <a:rPr lang="en-US" sz="2400" b="1" dirty="0" smtClean="0"/>
              <a:t>Formally</a:t>
            </a:r>
            <a:r>
              <a:rPr lang="en-US" sz="2400" dirty="0" smtClean="0"/>
              <a:t>: Two </a:t>
            </a:r>
            <a:r>
              <a:rPr lang="en-US" sz="2400" dirty="0"/>
              <a:t>compound propositions </a:t>
            </a:r>
            <a:r>
              <a:rPr lang="en-US" sz="2400" i="1" dirty="0"/>
              <a:t>p</a:t>
            </a:r>
            <a:r>
              <a:rPr lang="en-US" sz="2400" dirty="0"/>
              <a:t> and </a:t>
            </a:r>
            <a:r>
              <a:rPr lang="en-US" sz="2400" i="1" dirty="0"/>
              <a:t>q</a:t>
            </a:r>
            <a:r>
              <a:rPr lang="en-US" sz="2400" dirty="0"/>
              <a:t> are logically equivalent if </a:t>
            </a:r>
            <a:r>
              <a:rPr lang="en-US" sz="2400" i="1" dirty="0" err="1" smtClean="0">
                <a:latin typeface="Cambria Math" pitchFamily="18" charset="0"/>
                <a:ea typeface="Cambria Math" pitchFamily="18" charset="0"/>
              </a:rPr>
              <a:t>p</a:t>
            </a:r>
            <a:r>
              <a:rPr lang="en-US" sz="2400" i="1" dirty="0" err="1">
                <a:latin typeface="Cambria Math" pitchFamily="18" charset="0"/>
                <a:ea typeface="Cambria Math" pitchFamily="18" charset="0"/>
              </a:rPr>
              <a:t>↔q</a:t>
            </a:r>
            <a:r>
              <a:rPr lang="en-US" sz="2400" dirty="0"/>
              <a:t>  is a tautology.</a:t>
            </a:r>
          </a:p>
          <a:p>
            <a:r>
              <a:rPr lang="en-US" sz="2400" dirty="0"/>
              <a:t>We write this as </a:t>
            </a:r>
            <a:r>
              <a:rPr lang="en-US" sz="2400" i="1" dirty="0" err="1">
                <a:latin typeface="Cambria Math" pitchFamily="18" charset="0"/>
                <a:ea typeface="Cambria Math" pitchFamily="18" charset="0"/>
              </a:rPr>
              <a:t>p</a:t>
            </a:r>
            <a:r>
              <a:rPr lang="en-US" sz="2400" i="1" dirty="0" err="1">
                <a:latin typeface="Cambria Math"/>
                <a:ea typeface="Cambria Math"/>
              </a:rPr>
              <a:t>≡</a:t>
            </a:r>
            <a:r>
              <a:rPr lang="en-US" sz="2400" i="1" dirty="0" err="1" smtClean="0">
                <a:latin typeface="Cambria Math" pitchFamily="18" charset="0"/>
                <a:ea typeface="Cambria Math" pitchFamily="18" charset="0"/>
              </a:rPr>
              <a:t>q</a:t>
            </a:r>
            <a:r>
              <a:rPr lang="en-US" sz="2400" i="1" dirty="0" smtClean="0">
                <a:latin typeface="Cambria Math" pitchFamily="18" charset="0"/>
                <a:ea typeface="Cambria Math" pitchFamily="18" charset="0"/>
              </a:rPr>
              <a:t>  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sz="2400" dirty="0" smtClean="0"/>
              <a:t>or </a:t>
            </a:r>
            <a:r>
              <a:rPr lang="en-US" sz="2400" i="1" dirty="0" err="1" smtClean="0">
                <a:latin typeface="Cambria Math" pitchFamily="18" charset="0"/>
                <a:ea typeface="Cambria Math" pitchFamily="18" charset="0"/>
              </a:rPr>
              <a:t>p</a:t>
            </a:r>
            <a:r>
              <a:rPr lang="en-US" sz="2400" i="1" dirty="0" err="1">
                <a:latin typeface="Cambria Math"/>
                <a:ea typeface="Cambria Math"/>
              </a:rPr>
              <a:t>⇔</a:t>
            </a:r>
            <a:r>
              <a:rPr lang="en-US" sz="2400" i="1" dirty="0" err="1" smtClean="0">
                <a:latin typeface="Cambria Math" pitchFamily="18" charset="0"/>
                <a:ea typeface="Cambria Math" pitchFamily="18" charset="0"/>
              </a:rPr>
              <a:t>q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)</a:t>
            </a:r>
            <a:endParaRPr lang="en-US" sz="2400" dirty="0"/>
          </a:p>
          <a:p>
            <a:r>
              <a:rPr lang="en-US" sz="2400" dirty="0" smtClean="0"/>
              <a:t>One way to determine equivalence is to use truth tables</a:t>
            </a:r>
          </a:p>
          <a:p>
            <a:r>
              <a:rPr lang="en-US" sz="2400" b="1" dirty="0" smtClean="0"/>
              <a:t>Example</a:t>
            </a:r>
            <a:r>
              <a:rPr lang="en-US" sz="2400" dirty="0" smtClean="0"/>
              <a:t>: show </a:t>
            </a:r>
            <a:r>
              <a:rPr lang="en-US" sz="2400" dirty="0"/>
              <a:t>that </a:t>
            </a:r>
            <a:r>
              <a:rPr lang="en-US" sz="2400" dirty="0">
                <a:latin typeface="Cambria Math"/>
                <a:ea typeface="Cambria Math"/>
              </a:rPr>
              <a:t>¬</a:t>
            </a:r>
            <a:r>
              <a:rPr lang="en-US" sz="2400" i="1" dirty="0">
                <a:latin typeface="Cambria Math" pitchFamily="18" charset="0"/>
                <a:ea typeface="Cambria Math" pitchFamily="18" charset="0"/>
              </a:rPr>
              <a:t>p </a:t>
            </a:r>
            <a:r>
              <a:rPr lang="en-US" sz="2400" dirty="0" smtClean="0">
                <a:latin typeface="Cambria Math"/>
                <a:ea typeface="Cambria Math"/>
              </a:rPr>
              <a:t>∨</a:t>
            </a:r>
            <a:r>
              <a:rPr lang="en-US" sz="2400" i="1" dirty="0" smtClean="0">
                <a:latin typeface="Cambria Math" pitchFamily="18" charset="0"/>
                <a:ea typeface="Cambria Math" pitchFamily="18" charset="0"/>
              </a:rPr>
              <a:t>q  </a:t>
            </a:r>
            <a:r>
              <a:rPr lang="en-US" sz="2400" dirty="0">
                <a:ea typeface="Cambria Math" pitchFamily="18" charset="0"/>
              </a:rPr>
              <a:t>is equivalent to </a:t>
            </a:r>
            <a:r>
              <a:rPr lang="en-US" sz="2400" i="1" dirty="0">
                <a:latin typeface="Cambria Math" pitchFamily="18" charset="0"/>
                <a:ea typeface="Cambria Math" pitchFamily="18" charset="0"/>
              </a:rPr>
              <a:t>p </a:t>
            </a:r>
            <a:r>
              <a:rPr lang="en-US" sz="2400" i="1" dirty="0">
                <a:latin typeface="Cambria Math"/>
                <a:ea typeface="Cambria Math"/>
              </a:rPr>
              <a:t>→ </a:t>
            </a:r>
            <a:r>
              <a:rPr lang="en-US" sz="2400" i="1" dirty="0">
                <a:latin typeface="Cambria Math" pitchFamily="18" charset="0"/>
                <a:ea typeface="Cambria Math" pitchFamily="18" charset="0"/>
              </a:rPr>
              <a:t>q</a:t>
            </a:r>
            <a:r>
              <a:rPr lang="en-US" sz="2400" i="1" dirty="0" smtClean="0">
                <a:latin typeface="Cambria Math" pitchFamily="18" charset="0"/>
                <a:ea typeface="Cambria Math" pitchFamily="18" charset="0"/>
              </a:rPr>
              <a:t>.</a:t>
            </a: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449417"/>
            <a:ext cx="6254750" cy="198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3084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Equivalent Propositions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solidFill>
                  <a:prstClr val="black"/>
                </a:solidFill>
              </a:rPr>
              <a:t>Example</a:t>
            </a:r>
            <a:r>
              <a:rPr lang="en-US" sz="2400" dirty="0">
                <a:solidFill>
                  <a:prstClr val="black"/>
                </a:solidFill>
              </a:rPr>
              <a:t>: Show using truth tables that </a:t>
            </a:r>
            <a:r>
              <a:rPr lang="en-US" sz="2400" dirty="0" smtClean="0"/>
              <a:t>that </a:t>
            </a:r>
            <a:r>
              <a:rPr lang="en-US" sz="2400" i="1" dirty="0"/>
              <a:t>implication</a:t>
            </a:r>
            <a:r>
              <a:rPr lang="en-US" sz="2400" dirty="0"/>
              <a:t> is equivalent to its </a:t>
            </a:r>
            <a:r>
              <a:rPr lang="en-US" sz="2400" i="1" dirty="0" smtClean="0"/>
              <a:t>contrapositive</a:t>
            </a:r>
          </a:p>
          <a:p>
            <a:r>
              <a:rPr lang="en-US" sz="2400" b="1" dirty="0" smtClean="0"/>
              <a:t>Solution</a:t>
            </a:r>
            <a:r>
              <a:rPr lang="en-US" sz="2400" dirty="0" smtClean="0"/>
              <a:t>:</a:t>
            </a:r>
            <a:endParaRPr lang="en-US" sz="2400" dirty="0"/>
          </a:p>
          <a:p>
            <a:pPr marL="0" indent="0">
              <a:buNone/>
            </a:pPr>
            <a:endParaRPr lang="en-US" sz="2000" dirty="0" smtClean="0"/>
          </a:p>
          <a:p>
            <a:pPr marL="514350" indent="-514350"/>
            <a:endParaRPr lang="en-US" sz="20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971800"/>
            <a:ext cx="731520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96112"/>
          </a:xfrm>
        </p:spPr>
        <p:txBody>
          <a:bodyPr>
            <a:normAutofit/>
          </a:bodyPr>
          <a:lstStyle/>
          <a:p>
            <a:r>
              <a:rPr lang="en-US" dirty="0" smtClean="0"/>
              <a:t>Show Non-Equivalence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Example</a:t>
            </a:r>
            <a:r>
              <a:rPr lang="en-US" dirty="0" smtClean="0"/>
              <a:t>: Show using truth tables that neither the </a:t>
            </a:r>
            <a:r>
              <a:rPr lang="en-US" i="1" dirty="0" smtClean="0"/>
              <a:t>converse</a:t>
            </a:r>
            <a:r>
              <a:rPr lang="en-US" dirty="0" smtClean="0"/>
              <a:t> nor </a:t>
            </a:r>
            <a:r>
              <a:rPr lang="en-US" i="1" dirty="0" smtClean="0"/>
              <a:t>inverse</a:t>
            </a:r>
            <a:r>
              <a:rPr lang="en-US" dirty="0" smtClean="0"/>
              <a:t> of an implication are equivalent to the implication.</a:t>
            </a:r>
          </a:p>
          <a:p>
            <a:r>
              <a:rPr lang="en-US" b="1" dirty="0" smtClean="0"/>
              <a:t>Solution:</a:t>
            </a: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1016473"/>
              </p:ext>
            </p:extLst>
          </p:nvPr>
        </p:nvGraphicFramePr>
        <p:xfrm>
          <a:off x="685800" y="3764059"/>
          <a:ext cx="7772401" cy="194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0343"/>
                <a:gridCol w="1110343"/>
                <a:gridCol w="1110343"/>
                <a:gridCol w="1110343"/>
                <a:gridCol w="1110343"/>
                <a:gridCol w="1110343"/>
                <a:gridCol w="1110343"/>
              </a:tblGrid>
              <a:tr h="4572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i="1" dirty="0" smtClean="0">
                          <a:latin typeface="Cambria Math" pitchFamily="18" charset="0"/>
                          <a:ea typeface="Cambria Math" pitchFamily="18" charset="0"/>
                        </a:rPr>
                        <a:t>p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i="1" dirty="0" smtClean="0">
                          <a:latin typeface="Cambria Math" pitchFamily="18" charset="0"/>
                          <a:ea typeface="Cambria Math" pitchFamily="18" charset="0"/>
                        </a:rPr>
                        <a:t>q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mbria Math"/>
                          <a:ea typeface="Cambria Math"/>
                        </a:rPr>
                        <a:t>¬ </a:t>
                      </a:r>
                      <a:r>
                        <a:rPr lang="en-US" i="1" dirty="0" smtClean="0">
                          <a:latin typeface="Cambria Math" pitchFamily="18" charset="0"/>
                          <a:ea typeface="Cambria Math" pitchFamily="18" charset="0"/>
                        </a:rPr>
                        <a:t>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mbria Math"/>
                          <a:ea typeface="Cambria Math"/>
                        </a:rPr>
                        <a:t>¬ </a:t>
                      </a:r>
                      <a:r>
                        <a:rPr lang="en-US" i="1" dirty="0" smtClean="0">
                          <a:latin typeface="Cambria Math" pitchFamily="18" charset="0"/>
                          <a:ea typeface="Cambria Math" pitchFamily="18" charset="0"/>
                        </a:rPr>
                        <a:t>q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i="1" dirty="0" smtClean="0">
                          <a:latin typeface="Cambria Math" pitchFamily="18" charset="0"/>
                          <a:ea typeface="Cambria Math" pitchFamily="18" charset="0"/>
                        </a:rPr>
                        <a:t>p </a:t>
                      </a:r>
                      <a:r>
                        <a:rPr lang="en-US" sz="1800" dirty="0" smtClean="0">
                          <a:latin typeface="Cambria Math"/>
                          <a:ea typeface="Cambria Math"/>
                        </a:rPr>
                        <a:t>→</a:t>
                      </a:r>
                      <a:r>
                        <a:rPr lang="en-US" sz="1800" i="1" dirty="0" smtClean="0">
                          <a:latin typeface="Cambria Math" pitchFamily="18" charset="0"/>
                          <a:ea typeface="Cambria Math" pitchFamily="18" charset="0"/>
                        </a:rPr>
                        <a:t>q</a:t>
                      </a:r>
                      <a:r>
                        <a:rPr lang="en-US" dirty="0" smtClean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Cambria Math"/>
                          <a:ea typeface="Cambria Math"/>
                        </a:rPr>
                        <a:t>¬ </a:t>
                      </a:r>
                      <a:r>
                        <a:rPr lang="en-US" i="1" dirty="0" smtClean="0">
                          <a:latin typeface="Cambria Math" pitchFamily="18" charset="0"/>
                          <a:ea typeface="Cambria Math" pitchFamily="18" charset="0"/>
                        </a:rPr>
                        <a:t>p </a:t>
                      </a:r>
                      <a:r>
                        <a:rPr lang="en-US" sz="1800" dirty="0" smtClean="0">
                          <a:latin typeface="Cambria Math"/>
                          <a:ea typeface="Cambria Math"/>
                        </a:rPr>
                        <a:t>→</a:t>
                      </a:r>
                      <a:r>
                        <a:rPr lang="en-US" dirty="0" smtClean="0">
                          <a:latin typeface="Cambria Math"/>
                          <a:ea typeface="Cambria Math"/>
                        </a:rPr>
                        <a:t>¬ </a:t>
                      </a:r>
                      <a:r>
                        <a:rPr lang="en-US" i="1" dirty="0" smtClean="0">
                          <a:latin typeface="Cambria Math" pitchFamily="18" charset="0"/>
                          <a:ea typeface="Cambria Math" pitchFamily="18" charset="0"/>
                        </a:rPr>
                        <a:t>q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>
                          <a:latin typeface="Cambria Math" pitchFamily="18" charset="0"/>
                          <a:ea typeface="Cambria Math" pitchFamily="18" charset="0"/>
                        </a:rPr>
                        <a:t>q </a:t>
                      </a:r>
                      <a:r>
                        <a:rPr lang="en-US" dirty="0" smtClean="0">
                          <a:latin typeface="Cambria Math"/>
                          <a:ea typeface="Cambria Math"/>
                        </a:rPr>
                        <a:t>→ </a:t>
                      </a:r>
                      <a:r>
                        <a:rPr lang="en-US" i="1" dirty="0" smtClean="0">
                          <a:latin typeface="Cambria Math" pitchFamily="18" charset="0"/>
                          <a:ea typeface="Cambria Math" pitchFamily="18" charset="0"/>
                        </a:rPr>
                        <a:t>p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5105400" y="4581938"/>
            <a:ext cx="3352800" cy="3710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09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 Morgan’s Laws</a:t>
            </a:r>
            <a:endParaRPr lang="en-US" dirty="0"/>
          </a:p>
        </p:txBody>
      </p:sp>
      <p:pic>
        <p:nvPicPr>
          <p:cNvPr id="4" name="Content Placeholder 3" descr="addin_tmp.png"/>
          <p:cNvPicPr>
            <a:picLocks noGrp="1" noChangeAspect="1"/>
          </p:cNvPicPr>
          <p:nvPr>
            <p:ph idx="1"/>
            <p:custDataLst>
              <p:tags r:id="rId1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2286000" y="1744027"/>
            <a:ext cx="3123248" cy="382905"/>
          </a:xfrm>
        </p:spPr>
      </p:pic>
      <p:pic>
        <p:nvPicPr>
          <p:cNvPr id="6" name="Picture 5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/>
          <a:stretch>
            <a:fillRect/>
          </a:stretch>
        </p:blipFill>
        <p:spPr>
          <a:xfrm>
            <a:off x="2286000" y="2371275"/>
            <a:ext cx="3123248" cy="382905"/>
          </a:xfrm>
          <a:prstGeom prst="rect">
            <a:avLst/>
          </a:prstGeom>
        </p:spPr>
      </p:pic>
      <p:graphicFrame>
        <p:nvGraphicFramePr>
          <p:cNvPr id="9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5053972"/>
              </p:ext>
            </p:extLst>
          </p:nvPr>
        </p:nvGraphicFramePr>
        <p:xfrm>
          <a:off x="1066800" y="4191000"/>
          <a:ext cx="6949439" cy="200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2777"/>
                <a:gridCol w="992777"/>
                <a:gridCol w="992777"/>
                <a:gridCol w="992777"/>
                <a:gridCol w="992777"/>
                <a:gridCol w="992777"/>
                <a:gridCol w="992777"/>
              </a:tblGrid>
              <a:tr h="401320">
                <a:tc>
                  <a:txBody>
                    <a:bodyPr/>
                    <a:lstStyle/>
                    <a:p>
                      <a:r>
                        <a:rPr lang="en-US" b="0" i="1" dirty="0" smtClean="0">
                          <a:latin typeface="Cambria Math" pitchFamily="18" charset="0"/>
                          <a:ea typeface="Cambria Math" pitchFamily="18" charset="0"/>
                        </a:rPr>
                        <a:t>p</a:t>
                      </a:r>
                      <a:endParaRPr lang="en-US" b="0" i="1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1" dirty="0" smtClean="0">
                          <a:latin typeface="Cambria Math" pitchFamily="18" charset="0"/>
                          <a:ea typeface="Cambria Math" pitchFamily="18" charset="0"/>
                        </a:rPr>
                        <a:t>q</a:t>
                      </a:r>
                      <a:endParaRPr lang="en-US" b="0" i="1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i="1" dirty="0" smtClean="0">
                          <a:latin typeface="Cambria Math"/>
                          <a:ea typeface="Cambria Math"/>
                        </a:rPr>
                        <a:t>¬</a:t>
                      </a:r>
                      <a:r>
                        <a:rPr lang="en-US" b="0" i="1" dirty="0" smtClean="0">
                          <a:latin typeface="Cambria Math" pitchFamily="18" charset="0"/>
                          <a:ea typeface="Cambria Math" pitchFamily="18" charset="0"/>
                        </a:rPr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i="1" dirty="0" smtClean="0">
                          <a:latin typeface="Cambria Math"/>
                          <a:ea typeface="Cambria Math"/>
                        </a:rPr>
                        <a:t>¬</a:t>
                      </a:r>
                      <a:r>
                        <a:rPr lang="en-US" b="0" i="1" dirty="0" smtClean="0">
                          <a:latin typeface="Cambria Math" pitchFamily="18" charset="0"/>
                          <a:ea typeface="Cambria Math" pitchFamily="18" charset="0"/>
                        </a:rPr>
                        <a:t>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(</a:t>
                      </a:r>
                      <a:r>
                        <a:rPr lang="en-US" b="0" i="1" dirty="0" err="1" smtClean="0">
                          <a:latin typeface="Cambria Math" pitchFamily="18" charset="0"/>
                          <a:ea typeface="Cambria Math" pitchFamily="18" charset="0"/>
                        </a:rPr>
                        <a:t>p</a:t>
                      </a:r>
                      <a:r>
                        <a:rPr lang="en-US" b="0" i="1" dirty="0" err="1" smtClean="0">
                          <a:latin typeface="Cambria Math"/>
                          <a:ea typeface="Cambria Math"/>
                        </a:rPr>
                        <a:t>∨q</a:t>
                      </a:r>
                      <a:r>
                        <a:rPr lang="en-US" b="0" i="1" dirty="0" smtClean="0">
                          <a:latin typeface="Cambria Math"/>
                          <a:ea typeface="Cambria Math"/>
                        </a:rPr>
                        <a:t>)</a:t>
                      </a:r>
                      <a:endParaRPr lang="en-US" b="0" i="1" dirty="0" smtClean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Cambria Math"/>
                          <a:ea typeface="Cambria Math"/>
                        </a:rPr>
                        <a:t>¬</a:t>
                      </a:r>
                      <a:r>
                        <a:rPr lang="en-US" dirty="0" smtClean="0"/>
                        <a:t>(</a:t>
                      </a:r>
                      <a:r>
                        <a:rPr lang="en-US" b="0" i="1" dirty="0" err="1" smtClean="0">
                          <a:latin typeface="Cambria Math" pitchFamily="18" charset="0"/>
                          <a:ea typeface="Cambria Math" pitchFamily="18" charset="0"/>
                        </a:rPr>
                        <a:t>p</a:t>
                      </a:r>
                      <a:r>
                        <a:rPr lang="en-US" b="0" i="1" dirty="0" err="1" smtClean="0">
                          <a:latin typeface="Cambria Math"/>
                          <a:ea typeface="Cambria Math"/>
                        </a:rPr>
                        <a:t>∨q</a:t>
                      </a:r>
                      <a:r>
                        <a:rPr lang="en-US" b="0" i="1" dirty="0" smtClean="0">
                          <a:latin typeface="Cambria Math"/>
                          <a:ea typeface="Cambria Math"/>
                        </a:rPr>
                        <a:t>)</a:t>
                      </a:r>
                      <a:endParaRPr lang="en-US" b="0" i="1" dirty="0" smtClean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i="1" dirty="0" smtClean="0">
                          <a:latin typeface="Cambria Math"/>
                          <a:ea typeface="Cambria Math"/>
                        </a:rPr>
                        <a:t>¬</a:t>
                      </a:r>
                      <a:r>
                        <a:rPr lang="en-US" b="0" i="1" dirty="0" smtClean="0">
                          <a:latin typeface="Cambria Math" pitchFamily="18" charset="0"/>
                          <a:ea typeface="Cambria Math" pitchFamily="18" charset="0"/>
                        </a:rPr>
                        <a:t>p</a:t>
                      </a:r>
                      <a:r>
                        <a:rPr lang="en-US" b="0" i="1" dirty="0" smtClean="0">
                          <a:latin typeface="Cambria Math"/>
                          <a:ea typeface="Cambria Math"/>
                        </a:rPr>
                        <a:t>∧¬</a:t>
                      </a:r>
                      <a:r>
                        <a:rPr lang="en-US" b="0" i="1" dirty="0" smtClean="0">
                          <a:latin typeface="Cambria Math" pitchFamily="18" charset="0"/>
                          <a:ea typeface="Cambria Math" pitchFamily="18" charset="0"/>
                        </a:rPr>
                        <a:t>q</a:t>
                      </a:r>
                    </a:p>
                  </a:txBody>
                  <a:tcPr/>
                </a:tc>
              </a:tr>
              <a:tr h="401320"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</a:tr>
              <a:tr h="401320"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</a:tr>
              <a:tr h="401320"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</a:tr>
              <a:tr h="401320"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1" name="Picture 10" descr="010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34200" y="914400"/>
            <a:ext cx="874014" cy="102108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324600" y="22098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Augustus De Morgan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934200" y="26670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1806-1871</a:t>
            </a:r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533400" y="2971800"/>
            <a:ext cx="8229600" cy="9906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Very useful in constructing proofs</a:t>
            </a:r>
          </a:p>
          <a:p>
            <a:r>
              <a:rPr lang="en-US" sz="2400" dirty="0"/>
              <a:t>This truth table shows that De Morgan’s Second Law holds</a:t>
            </a:r>
            <a:r>
              <a:rPr lang="en-US" sz="2400" dirty="0" smtClean="0"/>
              <a:t>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19912"/>
          </a:xfrm>
        </p:spPr>
        <p:txBody>
          <a:bodyPr>
            <a:normAutofit/>
          </a:bodyPr>
          <a:lstStyle/>
          <a:p>
            <a:r>
              <a:rPr lang="en-US" dirty="0" smtClean="0"/>
              <a:t>Key Logical Equivalences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Identity Laws:                                  ,</a:t>
            </a:r>
          </a:p>
          <a:p>
            <a:endParaRPr lang="en-US" dirty="0" smtClean="0"/>
          </a:p>
          <a:p>
            <a:r>
              <a:rPr lang="en-US" dirty="0" smtClean="0"/>
              <a:t>Domination Laws:                           ,</a:t>
            </a:r>
          </a:p>
          <a:p>
            <a:endParaRPr lang="en-US" dirty="0" smtClean="0"/>
          </a:p>
          <a:p>
            <a:r>
              <a:rPr lang="en-US" dirty="0" smtClean="0"/>
              <a:t>Idempotent laws:                              ,  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Double Negation Law: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Negation Laws:                                   ,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 cstate="print"/>
          <a:stretch>
            <a:fillRect/>
          </a:stretch>
        </p:blipFill>
        <p:spPr>
          <a:xfrm>
            <a:off x="3886200" y="2057400"/>
            <a:ext cx="1591628" cy="331470"/>
          </a:xfrm>
          <a:prstGeom prst="rect">
            <a:avLst/>
          </a:prstGeom>
        </p:spPr>
      </p:pic>
      <p:pic>
        <p:nvPicPr>
          <p:cNvPr id="6" name="Picture 5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 cstate="print"/>
          <a:stretch>
            <a:fillRect/>
          </a:stretch>
        </p:blipFill>
        <p:spPr>
          <a:xfrm>
            <a:off x="6172200" y="2057400"/>
            <a:ext cx="1614488" cy="334328"/>
          </a:xfrm>
          <a:prstGeom prst="rect">
            <a:avLst/>
          </a:prstGeom>
        </p:spPr>
      </p:pic>
      <p:pic>
        <p:nvPicPr>
          <p:cNvPr id="8" name="Picture 7" descr="addin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 cstate="print"/>
          <a:stretch>
            <a:fillRect/>
          </a:stretch>
        </p:blipFill>
        <p:spPr>
          <a:xfrm>
            <a:off x="3810000" y="2971800"/>
            <a:ext cx="1674495" cy="331470"/>
          </a:xfrm>
          <a:prstGeom prst="rect">
            <a:avLst/>
          </a:prstGeom>
        </p:spPr>
      </p:pic>
      <p:pic>
        <p:nvPicPr>
          <p:cNvPr id="9" name="Picture 8" descr="addin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 cstate="print"/>
          <a:stretch>
            <a:fillRect/>
          </a:stretch>
        </p:blipFill>
        <p:spPr>
          <a:xfrm>
            <a:off x="6172200" y="2895600"/>
            <a:ext cx="1714500" cy="334328"/>
          </a:xfrm>
          <a:prstGeom prst="rect">
            <a:avLst/>
          </a:prstGeom>
        </p:spPr>
      </p:pic>
      <p:pic>
        <p:nvPicPr>
          <p:cNvPr id="10" name="Picture 9" descr="addin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 cstate="print"/>
          <a:stretch>
            <a:fillRect/>
          </a:stretch>
        </p:blipFill>
        <p:spPr>
          <a:xfrm>
            <a:off x="3962400" y="3886200"/>
            <a:ext cx="1508760" cy="300038"/>
          </a:xfrm>
          <a:prstGeom prst="rect">
            <a:avLst/>
          </a:prstGeom>
        </p:spPr>
      </p:pic>
      <p:pic>
        <p:nvPicPr>
          <p:cNvPr id="11" name="Picture 10" descr="addin_tmp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 cstate="print"/>
          <a:stretch>
            <a:fillRect/>
          </a:stretch>
        </p:blipFill>
        <p:spPr>
          <a:xfrm>
            <a:off x="6248400" y="3886200"/>
            <a:ext cx="1508760" cy="300038"/>
          </a:xfrm>
          <a:prstGeom prst="rect">
            <a:avLst/>
          </a:prstGeom>
        </p:spPr>
      </p:pic>
      <p:pic>
        <p:nvPicPr>
          <p:cNvPr id="12" name="Picture 11" descr="addin_tmp.png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 cstate="print"/>
          <a:stretch>
            <a:fillRect/>
          </a:stretch>
        </p:blipFill>
        <p:spPr>
          <a:xfrm>
            <a:off x="5029200" y="4862139"/>
            <a:ext cx="1665923" cy="382905"/>
          </a:xfrm>
          <a:prstGeom prst="rect">
            <a:avLst/>
          </a:prstGeom>
        </p:spPr>
      </p:pic>
      <p:pic>
        <p:nvPicPr>
          <p:cNvPr id="13" name="Picture 12" descr="addin_tmp.png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8" cstate="print"/>
          <a:stretch>
            <a:fillRect/>
          </a:stretch>
        </p:blipFill>
        <p:spPr>
          <a:xfrm>
            <a:off x="3962400" y="5791200"/>
            <a:ext cx="1843088" cy="331470"/>
          </a:xfrm>
          <a:prstGeom prst="rect">
            <a:avLst/>
          </a:prstGeom>
        </p:spPr>
      </p:pic>
      <p:pic>
        <p:nvPicPr>
          <p:cNvPr id="14" name="Picture 13" descr="addin_tmp.png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 cstate="print"/>
          <a:stretch>
            <a:fillRect/>
          </a:stretch>
        </p:blipFill>
        <p:spPr>
          <a:xfrm>
            <a:off x="6553200" y="5791200"/>
            <a:ext cx="1860233" cy="334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313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19912"/>
          </a:xfrm>
        </p:spPr>
        <p:txBody>
          <a:bodyPr>
            <a:normAutofit/>
          </a:bodyPr>
          <a:lstStyle/>
          <a:p>
            <a:r>
              <a:rPr lang="en-US" dirty="0" smtClean="0"/>
              <a:t>Key Logical Equivalences (</a:t>
            </a:r>
            <a:r>
              <a:rPr lang="en-US" i="1" dirty="0" smtClean="0"/>
              <a:t>cont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Commutative Laws:                              ,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Associative Laws: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Distributive Laws: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Absorption Laws: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8" name="Picture 7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 cstate="print"/>
          <a:stretch>
            <a:fillRect/>
          </a:stretch>
        </p:blipFill>
        <p:spPr>
          <a:xfrm>
            <a:off x="3886200" y="2057400"/>
            <a:ext cx="2105978" cy="300038"/>
          </a:xfrm>
          <a:prstGeom prst="rect">
            <a:avLst/>
          </a:prstGeom>
        </p:spPr>
      </p:pic>
      <p:pic>
        <p:nvPicPr>
          <p:cNvPr id="12" name="Picture 11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 cstate="print"/>
          <a:stretch>
            <a:fillRect/>
          </a:stretch>
        </p:blipFill>
        <p:spPr>
          <a:xfrm>
            <a:off x="6477000" y="2057400"/>
            <a:ext cx="2105978" cy="300038"/>
          </a:xfrm>
          <a:prstGeom prst="rect">
            <a:avLst/>
          </a:prstGeom>
        </p:spPr>
      </p:pic>
      <p:pic>
        <p:nvPicPr>
          <p:cNvPr id="9" name="Picture 8" descr="addin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 cstate="print"/>
          <a:stretch>
            <a:fillRect/>
          </a:stretch>
        </p:blipFill>
        <p:spPr>
          <a:xfrm>
            <a:off x="3810000" y="3352800"/>
            <a:ext cx="3823335" cy="382905"/>
          </a:xfrm>
          <a:prstGeom prst="rect">
            <a:avLst/>
          </a:prstGeom>
        </p:spPr>
      </p:pic>
      <p:pic>
        <p:nvPicPr>
          <p:cNvPr id="10" name="Picture 9" descr="addin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 cstate="print"/>
          <a:stretch>
            <a:fillRect/>
          </a:stretch>
        </p:blipFill>
        <p:spPr>
          <a:xfrm>
            <a:off x="3810000" y="2895600"/>
            <a:ext cx="3823335" cy="382905"/>
          </a:xfrm>
          <a:prstGeom prst="rect">
            <a:avLst/>
          </a:prstGeom>
        </p:spPr>
      </p:pic>
      <p:pic>
        <p:nvPicPr>
          <p:cNvPr id="13" name="Picture 12" descr="addin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/>
          <a:stretch>
            <a:fillRect/>
          </a:stretch>
        </p:blipFill>
        <p:spPr>
          <a:xfrm>
            <a:off x="3733800" y="4038600"/>
            <a:ext cx="5026343" cy="382905"/>
          </a:xfrm>
          <a:prstGeom prst="rect">
            <a:avLst/>
          </a:prstGeom>
        </p:spPr>
      </p:pic>
      <p:pic>
        <p:nvPicPr>
          <p:cNvPr id="14" name="Picture 13" descr="addin_tmp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/>
          <a:stretch>
            <a:fillRect/>
          </a:stretch>
        </p:blipFill>
        <p:spPr>
          <a:xfrm>
            <a:off x="3733800" y="4648200"/>
            <a:ext cx="5026343" cy="382905"/>
          </a:xfrm>
          <a:prstGeom prst="rect">
            <a:avLst/>
          </a:prstGeom>
        </p:spPr>
      </p:pic>
      <p:pic>
        <p:nvPicPr>
          <p:cNvPr id="15" name="Picture 14" descr="addin_tmp.png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 cstate="print"/>
          <a:stretch>
            <a:fillRect/>
          </a:stretch>
        </p:blipFill>
        <p:spPr>
          <a:xfrm>
            <a:off x="3733800" y="5334000"/>
            <a:ext cx="2408873" cy="382905"/>
          </a:xfrm>
          <a:prstGeom prst="rect">
            <a:avLst/>
          </a:prstGeom>
        </p:spPr>
      </p:pic>
      <p:pic>
        <p:nvPicPr>
          <p:cNvPr id="16" name="Picture 15" descr="addin_tmp.png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7" cstate="print"/>
          <a:stretch>
            <a:fillRect/>
          </a:stretch>
        </p:blipFill>
        <p:spPr>
          <a:xfrm>
            <a:off x="6400800" y="5334000"/>
            <a:ext cx="2408873" cy="382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39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Logical Equivalences</a:t>
            </a:r>
            <a:endParaRPr lang="en-US" dirty="0"/>
          </a:p>
        </p:txBody>
      </p:sp>
      <p:pic>
        <p:nvPicPr>
          <p:cNvPr id="4" name="Content Placeholder 3" descr="table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9600" y="1676400"/>
            <a:ext cx="4214813" cy="4495800"/>
          </a:xfrm>
        </p:spPr>
      </p:pic>
      <p:pic>
        <p:nvPicPr>
          <p:cNvPr id="5" name="Picture 4" descr="table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22273" y="2209800"/>
            <a:ext cx="3782292" cy="32004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\neg (p \wedge q)  \equiv \neg p \vee \neg q$&#10;&#10;&#10;\end{document}"/>
  <p:tag name="IGUANATEXSIZE" val="3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p \vee \neg p  \equiv T$&#10;&#10;&#10;\end{document}"/>
  <p:tag name="IGUANATEXSIZE" val="3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p \wedge \neg p\equiv F$&#10;&#10;&#10;\end{document}"/>
  <p:tag name="IGUANATEXSIZE" val="3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p \vee q \equiv q \vee p$&#10;&#10;&#10;\end{document}"/>
  <p:tag name="IGUANATEXSIZE" val="3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p \wedge q \equiv q \wedge p$&#10;&#10;&#10;\end{document}"/>
  <p:tag name="IGUANATEXSIZE" val="3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(p \vee q) \vee r \equiv p \vee (q \vee r)$&#10;&#10;&#10;\end{document}"/>
  <p:tag name="IGUANATEXSIZE" val="3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(p \wedge q) \wedge r \equiv p \wedge (q \wedge r)$&#10;&#10;&#10;\end{document}"/>
  <p:tag name="IGUANATEXSIZE" val="3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(p \vee (q \wedge r) \equiv (p \vee q)) \wedge (p \vee r)$&#10;&#10;&#10;\end{document}"/>
  <p:tag name="IGUANATEXSIZE" val="3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(p \wedge (q \vee r)) \equiv (p \wedge q) \vee (p \wedge r)$&#10;&#10;&#10;\end{document}"/>
  <p:tag name="IGUANATEXSIZE" val="3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p \vee (p \wedge q) \equiv p$&#10;&#10;&#10;\end{document}"/>
  <p:tag name="IGUANATEXSIZE" val="3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p \wedge (p \vee q) \equiv p$&#10;&#10;&#10;\end{document}"/>
  <p:tag name="IGUANATEXSIZE" val="3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\neg (p \vee q)  \equiv \neg p \wedge \neg q$&#10;&#10;&#10;\end{document}"/>
  <p:tag name="IGUANATEXSIZE" val="3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A \equiv A_1$&#10;&#10;&#10;\end{document}"/>
  <p:tag name="IGUANATEXSIZE" val="2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A_n \equiv B$&#10;&#10;&#10;\end{document}"/>
  <p:tag name="IGUANATEXSIZE" val="2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\vdots&#10;&#10;\end{document}"/>
  <p:tag name="IGUANATEXSIZE" val="2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 {amssymb}&#10;\pagestyle{empty}&#10;\begin{document}&#10;\begin{tabular}{llll}&#10;$\neg(p \vee(\neg p \wedge q))$ &amp; $\equiv$ &amp; $\neg p \wedge \neg(\neg p \wedge q) $ &amp; by the second De Morgan law \\&#10;&amp; $\equiv$ &amp; $\neg p \wedge [\neg(\neg p) \vee \neg q]$ &amp; by the first De Morgan law\\&#10;&amp; $\equiv$ &amp; $\neg p \wedge (p \vee \neg q)$ &amp;  by the double negation law\\&#10;&amp; $\equiv$ &amp; $(\neg p \wedge p) \vee (\neg p \wedge \neg q)$ &amp; by the second distributive law\\&#10;&amp; $\equiv$ &amp; $F \vee (\neg p \wedge \neg q) $ &amp; because $ \neg p \wedge p \equiv F$\\&#10;&amp; $\equiv$ &amp; $(\neg p \wedge \neg q) \vee F$ &amp; by the commutative law\\&#10;&amp;&amp;&amp; for disjunction\\&#10;&amp; $\equiv$ &amp; $(\neg p \wedge \neg q)$ &amp; by the identity law for {\bf F}&#10;\end{tabular}&#10;&#10;&#10;\end{document}"/>
  <p:tag name="IGUANATEXSIZE" val="2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 {amssymb}&#10;\pagestyle{empty}&#10;\begin{document}&#10;$\neg(p \vee (\neg p \wedge q))$&#10;&#10;\end{document}"/>
  <p:tag name="IGUANATEXSIZE" val="3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 {amssymb}&#10;\pagestyle{empty}&#10;\begin{document}&#10;$\neg p \wedge \neg q$&#10;&#10;\end{document}"/>
  <p:tag name="IGUANATEXSIZE" val="3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 {amssymb}&#10;\pagestyle{empty}&#10;\begin{document}&#10;\begin{tabular}{llll}&#10;$(p \wedge q) \rightarrow (p \vee q)$ &amp; $\equiv$ &amp; $\neg (p \wedge q) \vee (p \vee q) $ &amp; by truth table for $\rightarrow$ \\&#10;&amp; $\equiv$ &amp; $(\neg p \vee \neg q) \vee (p \vee q)$ &amp; by the first De Morgan law\\&#10;&amp; $\equiv$ &amp; $(\neg p \vee p) \vee (\neg p \vee \neg q)$ &amp; by associative and\\&#10;&amp;&amp;&amp; commutative laws\\&#10;&amp;&amp;&amp; laws for disjunction\\&#10;&amp; $\equiv$ &amp; $T \vee T $ &amp; by truth tables\\&#10;&amp; $\equiv$ &amp; $T$ &amp; by the domination law\\&#10;&#10;\end{tabular}&#10;&#10;&#10;\end{document}"/>
  <p:tag name="IGUANATEXSIZE" val="2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 {amssymb}&#10;\pagestyle{empty}&#10;\begin{document}&#10;$(p \wedge q)\rightarrow (p \vee q)$&#10;&#10;\end{document}"/>
  <p:tag name="IGUANATEXSIZE" val="3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p \wedge T \equiv p$&#10;&#10;&#10;\end{document}"/>
  <p:tag name="IGUANATEXSIZE" val="3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p \vee F \equiv p$&#10;&#10;&#10;\end{document}"/>
  <p:tag name="IGUANATEXSIZE" val="3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p \vee T \equiv T$&#10;&#10;&#10;\end{document}"/>
  <p:tag name="IGUANATEXSIZE" val="3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p \wedge F \equiv F$&#10;&#10;&#10;\end{document}"/>
  <p:tag name="IGUANATEXSIZE" val="3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p \vee p \equiv p$&#10;&#10;&#10;\end{document}"/>
  <p:tag name="IGUANATEXSIZE" val="3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p \wedge p \equiv p$&#10;&#10;&#10;\end{document}"/>
  <p:tag name="IGUANATEXSIZE" val="3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\neg (\neg p) \equiv p$&#10;&#10;&#10;\end{document}"/>
  <p:tag name="IGUANATEXSIZE" val="3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18549</TotalTime>
  <Words>463</Words>
  <Application>Microsoft Office PowerPoint</Application>
  <PresentationFormat>On-screen Show (4:3)</PresentationFormat>
  <Paragraphs>161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Constantia</vt:lpstr>
      <vt:lpstr>Wingdings 2</vt:lpstr>
      <vt:lpstr>Cambria Math</vt:lpstr>
      <vt:lpstr>Calibri</vt:lpstr>
      <vt:lpstr>Times New Roman</vt:lpstr>
      <vt:lpstr>Flow</vt:lpstr>
      <vt:lpstr>1_Flow</vt:lpstr>
      <vt:lpstr>Propositional Equivalences</vt:lpstr>
      <vt:lpstr>Tautologies, Contradictions, and Contingencies</vt:lpstr>
      <vt:lpstr>Equivalent Propositions</vt:lpstr>
      <vt:lpstr>Equivalent Propositions</vt:lpstr>
      <vt:lpstr>Show Non-Equivalence</vt:lpstr>
      <vt:lpstr>De Morgan’s Laws</vt:lpstr>
      <vt:lpstr>Key Logical Equivalences</vt:lpstr>
      <vt:lpstr>Key Logical Equivalences (cont)</vt:lpstr>
      <vt:lpstr>More Logical Equivalences</vt:lpstr>
      <vt:lpstr>Equivalence Proofs</vt:lpstr>
      <vt:lpstr>Equivalence Proofs</vt:lpstr>
      <vt:lpstr>Equivalence Proofs</vt:lpstr>
    </vt:vector>
  </TitlesOfParts>
  <Company>Monmouth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Foundations: Logic and Proofs</dc:title>
  <dc:creator>Richard Scherl</dc:creator>
  <cp:lastModifiedBy>Bren School of Information and Computers Science</cp:lastModifiedBy>
  <cp:revision>711</cp:revision>
  <dcterms:created xsi:type="dcterms:W3CDTF">2011-03-15T17:55:35Z</dcterms:created>
  <dcterms:modified xsi:type="dcterms:W3CDTF">2014-03-22T07:24:59Z</dcterms:modified>
</cp:coreProperties>
</file>