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1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notesSlides/notesSlide2.xml" ContentType="application/vnd.openxmlformats-officedocument.presentationml.notesSlide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notesSlides/notesSlide3.xml" ContentType="application/vnd.openxmlformats-officedocument.presentationml.notesSlide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327" r:id="rId2"/>
    <p:sldId id="330" r:id="rId3"/>
    <p:sldId id="331" r:id="rId4"/>
    <p:sldId id="334" r:id="rId5"/>
    <p:sldId id="333" r:id="rId6"/>
    <p:sldId id="336" r:id="rId7"/>
    <p:sldId id="359" r:id="rId8"/>
    <p:sldId id="360" r:id="rId9"/>
    <p:sldId id="361" r:id="rId10"/>
    <p:sldId id="492" r:id="rId11"/>
    <p:sldId id="352" r:id="rId12"/>
  </p:sldIdLst>
  <p:sldSz cx="9144000" cy="6858000" type="screen4x3"/>
  <p:notesSz cx="7010400" cy="9296400"/>
  <p:embeddedFontLst>
    <p:embeddedFont>
      <p:font typeface="Constantia" panose="02030602050306030303" pitchFamily="18" charset="0"/>
      <p:regular r:id="rId15"/>
      <p:bold r:id="rId16"/>
      <p:italic r:id="rId17"/>
      <p:boldItalic r:id="rId18"/>
    </p:embeddedFont>
    <p:embeddedFont>
      <p:font typeface="Wingdings 2" panose="05020102010507070707" pitchFamily="18" charset="2"/>
      <p:regular r:id="rId19"/>
    </p:embeddedFont>
    <p:embeddedFont>
      <p:font typeface="Cambria Math" panose="02040503050406030204" pitchFamily="18" charset="0"/>
      <p:regular r:id="rId20"/>
    </p:embeddedFont>
    <p:embeddedFont>
      <p:font typeface="Calibri" panose="020F0502020204030204" pitchFamily="34" charset="0"/>
      <p:regular r:id="rId21"/>
      <p:bold r:id="rId22"/>
      <p:italic r:id="rId23"/>
      <p:boldItalic r:id="rId2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77" autoAdjust="0"/>
    <p:restoredTop sz="94660"/>
  </p:normalViewPr>
  <p:slideViewPr>
    <p:cSldViewPr>
      <p:cViewPr>
        <p:scale>
          <a:sx n="134" d="100"/>
          <a:sy n="134" d="100"/>
        </p:scale>
        <p:origin x="1020" y="14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4.fntdata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font" Target="fonts/font7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0.fntdata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font" Target="fonts/font9.fntdata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Relationship Id="rId22" Type="http://schemas.openxmlformats.org/officeDocument/2006/relationships/font" Target="fonts/font8.fntdata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r">
              <a:defRPr sz="1300"/>
            </a:lvl1pPr>
          </a:lstStyle>
          <a:p>
            <a:fld id="{C0FEF7AE-0C30-4EA7-B74D-470A9C33048D}" type="datetimeFigureOut">
              <a:rPr lang="en-US" smtClean="0"/>
              <a:pPr/>
              <a:t>3/22/2014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r">
              <a:defRPr sz="1300"/>
            </a:lvl1pPr>
          </a:lstStyle>
          <a:p>
            <a:fld id="{E3901582-F5A8-41ED-8946-57B4D8BFA9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4009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r">
              <a:defRPr sz="1300"/>
            </a:lvl1pPr>
          </a:lstStyle>
          <a:p>
            <a:fld id="{10106763-8029-41BC-9E70-E644A94F0E80}" type="datetimeFigureOut">
              <a:rPr lang="en-US" smtClean="0"/>
              <a:pPr/>
              <a:t>3/22/2014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2" tIns="46586" rIns="93172" bIns="4658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2" tIns="46586" rIns="93172" bIns="4658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r">
              <a:defRPr sz="1300"/>
            </a:lvl1pPr>
          </a:lstStyle>
          <a:p>
            <a:fld id="{A56D6F1B-26ED-417A-B5D8-8AED7AD379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1074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6D6F1B-26ED-417A-B5D8-8AED7AD37922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6D6F1B-26ED-417A-B5D8-8AED7AD37922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6D6F1B-26ED-417A-B5D8-8AED7AD37922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220D-0BB5-4C71-B862-812B075D02FE}" type="datetimeFigureOut">
              <a:rPr lang="en-US" smtClean="0"/>
              <a:pPr/>
              <a:t>3/22/2014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217EF-0505-4C33-BB20-8A8DF20390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220D-0BB5-4C71-B862-812B075D02FE}" type="datetimeFigureOut">
              <a:rPr lang="en-US" smtClean="0"/>
              <a:pPr/>
              <a:t>3/22/2014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217EF-0505-4C33-BB20-8A8DF20390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220D-0BB5-4C71-B862-812B075D02FE}" type="datetimeFigureOut">
              <a:rPr lang="en-US" smtClean="0"/>
              <a:pPr/>
              <a:t>3/22/2014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217EF-0505-4C33-BB20-8A8DF20390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220D-0BB5-4C71-B862-812B075D02FE}" type="datetimeFigureOut">
              <a:rPr lang="en-US" smtClean="0"/>
              <a:pPr/>
              <a:t>3/22/2014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217EF-0505-4C33-BB20-8A8DF20390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220D-0BB5-4C71-B862-812B075D02FE}" type="datetimeFigureOut">
              <a:rPr lang="en-US" smtClean="0"/>
              <a:pPr/>
              <a:t>3/22/2014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217EF-0505-4C33-BB20-8A8DF20390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220D-0BB5-4C71-B862-812B075D02FE}" type="datetimeFigureOut">
              <a:rPr lang="en-US" smtClean="0"/>
              <a:pPr/>
              <a:t>3/22/2014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217EF-0505-4C33-BB20-8A8DF20390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220D-0BB5-4C71-B862-812B075D02FE}" type="datetimeFigureOut">
              <a:rPr lang="en-US" smtClean="0"/>
              <a:pPr/>
              <a:t>3/22/2014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217EF-0505-4C33-BB20-8A8DF20390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220D-0BB5-4C71-B862-812B075D02FE}" type="datetimeFigureOut">
              <a:rPr lang="en-US" smtClean="0"/>
              <a:pPr/>
              <a:t>3/22/2014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217EF-0505-4C33-BB20-8A8DF20390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220D-0BB5-4C71-B862-812B075D02FE}" type="datetimeFigureOut">
              <a:rPr lang="en-US" smtClean="0"/>
              <a:pPr/>
              <a:t>3/22/2014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217EF-0505-4C33-BB20-8A8DF20390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220D-0BB5-4C71-B862-812B075D02FE}" type="datetimeFigureOut">
              <a:rPr lang="en-US" smtClean="0"/>
              <a:pPr/>
              <a:t>3/22/2014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217EF-0505-4C33-BB20-8A8DF20390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220D-0BB5-4C71-B862-812B075D02FE}" type="datetimeFigureOut">
              <a:rPr lang="en-US" smtClean="0"/>
              <a:pPr/>
              <a:t>3/22/2014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CA217EF-0505-4C33-BB20-8A8DF20390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D15220D-0BB5-4C71-B862-812B075D02FE}" type="datetimeFigureOut">
              <a:rPr lang="en-US" smtClean="0"/>
              <a:pPr/>
              <a:t>3/22/2014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CA217EF-0505-4C33-BB20-8A8DF203902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image" Target="../media/image17.png"/><Relationship Id="rId3" Type="http://schemas.openxmlformats.org/officeDocument/2006/relationships/tags" Target="../tags/tag25.xml"/><Relationship Id="rId7" Type="http://schemas.openxmlformats.org/officeDocument/2006/relationships/slideLayout" Target="../slideLayouts/slideLayout2.xml"/><Relationship Id="rId12" Type="http://schemas.openxmlformats.org/officeDocument/2006/relationships/image" Target="../media/image28.png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6" Type="http://schemas.openxmlformats.org/officeDocument/2006/relationships/tags" Target="../tags/tag28.xml"/><Relationship Id="rId11" Type="http://schemas.openxmlformats.org/officeDocument/2006/relationships/image" Target="../media/image27.png"/><Relationship Id="rId5" Type="http://schemas.openxmlformats.org/officeDocument/2006/relationships/tags" Target="../tags/tag27.xml"/><Relationship Id="rId10" Type="http://schemas.openxmlformats.org/officeDocument/2006/relationships/image" Target="../media/image26.png"/><Relationship Id="rId4" Type="http://schemas.openxmlformats.org/officeDocument/2006/relationships/tags" Target="../tags/tag26.xml"/><Relationship Id="rId9" Type="http://schemas.openxmlformats.org/officeDocument/2006/relationships/image" Target="../media/image2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13" Type="http://schemas.openxmlformats.org/officeDocument/2006/relationships/image" Target="../media/image8.png"/><Relationship Id="rId3" Type="http://schemas.openxmlformats.org/officeDocument/2006/relationships/tags" Target="../tags/tag6.xml"/><Relationship Id="rId7" Type="http://schemas.openxmlformats.org/officeDocument/2006/relationships/tags" Target="../tags/tag10.xml"/><Relationship Id="rId12" Type="http://schemas.openxmlformats.org/officeDocument/2006/relationships/image" Target="../media/image7.png"/><Relationship Id="rId2" Type="http://schemas.openxmlformats.org/officeDocument/2006/relationships/tags" Target="../tags/tag5.xml"/><Relationship Id="rId16" Type="http://schemas.openxmlformats.org/officeDocument/2006/relationships/image" Target="../media/image11.png"/><Relationship Id="rId1" Type="http://schemas.openxmlformats.org/officeDocument/2006/relationships/tags" Target="../tags/tag4.xml"/><Relationship Id="rId6" Type="http://schemas.openxmlformats.org/officeDocument/2006/relationships/tags" Target="../tags/tag9.xml"/><Relationship Id="rId11" Type="http://schemas.openxmlformats.org/officeDocument/2006/relationships/image" Target="../media/image6.png"/><Relationship Id="rId5" Type="http://schemas.openxmlformats.org/officeDocument/2006/relationships/tags" Target="../tags/tag8.xml"/><Relationship Id="rId15" Type="http://schemas.openxmlformats.org/officeDocument/2006/relationships/image" Target="../media/image10.png"/><Relationship Id="rId10" Type="http://schemas.openxmlformats.org/officeDocument/2006/relationships/image" Target="../media/image5.png"/><Relationship Id="rId4" Type="http://schemas.openxmlformats.org/officeDocument/2006/relationships/tags" Target="../tags/tag7.xml"/><Relationship Id="rId9" Type="http://schemas.openxmlformats.org/officeDocument/2006/relationships/notesSlide" Target="../notesSlides/notesSlide1.xml"/><Relationship Id="rId1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2.xml"/><Relationship Id="rId13" Type="http://schemas.openxmlformats.org/officeDocument/2006/relationships/image" Target="../media/image16.png"/><Relationship Id="rId3" Type="http://schemas.openxmlformats.org/officeDocument/2006/relationships/tags" Target="../tags/tag13.xml"/><Relationship Id="rId7" Type="http://schemas.openxmlformats.org/officeDocument/2006/relationships/slideLayout" Target="../slideLayouts/slideLayout2.xml"/><Relationship Id="rId12" Type="http://schemas.openxmlformats.org/officeDocument/2006/relationships/image" Target="../media/image15.png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6" Type="http://schemas.openxmlformats.org/officeDocument/2006/relationships/tags" Target="../tags/tag16.xml"/><Relationship Id="rId11" Type="http://schemas.openxmlformats.org/officeDocument/2006/relationships/image" Target="../media/image14.png"/><Relationship Id="rId5" Type="http://schemas.openxmlformats.org/officeDocument/2006/relationships/tags" Target="../tags/tag15.xml"/><Relationship Id="rId10" Type="http://schemas.openxmlformats.org/officeDocument/2006/relationships/image" Target="../media/image13.png"/><Relationship Id="rId4" Type="http://schemas.openxmlformats.org/officeDocument/2006/relationships/tags" Target="../tags/tag14.xml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3.xml"/><Relationship Id="rId13" Type="http://schemas.openxmlformats.org/officeDocument/2006/relationships/image" Target="../media/image22.png"/><Relationship Id="rId3" Type="http://schemas.openxmlformats.org/officeDocument/2006/relationships/tags" Target="../tags/tag19.xml"/><Relationship Id="rId7" Type="http://schemas.openxmlformats.org/officeDocument/2006/relationships/slideLayout" Target="../slideLayouts/slideLayout2.xml"/><Relationship Id="rId12" Type="http://schemas.openxmlformats.org/officeDocument/2006/relationships/image" Target="../media/image21.png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tags" Target="../tags/tag22.xml"/><Relationship Id="rId11" Type="http://schemas.openxmlformats.org/officeDocument/2006/relationships/image" Target="../media/image20.png"/><Relationship Id="rId5" Type="http://schemas.openxmlformats.org/officeDocument/2006/relationships/tags" Target="../tags/tag21.xml"/><Relationship Id="rId10" Type="http://schemas.openxmlformats.org/officeDocument/2006/relationships/image" Target="../media/image19.png"/><Relationship Id="rId4" Type="http://schemas.openxmlformats.org/officeDocument/2006/relationships/tags" Target="../tags/tag20.xml"/><Relationship Id="rId9" Type="http://schemas.openxmlformats.org/officeDocument/2006/relationships/image" Target="../media/image18.png"/><Relationship Id="rId1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Set Operations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Proving Set Identities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Different ways to prove set identities:</a:t>
            </a:r>
          </a:p>
          <a:p>
            <a:pPr lvl="1" indent="-365760">
              <a:buFont typeface="+mj-lt"/>
              <a:buAutoNum type="arabicPeriod"/>
            </a:pPr>
            <a:r>
              <a:rPr lang="en-US" dirty="0" smtClean="0"/>
              <a:t>Prove that each set is a </a:t>
            </a:r>
            <a:r>
              <a:rPr lang="en-US" b="1" dirty="0" smtClean="0"/>
              <a:t>subset</a:t>
            </a:r>
            <a:r>
              <a:rPr lang="en-US" dirty="0" smtClean="0"/>
              <a:t> of the other.</a:t>
            </a:r>
          </a:p>
          <a:p>
            <a:pPr lvl="1" indent="-365760">
              <a:buFont typeface="+mj-lt"/>
              <a:buAutoNum type="arabicPeriod"/>
            </a:pPr>
            <a:r>
              <a:rPr lang="en-US" dirty="0" smtClean="0"/>
              <a:t>Use </a:t>
            </a:r>
            <a:r>
              <a:rPr lang="en-US" b="1" dirty="0" smtClean="0"/>
              <a:t>set builder </a:t>
            </a:r>
            <a:r>
              <a:rPr lang="en-US" dirty="0" smtClean="0"/>
              <a:t>notation and propositional logic.</a:t>
            </a:r>
          </a:p>
          <a:p>
            <a:pPr lvl="1" indent="-365760">
              <a:buFont typeface="+mj-lt"/>
              <a:buAutoNum type="arabicPeriod"/>
            </a:pPr>
            <a:r>
              <a:rPr lang="en-US" b="1" dirty="0" smtClean="0"/>
              <a:t>Membership Tables</a:t>
            </a:r>
            <a:r>
              <a:rPr lang="en-US" dirty="0" smtClean="0"/>
              <a:t>: </a:t>
            </a:r>
          </a:p>
          <a:p>
            <a:pPr lvl="2" indent="-274320"/>
            <a:r>
              <a:rPr lang="en-US" dirty="0" smtClean="0"/>
              <a:t>To compare two sets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S1</a:t>
            </a:r>
            <a:r>
              <a:rPr lang="en-US" dirty="0" smtClean="0"/>
              <a:t> and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S2</a:t>
            </a:r>
            <a:r>
              <a:rPr lang="en-US" dirty="0" smtClean="0"/>
              <a:t>, each constructed from some base sets using intersections, unions, differences, and complements:</a:t>
            </a:r>
          </a:p>
          <a:p>
            <a:pPr lvl="2" indent="-274320"/>
            <a:r>
              <a:rPr lang="en-US" dirty="0" smtClean="0"/>
              <a:t>Consider an arbitrary element </a:t>
            </a:r>
            <a:r>
              <a:rPr lang="en-US" i="1" dirty="0" smtClean="0"/>
              <a:t>x</a:t>
            </a:r>
            <a:r>
              <a:rPr lang="en-US" dirty="0" smtClean="0"/>
              <a:t> from </a:t>
            </a:r>
            <a:r>
              <a:rPr lang="en-US" i="1" dirty="0" smtClean="0"/>
              <a:t>U</a:t>
            </a:r>
            <a:r>
              <a:rPr lang="en-US" dirty="0" smtClean="0"/>
              <a:t> and use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1 or 0</a:t>
            </a:r>
            <a:r>
              <a:rPr lang="en-US" dirty="0" smtClean="0"/>
              <a:t> to represent its presence or absence in a given set</a:t>
            </a:r>
          </a:p>
          <a:p>
            <a:pPr lvl="2" indent="-274320"/>
            <a:r>
              <a:rPr lang="en-US" dirty="0" smtClean="0"/>
              <a:t>Construct all possible combinations of memberships of </a:t>
            </a:r>
            <a:r>
              <a:rPr lang="en-US" i="1" dirty="0" smtClean="0"/>
              <a:t>x</a:t>
            </a:r>
            <a:r>
              <a:rPr lang="en-US" dirty="0" smtClean="0"/>
              <a:t> in the base sets</a:t>
            </a:r>
          </a:p>
          <a:p>
            <a:pPr lvl="2" indent="-274320"/>
            <a:r>
              <a:rPr lang="en-US" dirty="0" smtClean="0"/>
              <a:t>Use the definitions of set operators to establish the membership of </a:t>
            </a:r>
            <a:r>
              <a:rPr lang="en-US" i="1" dirty="0" smtClean="0"/>
              <a:t>x</a:t>
            </a:r>
            <a:r>
              <a:rPr lang="en-US" dirty="0" smtClean="0"/>
              <a:t> in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S1</a:t>
            </a:r>
            <a:r>
              <a:rPr lang="en-US" dirty="0" smtClean="0"/>
              <a:t> and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S2</a:t>
            </a:r>
            <a:endParaRPr lang="en-US" dirty="0"/>
          </a:p>
          <a:p>
            <a:pPr lvl="2" indent="-274320"/>
            <a:r>
              <a:rPr lang="en-US" dirty="0" smtClean="0">
                <a:latin typeface="Cambria Math" pitchFamily="18" charset="0"/>
                <a:ea typeface="Cambria Math" pitchFamily="18" charset="0"/>
              </a:rPr>
              <a:t>S1=S2</a:t>
            </a:r>
            <a:r>
              <a:rPr lang="en-US" dirty="0" smtClean="0"/>
              <a:t> </a:t>
            </a:r>
            <a:r>
              <a:rPr lang="en-US" dirty="0" err="1" smtClean="0"/>
              <a:t>iff</a:t>
            </a:r>
            <a:r>
              <a:rPr lang="en-US" dirty="0" smtClean="0"/>
              <a:t> the memberships are identical for all combinations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229600" cy="914400"/>
          </a:xfrm>
        </p:spPr>
        <p:txBody>
          <a:bodyPr>
            <a:normAutofit/>
          </a:bodyPr>
          <a:lstStyle/>
          <a:p>
            <a:r>
              <a:rPr lang="en-US" sz="4400" dirty="0" smtClean="0"/>
              <a:t>Membership Table</a:t>
            </a:r>
            <a:endParaRPr lang="en-US" sz="4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2148549"/>
              </p:ext>
            </p:extLst>
          </p:nvPr>
        </p:nvGraphicFramePr>
        <p:xfrm>
          <a:off x="533400" y="2665513"/>
          <a:ext cx="8229600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04800"/>
                <a:gridCol w="381000"/>
                <a:gridCol w="914400"/>
                <a:gridCol w="1524000"/>
                <a:gridCol w="838200"/>
                <a:gridCol w="1143000"/>
                <a:gridCol w="274320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A</a:t>
                      </a:r>
                      <a:endParaRPr lang="en-US" sz="220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B</a:t>
                      </a:r>
                      <a:endParaRPr lang="en-US" sz="220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C</a:t>
                      </a:r>
                      <a:endParaRPr lang="en-US" sz="220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200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200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20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200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200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Cambria Math" pitchFamily="18" charset="0"/>
                          <a:ea typeface="Cambria Math" pitchFamily="18" charset="0"/>
                        </a:rPr>
                        <a:t>1</a:t>
                      </a:r>
                      <a:endParaRPr lang="en-US" sz="2200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Cambria Math" pitchFamily="18" charset="0"/>
                          <a:ea typeface="Cambria Math" pitchFamily="18" charset="0"/>
                        </a:rPr>
                        <a:t>1</a:t>
                      </a:r>
                      <a:endParaRPr lang="en-US" sz="2200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Cambria Math" pitchFamily="18" charset="0"/>
                          <a:ea typeface="Cambria Math" pitchFamily="18" charset="0"/>
                        </a:rPr>
                        <a:t>1</a:t>
                      </a:r>
                      <a:endParaRPr lang="en-US" sz="2200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Cambria Math" pitchFamily="18" charset="0"/>
                          <a:ea typeface="Cambria Math" pitchFamily="18" charset="0"/>
                        </a:rPr>
                        <a:t>1</a:t>
                      </a:r>
                      <a:endParaRPr lang="en-US" sz="2200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Cambria Math" pitchFamily="18" charset="0"/>
                          <a:ea typeface="Cambria Math" pitchFamily="18" charset="0"/>
                        </a:rPr>
                        <a:t>1</a:t>
                      </a:r>
                      <a:endParaRPr lang="en-US" sz="2200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Cambria Math" pitchFamily="18" charset="0"/>
                          <a:ea typeface="Cambria Math" pitchFamily="18" charset="0"/>
                        </a:rPr>
                        <a:t>1</a:t>
                      </a:r>
                      <a:endParaRPr lang="en-US" sz="2200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Cambria Math" pitchFamily="18" charset="0"/>
                          <a:ea typeface="Cambria Math" pitchFamily="18" charset="0"/>
                        </a:rPr>
                        <a:t>1</a:t>
                      </a:r>
                      <a:endParaRPr lang="en-US" sz="2200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Cambria Math" pitchFamily="18" charset="0"/>
                          <a:ea typeface="Cambria Math" pitchFamily="18" charset="0"/>
                        </a:rPr>
                        <a:t>1</a:t>
                      </a:r>
                      <a:endParaRPr lang="en-US" sz="2200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Cambria Math" pitchFamily="18" charset="0"/>
                          <a:ea typeface="Cambria Math" pitchFamily="18" charset="0"/>
                        </a:rPr>
                        <a:t>1</a:t>
                      </a:r>
                      <a:endParaRPr lang="en-US" sz="2200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Cambria Math" pitchFamily="18" charset="0"/>
                          <a:ea typeface="Cambria Math" pitchFamily="18" charset="0"/>
                        </a:rPr>
                        <a:t>1</a:t>
                      </a:r>
                      <a:endParaRPr lang="en-US" sz="2200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Cambria Math" pitchFamily="18" charset="0"/>
                          <a:ea typeface="Cambria Math" pitchFamily="18" charset="0"/>
                        </a:rPr>
                        <a:t>0</a:t>
                      </a:r>
                      <a:endParaRPr lang="en-US" sz="2200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Cambria Math" pitchFamily="18" charset="0"/>
                          <a:ea typeface="Cambria Math" pitchFamily="18" charset="0"/>
                        </a:rPr>
                        <a:t>0</a:t>
                      </a:r>
                      <a:endParaRPr lang="en-US" sz="2200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Cambria Math" pitchFamily="18" charset="0"/>
                          <a:ea typeface="Cambria Math" pitchFamily="18" charset="0"/>
                        </a:rPr>
                        <a:t>1</a:t>
                      </a:r>
                      <a:endParaRPr lang="en-US" sz="2200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Cambria Math" pitchFamily="18" charset="0"/>
                          <a:ea typeface="Cambria Math" pitchFamily="18" charset="0"/>
                        </a:rPr>
                        <a:t>1</a:t>
                      </a:r>
                      <a:endParaRPr lang="en-US" sz="2200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Cambria Math" pitchFamily="18" charset="0"/>
                          <a:ea typeface="Cambria Math" pitchFamily="18" charset="0"/>
                        </a:rPr>
                        <a:t>1</a:t>
                      </a:r>
                      <a:endParaRPr lang="en-US" sz="2200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Cambria Math" pitchFamily="18" charset="0"/>
                          <a:ea typeface="Cambria Math" pitchFamily="18" charset="0"/>
                        </a:rPr>
                        <a:t>1</a:t>
                      </a:r>
                      <a:endParaRPr lang="en-US" sz="2200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Cambria Math" pitchFamily="18" charset="0"/>
                          <a:ea typeface="Cambria Math" pitchFamily="18" charset="0"/>
                        </a:rPr>
                        <a:t>1</a:t>
                      </a:r>
                      <a:endParaRPr lang="en-US" sz="2200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Cambria Math" pitchFamily="18" charset="0"/>
                          <a:ea typeface="Cambria Math" pitchFamily="18" charset="0"/>
                        </a:rPr>
                        <a:t>0</a:t>
                      </a:r>
                      <a:endParaRPr lang="en-US" sz="2200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Cambria Math" pitchFamily="18" charset="0"/>
                          <a:ea typeface="Cambria Math" pitchFamily="18" charset="0"/>
                        </a:rPr>
                        <a:t>1</a:t>
                      </a:r>
                      <a:endParaRPr lang="en-US" sz="2200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Cambria Math" pitchFamily="18" charset="0"/>
                          <a:ea typeface="Cambria Math" pitchFamily="18" charset="0"/>
                        </a:rPr>
                        <a:t>0</a:t>
                      </a:r>
                      <a:endParaRPr lang="en-US" sz="2200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Cambria Math" pitchFamily="18" charset="0"/>
                          <a:ea typeface="Cambria Math" pitchFamily="18" charset="0"/>
                        </a:rPr>
                        <a:t>1</a:t>
                      </a:r>
                      <a:endParaRPr lang="en-US" sz="2200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Cambria Math" pitchFamily="18" charset="0"/>
                          <a:ea typeface="Cambria Math" pitchFamily="18" charset="0"/>
                        </a:rPr>
                        <a:t>1</a:t>
                      </a:r>
                      <a:endParaRPr lang="en-US" sz="2200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Cambria Math" pitchFamily="18" charset="0"/>
                          <a:ea typeface="Cambria Math" pitchFamily="18" charset="0"/>
                        </a:rPr>
                        <a:t>1</a:t>
                      </a:r>
                      <a:endParaRPr lang="en-US" sz="2200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Cambria Math" pitchFamily="18" charset="0"/>
                          <a:ea typeface="Cambria Math" pitchFamily="18" charset="0"/>
                        </a:rPr>
                        <a:t>1</a:t>
                      </a:r>
                      <a:endParaRPr lang="en-US" sz="2200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Cambria Math" pitchFamily="18" charset="0"/>
                          <a:ea typeface="Cambria Math" pitchFamily="18" charset="0"/>
                        </a:rPr>
                        <a:t>1</a:t>
                      </a:r>
                      <a:endParaRPr lang="en-US" sz="2200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Cambria Math" pitchFamily="18" charset="0"/>
                          <a:ea typeface="Cambria Math" pitchFamily="18" charset="0"/>
                        </a:rPr>
                        <a:t>0</a:t>
                      </a:r>
                      <a:endParaRPr lang="en-US" sz="2200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Cambria Math" pitchFamily="18" charset="0"/>
                          <a:ea typeface="Cambria Math" pitchFamily="18" charset="0"/>
                        </a:rPr>
                        <a:t>0</a:t>
                      </a:r>
                      <a:endParaRPr lang="en-US" sz="2200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Cambria Math" pitchFamily="18" charset="0"/>
                          <a:ea typeface="Cambria Math" pitchFamily="18" charset="0"/>
                        </a:rPr>
                        <a:t>0</a:t>
                      </a:r>
                      <a:endParaRPr lang="en-US" sz="2200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Cambria Math" pitchFamily="18" charset="0"/>
                          <a:ea typeface="Cambria Math" pitchFamily="18" charset="0"/>
                        </a:rPr>
                        <a:t>1</a:t>
                      </a:r>
                      <a:endParaRPr lang="en-US" sz="2200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Cambria Math" pitchFamily="18" charset="0"/>
                          <a:ea typeface="Cambria Math" pitchFamily="18" charset="0"/>
                        </a:rPr>
                        <a:t>1</a:t>
                      </a:r>
                      <a:endParaRPr lang="en-US" sz="2200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Cambria Math" pitchFamily="18" charset="0"/>
                          <a:ea typeface="Cambria Math" pitchFamily="18" charset="0"/>
                        </a:rPr>
                        <a:t>1</a:t>
                      </a:r>
                      <a:endParaRPr lang="en-US" sz="2200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Cambria Math" pitchFamily="18" charset="0"/>
                          <a:ea typeface="Cambria Math" pitchFamily="18" charset="0"/>
                        </a:rPr>
                        <a:t>1</a:t>
                      </a:r>
                      <a:endParaRPr lang="en-US" sz="2200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Cambria Math" pitchFamily="18" charset="0"/>
                          <a:ea typeface="Cambria Math" pitchFamily="18" charset="0"/>
                        </a:rPr>
                        <a:t>0</a:t>
                      </a:r>
                      <a:endParaRPr lang="en-US" sz="2200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Cambria Math" pitchFamily="18" charset="0"/>
                          <a:ea typeface="Cambria Math" pitchFamily="18" charset="0"/>
                        </a:rPr>
                        <a:t>1</a:t>
                      </a:r>
                      <a:endParaRPr lang="en-US" sz="2200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Cambria Math" pitchFamily="18" charset="0"/>
                          <a:ea typeface="Cambria Math" pitchFamily="18" charset="0"/>
                        </a:rPr>
                        <a:t>1</a:t>
                      </a:r>
                      <a:endParaRPr lang="en-US" sz="2200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Cambria Math" pitchFamily="18" charset="0"/>
                          <a:ea typeface="Cambria Math" pitchFamily="18" charset="0"/>
                        </a:rPr>
                        <a:t>1</a:t>
                      </a:r>
                      <a:endParaRPr lang="en-US" sz="2200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Cambria Math" pitchFamily="18" charset="0"/>
                          <a:ea typeface="Cambria Math" pitchFamily="18" charset="0"/>
                        </a:rPr>
                        <a:t>1</a:t>
                      </a:r>
                      <a:endParaRPr lang="en-US" sz="2200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Cambria Math" pitchFamily="18" charset="0"/>
                          <a:ea typeface="Cambria Math" pitchFamily="18" charset="0"/>
                        </a:rPr>
                        <a:t>1</a:t>
                      </a:r>
                      <a:endParaRPr lang="en-US" sz="2200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Cambria Math" pitchFamily="18" charset="0"/>
                          <a:ea typeface="Cambria Math" pitchFamily="18" charset="0"/>
                        </a:rPr>
                        <a:t>1</a:t>
                      </a:r>
                      <a:endParaRPr lang="en-US" sz="2200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Cambria Math" pitchFamily="18" charset="0"/>
                          <a:ea typeface="Cambria Math" pitchFamily="18" charset="0"/>
                        </a:rPr>
                        <a:t>1</a:t>
                      </a:r>
                      <a:endParaRPr lang="en-US" sz="2200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Cambria Math" pitchFamily="18" charset="0"/>
                          <a:ea typeface="Cambria Math" pitchFamily="18" charset="0"/>
                        </a:rPr>
                        <a:t>0</a:t>
                      </a:r>
                      <a:endParaRPr lang="en-US" sz="2200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Cambria Math" pitchFamily="18" charset="0"/>
                          <a:ea typeface="Cambria Math" pitchFamily="18" charset="0"/>
                        </a:rPr>
                        <a:t>1</a:t>
                      </a:r>
                      <a:endParaRPr lang="en-US" sz="2200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Cambria Math" pitchFamily="18" charset="0"/>
                          <a:ea typeface="Cambria Math" pitchFamily="18" charset="0"/>
                        </a:rPr>
                        <a:t>0</a:t>
                      </a:r>
                      <a:endParaRPr lang="en-US" sz="2200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Cambria Math" pitchFamily="18" charset="0"/>
                          <a:ea typeface="Cambria Math" pitchFamily="18" charset="0"/>
                        </a:rPr>
                        <a:t>0</a:t>
                      </a:r>
                      <a:endParaRPr lang="en-US" sz="2200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Cambria Math" pitchFamily="18" charset="0"/>
                          <a:ea typeface="Cambria Math" pitchFamily="18" charset="0"/>
                        </a:rPr>
                        <a:t>0</a:t>
                      </a:r>
                      <a:endParaRPr lang="en-US" sz="2200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Cambria Math" pitchFamily="18" charset="0"/>
                          <a:ea typeface="Cambria Math" pitchFamily="18" charset="0"/>
                        </a:rPr>
                        <a:t>1</a:t>
                      </a:r>
                      <a:endParaRPr lang="en-US" sz="2200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Cambria Math" pitchFamily="18" charset="0"/>
                          <a:ea typeface="Cambria Math" pitchFamily="18" charset="0"/>
                        </a:rPr>
                        <a:t>0</a:t>
                      </a:r>
                      <a:endParaRPr lang="en-US" sz="2200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Cambria Math" pitchFamily="18" charset="0"/>
                          <a:ea typeface="Cambria Math" pitchFamily="18" charset="0"/>
                        </a:rPr>
                        <a:t>0</a:t>
                      </a:r>
                      <a:endParaRPr lang="en-US" sz="2200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Cambria Math" pitchFamily="18" charset="0"/>
                          <a:ea typeface="Cambria Math" pitchFamily="18" charset="0"/>
                        </a:rPr>
                        <a:t>0</a:t>
                      </a:r>
                      <a:endParaRPr lang="en-US" sz="2200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Cambria Math" pitchFamily="18" charset="0"/>
                          <a:ea typeface="Cambria Math" pitchFamily="18" charset="0"/>
                        </a:rPr>
                        <a:t>0</a:t>
                      </a:r>
                      <a:endParaRPr lang="en-US" sz="2200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Cambria Math" pitchFamily="18" charset="0"/>
                          <a:ea typeface="Cambria Math" pitchFamily="18" charset="0"/>
                        </a:rPr>
                        <a:t>1</a:t>
                      </a:r>
                      <a:endParaRPr lang="en-US" sz="2200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Cambria Math" pitchFamily="18" charset="0"/>
                          <a:ea typeface="Cambria Math" pitchFamily="18" charset="0"/>
                        </a:rPr>
                        <a:t>0</a:t>
                      </a:r>
                      <a:endParaRPr lang="en-US" sz="2200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Cambria Math" pitchFamily="18" charset="0"/>
                          <a:ea typeface="Cambria Math" pitchFamily="18" charset="0"/>
                        </a:rPr>
                        <a:t>0</a:t>
                      </a:r>
                      <a:endParaRPr lang="en-US" sz="2200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Cambria Math" pitchFamily="18" charset="0"/>
                          <a:ea typeface="Cambria Math" pitchFamily="18" charset="0"/>
                        </a:rPr>
                        <a:t>0</a:t>
                      </a:r>
                      <a:endParaRPr lang="en-US" sz="2200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Cambria Math" pitchFamily="18" charset="0"/>
                          <a:ea typeface="Cambria Math" pitchFamily="18" charset="0"/>
                        </a:rPr>
                        <a:t>1</a:t>
                      </a:r>
                      <a:endParaRPr lang="en-US" sz="2200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Cambria Math" pitchFamily="18" charset="0"/>
                          <a:ea typeface="Cambria Math" pitchFamily="18" charset="0"/>
                        </a:rPr>
                        <a:t>0</a:t>
                      </a:r>
                      <a:endParaRPr lang="en-US" sz="2200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Cambria Math" pitchFamily="18" charset="0"/>
                          <a:ea typeface="Cambria Math" pitchFamily="18" charset="0"/>
                        </a:rPr>
                        <a:t>0</a:t>
                      </a:r>
                      <a:endParaRPr lang="en-US" sz="2200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Cambria Math" pitchFamily="18" charset="0"/>
                          <a:ea typeface="Cambria Math" pitchFamily="18" charset="0"/>
                        </a:rPr>
                        <a:t>0</a:t>
                      </a:r>
                      <a:endParaRPr lang="en-US" sz="2200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Cambria Math" pitchFamily="18" charset="0"/>
                          <a:ea typeface="Cambria Math" pitchFamily="18" charset="0"/>
                        </a:rPr>
                        <a:t>0</a:t>
                      </a:r>
                      <a:endParaRPr lang="en-US" sz="2200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Cambria Math" pitchFamily="18" charset="0"/>
                          <a:ea typeface="Cambria Math" pitchFamily="18" charset="0"/>
                        </a:rPr>
                        <a:t>0</a:t>
                      </a:r>
                      <a:endParaRPr lang="en-US" sz="2200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Cambria Math" pitchFamily="18" charset="0"/>
                          <a:ea typeface="Cambria Math" pitchFamily="18" charset="0"/>
                        </a:rPr>
                        <a:t>0</a:t>
                      </a:r>
                      <a:endParaRPr lang="en-US" sz="2200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Cambria Math" pitchFamily="18" charset="0"/>
                          <a:ea typeface="Cambria Math" pitchFamily="18" charset="0"/>
                        </a:rPr>
                        <a:t>0</a:t>
                      </a:r>
                      <a:endParaRPr lang="en-US" sz="2200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Cambria Math" pitchFamily="18" charset="0"/>
                          <a:ea typeface="Cambria Math" pitchFamily="18" charset="0"/>
                        </a:rPr>
                        <a:t>0</a:t>
                      </a:r>
                      <a:endParaRPr lang="en-US" sz="2200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Cambria Math" pitchFamily="18" charset="0"/>
                          <a:ea typeface="Cambria Math" pitchFamily="18" charset="0"/>
                        </a:rPr>
                        <a:t>0</a:t>
                      </a:r>
                      <a:endParaRPr lang="en-US" sz="2200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5" descr="addin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print"/>
          <a:stretch>
            <a:fillRect/>
          </a:stretch>
        </p:blipFill>
        <p:spPr>
          <a:xfrm>
            <a:off x="1686434" y="2827972"/>
            <a:ext cx="668655" cy="180975"/>
          </a:xfrm>
          <a:prstGeom prst="rect">
            <a:avLst/>
          </a:prstGeom>
        </p:spPr>
      </p:pic>
      <p:pic>
        <p:nvPicPr>
          <p:cNvPr id="7" name="Picture 6" descr="addin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9" cstate="print"/>
          <a:stretch>
            <a:fillRect/>
          </a:stretch>
        </p:blipFill>
        <p:spPr>
          <a:xfrm>
            <a:off x="2590800" y="2790824"/>
            <a:ext cx="1322070" cy="255270"/>
          </a:xfrm>
          <a:prstGeom prst="rect">
            <a:avLst/>
          </a:prstGeom>
        </p:spPr>
      </p:pic>
      <p:pic>
        <p:nvPicPr>
          <p:cNvPr id="8" name="Picture 7" descr="addin_tmp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0" cstate="print"/>
          <a:stretch>
            <a:fillRect/>
          </a:stretch>
        </p:blipFill>
        <p:spPr>
          <a:xfrm>
            <a:off x="4114800" y="2808324"/>
            <a:ext cx="655320" cy="182880"/>
          </a:xfrm>
          <a:prstGeom prst="rect">
            <a:avLst/>
          </a:prstGeom>
        </p:spPr>
      </p:pic>
      <p:pic>
        <p:nvPicPr>
          <p:cNvPr id="9" name="Picture 8" descr="addin_tmp.png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1" cstate="print"/>
          <a:stretch>
            <a:fillRect/>
          </a:stretch>
        </p:blipFill>
        <p:spPr>
          <a:xfrm>
            <a:off x="5105400" y="2791444"/>
            <a:ext cx="655320" cy="182880"/>
          </a:xfrm>
          <a:prstGeom prst="rect">
            <a:avLst/>
          </a:prstGeom>
        </p:spPr>
      </p:pic>
      <p:pic>
        <p:nvPicPr>
          <p:cNvPr id="10" name="Picture 9" descr="addin_tmp.png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2" cstate="print"/>
          <a:stretch>
            <a:fillRect/>
          </a:stretch>
        </p:blipFill>
        <p:spPr>
          <a:xfrm>
            <a:off x="6248400" y="2772129"/>
            <a:ext cx="1971675" cy="255270"/>
          </a:xfrm>
          <a:prstGeom prst="rect">
            <a:avLst/>
          </a:prstGeom>
        </p:spPr>
      </p:pic>
      <p:pic>
        <p:nvPicPr>
          <p:cNvPr id="11" name="Picture 10" descr="addin_tmp.png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3" cstate="print"/>
          <a:stretch>
            <a:fillRect/>
          </a:stretch>
        </p:blipFill>
        <p:spPr>
          <a:xfrm>
            <a:off x="1686434" y="1906424"/>
            <a:ext cx="5019166" cy="348121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451285" y="1447799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Example</a:t>
            </a:r>
            <a:r>
              <a:rPr lang="en-US" sz="2400" dirty="0" smtClean="0"/>
              <a:t>: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457200" y="2265403"/>
            <a:ext cx="213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Solution</a:t>
            </a:r>
            <a:r>
              <a:rPr lang="en-US" sz="2000" dirty="0" smtClean="0"/>
              <a:t>:</a:t>
            </a:r>
            <a:endParaRPr lang="en-US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1927860" y="1447800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Show that the distributive law holds.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Union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Definition</a:t>
            </a:r>
            <a:r>
              <a:rPr lang="en-US" sz="2400" dirty="0" smtClean="0"/>
              <a:t>: The </a:t>
            </a:r>
            <a:r>
              <a:rPr lang="en-US" sz="2400" b="1" i="1" dirty="0" smtClean="0"/>
              <a:t>union</a:t>
            </a:r>
            <a:r>
              <a:rPr lang="en-US" sz="2400" dirty="0" smtClean="0"/>
              <a:t> of sets </a:t>
            </a:r>
            <a:r>
              <a:rPr lang="en-US" sz="2400" i="1" dirty="0" smtClean="0"/>
              <a:t>A</a:t>
            </a:r>
            <a:r>
              <a:rPr lang="en-US" sz="2400" dirty="0" smtClean="0"/>
              <a:t> and </a:t>
            </a:r>
            <a:r>
              <a:rPr lang="en-US" sz="2400" i="1" dirty="0" smtClean="0"/>
              <a:t>B</a:t>
            </a:r>
            <a:r>
              <a:rPr lang="en-US" sz="2400" dirty="0" smtClean="0"/>
              <a:t>, denoted by </a:t>
            </a:r>
            <a:r>
              <a:rPr lang="en-US" sz="2400" i="1" dirty="0" smtClean="0">
                <a:ea typeface="Cambria Math" pitchFamily="18" charset="0"/>
              </a:rPr>
              <a:t>A</a:t>
            </a:r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400" dirty="0" smtClean="0">
                <a:latin typeface="Cambria Math"/>
                <a:ea typeface="Cambria Math"/>
              </a:rPr>
              <a:t>∪ </a:t>
            </a:r>
            <a:r>
              <a:rPr lang="en-US" sz="2400" i="1" dirty="0" smtClean="0">
                <a:ea typeface="Cambria Math"/>
              </a:rPr>
              <a:t>B,</a:t>
            </a:r>
            <a:r>
              <a:rPr lang="en-US" sz="2400" i="1" dirty="0" smtClean="0"/>
              <a:t> </a:t>
            </a:r>
            <a:r>
              <a:rPr lang="en-US" sz="2400" dirty="0" smtClean="0"/>
              <a:t> contains those elements that are in </a:t>
            </a:r>
            <a:r>
              <a:rPr lang="en-US" sz="2400" i="1" dirty="0" smtClean="0"/>
              <a:t>A</a:t>
            </a:r>
            <a:r>
              <a:rPr lang="en-US" sz="2400" dirty="0" smtClean="0"/>
              <a:t> or </a:t>
            </a:r>
            <a:r>
              <a:rPr lang="en-US" sz="2400" i="1" dirty="0" smtClean="0"/>
              <a:t>B</a:t>
            </a:r>
            <a:r>
              <a:rPr lang="en-US" sz="2400" dirty="0" smtClean="0"/>
              <a:t> or both: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r>
              <a:rPr lang="en-US" sz="2400" b="1" dirty="0" smtClean="0"/>
              <a:t>Example</a:t>
            </a:r>
            <a:r>
              <a:rPr lang="en-US" sz="2400" dirty="0" smtClean="0"/>
              <a:t>: {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1, 2, 3} </a:t>
            </a:r>
            <a:r>
              <a:rPr lang="en-US" sz="2400" dirty="0" smtClean="0">
                <a:latin typeface="Cambria Math"/>
                <a:ea typeface="Cambria Math"/>
              </a:rPr>
              <a:t>∪ {3, 4, 5}</a:t>
            </a:r>
            <a:r>
              <a:rPr lang="en-US" sz="2400" dirty="0"/>
              <a:t> </a:t>
            </a:r>
            <a:r>
              <a:rPr lang="en-US" sz="2400" dirty="0" smtClean="0"/>
              <a:t>= {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1, 2, 3, 4, 5}</a:t>
            </a:r>
            <a:endParaRPr lang="en-US" sz="2400" dirty="0" smtClean="0"/>
          </a:p>
          <a:p>
            <a:pPr>
              <a:buNone/>
            </a:pPr>
            <a:r>
              <a:rPr lang="en-US" dirty="0" smtClean="0"/>
              <a:t>             </a:t>
            </a:r>
            <a:r>
              <a:rPr lang="en-US" sz="2400" dirty="0" smtClean="0"/>
              <a:t>                                  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</a:t>
            </a:r>
            <a:endParaRPr lang="en-US" dirty="0"/>
          </a:p>
        </p:txBody>
      </p:sp>
      <p:pic>
        <p:nvPicPr>
          <p:cNvPr id="5" name="Picture 4" descr="addin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cstate="print"/>
          <a:stretch>
            <a:fillRect/>
          </a:stretch>
        </p:blipFill>
        <p:spPr>
          <a:xfrm>
            <a:off x="2743200" y="2420066"/>
            <a:ext cx="2971800" cy="376035"/>
          </a:xfrm>
          <a:prstGeom prst="rect">
            <a:avLst/>
          </a:prstGeom>
        </p:spPr>
      </p:pic>
      <p:grpSp>
        <p:nvGrpSpPr>
          <p:cNvPr id="21" name="Group 20"/>
          <p:cNvGrpSpPr/>
          <p:nvPr/>
        </p:nvGrpSpPr>
        <p:grpSpPr>
          <a:xfrm>
            <a:off x="3962400" y="4038600"/>
            <a:ext cx="3886200" cy="1723728"/>
            <a:chOff x="5562600" y="4724400"/>
            <a:chExt cx="3429000" cy="1447800"/>
          </a:xfrm>
        </p:grpSpPr>
        <p:sp>
          <p:nvSpPr>
            <p:cNvPr id="11" name="TextBox 10"/>
            <p:cNvSpPr txBox="1"/>
            <p:nvPr/>
          </p:nvSpPr>
          <p:spPr>
            <a:xfrm>
              <a:off x="8153400" y="4800600"/>
              <a:ext cx="838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/>
                <a:t>U</a:t>
              </a:r>
              <a:endParaRPr lang="en-US" i="1" dirty="0"/>
            </a:p>
          </p:txBody>
        </p:sp>
        <p:grpSp>
          <p:nvGrpSpPr>
            <p:cNvPr id="20" name="Group 19"/>
            <p:cNvGrpSpPr/>
            <p:nvPr/>
          </p:nvGrpSpPr>
          <p:grpSpPr>
            <a:xfrm>
              <a:off x="5562600" y="4724400"/>
              <a:ext cx="2971800" cy="1447800"/>
              <a:chOff x="5562600" y="4724400"/>
              <a:chExt cx="2971800" cy="1447800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5562600" y="4724400"/>
                <a:ext cx="2971800" cy="14478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9" name="Group 18"/>
              <p:cNvGrpSpPr/>
              <p:nvPr/>
            </p:nvGrpSpPr>
            <p:grpSpPr>
              <a:xfrm>
                <a:off x="6096000" y="5029200"/>
                <a:ext cx="1905000" cy="990600"/>
                <a:chOff x="6096000" y="5029200"/>
                <a:chExt cx="1905000" cy="990600"/>
              </a:xfrm>
              <a:gradFill>
                <a:gsLst>
                  <a:gs pos="0">
                    <a:schemeClr val="accent1">
                      <a:tint val="66000"/>
                      <a:satMod val="160000"/>
                      <a:alpha val="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p:grpSpPr>
            <p:sp>
              <p:nvSpPr>
                <p:cNvPr id="13" name="Oval 12"/>
                <p:cNvSpPr/>
                <p:nvPr/>
              </p:nvSpPr>
              <p:spPr>
                <a:xfrm>
                  <a:off x="6096000" y="5029200"/>
                  <a:ext cx="1219200" cy="990600"/>
                </a:xfrm>
                <a:prstGeom prst="ellipse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" name="Oval 13"/>
                <p:cNvSpPr/>
                <p:nvPr/>
              </p:nvSpPr>
              <p:spPr>
                <a:xfrm>
                  <a:off x="6781800" y="5029200"/>
                  <a:ext cx="1219200" cy="990600"/>
                </a:xfrm>
                <a:prstGeom prst="ellipse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17" name="TextBox 16"/>
            <p:cNvSpPr txBox="1"/>
            <p:nvPr/>
          </p:nvSpPr>
          <p:spPr>
            <a:xfrm>
              <a:off x="6248400" y="5181600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/>
                <a:t>A</a:t>
              </a:r>
              <a:endParaRPr lang="en-US" i="1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467600" y="5257800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/>
                <a:t>B</a:t>
              </a:r>
              <a:endParaRPr lang="en-US" i="1" dirty="0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1066800" y="4853762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Venn Diagram for </a:t>
            </a:r>
            <a:r>
              <a:rPr lang="en-US" i="1" dirty="0" smtClean="0"/>
              <a:t>A</a:t>
            </a:r>
            <a:r>
              <a:rPr lang="en-US" dirty="0" smtClean="0">
                <a:latin typeface="Cambria Math"/>
                <a:ea typeface="Cambria Math"/>
              </a:rPr>
              <a:t> ∪ </a:t>
            </a:r>
            <a:r>
              <a:rPr lang="en-US" i="1" dirty="0" smtClean="0">
                <a:latin typeface="Cambria Math"/>
                <a:ea typeface="Cambria Math"/>
              </a:rPr>
              <a:t>B</a:t>
            </a:r>
            <a:r>
              <a:rPr lang="en-US" dirty="0" smtClean="0"/>
              <a:t>  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Intersection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r>
              <a:rPr lang="en-US" sz="2400" b="1" dirty="0" smtClean="0"/>
              <a:t>Definition</a:t>
            </a:r>
            <a:r>
              <a:rPr lang="en-US" sz="2400" dirty="0" smtClean="0"/>
              <a:t>:  The </a:t>
            </a:r>
            <a:r>
              <a:rPr lang="en-US" sz="2400" b="1" i="1" dirty="0" smtClean="0"/>
              <a:t>intersection</a:t>
            </a:r>
            <a:r>
              <a:rPr lang="en-US" sz="2400" dirty="0" smtClean="0"/>
              <a:t> of sets </a:t>
            </a:r>
            <a:r>
              <a:rPr lang="en-US" sz="2400" i="1" dirty="0" smtClean="0"/>
              <a:t>A</a:t>
            </a:r>
            <a:r>
              <a:rPr lang="en-US" sz="2400" dirty="0" smtClean="0"/>
              <a:t> and </a:t>
            </a:r>
            <a:r>
              <a:rPr lang="en-US" sz="2400" i="1" dirty="0" smtClean="0"/>
              <a:t>B</a:t>
            </a:r>
            <a:r>
              <a:rPr lang="en-US" sz="2400" dirty="0" smtClean="0"/>
              <a:t>, denoted by  </a:t>
            </a:r>
            <a:r>
              <a:rPr lang="en-US" sz="2400" i="1" dirty="0" smtClean="0">
                <a:ea typeface="Cambria Math" pitchFamily="18" charset="0"/>
              </a:rPr>
              <a:t>A </a:t>
            </a:r>
            <a:r>
              <a:rPr lang="en-US" sz="2400" dirty="0" smtClean="0">
                <a:latin typeface="Cambria Math"/>
                <a:ea typeface="Cambria Math"/>
              </a:rPr>
              <a:t>∩ </a:t>
            </a:r>
            <a:r>
              <a:rPr lang="en-US" sz="2400" i="1" dirty="0" smtClean="0">
                <a:ea typeface="Cambria Math"/>
              </a:rPr>
              <a:t>B,</a:t>
            </a:r>
            <a:r>
              <a:rPr lang="en-US" sz="2400" dirty="0" smtClean="0"/>
              <a:t>  contains elements that are in both </a:t>
            </a:r>
            <a:r>
              <a:rPr lang="en-US" sz="2400" i="1" dirty="0" smtClean="0"/>
              <a:t>A</a:t>
            </a:r>
            <a:r>
              <a:rPr lang="en-US" sz="2400" dirty="0" smtClean="0"/>
              <a:t> and </a:t>
            </a:r>
            <a:r>
              <a:rPr lang="en-US" sz="2400" i="1" dirty="0" smtClean="0"/>
              <a:t>B</a:t>
            </a:r>
          </a:p>
          <a:p>
            <a:endParaRPr lang="en-US" sz="2400" dirty="0" smtClean="0"/>
          </a:p>
          <a:p>
            <a:r>
              <a:rPr lang="en-US" sz="2400" dirty="0" smtClean="0"/>
              <a:t>If the intersection is empty, then </a:t>
            </a:r>
            <a:r>
              <a:rPr lang="en-US" sz="2400" i="1" dirty="0" smtClean="0"/>
              <a:t>A</a:t>
            </a:r>
            <a:r>
              <a:rPr lang="en-US" sz="2400" b="1" dirty="0" smtClean="0"/>
              <a:t> </a:t>
            </a:r>
            <a:r>
              <a:rPr lang="en-US" sz="2400" dirty="0" smtClean="0"/>
              <a:t>and </a:t>
            </a:r>
            <a:r>
              <a:rPr lang="en-US" sz="2400" i="1" dirty="0" smtClean="0"/>
              <a:t>B</a:t>
            </a:r>
            <a:r>
              <a:rPr lang="en-US" sz="2400" dirty="0" smtClean="0"/>
              <a:t> are </a:t>
            </a:r>
            <a:r>
              <a:rPr lang="en-US" sz="2400" b="1" i="1" dirty="0" smtClean="0"/>
              <a:t>disjoint</a:t>
            </a:r>
            <a:r>
              <a:rPr lang="en-US" sz="2400" dirty="0" smtClean="0"/>
              <a:t>.</a:t>
            </a:r>
          </a:p>
          <a:p>
            <a:r>
              <a:rPr lang="en-US" sz="2400" b="1" dirty="0" smtClean="0"/>
              <a:t>Examples</a:t>
            </a:r>
            <a:r>
              <a:rPr lang="en-US" sz="2400" dirty="0" smtClean="0"/>
              <a:t>: </a:t>
            </a:r>
          </a:p>
          <a:p>
            <a:pPr lvl="1"/>
            <a:r>
              <a:rPr lang="en-US" dirty="0" smtClean="0">
                <a:latin typeface="Cambria Math" pitchFamily="18" charset="0"/>
                <a:ea typeface="Cambria Math" pitchFamily="18" charset="0"/>
              </a:rPr>
              <a:t>{1, 2, 3} ∩ {3, 4, 5} = {3}</a:t>
            </a:r>
          </a:p>
          <a:p>
            <a:pPr lvl="1"/>
            <a:r>
              <a:rPr lang="en-US" dirty="0" smtClean="0">
                <a:latin typeface="Cambria Math" pitchFamily="18" charset="0"/>
                <a:ea typeface="Cambria Math" pitchFamily="18" charset="0"/>
              </a:rPr>
              <a:t>{1, 2, 3} ∩ {4, 5, 6} = </a:t>
            </a:r>
            <a:r>
              <a:rPr lang="en-US" dirty="0" smtClean="0">
                <a:latin typeface="Cambria Math"/>
                <a:ea typeface="Cambria Math"/>
              </a:rPr>
              <a:t>∅</a:t>
            </a:r>
          </a:p>
          <a:p>
            <a:pPr>
              <a:buNone/>
            </a:pPr>
            <a:endParaRPr lang="en-US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endParaRPr lang="en-US" dirty="0"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5" name="Picture 4" descr="addin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cstate="print"/>
          <a:stretch>
            <a:fillRect/>
          </a:stretch>
        </p:blipFill>
        <p:spPr>
          <a:xfrm>
            <a:off x="2671895" y="2351908"/>
            <a:ext cx="2942804" cy="372366"/>
          </a:xfrm>
          <a:prstGeom prst="rect">
            <a:avLst/>
          </a:prstGeom>
        </p:spPr>
      </p:pic>
      <p:grpSp>
        <p:nvGrpSpPr>
          <p:cNvPr id="36" name="Group 35"/>
          <p:cNvGrpSpPr/>
          <p:nvPr/>
        </p:nvGrpSpPr>
        <p:grpSpPr>
          <a:xfrm>
            <a:off x="4885660" y="4255532"/>
            <a:ext cx="3953540" cy="1905000"/>
            <a:chOff x="5715000" y="4724400"/>
            <a:chExt cx="3429000" cy="1447800"/>
          </a:xfrm>
        </p:grpSpPr>
        <p:sp>
          <p:nvSpPr>
            <p:cNvPr id="23" name="Oval 22"/>
            <p:cNvSpPr/>
            <p:nvPr/>
          </p:nvSpPr>
          <p:spPr>
            <a:xfrm>
              <a:off x="6934200" y="5105400"/>
              <a:ext cx="533400" cy="838200"/>
            </a:xfrm>
            <a:prstGeom prst="ellipse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7" name="Group 20"/>
            <p:cNvGrpSpPr/>
            <p:nvPr/>
          </p:nvGrpSpPr>
          <p:grpSpPr>
            <a:xfrm>
              <a:off x="5715000" y="4724400"/>
              <a:ext cx="2971800" cy="1447800"/>
              <a:chOff x="5715000" y="4724400"/>
              <a:chExt cx="2971800" cy="1447800"/>
            </a:xfrm>
          </p:grpSpPr>
          <p:sp>
            <p:nvSpPr>
              <p:cNvPr id="32" name="Rectangle 31"/>
              <p:cNvSpPr/>
              <p:nvPr/>
            </p:nvSpPr>
            <p:spPr>
              <a:xfrm>
                <a:off x="5715000" y="4724400"/>
                <a:ext cx="2971800" cy="14478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3" name="Group 19"/>
              <p:cNvGrpSpPr/>
              <p:nvPr/>
            </p:nvGrpSpPr>
            <p:grpSpPr>
              <a:xfrm>
                <a:off x="6248400" y="5029200"/>
                <a:ext cx="1905000" cy="990600"/>
                <a:chOff x="6248400" y="5029200"/>
                <a:chExt cx="1905000" cy="990600"/>
              </a:xfrm>
            </p:grpSpPr>
            <p:sp>
              <p:nvSpPr>
                <p:cNvPr id="34" name="Oval 33"/>
                <p:cNvSpPr/>
                <p:nvPr/>
              </p:nvSpPr>
              <p:spPr>
                <a:xfrm>
                  <a:off x="6248400" y="5029200"/>
                  <a:ext cx="1219200" cy="99060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" name="Oval 34"/>
                <p:cNvSpPr/>
                <p:nvPr/>
              </p:nvSpPr>
              <p:spPr>
                <a:xfrm>
                  <a:off x="6934200" y="5029200"/>
                  <a:ext cx="1219200" cy="99060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8" name="Group 21"/>
            <p:cNvGrpSpPr/>
            <p:nvPr/>
          </p:nvGrpSpPr>
          <p:grpSpPr>
            <a:xfrm>
              <a:off x="6400800" y="4800600"/>
              <a:ext cx="2743200" cy="826532"/>
              <a:chOff x="6400800" y="4800600"/>
              <a:chExt cx="2743200" cy="826532"/>
            </a:xfrm>
          </p:grpSpPr>
          <p:sp>
            <p:nvSpPr>
              <p:cNvPr id="29" name="TextBox 28"/>
              <p:cNvSpPr txBox="1"/>
              <p:nvPr/>
            </p:nvSpPr>
            <p:spPr>
              <a:xfrm>
                <a:off x="8305800" y="4800600"/>
                <a:ext cx="838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i="1" dirty="0" smtClean="0"/>
                  <a:t>U</a:t>
                </a:r>
                <a:endParaRPr lang="en-US" i="1" dirty="0"/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6400800" y="5181600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i="1" dirty="0" smtClean="0"/>
                  <a:t>A</a:t>
                </a:r>
                <a:endParaRPr lang="en-US" i="1" dirty="0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7620000" y="5257800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i="1" dirty="0" smtClean="0"/>
                  <a:t>B</a:t>
                </a:r>
                <a:endParaRPr lang="en-US" i="1" dirty="0"/>
              </a:p>
            </p:txBody>
          </p:sp>
        </p:grpSp>
      </p:grpSp>
      <p:sp>
        <p:nvSpPr>
          <p:cNvPr id="16" name="TextBox 15"/>
          <p:cNvSpPr txBox="1"/>
          <p:nvPr/>
        </p:nvSpPr>
        <p:spPr>
          <a:xfrm>
            <a:off x="5228560" y="3703306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Venn Diagram</a:t>
            </a:r>
            <a:r>
              <a:rPr lang="en-US" dirty="0" smtClean="0">
                <a:latin typeface="Cambria Math"/>
                <a:ea typeface="Cambria Math"/>
              </a:rPr>
              <a:t>  for </a:t>
            </a:r>
            <a:r>
              <a:rPr lang="en-US" i="1" dirty="0" smtClean="0">
                <a:ea typeface="Cambria Math"/>
              </a:rPr>
              <a:t>A</a:t>
            </a:r>
            <a:r>
              <a:rPr lang="en-US" i="1" dirty="0" smtClean="0">
                <a:latin typeface="Cambria Math"/>
                <a:ea typeface="Cambria Math"/>
              </a:rPr>
              <a:t> </a:t>
            </a:r>
            <a:r>
              <a:rPr lang="en-US" dirty="0" smtClean="0">
                <a:latin typeface="Cambria Math"/>
                <a:ea typeface="Cambria Math"/>
              </a:rPr>
              <a:t>∩</a:t>
            </a:r>
            <a:r>
              <a:rPr lang="en-US" i="1" dirty="0" smtClean="0">
                <a:ea typeface="Cambria Math"/>
              </a:rPr>
              <a:t>B</a:t>
            </a:r>
            <a:r>
              <a:rPr lang="en-US" dirty="0" smtClean="0"/>
              <a:t>  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Difference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001000" cy="4800600"/>
          </a:xfrm>
        </p:spPr>
        <p:txBody>
          <a:bodyPr/>
          <a:lstStyle/>
          <a:p>
            <a:r>
              <a:rPr lang="en-US" sz="2400" b="1" dirty="0" smtClean="0"/>
              <a:t>Definition</a:t>
            </a:r>
            <a:r>
              <a:rPr lang="en-US" sz="2400" dirty="0" smtClean="0"/>
              <a:t>: The </a:t>
            </a:r>
            <a:r>
              <a:rPr lang="en-US" sz="2400" b="1" i="1" dirty="0" smtClean="0"/>
              <a:t>difference</a:t>
            </a:r>
            <a:r>
              <a:rPr lang="en-US" sz="2400" dirty="0" smtClean="0"/>
              <a:t> of sets </a:t>
            </a:r>
            <a:r>
              <a:rPr lang="en-US" sz="2400" i="1" dirty="0" smtClean="0"/>
              <a:t>A</a:t>
            </a:r>
            <a:r>
              <a:rPr lang="en-US" sz="2400" dirty="0" smtClean="0"/>
              <a:t> and </a:t>
            </a:r>
            <a:r>
              <a:rPr lang="en-US" sz="2400" i="1" dirty="0" smtClean="0"/>
              <a:t>B</a:t>
            </a:r>
            <a:r>
              <a:rPr lang="en-US" sz="2400" dirty="0" smtClean="0"/>
              <a:t>, denoted by  </a:t>
            </a:r>
            <a:r>
              <a:rPr lang="en-US" sz="2400" i="1" dirty="0" smtClean="0"/>
              <a:t>A</a:t>
            </a:r>
            <a:r>
              <a:rPr lang="en-US" sz="2400" dirty="0" smtClean="0"/>
              <a:t>–</a:t>
            </a:r>
            <a:r>
              <a:rPr lang="en-US" sz="2400" i="1" dirty="0" smtClean="0"/>
              <a:t>B</a:t>
            </a:r>
            <a:r>
              <a:rPr lang="en-US" sz="2400" dirty="0" smtClean="0"/>
              <a:t>, is the set containing the elements of </a:t>
            </a:r>
            <a:r>
              <a:rPr lang="en-US" sz="2400" i="1" dirty="0" smtClean="0"/>
              <a:t>A</a:t>
            </a:r>
            <a:r>
              <a:rPr lang="en-US" sz="2400" dirty="0" smtClean="0"/>
              <a:t> that are not in </a:t>
            </a:r>
            <a:r>
              <a:rPr lang="en-US" sz="2400" i="1" dirty="0" smtClean="0"/>
              <a:t>B</a:t>
            </a:r>
            <a:r>
              <a:rPr lang="en-US" sz="2400" dirty="0"/>
              <a:t>:</a:t>
            </a: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2400" i="1" dirty="0" smtClean="0"/>
              <a:t>                        A</a:t>
            </a:r>
            <a:r>
              <a:rPr lang="en-US" sz="2400" dirty="0" smtClean="0"/>
              <a:t>–</a:t>
            </a:r>
            <a:r>
              <a:rPr lang="en-US" sz="2400" i="1" dirty="0" smtClean="0"/>
              <a:t>B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 = {</a:t>
            </a:r>
            <a:r>
              <a:rPr lang="en-US" sz="2400" i="1" dirty="0" smtClean="0">
                <a:ea typeface="Cambria Math" pitchFamily="18" charset="0"/>
              </a:rPr>
              <a:t>x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400" dirty="0" smtClean="0">
                <a:latin typeface="Cambria Math"/>
                <a:ea typeface="Cambria Math"/>
              </a:rPr>
              <a:t>| </a:t>
            </a:r>
            <a:r>
              <a:rPr lang="en-US" sz="2400" i="1" dirty="0" smtClean="0">
                <a:ea typeface="Cambria Math"/>
              </a:rPr>
              <a:t>x</a:t>
            </a:r>
            <a:r>
              <a:rPr lang="en-US" sz="2400" dirty="0" smtClean="0">
                <a:latin typeface="Cambria Math"/>
                <a:ea typeface="Cambria Math"/>
              </a:rPr>
              <a:t> ∈ A </a:t>
            </a:r>
            <a:r>
              <a:rPr lang="en-US" sz="2400" dirty="0" smtClean="0">
                <a:latin typeface="Cambria Math"/>
                <a:ea typeface="Cambria Math"/>
                <a:sym typeface="Symbol"/>
              </a:rPr>
              <a:t>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i="1" dirty="0" smtClean="0">
                <a:ea typeface="Cambria Math"/>
              </a:rPr>
              <a:t>x</a:t>
            </a:r>
            <a:r>
              <a:rPr lang="en-US" sz="2400" i="1" dirty="0" smtClean="0">
                <a:latin typeface="Cambria Math"/>
                <a:ea typeface="Cambria Math"/>
              </a:rPr>
              <a:t> </a:t>
            </a:r>
            <a:r>
              <a:rPr lang="en-US" sz="2400" dirty="0" smtClean="0">
                <a:latin typeface="Cambria Math"/>
                <a:ea typeface="Cambria Math"/>
              </a:rPr>
              <a:t>∉ </a:t>
            </a:r>
            <a:r>
              <a:rPr lang="en-US" sz="2400" i="1" dirty="0" smtClean="0">
                <a:ea typeface="Cambria Math"/>
              </a:rPr>
              <a:t>B</a:t>
            </a:r>
            <a:r>
              <a:rPr lang="en-US" sz="2400" dirty="0" smtClean="0">
                <a:latin typeface="Cambria Math"/>
                <a:ea typeface="Cambria Math"/>
              </a:rPr>
              <a:t>} </a:t>
            </a:r>
          </a:p>
          <a:p>
            <a:pPr lvl="0">
              <a:spcBef>
                <a:spcPts val="1800"/>
              </a:spcBef>
              <a:buClr>
                <a:srgbClr val="0BD0D9"/>
              </a:buClr>
            </a:pPr>
            <a:r>
              <a:rPr lang="en-US" dirty="0" smtClean="0">
                <a:latin typeface="Cambria Math"/>
                <a:ea typeface="Cambria Math"/>
              </a:rPr>
              <a:t> </a:t>
            </a:r>
            <a:r>
              <a:rPr lang="en-US" sz="2400" b="1" dirty="0">
                <a:solidFill>
                  <a:prstClr val="black"/>
                </a:solidFill>
              </a:rPr>
              <a:t>Example</a:t>
            </a:r>
            <a:r>
              <a:rPr lang="en-US" sz="2400" dirty="0">
                <a:solidFill>
                  <a:prstClr val="black"/>
                </a:solidFill>
              </a:rPr>
              <a:t>: {</a:t>
            </a:r>
            <a:r>
              <a:rPr lang="en-US" sz="2400" dirty="0">
                <a:solidFill>
                  <a:prstClr val="black"/>
                </a:solidFill>
                <a:latin typeface="Cambria Math" pitchFamily="18" charset="0"/>
                <a:ea typeface="Cambria Math" pitchFamily="18" charset="0"/>
              </a:rPr>
              <a:t>1, 2, 3} </a:t>
            </a:r>
            <a:r>
              <a:rPr lang="en-US" sz="2400" dirty="0"/>
              <a:t>–</a:t>
            </a:r>
            <a:r>
              <a:rPr lang="en-US" sz="2400" dirty="0" smtClean="0">
                <a:solidFill>
                  <a:prstClr val="black"/>
                </a:solidFill>
                <a:latin typeface="Cambria Math"/>
                <a:ea typeface="Cambria Math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Cambria Math"/>
                <a:ea typeface="Cambria Math"/>
              </a:rPr>
              <a:t>{3, 4, 5}</a:t>
            </a:r>
            <a:r>
              <a:rPr lang="en-US" sz="2400" dirty="0">
                <a:solidFill>
                  <a:prstClr val="black"/>
                </a:solidFill>
              </a:rPr>
              <a:t> = {</a:t>
            </a:r>
            <a:r>
              <a:rPr lang="en-US" sz="2400" dirty="0">
                <a:solidFill>
                  <a:prstClr val="black"/>
                </a:solidFill>
                <a:latin typeface="Cambria Math" pitchFamily="18" charset="0"/>
                <a:ea typeface="Cambria Math" pitchFamily="18" charset="0"/>
              </a:rPr>
              <a:t>1, </a:t>
            </a:r>
            <a:r>
              <a:rPr lang="en-US" sz="2400" dirty="0" smtClean="0">
                <a:solidFill>
                  <a:prstClr val="black"/>
                </a:solidFill>
                <a:latin typeface="Cambria Math" pitchFamily="18" charset="0"/>
                <a:ea typeface="Cambria Math" pitchFamily="18" charset="0"/>
              </a:rPr>
              <a:t>2}</a:t>
            </a:r>
            <a:endParaRPr lang="en-US" sz="24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US" i="1" dirty="0" smtClean="0">
              <a:ea typeface="Cambria Math" pitchFamily="18" charset="0"/>
            </a:endParaRPr>
          </a:p>
        </p:txBody>
      </p:sp>
      <p:grpSp>
        <p:nvGrpSpPr>
          <p:cNvPr id="38" name="Group 37"/>
          <p:cNvGrpSpPr/>
          <p:nvPr/>
        </p:nvGrpSpPr>
        <p:grpSpPr>
          <a:xfrm>
            <a:off x="1295400" y="3874532"/>
            <a:ext cx="3962400" cy="1916668"/>
            <a:chOff x="5410200" y="4876800"/>
            <a:chExt cx="3429000" cy="1447800"/>
          </a:xfrm>
        </p:grpSpPr>
        <p:sp>
          <p:nvSpPr>
            <p:cNvPr id="29" name="Rectangle 28"/>
            <p:cNvSpPr/>
            <p:nvPr/>
          </p:nvSpPr>
          <p:spPr>
            <a:xfrm>
              <a:off x="5410200" y="4876800"/>
              <a:ext cx="2971800" cy="14478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943600" y="5181600"/>
              <a:ext cx="1219200" cy="990600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/>
            <p:cNvSpPr/>
            <p:nvPr/>
          </p:nvSpPr>
          <p:spPr>
            <a:xfrm>
              <a:off x="6629400" y="5181600"/>
              <a:ext cx="1219200" cy="9906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8001000" y="4953000"/>
              <a:ext cx="838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U</a:t>
              </a:r>
              <a:endParaRPr lang="en-US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715000" y="5181600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7315200" y="5410200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37" name="Oval 36"/>
            <p:cNvSpPr/>
            <p:nvPr/>
          </p:nvSpPr>
          <p:spPr>
            <a:xfrm>
              <a:off x="6629400" y="5257800"/>
              <a:ext cx="533400" cy="8382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5257800" y="4448959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Venn Diagram</a:t>
            </a:r>
            <a:r>
              <a:rPr lang="en-US" dirty="0" smtClean="0">
                <a:latin typeface="Cambria Math"/>
                <a:ea typeface="Cambria Math"/>
              </a:rPr>
              <a:t> for </a:t>
            </a:r>
            <a:r>
              <a:rPr lang="en-US" i="1" dirty="0" smtClean="0">
                <a:latin typeface="Cambria Math"/>
                <a:ea typeface="Cambria Math"/>
              </a:rPr>
              <a:t>A</a:t>
            </a:r>
            <a:r>
              <a:rPr lang="en-US" dirty="0" smtClean="0">
                <a:latin typeface="Cambria Math"/>
                <a:ea typeface="Cambria Math"/>
              </a:rPr>
              <a:t>−</a:t>
            </a:r>
            <a:r>
              <a:rPr lang="en-US" i="1" dirty="0" smtClean="0">
                <a:latin typeface="Cambria Math"/>
                <a:ea typeface="Cambria Math"/>
              </a:rPr>
              <a:t>B</a:t>
            </a:r>
            <a:r>
              <a:rPr lang="en-US" dirty="0" smtClean="0"/>
              <a:t>  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Complement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smtClean="0"/>
              <a:t>Definition</a:t>
            </a:r>
            <a:r>
              <a:rPr lang="en-US" sz="2400" dirty="0" smtClean="0"/>
              <a:t>: The </a:t>
            </a:r>
            <a:r>
              <a:rPr lang="en-US" sz="2400" b="1" i="1" dirty="0" smtClean="0"/>
              <a:t>complement</a:t>
            </a:r>
            <a:r>
              <a:rPr lang="en-US" sz="2400" dirty="0" smtClean="0"/>
              <a:t> of a set </a:t>
            </a:r>
            <a:r>
              <a:rPr lang="en-US" sz="2400" i="1" dirty="0" smtClean="0"/>
              <a:t>A</a:t>
            </a:r>
            <a:r>
              <a:rPr lang="en-US" sz="2400" dirty="0" smtClean="0"/>
              <a:t>, denoted by </a:t>
            </a:r>
            <a:r>
              <a:rPr lang="en-US" sz="2400" i="1" dirty="0" smtClean="0"/>
              <a:t>Ā</a:t>
            </a:r>
            <a:r>
              <a:rPr lang="en-US" sz="2400" dirty="0" smtClean="0"/>
              <a:t> is the set </a:t>
            </a:r>
            <a:r>
              <a:rPr lang="en-US" sz="2400" i="1" dirty="0" smtClean="0">
                <a:ea typeface="Cambria Math" pitchFamily="18" charset="0"/>
              </a:rPr>
              <a:t>U</a:t>
            </a:r>
            <a:r>
              <a:rPr lang="en-US" sz="2400" dirty="0" smtClean="0">
                <a:solidFill>
                  <a:prstClr val="black"/>
                </a:solidFill>
                <a:latin typeface="Cambria Math"/>
                <a:ea typeface="Cambria Math"/>
              </a:rPr>
              <a:t>–</a:t>
            </a:r>
            <a:r>
              <a:rPr lang="en-US" sz="2400" i="1" dirty="0" smtClean="0">
                <a:ea typeface="Cambria Math" pitchFamily="18" charset="0"/>
              </a:rPr>
              <a:t>A</a:t>
            </a:r>
            <a:r>
              <a:rPr lang="en-US" sz="2400" dirty="0" smtClean="0">
                <a:ea typeface="Cambria Math" pitchFamily="18" charset="0"/>
              </a:rPr>
              <a:t>; i.e., it contains all elements that are </a:t>
            </a:r>
            <a:r>
              <a:rPr lang="en-US" sz="2400" b="1" dirty="0" smtClean="0">
                <a:ea typeface="Cambria Math" pitchFamily="18" charset="0"/>
              </a:rPr>
              <a:t>not</a:t>
            </a:r>
            <a:r>
              <a:rPr lang="en-US" sz="2400" dirty="0" smtClean="0">
                <a:ea typeface="Cambria Math" pitchFamily="18" charset="0"/>
              </a:rPr>
              <a:t> in </a:t>
            </a:r>
            <a:r>
              <a:rPr lang="en-US" sz="2400" i="1" dirty="0" smtClean="0">
                <a:ea typeface="Cambria Math" pitchFamily="18" charset="0"/>
              </a:rPr>
              <a:t>A</a:t>
            </a:r>
          </a:p>
          <a:p>
            <a:pPr>
              <a:buNone/>
            </a:pPr>
            <a:r>
              <a:rPr lang="en-US" sz="2400" dirty="0" smtClean="0"/>
              <a:t>                       </a:t>
            </a:r>
            <a:r>
              <a:rPr lang="en-US" sz="2400" i="1" dirty="0" smtClean="0">
                <a:ea typeface="Cambria Math" pitchFamily="18" charset="0"/>
              </a:rPr>
              <a:t>Ā 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= {</a:t>
            </a:r>
            <a:r>
              <a:rPr lang="en-US" sz="2400" i="1" dirty="0" smtClean="0">
                <a:ea typeface="Cambria Math" pitchFamily="18" charset="0"/>
              </a:rPr>
              <a:t>x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400" dirty="0" smtClean="0">
                <a:latin typeface="Cambria Math"/>
                <a:ea typeface="Cambria Math"/>
              </a:rPr>
              <a:t>∈ </a:t>
            </a:r>
            <a:r>
              <a:rPr lang="en-US" sz="2400" i="1" dirty="0" smtClean="0">
                <a:ea typeface="Cambria Math"/>
              </a:rPr>
              <a:t>U</a:t>
            </a:r>
            <a:r>
              <a:rPr lang="en-US" sz="2400" dirty="0" smtClean="0">
                <a:latin typeface="Cambria Math"/>
                <a:ea typeface="Cambria Math"/>
              </a:rPr>
              <a:t> | </a:t>
            </a:r>
            <a:r>
              <a:rPr lang="en-US" sz="2400" i="1" dirty="0" smtClean="0">
                <a:ea typeface="Cambria Math"/>
              </a:rPr>
              <a:t>x</a:t>
            </a:r>
            <a:r>
              <a:rPr lang="en-US" sz="2400" i="1" dirty="0" smtClean="0">
                <a:latin typeface="Cambria Math"/>
                <a:ea typeface="Cambria Math"/>
              </a:rPr>
              <a:t> </a:t>
            </a:r>
            <a:r>
              <a:rPr lang="en-US" sz="2400" dirty="0" smtClean="0">
                <a:latin typeface="Cambria Math"/>
                <a:ea typeface="Cambria Math"/>
              </a:rPr>
              <a:t>∉ </a:t>
            </a:r>
            <a:r>
              <a:rPr lang="en-US" sz="2400" i="1" dirty="0" smtClean="0">
                <a:ea typeface="Cambria Math"/>
              </a:rPr>
              <a:t>A</a:t>
            </a:r>
            <a:r>
              <a:rPr lang="en-US" sz="2400" dirty="0" smtClean="0">
                <a:latin typeface="Cambria Math"/>
                <a:ea typeface="Cambria Math"/>
              </a:rPr>
              <a:t>}</a:t>
            </a:r>
            <a:endParaRPr lang="en-US" sz="2400" dirty="0" smtClean="0">
              <a:latin typeface="Cambria Math" pitchFamily="18" charset="0"/>
              <a:ea typeface="Cambria Math" pitchFamily="18" charset="0"/>
            </a:endParaRPr>
          </a:p>
          <a:p>
            <a:r>
              <a:rPr lang="en-US" sz="2400" b="1" dirty="0" smtClean="0"/>
              <a:t>Example</a:t>
            </a:r>
            <a:r>
              <a:rPr lang="en-US" sz="2400" dirty="0" smtClean="0"/>
              <a:t>: If </a:t>
            </a:r>
            <a:r>
              <a:rPr lang="en-US" sz="2400" i="1" dirty="0" smtClean="0"/>
              <a:t>U</a:t>
            </a:r>
            <a:r>
              <a:rPr lang="en-US" sz="2400" dirty="0" smtClean="0"/>
              <a:t> are positive integers less than 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100</a:t>
            </a:r>
            <a:r>
              <a:rPr lang="en-US" sz="2400" dirty="0" smtClean="0"/>
              <a:t> then the complement of 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{</a:t>
            </a:r>
            <a:r>
              <a:rPr lang="en-US" sz="2400" i="1" dirty="0" smtClean="0">
                <a:ea typeface="Cambria Math" pitchFamily="18" charset="0"/>
              </a:rPr>
              <a:t>x</a:t>
            </a:r>
            <a:r>
              <a:rPr lang="en-US" sz="2400" dirty="0" smtClean="0">
                <a:latin typeface="Cambria Math"/>
                <a:ea typeface="Cambria Math"/>
              </a:rPr>
              <a:t> | </a:t>
            </a:r>
            <a:r>
              <a:rPr lang="en-US" sz="2400" i="1" dirty="0" smtClean="0">
                <a:ea typeface="Cambria Math"/>
              </a:rPr>
              <a:t>x</a:t>
            </a:r>
            <a:r>
              <a:rPr lang="en-US" sz="2400" i="1" dirty="0" smtClean="0">
                <a:latin typeface="Cambria Math"/>
                <a:ea typeface="Cambria Math"/>
              </a:rPr>
              <a:t> </a:t>
            </a:r>
            <a:r>
              <a:rPr lang="en-US" sz="2400" dirty="0" smtClean="0">
                <a:latin typeface="Cambria Math"/>
                <a:ea typeface="Cambria Math"/>
              </a:rPr>
              <a:t>&gt; 70} </a:t>
            </a:r>
            <a:r>
              <a:rPr lang="en-US" sz="2400" dirty="0" smtClean="0">
                <a:ea typeface="Cambria Math"/>
              </a:rPr>
              <a:t>is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{</a:t>
            </a:r>
            <a:r>
              <a:rPr lang="en-US" sz="2400" i="1" dirty="0" smtClean="0">
                <a:ea typeface="Cambria Math" pitchFamily="18" charset="0"/>
              </a:rPr>
              <a:t>x</a:t>
            </a:r>
            <a:r>
              <a:rPr lang="en-US" sz="2400" dirty="0" smtClean="0">
                <a:ea typeface="Cambria Math"/>
              </a:rPr>
              <a:t> </a:t>
            </a:r>
            <a:r>
              <a:rPr lang="en-US" sz="2400" dirty="0" smtClean="0">
                <a:latin typeface="Cambria Math"/>
                <a:ea typeface="Cambria Math"/>
              </a:rPr>
              <a:t>| </a:t>
            </a:r>
            <a:r>
              <a:rPr lang="en-US" sz="2400" i="1" dirty="0" smtClean="0">
                <a:ea typeface="Cambria Math"/>
              </a:rPr>
              <a:t>x</a:t>
            </a:r>
            <a:r>
              <a:rPr lang="en-US" sz="2400" i="1" dirty="0" smtClean="0">
                <a:latin typeface="Cambria Math"/>
                <a:ea typeface="Cambria Math"/>
              </a:rPr>
              <a:t> </a:t>
            </a:r>
            <a:r>
              <a:rPr lang="en-US" sz="2400" dirty="0" smtClean="0">
                <a:latin typeface="Cambria Math"/>
                <a:ea typeface="Cambria Math"/>
              </a:rPr>
              <a:t>≤ 70} 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1371600" y="4047360"/>
            <a:ext cx="3886200" cy="2080904"/>
            <a:chOff x="5562600" y="4715329"/>
            <a:chExt cx="3338725" cy="1456871"/>
          </a:xfrm>
        </p:grpSpPr>
        <p:grpSp>
          <p:nvGrpSpPr>
            <p:cNvPr id="27" name="Group 19"/>
            <p:cNvGrpSpPr/>
            <p:nvPr/>
          </p:nvGrpSpPr>
          <p:grpSpPr>
            <a:xfrm>
              <a:off x="5562600" y="4724400"/>
              <a:ext cx="2971800" cy="1447800"/>
              <a:chOff x="5562600" y="4724400"/>
              <a:chExt cx="2971800" cy="1447800"/>
            </a:xfrm>
          </p:grpSpPr>
          <p:sp>
            <p:nvSpPr>
              <p:cNvPr id="30" name="Rectangle 29"/>
              <p:cNvSpPr/>
              <p:nvPr/>
            </p:nvSpPr>
            <p:spPr>
              <a:xfrm>
                <a:off x="5562600" y="4724400"/>
                <a:ext cx="2971800" cy="1447800"/>
              </a:xfrm>
              <a:prstGeom prst="rect">
                <a:avLst/>
              </a:prstGeom>
              <a:solidFill>
                <a:schemeClr val="accent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Oval 31"/>
              <p:cNvSpPr/>
              <p:nvPr/>
            </p:nvSpPr>
            <p:spPr>
              <a:xfrm>
                <a:off x="6096000" y="5029200"/>
                <a:ext cx="1219200" cy="9906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8" name="TextBox 27"/>
            <p:cNvSpPr txBox="1"/>
            <p:nvPr/>
          </p:nvSpPr>
          <p:spPr>
            <a:xfrm>
              <a:off x="6248400" y="5181600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/>
                <a:t>A</a:t>
              </a:r>
              <a:endParaRPr lang="en-US" i="1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8534400" y="4715329"/>
              <a:ext cx="366925" cy="2585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/>
                <a:t>U</a:t>
              </a:r>
              <a:endParaRPr lang="en-US" i="1" dirty="0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5181600" y="4792453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Venn Diagram for Complement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4191000" y="5334000"/>
            <a:ext cx="3369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ea typeface="Cambria Math" pitchFamily="18" charset="0"/>
              </a:rPr>
              <a:t>Ā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/>
          </a:bodyPr>
          <a:lstStyle/>
          <a:p>
            <a:r>
              <a:rPr lang="en-US" sz="2400" i="1" dirty="0" smtClean="0">
                <a:latin typeface="Cambria Math" pitchFamily="18" charset="0"/>
                <a:ea typeface="Cambria Math" pitchFamily="18" charset="0"/>
              </a:rPr>
              <a:t>U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 = {0, 1, 2, 3, 4, 5, 6, 7, 8, 9, 10}  </a:t>
            </a:r>
          </a:p>
          <a:p>
            <a:r>
              <a:rPr lang="en-US" sz="2400" i="1" dirty="0" smtClean="0">
                <a:latin typeface="Cambria Math" pitchFamily="18" charset="0"/>
                <a:ea typeface="Cambria Math" pitchFamily="18" charset="0"/>
              </a:rPr>
              <a:t>A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 = {1, 2, 3, 4, 5}    </a:t>
            </a:r>
          </a:p>
          <a:p>
            <a:r>
              <a:rPr lang="en-US" sz="2400" i="1" dirty="0" smtClean="0">
                <a:latin typeface="Cambria Math" pitchFamily="18" charset="0"/>
                <a:ea typeface="Cambria Math" pitchFamily="18" charset="0"/>
              </a:rPr>
              <a:t>B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 ={4, 5, 6, 7, 8}</a:t>
            </a:r>
          </a:p>
          <a:p>
            <a:endParaRPr lang="en-US" sz="2400" dirty="0" smtClean="0">
              <a:latin typeface="Cambria Math" pitchFamily="18" charset="0"/>
              <a:ea typeface="Cambria Math" pitchFamily="18" charset="0"/>
            </a:endParaRPr>
          </a:p>
          <a:p>
            <a:r>
              <a:rPr lang="en-US" sz="2400" i="1" dirty="0" smtClean="0">
                <a:latin typeface="Cambria Math" pitchFamily="18" charset="0"/>
                <a:ea typeface="Cambria Math" pitchFamily="18" charset="0"/>
              </a:rPr>
              <a:t>A</a:t>
            </a:r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∪</a:t>
            </a:r>
            <a:r>
              <a:rPr lang="en-US" sz="2400" i="1" dirty="0" smtClean="0">
                <a:latin typeface="Cambria Math" pitchFamily="18" charset="0"/>
                <a:ea typeface="Cambria Math" pitchFamily="18" charset="0"/>
              </a:rPr>
              <a:t>B</a:t>
            </a:r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  = 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{1, 2, 3, 4, 5, 6, 7, 8}</a:t>
            </a:r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     </a:t>
            </a:r>
          </a:p>
          <a:p>
            <a:r>
              <a:rPr lang="en-US" sz="2400" i="1" dirty="0" smtClean="0">
                <a:latin typeface="Cambria Math" pitchFamily="18" charset="0"/>
                <a:ea typeface="Cambria Math" pitchFamily="18" charset="0"/>
              </a:rPr>
              <a:t>A</a:t>
            </a:r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∩</a:t>
            </a:r>
            <a:r>
              <a:rPr lang="en-US" sz="2400" i="1" dirty="0" smtClean="0">
                <a:latin typeface="Cambria Math" pitchFamily="18" charset="0"/>
                <a:ea typeface="Cambria Math" pitchFamily="18" charset="0"/>
              </a:rPr>
              <a:t>B</a:t>
            </a:r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 = 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{4, 5}</a:t>
            </a:r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 </a:t>
            </a:r>
          </a:p>
          <a:p>
            <a:r>
              <a:rPr lang="en-US" sz="2400" i="1" dirty="0" smtClean="0">
                <a:latin typeface="Cambria Math" pitchFamily="18" charset="0"/>
                <a:ea typeface="Cambria Math" pitchFamily="18" charset="0"/>
              </a:rPr>
              <a:t>Ā</a:t>
            </a:r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 = 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{0, 6, 7, 8, 9, 10}</a:t>
            </a:r>
            <a:endParaRPr lang="en-US" sz="2400" b="1" dirty="0" smtClean="0">
              <a:latin typeface="Cambria Math" pitchFamily="18" charset="0"/>
              <a:ea typeface="Cambria Math" pitchFamily="18" charset="0"/>
            </a:endParaRPr>
          </a:p>
          <a:p>
            <a:r>
              <a:rPr lang="en-US" sz="2400" dirty="0" smtClean="0">
                <a:latin typeface="Cambria Math" pitchFamily="18" charset="0"/>
                <a:ea typeface="Cambria Math" pitchFamily="18" charset="0"/>
                <a:sym typeface="Symbol"/>
              </a:rPr>
              <a:t>    =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 {0, 1, 2, 3, 9, 10}</a:t>
            </a:r>
            <a:endParaRPr lang="en-US" sz="2400" dirty="0" smtClean="0">
              <a:latin typeface="Cambria Math" pitchFamily="18" charset="0"/>
              <a:ea typeface="Cambria Math" pitchFamily="18" charset="0"/>
              <a:sym typeface="Symbol"/>
            </a:endParaRPr>
          </a:p>
          <a:p>
            <a:r>
              <a:rPr lang="en-US" sz="2400" i="1" dirty="0" smtClean="0">
                <a:latin typeface="Cambria Math" pitchFamily="18" charset="0"/>
                <a:ea typeface="Cambria Math" pitchFamily="18" charset="0"/>
              </a:rPr>
              <a:t>A</a:t>
            </a:r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–</a:t>
            </a:r>
            <a:r>
              <a:rPr lang="en-US" sz="2400" i="1" dirty="0" smtClean="0">
                <a:latin typeface="Cambria Math" pitchFamily="18" charset="0"/>
                <a:ea typeface="Cambria Math" pitchFamily="18" charset="0"/>
              </a:rPr>
              <a:t>B</a:t>
            </a:r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 = 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{1, 2, 3} </a:t>
            </a:r>
            <a:endParaRPr lang="en-US" sz="2400" b="1" dirty="0" smtClean="0">
              <a:latin typeface="Cambria Math" pitchFamily="18" charset="0"/>
              <a:ea typeface="Cambria Math" pitchFamily="18" charset="0"/>
            </a:endParaRPr>
          </a:p>
          <a:p>
            <a:r>
              <a:rPr lang="en-US" sz="2400" i="1" dirty="0" smtClean="0">
                <a:latin typeface="Cambria Math" pitchFamily="18" charset="0"/>
                <a:ea typeface="Cambria Math" pitchFamily="18" charset="0"/>
              </a:rPr>
              <a:t>B</a:t>
            </a:r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–</a:t>
            </a:r>
            <a:r>
              <a:rPr lang="en-US" sz="2400" i="1" dirty="0" smtClean="0">
                <a:latin typeface="Cambria Math" pitchFamily="18" charset="0"/>
                <a:ea typeface="Cambria Math" pitchFamily="18" charset="0"/>
              </a:rPr>
              <a:t>A </a:t>
            </a:r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= 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{6, 7, 8} </a:t>
            </a:r>
            <a:r>
              <a:rPr lang="en-US" sz="2700" b="1" dirty="0" smtClean="0">
                <a:latin typeface="Cambria Math" pitchFamily="18" charset="0"/>
                <a:ea typeface="Cambria Math" pitchFamily="18" charset="0"/>
              </a:rPr>
              <a:t>			</a:t>
            </a:r>
          </a:p>
          <a:p>
            <a:pPr lvl="1"/>
            <a:endParaRPr lang="en-US" b="1" dirty="0" smtClean="0">
              <a:latin typeface="Cambria Math" pitchFamily="18" charset="0"/>
              <a:ea typeface="Cambria Math" pitchFamily="18" charset="0"/>
            </a:endParaRPr>
          </a:p>
          <a:p>
            <a:pPr lvl="1"/>
            <a:endParaRPr lang="en-US" b="1" dirty="0" smtClean="0">
              <a:latin typeface="Cambria Math"/>
              <a:ea typeface="Cambria Math"/>
            </a:endParaRPr>
          </a:p>
          <a:p>
            <a:pPr lvl="1"/>
            <a:endParaRPr lang="en-US" b="1" dirty="0" smtClean="0">
              <a:latin typeface="Cambria Math"/>
              <a:ea typeface="Cambria Math"/>
            </a:endParaRPr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  <p:pic>
        <p:nvPicPr>
          <p:cNvPr id="7" name="Picture 6" descr="addin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cstate="print"/>
          <a:stretch>
            <a:fillRect/>
          </a:stretch>
        </p:blipFill>
        <p:spPr>
          <a:xfrm>
            <a:off x="800100" y="4609214"/>
            <a:ext cx="228600" cy="2690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Set Identities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How can we compare sets constructed using the various operators?</a:t>
            </a:r>
          </a:p>
          <a:p>
            <a:endParaRPr lang="en-US" sz="2400" dirty="0" smtClean="0"/>
          </a:p>
          <a:p>
            <a:r>
              <a:rPr lang="en-US" sz="2400" dirty="0" smtClean="0"/>
              <a:t>Identity laws</a:t>
            </a:r>
          </a:p>
          <a:p>
            <a:pPr>
              <a:buNone/>
            </a:pPr>
            <a:r>
              <a:rPr lang="en-US" sz="2400" dirty="0" smtClean="0"/>
              <a:t>                                           </a:t>
            </a:r>
          </a:p>
          <a:p>
            <a:r>
              <a:rPr lang="en-US" sz="2400" dirty="0" smtClean="0"/>
              <a:t>Domination laws</a:t>
            </a:r>
          </a:p>
          <a:p>
            <a:pPr>
              <a:buNone/>
            </a:pPr>
            <a:r>
              <a:rPr lang="en-US" sz="2400" dirty="0" smtClean="0"/>
              <a:t>                                            </a:t>
            </a:r>
          </a:p>
          <a:p>
            <a:r>
              <a:rPr lang="en-US" sz="2400" dirty="0" smtClean="0"/>
              <a:t>Idempotent laws</a:t>
            </a:r>
          </a:p>
          <a:p>
            <a:pPr>
              <a:buNone/>
            </a:pPr>
            <a:r>
              <a:rPr lang="en-US" sz="2400" dirty="0" smtClean="0"/>
              <a:t>                                           </a:t>
            </a:r>
          </a:p>
          <a:p>
            <a:r>
              <a:rPr lang="en-US" sz="2400" dirty="0" smtClean="0"/>
              <a:t>Complementation law</a:t>
            </a:r>
          </a:p>
        </p:txBody>
      </p:sp>
      <p:pic>
        <p:nvPicPr>
          <p:cNvPr id="4" name="Content Placeholder 3" descr="addin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0" cstate="print"/>
          <a:stretch>
            <a:fillRect/>
          </a:stretch>
        </p:blipFill>
        <p:spPr>
          <a:xfrm>
            <a:off x="4093535" y="3250196"/>
            <a:ext cx="1665923" cy="320040"/>
          </a:xfrm>
          <a:prstGeom prst="rect">
            <a:avLst/>
          </a:prstGeom>
        </p:spPr>
      </p:pic>
      <p:pic>
        <p:nvPicPr>
          <p:cNvPr id="5" name="Picture 4" descr="addin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1" cstate="print"/>
          <a:stretch>
            <a:fillRect/>
          </a:stretch>
        </p:blipFill>
        <p:spPr>
          <a:xfrm>
            <a:off x="1579721" y="3253740"/>
            <a:ext cx="1777365" cy="274320"/>
          </a:xfrm>
          <a:prstGeom prst="rect">
            <a:avLst/>
          </a:prstGeom>
        </p:spPr>
      </p:pic>
      <p:pic>
        <p:nvPicPr>
          <p:cNvPr id="6" name="Picture 5" descr="addin_tmp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2" cstate="print"/>
          <a:stretch>
            <a:fillRect/>
          </a:stretch>
        </p:blipFill>
        <p:spPr>
          <a:xfrm>
            <a:off x="4125433" y="4149887"/>
            <a:ext cx="1791653" cy="274320"/>
          </a:xfrm>
          <a:prstGeom prst="rect">
            <a:avLst/>
          </a:prstGeom>
        </p:spPr>
      </p:pic>
      <p:pic>
        <p:nvPicPr>
          <p:cNvPr id="7" name="Picture 6" descr="addin_tmp.png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3" cstate="print"/>
          <a:stretch>
            <a:fillRect/>
          </a:stretch>
        </p:blipFill>
        <p:spPr>
          <a:xfrm>
            <a:off x="1626870" y="4114800"/>
            <a:ext cx="1563053" cy="320040"/>
          </a:xfrm>
          <a:prstGeom prst="rect">
            <a:avLst/>
          </a:prstGeom>
        </p:spPr>
      </p:pic>
      <p:pic>
        <p:nvPicPr>
          <p:cNvPr id="8" name="Content Placeholder 3" descr="addin_tmp.png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4" cstate="print"/>
          <a:stretch>
            <a:fillRect/>
          </a:stretch>
        </p:blipFill>
        <p:spPr>
          <a:xfrm>
            <a:off x="4123661" y="5010771"/>
            <a:ext cx="1760220" cy="274320"/>
          </a:xfrm>
          <a:prstGeom prst="rect">
            <a:avLst/>
          </a:prstGeom>
        </p:spPr>
      </p:pic>
      <p:pic>
        <p:nvPicPr>
          <p:cNvPr id="9" name="Picture 8" descr="addin_tmp.png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5" cstate="print"/>
          <a:stretch>
            <a:fillRect/>
          </a:stretch>
        </p:blipFill>
        <p:spPr>
          <a:xfrm>
            <a:off x="1660540" y="5010771"/>
            <a:ext cx="1760220" cy="274320"/>
          </a:xfrm>
          <a:prstGeom prst="rect">
            <a:avLst/>
          </a:prstGeom>
        </p:spPr>
      </p:pic>
      <p:pic>
        <p:nvPicPr>
          <p:cNvPr id="10" name="Picture 9" descr="addin_tmp.png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16" cstate="print"/>
          <a:stretch>
            <a:fillRect/>
          </a:stretch>
        </p:blipFill>
        <p:spPr>
          <a:xfrm>
            <a:off x="1626870" y="5867400"/>
            <a:ext cx="1360170" cy="4943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Set Identities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Commutative laws</a:t>
            </a:r>
          </a:p>
          <a:p>
            <a:pPr>
              <a:buNone/>
            </a:pPr>
            <a:r>
              <a:rPr lang="en-US" sz="2400" dirty="0" smtClean="0"/>
              <a:t>                                           </a:t>
            </a:r>
          </a:p>
          <a:p>
            <a:r>
              <a:rPr lang="en-US" sz="2400" dirty="0" smtClean="0"/>
              <a:t>Associative laws</a:t>
            </a:r>
          </a:p>
          <a:p>
            <a:pPr>
              <a:buNone/>
            </a:pPr>
            <a:r>
              <a:rPr lang="en-US" sz="2400" dirty="0" smtClean="0"/>
              <a:t>    </a:t>
            </a:r>
          </a:p>
          <a:p>
            <a:pPr>
              <a:buNone/>
            </a:pPr>
            <a:r>
              <a:rPr lang="en-US" sz="2400" dirty="0" smtClean="0"/>
              <a:t>                                                                         </a:t>
            </a:r>
          </a:p>
          <a:p>
            <a:r>
              <a:rPr lang="en-US" sz="2400" dirty="0" smtClean="0"/>
              <a:t>Distributive laws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</p:txBody>
      </p:sp>
      <p:pic>
        <p:nvPicPr>
          <p:cNvPr id="11" name="Content Placeholder 3" descr="addin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9" cstate="print"/>
          <a:stretch>
            <a:fillRect/>
          </a:stretch>
        </p:blipFill>
        <p:spPr>
          <a:xfrm>
            <a:off x="1814623" y="2057400"/>
            <a:ext cx="2511743" cy="274320"/>
          </a:xfrm>
          <a:prstGeom prst="rect">
            <a:avLst/>
          </a:prstGeom>
        </p:spPr>
      </p:pic>
      <p:pic>
        <p:nvPicPr>
          <p:cNvPr id="12" name="Picture 11" descr="addin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print"/>
          <a:stretch>
            <a:fillRect/>
          </a:stretch>
        </p:blipFill>
        <p:spPr>
          <a:xfrm>
            <a:off x="5030628" y="2057400"/>
            <a:ext cx="2511743" cy="274320"/>
          </a:xfrm>
          <a:prstGeom prst="rect">
            <a:avLst/>
          </a:prstGeom>
        </p:spPr>
      </p:pic>
      <p:pic>
        <p:nvPicPr>
          <p:cNvPr id="13" name="Picture 12" descr="addin_tmp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1" cstate="print"/>
          <a:stretch>
            <a:fillRect/>
          </a:stretch>
        </p:blipFill>
        <p:spPr>
          <a:xfrm>
            <a:off x="1718265" y="2895600"/>
            <a:ext cx="4543425" cy="382905"/>
          </a:xfrm>
          <a:prstGeom prst="rect">
            <a:avLst/>
          </a:prstGeom>
        </p:spPr>
      </p:pic>
      <p:pic>
        <p:nvPicPr>
          <p:cNvPr id="14" name="Content Placeholder 3" descr="addin_tmp.png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2" cstate="print"/>
          <a:stretch>
            <a:fillRect/>
          </a:stretch>
        </p:blipFill>
        <p:spPr>
          <a:xfrm>
            <a:off x="1718264" y="3352800"/>
            <a:ext cx="4543425" cy="382905"/>
          </a:xfrm>
          <a:prstGeom prst="rect">
            <a:avLst/>
          </a:prstGeom>
        </p:spPr>
      </p:pic>
      <p:pic>
        <p:nvPicPr>
          <p:cNvPr id="15" name="Content Placeholder 3" descr="addin_tmp.png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3" cstate="print"/>
          <a:stretch>
            <a:fillRect/>
          </a:stretch>
        </p:blipFill>
        <p:spPr>
          <a:xfrm>
            <a:off x="1750163" y="4782745"/>
            <a:ext cx="5520690" cy="382905"/>
          </a:xfrm>
          <a:prstGeom prst="rect">
            <a:avLst/>
          </a:prstGeom>
        </p:spPr>
      </p:pic>
      <p:pic>
        <p:nvPicPr>
          <p:cNvPr id="16" name="Picture 15" descr="addin_tmp.png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4" cstate="print"/>
          <a:stretch>
            <a:fillRect/>
          </a:stretch>
        </p:blipFill>
        <p:spPr>
          <a:xfrm>
            <a:off x="1750163" y="4244030"/>
            <a:ext cx="5520690" cy="3829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Set Identities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De Morgan’s laws</a:t>
            </a:r>
          </a:p>
          <a:p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                                </a:t>
            </a:r>
          </a:p>
          <a:p>
            <a:r>
              <a:rPr lang="en-US" sz="2400" dirty="0" smtClean="0"/>
              <a:t>Absorption laws</a:t>
            </a:r>
          </a:p>
          <a:p>
            <a:pPr>
              <a:buNone/>
            </a:pPr>
            <a:r>
              <a:rPr lang="en-US" sz="2400" dirty="0" smtClean="0"/>
              <a:t>    </a:t>
            </a:r>
          </a:p>
          <a:p>
            <a:pPr>
              <a:buNone/>
            </a:pPr>
            <a:r>
              <a:rPr lang="en-US" sz="2400" dirty="0" smtClean="0"/>
              <a:t>                                                                         </a:t>
            </a:r>
          </a:p>
          <a:p>
            <a:r>
              <a:rPr lang="en-US" sz="2400" dirty="0" smtClean="0"/>
              <a:t>Complement laws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pic>
        <p:nvPicPr>
          <p:cNvPr id="10" name="Content Placeholder 3" descr="addin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9" cstate="print"/>
          <a:stretch>
            <a:fillRect/>
          </a:stretch>
        </p:blipFill>
        <p:spPr>
          <a:xfrm>
            <a:off x="4454377" y="2209799"/>
            <a:ext cx="2534603" cy="328613"/>
          </a:xfrm>
          <a:prstGeom prst="rect">
            <a:avLst/>
          </a:prstGeom>
        </p:spPr>
      </p:pic>
      <p:pic>
        <p:nvPicPr>
          <p:cNvPr id="17" name="Picture 16" descr="addin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print"/>
          <a:stretch>
            <a:fillRect/>
          </a:stretch>
        </p:blipFill>
        <p:spPr>
          <a:xfrm>
            <a:off x="1169669" y="2209800"/>
            <a:ext cx="2534603" cy="328613"/>
          </a:xfrm>
          <a:prstGeom prst="rect">
            <a:avLst/>
          </a:prstGeom>
        </p:spPr>
      </p:pic>
      <p:pic>
        <p:nvPicPr>
          <p:cNvPr id="18" name="Content Placeholder 3" descr="addin_tmp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1" cstate="print"/>
          <a:stretch>
            <a:fillRect/>
          </a:stretch>
        </p:blipFill>
        <p:spPr>
          <a:xfrm>
            <a:off x="1169669" y="3505200"/>
            <a:ext cx="2786063" cy="382905"/>
          </a:xfrm>
          <a:prstGeom prst="rect">
            <a:avLst/>
          </a:prstGeom>
        </p:spPr>
      </p:pic>
      <p:pic>
        <p:nvPicPr>
          <p:cNvPr id="19" name="Picture 18" descr="addin_tmp.png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2" cstate="print"/>
          <a:stretch>
            <a:fillRect/>
          </a:stretch>
        </p:blipFill>
        <p:spPr>
          <a:xfrm>
            <a:off x="4495800" y="3505200"/>
            <a:ext cx="2786063" cy="382905"/>
          </a:xfrm>
          <a:prstGeom prst="rect">
            <a:avLst/>
          </a:prstGeom>
        </p:spPr>
      </p:pic>
      <p:pic>
        <p:nvPicPr>
          <p:cNvPr id="20" name="Picture 19" descr="addin_tmp.png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3" cstate="print"/>
          <a:stretch>
            <a:fillRect/>
          </a:stretch>
        </p:blipFill>
        <p:spPr>
          <a:xfrm>
            <a:off x="1169669" y="4876800"/>
            <a:ext cx="1774508" cy="328613"/>
          </a:xfrm>
          <a:prstGeom prst="rect">
            <a:avLst/>
          </a:prstGeom>
        </p:spPr>
      </p:pic>
      <p:pic>
        <p:nvPicPr>
          <p:cNvPr id="21" name="Picture 20" descr="addin_tmp.png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4" cstate="print"/>
          <a:stretch>
            <a:fillRect/>
          </a:stretch>
        </p:blipFill>
        <p:spPr>
          <a:xfrm>
            <a:off x="4454377" y="4876800"/>
            <a:ext cx="1657350" cy="35147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\{ x |  x\in A \vee x \in B\}$&#10;&#10;\end{document}"/>
  <p:tag name="IGUANATEXSIZE" val="3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$\overline{(\overline{A})} = A$&#10;&#10;&#10;\end{document}"/>
  <p:tag name="IGUANATEXSIZE" val="3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$A \cup B = B \cup A$&#10;&#10;&#10;\end{document}"/>
  <p:tag name="IGUANATEXSIZE" val="3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$A \cap B = B \cap A$&#10;&#10;&#10;\end{document}"/>
  <p:tag name="IGUANATEXSIZE" val="3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$A \cup (B \cup C) = (A \cup B) \cup C$&#10;&#10;&#10;\end{document}"/>
  <p:tag name="IGUANATEXSIZE" val="3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$A \cap (B \cap C) = (A \cap B) \cap C$&#10;&#10;&#10;\end{document}"/>
  <p:tag name="IGUANATEXSIZE" val="3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$A \cap (B \cup C) = (A \cap B) \cup (A \cap C)$&#10;&#10;&#10;\end{document}"/>
  <p:tag name="IGUANATEXSIZE" val="3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$A \cup (B \cap C) = (A \cup B) \cap (A \cup C)$&#10;&#10;&#10;\end{document}"/>
  <p:tag name="IGUANATEXSIZE" val="3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$\overline{A \cup B} = \overline{A} \cap \overline{B}$&#10;&#10;&#10;\end{document}"/>
  <p:tag name="IGUANATEXSIZE" val="3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$\overline{A \cap B} = \overline{A} \cup \overline{B}$&#10;&#10;&#10;\end{document}"/>
  <p:tag name="IGUANATEXSIZE" val="3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$A \cup (A \cap B) = A$&#10;&#10;&#10;\end{document}"/>
  <p:tag name="IGUANATEXSIZE" val="3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\{ x |  x\in A \wedge x \in B\}$&#10;&#10;\end{document}"/>
  <p:tag name="IGUANATEXSIZE" val="3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$A \cap (A \cup B) = A$&#10;&#10;&#10;\end{document}"/>
  <p:tag name="IGUANATEXSIZE" val="3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$A \cup \overline{A} = U$&#10;&#10;&#10;\end{document}"/>
  <p:tag name="IGUANATEXSIZE" val="3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$A \cap \overline{A} = \emptyset$&#10;&#10;&#10;\end{document}"/>
  <p:tag name="IGUANATEXSIZE" val="3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B \cap C$&#10;&#10;\end{document}"/>
  <p:tag name="IGUANATEXSIZE" val="2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A \cup (B \cap C)$&#10;&#10;\end{document}"/>
  <p:tag name="IGUANATEXSIZE" val="2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A \cup B$&#10;&#10;\end{document}"/>
  <p:tag name="IGUANATEXSIZE" val="20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A \cup C$&#10;&#10;\end{document}"/>
  <p:tag name="IGUANATEXSIZE" val="20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(A \cup B )\cap (A \cup C)$&#10;&#10;\end{document}"/>
  <p:tag name="IGUANATEXSIZE" val="2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$A \cup (B \cap C) = (A \cup B) \cap (A \cup C)$&#10;&#10;&#10;\end{document}"/>
  <p:tag name="IGUANATEXSIZE" val="3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{ \bar{B}} $&#10;&#10;\end{document}"/>
  <p:tag name="IGUANATEXSIZE" val="1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$A \cup \emptyset = A$&#10;&#10;&#10;\end{document}"/>
  <p:tag name="IGUANATEXSIZE" val="3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$A \cap U = A$&#10;&#10;&#10;\end{document}"/>
  <p:tag name="IGUANATEXSIZE" val="3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$A \cup U = U$&#10;&#10;&#10;\end{document}"/>
  <p:tag name="IGUANATEXSIZE" val="3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$A \cap \emptyset = \emptyset$&#10;&#10;&#10;\end{document}"/>
  <p:tag name="IGUANATEXSIZE" val="3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$A \cup A = A$&#10;&#10;&#10;\end{document}"/>
  <p:tag name="IGUANATEXSIZE" val="3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$A \cap A = A$&#10;&#10;&#10;\end{document}"/>
  <p:tag name="IGUANATEXSIZE" val="3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35182</TotalTime>
  <Words>684</Words>
  <Application>Microsoft Office PowerPoint</Application>
  <PresentationFormat>On-screen Show (4:3)</PresentationFormat>
  <Paragraphs>162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Constantia</vt:lpstr>
      <vt:lpstr>Wingdings 2</vt:lpstr>
      <vt:lpstr>Cambria Math</vt:lpstr>
      <vt:lpstr>Calibri</vt:lpstr>
      <vt:lpstr>Symbol</vt:lpstr>
      <vt:lpstr>Flow</vt:lpstr>
      <vt:lpstr>Set Operations</vt:lpstr>
      <vt:lpstr>Union</vt:lpstr>
      <vt:lpstr>Intersection</vt:lpstr>
      <vt:lpstr>Difference</vt:lpstr>
      <vt:lpstr>Complement</vt:lpstr>
      <vt:lpstr>Examples</vt:lpstr>
      <vt:lpstr>Set Identities</vt:lpstr>
      <vt:lpstr>Set Identities</vt:lpstr>
      <vt:lpstr>Set Identities</vt:lpstr>
      <vt:lpstr>Proving Set Identities</vt:lpstr>
      <vt:lpstr>Membership Table</vt:lpstr>
    </vt:vector>
  </TitlesOfParts>
  <Company>Monmouth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Foundations: Logic and Proofs</dc:title>
  <dc:creator>Richard Scherl</dc:creator>
  <cp:lastModifiedBy>Bren School of Information and Computers Science</cp:lastModifiedBy>
  <cp:revision>2011</cp:revision>
  <dcterms:created xsi:type="dcterms:W3CDTF">2011-03-27T19:09:13Z</dcterms:created>
  <dcterms:modified xsi:type="dcterms:W3CDTF">2014-03-22T07:27:03Z</dcterms:modified>
</cp:coreProperties>
</file>