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4" r:id="rId2"/>
    <p:sldId id="295" r:id="rId3"/>
    <p:sldId id="297" r:id="rId4"/>
    <p:sldId id="343" r:id="rId5"/>
    <p:sldId id="298" r:id="rId6"/>
    <p:sldId id="299" r:id="rId7"/>
    <p:sldId id="300" r:id="rId8"/>
    <p:sldId id="301" r:id="rId9"/>
    <p:sldId id="306" r:id="rId10"/>
    <p:sldId id="307" r:id="rId11"/>
    <p:sldId id="30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5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Relations and Their Properties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924800" cy="4953000"/>
          </a:xfrm>
        </p:spPr>
        <p:txBody>
          <a:bodyPr/>
          <a:lstStyle/>
          <a:p>
            <a:r>
              <a:rPr lang="en-US" sz="2400" b="1" dirty="0" smtClean="0"/>
              <a:t>Definition:</a:t>
            </a:r>
            <a:r>
              <a:rPr lang="en-US" sz="2400" dirty="0" smtClean="0"/>
              <a:t>  Assume that</a:t>
            </a:r>
          </a:p>
          <a:p>
            <a:pPr lvl="1"/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is a relation from a set </a:t>
            </a:r>
            <a:r>
              <a:rPr lang="en-US" i="1" dirty="0" smtClean="0"/>
              <a:t>A</a:t>
            </a:r>
            <a:r>
              <a:rPr lang="en-US" dirty="0" smtClean="0"/>
              <a:t> to a set </a:t>
            </a:r>
            <a:r>
              <a:rPr lang="en-US" i="1" dirty="0" smtClean="0"/>
              <a:t>B</a:t>
            </a:r>
            <a:endParaRPr lang="en-US" dirty="0" smtClean="0"/>
          </a:p>
          <a:p>
            <a:pPr lvl="1"/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is a relation from </a:t>
            </a:r>
            <a:r>
              <a:rPr lang="en-US" i="1" dirty="0" smtClean="0"/>
              <a:t>B</a:t>
            </a:r>
            <a:r>
              <a:rPr lang="en-US" dirty="0" smtClean="0"/>
              <a:t> to a set </a:t>
            </a:r>
            <a:r>
              <a:rPr lang="en-US" i="1" dirty="0" smtClean="0"/>
              <a:t>C</a:t>
            </a:r>
            <a:endParaRPr lang="en-US" dirty="0" smtClean="0"/>
          </a:p>
          <a:p>
            <a:pPr>
              <a:buNone/>
            </a:pPr>
            <a:r>
              <a:rPr lang="en-US" sz="2400" dirty="0" smtClean="0"/>
              <a:t>   The </a:t>
            </a:r>
            <a:r>
              <a:rPr lang="en-US" sz="2400" b="1" i="1" dirty="0" smtClean="0"/>
              <a:t>composition</a:t>
            </a:r>
            <a:r>
              <a:rPr lang="en-US" sz="2400" dirty="0" smtClean="0"/>
              <a:t> of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b="1" baseline="-25000" dirty="0" smtClean="0"/>
              <a:t>  </a:t>
            </a:r>
            <a:r>
              <a:rPr lang="en-US" sz="2400" dirty="0" smtClean="0"/>
              <a:t>with</a:t>
            </a:r>
            <a:r>
              <a:rPr lang="en-US" sz="2400" b="1" baseline="-250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b="1" dirty="0" smtClean="0"/>
              <a:t> </a:t>
            </a:r>
            <a:r>
              <a:rPr lang="en-US" sz="2400" dirty="0" smtClean="0"/>
              <a:t>is a relation from </a:t>
            </a:r>
            <a:r>
              <a:rPr lang="en-US" sz="2400" i="1" dirty="0" smtClean="0"/>
              <a:t>A</a:t>
            </a:r>
            <a:r>
              <a:rPr lang="en-US" sz="2400" dirty="0" smtClean="0"/>
              <a:t> to </a:t>
            </a:r>
            <a:r>
              <a:rPr lang="en-US" sz="2400" i="1" dirty="0" smtClean="0"/>
              <a:t>C</a:t>
            </a:r>
            <a:r>
              <a:rPr lang="en-US" sz="2400" dirty="0" smtClean="0"/>
              <a:t> such that, if (</a:t>
            </a:r>
            <a:r>
              <a:rPr lang="en-US" sz="2400" i="1" dirty="0" err="1" smtClean="0"/>
              <a:t>x,y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∊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b="1" dirty="0" smtClean="0"/>
              <a:t> </a:t>
            </a:r>
            <a:r>
              <a:rPr lang="en-US" sz="2400" dirty="0" smtClean="0"/>
              <a:t>and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i="1" dirty="0" err="1" smtClean="0"/>
              <a:t>y,z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>
                <a:latin typeface="Cambria Math"/>
                <a:ea typeface="Cambria Math"/>
              </a:rPr>
              <a:t>∊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then (</a:t>
            </a:r>
            <a:r>
              <a:rPr lang="en-US" sz="2400" i="1" dirty="0" err="1" smtClean="0"/>
              <a:t>x,z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>
                <a:latin typeface="Cambria Math"/>
                <a:ea typeface="Cambria Math"/>
              </a:rPr>
              <a:t>∊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b="1" dirty="0" smtClean="0">
                <a:latin typeface="Cambria Math"/>
                <a:ea typeface="Cambria Math"/>
              </a:rPr>
              <a:t>∘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</a:p>
          <a:p>
            <a:r>
              <a:rPr lang="en-US" sz="2400" b="1" dirty="0" smtClean="0">
                <a:ea typeface="Cambria Math" pitchFamily="18" charset="0"/>
              </a:rPr>
              <a:t>Example:</a:t>
            </a:r>
            <a:endParaRPr lang="en-US" sz="2400" b="1" dirty="0" smtClean="0"/>
          </a:p>
          <a:p>
            <a:pPr lvl="1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4883497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b="1" dirty="0" smtClean="0">
                <a:latin typeface="Cambria Math"/>
                <a:ea typeface="Cambria Math"/>
              </a:rPr>
              <a:t>∘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b="1" baseline="-25000" dirty="0" smtClean="0"/>
              <a:t>  </a:t>
            </a:r>
            <a:r>
              <a:rPr lang="en-US" sz="2400" b="1" dirty="0" smtClean="0"/>
              <a:t>= </a:t>
            </a:r>
            <a:r>
              <a:rPr lang="en-US" sz="2400" dirty="0" smtClean="0"/>
              <a:t>{(</a:t>
            </a:r>
            <a:r>
              <a:rPr lang="en-US" sz="2400" i="1" dirty="0" err="1" smtClean="0"/>
              <a:t>b</a:t>
            </a:r>
            <a:r>
              <a:rPr lang="en-US" sz="2400" dirty="0" err="1" smtClean="0"/>
              <a:t>,</a:t>
            </a:r>
            <a:r>
              <a:rPr lang="en-US" sz="2400" i="1" dirty="0" err="1"/>
              <a:t>x</a:t>
            </a:r>
            <a:r>
              <a:rPr lang="en-US" sz="2400" dirty="0" smtClean="0"/>
              <a:t>),(</a:t>
            </a:r>
            <a:r>
              <a:rPr lang="en-US" sz="2400" i="1" dirty="0" err="1" smtClean="0"/>
              <a:t>b</a:t>
            </a:r>
            <a:r>
              <a:rPr lang="en-US" sz="2400" dirty="0" err="1" smtClean="0"/>
              <a:t>,</a:t>
            </a:r>
            <a:r>
              <a:rPr lang="en-US" sz="2400" i="1" dirty="0" err="1"/>
              <a:t>z</a:t>
            </a:r>
            <a:r>
              <a:rPr lang="en-US" sz="2400" dirty="0" smtClean="0"/>
              <a:t>)}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7956"/>
            <a:ext cx="4188005" cy="235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91001"/>
            <a:ext cx="407346" cy="212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Powers of a 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Definition:</a:t>
            </a:r>
            <a:r>
              <a:rPr lang="en-US" sz="2400" dirty="0" smtClean="0"/>
              <a:t>  Let </a:t>
            </a:r>
            <a:r>
              <a:rPr lang="en-US" sz="2400" i="1" dirty="0" smtClean="0"/>
              <a:t>R</a:t>
            </a:r>
            <a:r>
              <a:rPr lang="en-US" sz="2400" dirty="0" smtClean="0"/>
              <a:t> be a binary relation on </a:t>
            </a:r>
            <a:r>
              <a:rPr lang="en-US" sz="2400" i="1" dirty="0" smtClean="0"/>
              <a:t>A</a:t>
            </a:r>
            <a:r>
              <a:rPr lang="en-US" sz="2400" dirty="0" smtClean="0"/>
              <a:t>. Then the </a:t>
            </a:r>
            <a:r>
              <a:rPr lang="en-US" sz="2400" b="1" dirty="0" smtClean="0"/>
              <a:t>powers</a:t>
            </a:r>
            <a:r>
              <a:rPr lang="en-US" sz="2400" dirty="0" smtClean="0"/>
              <a:t> </a:t>
            </a:r>
            <a:r>
              <a:rPr lang="en-US" sz="2400" i="1" dirty="0" err="1" smtClean="0"/>
              <a:t>R</a:t>
            </a:r>
            <a:r>
              <a:rPr lang="en-US" sz="2400" i="1" baseline="30000" dirty="0" err="1" smtClean="0"/>
              <a:t>n</a:t>
            </a:r>
            <a:r>
              <a:rPr lang="en-US" sz="2400" dirty="0" smtClean="0"/>
              <a:t> of the relation </a:t>
            </a:r>
            <a:r>
              <a:rPr lang="en-US" sz="2400" i="1" dirty="0" smtClean="0"/>
              <a:t>R</a:t>
            </a:r>
            <a:r>
              <a:rPr lang="en-US" sz="2400" dirty="0" smtClean="0"/>
              <a:t> is defined inductively by:</a:t>
            </a:r>
          </a:p>
          <a:p>
            <a:pPr lvl="1"/>
            <a:r>
              <a:rPr lang="en-US" dirty="0" smtClean="0"/>
              <a:t>Basis Step: </a:t>
            </a:r>
            <a:r>
              <a:rPr lang="en-US" i="1" dirty="0" smtClean="0"/>
              <a:t>R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</a:t>
            </a:r>
            <a:r>
              <a:rPr lang="en-US" i="1" dirty="0" smtClean="0"/>
              <a:t>R</a:t>
            </a:r>
          </a:p>
          <a:p>
            <a:pPr lvl="1"/>
            <a:r>
              <a:rPr lang="en-US" dirty="0" smtClean="0"/>
              <a:t>Inductive Step:  </a:t>
            </a:r>
            <a:r>
              <a:rPr lang="en-US" i="1" dirty="0" smtClean="0"/>
              <a:t>R</a:t>
            </a:r>
            <a:r>
              <a:rPr lang="en-US" i="1" baseline="30000" dirty="0" smtClean="0"/>
              <a:t>n</a:t>
            </a:r>
            <a:r>
              <a:rPr lang="en-US" baseline="30000" dirty="0" smtClean="0"/>
              <a:t>+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n</a:t>
            </a:r>
            <a:r>
              <a:rPr lang="en-US" b="1" baseline="30000" dirty="0" smtClean="0"/>
              <a:t> </a:t>
            </a:r>
            <a:r>
              <a:rPr lang="en-US" b="1" dirty="0" smtClean="0">
                <a:latin typeface="Cambria Math"/>
                <a:ea typeface="Cambria Math"/>
              </a:rPr>
              <a:t>∘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</a:p>
          <a:p>
            <a:r>
              <a:rPr lang="en-US" sz="2400" b="1" dirty="0" smtClean="0"/>
              <a:t>Example:  </a:t>
            </a:r>
            <a:r>
              <a:rPr lang="en-US" sz="2400" dirty="0" smtClean="0"/>
              <a:t>Assume </a:t>
            </a:r>
            <a:r>
              <a:rPr lang="en-US" sz="2400" i="1" dirty="0" smtClean="0"/>
              <a:t>R </a:t>
            </a:r>
            <a:r>
              <a:rPr lang="en-US" sz="2400" dirty="0"/>
              <a:t>= </a:t>
            </a:r>
            <a:r>
              <a:rPr lang="en-US" sz="2400" dirty="0">
                <a:latin typeface="Cambria Math" pitchFamily="18" charset="0"/>
                <a:ea typeface="Cambria Math" pitchFamily="18" charset="0"/>
              </a:rPr>
              <a:t>{(1, 1), (2, 1), (3, 2), (4, 3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)}</a:t>
            </a:r>
            <a:endParaRPr lang="en-US" sz="2400" dirty="0">
              <a:latin typeface="Cambria Math" pitchFamily="18" charset="0"/>
              <a:ea typeface="Cambria Math" pitchFamily="18" charset="0"/>
            </a:endParaRPr>
          </a:p>
          <a:p>
            <a:pPr lvl="1"/>
            <a:r>
              <a:rPr lang="en-US" i="1" dirty="0">
                <a:solidFill>
                  <a:prstClr val="black"/>
                </a:solidFill>
              </a:rPr>
              <a:t>R</a:t>
            </a:r>
            <a:r>
              <a:rPr lang="en-US" baseline="300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i="1" dirty="0" smtClean="0"/>
              <a:t>= R</a:t>
            </a:r>
          </a:p>
          <a:p>
            <a:pPr lvl="1"/>
            <a:r>
              <a:rPr lang="en-US" i="1" dirty="0" smtClean="0">
                <a:solidFill>
                  <a:prstClr val="black"/>
                </a:solidFill>
              </a:rPr>
              <a:t>R</a:t>
            </a:r>
            <a:r>
              <a:rPr lang="en-US" baseline="30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= </a:t>
            </a:r>
            <a:r>
              <a:rPr lang="en-US" i="1" dirty="0">
                <a:solidFill>
                  <a:prstClr val="black"/>
                </a:solidFill>
              </a:rPr>
              <a:t>R</a:t>
            </a:r>
            <a:r>
              <a:rPr lang="en-US" baseline="300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b="1" dirty="0">
                <a:latin typeface="Cambria Math"/>
                <a:ea typeface="Cambria Math"/>
              </a:rPr>
              <a:t>∘</a:t>
            </a:r>
            <a:r>
              <a:rPr lang="en-US" dirty="0"/>
              <a:t> </a:t>
            </a:r>
            <a:r>
              <a:rPr lang="en-US" i="1" dirty="0" smtClean="0"/>
              <a:t>R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{(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1, 1), (2, 1), (3, 1), (4, 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)} </a:t>
            </a:r>
          </a:p>
          <a:p>
            <a:pPr lvl="1"/>
            <a:r>
              <a:rPr lang="en-US" i="1" dirty="0" smtClean="0">
                <a:solidFill>
                  <a:prstClr val="black"/>
                </a:solidFill>
              </a:rPr>
              <a:t>R</a:t>
            </a:r>
            <a:r>
              <a:rPr lang="en-US" baseline="30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 </a:t>
            </a:r>
            <a:r>
              <a:rPr lang="pt-BR" dirty="0" smtClean="0"/>
              <a:t>= </a:t>
            </a:r>
            <a:r>
              <a:rPr lang="en-US" i="1" dirty="0" smtClean="0">
                <a:solidFill>
                  <a:prstClr val="black"/>
                </a:solidFill>
              </a:rPr>
              <a:t>R</a:t>
            </a:r>
            <a:r>
              <a:rPr lang="en-US" baseline="300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b="1" dirty="0">
                <a:latin typeface="Cambria Math"/>
                <a:ea typeface="Cambria Math"/>
              </a:rPr>
              <a:t>∘</a:t>
            </a:r>
            <a:r>
              <a:rPr lang="en-US" dirty="0"/>
              <a:t> </a:t>
            </a:r>
            <a:r>
              <a:rPr lang="pt-BR" i="1" dirty="0" smtClean="0"/>
              <a:t>R</a:t>
            </a:r>
            <a:r>
              <a:rPr lang="pt-BR" dirty="0" smtClean="0"/>
              <a:t> </a:t>
            </a:r>
            <a:r>
              <a:rPr lang="pt-BR" dirty="0"/>
              <a:t>= </a:t>
            </a:r>
            <a:r>
              <a:rPr lang="pt-BR" dirty="0">
                <a:latin typeface="Cambria Math" pitchFamily="18" charset="0"/>
                <a:ea typeface="Cambria Math" pitchFamily="18" charset="0"/>
              </a:rPr>
              <a:t>{(1, 1), (2, 1), (3, 1), (4, 1</a:t>
            </a:r>
            <a:r>
              <a:rPr lang="pt-BR" dirty="0" smtClean="0">
                <a:latin typeface="Cambria Math" pitchFamily="18" charset="0"/>
                <a:ea typeface="Cambria Math" pitchFamily="18" charset="0"/>
              </a:rPr>
              <a:t>)}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Binary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</a:t>
            </a:r>
            <a:r>
              <a:rPr lang="en-US" sz="2400" b="1" dirty="0" smtClean="0"/>
              <a:t>Definition:</a:t>
            </a:r>
            <a:r>
              <a:rPr lang="en-US" sz="2400" dirty="0" smtClean="0"/>
              <a:t> A </a:t>
            </a:r>
            <a:r>
              <a:rPr lang="en-US" sz="2400" b="1" i="1" dirty="0" smtClean="0"/>
              <a:t>binary relation </a:t>
            </a:r>
            <a:r>
              <a:rPr lang="en-US" sz="2400" i="1" dirty="0" smtClean="0"/>
              <a:t>R</a:t>
            </a:r>
            <a:r>
              <a:rPr lang="en-US" sz="2400" dirty="0" smtClean="0"/>
              <a:t> from a set </a:t>
            </a:r>
            <a:r>
              <a:rPr lang="en-US" sz="2400" i="1" dirty="0" smtClean="0"/>
              <a:t>A</a:t>
            </a:r>
            <a:r>
              <a:rPr lang="en-US" sz="2400" dirty="0" smtClean="0"/>
              <a:t> to a set </a:t>
            </a:r>
            <a:r>
              <a:rPr lang="en-US" sz="2400" i="1" dirty="0" smtClean="0"/>
              <a:t>B</a:t>
            </a:r>
            <a:r>
              <a:rPr lang="en-US" sz="2400" dirty="0" smtClean="0"/>
              <a:t> is a subset </a:t>
            </a:r>
            <a:r>
              <a:rPr lang="en-US" sz="2400" i="1" dirty="0" smtClean="0"/>
              <a:t>R </a:t>
            </a:r>
            <a:r>
              <a:rPr lang="en-US" sz="2400" dirty="0" smtClean="0">
                <a:latin typeface="Cambria Math"/>
                <a:ea typeface="Cambria Math"/>
              </a:rPr>
              <a:t>⊆</a:t>
            </a:r>
            <a:r>
              <a:rPr lang="en-US" sz="2400" i="1" dirty="0" smtClean="0">
                <a:latin typeface="Cambria Math"/>
                <a:ea typeface="Cambria Math"/>
              </a:rPr>
              <a:t> A </a:t>
            </a:r>
            <a:r>
              <a:rPr lang="en-US" sz="2400" dirty="0" smtClean="0">
                <a:latin typeface="Cambria Math"/>
                <a:ea typeface="Cambria Math"/>
              </a:rPr>
              <a:t>×</a:t>
            </a:r>
            <a:r>
              <a:rPr lang="en-US" sz="2400" i="1" dirty="0" smtClean="0">
                <a:latin typeface="Cambria Math"/>
                <a:ea typeface="Cambria Math"/>
              </a:rPr>
              <a:t> B.</a:t>
            </a:r>
          </a:p>
          <a:p>
            <a:pPr>
              <a:buNone/>
            </a:pPr>
            <a:r>
              <a:rPr lang="en-US" sz="2400" b="1" dirty="0" smtClean="0">
                <a:ea typeface="Cambria Math"/>
              </a:rPr>
              <a:t>    Example</a:t>
            </a:r>
            <a:r>
              <a:rPr lang="en-US" sz="2400" dirty="0" smtClean="0">
                <a:ea typeface="Cambria Math"/>
              </a:rPr>
              <a:t>:</a:t>
            </a:r>
          </a:p>
          <a:p>
            <a:pPr lvl="1"/>
            <a:r>
              <a:rPr lang="en-US" dirty="0" smtClean="0">
                <a:ea typeface="Cambria Math"/>
              </a:rPr>
              <a:t>Let </a:t>
            </a:r>
            <a:r>
              <a:rPr lang="en-US" i="1" dirty="0" smtClean="0">
                <a:ea typeface="Cambria Math"/>
              </a:rPr>
              <a:t>A = </a:t>
            </a:r>
            <a:r>
              <a:rPr lang="en-US" dirty="0" smtClean="0">
                <a:ea typeface="Cambria Math"/>
              </a:rPr>
              <a:t>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/>
              </a:rPr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</a:t>
            </a:r>
            <a:r>
              <a:rPr lang="en-US" dirty="0" smtClean="0">
                <a:ea typeface="Cambria Math"/>
              </a:rPr>
              <a:t>}</a:t>
            </a:r>
            <a:r>
              <a:rPr lang="en-US" i="1" dirty="0" smtClean="0"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and</a:t>
            </a:r>
            <a:r>
              <a:rPr lang="en-US" i="1" dirty="0" smtClean="0">
                <a:ea typeface="Cambria Math"/>
              </a:rPr>
              <a:t> B = </a:t>
            </a:r>
            <a:r>
              <a:rPr lang="en-US" dirty="0" smtClean="0">
                <a:ea typeface="Cambria Math"/>
              </a:rPr>
              <a:t>{</a:t>
            </a:r>
            <a:r>
              <a:rPr lang="en-US" i="1" dirty="0" err="1" smtClean="0">
                <a:ea typeface="Cambria Math"/>
              </a:rPr>
              <a:t>a,b</a:t>
            </a:r>
            <a:r>
              <a:rPr lang="en-US" dirty="0" smtClean="0">
                <a:ea typeface="Cambria Math"/>
              </a:rPr>
              <a:t>} </a:t>
            </a:r>
          </a:p>
          <a:p>
            <a:pPr lvl="1"/>
            <a:r>
              <a:rPr lang="en-US" dirty="0" smtClean="0">
                <a:ea typeface="Cambria Math"/>
              </a:rPr>
              <a:t>{(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ea typeface="Cambria Math"/>
              </a:rPr>
              <a:t>)</a:t>
            </a:r>
            <a:r>
              <a:rPr lang="en-US" i="1" dirty="0" smtClean="0">
                <a:ea typeface="Cambria Math"/>
              </a:rPr>
              <a:t>, </a:t>
            </a:r>
            <a:r>
              <a:rPr lang="en-US" dirty="0" smtClean="0">
                <a:ea typeface="Cambria Math"/>
              </a:rPr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ea typeface="Cambria Math"/>
              </a:rPr>
              <a:t>)</a:t>
            </a:r>
            <a:r>
              <a:rPr lang="en-US" i="1" dirty="0" smtClean="0">
                <a:ea typeface="Cambria Math"/>
              </a:rPr>
              <a:t>, </a:t>
            </a:r>
            <a:r>
              <a:rPr lang="en-US" dirty="0" smtClean="0">
                <a:ea typeface="Cambria Math"/>
              </a:rPr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ea typeface="Cambria Math"/>
              </a:rPr>
              <a:t>)</a:t>
            </a:r>
            <a:r>
              <a:rPr lang="en-US" i="1" dirty="0" smtClean="0">
                <a:ea typeface="Cambria Math"/>
              </a:rPr>
              <a:t>, </a:t>
            </a:r>
            <a:r>
              <a:rPr lang="en-US" dirty="0" smtClean="0">
                <a:ea typeface="Cambria Math"/>
              </a:rPr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 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ea typeface="Cambria Math"/>
              </a:rPr>
              <a:t>)} is a relation from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ea typeface="Cambria Math"/>
              </a:rPr>
              <a:t> to </a:t>
            </a:r>
            <a:r>
              <a:rPr lang="en-US" i="1" dirty="0" smtClean="0">
                <a:ea typeface="Cambria Math"/>
              </a:rPr>
              <a:t>B</a:t>
            </a:r>
            <a:endParaRPr lang="en-US" dirty="0" smtClean="0">
              <a:ea typeface="Cambria Math"/>
            </a:endParaRPr>
          </a:p>
          <a:p>
            <a:pPr lvl="1"/>
            <a:r>
              <a:rPr lang="en-US" dirty="0" smtClean="0">
                <a:ea typeface="Cambria Math"/>
              </a:rPr>
              <a:t>We can represent relations graphically or using a table:</a:t>
            </a:r>
          </a:p>
          <a:p>
            <a:endParaRPr lang="en-US" dirty="0">
              <a:latin typeface="+mj-lt"/>
            </a:endParaRPr>
          </a:p>
        </p:txBody>
      </p:sp>
      <p:pic>
        <p:nvPicPr>
          <p:cNvPr id="4" name="Picture 3" descr="08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9212" y="4419600"/>
            <a:ext cx="3186588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10986" y="4724400"/>
            <a:ext cx="3886200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Relations are more general than functions. A function is a relation where exactly one element of </a:t>
            </a:r>
            <a:r>
              <a:rPr lang="en-US" sz="2000" i="1" dirty="0" smtClean="0"/>
              <a:t>B</a:t>
            </a:r>
            <a:r>
              <a:rPr lang="en-US" sz="2000" dirty="0" smtClean="0"/>
              <a:t> is related to each element of </a:t>
            </a:r>
            <a:r>
              <a:rPr lang="en-US" sz="2000" i="1" dirty="0" smtClean="0"/>
              <a:t>A.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Binary Relation on a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12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Definition:</a:t>
            </a:r>
            <a:r>
              <a:rPr lang="en-US" sz="2400" dirty="0" smtClean="0"/>
              <a:t> A binary relation </a:t>
            </a:r>
            <a:r>
              <a:rPr lang="en-US" sz="2400" i="1" dirty="0" smtClean="0"/>
              <a:t>R</a:t>
            </a:r>
            <a:r>
              <a:rPr lang="en-US" sz="2400" dirty="0" smtClean="0"/>
              <a:t> </a:t>
            </a:r>
            <a:r>
              <a:rPr lang="en-US" sz="2400" i="1" dirty="0" smtClean="0"/>
              <a:t>on a set A</a:t>
            </a:r>
            <a:r>
              <a:rPr lang="en-US" sz="2400" dirty="0" smtClean="0"/>
              <a:t> is a subset of     </a:t>
            </a:r>
            <a:r>
              <a:rPr lang="en-US" sz="2400" i="1" dirty="0" smtClean="0"/>
              <a:t>A </a:t>
            </a:r>
            <a:r>
              <a:rPr lang="en-US" sz="2400" dirty="0" smtClean="0">
                <a:latin typeface="Cambria Math"/>
                <a:ea typeface="Cambria Math"/>
              </a:rPr>
              <a:t>× </a:t>
            </a:r>
            <a:r>
              <a:rPr lang="en-US" sz="2400" i="1" dirty="0" smtClean="0"/>
              <a:t>A</a:t>
            </a:r>
          </a:p>
          <a:p>
            <a:pPr lvl="1"/>
            <a:r>
              <a:rPr lang="en-US" dirty="0" smtClean="0"/>
              <a:t>It is a relation from </a:t>
            </a:r>
            <a:r>
              <a:rPr lang="en-US" i="1" dirty="0" smtClean="0"/>
              <a:t>A</a:t>
            </a:r>
            <a:r>
              <a:rPr lang="en-US" dirty="0" smtClean="0"/>
              <a:t> to </a:t>
            </a:r>
            <a:r>
              <a:rPr lang="en-US" i="1" dirty="0" smtClean="0"/>
              <a:t>itself</a:t>
            </a:r>
            <a:endParaRPr lang="en-US" dirty="0" smtClean="0"/>
          </a:p>
          <a:p>
            <a:pPr>
              <a:buNone/>
            </a:pPr>
            <a:r>
              <a:rPr lang="en-US" sz="2400" b="1" dirty="0" smtClean="0"/>
              <a:t>   Examples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smtClean="0"/>
              <a:t>Let  </a:t>
            </a:r>
            <a:r>
              <a:rPr lang="en-US" i="1" dirty="0" smtClean="0"/>
              <a:t>A = </a:t>
            </a:r>
            <a:r>
              <a:rPr lang="en-US" dirty="0" smtClean="0"/>
              <a:t>{</a:t>
            </a:r>
            <a:r>
              <a:rPr lang="en-US" i="1" dirty="0" err="1" smtClean="0"/>
              <a:t>a,b,c</a:t>
            </a:r>
            <a:r>
              <a:rPr lang="en-US" dirty="0" smtClean="0"/>
              <a:t>}. Then</a:t>
            </a:r>
            <a:r>
              <a:rPr lang="en-US" i="1" dirty="0" smtClean="0"/>
              <a:t> R = </a:t>
            </a:r>
            <a:r>
              <a:rPr lang="en-US" dirty="0" smtClean="0"/>
              <a:t>{(</a:t>
            </a:r>
            <a:r>
              <a:rPr lang="en-US" i="1" dirty="0" err="1" smtClean="0"/>
              <a:t>a,a</a:t>
            </a:r>
            <a:r>
              <a:rPr lang="en-US" dirty="0" smtClean="0"/>
              <a:t>)</a:t>
            </a:r>
            <a:r>
              <a:rPr lang="en-US" i="1" dirty="0" smtClean="0"/>
              <a:t>, </a:t>
            </a:r>
            <a:r>
              <a:rPr lang="en-US" dirty="0" smtClean="0"/>
              <a:t>(</a:t>
            </a:r>
            <a:r>
              <a:rPr lang="en-US" i="1" dirty="0" err="1" smtClean="0"/>
              <a:t>a,b</a:t>
            </a:r>
            <a:r>
              <a:rPr lang="en-US" dirty="0" smtClean="0"/>
              <a:t>)</a:t>
            </a:r>
            <a:r>
              <a:rPr lang="en-US" i="1" dirty="0" smtClean="0"/>
              <a:t>, </a:t>
            </a:r>
            <a:r>
              <a:rPr lang="en-US" dirty="0" smtClean="0"/>
              <a:t>(</a:t>
            </a:r>
            <a:r>
              <a:rPr lang="en-US" i="1" dirty="0" err="1" smtClean="0"/>
              <a:t>a,c</a:t>
            </a:r>
            <a:r>
              <a:rPr lang="en-US" dirty="0" smtClean="0"/>
              <a:t>)} is a relation on </a:t>
            </a:r>
            <a:r>
              <a:rPr lang="en-US" i="1" dirty="0" smtClean="0"/>
              <a:t>A</a:t>
            </a:r>
            <a:endParaRPr lang="en-US" dirty="0" smtClean="0"/>
          </a:p>
          <a:p>
            <a:pPr lvl="1"/>
            <a:r>
              <a:rPr lang="en-US" dirty="0" smtClean="0"/>
              <a:t>Let  </a:t>
            </a:r>
            <a:r>
              <a:rPr lang="en-US" i="1" dirty="0" smtClean="0"/>
              <a:t>A = </a:t>
            </a:r>
            <a:r>
              <a:rPr lang="en-US" dirty="0" smtClean="0"/>
              <a:t>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1, 2, 3, 4</a:t>
            </a:r>
            <a:r>
              <a:rPr lang="en-US" dirty="0" smtClean="0"/>
              <a:t>}. </a:t>
            </a:r>
            <a:r>
              <a:rPr lang="en-US" dirty="0"/>
              <a:t>Then R 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/>
              <a:t>= {(</a:t>
            </a:r>
            <a:r>
              <a:rPr lang="en-US" i="1" dirty="0" err="1"/>
              <a:t>a</a:t>
            </a:r>
            <a:r>
              <a:rPr lang="en-US" dirty="0" err="1"/>
              <a:t>,</a:t>
            </a:r>
            <a:r>
              <a:rPr lang="en-US" i="1" dirty="0" err="1"/>
              <a:t>b</a:t>
            </a:r>
            <a:r>
              <a:rPr lang="en-US" dirty="0"/>
              <a:t>) |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divides </a:t>
            </a:r>
            <a:r>
              <a:rPr lang="en-US" i="1" dirty="0">
                <a:latin typeface="Cambria Math"/>
                <a:ea typeface="Cambria Math"/>
              </a:rPr>
              <a:t>b</a:t>
            </a:r>
            <a:r>
              <a:rPr lang="en-US" dirty="0">
                <a:latin typeface="Cambria Math"/>
                <a:ea typeface="Cambria Math"/>
              </a:rPr>
              <a:t>} </a:t>
            </a:r>
            <a:r>
              <a:rPr lang="en-US" dirty="0" smtClean="0">
                <a:latin typeface="Cambria Math"/>
                <a:ea typeface="Cambria Math"/>
              </a:rPr>
              <a:t>is a relation on </a:t>
            </a:r>
            <a:r>
              <a:rPr lang="en-US" i="1" dirty="0" smtClean="0">
                <a:latin typeface="Cambria Math"/>
                <a:ea typeface="Cambria Math"/>
              </a:rPr>
              <a:t>A </a:t>
            </a:r>
            <a:r>
              <a:rPr lang="en-US" dirty="0" smtClean="0">
                <a:latin typeface="Cambria Math"/>
                <a:ea typeface="Cambria Math"/>
              </a:rPr>
              <a:t>consisting of the</a:t>
            </a:r>
            <a:r>
              <a:rPr lang="en-US" dirty="0" smtClean="0"/>
              <a:t> ordered pairs</a:t>
            </a:r>
            <a:r>
              <a:rPr lang="en-US" dirty="0" smtClean="0">
                <a:latin typeface="Cambria Math"/>
                <a:ea typeface="Cambria Math"/>
              </a:rPr>
              <a:t>:</a:t>
            </a:r>
          </a:p>
          <a:p>
            <a:pPr lvl="1">
              <a:buNone/>
            </a:pPr>
            <a:r>
              <a:rPr lang="en-US" dirty="0" smtClean="0">
                <a:latin typeface="Cambria Math"/>
                <a:ea typeface="Cambria Math"/>
              </a:rPr>
              <a:t>     (1, 1), (1, 2), (1, 3), (1, 4), (2, 2), (2, 4), (3, 3), (4, 4)</a:t>
            </a: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Binary Relations on a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2004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3800" b="1" dirty="0" smtClean="0"/>
              <a:t>Examples</a:t>
            </a:r>
            <a:r>
              <a:rPr lang="en-US" sz="3800" dirty="0" smtClean="0"/>
              <a:t>: Consider these relations on the set </a:t>
            </a:r>
            <a:r>
              <a:rPr lang="en-US" sz="3800" b="1" dirty="0" smtClean="0"/>
              <a:t>Z</a:t>
            </a:r>
            <a:r>
              <a:rPr lang="en-US" sz="3800" dirty="0" smtClean="0"/>
              <a:t>:</a:t>
            </a:r>
          </a:p>
          <a:p>
            <a:pPr lvl="1">
              <a:spcBef>
                <a:spcPts val="1200"/>
              </a:spcBef>
              <a:buNone/>
            </a:pPr>
            <a:r>
              <a:rPr lang="en-US" sz="3800" i="1" dirty="0" smtClean="0"/>
              <a:t>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≤ </a:t>
            </a:r>
            <a:r>
              <a:rPr lang="en-US" sz="3800" i="1" dirty="0" smtClean="0">
                <a:latin typeface="Cambria Math"/>
                <a:ea typeface="Cambria Math"/>
              </a:rPr>
              <a:t>b</a:t>
            </a:r>
            <a:r>
              <a:rPr lang="en-US" sz="3800" dirty="0" smtClean="0">
                <a:latin typeface="Cambria Math"/>
                <a:ea typeface="Cambria Math"/>
              </a:rPr>
              <a:t>},</a:t>
            </a:r>
            <a:r>
              <a:rPr lang="en-US" sz="3800" i="1" dirty="0" smtClean="0"/>
              <a:t>                            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= </a:t>
            </a:r>
            <a:r>
              <a:rPr lang="en-US" sz="3800" i="1" dirty="0" smtClean="0">
                <a:latin typeface="Cambria Math"/>
                <a:ea typeface="Cambria Math"/>
              </a:rPr>
              <a:t>b</a:t>
            </a:r>
            <a:r>
              <a:rPr lang="en-US" sz="3800" dirty="0" smtClean="0">
                <a:latin typeface="Cambria Math"/>
                <a:ea typeface="Cambria Math"/>
              </a:rPr>
              <a:t>},</a:t>
            </a:r>
          </a:p>
          <a:p>
            <a:pPr lvl="1">
              <a:buNone/>
            </a:pPr>
            <a:r>
              <a:rPr lang="en-US" sz="3800" i="1" dirty="0" smtClean="0"/>
              <a:t>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&gt; </a:t>
            </a:r>
            <a:r>
              <a:rPr lang="en-US" sz="3800" i="1" dirty="0" smtClean="0">
                <a:latin typeface="Cambria Math"/>
                <a:ea typeface="Cambria Math"/>
              </a:rPr>
              <a:t>b</a:t>
            </a:r>
            <a:r>
              <a:rPr lang="en-US" sz="3800" dirty="0" smtClean="0">
                <a:latin typeface="Cambria Math"/>
                <a:ea typeface="Cambria Math"/>
              </a:rPr>
              <a:t>},</a:t>
            </a:r>
            <a:r>
              <a:rPr lang="en-US" sz="3800" i="1" dirty="0" smtClean="0"/>
              <a:t>                            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= </a:t>
            </a:r>
            <a:r>
              <a:rPr lang="en-US" sz="3800" i="1" dirty="0" smtClean="0">
                <a:latin typeface="Cambria Math"/>
                <a:ea typeface="Cambria Math"/>
              </a:rPr>
              <a:t>b </a:t>
            </a:r>
            <a:r>
              <a:rPr lang="en-US" sz="3800" dirty="0" smtClean="0">
                <a:latin typeface="Cambria Math"/>
                <a:ea typeface="Cambria Math"/>
              </a:rPr>
              <a:t>+ 1},</a:t>
            </a:r>
            <a:endParaRPr lang="en-US" sz="3800" dirty="0" smtClean="0"/>
          </a:p>
          <a:p>
            <a:pPr lvl="1">
              <a:buNone/>
            </a:pPr>
            <a:r>
              <a:rPr lang="en-US" sz="3800" i="1" dirty="0" smtClean="0"/>
              <a:t>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= </a:t>
            </a:r>
            <a:r>
              <a:rPr lang="en-US" sz="3800" i="1" dirty="0" smtClean="0">
                <a:latin typeface="Cambria Math"/>
                <a:ea typeface="Cambria Math"/>
              </a:rPr>
              <a:t>b  </a:t>
            </a:r>
            <a:r>
              <a:rPr lang="en-US" sz="3800" dirty="0" smtClean="0">
                <a:latin typeface="Cambria Math"/>
                <a:ea typeface="Cambria Math"/>
              </a:rPr>
              <a:t>or</a:t>
            </a:r>
            <a:r>
              <a:rPr lang="en-US" sz="3800" i="1" dirty="0" smtClean="0">
                <a:latin typeface="Cambria Math"/>
                <a:ea typeface="Cambria Math"/>
              </a:rPr>
              <a:t> a </a:t>
            </a:r>
            <a:r>
              <a:rPr lang="en-US" sz="3800" dirty="0" smtClean="0">
                <a:latin typeface="Cambria Math"/>
                <a:ea typeface="Cambria Math"/>
              </a:rPr>
              <a:t>=</a:t>
            </a:r>
            <a:r>
              <a:rPr lang="en-US" sz="3800" i="1" dirty="0" smtClean="0">
                <a:latin typeface="Cambria Math"/>
                <a:ea typeface="Cambria Math"/>
              </a:rPr>
              <a:t> −b</a:t>
            </a:r>
            <a:r>
              <a:rPr lang="en-US" sz="3800" dirty="0" smtClean="0">
                <a:latin typeface="Cambria Math"/>
                <a:ea typeface="Cambria Math"/>
              </a:rPr>
              <a:t>},        </a:t>
            </a:r>
            <a:r>
              <a:rPr lang="en-US" sz="3800" i="1" dirty="0" smtClean="0"/>
              <a:t> R</a:t>
            </a:r>
            <a:r>
              <a:rPr lang="en-US" sz="3800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sz="3800" dirty="0" smtClean="0"/>
              <a:t>= {(</a:t>
            </a:r>
            <a:r>
              <a:rPr lang="en-US" sz="3800" i="1" dirty="0" err="1" smtClean="0"/>
              <a:t>a</a:t>
            </a:r>
            <a:r>
              <a:rPr lang="en-US" sz="3800" dirty="0" err="1" smtClean="0"/>
              <a:t>,</a:t>
            </a:r>
            <a:r>
              <a:rPr lang="en-US" sz="3800" i="1" dirty="0" err="1" smtClean="0"/>
              <a:t>b</a:t>
            </a:r>
            <a:r>
              <a:rPr lang="en-US" sz="3800" dirty="0" smtClean="0"/>
              <a:t>) | </a:t>
            </a:r>
            <a:r>
              <a:rPr lang="en-US" sz="3800" i="1" dirty="0" smtClean="0"/>
              <a:t>a</a:t>
            </a:r>
            <a:r>
              <a:rPr lang="en-US" sz="3800" dirty="0" smtClean="0"/>
              <a:t> + </a:t>
            </a:r>
            <a:r>
              <a:rPr lang="en-US" sz="3800" i="1" dirty="0" smtClean="0"/>
              <a:t>b</a:t>
            </a:r>
            <a:r>
              <a:rPr lang="en-US" sz="3800" dirty="0" smtClean="0"/>
              <a:t> </a:t>
            </a:r>
            <a:r>
              <a:rPr lang="en-US" sz="3800" dirty="0" smtClean="0">
                <a:latin typeface="Cambria Math"/>
                <a:ea typeface="Cambria Math"/>
              </a:rPr>
              <a:t>≤ 3}.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800" dirty="0" smtClean="0">
                <a:ea typeface="Cambria Math"/>
              </a:rPr>
              <a:t>Which of these relations contain each of the pairs:                         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dirty="0" smtClean="0">
                <a:latin typeface="Cambria Math"/>
                <a:ea typeface="Cambria Math"/>
              </a:rPr>
              <a:t>               (1, 1),  (1, 2),  (2, 1),  (1, −1),  (2, 2)</a:t>
            </a:r>
            <a:endParaRPr lang="en-US" sz="3400" dirty="0" smtClean="0"/>
          </a:p>
          <a:p>
            <a:pPr>
              <a:buNone/>
            </a:pPr>
            <a:r>
              <a:rPr lang="en-US" b="1" dirty="0" smtClean="0"/>
              <a:t>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Reflexive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smtClean="0"/>
              <a:t>Definition:  </a:t>
            </a:r>
            <a:r>
              <a:rPr lang="en-US" sz="2400" i="1" dirty="0" smtClean="0"/>
              <a:t>R</a:t>
            </a:r>
            <a:r>
              <a:rPr lang="en-US" sz="2400" b="1" dirty="0" smtClean="0"/>
              <a:t> </a:t>
            </a:r>
            <a:r>
              <a:rPr lang="en-US" sz="2400" dirty="0" smtClean="0"/>
              <a:t>is </a:t>
            </a:r>
            <a:r>
              <a:rPr lang="en-US" sz="2400" b="1" i="1" dirty="0" smtClean="0"/>
              <a:t>reflexive</a:t>
            </a:r>
            <a:r>
              <a:rPr lang="en-US" sz="2400" dirty="0" smtClean="0"/>
              <a:t> </a:t>
            </a:r>
            <a:r>
              <a:rPr lang="en-US" sz="2400" dirty="0" err="1" smtClean="0"/>
              <a:t>iff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a,a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 smtClean="0">
                <a:latin typeface="Cambria Math"/>
                <a:ea typeface="Cambria Math"/>
              </a:rPr>
              <a:t>∊</a:t>
            </a:r>
            <a:r>
              <a:rPr lang="en-US" sz="2400" i="1" dirty="0" smtClean="0">
                <a:latin typeface="Cambria Math"/>
                <a:ea typeface="Cambria Math"/>
              </a:rPr>
              <a:t> </a:t>
            </a:r>
            <a:r>
              <a:rPr lang="en-US" sz="2400" i="1" dirty="0" smtClean="0">
                <a:ea typeface="Cambria Math"/>
              </a:rPr>
              <a:t>R</a:t>
            </a:r>
            <a:r>
              <a:rPr lang="en-US" sz="2400" i="1" dirty="0" smtClean="0">
                <a:latin typeface="+mj-lt"/>
                <a:ea typeface="Cambria Math"/>
              </a:rPr>
              <a:t> </a:t>
            </a:r>
            <a:r>
              <a:rPr lang="en-US" sz="2400" dirty="0" smtClean="0">
                <a:ea typeface="Cambria Math"/>
              </a:rPr>
              <a:t>for every element   </a:t>
            </a:r>
            <a:r>
              <a:rPr lang="en-US" sz="2400" i="1" dirty="0" smtClean="0">
                <a:latin typeface="+mj-lt"/>
                <a:ea typeface="Cambria Math"/>
              </a:rPr>
              <a:t>a </a:t>
            </a:r>
            <a:r>
              <a:rPr lang="en-US" sz="2400" dirty="0" smtClean="0">
                <a:latin typeface="Cambria Math"/>
                <a:ea typeface="Cambria Math"/>
              </a:rPr>
              <a:t>∊ </a:t>
            </a:r>
            <a:r>
              <a:rPr lang="en-US" sz="2400" dirty="0" smtClean="0">
                <a:ea typeface="Cambria Math"/>
              </a:rPr>
              <a:t>A</a:t>
            </a:r>
          </a:p>
          <a:p>
            <a:pPr lvl="1"/>
            <a:r>
              <a:rPr lang="en-US" dirty="0" smtClean="0">
                <a:ea typeface="Cambria Math"/>
              </a:rPr>
              <a:t>Formally:  </a:t>
            </a:r>
            <a:r>
              <a:rPr lang="en-US" dirty="0" smtClean="0">
                <a:latin typeface="Cambria Math"/>
                <a:ea typeface="Cambria Math"/>
              </a:rPr>
              <a:t>∀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[</a:t>
            </a:r>
            <a:r>
              <a:rPr lang="en-US" dirty="0" smtClean="0">
                <a:ea typeface="Cambria Math"/>
              </a:rPr>
              <a:t>a </a:t>
            </a:r>
            <a:r>
              <a:rPr lang="en-US" dirty="0" smtClean="0">
                <a:latin typeface="Cambria Math"/>
                <a:ea typeface="Cambria Math"/>
              </a:rPr>
              <a:t>∊ A ⟶ (</a:t>
            </a:r>
            <a:r>
              <a:rPr lang="en-US" i="1" dirty="0" err="1" smtClean="0">
                <a:ea typeface="Cambria Math"/>
              </a:rPr>
              <a:t>a,a</a:t>
            </a:r>
            <a:r>
              <a:rPr lang="en-US" dirty="0" smtClean="0">
                <a:latin typeface="Cambria Math"/>
                <a:ea typeface="Cambria Math"/>
              </a:rPr>
              <a:t>) ∊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]</a:t>
            </a:r>
          </a:p>
          <a:p>
            <a:pPr>
              <a:spcBef>
                <a:spcPts val="1200"/>
              </a:spcBef>
            </a:pPr>
            <a:r>
              <a:rPr lang="en-US" sz="2400" b="1" dirty="0" smtClean="0">
                <a:ea typeface="Cambria Math"/>
              </a:rPr>
              <a:t>Examples</a:t>
            </a:r>
            <a:r>
              <a:rPr lang="en-US" sz="2400" dirty="0" smtClean="0">
                <a:ea typeface="Cambria Math"/>
              </a:rPr>
              <a:t>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 </a:t>
            </a:r>
            <a:r>
              <a:rPr lang="en-US" dirty="0" smtClean="0">
                <a:latin typeface="Cambria Math"/>
                <a:ea typeface="Cambria Math"/>
              </a:rPr>
              <a:t>or</a:t>
            </a:r>
            <a:r>
              <a:rPr lang="en-US" i="1" dirty="0" smtClean="0">
                <a:latin typeface="Cambria Math"/>
                <a:ea typeface="Cambria Math"/>
              </a:rPr>
              <a:t> a </a:t>
            </a:r>
            <a:r>
              <a:rPr lang="en-US" dirty="0" smtClean="0">
                <a:latin typeface="Cambria Math"/>
                <a:ea typeface="Cambria Math"/>
              </a:rPr>
              <a:t>=</a:t>
            </a:r>
            <a:r>
              <a:rPr lang="en-US" i="1" dirty="0" smtClean="0">
                <a:latin typeface="Cambria Math"/>
                <a:ea typeface="Cambria Math"/>
              </a:rPr>
              <a:t>−b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 lvl="1"/>
            <a:r>
              <a:rPr lang="en-US" dirty="0" smtClean="0">
                <a:ea typeface="Cambria Math"/>
              </a:rPr>
              <a:t>The following relations are </a:t>
            </a:r>
            <a:r>
              <a:rPr lang="en-US" b="1" dirty="0" smtClean="0">
                <a:ea typeface="Cambria Math"/>
              </a:rPr>
              <a:t>not</a:t>
            </a:r>
            <a:r>
              <a:rPr lang="en-US" dirty="0" smtClean="0">
                <a:ea typeface="Cambria Math"/>
              </a:rPr>
              <a:t> reflexive: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&gt;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           (</a:t>
            </a:r>
            <a:r>
              <a:rPr lang="en-US" dirty="0" smtClean="0">
                <a:ea typeface="Cambria Math"/>
              </a:rPr>
              <a:t>e.g.  </a:t>
            </a:r>
            <a:r>
              <a:rPr lang="en-US" dirty="0" smtClean="0">
                <a:latin typeface="Cambria Math"/>
                <a:ea typeface="Cambria Math"/>
              </a:rPr>
              <a:t>3 ≯ 3)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</a:t>
            </a:r>
            <a:r>
              <a:rPr lang="en-US" dirty="0" smtClean="0">
                <a:latin typeface="Cambria Math"/>
                <a:ea typeface="Cambria Math"/>
              </a:rPr>
              <a:t>+ 1}   (</a:t>
            </a:r>
            <a:r>
              <a:rPr lang="en-US" dirty="0">
                <a:ea typeface="Cambria Math"/>
              </a:rPr>
              <a:t>e.g. </a:t>
            </a:r>
            <a:r>
              <a:rPr lang="en-US" dirty="0" smtClean="0">
                <a:latin typeface="Cambria Math"/>
                <a:ea typeface="Cambria Math"/>
              </a:rPr>
              <a:t> 3 ≠ 3 + 1)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+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3}    (</a:t>
            </a:r>
            <a:r>
              <a:rPr lang="en-US" dirty="0">
                <a:ea typeface="Cambria Math"/>
              </a:rPr>
              <a:t>e.g. </a:t>
            </a:r>
            <a:r>
              <a:rPr lang="en-US" dirty="0" smtClean="0">
                <a:latin typeface="Cambria Math"/>
                <a:ea typeface="Cambria Math"/>
              </a:rPr>
              <a:t> 4  + 4  ≰  3)</a:t>
            </a: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>
              <a:ea typeface="Cambria Math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Symmetric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smtClean="0"/>
              <a:t>Definition:</a:t>
            </a:r>
            <a:r>
              <a:rPr lang="en-US" sz="2400" dirty="0" smtClean="0"/>
              <a:t>  </a:t>
            </a:r>
            <a:r>
              <a:rPr lang="en-US" sz="2400" i="1" dirty="0" smtClean="0"/>
              <a:t>R</a:t>
            </a:r>
            <a:r>
              <a:rPr lang="en-US" sz="2400" dirty="0" smtClean="0"/>
              <a:t> is </a:t>
            </a:r>
            <a:r>
              <a:rPr lang="en-US" sz="2400" b="1" i="1" dirty="0" smtClean="0"/>
              <a:t>symmetric</a:t>
            </a:r>
            <a:r>
              <a:rPr lang="en-US" sz="2400" dirty="0" smtClean="0"/>
              <a:t> </a:t>
            </a:r>
            <a:r>
              <a:rPr lang="en-US" sz="2400" dirty="0" err="1" smtClean="0"/>
              <a:t>iff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b,a</a:t>
            </a:r>
            <a:r>
              <a:rPr lang="en-US" sz="2400" dirty="0" smtClean="0"/>
              <a:t>)</a:t>
            </a:r>
            <a:r>
              <a:rPr lang="en-US" sz="2400" i="1" dirty="0" smtClean="0"/>
              <a:t> </a:t>
            </a:r>
            <a:r>
              <a:rPr lang="en-US" sz="2400" dirty="0" smtClean="0">
                <a:latin typeface="Cambria Math"/>
                <a:ea typeface="Cambria Math"/>
              </a:rPr>
              <a:t>∊</a:t>
            </a:r>
            <a:r>
              <a:rPr lang="en-US" sz="2400" i="1" dirty="0" smtClean="0">
                <a:latin typeface="Cambria Math"/>
                <a:ea typeface="Cambria Math"/>
              </a:rPr>
              <a:t> </a:t>
            </a:r>
            <a:r>
              <a:rPr lang="en-US" sz="2400" i="1" dirty="0" smtClean="0">
                <a:ea typeface="Cambria Math"/>
              </a:rPr>
              <a:t>R </a:t>
            </a:r>
            <a:r>
              <a:rPr lang="en-US" sz="2400" dirty="0" smtClean="0">
                <a:ea typeface="Cambria Math"/>
              </a:rPr>
              <a:t>whenever        (</a:t>
            </a:r>
            <a:r>
              <a:rPr lang="en-US" sz="2400" i="1" dirty="0" err="1" smtClean="0">
                <a:ea typeface="Cambria Math"/>
              </a:rPr>
              <a:t>a,b</a:t>
            </a:r>
            <a:r>
              <a:rPr lang="en-US" sz="2400" dirty="0" smtClean="0">
                <a:ea typeface="Cambria Math"/>
              </a:rPr>
              <a:t>)</a:t>
            </a:r>
            <a:r>
              <a:rPr lang="en-US" sz="2400" i="1" dirty="0" smtClean="0">
                <a:ea typeface="Cambria Math"/>
              </a:rPr>
              <a:t> </a:t>
            </a:r>
            <a:r>
              <a:rPr lang="en-US" sz="2400" dirty="0" smtClean="0">
                <a:latin typeface="Cambria Math"/>
                <a:ea typeface="Cambria Math"/>
              </a:rPr>
              <a:t>∊</a:t>
            </a:r>
            <a:r>
              <a:rPr lang="en-US" sz="2400" i="1" dirty="0" smtClean="0">
                <a:latin typeface="Cambria Math"/>
                <a:ea typeface="Cambria Math"/>
              </a:rPr>
              <a:t> </a:t>
            </a:r>
            <a:r>
              <a:rPr lang="en-US" sz="2400" i="1" dirty="0" smtClean="0">
                <a:ea typeface="Cambria Math"/>
              </a:rPr>
              <a:t>R </a:t>
            </a:r>
            <a:r>
              <a:rPr lang="en-US" sz="2400" dirty="0" smtClean="0">
                <a:ea typeface="Cambria Math"/>
              </a:rPr>
              <a:t>for all </a:t>
            </a:r>
            <a:r>
              <a:rPr lang="en-US" sz="2400" i="1" dirty="0" err="1" smtClean="0">
                <a:ea typeface="Cambria Math"/>
              </a:rPr>
              <a:t>a,b</a:t>
            </a:r>
            <a:r>
              <a:rPr lang="en-US" sz="2400" dirty="0" smtClean="0">
                <a:ea typeface="Cambria Math"/>
              </a:rPr>
              <a:t> </a:t>
            </a:r>
            <a:r>
              <a:rPr lang="en-US" sz="2400" dirty="0" smtClean="0">
                <a:latin typeface="Cambria Math"/>
                <a:ea typeface="Cambria Math"/>
              </a:rPr>
              <a:t>∊</a:t>
            </a:r>
            <a:r>
              <a:rPr lang="en-US" sz="2400" i="1" dirty="0" smtClean="0">
                <a:latin typeface="Cambria Math"/>
                <a:ea typeface="Cambria Math"/>
              </a:rPr>
              <a:t> </a:t>
            </a:r>
            <a:r>
              <a:rPr lang="en-US" sz="2400" i="1" dirty="0" smtClean="0">
                <a:ea typeface="Cambria Math"/>
              </a:rPr>
              <a:t>A</a:t>
            </a:r>
            <a:r>
              <a:rPr lang="en-US" sz="2400" dirty="0" smtClean="0">
                <a:ea typeface="Cambria Math"/>
              </a:rPr>
              <a:t> </a:t>
            </a:r>
          </a:p>
          <a:p>
            <a:pPr lvl="1"/>
            <a:r>
              <a:rPr lang="en-US" dirty="0" smtClean="0">
                <a:ea typeface="Cambria Math"/>
              </a:rPr>
              <a:t>Formally:  </a:t>
            </a:r>
            <a:r>
              <a:rPr lang="en-US" dirty="0" smtClean="0">
                <a:latin typeface="Cambria Math"/>
                <a:ea typeface="Cambria Math"/>
              </a:rPr>
              <a:t>∀</a:t>
            </a:r>
            <a:r>
              <a:rPr lang="en-US" i="1" dirty="0" err="1">
                <a:ea typeface="Cambria Math"/>
              </a:rPr>
              <a:t>a</a:t>
            </a:r>
            <a:r>
              <a:rPr lang="en-US" dirty="0" err="1" smtClean="0">
                <a:latin typeface="Cambria Math"/>
                <a:ea typeface="Cambria Math"/>
              </a:rPr>
              <a:t>∀</a:t>
            </a:r>
            <a:r>
              <a:rPr lang="en-US" i="1" dirty="0" err="1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 [(</a:t>
            </a:r>
            <a:r>
              <a:rPr lang="en-US" i="1" dirty="0" err="1" smtClean="0">
                <a:ea typeface="Cambria Math"/>
              </a:rPr>
              <a:t>a,b</a:t>
            </a:r>
            <a:r>
              <a:rPr lang="en-US" dirty="0" smtClean="0">
                <a:latin typeface="Cambria Math"/>
                <a:ea typeface="Cambria Math"/>
              </a:rPr>
              <a:t>) ∊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 ⟶ (</a:t>
            </a:r>
            <a:r>
              <a:rPr lang="en-US" i="1" dirty="0" err="1" smtClean="0">
                <a:ea typeface="Cambria Math"/>
              </a:rPr>
              <a:t>b,a</a:t>
            </a:r>
            <a:r>
              <a:rPr lang="en-US" dirty="0" smtClean="0">
                <a:latin typeface="Cambria Math"/>
                <a:ea typeface="Cambria Math"/>
              </a:rPr>
              <a:t>) ∊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]</a:t>
            </a:r>
          </a:p>
          <a:p>
            <a:pPr>
              <a:spcBef>
                <a:spcPts val="1200"/>
              </a:spcBef>
            </a:pPr>
            <a:r>
              <a:rPr lang="en-US" sz="2400" b="1" dirty="0" smtClean="0">
                <a:ea typeface="Cambria Math"/>
              </a:rPr>
              <a:t>Examples</a:t>
            </a:r>
            <a:r>
              <a:rPr lang="en-US" sz="2400" dirty="0" smtClean="0">
                <a:ea typeface="Cambria Math"/>
              </a:rPr>
              <a:t>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 </a:t>
            </a:r>
            <a:r>
              <a:rPr lang="en-US" dirty="0" smtClean="0">
                <a:latin typeface="Cambria Math"/>
                <a:ea typeface="Cambria Math"/>
              </a:rPr>
              <a:t>or</a:t>
            </a:r>
            <a:r>
              <a:rPr lang="en-US" i="1" dirty="0" smtClean="0">
                <a:latin typeface="Cambria Math"/>
                <a:ea typeface="Cambria Math"/>
              </a:rPr>
              <a:t> a </a:t>
            </a:r>
            <a:r>
              <a:rPr lang="en-US" dirty="0" smtClean="0">
                <a:latin typeface="Cambria Math"/>
                <a:ea typeface="Cambria Math"/>
              </a:rPr>
              <a:t>=</a:t>
            </a:r>
            <a:r>
              <a:rPr lang="en-US" i="1" dirty="0" smtClean="0">
                <a:latin typeface="Cambria Math"/>
                <a:ea typeface="Cambria Math"/>
              </a:rPr>
              <a:t>−b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+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3}</a:t>
            </a:r>
          </a:p>
          <a:p>
            <a:pPr lvl="1"/>
            <a:r>
              <a:rPr lang="en-US" dirty="0" smtClean="0">
                <a:ea typeface="Cambria Math"/>
              </a:rPr>
              <a:t>The following are </a:t>
            </a:r>
            <a:r>
              <a:rPr lang="en-US" b="1" dirty="0" smtClean="0">
                <a:ea typeface="Cambria Math"/>
              </a:rPr>
              <a:t>not</a:t>
            </a:r>
            <a:r>
              <a:rPr lang="en-US" dirty="0" smtClean="0">
                <a:ea typeface="Cambria Math"/>
              </a:rPr>
              <a:t> symmetric</a:t>
            </a:r>
            <a:r>
              <a:rPr lang="en-US" dirty="0" smtClean="0">
                <a:latin typeface="Cambria Math"/>
                <a:ea typeface="Cambria Math"/>
              </a:rPr>
              <a:t>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          (</a:t>
            </a:r>
            <a:r>
              <a:rPr lang="en-US" dirty="0" smtClean="0">
                <a:ea typeface="Cambria Math"/>
              </a:rPr>
              <a:t>e.g.</a:t>
            </a:r>
            <a:r>
              <a:rPr lang="en-US" dirty="0" smtClean="0">
                <a:latin typeface="Cambria Math"/>
                <a:ea typeface="Cambria Math"/>
              </a:rPr>
              <a:t>  3 ≤ 4, but 4 ≰ 3)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&gt;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          (</a:t>
            </a:r>
            <a:r>
              <a:rPr lang="en-US" dirty="0">
                <a:ea typeface="Cambria Math"/>
              </a:rPr>
              <a:t>e.g.</a:t>
            </a:r>
            <a:r>
              <a:rPr lang="en-US" dirty="0" smtClean="0">
                <a:latin typeface="Cambria Math"/>
                <a:ea typeface="Cambria Math"/>
              </a:rPr>
              <a:t>  4 &gt; 3, but 3 ≯ 4) 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</a:t>
            </a:r>
            <a:r>
              <a:rPr lang="en-US" dirty="0" smtClean="0">
                <a:latin typeface="Cambria Math"/>
                <a:ea typeface="Cambria Math"/>
              </a:rPr>
              <a:t>+ 1}  (e.g.  4 = 3 + 1, </a:t>
            </a:r>
            <a:r>
              <a:rPr lang="en-US" dirty="0" smtClean="0">
                <a:ea typeface="Cambria Math"/>
              </a:rPr>
              <a:t>but</a:t>
            </a:r>
            <a:r>
              <a:rPr lang="en-US" dirty="0" smtClean="0">
                <a:latin typeface="Cambria Math"/>
                <a:ea typeface="Cambria Math"/>
              </a:rPr>
              <a:t> 3 ≠ 4 + 1)</a:t>
            </a: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>
              <a:buNone/>
            </a:pPr>
            <a:endParaRPr lang="en-US" dirty="0" smtClean="0">
              <a:ea typeface="Cambria Math"/>
            </a:endParaRP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Antisymmetric</a:t>
            </a:r>
            <a:r>
              <a:rPr lang="en-US" dirty="0" smtClean="0"/>
              <a:t>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</a:t>
            </a:r>
            <a:r>
              <a:rPr lang="en-US" i="1" dirty="0" smtClean="0"/>
              <a:t>R</a:t>
            </a:r>
            <a:r>
              <a:rPr lang="en-US" dirty="0" smtClean="0"/>
              <a:t> </a:t>
            </a:r>
            <a:r>
              <a:rPr lang="en-US" dirty="0">
                <a:ea typeface="Cambria Math"/>
              </a:rPr>
              <a:t>is </a:t>
            </a:r>
            <a:r>
              <a:rPr lang="en-US" b="1" i="1" dirty="0" err="1" smtClean="0">
                <a:ea typeface="Cambria Math"/>
              </a:rPr>
              <a:t>antisymmetric</a:t>
            </a:r>
            <a:r>
              <a:rPr lang="en-US" b="1" i="1" dirty="0" smtClean="0">
                <a:ea typeface="Cambria Math"/>
              </a:rPr>
              <a:t> </a:t>
            </a:r>
            <a:r>
              <a:rPr lang="en-US" dirty="0" err="1" smtClean="0">
                <a:ea typeface="Cambria Math"/>
              </a:rPr>
              <a:t>iff</a:t>
            </a:r>
            <a:r>
              <a:rPr lang="en-US" dirty="0" smtClean="0">
                <a:ea typeface="Cambria Math"/>
              </a:rPr>
              <a:t>, </a:t>
            </a:r>
            <a:r>
              <a:rPr lang="en-US" dirty="0" smtClean="0"/>
              <a:t>for all</a:t>
            </a:r>
            <a:r>
              <a:rPr lang="en-US" i="1" dirty="0" smtClean="0">
                <a:ea typeface="Cambria Math"/>
              </a:rPr>
              <a:t> </a:t>
            </a:r>
            <a:r>
              <a:rPr lang="en-US" i="1" dirty="0" err="1" smtClean="0">
                <a:ea typeface="Cambria Math"/>
              </a:rPr>
              <a:t>a,b</a:t>
            </a:r>
            <a:r>
              <a:rPr lang="en-US" i="1" dirty="0" smtClean="0"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A,</a:t>
            </a:r>
            <a:r>
              <a:rPr lang="en-US" b="1" i="1" dirty="0" smtClean="0">
                <a:ea typeface="Cambria Math"/>
              </a:rPr>
              <a:t> </a:t>
            </a:r>
            <a:r>
              <a:rPr lang="en-US" dirty="0" smtClean="0"/>
              <a:t>if   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R</a:t>
            </a:r>
            <a:r>
              <a:rPr lang="en-US" b="1" i="1" dirty="0" smtClean="0"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and 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dirty="0" err="1" smtClean="0"/>
              <a:t>,</a:t>
            </a:r>
            <a:r>
              <a:rPr lang="en-US" i="1" dirty="0" err="1" smtClean="0"/>
              <a:t>a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 </a:t>
            </a:r>
            <a:r>
              <a:rPr lang="en-US" i="1" dirty="0" smtClean="0">
                <a:ea typeface="Cambria Math"/>
              </a:rPr>
              <a:t>R</a:t>
            </a:r>
            <a:r>
              <a:rPr lang="en-US" b="1" i="1" dirty="0" smtClean="0">
                <a:ea typeface="Cambria Math"/>
              </a:rPr>
              <a:t>, </a:t>
            </a:r>
            <a:r>
              <a:rPr lang="en-US" dirty="0" smtClean="0">
                <a:ea typeface="Cambria Math"/>
              </a:rPr>
              <a:t>then </a:t>
            </a:r>
            <a:r>
              <a:rPr lang="en-US" i="1" dirty="0" smtClean="0">
                <a:ea typeface="Cambria Math"/>
              </a:rPr>
              <a:t>a = b</a:t>
            </a:r>
            <a:r>
              <a:rPr lang="en-US" dirty="0" smtClean="0">
                <a:ea typeface="Cambria Math"/>
              </a:rPr>
              <a:t>. </a:t>
            </a:r>
          </a:p>
          <a:p>
            <a:pPr lvl="1"/>
            <a:r>
              <a:rPr lang="en-US" dirty="0" smtClean="0">
                <a:ea typeface="Cambria Math"/>
              </a:rPr>
              <a:t>Formally: </a:t>
            </a:r>
            <a:r>
              <a:rPr lang="en-US" dirty="0" smtClean="0">
                <a:latin typeface="Cambria Math"/>
                <a:ea typeface="Cambria Math"/>
              </a:rPr>
              <a:t>∀</a:t>
            </a:r>
            <a:r>
              <a:rPr lang="en-US" i="1" dirty="0" err="1">
                <a:ea typeface="Cambria Math"/>
              </a:rPr>
              <a:t>a</a:t>
            </a:r>
            <a:r>
              <a:rPr lang="en-US" dirty="0" err="1" smtClean="0">
                <a:latin typeface="Cambria Math"/>
                <a:ea typeface="Cambria Math"/>
              </a:rPr>
              <a:t>∀</a:t>
            </a:r>
            <a:r>
              <a:rPr lang="en-US" i="1" dirty="0" err="1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 [(</a:t>
            </a:r>
            <a:r>
              <a:rPr lang="en-US" i="1" dirty="0" err="1" smtClean="0">
                <a:ea typeface="Cambria Math"/>
              </a:rPr>
              <a:t>a,b</a:t>
            </a:r>
            <a:r>
              <a:rPr lang="en-US" dirty="0" smtClean="0">
                <a:latin typeface="Cambria Math"/>
                <a:ea typeface="Cambria Math"/>
              </a:rPr>
              <a:t>) ∊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 ∧ (</a:t>
            </a:r>
            <a:r>
              <a:rPr lang="en-US" i="1" dirty="0" err="1" smtClean="0">
                <a:ea typeface="Cambria Math"/>
              </a:rPr>
              <a:t>b,a</a:t>
            </a:r>
            <a:r>
              <a:rPr lang="en-US" dirty="0" smtClean="0">
                <a:latin typeface="Cambria Math"/>
                <a:ea typeface="Cambria Math"/>
              </a:rPr>
              <a:t>) ∊ </a:t>
            </a:r>
            <a:r>
              <a:rPr lang="en-US" i="1" dirty="0" smtClean="0">
                <a:ea typeface="Cambria Math"/>
              </a:rPr>
              <a:t>R </a:t>
            </a:r>
            <a:r>
              <a:rPr lang="en-US" dirty="0" smtClean="0">
                <a:latin typeface="Cambria Math"/>
                <a:ea typeface="Cambria Math"/>
              </a:rPr>
              <a:t>⟶ </a:t>
            </a:r>
            <a:r>
              <a:rPr lang="en-US" i="1" dirty="0">
                <a:ea typeface="Cambria Math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 = </a:t>
            </a:r>
            <a:r>
              <a:rPr lang="en-US" i="1" dirty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]</a:t>
            </a:r>
            <a:endParaRPr lang="en-US" dirty="0" smtClean="0">
              <a:ea typeface="Cambria Math"/>
            </a:endParaRPr>
          </a:p>
          <a:p>
            <a:pPr>
              <a:spcBef>
                <a:spcPts val="1200"/>
              </a:spcBef>
            </a:pPr>
            <a:r>
              <a:rPr lang="en-US" b="1" dirty="0" smtClean="0">
                <a:ea typeface="Cambria Math"/>
              </a:rPr>
              <a:t>Examples</a:t>
            </a:r>
            <a:r>
              <a:rPr lang="en-US" dirty="0" smtClean="0">
                <a:ea typeface="Cambria Math"/>
              </a:rPr>
              <a:t>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&gt;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</a:t>
            </a:r>
            <a:r>
              <a:rPr lang="en-US" dirty="0" smtClean="0">
                <a:latin typeface="Cambria Math"/>
                <a:ea typeface="Cambria Math"/>
              </a:rPr>
              <a:t>+ 1}</a:t>
            </a:r>
          </a:p>
          <a:p>
            <a:pPr lvl="1"/>
            <a:r>
              <a:rPr lang="en-US" dirty="0" smtClean="0">
                <a:ea typeface="Cambria Math"/>
              </a:rPr>
              <a:t>The following relations are </a:t>
            </a:r>
            <a:r>
              <a:rPr lang="en-US" b="1" dirty="0" smtClean="0">
                <a:ea typeface="Cambria Math"/>
              </a:rPr>
              <a:t>not</a:t>
            </a:r>
            <a:r>
              <a:rPr lang="en-US" dirty="0" smtClean="0">
                <a:ea typeface="Cambria Math"/>
              </a:rPr>
              <a:t> </a:t>
            </a:r>
            <a:r>
              <a:rPr lang="en-US" dirty="0" err="1" smtClean="0">
                <a:ea typeface="Cambria Math"/>
              </a:rPr>
              <a:t>antisymmetric</a:t>
            </a:r>
            <a:r>
              <a:rPr lang="en-US" dirty="0" smtClean="0">
                <a:ea typeface="Cambria Math"/>
              </a:rPr>
              <a:t>:</a:t>
            </a:r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smtClean="0">
                <a:latin typeface="Cambria Math"/>
                <a:ea typeface="Cambria Math"/>
              </a:rPr>
              <a:t>b  </a:t>
            </a:r>
            <a:r>
              <a:rPr lang="en-US" dirty="0" smtClean="0">
                <a:latin typeface="Cambria Math"/>
                <a:ea typeface="Cambria Math"/>
              </a:rPr>
              <a:t>or</a:t>
            </a:r>
            <a:r>
              <a:rPr lang="en-US" i="1" dirty="0" smtClean="0">
                <a:latin typeface="Cambria Math"/>
                <a:ea typeface="Cambria Math"/>
              </a:rPr>
              <a:t> a </a:t>
            </a:r>
            <a:r>
              <a:rPr lang="en-US" dirty="0" smtClean="0">
                <a:latin typeface="Cambria Math"/>
                <a:ea typeface="Cambria Math"/>
              </a:rPr>
              <a:t>=</a:t>
            </a:r>
            <a:r>
              <a:rPr lang="en-US" i="1" dirty="0" smtClean="0">
                <a:latin typeface="Cambria Math"/>
                <a:ea typeface="Cambria Math"/>
              </a:rPr>
              <a:t> −b</a:t>
            </a:r>
            <a:r>
              <a:rPr lang="en-US" dirty="0" smtClean="0">
                <a:latin typeface="Cambria Math"/>
                <a:ea typeface="Cambria Math"/>
              </a:rPr>
              <a:t>} </a:t>
            </a:r>
          </a:p>
          <a:p>
            <a:pPr lvl="1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(both (1,−1) and (−1,1) belong to </a:t>
            </a: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  <a:endParaRPr lang="en-US" dirty="0" smtClean="0"/>
          </a:p>
          <a:p>
            <a:pPr lvl="1"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dirty="0" smtClean="0"/>
              <a:t>= {(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| </a:t>
            </a:r>
            <a:r>
              <a:rPr lang="en-US" i="1" dirty="0" smtClean="0"/>
              <a:t>a</a:t>
            </a:r>
            <a:r>
              <a:rPr lang="en-US" dirty="0" smtClean="0"/>
              <a:t> +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 3}  (both (1,2) and (2,1) belong to </a:t>
            </a: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>
                <a:latin typeface="Cambria Math"/>
                <a:ea typeface="Cambria Math"/>
              </a:rPr>
              <a:t>)</a:t>
            </a:r>
          </a:p>
          <a:p>
            <a:r>
              <a:rPr lang="en-US" b="1" dirty="0" smtClean="0">
                <a:ea typeface="Cambria Math"/>
              </a:rPr>
              <a:t>Note</a:t>
            </a:r>
            <a:r>
              <a:rPr lang="en-US" dirty="0" smtClean="0">
                <a:ea typeface="Cambria Math"/>
              </a:rPr>
              <a:t>: symmetric and </a:t>
            </a:r>
            <a:r>
              <a:rPr lang="en-US" dirty="0" err="1" smtClean="0">
                <a:ea typeface="Cambria Math"/>
              </a:rPr>
              <a:t>antisymmetric</a:t>
            </a:r>
            <a:r>
              <a:rPr lang="en-US" dirty="0" smtClean="0">
                <a:ea typeface="Cambria Math"/>
              </a:rPr>
              <a:t> are </a:t>
            </a:r>
            <a:r>
              <a:rPr lang="en-US" b="1" dirty="0" smtClean="0">
                <a:ea typeface="Cambria Math"/>
              </a:rPr>
              <a:t>not</a:t>
            </a:r>
            <a:r>
              <a:rPr lang="en-US" dirty="0" smtClean="0">
                <a:ea typeface="Cambria Math"/>
              </a:rPr>
              <a:t> opposites!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Transitive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Definition:  </a:t>
            </a:r>
            <a:r>
              <a:rPr lang="en-US" i="1" dirty="0" smtClean="0"/>
              <a:t>R</a:t>
            </a:r>
            <a:r>
              <a:rPr lang="en-US" dirty="0" smtClean="0"/>
              <a:t> is </a:t>
            </a:r>
            <a:r>
              <a:rPr lang="en-US" b="1" i="1" dirty="0" smtClean="0"/>
              <a:t>transitive</a:t>
            </a:r>
            <a:r>
              <a:rPr lang="en-US" dirty="0" smtClean="0"/>
              <a:t> if whenever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R</a:t>
            </a:r>
            <a:r>
              <a:rPr lang="en-US" b="1" i="1" dirty="0" smtClean="0"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and      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dirty="0" err="1" smtClean="0"/>
              <a:t>,</a:t>
            </a:r>
            <a:r>
              <a:rPr lang="en-US" i="1" dirty="0" err="1" smtClean="0"/>
              <a:t>c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ea typeface="Cambria Math"/>
              </a:rPr>
              <a:t>, then </a:t>
            </a:r>
            <a:r>
              <a:rPr lang="en-US" dirty="0" smtClean="0"/>
              <a:t>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c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R</a:t>
            </a:r>
            <a:r>
              <a:rPr lang="en-US" dirty="0" smtClean="0">
                <a:ea typeface="Cambria Math"/>
              </a:rPr>
              <a:t>, for all </a:t>
            </a:r>
            <a:r>
              <a:rPr lang="en-US" i="1" dirty="0" err="1" smtClean="0">
                <a:ea typeface="Cambria Math"/>
              </a:rPr>
              <a:t>a</a:t>
            </a:r>
            <a:r>
              <a:rPr lang="en-US" dirty="0" err="1" smtClean="0">
                <a:ea typeface="Cambria Math"/>
              </a:rPr>
              <a:t>,</a:t>
            </a:r>
            <a:r>
              <a:rPr lang="en-US" i="1" dirty="0" err="1" smtClean="0">
                <a:ea typeface="Cambria Math"/>
              </a:rPr>
              <a:t>b</a:t>
            </a:r>
            <a:r>
              <a:rPr lang="en-US" dirty="0" err="1" smtClean="0">
                <a:ea typeface="Cambria Math"/>
              </a:rPr>
              <a:t>,</a:t>
            </a:r>
            <a:r>
              <a:rPr lang="en-US" i="1" dirty="0" err="1" smtClean="0">
                <a:ea typeface="Cambria Math"/>
              </a:rPr>
              <a:t>c</a:t>
            </a:r>
            <a:r>
              <a:rPr lang="en-US" dirty="0" smtClean="0"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ea typeface="Cambria Math"/>
              </a:rPr>
              <a:t>. </a:t>
            </a:r>
          </a:p>
          <a:p>
            <a:pPr lvl="1"/>
            <a:r>
              <a:rPr lang="en-US" sz="2600" dirty="0" smtClean="0">
                <a:ea typeface="Cambria Math"/>
              </a:rPr>
              <a:t>Formally: </a:t>
            </a:r>
            <a:r>
              <a:rPr lang="en-US" sz="2600" dirty="0" smtClean="0">
                <a:latin typeface="Cambria Math"/>
                <a:ea typeface="Cambria Math"/>
              </a:rPr>
              <a:t>∀</a:t>
            </a:r>
            <a:r>
              <a:rPr lang="en-US" sz="2600" dirty="0" err="1" smtClean="0">
                <a:latin typeface="Cambria Math"/>
                <a:ea typeface="Cambria Math"/>
              </a:rPr>
              <a:t>a∀</a:t>
            </a:r>
            <a:r>
              <a:rPr lang="en-US" sz="2600" i="1" dirty="0" err="1">
                <a:ea typeface="Cambria Math"/>
              </a:rPr>
              <a:t>b</a:t>
            </a:r>
            <a:r>
              <a:rPr lang="en-US" sz="2600" dirty="0" err="1" smtClean="0">
                <a:latin typeface="Cambria Math"/>
                <a:ea typeface="Cambria Math"/>
              </a:rPr>
              <a:t>∀</a:t>
            </a:r>
            <a:r>
              <a:rPr lang="en-US" sz="2600" i="1" dirty="0" err="1">
                <a:ea typeface="Cambria Math"/>
              </a:rPr>
              <a:t>c</a:t>
            </a:r>
            <a:r>
              <a:rPr lang="en-US" sz="2600" dirty="0" smtClean="0">
                <a:latin typeface="Cambria Math"/>
                <a:ea typeface="Cambria Math"/>
              </a:rPr>
              <a:t>[(</a:t>
            </a:r>
            <a:r>
              <a:rPr lang="en-US" sz="2600" i="1" dirty="0" err="1" smtClean="0">
                <a:ea typeface="Cambria Math"/>
              </a:rPr>
              <a:t>a</a:t>
            </a:r>
            <a:r>
              <a:rPr lang="en-US" sz="2600" dirty="0" err="1" smtClean="0">
                <a:latin typeface="Cambria Math"/>
                <a:ea typeface="Cambria Math"/>
              </a:rPr>
              <a:t>,</a:t>
            </a:r>
            <a:r>
              <a:rPr lang="en-US" sz="2600" i="1" dirty="0" err="1">
                <a:ea typeface="Cambria Math"/>
              </a:rPr>
              <a:t>b</a:t>
            </a:r>
            <a:r>
              <a:rPr lang="en-US" sz="2600" dirty="0" smtClean="0">
                <a:latin typeface="Cambria Math"/>
                <a:ea typeface="Cambria Math"/>
              </a:rPr>
              <a:t>) ∊ </a:t>
            </a:r>
            <a:r>
              <a:rPr lang="en-US" sz="2600" i="1" dirty="0" smtClean="0">
                <a:ea typeface="Cambria Math"/>
              </a:rPr>
              <a:t>R</a:t>
            </a:r>
            <a:r>
              <a:rPr lang="en-US" sz="2600" dirty="0" smtClean="0">
                <a:latin typeface="Cambria Math"/>
                <a:ea typeface="Cambria Math"/>
              </a:rPr>
              <a:t> ∧ (</a:t>
            </a:r>
            <a:r>
              <a:rPr lang="en-US" sz="2600" i="1" dirty="0" err="1" smtClean="0">
                <a:ea typeface="Cambria Math"/>
              </a:rPr>
              <a:t>b</a:t>
            </a:r>
            <a:r>
              <a:rPr lang="en-US" sz="2600" dirty="0" err="1" smtClean="0">
                <a:latin typeface="Cambria Math"/>
                <a:ea typeface="Cambria Math"/>
              </a:rPr>
              <a:t>,</a:t>
            </a:r>
            <a:r>
              <a:rPr lang="en-US" sz="2600" i="1" dirty="0" err="1">
                <a:ea typeface="Cambria Math"/>
              </a:rPr>
              <a:t>c</a:t>
            </a:r>
            <a:r>
              <a:rPr lang="en-US" sz="2600" dirty="0" smtClean="0">
                <a:latin typeface="Cambria Math"/>
                <a:ea typeface="Cambria Math"/>
              </a:rPr>
              <a:t>) ∊ R ⟶ (</a:t>
            </a:r>
            <a:r>
              <a:rPr lang="en-US" sz="2600" i="1" dirty="0" err="1" smtClean="0">
                <a:ea typeface="Cambria Math"/>
              </a:rPr>
              <a:t>a</a:t>
            </a:r>
            <a:r>
              <a:rPr lang="en-US" sz="2600" dirty="0" err="1" smtClean="0">
                <a:latin typeface="Cambria Math"/>
                <a:ea typeface="Cambria Math"/>
              </a:rPr>
              <a:t>,</a:t>
            </a:r>
            <a:r>
              <a:rPr lang="en-US" sz="2600" i="1" dirty="0" err="1">
                <a:ea typeface="Cambria Math"/>
              </a:rPr>
              <a:t>c</a:t>
            </a:r>
            <a:r>
              <a:rPr lang="en-US" sz="2600" dirty="0" smtClean="0">
                <a:latin typeface="Cambria Math"/>
                <a:ea typeface="Cambria Math"/>
              </a:rPr>
              <a:t>) ∊ </a:t>
            </a:r>
            <a:r>
              <a:rPr lang="en-US" sz="2600" i="1" dirty="0" smtClean="0">
                <a:ea typeface="Cambria Math"/>
              </a:rPr>
              <a:t>R</a:t>
            </a:r>
            <a:r>
              <a:rPr lang="en-US" sz="2600" dirty="0" smtClean="0">
                <a:latin typeface="Cambria Math"/>
                <a:ea typeface="Cambria Math"/>
              </a:rPr>
              <a:t> ]</a:t>
            </a:r>
            <a:endParaRPr lang="en-US" sz="2600" dirty="0" smtClean="0">
              <a:ea typeface="Cambria Math"/>
            </a:endParaRPr>
          </a:p>
          <a:p>
            <a:r>
              <a:rPr lang="en-US" b="1" dirty="0" smtClean="0">
                <a:ea typeface="Cambria Math"/>
              </a:rPr>
              <a:t>Examples</a:t>
            </a:r>
            <a:r>
              <a:rPr lang="en-US" dirty="0" smtClean="0">
                <a:ea typeface="Cambria Math"/>
              </a:rPr>
              <a:t>:</a:t>
            </a:r>
          </a:p>
          <a:p>
            <a:pPr lvl="1">
              <a:buNone/>
            </a:pP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≤ </a:t>
            </a:r>
            <a:r>
              <a:rPr lang="en-US" sz="2600" i="1" dirty="0" smtClean="0">
                <a:latin typeface="Cambria Math"/>
                <a:ea typeface="Cambria Math"/>
              </a:rPr>
              <a:t>b</a:t>
            </a:r>
            <a:r>
              <a:rPr lang="en-US" sz="2600" dirty="0" smtClean="0">
                <a:latin typeface="Cambria Math"/>
                <a:ea typeface="Cambria Math"/>
              </a:rPr>
              <a:t>}</a:t>
            </a:r>
          </a:p>
          <a:p>
            <a:pPr lvl="1">
              <a:buNone/>
            </a:pP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&gt; </a:t>
            </a:r>
            <a:r>
              <a:rPr lang="en-US" sz="2600" i="1" dirty="0" smtClean="0">
                <a:latin typeface="Cambria Math"/>
                <a:ea typeface="Cambria Math"/>
              </a:rPr>
              <a:t>b</a:t>
            </a:r>
            <a:r>
              <a:rPr lang="en-US" sz="2600" dirty="0" smtClean="0">
                <a:latin typeface="Cambria Math"/>
                <a:ea typeface="Cambria Math"/>
              </a:rPr>
              <a:t>}</a:t>
            </a:r>
            <a:endParaRPr lang="en-US" sz="2600" dirty="0" smtClean="0"/>
          </a:p>
          <a:p>
            <a:pPr lvl="1">
              <a:buNone/>
            </a:pP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= </a:t>
            </a:r>
            <a:r>
              <a:rPr lang="en-US" sz="2600" i="1" dirty="0" smtClean="0">
                <a:latin typeface="Cambria Math"/>
                <a:ea typeface="Cambria Math"/>
              </a:rPr>
              <a:t>b  </a:t>
            </a:r>
            <a:r>
              <a:rPr lang="en-US" sz="2600" dirty="0" smtClean="0">
                <a:latin typeface="Cambria Math"/>
                <a:ea typeface="Cambria Math"/>
              </a:rPr>
              <a:t>or</a:t>
            </a:r>
            <a:r>
              <a:rPr lang="en-US" sz="2600" i="1" dirty="0" smtClean="0">
                <a:latin typeface="Cambria Math"/>
                <a:ea typeface="Cambria Math"/>
              </a:rPr>
              <a:t> a </a:t>
            </a:r>
            <a:r>
              <a:rPr lang="en-US" sz="2600" dirty="0" smtClean="0">
                <a:latin typeface="Cambria Math"/>
                <a:ea typeface="Cambria Math"/>
              </a:rPr>
              <a:t>=</a:t>
            </a:r>
            <a:r>
              <a:rPr lang="en-US" sz="2600" i="1" dirty="0" smtClean="0">
                <a:latin typeface="Cambria Math"/>
                <a:ea typeface="Cambria Math"/>
              </a:rPr>
              <a:t> −b</a:t>
            </a:r>
            <a:r>
              <a:rPr lang="en-US" sz="2600" dirty="0" smtClean="0">
                <a:latin typeface="Cambria Math"/>
                <a:ea typeface="Cambria Math"/>
              </a:rPr>
              <a:t>}</a:t>
            </a:r>
            <a:endParaRPr lang="en-US" sz="2600" dirty="0" smtClean="0"/>
          </a:p>
          <a:p>
            <a:pPr lvl="1">
              <a:buNone/>
            </a:pP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= </a:t>
            </a:r>
            <a:r>
              <a:rPr lang="en-US" sz="2600" i="1" dirty="0" smtClean="0">
                <a:latin typeface="Cambria Math"/>
                <a:ea typeface="Cambria Math"/>
              </a:rPr>
              <a:t>b</a:t>
            </a:r>
            <a:r>
              <a:rPr lang="en-US" sz="2600" dirty="0" smtClean="0">
                <a:latin typeface="Cambria Math"/>
                <a:ea typeface="Cambria Math"/>
              </a:rPr>
              <a:t>}</a:t>
            </a:r>
          </a:p>
          <a:p>
            <a:pPr lvl="1"/>
            <a:r>
              <a:rPr lang="en-US" sz="2600" dirty="0" smtClean="0">
                <a:ea typeface="Cambria Math"/>
              </a:rPr>
              <a:t>The following are </a:t>
            </a:r>
            <a:r>
              <a:rPr lang="en-US" sz="2600" b="1" dirty="0" smtClean="0">
                <a:ea typeface="Cambria Math"/>
              </a:rPr>
              <a:t>not</a:t>
            </a:r>
            <a:r>
              <a:rPr lang="en-US" sz="2600" dirty="0" smtClean="0">
                <a:ea typeface="Cambria Math"/>
              </a:rPr>
              <a:t> transitive:</a:t>
            </a:r>
          </a:p>
          <a:p>
            <a:pPr lvl="1">
              <a:buNone/>
            </a:pPr>
            <a:r>
              <a:rPr lang="en-US" sz="2600" dirty="0" smtClean="0">
                <a:latin typeface="Cambria Math"/>
                <a:ea typeface="Cambria Math"/>
              </a:rPr>
              <a:t> </a:t>
            </a: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= </a:t>
            </a:r>
            <a:r>
              <a:rPr lang="en-US" sz="2600" i="1" dirty="0" smtClean="0">
                <a:latin typeface="Cambria Math"/>
                <a:ea typeface="Cambria Math"/>
              </a:rPr>
              <a:t>b </a:t>
            </a:r>
            <a:r>
              <a:rPr lang="en-US" sz="2600" dirty="0" smtClean="0">
                <a:latin typeface="Cambria Math"/>
                <a:ea typeface="Cambria Math"/>
              </a:rPr>
              <a:t>+ 1} </a:t>
            </a:r>
          </a:p>
          <a:p>
            <a:pPr lvl="1">
              <a:buNone/>
            </a:pPr>
            <a:r>
              <a:rPr lang="en-US" sz="2600" dirty="0">
                <a:latin typeface="Cambria Math"/>
                <a:ea typeface="Cambria Math"/>
              </a:rPr>
              <a:t>	</a:t>
            </a:r>
            <a:r>
              <a:rPr lang="en-US" sz="2600" dirty="0" smtClean="0">
                <a:latin typeface="Cambria Math"/>
                <a:ea typeface="Cambria Math"/>
              </a:rPr>
              <a:t>		(</a:t>
            </a:r>
            <a:r>
              <a:rPr lang="en-US" sz="2600" dirty="0" smtClean="0">
                <a:ea typeface="Cambria Math"/>
              </a:rPr>
              <a:t>both</a:t>
            </a:r>
            <a:r>
              <a:rPr lang="en-US" sz="2600" dirty="0" smtClean="0">
                <a:latin typeface="Cambria Math"/>
                <a:ea typeface="Cambria Math"/>
              </a:rPr>
              <a:t> (3,2) </a:t>
            </a:r>
            <a:r>
              <a:rPr lang="en-US" sz="2600" dirty="0" smtClean="0">
                <a:ea typeface="Cambria Math"/>
              </a:rPr>
              <a:t>and</a:t>
            </a:r>
            <a:r>
              <a:rPr lang="en-US" sz="2600" dirty="0" smtClean="0">
                <a:latin typeface="Cambria Math"/>
                <a:ea typeface="Cambria Math"/>
              </a:rPr>
              <a:t> (4,3) </a:t>
            </a:r>
            <a:r>
              <a:rPr lang="en-US" sz="2600" dirty="0" smtClean="0">
                <a:ea typeface="Cambria Math"/>
              </a:rPr>
              <a:t>belong to </a:t>
            </a: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600" dirty="0" smtClean="0">
                <a:ea typeface="Cambria Math"/>
              </a:rPr>
              <a:t>, but not </a:t>
            </a:r>
            <a:r>
              <a:rPr lang="en-US" sz="2600" dirty="0" smtClean="0">
                <a:latin typeface="Cambria Math"/>
                <a:ea typeface="Cambria Math"/>
              </a:rPr>
              <a:t>(3,3))</a:t>
            </a:r>
          </a:p>
          <a:p>
            <a:pPr lvl="1">
              <a:buNone/>
            </a:pPr>
            <a:r>
              <a:rPr lang="en-US" sz="2600" i="1" dirty="0" smtClean="0"/>
              <a:t> 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sz="2600" dirty="0" smtClean="0"/>
              <a:t>= {(</a:t>
            </a:r>
            <a:r>
              <a:rPr lang="en-US" sz="2600" i="1" dirty="0" err="1" smtClean="0"/>
              <a:t>a</a:t>
            </a:r>
            <a:r>
              <a:rPr lang="en-US" sz="2600" dirty="0" err="1" smtClean="0"/>
              <a:t>,</a:t>
            </a:r>
            <a:r>
              <a:rPr lang="en-US" sz="2600" i="1" dirty="0" err="1" smtClean="0"/>
              <a:t>b</a:t>
            </a:r>
            <a:r>
              <a:rPr lang="en-US" sz="2600" dirty="0" smtClean="0"/>
              <a:t>) | </a:t>
            </a:r>
            <a:r>
              <a:rPr lang="en-US" sz="2600" i="1" dirty="0" smtClean="0"/>
              <a:t>a</a:t>
            </a:r>
            <a:r>
              <a:rPr lang="en-US" sz="2600" dirty="0" smtClean="0"/>
              <a:t> + </a:t>
            </a:r>
            <a:r>
              <a:rPr lang="en-US" sz="2600" i="1" dirty="0" smtClean="0"/>
              <a:t>b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Cambria Math"/>
                <a:ea typeface="Cambria Math"/>
              </a:rPr>
              <a:t>≤ 3} </a:t>
            </a:r>
          </a:p>
          <a:p>
            <a:pPr lvl="1">
              <a:buNone/>
            </a:pPr>
            <a:r>
              <a:rPr lang="en-US" sz="2600" dirty="0">
                <a:latin typeface="Cambria Math"/>
                <a:ea typeface="Cambria Math"/>
              </a:rPr>
              <a:t>	</a:t>
            </a:r>
            <a:r>
              <a:rPr lang="en-US" sz="2600" dirty="0" smtClean="0">
                <a:latin typeface="Cambria Math"/>
                <a:ea typeface="Cambria Math"/>
              </a:rPr>
              <a:t>		(</a:t>
            </a:r>
            <a:r>
              <a:rPr lang="en-US" sz="2600" dirty="0" smtClean="0">
                <a:ea typeface="Cambria Math"/>
              </a:rPr>
              <a:t>both</a:t>
            </a:r>
            <a:r>
              <a:rPr lang="en-US" sz="2600" dirty="0" smtClean="0">
                <a:latin typeface="Cambria Math"/>
                <a:ea typeface="Cambria Math"/>
              </a:rPr>
              <a:t> (2,1) </a:t>
            </a:r>
            <a:r>
              <a:rPr lang="en-US" sz="2600" dirty="0" smtClean="0">
                <a:ea typeface="Cambria Math"/>
              </a:rPr>
              <a:t>and</a:t>
            </a:r>
            <a:r>
              <a:rPr lang="en-US" sz="2600" dirty="0" smtClean="0">
                <a:latin typeface="Cambria Math"/>
                <a:ea typeface="Cambria Math"/>
              </a:rPr>
              <a:t> (1,2) </a:t>
            </a:r>
            <a:r>
              <a:rPr lang="en-US" sz="2600" dirty="0" smtClean="0">
                <a:ea typeface="Cambria Math"/>
              </a:rPr>
              <a:t>belong to </a:t>
            </a:r>
            <a:r>
              <a:rPr lang="en-US" sz="2600" i="1" dirty="0" smtClean="0"/>
              <a:t>R</a:t>
            </a:r>
            <a:r>
              <a:rPr lang="en-US" sz="2600" baseline="-25000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sz="2600" dirty="0" smtClean="0">
                <a:latin typeface="Cambria Math"/>
                <a:ea typeface="Cambria Math"/>
              </a:rPr>
              <a:t>, </a:t>
            </a:r>
            <a:r>
              <a:rPr lang="en-US" sz="2600" dirty="0" smtClean="0">
                <a:ea typeface="Cambria Math"/>
              </a:rPr>
              <a:t>but not </a:t>
            </a:r>
            <a:r>
              <a:rPr lang="en-US" sz="2600" dirty="0" smtClean="0">
                <a:latin typeface="Cambria Math"/>
                <a:ea typeface="Cambria Math"/>
              </a:rPr>
              <a:t>(2,2))</a:t>
            </a:r>
            <a:endParaRPr lang="en-US" sz="2600" dirty="0" smtClean="0"/>
          </a:p>
          <a:p>
            <a:pPr>
              <a:buNone/>
            </a:pPr>
            <a:endParaRPr lang="en-US" b="1" dirty="0" smtClean="0">
              <a:ea typeface="Cambria Math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Combining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Two relations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 and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 can be </a:t>
            </a:r>
            <a:r>
              <a:rPr lang="en-US" sz="2400" b="1" dirty="0" smtClean="0"/>
              <a:t>combined</a:t>
            </a:r>
            <a:r>
              <a:rPr lang="en-US" sz="2400" dirty="0" smtClean="0"/>
              <a:t> using basic set operations, such as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∪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∩</a:t>
            </a:r>
            <a:r>
              <a:rPr lang="en-US" sz="2400" dirty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−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and</a:t>
            </a:r>
            <a:r>
              <a:rPr lang="en-US" sz="2400" i="1" dirty="0" smtClean="0"/>
              <a:t> 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/>
                <a:ea typeface="Cambria Math"/>
              </a:rPr>
              <a:t>−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sz="2400" dirty="0" smtClean="0"/>
          </a:p>
          <a:p>
            <a:pPr>
              <a:spcBef>
                <a:spcPts val="1200"/>
              </a:spcBef>
            </a:pPr>
            <a:r>
              <a:rPr lang="en-US" sz="2400" b="1" dirty="0" smtClean="0"/>
              <a:t>Example</a:t>
            </a:r>
            <a:r>
              <a:rPr lang="en-US" sz="2400" dirty="0" smtClean="0"/>
              <a:t>: Let </a:t>
            </a:r>
            <a:r>
              <a:rPr lang="en-US" sz="2400" i="1" dirty="0" smtClean="0"/>
              <a:t>A</a:t>
            </a:r>
            <a:r>
              <a:rPr lang="en-US" sz="2400" dirty="0" smtClean="0"/>
              <a:t> = {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1,2,3</a:t>
            </a:r>
            <a:r>
              <a:rPr lang="en-US" sz="2400" dirty="0" smtClean="0"/>
              <a:t>}</a:t>
            </a:r>
            <a:r>
              <a:rPr lang="en-US" sz="2400" i="1" dirty="0" smtClean="0"/>
              <a:t>, B</a:t>
            </a:r>
            <a:r>
              <a:rPr lang="en-US" sz="2400" dirty="0" smtClean="0"/>
              <a:t> </a:t>
            </a:r>
            <a:r>
              <a:rPr lang="en-US" sz="2400" i="1" dirty="0" smtClean="0"/>
              <a:t>= </a:t>
            </a:r>
            <a:r>
              <a:rPr lang="en-US" sz="2400" dirty="0" smtClean="0"/>
              <a:t>{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1,2,3,4</a:t>
            </a:r>
            <a:r>
              <a:rPr lang="en-US" sz="2400" dirty="0" smtClean="0"/>
              <a:t>}                       </a:t>
            </a:r>
          </a:p>
          <a:p>
            <a:pPr marL="365760" lvl="1" indent="0">
              <a:spcBef>
                <a:spcPts val="1200"/>
              </a:spcBef>
              <a:buNone/>
            </a:pP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{(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1,1</a:t>
            </a:r>
            <a:r>
              <a:rPr lang="en-US" dirty="0" smtClean="0"/>
              <a:t>),(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2,2</a:t>
            </a:r>
            <a:r>
              <a:rPr lang="en-US" dirty="0" smtClean="0"/>
              <a:t>),(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3,3</a:t>
            </a:r>
            <a:r>
              <a:rPr lang="en-US" dirty="0" smtClean="0"/>
              <a:t>)}, </a:t>
            </a:r>
            <a:r>
              <a:rPr lang="en-US" i="1" dirty="0" smtClean="0"/>
              <a:t>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= {(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1,1</a:t>
            </a:r>
            <a:r>
              <a:rPr lang="en-US" dirty="0" smtClean="0"/>
              <a:t>),(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</a:t>
            </a:r>
            <a:r>
              <a:rPr lang="en-US" dirty="0" smtClean="0"/>
              <a:t>),(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1,3</a:t>
            </a:r>
            <a:r>
              <a:rPr lang="en-US" dirty="0" smtClean="0"/>
              <a:t>),(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1,4</a:t>
            </a:r>
            <a:r>
              <a:rPr lang="en-US" dirty="0" smtClean="0"/>
              <a:t>)} </a:t>
            </a:r>
          </a:p>
          <a:p>
            <a:pPr marL="365760" lvl="1" indent="0">
              <a:spcBef>
                <a:spcPts val="1200"/>
              </a:spcBef>
              <a:buNone/>
            </a:pPr>
            <a:r>
              <a:rPr lang="en-US" dirty="0" smtClean="0"/>
              <a:t>Then: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143000" y="38862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∪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400" dirty="0" smtClean="0"/>
              <a:t>= {(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1,1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1,2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1,3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1,4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2,2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3,3</a:t>
            </a:r>
            <a:r>
              <a:rPr lang="en-US" sz="2400" dirty="0" smtClean="0"/>
              <a:t>)}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444854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∩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400" dirty="0" smtClean="0"/>
              <a:t>= {(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1,1</a:t>
            </a:r>
            <a:r>
              <a:rPr lang="en-US" sz="2400" dirty="0" smtClean="0"/>
              <a:t>)}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149985" y="4987194"/>
            <a:ext cx="3345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/>
                <a:ea typeface="Cambria Math"/>
              </a:rPr>
              <a:t>−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400" dirty="0" smtClean="0"/>
              <a:t>= {(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2,2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3,3</a:t>
            </a:r>
            <a:r>
              <a:rPr lang="en-US" sz="2400" dirty="0" smtClean="0"/>
              <a:t>)}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149984" y="5537308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/>
                <a:ea typeface="Cambria Math"/>
              </a:rPr>
              <a:t>−</a:t>
            </a:r>
            <a:r>
              <a:rPr lang="en-US" sz="2400" i="1" dirty="0" smtClean="0"/>
              <a:t>R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sz="2400" dirty="0" smtClean="0"/>
              <a:t>= {(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1,2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1,3</a:t>
            </a:r>
            <a:r>
              <a:rPr lang="en-US" sz="2400" dirty="0" smtClean="0"/>
              <a:t>),(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1,4</a:t>
            </a:r>
            <a:r>
              <a:rPr lang="en-US" sz="2400" dirty="0" smtClean="0"/>
              <a:t>)}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8289</TotalTime>
  <Words>1266</Words>
  <Application>Microsoft Office PowerPoint</Application>
  <PresentationFormat>On-screen Show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Relations and Their Properties</vt:lpstr>
      <vt:lpstr>Binary Relations</vt:lpstr>
      <vt:lpstr>Binary Relation on a Set</vt:lpstr>
      <vt:lpstr>Binary Relations on a Set</vt:lpstr>
      <vt:lpstr>Reflexive Relations</vt:lpstr>
      <vt:lpstr>Symmetric Relations</vt:lpstr>
      <vt:lpstr>Antisymmetric Relations</vt:lpstr>
      <vt:lpstr>Transitive Relations</vt:lpstr>
      <vt:lpstr>Combining Relations</vt:lpstr>
      <vt:lpstr>Composition</vt:lpstr>
      <vt:lpstr>Powers of a Relation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Bren School of Information and Computers Science</cp:lastModifiedBy>
  <cp:revision>534</cp:revision>
  <dcterms:created xsi:type="dcterms:W3CDTF">2011-12-08T02:09:54Z</dcterms:created>
  <dcterms:modified xsi:type="dcterms:W3CDTF">2014-03-22T07:27:59Z</dcterms:modified>
</cp:coreProperties>
</file>