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98" r:id="rId2"/>
    <p:sldId id="506" r:id="rId3"/>
    <p:sldId id="513" r:id="rId4"/>
    <p:sldId id="514" r:id="rId5"/>
    <p:sldId id="515" r:id="rId6"/>
    <p:sldId id="517" r:id="rId7"/>
    <p:sldId id="518" r:id="rId8"/>
    <p:sldId id="519" r:id="rId9"/>
  </p:sldIdLst>
  <p:sldSz cx="9144000" cy="6858000" type="screen4x3"/>
  <p:notesSz cx="6985000" cy="9271000"/>
  <p:embeddedFontLst>
    <p:embeddedFont>
      <p:font typeface="Constantia" panose="02030602050306030303" pitchFamily="18" charset="0"/>
      <p:regular r:id="rId12"/>
      <p:bold r:id="rId13"/>
      <p:italic r:id="rId14"/>
      <p:boldItalic r:id="rId15"/>
    </p:embeddedFont>
    <p:embeddedFont>
      <p:font typeface="Wingdings 2" panose="05020102010507070707" pitchFamily="18" charset="2"/>
      <p:regular r:id="rId16"/>
    </p:embeddedFont>
    <p:embeddedFont>
      <p:font typeface="Bookman Old Style" panose="02050604050505020204" pitchFamily="18" charset="0"/>
      <p:regular r:id="rId17"/>
      <p:bold r:id="rId18"/>
      <p:italic r:id="rId19"/>
      <p:boldItalic r:id="rId20"/>
    </p:embeddedFont>
    <p:embeddedFont>
      <p:font typeface="Cambria Math" panose="02040503050406030204" pitchFamily="18" charset="0"/>
      <p:regular r:id="rId21"/>
    </p:embeddedFont>
    <p:embeddedFont>
      <p:font typeface="Lucida Sans Unicode" panose="020B0602030504020204" pitchFamily="3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MT Extra" panose="05050102010205020202" pitchFamily="18" charset="2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7" autoAdjust="0"/>
    <p:restoredTop sz="94660"/>
  </p:normalViewPr>
  <p:slideViewPr>
    <p:cSldViewPr>
      <p:cViewPr>
        <p:scale>
          <a:sx n="134" d="100"/>
          <a:sy n="134" d="100"/>
        </p:scale>
        <p:origin x="1020" y="14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1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r">
              <a:defRPr sz="1300"/>
            </a:lvl1pPr>
          </a:lstStyle>
          <a:p>
            <a:fld id="{C0FEF7AE-0C30-4EA7-B74D-470A9C33048D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1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r">
              <a:defRPr sz="1300"/>
            </a:lvl1pPr>
          </a:lstStyle>
          <a:p>
            <a:fld id="{E3901582-F5A8-41ED-8946-57B4D8BFA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81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r">
              <a:defRPr sz="1300"/>
            </a:lvl1pPr>
          </a:lstStyle>
          <a:p>
            <a:fld id="{10106763-8029-41BC-9E70-E644A94F0E80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4750" y="696913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74" tIns="46437" rIns="92874" bIns="4643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3725"/>
            <a:ext cx="5588000" cy="4171950"/>
          </a:xfrm>
          <a:prstGeom prst="rect">
            <a:avLst/>
          </a:prstGeom>
        </p:spPr>
        <p:txBody>
          <a:bodyPr vert="horz" lIns="92874" tIns="46437" rIns="92874" bIns="4643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r">
              <a:defRPr sz="1300"/>
            </a:lvl1pPr>
          </a:lstStyle>
          <a:p>
            <a:fld id="{A56D6F1B-26ED-417A-B5D8-8AED7AD379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7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Partial Orderings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Partial Orderings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A relation </a:t>
            </a:r>
            <a:r>
              <a:rPr lang="en-US" sz="2400" i="1" dirty="0" smtClean="0">
                <a:latin typeface="Bookman Old Style" pitchFamily="18" charset="0"/>
              </a:rPr>
              <a:t>R</a:t>
            </a:r>
            <a:r>
              <a:rPr lang="en-US" sz="2400" dirty="0" smtClean="0"/>
              <a:t> on a set </a:t>
            </a:r>
            <a:r>
              <a:rPr lang="en-US" sz="2400" i="1" dirty="0" smtClean="0">
                <a:latin typeface="Bookman Old Style" pitchFamily="18" charset="0"/>
              </a:rPr>
              <a:t>S</a:t>
            </a:r>
            <a:r>
              <a:rPr lang="en-US" sz="2400" dirty="0" smtClean="0"/>
              <a:t> is called a </a:t>
            </a:r>
            <a:r>
              <a:rPr lang="en-US" sz="2400" b="1" dirty="0" smtClean="0"/>
              <a:t>partial ordering </a:t>
            </a:r>
            <a:r>
              <a:rPr lang="en-US" sz="2400" dirty="0" smtClean="0"/>
              <a:t>if it is: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</a:t>
            </a:r>
            <a:r>
              <a:rPr lang="en-US" dirty="0" smtClean="0"/>
              <a:t>eflexive</a:t>
            </a:r>
          </a:p>
          <a:p>
            <a:pPr lvl="1">
              <a:lnSpc>
                <a:spcPct val="90000"/>
              </a:lnSpc>
            </a:pPr>
            <a:r>
              <a:rPr lang="en-US" dirty="0" err="1" smtClean="0"/>
              <a:t>antisymmetric</a:t>
            </a:r>
            <a:endParaRPr lang="en-US" dirty="0" smtClean="0"/>
          </a:p>
          <a:p>
            <a:pPr lvl="1">
              <a:lnSpc>
                <a:spcPct val="90000"/>
              </a:lnSpc>
            </a:pPr>
            <a:r>
              <a:rPr lang="en-US" dirty="0" smtClean="0"/>
              <a:t>transitive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A set </a:t>
            </a:r>
            <a:r>
              <a:rPr lang="en-US" sz="2400" i="1" dirty="0" smtClean="0">
                <a:latin typeface="Bookman Old Style" pitchFamily="18" charset="0"/>
              </a:rPr>
              <a:t>S</a:t>
            </a:r>
            <a:r>
              <a:rPr lang="en-US" sz="2400" dirty="0" smtClean="0"/>
              <a:t> together with a partial ordering </a:t>
            </a:r>
            <a:r>
              <a:rPr lang="en-US" sz="2400" i="1" dirty="0" smtClean="0">
                <a:latin typeface="Bookman Old Style" pitchFamily="18" charset="0"/>
              </a:rPr>
              <a:t>R</a:t>
            </a:r>
            <a:r>
              <a:rPr lang="en-US" sz="2400" dirty="0" smtClean="0"/>
              <a:t> is called a </a:t>
            </a:r>
            <a:r>
              <a:rPr lang="en-US" sz="2400" b="1" dirty="0" smtClean="0"/>
              <a:t>partially ordered set</a:t>
            </a:r>
            <a:r>
              <a:rPr lang="en-US" sz="2400" dirty="0" smtClean="0"/>
              <a:t>, or </a:t>
            </a:r>
            <a:r>
              <a:rPr lang="en-US" sz="2400" b="1" dirty="0" err="1" smtClean="0"/>
              <a:t>poset</a:t>
            </a:r>
            <a:r>
              <a:rPr lang="en-US" sz="2400" dirty="0" smtClean="0"/>
              <a:t>, and is denoted by (</a:t>
            </a:r>
            <a:r>
              <a:rPr lang="en-US" sz="2400" i="1" dirty="0" smtClean="0">
                <a:latin typeface="Bookman Old Style" pitchFamily="18" charset="0"/>
              </a:rPr>
              <a:t>S</a:t>
            </a:r>
            <a:r>
              <a:rPr lang="en-US" sz="2400" dirty="0" smtClean="0"/>
              <a:t>,</a:t>
            </a:r>
            <a:r>
              <a:rPr lang="en-US" sz="2400" i="1" dirty="0" smtClean="0">
                <a:latin typeface="Bookman Old Style" pitchFamily="18" charset="0"/>
              </a:rPr>
              <a:t>R</a:t>
            </a:r>
            <a:r>
              <a:rPr lang="en-US" sz="2400" dirty="0" smtClean="0"/>
              <a:t>).</a:t>
            </a:r>
          </a:p>
          <a:p>
            <a:pPr lvl="0">
              <a:lnSpc>
                <a:spcPct val="90000"/>
              </a:lnSpc>
              <a:spcBef>
                <a:spcPts val="1800"/>
              </a:spcBef>
              <a:buClr>
                <a:srgbClr val="0BD0D9"/>
              </a:buClr>
            </a:pPr>
            <a:r>
              <a:rPr lang="en-US" sz="2400" b="1" dirty="0">
                <a:solidFill>
                  <a:prstClr val="black"/>
                </a:solidFill>
              </a:rPr>
              <a:t>Example</a:t>
            </a:r>
            <a:r>
              <a:rPr lang="en-US" sz="2400" dirty="0">
                <a:solidFill>
                  <a:prstClr val="black"/>
                </a:solidFill>
              </a:rPr>
              <a:t>: “</a:t>
            </a:r>
            <a:r>
              <a:rPr lang="en-US" sz="2400" dirty="0">
                <a:solidFill>
                  <a:prstClr val="black"/>
                </a:solidFill>
                <a:sym typeface="Symbol" pitchFamily="18" charset="2"/>
              </a:rPr>
              <a:t>” is a partial ordering on the set of integers</a:t>
            </a:r>
          </a:p>
          <a:p>
            <a:pPr lvl="1">
              <a:lnSpc>
                <a:spcPct val="90000"/>
              </a:lnSpc>
              <a:buClr>
                <a:srgbClr val="0F6FC6"/>
              </a:buClr>
            </a:pPr>
            <a:r>
              <a:rPr lang="en-US" dirty="0" smtClean="0">
                <a:solidFill>
                  <a:prstClr val="black"/>
                </a:solidFill>
                <a:sym typeface="Symbol" pitchFamily="18" charset="2"/>
              </a:rPr>
              <a:t>reflexive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: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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for every integer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a</a:t>
            </a:r>
          </a:p>
          <a:p>
            <a:pPr lvl="1">
              <a:lnSpc>
                <a:spcPct val="90000"/>
              </a:lnSpc>
              <a:buClr>
                <a:srgbClr val="0F6FC6"/>
              </a:buClr>
            </a:pPr>
            <a:r>
              <a:rPr lang="en-US" dirty="0" smtClean="0">
                <a:solidFill>
                  <a:prstClr val="black"/>
                </a:solidFill>
                <a:sym typeface="Symbol" pitchFamily="18" charset="2"/>
              </a:rPr>
              <a:t>anti-symmetric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: If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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b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and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b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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then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 =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b</a:t>
            </a:r>
            <a:endParaRPr lang="en-US" dirty="0">
              <a:solidFill>
                <a:prstClr val="black"/>
              </a:solidFill>
              <a:sym typeface="Symbol" pitchFamily="18" charset="2"/>
            </a:endParaRPr>
          </a:p>
          <a:p>
            <a:pPr lvl="1">
              <a:lnSpc>
                <a:spcPct val="90000"/>
              </a:lnSpc>
              <a:buClr>
                <a:srgbClr val="0F6FC6"/>
              </a:buClr>
            </a:pPr>
            <a:r>
              <a:rPr lang="en-US" dirty="0" smtClean="0">
                <a:solidFill>
                  <a:prstClr val="black"/>
                </a:solidFill>
                <a:sym typeface="Symbol" pitchFamily="18" charset="2"/>
              </a:rPr>
              <a:t>transitive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: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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b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and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b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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c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implies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  </a:t>
            </a:r>
            <a:r>
              <a:rPr lang="en-US" i="1" dirty="0">
                <a:solidFill>
                  <a:prstClr val="black"/>
                </a:solidFill>
                <a:latin typeface="Bookman Old Style" pitchFamily="18" charset="0"/>
                <a:sym typeface="Symbol" pitchFamily="18" charset="2"/>
              </a:rPr>
              <a:t>c</a:t>
            </a:r>
            <a:endParaRPr lang="en-US" dirty="0">
              <a:solidFill>
                <a:prstClr val="black"/>
              </a:solidFill>
              <a:sym typeface="Symbol" pitchFamily="18" charset="2"/>
            </a:endParaRPr>
          </a:p>
          <a:p>
            <a:pPr lvl="1">
              <a:lnSpc>
                <a:spcPct val="90000"/>
              </a:lnSpc>
              <a:buClr>
                <a:srgbClr val="0F6FC6"/>
              </a:buClr>
            </a:pP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Therefore “” is a partial ordering on the set of integers and (</a:t>
            </a:r>
            <a:r>
              <a:rPr lang="en-US" b="1" dirty="0">
                <a:solidFill>
                  <a:prstClr val="black"/>
                </a:solidFill>
                <a:sym typeface="Symbol" pitchFamily="18" charset="2"/>
              </a:rPr>
              <a:t>Z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, </a:t>
            </a:r>
            <a:r>
              <a:rPr lang="en-US" b="1" dirty="0">
                <a:solidFill>
                  <a:prstClr val="black"/>
                </a:solidFill>
                <a:sym typeface="Symbol" pitchFamily="18" charset="2"/>
              </a:rPr>
              <a:t>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) is a </a:t>
            </a:r>
            <a:r>
              <a:rPr lang="en-US" dirty="0" err="1">
                <a:solidFill>
                  <a:prstClr val="black"/>
                </a:solidFill>
                <a:sym typeface="Symbol" pitchFamily="18" charset="2"/>
              </a:rPr>
              <a:t>poset</a:t>
            </a:r>
            <a:r>
              <a:rPr lang="en-US" dirty="0">
                <a:solidFill>
                  <a:prstClr val="black"/>
                </a:solidFill>
                <a:sym typeface="Symbol" pitchFamily="18" charset="2"/>
              </a:rPr>
              <a:t>.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Comparable/Incomparable Elements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Let “</a:t>
            </a:r>
            <a:r>
              <a:rPr lang="en-US" sz="2400" dirty="0" smtClean="0">
                <a:latin typeface="Lucida Sans Unicode" pitchFamily="34" charset="0"/>
              </a:rPr>
              <a:t>≼</a:t>
            </a:r>
            <a:r>
              <a:rPr lang="en-US" sz="2400" dirty="0" smtClean="0"/>
              <a:t>” denote any relation in a </a:t>
            </a:r>
            <a:r>
              <a:rPr lang="en-US" sz="2400" dirty="0" err="1" smtClean="0"/>
              <a:t>poset</a:t>
            </a:r>
            <a:r>
              <a:rPr lang="en-US" sz="2400" dirty="0" smtClean="0"/>
              <a:t> (e.g. </a:t>
            </a:r>
            <a:r>
              <a:rPr lang="en-US" sz="2400" dirty="0" smtClean="0">
                <a:latin typeface="Lucida Sans Unicode" pitchFamily="34" charset="0"/>
                <a:cs typeface="Lucida Sans Unicode" pitchFamily="34" charset="0"/>
                <a:sym typeface="Symbol" pitchFamily="18" charset="2"/>
              </a:rPr>
              <a:t>)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The elements </a:t>
            </a:r>
            <a:r>
              <a:rPr lang="en-US" sz="2400" i="1" dirty="0" smtClean="0">
                <a:latin typeface="Bookman Old Style" pitchFamily="18" charset="0"/>
              </a:rPr>
              <a:t>a</a:t>
            </a:r>
            <a:r>
              <a:rPr lang="en-US" sz="2400" dirty="0" smtClean="0"/>
              <a:t> and </a:t>
            </a:r>
            <a:r>
              <a:rPr lang="en-US" sz="2400" i="1" dirty="0" smtClean="0">
                <a:latin typeface="Bookman Old Style" pitchFamily="18" charset="0"/>
              </a:rPr>
              <a:t>b</a:t>
            </a:r>
            <a:r>
              <a:rPr lang="en-US" sz="2400" dirty="0" smtClean="0"/>
              <a:t> of a </a:t>
            </a:r>
            <a:r>
              <a:rPr lang="en-US" sz="2400" dirty="0" err="1" smtClean="0"/>
              <a:t>poset</a:t>
            </a:r>
            <a:r>
              <a:rPr lang="en-US" sz="2400" dirty="0" smtClean="0"/>
              <a:t> (</a:t>
            </a:r>
            <a:r>
              <a:rPr lang="en-US" sz="2400" i="1" dirty="0" smtClean="0">
                <a:latin typeface="Bookman Old Style" pitchFamily="18" charset="0"/>
              </a:rPr>
              <a:t>S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Lucida Sans Unicode" pitchFamily="34" charset="0"/>
              </a:rPr>
              <a:t>≼</a:t>
            </a:r>
            <a:r>
              <a:rPr lang="en-US" sz="2400" dirty="0" smtClean="0"/>
              <a:t>) are:</a:t>
            </a:r>
          </a:p>
          <a:p>
            <a:pPr lvl="1">
              <a:lnSpc>
                <a:spcPct val="90000"/>
              </a:lnSpc>
            </a:pPr>
            <a:r>
              <a:rPr lang="en-US" b="1" i="1" dirty="0" smtClean="0"/>
              <a:t>comparable</a:t>
            </a:r>
            <a:r>
              <a:rPr lang="en-US" dirty="0" smtClean="0"/>
              <a:t> if either </a:t>
            </a:r>
            <a:r>
              <a:rPr lang="en-US" i="1" dirty="0" err="1" smtClean="0">
                <a:latin typeface="Bookman Old Style" pitchFamily="18" charset="0"/>
              </a:rPr>
              <a:t>a</a:t>
            </a:r>
            <a:r>
              <a:rPr lang="en-US" dirty="0" err="1" smtClean="0">
                <a:latin typeface="Lucida Sans Unicode" pitchFamily="34" charset="0"/>
              </a:rPr>
              <a:t>≼</a:t>
            </a:r>
            <a:r>
              <a:rPr lang="en-US" i="1" dirty="0" err="1" smtClean="0">
                <a:latin typeface="Bookman Old Style" pitchFamily="18" charset="0"/>
              </a:rPr>
              <a:t>b</a:t>
            </a:r>
            <a:r>
              <a:rPr lang="en-US" dirty="0" smtClean="0"/>
              <a:t> or </a:t>
            </a:r>
            <a:r>
              <a:rPr lang="en-US" i="1" dirty="0" err="1" smtClean="0">
                <a:latin typeface="Bookman Old Style" pitchFamily="18" charset="0"/>
              </a:rPr>
              <a:t>b</a:t>
            </a:r>
            <a:r>
              <a:rPr lang="en-US" dirty="0" err="1" smtClean="0">
                <a:latin typeface="Lucida Sans Unicode" pitchFamily="34" charset="0"/>
              </a:rPr>
              <a:t>≼</a:t>
            </a:r>
            <a:r>
              <a:rPr lang="en-US" i="1" dirty="0" err="1" smtClean="0">
                <a:latin typeface="Bookman Old Style" pitchFamily="18" charset="0"/>
              </a:rPr>
              <a:t>a</a:t>
            </a:r>
            <a:endParaRPr lang="en-US" dirty="0" smtClean="0"/>
          </a:p>
          <a:p>
            <a:pPr lvl="1">
              <a:lnSpc>
                <a:spcPct val="90000"/>
              </a:lnSpc>
            </a:pPr>
            <a:r>
              <a:rPr lang="en-US" b="1" i="1" dirty="0" smtClean="0"/>
              <a:t>incomparable</a:t>
            </a:r>
            <a:r>
              <a:rPr lang="en-US" dirty="0" smtClean="0"/>
              <a:t> if neither </a:t>
            </a:r>
            <a:r>
              <a:rPr lang="en-US" i="1" dirty="0" err="1" smtClean="0">
                <a:latin typeface="Bookman Old Style" pitchFamily="18" charset="0"/>
              </a:rPr>
              <a:t>a</a:t>
            </a:r>
            <a:r>
              <a:rPr lang="en-US" dirty="0" err="1" smtClean="0">
                <a:latin typeface="Lucida Sans Unicode" pitchFamily="34" charset="0"/>
              </a:rPr>
              <a:t>≼</a:t>
            </a:r>
            <a:r>
              <a:rPr lang="en-US" i="1" dirty="0" err="1" smtClean="0">
                <a:latin typeface="Bookman Old Style" pitchFamily="18" charset="0"/>
              </a:rPr>
              <a:t>b</a:t>
            </a:r>
            <a:r>
              <a:rPr lang="en-US" dirty="0" smtClean="0"/>
              <a:t> nor </a:t>
            </a:r>
            <a:r>
              <a:rPr lang="en-US" i="1" dirty="0" err="1" smtClean="0">
                <a:latin typeface="Bookman Old Style" pitchFamily="18" charset="0"/>
              </a:rPr>
              <a:t>b</a:t>
            </a:r>
            <a:r>
              <a:rPr lang="en-US" dirty="0" err="1" smtClean="0">
                <a:latin typeface="Lucida Sans Unicode" pitchFamily="34" charset="0"/>
              </a:rPr>
              <a:t>≼</a:t>
            </a:r>
            <a:r>
              <a:rPr lang="en-US" i="1" dirty="0" err="1" smtClean="0">
                <a:latin typeface="Bookman Old Style" pitchFamily="18" charset="0"/>
              </a:rPr>
              <a:t>a</a:t>
            </a:r>
            <a:endParaRPr lang="en-US" i="1" dirty="0" smtClean="0">
              <a:latin typeface="Bookman Old Style" pitchFamily="18" charset="0"/>
            </a:endParaRPr>
          </a:p>
          <a:p>
            <a:pPr>
              <a:lnSpc>
                <a:spcPct val="90000"/>
              </a:lnSpc>
              <a:spcBef>
                <a:spcPts val="1800"/>
              </a:spcBef>
            </a:pPr>
            <a:r>
              <a:rPr lang="en-US" sz="2400" b="1" dirty="0"/>
              <a:t>Example</a:t>
            </a:r>
            <a:r>
              <a:rPr lang="en-US" sz="2400" dirty="0">
                <a:latin typeface="Bookman Old Style" pitchFamily="18" charset="0"/>
              </a:rPr>
              <a:t>: Consider the </a:t>
            </a:r>
            <a:r>
              <a:rPr lang="en-US" sz="2400" dirty="0" err="1">
                <a:latin typeface="Bookman Old Style" pitchFamily="18" charset="0"/>
              </a:rPr>
              <a:t>poset</a:t>
            </a:r>
            <a:r>
              <a:rPr lang="en-US" sz="2400" dirty="0">
                <a:latin typeface="Bookman Old Style" pitchFamily="18" charset="0"/>
              </a:rPr>
              <a:t> (</a:t>
            </a:r>
            <a:r>
              <a:rPr lang="en-US" sz="2400" b="1" dirty="0"/>
              <a:t>Z</a:t>
            </a:r>
            <a:r>
              <a:rPr lang="en-US" sz="2800" b="1" baseline="30000" dirty="0">
                <a:latin typeface="Bookman Old Style" pitchFamily="18" charset="0"/>
              </a:rPr>
              <a:t>+</a:t>
            </a:r>
            <a:r>
              <a:rPr lang="en-US" sz="2400" dirty="0">
                <a:latin typeface="Bookman Old Style" pitchFamily="18" charset="0"/>
              </a:rPr>
              <a:t>,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│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), where “</a:t>
            </a:r>
            <a:r>
              <a:rPr lang="en-US" sz="2400" dirty="0" err="1">
                <a:solidFill>
                  <a:prstClr val="black"/>
                </a:solidFill>
                <a:ea typeface="Cambria Math"/>
              </a:rPr>
              <a:t>a</a:t>
            </a:r>
            <a:r>
              <a:rPr lang="en-US" sz="2400" dirty="0" err="1">
                <a:solidFill>
                  <a:prstClr val="black"/>
                </a:solidFill>
                <a:latin typeface="Cambria Math"/>
                <a:ea typeface="Cambria Math"/>
              </a:rPr>
              <a:t>│b</a:t>
            </a:r>
            <a:r>
              <a:rPr lang="en-US" sz="2400" dirty="0">
                <a:solidFill>
                  <a:prstClr val="black"/>
                </a:solidFill>
                <a:ea typeface="Cambria Math"/>
              </a:rPr>
              <a:t>” denotes “a divides b</a:t>
            </a:r>
            <a:r>
              <a:rPr lang="en-US" sz="2400" dirty="0" smtClean="0">
                <a:solidFill>
                  <a:prstClr val="black"/>
                </a:solidFill>
                <a:ea typeface="Cambria Math"/>
              </a:rPr>
              <a:t>”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solidFill>
                  <a:prstClr val="black"/>
                </a:solidFill>
                <a:ea typeface="Cambria Math"/>
              </a:rPr>
              <a:t> and 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9</a:t>
            </a:r>
            <a:r>
              <a:rPr lang="en-US" dirty="0" smtClean="0">
                <a:solidFill>
                  <a:prstClr val="black"/>
                </a:solidFill>
                <a:ea typeface="Cambria Math"/>
              </a:rPr>
              <a:t> are comparable because 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3│9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>
                <a:solidFill>
                  <a:prstClr val="black"/>
                </a:solidFill>
                <a:ea typeface="Cambria Math"/>
              </a:rPr>
              <a:t> and 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dirty="0" smtClean="0">
                <a:solidFill>
                  <a:prstClr val="black"/>
                </a:solidFill>
                <a:ea typeface="Cambria Math"/>
              </a:rPr>
              <a:t> are not comparable because nether 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⫮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dirty="0" smtClean="0">
                <a:solidFill>
                  <a:prstClr val="black"/>
                </a:solidFill>
                <a:ea typeface="Cambria Math"/>
              </a:rPr>
              <a:t> nor 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⫮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5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>
              <a:lnSpc>
                <a:spcPct val="90000"/>
              </a:lnSpc>
            </a:pPr>
            <a:endParaRPr lang="en-US" i="1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Partial and Total 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If some elements </a:t>
            </a:r>
            <a:r>
              <a:rPr lang="en-US" sz="2400" dirty="0" smtClean="0"/>
              <a:t>in </a:t>
            </a:r>
            <a:r>
              <a:rPr lang="en-US" sz="2400" dirty="0"/>
              <a:t>a </a:t>
            </a:r>
            <a:r>
              <a:rPr lang="en-US" sz="2400" dirty="0" err="1" smtClean="0"/>
              <a:t>poset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i="1" dirty="0">
                <a:latin typeface="Bookman Old Style" pitchFamily="18" charset="0"/>
              </a:rPr>
              <a:t>S</a:t>
            </a:r>
            <a:r>
              <a:rPr lang="en-US" sz="2400" dirty="0"/>
              <a:t>, </a:t>
            </a:r>
            <a:r>
              <a:rPr lang="en-US" sz="2400" dirty="0">
                <a:latin typeface="Lucida Sans Unicode" pitchFamily="34" charset="0"/>
              </a:rPr>
              <a:t>≼</a:t>
            </a:r>
            <a:r>
              <a:rPr lang="en-US" sz="2400" dirty="0"/>
              <a:t>) </a:t>
            </a:r>
            <a:r>
              <a:rPr lang="en-US" sz="2400" dirty="0" smtClean="0"/>
              <a:t>are incomparable, then it is </a:t>
            </a:r>
            <a:r>
              <a:rPr lang="en-US" sz="2400" b="1" dirty="0" smtClean="0"/>
              <a:t>partially ordered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latin typeface="Lucida Sans Unicode" pitchFamily="34" charset="0"/>
              </a:rPr>
              <a:t>≼ </a:t>
            </a:r>
            <a:r>
              <a:rPr lang="en-US" dirty="0" smtClean="0"/>
              <a:t>is a partial order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If every two elements of a </a:t>
            </a:r>
            <a:r>
              <a:rPr lang="en-US" sz="2400" dirty="0" err="1" smtClean="0"/>
              <a:t>poset</a:t>
            </a:r>
            <a:r>
              <a:rPr lang="en-US" sz="2400" dirty="0" smtClean="0"/>
              <a:t> (</a:t>
            </a:r>
            <a:r>
              <a:rPr lang="en-US" sz="2400" i="1" dirty="0" smtClean="0">
                <a:latin typeface="Bookman Old Style" pitchFamily="18" charset="0"/>
              </a:rPr>
              <a:t>S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Lucida Sans Unicode" pitchFamily="34" charset="0"/>
              </a:rPr>
              <a:t>≼</a:t>
            </a:r>
            <a:r>
              <a:rPr lang="en-US" sz="2400" dirty="0" smtClean="0"/>
              <a:t>) are comparable, then it is </a:t>
            </a:r>
            <a:r>
              <a:rPr lang="en-US" sz="2400" b="1" dirty="0" smtClean="0"/>
              <a:t>totally ordered </a:t>
            </a:r>
            <a:r>
              <a:rPr lang="en-US" sz="2400" dirty="0" smtClean="0"/>
              <a:t>or </a:t>
            </a:r>
            <a:r>
              <a:rPr lang="en-US" sz="2400" b="1" dirty="0" smtClean="0"/>
              <a:t>linearly ordered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b="1" dirty="0" smtClean="0">
                <a:latin typeface="Lucida Sans Unicode" pitchFamily="34" charset="0"/>
              </a:rPr>
              <a:t>≼</a:t>
            </a:r>
            <a:r>
              <a:rPr lang="en-US" dirty="0" smtClean="0"/>
              <a:t> is a total (or linear) order</a:t>
            </a:r>
          </a:p>
          <a:p>
            <a:pPr lvl="0">
              <a:buClr>
                <a:srgbClr val="0BD0D9"/>
              </a:buClr>
            </a:pPr>
            <a:r>
              <a:rPr lang="en-US" sz="2400" b="1" dirty="0">
                <a:solidFill>
                  <a:prstClr val="black"/>
                </a:solidFill>
              </a:rPr>
              <a:t>Examples</a:t>
            </a:r>
            <a:r>
              <a:rPr lang="en-US" sz="2400" dirty="0">
                <a:solidFill>
                  <a:prstClr val="black"/>
                </a:solidFill>
              </a:rPr>
              <a:t>:</a:t>
            </a:r>
          </a:p>
          <a:p>
            <a:pPr lvl="1">
              <a:buClr>
                <a:srgbClr val="0F6FC6"/>
              </a:buClr>
            </a:pPr>
            <a:r>
              <a:rPr lang="en-US" dirty="0">
                <a:solidFill>
                  <a:prstClr val="black"/>
                </a:solidFill>
                <a:latin typeface="Bookman Old Style" pitchFamily="18" charset="0"/>
              </a:rPr>
              <a:t>(Z+,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</a:rPr>
              <a:t>│</a:t>
            </a:r>
            <a:r>
              <a:rPr lang="en-US" dirty="0">
                <a:solidFill>
                  <a:prstClr val="black"/>
                </a:solidFill>
                <a:ea typeface="Cambria Math"/>
              </a:rPr>
              <a:t>) is not totally ordered because some integers are incomparable</a:t>
            </a:r>
            <a:endParaRPr lang="en-US" dirty="0"/>
          </a:p>
          <a:p>
            <a:pPr lvl="1">
              <a:buClr>
                <a:srgbClr val="0F6FC6"/>
              </a:buClr>
            </a:pPr>
            <a:r>
              <a:rPr lang="en-US" dirty="0" smtClean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Z, ≤) is </a:t>
            </a:r>
            <a:r>
              <a:rPr lang="en-US" dirty="0" smtClean="0">
                <a:solidFill>
                  <a:prstClr val="black"/>
                </a:solidFill>
              </a:rPr>
              <a:t>totally ordered because any two integers are comparable (a </a:t>
            </a:r>
            <a:r>
              <a:rPr lang="en-US" dirty="0">
                <a:solidFill>
                  <a:prstClr val="black"/>
                </a:solidFill>
              </a:rPr>
              <a:t>≤ b or b ≤ </a:t>
            </a:r>
            <a:r>
              <a:rPr lang="en-US" dirty="0" smtClean="0">
                <a:solidFill>
                  <a:prstClr val="black"/>
                </a:solidFill>
              </a:rPr>
              <a:t>a)  </a:t>
            </a: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Hasse</a:t>
            </a:r>
            <a:r>
              <a:rPr lang="en-US" dirty="0" smtClean="0"/>
              <a:t>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 smtClean="0"/>
              <a:t>Graphical representation </a:t>
            </a:r>
            <a:r>
              <a:rPr lang="en-US" dirty="0" smtClean="0"/>
              <a:t>of a </a:t>
            </a:r>
            <a:r>
              <a:rPr lang="en-US" dirty="0" err="1" smtClean="0"/>
              <a:t>poset</a:t>
            </a:r>
            <a:endParaRPr lang="en-US" dirty="0" smtClean="0"/>
          </a:p>
          <a:p>
            <a:pPr lvl="1">
              <a:lnSpc>
                <a:spcPct val="90000"/>
              </a:lnSpc>
            </a:pPr>
            <a:r>
              <a:rPr lang="en-US" dirty="0" smtClean="0"/>
              <a:t>It eliminates all implied edges (reflexive, transitive)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Arranges all edges to point up (implied arrow heads)</a:t>
            </a:r>
          </a:p>
          <a:p>
            <a:pPr>
              <a:lnSpc>
                <a:spcPct val="90000"/>
              </a:lnSpc>
            </a:pPr>
            <a:r>
              <a:rPr lang="en-US" b="1" dirty="0" smtClean="0"/>
              <a:t>Algorithm</a:t>
            </a:r>
            <a:r>
              <a:rPr lang="en-US" dirty="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Start with the digraph of the partial </a:t>
            </a:r>
            <a:r>
              <a:rPr lang="en-US" dirty="0" smtClean="0"/>
              <a:t>order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Remove the loops at each vertex (reflexive)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Remove all edges that must be present because of the transitivity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Arrange each edge so that all arrows point up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Remove all arrowheads</a:t>
            </a:r>
          </a:p>
          <a:p>
            <a:pPr marL="393192" lvl="1" indent="0">
              <a:lnSpc>
                <a:spcPct val="90000"/>
              </a:lnSpc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Constructing </a:t>
            </a:r>
            <a:r>
              <a:rPr lang="en-US" dirty="0" err="1" smtClean="0"/>
              <a:t>Hasse</a:t>
            </a:r>
            <a:r>
              <a:rPr lang="en-US" dirty="0" smtClean="0"/>
              <a:t>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 smtClean="0"/>
              <a:t>Example</a:t>
            </a:r>
            <a:r>
              <a:rPr lang="en-US" dirty="0" smtClean="0"/>
              <a:t>: Construct the </a:t>
            </a:r>
            <a:r>
              <a:rPr lang="en-US" dirty="0" err="1" smtClean="0"/>
              <a:t>Hasse</a:t>
            </a:r>
            <a:r>
              <a:rPr lang="en-US" dirty="0" smtClean="0"/>
              <a:t> diagram for ({1,2,3},</a:t>
            </a:r>
            <a:r>
              <a:rPr lang="en-US" dirty="0" smtClean="0">
                <a:sym typeface="Symbol" pitchFamily="18" charset="2"/>
              </a:rPr>
              <a:t>)</a:t>
            </a:r>
            <a:endParaRPr lang="en-US" dirty="0" smtClean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685911" y="2126992"/>
            <a:ext cx="1828800" cy="1736726"/>
            <a:chOff x="737" y="1920"/>
            <a:chExt cx="1152" cy="1094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737" y="2036"/>
              <a:ext cx="1152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dirty="0"/>
                <a:t>          1</a:t>
              </a:r>
            </a:p>
            <a:p>
              <a:pPr eaLnBrk="0" hangingPunct="0"/>
              <a:endParaRPr lang="en-US" dirty="0"/>
            </a:p>
            <a:p>
              <a:pPr eaLnBrk="0" hangingPunct="0"/>
              <a:endParaRPr lang="en-US" dirty="0"/>
            </a:p>
            <a:p>
              <a:pPr eaLnBrk="0" hangingPunct="0"/>
              <a:r>
                <a:rPr lang="en-US" dirty="0"/>
                <a:t> 2                3</a:t>
              </a:r>
            </a:p>
          </p:txBody>
        </p: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040" y="1920"/>
              <a:ext cx="720" cy="936"/>
              <a:chOff x="1040" y="1920"/>
              <a:chExt cx="720" cy="936"/>
            </a:xfrm>
          </p:grpSpPr>
          <p:sp>
            <p:nvSpPr>
              <p:cNvPr id="11" name="Line 11"/>
              <p:cNvSpPr>
                <a:spLocks noChangeShapeType="1"/>
              </p:cNvSpPr>
              <p:nvPr/>
            </p:nvSpPr>
            <p:spPr bwMode="auto">
              <a:xfrm flipH="1">
                <a:off x="1200" y="2160"/>
                <a:ext cx="209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" name="Oval 7"/>
              <p:cNvSpPr>
                <a:spLocks noChangeArrowheads="1"/>
              </p:cNvSpPr>
              <p:nvPr/>
            </p:nvSpPr>
            <p:spPr bwMode="auto">
              <a:xfrm>
                <a:off x="1392" y="206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" name="Oval 8"/>
              <p:cNvSpPr>
                <a:spLocks noChangeArrowheads="1"/>
              </p:cNvSpPr>
              <p:nvPr/>
            </p:nvSpPr>
            <p:spPr bwMode="auto">
              <a:xfrm>
                <a:off x="1104" y="254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Oval 9"/>
              <p:cNvSpPr>
                <a:spLocks noChangeArrowheads="1"/>
              </p:cNvSpPr>
              <p:nvPr/>
            </p:nvSpPr>
            <p:spPr bwMode="auto">
              <a:xfrm>
                <a:off x="1632" y="254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10"/>
              <p:cNvSpPr>
                <a:spLocks noChangeShapeType="1"/>
              </p:cNvSpPr>
              <p:nvPr/>
            </p:nvSpPr>
            <p:spPr bwMode="auto">
              <a:xfrm>
                <a:off x="1445" y="2160"/>
                <a:ext cx="24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12"/>
              <p:cNvSpPr>
                <a:spLocks noChangeShapeType="1"/>
              </p:cNvSpPr>
              <p:nvPr/>
            </p:nvSpPr>
            <p:spPr bwMode="auto">
              <a:xfrm>
                <a:off x="1200" y="2592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auto">
              <a:xfrm>
                <a:off x="1040" y="2640"/>
                <a:ext cx="176" cy="216"/>
              </a:xfrm>
              <a:custGeom>
                <a:avLst/>
                <a:gdLst/>
                <a:ahLst/>
                <a:cxnLst>
                  <a:cxn ang="0">
                    <a:pos x="64" y="0"/>
                  </a:cxn>
                  <a:cxn ang="0">
                    <a:pos x="16" y="144"/>
                  </a:cxn>
                  <a:cxn ang="0">
                    <a:pos x="160" y="192"/>
                  </a:cxn>
                  <a:cxn ang="0">
                    <a:pos x="112" y="0"/>
                  </a:cxn>
                </a:cxnLst>
                <a:rect l="0" t="0" r="r" b="b"/>
                <a:pathLst>
                  <a:path w="176" h="216">
                    <a:moveTo>
                      <a:pt x="64" y="0"/>
                    </a:moveTo>
                    <a:cubicBezTo>
                      <a:pt x="32" y="56"/>
                      <a:pt x="0" y="112"/>
                      <a:pt x="16" y="144"/>
                    </a:cubicBezTo>
                    <a:cubicBezTo>
                      <a:pt x="32" y="176"/>
                      <a:pt x="144" y="216"/>
                      <a:pt x="160" y="192"/>
                    </a:cubicBezTo>
                    <a:cubicBezTo>
                      <a:pt x="176" y="168"/>
                      <a:pt x="144" y="84"/>
                      <a:pt x="112" y="0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auto">
              <a:xfrm rot="-7780641">
                <a:off x="1460" y="1900"/>
                <a:ext cx="176" cy="216"/>
              </a:xfrm>
              <a:custGeom>
                <a:avLst/>
                <a:gdLst/>
                <a:ahLst/>
                <a:cxnLst>
                  <a:cxn ang="0">
                    <a:pos x="64" y="0"/>
                  </a:cxn>
                  <a:cxn ang="0">
                    <a:pos x="16" y="144"/>
                  </a:cxn>
                  <a:cxn ang="0">
                    <a:pos x="160" y="192"/>
                  </a:cxn>
                  <a:cxn ang="0">
                    <a:pos x="112" y="0"/>
                  </a:cxn>
                </a:cxnLst>
                <a:rect l="0" t="0" r="r" b="b"/>
                <a:pathLst>
                  <a:path w="176" h="216">
                    <a:moveTo>
                      <a:pt x="64" y="0"/>
                    </a:moveTo>
                    <a:cubicBezTo>
                      <a:pt x="32" y="56"/>
                      <a:pt x="0" y="112"/>
                      <a:pt x="16" y="144"/>
                    </a:cubicBezTo>
                    <a:cubicBezTo>
                      <a:pt x="32" y="176"/>
                      <a:pt x="144" y="216"/>
                      <a:pt x="160" y="192"/>
                    </a:cubicBezTo>
                    <a:cubicBezTo>
                      <a:pt x="176" y="168"/>
                      <a:pt x="144" y="84"/>
                      <a:pt x="112" y="0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auto">
              <a:xfrm>
                <a:off x="1584" y="2640"/>
                <a:ext cx="176" cy="216"/>
              </a:xfrm>
              <a:custGeom>
                <a:avLst/>
                <a:gdLst/>
                <a:ahLst/>
                <a:cxnLst>
                  <a:cxn ang="0">
                    <a:pos x="64" y="0"/>
                  </a:cxn>
                  <a:cxn ang="0">
                    <a:pos x="16" y="144"/>
                  </a:cxn>
                  <a:cxn ang="0">
                    <a:pos x="160" y="192"/>
                  </a:cxn>
                  <a:cxn ang="0">
                    <a:pos x="112" y="0"/>
                  </a:cxn>
                </a:cxnLst>
                <a:rect l="0" t="0" r="r" b="b"/>
                <a:pathLst>
                  <a:path w="176" h="216">
                    <a:moveTo>
                      <a:pt x="64" y="0"/>
                    </a:moveTo>
                    <a:cubicBezTo>
                      <a:pt x="32" y="56"/>
                      <a:pt x="0" y="112"/>
                      <a:pt x="16" y="144"/>
                    </a:cubicBezTo>
                    <a:cubicBezTo>
                      <a:pt x="32" y="176"/>
                      <a:pt x="144" y="216"/>
                      <a:pt x="160" y="192"/>
                    </a:cubicBezTo>
                    <a:cubicBezTo>
                      <a:pt x="176" y="168"/>
                      <a:pt x="144" y="84"/>
                      <a:pt x="112" y="0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6" name="Group 16"/>
          <p:cNvGrpSpPr>
            <a:grpSpLocks/>
          </p:cNvGrpSpPr>
          <p:nvPr/>
        </p:nvGrpSpPr>
        <p:grpSpPr bwMode="auto">
          <a:xfrm>
            <a:off x="3276638" y="2453500"/>
            <a:ext cx="1828800" cy="1552575"/>
            <a:chOff x="2339" y="2065"/>
            <a:chExt cx="1152" cy="978"/>
          </a:xfrm>
        </p:grpSpPr>
        <p:sp>
          <p:nvSpPr>
            <p:cNvPr id="17" name="Oval 17"/>
            <p:cNvSpPr>
              <a:spLocks noChangeArrowheads="1"/>
            </p:cNvSpPr>
            <p:nvPr/>
          </p:nvSpPr>
          <p:spPr bwMode="auto">
            <a:xfrm>
              <a:off x="2928" y="21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18"/>
            <p:cNvSpPr>
              <a:spLocks noChangeArrowheads="1"/>
            </p:cNvSpPr>
            <p:nvPr/>
          </p:nvSpPr>
          <p:spPr bwMode="auto">
            <a:xfrm>
              <a:off x="2640" y="259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19"/>
            <p:cNvSpPr>
              <a:spLocks noChangeArrowheads="1"/>
            </p:cNvSpPr>
            <p:nvPr/>
          </p:nvSpPr>
          <p:spPr bwMode="auto">
            <a:xfrm>
              <a:off x="3168" y="259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2339" y="2065"/>
              <a:ext cx="1152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dirty="0"/>
                <a:t>          1</a:t>
              </a:r>
            </a:p>
            <a:p>
              <a:pPr eaLnBrk="0" hangingPunct="0"/>
              <a:endParaRPr lang="en-US" dirty="0"/>
            </a:p>
            <a:p>
              <a:pPr eaLnBrk="0" hangingPunct="0"/>
              <a:endParaRPr lang="en-US" dirty="0"/>
            </a:p>
            <a:p>
              <a:pPr eaLnBrk="0" hangingPunct="0"/>
              <a:r>
                <a:rPr lang="en-US" dirty="0"/>
                <a:t> 2                3</a:t>
              </a: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2976" y="2208"/>
              <a:ext cx="24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 flipH="1">
              <a:off x="2736" y="2208"/>
              <a:ext cx="192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2736" y="2640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4" name="Group 24"/>
          <p:cNvGrpSpPr>
            <a:grpSpLocks/>
          </p:cNvGrpSpPr>
          <p:nvPr/>
        </p:nvGrpSpPr>
        <p:grpSpPr bwMode="auto">
          <a:xfrm>
            <a:off x="5715000" y="2491748"/>
            <a:ext cx="1828800" cy="1552575"/>
            <a:chOff x="3972" y="2090"/>
            <a:chExt cx="1152" cy="978"/>
          </a:xfrm>
        </p:grpSpPr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3972" y="2090"/>
              <a:ext cx="1152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dirty="0"/>
                <a:t>          1</a:t>
              </a:r>
            </a:p>
            <a:p>
              <a:pPr eaLnBrk="0" hangingPunct="0"/>
              <a:endParaRPr lang="en-US" dirty="0"/>
            </a:p>
            <a:p>
              <a:pPr eaLnBrk="0" hangingPunct="0"/>
              <a:endParaRPr lang="en-US" dirty="0"/>
            </a:p>
            <a:p>
              <a:pPr eaLnBrk="0" hangingPunct="0"/>
              <a:r>
                <a:rPr lang="en-US" dirty="0"/>
                <a:t> 2                3</a:t>
              </a:r>
            </a:p>
          </p:txBody>
        </p:sp>
        <p:sp>
          <p:nvSpPr>
            <p:cNvPr id="26" name="Oval 26"/>
            <p:cNvSpPr>
              <a:spLocks noChangeArrowheads="1"/>
            </p:cNvSpPr>
            <p:nvPr/>
          </p:nvSpPr>
          <p:spPr bwMode="auto">
            <a:xfrm>
              <a:off x="4608" y="21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Oval 27"/>
            <p:cNvSpPr>
              <a:spLocks noChangeArrowheads="1"/>
            </p:cNvSpPr>
            <p:nvPr/>
          </p:nvSpPr>
          <p:spPr bwMode="auto">
            <a:xfrm>
              <a:off x="4320" y="259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4848" y="259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 flipH="1">
              <a:off x="4416" y="2208"/>
              <a:ext cx="192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>
              <a:off x="4416" y="2640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" name="AutoShape 31"/>
          <p:cNvSpPr>
            <a:spLocks noChangeArrowheads="1"/>
          </p:cNvSpPr>
          <p:nvPr/>
        </p:nvSpPr>
        <p:spPr bwMode="auto">
          <a:xfrm>
            <a:off x="2743200" y="2734822"/>
            <a:ext cx="393700" cy="342900"/>
          </a:xfrm>
          <a:prstGeom prst="rightArrow">
            <a:avLst>
              <a:gd name="adj1" fmla="val 50000"/>
              <a:gd name="adj2" fmla="val 28704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2" name="Group 32"/>
          <p:cNvGrpSpPr>
            <a:grpSpLocks/>
          </p:cNvGrpSpPr>
          <p:nvPr/>
        </p:nvGrpSpPr>
        <p:grpSpPr bwMode="auto">
          <a:xfrm>
            <a:off x="2309924" y="4318000"/>
            <a:ext cx="473075" cy="1917700"/>
            <a:chOff x="4618" y="3112"/>
            <a:chExt cx="298" cy="1208"/>
          </a:xfrm>
        </p:grpSpPr>
        <p:grpSp>
          <p:nvGrpSpPr>
            <p:cNvPr id="33" name="Group 33"/>
            <p:cNvGrpSpPr>
              <a:grpSpLocks/>
            </p:cNvGrpSpPr>
            <p:nvPr/>
          </p:nvGrpSpPr>
          <p:grpSpPr bwMode="auto">
            <a:xfrm>
              <a:off x="4618" y="3224"/>
              <a:ext cx="96" cy="864"/>
              <a:chOff x="4618" y="3224"/>
              <a:chExt cx="96" cy="864"/>
            </a:xfrm>
          </p:grpSpPr>
          <p:sp>
            <p:nvSpPr>
              <p:cNvPr id="35" name="Oval 34"/>
              <p:cNvSpPr>
                <a:spLocks noChangeArrowheads="1"/>
              </p:cNvSpPr>
              <p:nvPr/>
            </p:nvSpPr>
            <p:spPr bwMode="auto">
              <a:xfrm>
                <a:off x="4618" y="322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Oval 35"/>
              <p:cNvSpPr>
                <a:spLocks noChangeArrowheads="1"/>
              </p:cNvSpPr>
              <p:nvPr/>
            </p:nvSpPr>
            <p:spPr bwMode="auto">
              <a:xfrm>
                <a:off x="4618" y="3992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Oval 36"/>
              <p:cNvSpPr>
                <a:spLocks noChangeArrowheads="1"/>
              </p:cNvSpPr>
              <p:nvPr/>
            </p:nvSpPr>
            <p:spPr bwMode="auto">
              <a:xfrm>
                <a:off x="4618" y="360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37"/>
              <p:cNvSpPr>
                <a:spLocks noChangeShapeType="1"/>
              </p:cNvSpPr>
              <p:nvPr/>
            </p:nvSpPr>
            <p:spPr bwMode="auto">
              <a:xfrm flipV="1">
                <a:off x="4666" y="3704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38"/>
              <p:cNvSpPr>
                <a:spLocks noChangeShapeType="1"/>
              </p:cNvSpPr>
              <p:nvPr/>
            </p:nvSpPr>
            <p:spPr bwMode="auto">
              <a:xfrm flipV="1">
                <a:off x="4666" y="3320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4" name="Text Box 39"/>
            <p:cNvSpPr txBox="1">
              <a:spLocks noChangeArrowheads="1"/>
            </p:cNvSpPr>
            <p:nvPr/>
          </p:nvSpPr>
          <p:spPr bwMode="auto">
            <a:xfrm>
              <a:off x="4704" y="3112"/>
              <a:ext cx="212" cy="1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/>
                <a:t>3</a:t>
              </a:r>
            </a:p>
            <a:p>
              <a:pPr eaLnBrk="0" hangingPunct="0"/>
              <a:endParaRPr lang="en-US" dirty="0"/>
            </a:p>
            <a:p>
              <a:pPr eaLnBrk="0" hangingPunct="0"/>
              <a:r>
                <a:rPr lang="en-US" dirty="0"/>
                <a:t>2</a:t>
              </a:r>
            </a:p>
            <a:p>
              <a:pPr eaLnBrk="0" hangingPunct="0"/>
              <a:endParaRPr lang="en-US" dirty="0"/>
            </a:p>
            <a:p>
              <a:pPr eaLnBrk="0" hangingPunct="0"/>
              <a:r>
                <a:rPr lang="en-US" dirty="0"/>
                <a:t>1</a:t>
              </a:r>
            </a:p>
          </p:txBody>
        </p:sp>
      </p:grpSp>
      <p:grpSp>
        <p:nvGrpSpPr>
          <p:cNvPr id="40" name="Group 40"/>
          <p:cNvGrpSpPr>
            <a:grpSpLocks/>
          </p:cNvGrpSpPr>
          <p:nvPr/>
        </p:nvGrpSpPr>
        <p:grpSpPr bwMode="auto">
          <a:xfrm>
            <a:off x="4745150" y="4393425"/>
            <a:ext cx="488950" cy="1917700"/>
            <a:chOff x="3322" y="3100"/>
            <a:chExt cx="308" cy="1208"/>
          </a:xfrm>
        </p:grpSpPr>
        <p:grpSp>
          <p:nvGrpSpPr>
            <p:cNvPr id="41" name="Group 41"/>
            <p:cNvGrpSpPr>
              <a:grpSpLocks/>
            </p:cNvGrpSpPr>
            <p:nvPr/>
          </p:nvGrpSpPr>
          <p:grpSpPr bwMode="auto">
            <a:xfrm>
              <a:off x="3322" y="3176"/>
              <a:ext cx="96" cy="864"/>
              <a:chOff x="3322" y="3176"/>
              <a:chExt cx="96" cy="864"/>
            </a:xfrm>
          </p:grpSpPr>
          <p:sp>
            <p:nvSpPr>
              <p:cNvPr id="43" name="Oval 42"/>
              <p:cNvSpPr>
                <a:spLocks noChangeArrowheads="1"/>
              </p:cNvSpPr>
              <p:nvPr/>
            </p:nvSpPr>
            <p:spPr bwMode="auto">
              <a:xfrm>
                <a:off x="3322" y="3176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Oval 43"/>
              <p:cNvSpPr>
                <a:spLocks noChangeArrowheads="1"/>
              </p:cNvSpPr>
              <p:nvPr/>
            </p:nvSpPr>
            <p:spPr bwMode="auto">
              <a:xfrm>
                <a:off x="3322" y="394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Oval 44"/>
              <p:cNvSpPr>
                <a:spLocks noChangeArrowheads="1"/>
              </p:cNvSpPr>
              <p:nvPr/>
            </p:nvSpPr>
            <p:spPr bwMode="auto">
              <a:xfrm>
                <a:off x="3322" y="3560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45"/>
              <p:cNvSpPr>
                <a:spLocks noChangeShapeType="1"/>
              </p:cNvSpPr>
              <p:nvPr/>
            </p:nvSpPr>
            <p:spPr bwMode="auto">
              <a:xfrm flipV="1">
                <a:off x="3370" y="3656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46"/>
              <p:cNvSpPr>
                <a:spLocks noChangeShapeType="1"/>
              </p:cNvSpPr>
              <p:nvPr/>
            </p:nvSpPr>
            <p:spPr bwMode="auto">
              <a:xfrm flipV="1">
                <a:off x="3370" y="3272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2" name="Text Box 47"/>
            <p:cNvSpPr txBox="1">
              <a:spLocks noChangeArrowheads="1"/>
            </p:cNvSpPr>
            <p:nvPr/>
          </p:nvSpPr>
          <p:spPr bwMode="auto">
            <a:xfrm>
              <a:off x="3418" y="3100"/>
              <a:ext cx="212" cy="1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dirty="0"/>
                <a:t>3</a:t>
              </a:r>
            </a:p>
            <a:p>
              <a:pPr eaLnBrk="0" hangingPunct="0"/>
              <a:endParaRPr lang="en-US" dirty="0"/>
            </a:p>
            <a:p>
              <a:pPr eaLnBrk="0" hangingPunct="0"/>
              <a:r>
                <a:rPr lang="en-US" dirty="0"/>
                <a:t>2</a:t>
              </a:r>
            </a:p>
            <a:p>
              <a:pPr eaLnBrk="0" hangingPunct="0"/>
              <a:endParaRPr lang="en-US" dirty="0"/>
            </a:p>
            <a:p>
              <a:pPr eaLnBrk="0" hangingPunct="0"/>
              <a:r>
                <a:rPr lang="en-US" dirty="0"/>
                <a:t>1</a:t>
              </a:r>
            </a:p>
          </p:txBody>
        </p:sp>
      </p:grpSp>
      <p:sp>
        <p:nvSpPr>
          <p:cNvPr id="48" name="AutoShape 48"/>
          <p:cNvSpPr>
            <a:spLocks noChangeArrowheads="1"/>
          </p:cNvSpPr>
          <p:nvPr/>
        </p:nvSpPr>
        <p:spPr bwMode="auto">
          <a:xfrm>
            <a:off x="5321300" y="2744530"/>
            <a:ext cx="393700" cy="342900"/>
          </a:xfrm>
          <a:prstGeom prst="rightArrow">
            <a:avLst>
              <a:gd name="adj1" fmla="val 50000"/>
              <a:gd name="adj2" fmla="val 28704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AutoShape 49"/>
          <p:cNvSpPr>
            <a:spLocks noChangeArrowheads="1"/>
          </p:cNvSpPr>
          <p:nvPr/>
        </p:nvSpPr>
        <p:spPr bwMode="auto">
          <a:xfrm>
            <a:off x="1344724" y="4983975"/>
            <a:ext cx="393700" cy="342900"/>
          </a:xfrm>
          <a:prstGeom prst="rightArrow">
            <a:avLst>
              <a:gd name="adj1" fmla="val 50000"/>
              <a:gd name="adj2" fmla="val 28704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AutoShape 50"/>
          <p:cNvSpPr>
            <a:spLocks noChangeArrowheads="1"/>
          </p:cNvSpPr>
          <p:nvPr/>
        </p:nvSpPr>
        <p:spPr bwMode="auto">
          <a:xfrm>
            <a:off x="3665576" y="5010150"/>
            <a:ext cx="393700" cy="342900"/>
          </a:xfrm>
          <a:prstGeom prst="rightArrow">
            <a:avLst>
              <a:gd name="adj1" fmla="val 50000"/>
              <a:gd name="adj2" fmla="val 28704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8" grpId="0" animBg="1"/>
      <p:bldP spid="49" grpId="0" animBg="1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488" y="609600"/>
            <a:ext cx="8229600" cy="743712"/>
          </a:xfrm>
        </p:spPr>
        <p:txBody>
          <a:bodyPr>
            <a:noAutofit/>
          </a:bodyPr>
          <a:lstStyle/>
          <a:p>
            <a:r>
              <a:rPr lang="en-US" sz="4000" dirty="0" smtClean="0"/>
              <a:t>Maximal and minimal Elements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Let (</a:t>
            </a:r>
            <a:r>
              <a:rPr lang="en-US" sz="2400" i="1" dirty="0" smtClean="0">
                <a:latin typeface="Bookman Old Style" pitchFamily="18" charset="0"/>
              </a:rPr>
              <a:t>S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Lucida Sans Unicode" pitchFamily="34" charset="0"/>
              </a:rPr>
              <a:t>≼</a:t>
            </a:r>
            <a:r>
              <a:rPr lang="en-US" sz="2400" dirty="0" smtClean="0"/>
              <a:t>) be a </a:t>
            </a:r>
            <a:r>
              <a:rPr lang="en-US" sz="2400" dirty="0" err="1" smtClean="0"/>
              <a:t>poset</a:t>
            </a:r>
            <a:endParaRPr lang="en-US" sz="2400" i="1" dirty="0" smtClean="0"/>
          </a:p>
          <a:p>
            <a:pPr>
              <a:lnSpc>
                <a:spcPct val="80000"/>
              </a:lnSpc>
            </a:pPr>
            <a:r>
              <a:rPr lang="en-US" sz="2400" i="1" dirty="0" smtClean="0">
                <a:latin typeface="Bookman Old Style" pitchFamily="18" charset="0"/>
              </a:rPr>
              <a:t>a</a:t>
            </a:r>
            <a:r>
              <a:rPr lang="en-US" sz="2400" dirty="0" smtClean="0"/>
              <a:t> is </a:t>
            </a:r>
            <a:r>
              <a:rPr lang="en-US" sz="2400" b="1" i="1" dirty="0" smtClean="0"/>
              <a:t>maximal</a:t>
            </a:r>
            <a:r>
              <a:rPr lang="en-US" sz="2400" dirty="0" smtClean="0"/>
              <a:t> in (</a:t>
            </a:r>
            <a:r>
              <a:rPr lang="en-US" sz="2400" i="1" dirty="0" smtClean="0">
                <a:latin typeface="Bookman Old Style" pitchFamily="18" charset="0"/>
              </a:rPr>
              <a:t>S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Lucida Sans Unicode" pitchFamily="34" charset="0"/>
              </a:rPr>
              <a:t>≼</a:t>
            </a:r>
            <a:r>
              <a:rPr lang="en-US" sz="2400" dirty="0" smtClean="0"/>
              <a:t>) if there is no </a:t>
            </a:r>
            <a:r>
              <a:rPr lang="en-US" sz="2400" i="1" dirty="0" err="1" smtClean="0">
                <a:latin typeface="Bookman Old Style" pitchFamily="18" charset="0"/>
              </a:rPr>
              <a:t>b</a:t>
            </a:r>
            <a:r>
              <a:rPr lang="en-US" sz="2400" dirty="0" err="1" smtClean="0">
                <a:latin typeface="Bookman Old Style" pitchFamily="18" charset="0"/>
                <a:sym typeface="Symbol" pitchFamily="18" charset="2"/>
              </a:rPr>
              <a:t>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S</a:t>
            </a:r>
            <a:r>
              <a:rPr lang="en-US" sz="2400" dirty="0" smtClean="0">
                <a:sym typeface="Symbol" pitchFamily="18" charset="2"/>
              </a:rPr>
              <a:t> such that 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sz="2400" dirty="0" err="1" smtClean="0">
                <a:latin typeface="Lucida Sans Unicode" pitchFamily="34" charset="0"/>
              </a:rPr>
              <a:t>≼</a:t>
            </a:r>
            <a:r>
              <a:rPr lang="en-US" sz="2400" i="1" dirty="0" err="1" smtClean="0">
                <a:latin typeface="Bookman Old Style" pitchFamily="18" charset="0"/>
                <a:sym typeface="MT Extra" pitchFamily="18" charset="2"/>
              </a:rPr>
              <a:t>b</a:t>
            </a:r>
            <a:r>
              <a:rPr lang="en-US" sz="2400" dirty="0" smtClean="0">
                <a:sym typeface="MT Extra" pitchFamily="18" charset="2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2400" i="1" dirty="0" smtClean="0">
                <a:latin typeface="Bookman Old Style" pitchFamily="18" charset="0"/>
              </a:rPr>
              <a:t>a</a:t>
            </a:r>
            <a:r>
              <a:rPr lang="en-US" sz="2400" dirty="0" smtClean="0"/>
              <a:t> is </a:t>
            </a:r>
            <a:r>
              <a:rPr lang="en-US" sz="2400" b="1" i="1" dirty="0" smtClean="0"/>
              <a:t>minimal</a:t>
            </a:r>
            <a:r>
              <a:rPr lang="en-US" sz="2400" dirty="0" smtClean="0"/>
              <a:t> in (</a:t>
            </a:r>
            <a:r>
              <a:rPr lang="en-US" sz="2400" i="1" dirty="0" smtClean="0">
                <a:latin typeface="Bookman Old Style" pitchFamily="18" charset="0"/>
              </a:rPr>
              <a:t>S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Lucida Sans Unicode" pitchFamily="34" charset="0"/>
              </a:rPr>
              <a:t>≼</a:t>
            </a:r>
            <a:r>
              <a:rPr lang="en-US" sz="2400" dirty="0" smtClean="0"/>
              <a:t>) if there is no </a:t>
            </a:r>
            <a:r>
              <a:rPr lang="en-US" sz="2400" i="1" dirty="0" err="1" smtClean="0">
                <a:latin typeface="Bookman Old Style" pitchFamily="18" charset="0"/>
              </a:rPr>
              <a:t>b</a:t>
            </a:r>
            <a:r>
              <a:rPr lang="en-US" sz="2400" dirty="0" err="1" smtClean="0">
                <a:latin typeface="Bookman Old Style" pitchFamily="18" charset="0"/>
                <a:sym typeface="Symbol" pitchFamily="18" charset="2"/>
              </a:rPr>
              <a:t>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S</a:t>
            </a:r>
            <a:r>
              <a:rPr lang="en-US" sz="2400" dirty="0" smtClean="0">
                <a:sym typeface="Symbol" pitchFamily="18" charset="2"/>
              </a:rPr>
              <a:t> such that 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b</a:t>
            </a:r>
            <a:r>
              <a:rPr lang="en-US" sz="2400" dirty="0" err="1" smtClean="0">
                <a:latin typeface="Lucida Sans Unicode" pitchFamily="34" charset="0"/>
              </a:rPr>
              <a:t>≼</a:t>
            </a:r>
            <a:r>
              <a:rPr lang="en-US" sz="2400" i="1" dirty="0" err="1" smtClean="0">
                <a:latin typeface="Bookman Old Style" pitchFamily="18" charset="0"/>
                <a:sym typeface="MT Extra" pitchFamily="18" charset="2"/>
              </a:rPr>
              <a:t>a</a:t>
            </a:r>
            <a:r>
              <a:rPr lang="en-US" sz="2400" dirty="0" smtClean="0">
                <a:sym typeface="MT Extra" pitchFamily="18" charset="2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2400" i="1" dirty="0" smtClean="0">
                <a:latin typeface="Bookman Old Style" pitchFamily="18" charset="0"/>
              </a:rPr>
              <a:t>a</a:t>
            </a:r>
            <a:r>
              <a:rPr lang="en-US" sz="2400" dirty="0" smtClean="0"/>
              <a:t> is the </a:t>
            </a:r>
            <a:r>
              <a:rPr lang="en-US" sz="2400" b="1" i="1" dirty="0" smtClean="0"/>
              <a:t>greatest </a:t>
            </a:r>
            <a:r>
              <a:rPr lang="en-US" sz="2400" dirty="0" smtClean="0"/>
              <a:t>element</a:t>
            </a:r>
            <a:r>
              <a:rPr lang="en-US" sz="2400" b="1" dirty="0" smtClean="0"/>
              <a:t> </a:t>
            </a:r>
            <a:r>
              <a:rPr lang="en-US" sz="2400" dirty="0" smtClean="0"/>
              <a:t>of (</a:t>
            </a:r>
            <a:r>
              <a:rPr lang="en-US" sz="2400" i="1" dirty="0" smtClean="0">
                <a:latin typeface="Bookman Old Style" pitchFamily="18" charset="0"/>
              </a:rPr>
              <a:t>S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Lucida Sans Unicode" pitchFamily="34" charset="0"/>
              </a:rPr>
              <a:t>≼</a:t>
            </a:r>
            <a:r>
              <a:rPr lang="en-US" sz="2400" dirty="0" smtClean="0"/>
              <a:t>) if </a:t>
            </a:r>
            <a:r>
              <a:rPr lang="en-US" sz="2400" i="1" dirty="0" err="1" smtClean="0">
                <a:latin typeface="Bookman Old Style" pitchFamily="18" charset="0"/>
              </a:rPr>
              <a:t>b</a:t>
            </a:r>
            <a:r>
              <a:rPr lang="en-US" sz="2400" dirty="0" err="1" smtClean="0">
                <a:latin typeface="Lucida Sans Unicode" pitchFamily="34" charset="0"/>
              </a:rPr>
              <a:t>≼</a:t>
            </a:r>
            <a:r>
              <a:rPr lang="en-US" sz="2400" i="1" dirty="0" err="1" smtClean="0">
                <a:latin typeface="Bookman Old Style" pitchFamily="18" charset="0"/>
              </a:rPr>
              <a:t>a</a:t>
            </a:r>
            <a:r>
              <a:rPr lang="en-US" sz="2400" dirty="0" smtClean="0"/>
              <a:t> for all </a:t>
            </a:r>
            <a:r>
              <a:rPr lang="en-US" sz="2400" i="1" dirty="0" err="1" smtClean="0">
                <a:latin typeface="Bookman Old Style" pitchFamily="18" charset="0"/>
              </a:rPr>
              <a:t>b</a:t>
            </a:r>
            <a:r>
              <a:rPr lang="en-US" sz="2400" dirty="0" err="1" smtClean="0">
                <a:sym typeface="Symbol" pitchFamily="18" charset="2"/>
              </a:rPr>
              <a:t>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S</a:t>
            </a:r>
            <a:endParaRPr lang="en-US" sz="2400" dirty="0" smtClean="0">
              <a:sym typeface="Symbol" pitchFamily="18" charset="2"/>
            </a:endParaRPr>
          </a:p>
          <a:p>
            <a:pPr>
              <a:lnSpc>
                <a:spcPct val="80000"/>
              </a:lnSpc>
            </a:pPr>
            <a:r>
              <a:rPr lang="en-US" sz="2400" i="1" dirty="0" smtClean="0">
                <a:latin typeface="Bookman Old Style" pitchFamily="18" charset="0"/>
              </a:rPr>
              <a:t>a</a:t>
            </a:r>
            <a:r>
              <a:rPr lang="en-US" sz="2400" dirty="0" smtClean="0"/>
              <a:t> is the </a:t>
            </a:r>
            <a:r>
              <a:rPr lang="en-US" sz="2400" b="1" i="1" dirty="0" smtClean="0"/>
              <a:t>least</a:t>
            </a:r>
            <a:r>
              <a:rPr lang="en-US" sz="2400" i="1" dirty="0" smtClean="0"/>
              <a:t> </a:t>
            </a:r>
            <a:r>
              <a:rPr lang="en-US" sz="2400" dirty="0" smtClean="0"/>
              <a:t>element of (</a:t>
            </a:r>
            <a:r>
              <a:rPr lang="en-US" sz="2400" i="1" dirty="0" smtClean="0">
                <a:latin typeface="Bookman Old Style" pitchFamily="18" charset="0"/>
              </a:rPr>
              <a:t>S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Lucida Sans Unicode" pitchFamily="34" charset="0"/>
              </a:rPr>
              <a:t>≼</a:t>
            </a:r>
            <a:r>
              <a:rPr lang="en-US" sz="2400" dirty="0" smtClean="0"/>
              <a:t>) if </a:t>
            </a:r>
            <a:r>
              <a:rPr lang="en-US" sz="2400" i="1" dirty="0" err="1" smtClean="0">
                <a:latin typeface="Bookman Old Style" pitchFamily="18" charset="0"/>
              </a:rPr>
              <a:t>a</a:t>
            </a:r>
            <a:r>
              <a:rPr lang="en-US" sz="2400" dirty="0" err="1" smtClean="0">
                <a:latin typeface="Lucida Sans Unicode" pitchFamily="34" charset="0"/>
              </a:rPr>
              <a:t>≼</a:t>
            </a:r>
            <a:r>
              <a:rPr lang="en-US" sz="2400" i="1" dirty="0" err="1" smtClean="0">
                <a:latin typeface="Bookman Old Style" pitchFamily="18" charset="0"/>
              </a:rPr>
              <a:t>b</a:t>
            </a:r>
            <a:r>
              <a:rPr lang="en-US" sz="2400" dirty="0" smtClean="0"/>
              <a:t> for all </a:t>
            </a:r>
            <a:r>
              <a:rPr lang="en-US" sz="2400" i="1" dirty="0" err="1" smtClean="0">
                <a:latin typeface="Bookman Old Style" pitchFamily="18" charset="0"/>
              </a:rPr>
              <a:t>b</a:t>
            </a:r>
            <a:r>
              <a:rPr lang="en-US" sz="2400" dirty="0" err="1" smtClean="0">
                <a:sym typeface="Symbol" pitchFamily="18" charset="2"/>
              </a:rPr>
              <a:t>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S</a:t>
            </a:r>
            <a:endParaRPr lang="en-US" sz="2400" dirty="0" smtClean="0">
              <a:sym typeface="Symbol" pitchFamily="18" charset="2"/>
            </a:endParaRPr>
          </a:p>
          <a:p>
            <a:pPr lvl="1">
              <a:lnSpc>
                <a:spcPct val="80000"/>
              </a:lnSpc>
            </a:pPr>
            <a:r>
              <a:rPr lang="en-US" dirty="0">
                <a:sym typeface="Symbol" pitchFamily="18" charset="2"/>
              </a:rPr>
              <a:t>g</a:t>
            </a:r>
            <a:r>
              <a:rPr lang="en-US" dirty="0" smtClean="0">
                <a:sym typeface="Symbol" pitchFamily="18" charset="2"/>
              </a:rPr>
              <a:t>reatest and least must be unique</a:t>
            </a:r>
            <a:endParaRPr lang="en-US" dirty="0">
              <a:sym typeface="Symbol" pitchFamily="18" charset="2"/>
            </a:endParaRP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914400" y="3651438"/>
            <a:ext cx="2225675" cy="2835275"/>
            <a:chOff x="149" y="1646"/>
            <a:chExt cx="1402" cy="1786"/>
          </a:xfrm>
        </p:grpSpPr>
        <p:sp>
          <p:nvSpPr>
            <p:cNvPr id="6" name="Oval 3"/>
            <p:cNvSpPr>
              <a:spLocks noChangeArrowheads="1"/>
            </p:cNvSpPr>
            <p:nvPr/>
          </p:nvSpPr>
          <p:spPr bwMode="auto">
            <a:xfrm>
              <a:off x="850" y="192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50" y="312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538" y="288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1162" y="288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538" y="216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Oval 8"/>
            <p:cNvSpPr>
              <a:spLocks noChangeArrowheads="1"/>
            </p:cNvSpPr>
            <p:nvPr/>
          </p:nvSpPr>
          <p:spPr bwMode="auto">
            <a:xfrm>
              <a:off x="1162" y="216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9"/>
            <p:cNvSpPr>
              <a:spLocks noChangeArrowheads="1"/>
            </p:cNvSpPr>
            <p:nvPr/>
          </p:nvSpPr>
          <p:spPr bwMode="auto">
            <a:xfrm>
              <a:off x="1162" y="192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10"/>
            <p:cNvSpPr>
              <a:spLocks noChangeArrowheads="1"/>
            </p:cNvSpPr>
            <p:nvPr/>
          </p:nvSpPr>
          <p:spPr bwMode="auto">
            <a:xfrm>
              <a:off x="538" y="2496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AutoShape 11"/>
            <p:cNvSpPr>
              <a:spLocks noChangeArrowheads="1"/>
            </p:cNvSpPr>
            <p:nvPr/>
          </p:nvSpPr>
          <p:spPr bwMode="auto">
            <a:xfrm rot="5400000">
              <a:off x="298" y="2256"/>
              <a:ext cx="1200" cy="624"/>
            </a:xfrm>
            <a:prstGeom prst="flowChartPreparation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1162" y="2496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1210" y="2016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586" y="2544"/>
              <a:ext cx="624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V="1">
              <a:off x="586" y="2200"/>
              <a:ext cx="624" cy="3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149" y="1646"/>
              <a:ext cx="1402" cy="1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 i="1" dirty="0">
                  <a:latin typeface="Bookman Old Style" pitchFamily="18" charset="0"/>
                </a:rPr>
                <a:t>             h       j</a:t>
              </a:r>
            </a:p>
            <a:p>
              <a:pPr eaLnBrk="0" hangingPunct="0"/>
              <a:endParaRPr lang="en-US" sz="2000" i="1" dirty="0">
                <a:latin typeface="Bookman Old Style" pitchFamily="18" charset="0"/>
              </a:endParaRPr>
            </a:p>
            <a:p>
              <a:pPr eaLnBrk="0" hangingPunct="0"/>
              <a:r>
                <a:rPr lang="en-US" sz="2000" i="1" dirty="0">
                  <a:latin typeface="Bookman Old Style" pitchFamily="18" charset="0"/>
                </a:rPr>
                <a:t>   g                  f</a:t>
              </a:r>
            </a:p>
            <a:p>
              <a:pPr eaLnBrk="0" hangingPunct="0"/>
              <a:endParaRPr lang="en-US" sz="2000" i="1" dirty="0">
                <a:latin typeface="Bookman Old Style" pitchFamily="18" charset="0"/>
              </a:endParaRPr>
            </a:p>
            <a:p>
              <a:pPr eaLnBrk="0" hangingPunct="0"/>
              <a:r>
                <a:rPr lang="en-US" sz="2000" i="1" dirty="0">
                  <a:latin typeface="Bookman Old Style" pitchFamily="18" charset="0"/>
                </a:rPr>
                <a:t>   d                 e</a:t>
              </a:r>
            </a:p>
            <a:p>
              <a:pPr eaLnBrk="0" hangingPunct="0"/>
              <a:endParaRPr lang="en-US" sz="2000" i="1" dirty="0">
                <a:latin typeface="Bookman Old Style" pitchFamily="18" charset="0"/>
              </a:endParaRPr>
            </a:p>
            <a:p>
              <a:pPr eaLnBrk="0" hangingPunct="0"/>
              <a:r>
                <a:rPr lang="en-US" sz="2000" i="1" dirty="0">
                  <a:latin typeface="Bookman Old Style" pitchFamily="18" charset="0"/>
                </a:rPr>
                <a:t>   b                 c</a:t>
              </a:r>
            </a:p>
            <a:p>
              <a:pPr eaLnBrk="0" hangingPunct="0"/>
              <a:endParaRPr lang="en-US" sz="2000" i="1" dirty="0">
                <a:latin typeface="Bookman Old Style" pitchFamily="18" charset="0"/>
              </a:endParaRPr>
            </a:p>
            <a:p>
              <a:pPr eaLnBrk="0" hangingPunct="0"/>
              <a:r>
                <a:rPr lang="en-US" sz="2000" i="1" dirty="0">
                  <a:latin typeface="Bookman Old Style" pitchFamily="18" charset="0"/>
                </a:rPr>
                <a:t>             a</a:t>
              </a:r>
            </a:p>
          </p:txBody>
        </p:sp>
      </p:grp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3505200" y="3970993"/>
            <a:ext cx="4114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400" b="1" dirty="0" smtClean="0"/>
              <a:t>Example</a:t>
            </a:r>
            <a:r>
              <a:rPr lang="en-US" sz="2400" dirty="0" smtClean="0"/>
              <a:t>: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en-US" sz="2400" dirty="0" smtClean="0"/>
              <a:t>Maximal</a:t>
            </a:r>
            <a:r>
              <a:rPr lang="en-US" sz="2400" dirty="0"/>
              <a:t>: </a:t>
            </a:r>
            <a:r>
              <a:rPr lang="en-US" sz="2400" dirty="0" err="1"/>
              <a:t>h,j</a:t>
            </a:r>
            <a:endParaRPr lang="en-US" sz="2400" dirty="0"/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en-US" sz="2400" dirty="0"/>
              <a:t>Minimal: a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en-US" sz="2400" dirty="0"/>
              <a:t>Greatest element: None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en-US" sz="2400" dirty="0"/>
              <a:t>Least element: </a:t>
            </a:r>
            <a:r>
              <a:rPr lang="en-US" sz="2400" dirty="0" smtClean="0"/>
              <a:t>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Upper and </a:t>
            </a:r>
            <a:r>
              <a:rPr lang="en-US" dirty="0"/>
              <a:t>L</a:t>
            </a:r>
            <a:r>
              <a:rPr lang="en-US" dirty="0" smtClean="0"/>
              <a:t>ower Bounds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>
                <a:sym typeface="Symbol" pitchFamily="18" charset="2"/>
              </a:rPr>
              <a:t>Let </a:t>
            </a:r>
            <a:r>
              <a:rPr lang="en-US" sz="2400" i="1" dirty="0" smtClean="0"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sz="2400" dirty="0" smtClean="0">
                <a:sym typeface="Symbol" pitchFamily="18" charset="2"/>
              </a:rPr>
              <a:t> be a </a:t>
            </a:r>
            <a:r>
              <a:rPr lang="en-US" sz="2400" b="1" dirty="0" smtClean="0">
                <a:sym typeface="Symbol" pitchFamily="18" charset="2"/>
              </a:rPr>
              <a:t>subset</a:t>
            </a:r>
            <a:r>
              <a:rPr lang="en-US" sz="2400" dirty="0" smtClean="0">
                <a:sym typeface="Symbol" pitchFamily="18" charset="2"/>
              </a:rPr>
              <a:t> of (</a:t>
            </a:r>
            <a:r>
              <a:rPr lang="en-US" sz="2400" i="1" dirty="0" smtClean="0">
                <a:latin typeface="Bookman Old Style" pitchFamily="18" charset="0"/>
                <a:sym typeface="Symbol" pitchFamily="18" charset="2"/>
              </a:rPr>
              <a:t>S</a:t>
            </a:r>
            <a:r>
              <a:rPr lang="en-US" sz="2400" dirty="0" smtClean="0">
                <a:sym typeface="Symbol" pitchFamily="18" charset="2"/>
              </a:rPr>
              <a:t>, </a:t>
            </a:r>
            <a:r>
              <a:rPr lang="en-US" sz="2400" dirty="0" smtClean="0">
                <a:latin typeface="Lucida Sans Unicode" pitchFamily="34" charset="0"/>
              </a:rPr>
              <a:t>≼</a:t>
            </a:r>
            <a:r>
              <a:rPr lang="en-US" sz="2400" dirty="0" smtClean="0">
                <a:sym typeface="Symbol" pitchFamily="18" charset="2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Symbol" pitchFamily="18" charset="2"/>
              </a:rPr>
              <a:t>If 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u</a:t>
            </a:r>
            <a:r>
              <a:rPr lang="en-US" sz="2400" dirty="0" err="1" smtClean="0">
                <a:sym typeface="Symbol" pitchFamily="18" charset="2"/>
              </a:rPr>
              <a:t>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S</a:t>
            </a:r>
            <a:r>
              <a:rPr lang="en-US" sz="2400" dirty="0" smtClean="0">
                <a:sym typeface="Symbol" pitchFamily="18" charset="2"/>
              </a:rPr>
              <a:t> such that 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sz="2400" dirty="0" err="1" smtClean="0">
                <a:latin typeface="Lucida Sans Unicode" pitchFamily="34" charset="0"/>
              </a:rPr>
              <a:t>≼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u</a:t>
            </a:r>
            <a:r>
              <a:rPr lang="en-US" sz="2400" dirty="0" smtClean="0">
                <a:sym typeface="Symbol" pitchFamily="18" charset="2"/>
              </a:rPr>
              <a:t> for all </a:t>
            </a:r>
            <a:r>
              <a:rPr lang="en-US" sz="2400" i="1" dirty="0" err="1" smtClean="0">
                <a:latin typeface="Bookman Old Style" pitchFamily="18" charset="0"/>
              </a:rPr>
              <a:t>a</a:t>
            </a:r>
            <a:r>
              <a:rPr lang="en-US" sz="2400" dirty="0" err="1" smtClean="0">
                <a:sym typeface="Symbol" pitchFamily="18" charset="2"/>
              </a:rPr>
              <a:t>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sz="2400" dirty="0" smtClean="0">
                <a:sym typeface="Symbol" pitchFamily="18" charset="2"/>
              </a:rPr>
              <a:t>, then </a:t>
            </a:r>
            <a:r>
              <a:rPr lang="en-US" sz="2400" i="1" dirty="0" smtClean="0">
                <a:latin typeface="Bookman Old Style" pitchFamily="18" charset="0"/>
                <a:sym typeface="Symbol" pitchFamily="18" charset="2"/>
              </a:rPr>
              <a:t>u</a:t>
            </a:r>
            <a:r>
              <a:rPr lang="en-US" sz="2400" dirty="0" smtClean="0">
                <a:sym typeface="Symbol" pitchFamily="18" charset="2"/>
              </a:rPr>
              <a:t> is an </a:t>
            </a:r>
            <a:r>
              <a:rPr lang="en-US" sz="2400" b="1" i="1" dirty="0" smtClean="0">
                <a:sym typeface="Symbol" pitchFamily="18" charset="2"/>
              </a:rPr>
              <a:t>upper bound</a:t>
            </a:r>
            <a:r>
              <a:rPr lang="en-US" sz="2400" dirty="0" smtClean="0">
                <a:sym typeface="Symbol" pitchFamily="18" charset="2"/>
              </a:rPr>
              <a:t> of </a:t>
            </a:r>
            <a:r>
              <a:rPr lang="en-US" sz="2400" i="1" dirty="0" smtClean="0">
                <a:latin typeface="Bookman Old Style" pitchFamily="18" charset="0"/>
                <a:sym typeface="Symbol" pitchFamily="18" charset="2"/>
              </a:rPr>
              <a:t>A</a:t>
            </a:r>
            <a:endParaRPr lang="en-US" sz="2400" dirty="0" smtClean="0">
              <a:sym typeface="Symbol" pitchFamily="18" charset="2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Symbol" pitchFamily="18" charset="2"/>
              </a:rPr>
              <a:t>If </a:t>
            </a:r>
            <a:r>
              <a:rPr lang="en-US" sz="2400" i="1" dirty="0" smtClean="0">
                <a:latin typeface="Bookman Old Style" pitchFamily="18" charset="0"/>
                <a:sym typeface="Symbol" pitchFamily="18" charset="2"/>
              </a:rPr>
              <a:t>x</a:t>
            </a:r>
            <a:r>
              <a:rPr lang="en-US" sz="2400" dirty="0" smtClean="0">
                <a:sym typeface="Symbol" pitchFamily="18" charset="2"/>
              </a:rPr>
              <a:t> is an upper bound of </a:t>
            </a:r>
            <a:r>
              <a:rPr lang="en-US" sz="2400" i="1" dirty="0" smtClean="0"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sz="2400" dirty="0" smtClean="0">
                <a:sym typeface="Symbol" pitchFamily="18" charset="2"/>
              </a:rPr>
              <a:t> and 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x</a:t>
            </a:r>
            <a:r>
              <a:rPr lang="en-US" sz="2400" dirty="0" err="1" smtClean="0">
                <a:latin typeface="Lucida Sans Unicode" pitchFamily="34" charset="0"/>
              </a:rPr>
              <a:t>≼</a:t>
            </a:r>
            <a:r>
              <a:rPr lang="en-US" sz="2400" i="1" dirty="0" err="1" smtClean="0">
                <a:latin typeface="Bookman Old Style" pitchFamily="18" charset="0"/>
                <a:sym typeface="Symbol" pitchFamily="18" charset="2"/>
              </a:rPr>
              <a:t>z</a:t>
            </a:r>
            <a:r>
              <a:rPr lang="en-US" sz="2400" dirty="0" smtClean="0">
                <a:sym typeface="Symbol" pitchFamily="18" charset="2"/>
              </a:rPr>
              <a:t> whenever </a:t>
            </a:r>
            <a:r>
              <a:rPr lang="en-US" sz="2400" i="1" dirty="0" smtClean="0">
                <a:latin typeface="Bookman Old Style" pitchFamily="18" charset="0"/>
                <a:sym typeface="Symbol" pitchFamily="18" charset="2"/>
              </a:rPr>
              <a:t>z</a:t>
            </a:r>
            <a:r>
              <a:rPr lang="en-US" sz="2400" dirty="0" smtClean="0">
                <a:sym typeface="Symbol" pitchFamily="18" charset="2"/>
              </a:rPr>
              <a:t> is an upper bound of </a:t>
            </a:r>
            <a:r>
              <a:rPr lang="en-US" sz="2400" i="1" dirty="0" smtClean="0"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sz="2400" dirty="0" smtClean="0">
                <a:sym typeface="Symbol" pitchFamily="18" charset="2"/>
              </a:rPr>
              <a:t>, then </a:t>
            </a:r>
            <a:r>
              <a:rPr lang="en-US" sz="2400" i="1" dirty="0" smtClean="0">
                <a:latin typeface="Bookman Old Style" pitchFamily="18" charset="0"/>
                <a:sym typeface="Symbol" pitchFamily="18" charset="2"/>
              </a:rPr>
              <a:t>x</a:t>
            </a:r>
            <a:r>
              <a:rPr lang="en-US" sz="2400" dirty="0" smtClean="0">
                <a:sym typeface="Symbol" pitchFamily="18" charset="2"/>
              </a:rPr>
              <a:t> is the </a:t>
            </a:r>
            <a:r>
              <a:rPr lang="en-US" sz="2400" b="1" i="1" dirty="0" smtClean="0">
                <a:sym typeface="Symbol" pitchFamily="18" charset="2"/>
              </a:rPr>
              <a:t>least upper bound</a:t>
            </a:r>
            <a:r>
              <a:rPr lang="en-US" sz="2400" b="1" dirty="0" smtClean="0">
                <a:sym typeface="Symbol" pitchFamily="18" charset="2"/>
              </a:rPr>
              <a:t> </a:t>
            </a:r>
            <a:r>
              <a:rPr lang="en-US" sz="2400" dirty="0" smtClean="0">
                <a:sym typeface="Symbol" pitchFamily="18" charset="2"/>
              </a:rPr>
              <a:t>of </a:t>
            </a:r>
            <a:r>
              <a:rPr lang="en-US" sz="2400" i="1" dirty="0" smtClean="0">
                <a:latin typeface="Bookman Old Style" pitchFamily="18" charset="0"/>
                <a:sym typeface="Symbol" pitchFamily="18" charset="2"/>
              </a:rPr>
              <a:t>A</a:t>
            </a:r>
            <a:r>
              <a:rPr lang="en-US" sz="2400" dirty="0" smtClean="0">
                <a:sym typeface="Symbol" pitchFamily="18" charset="2"/>
              </a:rPr>
              <a:t> (must be unique)</a:t>
            </a:r>
            <a:endParaRPr lang="en-US" sz="2400" dirty="0">
              <a:sym typeface="Symbol" pitchFamily="18" charset="2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Symbol" pitchFamily="18" charset="2"/>
              </a:rPr>
              <a:t>Analogous for </a:t>
            </a:r>
            <a:r>
              <a:rPr lang="en-US" sz="2400" b="1" i="1" dirty="0" smtClean="0">
                <a:sym typeface="Symbol" pitchFamily="18" charset="2"/>
              </a:rPr>
              <a:t>lower bound</a:t>
            </a:r>
            <a:r>
              <a:rPr lang="en-US" sz="2400" dirty="0" smtClean="0">
                <a:sym typeface="Symbol" pitchFamily="18" charset="2"/>
              </a:rPr>
              <a:t> and </a:t>
            </a:r>
            <a:r>
              <a:rPr lang="en-US" sz="2400" b="1" i="1" dirty="0" smtClean="0">
                <a:sym typeface="Symbol" pitchFamily="18" charset="2"/>
              </a:rPr>
              <a:t>greatest upper </a:t>
            </a:r>
            <a:r>
              <a:rPr lang="en-US" sz="2400" b="1" i="1" dirty="0">
                <a:sym typeface="Symbol" pitchFamily="18" charset="2"/>
              </a:rPr>
              <a:t>bound</a:t>
            </a:r>
            <a:r>
              <a:rPr lang="en-US" sz="2400" b="1" dirty="0">
                <a:sym typeface="Symbol" pitchFamily="18" charset="2"/>
              </a:rPr>
              <a:t> </a:t>
            </a:r>
            <a:endParaRPr lang="en-US" sz="2400" dirty="0" smtClean="0">
              <a:sym typeface="Symbol" pitchFamily="18" charset="2"/>
            </a:endParaRP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811212" y="3854453"/>
            <a:ext cx="2225675" cy="2835276"/>
            <a:chOff x="156" y="1675"/>
            <a:chExt cx="1402" cy="178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auto">
            <a:xfrm>
              <a:off x="850" y="192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850" y="312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538" y="288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1162" y="288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538" y="216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1162" y="216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auto">
            <a:xfrm>
              <a:off x="1162" y="1920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10"/>
            <p:cNvSpPr>
              <a:spLocks noChangeArrowheads="1"/>
            </p:cNvSpPr>
            <p:nvPr/>
          </p:nvSpPr>
          <p:spPr bwMode="auto">
            <a:xfrm>
              <a:off x="538" y="2496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 rot="5400000">
              <a:off x="298" y="2256"/>
              <a:ext cx="1200" cy="624"/>
            </a:xfrm>
            <a:prstGeom prst="flowChartPreparation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1162" y="2496"/>
              <a:ext cx="86" cy="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1210" y="2016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 flipV="1">
              <a:off x="586" y="2544"/>
              <a:ext cx="624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 flipV="1">
              <a:off x="586" y="2200"/>
              <a:ext cx="624" cy="3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156" y="1675"/>
              <a:ext cx="1402" cy="1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 i="1" dirty="0" smtClean="0">
                  <a:latin typeface="Bookman Old Style" pitchFamily="18" charset="0"/>
                </a:rPr>
                <a:t>             h       j</a:t>
              </a:r>
            </a:p>
            <a:p>
              <a:pPr eaLnBrk="0" hangingPunct="0"/>
              <a:endParaRPr lang="en-US" sz="2000" i="1" dirty="0" smtClean="0">
                <a:latin typeface="Bookman Old Style" pitchFamily="18" charset="0"/>
              </a:endParaRPr>
            </a:p>
            <a:p>
              <a:pPr eaLnBrk="0" hangingPunct="0"/>
              <a:r>
                <a:rPr lang="en-US" sz="2000" i="1" dirty="0" smtClean="0">
                  <a:latin typeface="Bookman Old Style" pitchFamily="18" charset="0"/>
                </a:rPr>
                <a:t>   g                  f</a:t>
              </a:r>
            </a:p>
            <a:p>
              <a:pPr eaLnBrk="0" hangingPunct="0"/>
              <a:endParaRPr lang="en-US" sz="2000" i="1" dirty="0">
                <a:latin typeface="Bookman Old Style" pitchFamily="18" charset="0"/>
              </a:endParaRPr>
            </a:p>
            <a:p>
              <a:pPr eaLnBrk="0" hangingPunct="0"/>
              <a:r>
                <a:rPr lang="en-US" sz="2000" i="1" dirty="0">
                  <a:latin typeface="Bookman Old Style" pitchFamily="18" charset="0"/>
                </a:rPr>
                <a:t>   d                 e</a:t>
              </a:r>
            </a:p>
            <a:p>
              <a:pPr eaLnBrk="0" hangingPunct="0"/>
              <a:endParaRPr lang="en-US" sz="2000" i="1" dirty="0">
                <a:latin typeface="Bookman Old Style" pitchFamily="18" charset="0"/>
              </a:endParaRPr>
            </a:p>
            <a:p>
              <a:pPr eaLnBrk="0" hangingPunct="0"/>
              <a:r>
                <a:rPr lang="en-US" sz="2000" i="1" dirty="0">
                  <a:latin typeface="Bookman Old Style" pitchFamily="18" charset="0"/>
                </a:rPr>
                <a:t>   b                 c</a:t>
              </a:r>
            </a:p>
            <a:p>
              <a:pPr eaLnBrk="0" hangingPunct="0"/>
              <a:endParaRPr lang="en-US" sz="2000" i="1" dirty="0">
                <a:latin typeface="Bookman Old Style" pitchFamily="18" charset="0"/>
              </a:endParaRPr>
            </a:p>
            <a:p>
              <a:pPr eaLnBrk="0" hangingPunct="0"/>
              <a:r>
                <a:rPr lang="en-US" sz="2000" i="1" dirty="0">
                  <a:latin typeface="Bookman Old Style" pitchFamily="18" charset="0"/>
                </a:rPr>
                <a:t>             a</a:t>
              </a:r>
            </a:p>
          </p:txBody>
        </p:sp>
      </p:grp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3352800" y="4198940"/>
            <a:ext cx="5257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400" b="1" dirty="0" smtClean="0"/>
              <a:t>Example</a:t>
            </a:r>
            <a:r>
              <a:rPr lang="en-US" sz="2400" dirty="0" smtClean="0"/>
              <a:t>: let A be {</a:t>
            </a:r>
            <a:r>
              <a:rPr lang="en-US" sz="2400" dirty="0" err="1" smtClean="0"/>
              <a:t>a,b,c</a:t>
            </a:r>
            <a:r>
              <a:rPr lang="en-US" sz="2400" dirty="0" smtClean="0"/>
              <a:t>}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en-US" sz="2400" dirty="0" smtClean="0"/>
              <a:t>Upper bounds </a:t>
            </a:r>
            <a:r>
              <a:rPr lang="en-US" sz="2400" dirty="0"/>
              <a:t>of </a:t>
            </a:r>
            <a:r>
              <a:rPr lang="en-US" sz="2400" dirty="0" smtClean="0"/>
              <a:t>A: </a:t>
            </a:r>
            <a:r>
              <a:rPr lang="en-US" sz="2400" dirty="0" err="1" smtClean="0"/>
              <a:t>e,f,j,h</a:t>
            </a:r>
            <a:endParaRPr lang="en-US" sz="2400" dirty="0"/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en-US" sz="2400" dirty="0"/>
              <a:t>Least upper bound of A</a:t>
            </a:r>
            <a:r>
              <a:rPr lang="en-US" sz="2400" dirty="0" smtClean="0"/>
              <a:t>: </a:t>
            </a:r>
            <a:r>
              <a:rPr lang="en-US" sz="2400" dirty="0"/>
              <a:t>e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en-US" sz="2400" dirty="0"/>
              <a:t>Lower bound of </a:t>
            </a:r>
            <a:r>
              <a:rPr lang="en-US" sz="2400" dirty="0" smtClean="0"/>
              <a:t>A: </a:t>
            </a:r>
            <a:r>
              <a:rPr lang="en-US" sz="2400" dirty="0"/>
              <a:t>a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en-US" sz="2400" dirty="0"/>
              <a:t>Greatest lower bound of </a:t>
            </a:r>
            <a:r>
              <a:rPr lang="en-US" sz="2400" dirty="0" smtClean="0"/>
              <a:t>A: </a:t>
            </a:r>
            <a:r>
              <a:rPr lang="en-US" sz="2400" dirty="0"/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82491</TotalTime>
  <Words>686</Words>
  <Application>Microsoft Office PowerPoint</Application>
  <PresentationFormat>On-screen Show (4:3)</PresentationFormat>
  <Paragraphs>103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Constantia</vt:lpstr>
      <vt:lpstr>Wingdings 2</vt:lpstr>
      <vt:lpstr>Bookman Old Style</vt:lpstr>
      <vt:lpstr>Cambria Math</vt:lpstr>
      <vt:lpstr>Lucida Sans Unicode</vt:lpstr>
      <vt:lpstr>Calibri</vt:lpstr>
      <vt:lpstr>Symbol</vt:lpstr>
      <vt:lpstr>MT Extra</vt:lpstr>
      <vt:lpstr>Flow</vt:lpstr>
      <vt:lpstr>Partial Orderings</vt:lpstr>
      <vt:lpstr>Partial Orderings</vt:lpstr>
      <vt:lpstr>Comparable/Incomparable Elements</vt:lpstr>
      <vt:lpstr>Partial and Total Orders</vt:lpstr>
      <vt:lpstr>Hasse Diagrams</vt:lpstr>
      <vt:lpstr>Constructing Hasse Diagrams</vt:lpstr>
      <vt:lpstr>Maximal and minimal Elements</vt:lpstr>
      <vt:lpstr>Upper and Lower Bounds</vt:lpstr>
    </vt:vector>
  </TitlesOfParts>
  <Company>Monmouth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Bren School of Information and Computers Science</cp:lastModifiedBy>
  <cp:revision>5707</cp:revision>
  <dcterms:created xsi:type="dcterms:W3CDTF">2011-03-27T19:09:13Z</dcterms:created>
  <dcterms:modified xsi:type="dcterms:W3CDTF">2014-03-22T07:37:45Z</dcterms:modified>
</cp:coreProperties>
</file>