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notesSlides/notesSlide23.xml" ContentType="application/vnd.openxmlformats-officedocument.presentationml.notesSlide+xml"/>
  <Override PartName="/ppt/tags/tag27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tags/tag34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tags/tag28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31.xml" ContentType="application/vnd.openxmlformats-officedocument.presentationml.notesSlide+xml"/>
  <Override PartName="/ppt/tags/tag33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tags/tag29.xml" ContentType="application/vnd.openxmlformats-officedocument.presentationml.tags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6"/>
  </p:notesMasterIdLst>
  <p:sldIdLst>
    <p:sldId id="256" r:id="rId2"/>
    <p:sldId id="293" r:id="rId3"/>
    <p:sldId id="295" r:id="rId4"/>
    <p:sldId id="294" r:id="rId5"/>
    <p:sldId id="277" r:id="rId6"/>
    <p:sldId id="280" r:id="rId7"/>
    <p:sldId id="305" r:id="rId8"/>
    <p:sldId id="332" r:id="rId9"/>
    <p:sldId id="302" r:id="rId10"/>
    <p:sldId id="303" r:id="rId11"/>
    <p:sldId id="304" r:id="rId12"/>
    <p:sldId id="314" r:id="rId13"/>
    <p:sldId id="306" r:id="rId14"/>
    <p:sldId id="307" r:id="rId15"/>
    <p:sldId id="334" r:id="rId16"/>
    <p:sldId id="309" r:id="rId17"/>
    <p:sldId id="328" r:id="rId18"/>
    <p:sldId id="333" r:id="rId19"/>
    <p:sldId id="311" r:id="rId20"/>
    <p:sldId id="315" r:id="rId21"/>
    <p:sldId id="316" r:id="rId22"/>
    <p:sldId id="329" r:id="rId23"/>
    <p:sldId id="317" r:id="rId24"/>
    <p:sldId id="318" r:id="rId25"/>
    <p:sldId id="319" r:id="rId26"/>
    <p:sldId id="323" r:id="rId27"/>
    <p:sldId id="321" r:id="rId28"/>
    <p:sldId id="322" r:id="rId29"/>
    <p:sldId id="326" r:id="rId30"/>
    <p:sldId id="324" r:id="rId31"/>
    <p:sldId id="330" r:id="rId32"/>
    <p:sldId id="331" r:id="rId33"/>
    <p:sldId id="325" r:id="rId34"/>
    <p:sldId id="327" r:id="rId35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schemeClr val="tx1"/>
    </p:penClr>
  </p:showPr>
  <p:clrMru>
    <a:srgbClr val="33CCFF"/>
    <a:srgbClr val="CCECFF"/>
    <a:srgbClr val="33CCCC"/>
    <a:srgbClr val="0099CC"/>
    <a:srgbClr val="264C6C"/>
    <a:srgbClr val="0E1C28"/>
    <a:srgbClr val="172F45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484" autoAdjust="0"/>
    <p:restoredTop sz="94660"/>
  </p:normalViewPr>
  <p:slideViewPr>
    <p:cSldViewPr snapToGrid="0">
      <p:cViewPr>
        <p:scale>
          <a:sx n="66" d="100"/>
          <a:sy n="66" d="100"/>
        </p:scale>
        <p:origin x="-1254" y="-2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2088" y="-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F8535D4-6F2E-42B1-A185-B5C757F6974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C2CDD47-4959-47AE-8B67-0B39CB077BCF}" type="slidenum">
              <a:rPr lang="zh-CN" altLang="en-US"/>
              <a:pPr/>
              <a:t>1</a:t>
            </a:fld>
            <a:endParaRPr lang="en-US" altLang="zh-CN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968B92D-2CD0-421E-B1D6-E3450A9A41E0}" type="slidenum">
              <a:rPr lang="zh-CN" altLang="en-US" sz="1200"/>
              <a:pPr algn="r"/>
              <a:t>10</a:t>
            </a:fld>
            <a:endParaRPr lang="en-US" altLang="zh-CN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269510D-55BD-4152-9F4C-76AB7FDCE09D}" type="slidenum">
              <a:rPr lang="zh-CN" altLang="en-US" sz="1200"/>
              <a:pPr algn="r"/>
              <a:t>11</a:t>
            </a:fld>
            <a:endParaRPr lang="en-US" altLang="zh-CN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BA9282D-743D-4CE8-82D6-6A983FAA8D5B}" type="slidenum">
              <a:rPr lang="zh-CN" altLang="en-US" sz="1200"/>
              <a:pPr algn="r"/>
              <a:t>12</a:t>
            </a:fld>
            <a:endParaRPr lang="en-US" altLang="zh-CN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36E2E2B-C80D-450B-A221-8A6679727742}" type="slidenum">
              <a:rPr lang="zh-CN" altLang="en-US" sz="1200"/>
              <a:pPr algn="r"/>
              <a:t>13</a:t>
            </a:fld>
            <a:endParaRPr lang="en-US" altLang="zh-CN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7231076-10DE-4E5B-A766-0948B6716F9B}" type="slidenum">
              <a:rPr lang="zh-CN" altLang="en-US" sz="1200"/>
              <a:pPr algn="r"/>
              <a:t>14</a:t>
            </a:fld>
            <a:endParaRPr lang="en-US" altLang="zh-CN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B3619C8-0377-4F21-9F6D-C33FD01F78E8}" type="slidenum">
              <a:rPr lang="zh-CN" altLang="en-US" sz="1200"/>
              <a:pPr algn="r"/>
              <a:t>15</a:t>
            </a:fld>
            <a:endParaRPr lang="en-US" altLang="zh-CN" sz="120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B826E00-A30F-403C-8B71-EAA14ACE0C50}" type="slidenum">
              <a:rPr lang="zh-CN" altLang="en-US" sz="1200"/>
              <a:pPr algn="r"/>
              <a:t>16</a:t>
            </a:fld>
            <a:endParaRPr lang="en-US" altLang="zh-CN" sz="120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1FB511F-F34F-4E63-8C35-C357D1EFA644}" type="slidenum">
              <a:rPr lang="zh-CN" altLang="en-US" sz="1200"/>
              <a:pPr algn="r"/>
              <a:t>17</a:t>
            </a:fld>
            <a:endParaRPr lang="en-US" altLang="zh-CN" sz="120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800" b="1" dirty="0" smtClean="0"/>
              <a:t>How can we do this efficiently?</a:t>
            </a:r>
          </a:p>
          <a:p>
            <a:r>
              <a:rPr lang="en-US" sz="1800" b="1" dirty="0" smtClean="0"/>
              <a:t>Perhaps incrementally?</a:t>
            </a:r>
          </a:p>
          <a:p>
            <a:r>
              <a:rPr lang="en-US" sz="1800" b="1" dirty="0" smtClean="0"/>
              <a:t>What exactly should we minimize?</a:t>
            </a:r>
          </a:p>
          <a:p>
            <a:r>
              <a:rPr lang="en-US" sz="1800" dirty="0" smtClean="0"/>
              <a:t>benefit / cost?</a:t>
            </a:r>
          </a:p>
          <a:p>
            <a:r>
              <a:rPr lang="en-US" sz="1800" dirty="0" smtClean="0"/>
              <a:t>cost only?</a:t>
            </a:r>
          </a:p>
          <a:p>
            <a:endParaRPr lang="en-US" sz="1800" dirty="0" smtClean="0"/>
          </a:p>
          <a:p>
            <a:r>
              <a:rPr lang="en-US" sz="1800" dirty="0" smtClean="0"/>
              <a:t>We could ignore benefit…</a:t>
            </a:r>
          </a:p>
          <a:p>
            <a:endParaRPr lang="en-US" sz="1800" dirty="0" smtClean="0"/>
          </a:p>
          <a:p>
            <a:r>
              <a:rPr lang="en-US" sz="1800" dirty="0" smtClean="0"/>
              <a:t>Times needed:</a:t>
            </a:r>
          </a:p>
          <a:p>
            <a:r>
              <a:rPr lang="en-US" sz="1800" dirty="0" smtClean="0"/>
              <a:t>List-Merging Time</a:t>
            </a:r>
          </a:p>
          <a:p>
            <a:r>
              <a:rPr lang="en-US" sz="1800" dirty="0" smtClean="0"/>
              <a:t>Post-Processing Time</a:t>
            </a:r>
          </a:p>
          <a:p>
            <a:r>
              <a:rPr lang="en-US" sz="1800" dirty="0" smtClean="0"/>
              <a:t>Panic Time</a:t>
            </a:r>
            <a:endParaRPr lang="en-US" sz="18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A9594F9-A7B6-4605-9B10-F8A5B793E423}" type="slidenum">
              <a:rPr lang="zh-CN" altLang="en-US" sz="1200"/>
              <a:pPr algn="r"/>
              <a:t>18</a:t>
            </a:fld>
            <a:endParaRPr lang="en-US" altLang="zh-CN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/>
              <a:t>Many more ways to improve speed of </a:t>
            </a:r>
            <a:r>
              <a:rPr lang="en-US" sz="1800" b="1" dirty="0" err="1" smtClean="0"/>
              <a:t>DiscardLists</a:t>
            </a:r>
            <a:r>
              <a:rPr lang="en-US" sz="1800" b="1" dirty="0" smtClean="0"/>
              <a:t>, this is just one example… </a:t>
            </a:r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A9594F9-A7B6-4605-9B10-F8A5B793E423}" type="slidenum">
              <a:rPr lang="zh-CN" altLang="en-US" sz="1200"/>
              <a:pPr algn="r"/>
              <a:t>19</a:t>
            </a:fld>
            <a:endParaRPr lang="en-US" altLang="zh-CN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 smtClean="0"/>
              <a:t>Many more ways to improve speed of </a:t>
            </a:r>
            <a:r>
              <a:rPr lang="en-US" sz="1800" b="1" dirty="0" err="1" smtClean="0"/>
              <a:t>DiscardLists</a:t>
            </a:r>
            <a:r>
              <a:rPr lang="en-US" sz="1800" b="1" dirty="0" smtClean="0"/>
              <a:t>, this is just one example… </a:t>
            </a:r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31F1F78-3FF3-48DD-ACE2-52E5B0537348}" type="slidenum">
              <a:rPr lang="zh-CN" altLang="en-US" sz="1200"/>
              <a:pPr algn="r"/>
              <a:t>2</a:t>
            </a:fld>
            <a:endParaRPr lang="en-US" altLang="zh-CN" sz="120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</a:pPr>
            <a:r>
              <a:rPr lang="en-US" altLang="zh-CN" sz="1800" b="1" dirty="0" smtClean="0">
                <a:ea typeface="宋体" pitchFamily="2" charset="-122"/>
              </a:rPr>
              <a:t>Real-world data is dirty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</a:pPr>
            <a:r>
              <a:rPr lang="en-US" altLang="zh-CN" sz="1800" b="1" dirty="0" smtClean="0">
                <a:ea typeface="宋体" pitchFamily="2" charset="-122"/>
              </a:rPr>
              <a:t>Typos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</a:pPr>
            <a:r>
              <a:rPr lang="en-US" altLang="zh-CN" sz="1800" b="1" dirty="0" smtClean="0">
                <a:ea typeface="宋体" pitchFamily="2" charset="-122"/>
              </a:rPr>
              <a:t>Inconsistent representations 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</a:pPr>
            <a:r>
              <a:rPr lang="en-US" altLang="zh-CN" sz="1800" b="1" dirty="0" smtClean="0">
                <a:ea typeface="宋体" pitchFamily="2" charset="-122"/>
              </a:rPr>
              <a:t>(PO Box vs. P.O. Box)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</a:pPr>
            <a:r>
              <a:rPr lang="en-US" altLang="zh-CN" sz="1800" b="1" dirty="0" smtClean="0">
                <a:ea typeface="宋体" pitchFamily="2" charset="-122"/>
              </a:rPr>
              <a:t>Approximately check against clean dictionary</a:t>
            </a:r>
            <a:endParaRPr lang="en-US" altLang="zh-CN" sz="2400" b="1" dirty="0" smtClean="0">
              <a:ea typeface="宋体" pitchFamily="2" charset="-12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A7FB64-B1BA-4A19-AAD5-633EDE3EE899}" type="slidenum">
              <a:rPr lang="zh-CN" altLang="en-US" sz="1200"/>
              <a:pPr algn="r"/>
              <a:t>20</a:t>
            </a:fld>
            <a:endParaRPr lang="en-US" altLang="zh-CN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B5F8E90-7214-4279-A253-5B2CF45A0760}" type="slidenum">
              <a:rPr lang="zh-CN" altLang="en-US" sz="1200"/>
              <a:pPr algn="r"/>
              <a:t>21</a:t>
            </a:fld>
            <a:endParaRPr lang="en-US" altLang="zh-CN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10AA960-305D-4BD3-99CB-9C62F1285500}" type="slidenum">
              <a:rPr lang="zh-CN" altLang="en-US" sz="1200"/>
              <a:pPr algn="r"/>
              <a:t>22</a:t>
            </a:fld>
            <a:endParaRPr lang="en-US" altLang="zh-CN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10AA960-305D-4BD3-99CB-9C62F1285500}" type="slidenum">
              <a:rPr lang="zh-CN" altLang="en-US" sz="1200"/>
              <a:pPr algn="r"/>
              <a:t>23</a:t>
            </a:fld>
            <a:endParaRPr lang="en-US" altLang="zh-CN" sz="120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C22611B-389F-4FBA-83D7-E7D29F6662DF}" type="slidenum">
              <a:rPr lang="zh-CN" altLang="en-US" sz="1200"/>
              <a:pPr algn="r"/>
              <a:t>25</a:t>
            </a:fld>
            <a:endParaRPr lang="en-US" altLang="zh-CN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2D4B786-94CF-40F0-BE42-76E84EC14A02}" type="slidenum">
              <a:rPr lang="zh-CN" altLang="en-US" sz="1200"/>
              <a:pPr algn="r"/>
              <a:t>26</a:t>
            </a:fld>
            <a:endParaRPr lang="en-US" altLang="zh-CN" sz="120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4574869-1512-47D8-B7BB-C75DF2C33043}" type="slidenum">
              <a:rPr lang="zh-CN" altLang="en-US" sz="1200"/>
              <a:pPr algn="r"/>
              <a:t>27</a:t>
            </a:fld>
            <a:endParaRPr lang="en-US" altLang="zh-CN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A69F8DB-BFDC-4C65-9C78-F54C9D3B1AE3}" type="slidenum">
              <a:rPr lang="zh-CN" altLang="en-US" sz="1200"/>
              <a:pPr algn="r"/>
              <a:t>28</a:t>
            </a:fld>
            <a:endParaRPr lang="en-US" altLang="zh-CN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34CD903-5FC2-4831-BB82-99D4A39360AD}" type="slidenum">
              <a:rPr lang="zh-CN" altLang="en-US" sz="1200"/>
              <a:pPr algn="r"/>
              <a:t>29</a:t>
            </a:fld>
            <a:endParaRPr lang="en-US" altLang="zh-CN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4761E9E-A554-4E47-98D4-BB1D7CB67425}" type="slidenum">
              <a:rPr lang="zh-CN" altLang="en-US" sz="1200"/>
              <a:pPr algn="r"/>
              <a:t>30</a:t>
            </a:fld>
            <a:endParaRPr lang="en-US" altLang="zh-CN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AE1533A-061F-40D4-9497-91D4C292F944}" type="slidenum">
              <a:rPr lang="zh-CN" altLang="en-US" sz="1200"/>
              <a:pPr algn="r"/>
              <a:t>3</a:t>
            </a:fld>
            <a:endParaRPr lang="en-US" altLang="zh-CN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/>
              <a:t>We want to link records belonging to the </a:t>
            </a:r>
            <a:r>
              <a:rPr lang="en-US" sz="1800" b="1" dirty="0" smtClean="0"/>
              <a:t>same entity</a:t>
            </a:r>
          </a:p>
          <a:p>
            <a:r>
              <a:rPr lang="en-US" sz="2400" dirty="0" smtClean="0"/>
              <a:t>The same entity may have </a:t>
            </a:r>
            <a:r>
              <a:rPr lang="en-US" sz="2400" b="1" i="1" dirty="0" smtClean="0"/>
              <a:t>similar</a:t>
            </a:r>
            <a:r>
              <a:rPr lang="en-US" sz="2400" dirty="0" smtClean="0"/>
              <a:t> representations</a:t>
            </a:r>
          </a:p>
          <a:p>
            <a:endParaRPr lang="en-US" sz="1800" dirty="0" smtClean="0">
              <a:solidFill>
                <a:srgbClr val="0066CC"/>
              </a:solidFill>
            </a:endParaRPr>
          </a:p>
          <a:p>
            <a:r>
              <a:rPr lang="en-US" sz="1800" dirty="0" smtClean="0">
                <a:solidFill>
                  <a:srgbClr val="0066CC"/>
                </a:solidFill>
              </a:rPr>
              <a:t>Arnold </a:t>
            </a:r>
            <a:r>
              <a:rPr lang="en-US" sz="1800" dirty="0" err="1" smtClean="0">
                <a:solidFill>
                  <a:srgbClr val="0066CC"/>
                </a:solidFill>
              </a:rPr>
              <a:t>Schwarzeneger</a:t>
            </a:r>
            <a:r>
              <a:rPr lang="en-US" sz="1800" dirty="0" smtClean="0">
                <a:solidFill>
                  <a:srgbClr val="0066CC"/>
                </a:solidFill>
              </a:rPr>
              <a:t> 	</a:t>
            </a:r>
            <a:r>
              <a:rPr lang="en-US" sz="1800" dirty="0" smtClean="0"/>
              <a:t>versus</a:t>
            </a:r>
          </a:p>
          <a:p>
            <a:r>
              <a:rPr lang="en-US" sz="1800" dirty="0" smtClean="0">
                <a:solidFill>
                  <a:srgbClr val="000000"/>
                </a:solidFill>
              </a:rPr>
              <a:t>Arnold Schwarzenegger </a:t>
            </a:r>
          </a:p>
          <a:p>
            <a:endParaRPr lang="en-US" sz="1800" dirty="0" smtClean="0">
              <a:solidFill>
                <a:srgbClr val="000000"/>
              </a:solidFill>
            </a:endParaRPr>
          </a:p>
          <a:p>
            <a:r>
              <a:rPr lang="en-US" sz="1800" dirty="0" smtClean="0">
                <a:solidFill>
                  <a:srgbClr val="0066CC"/>
                </a:solidFill>
              </a:rPr>
              <a:t>Forrest Whittaker 		</a:t>
            </a:r>
            <a:r>
              <a:rPr lang="en-US" sz="1800" dirty="0" smtClean="0"/>
              <a:t>versus</a:t>
            </a:r>
          </a:p>
          <a:p>
            <a:r>
              <a:rPr lang="en-US" sz="1800" dirty="0" smtClean="0">
                <a:solidFill>
                  <a:srgbClr val="000000"/>
                </a:solidFill>
              </a:rPr>
              <a:t>Forest </a:t>
            </a:r>
            <a:r>
              <a:rPr lang="en-US" sz="1800" dirty="0" err="1" smtClean="0">
                <a:solidFill>
                  <a:srgbClr val="000000"/>
                </a:solidFill>
              </a:rPr>
              <a:t>Whittacker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endParaRPr lang="en-US" sz="1800" dirty="0" smtClean="0">
              <a:solidFill>
                <a:srgbClr val="0066CC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800" b="1" dirty="0" smtClean="0"/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269510D-55BD-4152-9F4C-76AB7FDCE09D}" type="slidenum">
              <a:rPr lang="zh-CN" altLang="en-US" sz="1200"/>
              <a:pPr algn="r"/>
              <a:t>31</a:t>
            </a:fld>
            <a:endParaRPr lang="en-US" altLang="zh-CN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269510D-55BD-4152-9F4C-76AB7FDCE09D}" type="slidenum">
              <a:rPr lang="zh-CN" altLang="en-US" sz="1200"/>
              <a:pPr algn="r"/>
              <a:t>32</a:t>
            </a:fld>
            <a:endParaRPr lang="en-US" altLang="zh-CN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146876B-D249-45CC-858B-3187AC176740}" type="slidenum">
              <a:rPr lang="zh-CN" altLang="en-US" sz="1200"/>
              <a:pPr algn="r"/>
              <a:t>33</a:t>
            </a:fld>
            <a:endParaRPr lang="en-US" altLang="zh-CN" sz="120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3B78D8E-B694-4A09-8A2B-CBF9AEF229AA}" type="slidenum">
              <a:rPr lang="zh-CN" altLang="en-US" sz="1200"/>
              <a:pPr algn="r"/>
              <a:t>34</a:t>
            </a:fld>
            <a:endParaRPr lang="en-US" altLang="zh-CN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08D2274-9CD9-4435-B245-0C71FC92B33E}" type="slidenum">
              <a:rPr lang="zh-CN" altLang="en-US" sz="1200"/>
              <a:pPr algn="r"/>
              <a:t>4</a:t>
            </a:fld>
            <a:endParaRPr lang="en-US" altLang="zh-CN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1800" b="1" kern="0" dirty="0" smtClean="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rPr>
              <a:t>Errors in queries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1800" b="1" kern="0" dirty="0" smtClean="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rPr>
              <a:t>Errors in data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1800" b="1" kern="0" dirty="0" smtClean="0">
                <a:solidFill>
                  <a:schemeClr val="tx1"/>
                </a:solidFill>
                <a:latin typeface="Arial" charset="0"/>
                <a:ea typeface="宋体" pitchFamily="2" charset="-122"/>
                <a:cs typeface="+mn-cs"/>
              </a:rPr>
              <a:t>Bring query and meaningful results closer together</a:t>
            </a:r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8224B7D-9807-4115-9084-7708D8C47ACF}" type="slidenum">
              <a:rPr lang="zh-CN" altLang="en-US" sz="1200"/>
              <a:pPr algn="r"/>
              <a:t>5</a:t>
            </a:fld>
            <a:endParaRPr lang="en-US" altLang="zh-CN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/>
              <a:t>The </a:t>
            </a:r>
            <a:r>
              <a:rPr lang="en-US" sz="1800" b="1" dirty="0" smtClean="0">
                <a:solidFill>
                  <a:srgbClr val="FF0000"/>
                </a:solidFill>
              </a:rPr>
              <a:t>similar to </a:t>
            </a:r>
            <a:r>
              <a:rPr lang="en-US" sz="1800" dirty="0" smtClean="0"/>
              <a:t>predicate can help our described applications!</a:t>
            </a:r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88F9AED-F440-4731-BE8A-2F36C042C277}" type="slidenum">
              <a:rPr lang="zh-CN" altLang="en-US" sz="1200"/>
              <a:pPr algn="r"/>
              <a:t>6</a:t>
            </a:fld>
            <a:endParaRPr lang="en-US" altLang="zh-CN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/>
              <a:t>Main Idea: Use </a:t>
            </a:r>
            <a:r>
              <a:rPr lang="en-US" sz="1800" b="1" dirty="0" smtClean="0"/>
              <a:t>q-grams</a:t>
            </a:r>
            <a:r>
              <a:rPr lang="en-US" sz="1800" dirty="0" smtClean="0"/>
              <a:t> as signatures for a string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 smtClean="0"/>
              <a:t>Inverted index on grams supports finding all data strings sharing enough grams with a query</a:t>
            </a:r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8D38980-94ED-40C7-89C4-86DDAC964BDA}" type="slidenum">
              <a:rPr lang="zh-CN" altLang="en-US" sz="1200"/>
              <a:pPr algn="r"/>
              <a:t>7</a:t>
            </a:fld>
            <a:endParaRPr lang="en-US" altLang="zh-CN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800" dirty="0" smtClean="0"/>
              <a:t>Each edit operations can “destroy” at most q grams</a:t>
            </a:r>
          </a:p>
          <a:p>
            <a:r>
              <a:rPr lang="en-US" sz="1800" dirty="0" smtClean="0"/>
              <a:t>Answers must share at least T = 5 – 1 * 2 = 3 grams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T-Occurrence problem: Find elements occurring at least T=3 times among inverted lists. This is called list-merging. T is called merging-threshold.</a:t>
            </a:r>
          </a:p>
          <a:p>
            <a:endParaRPr lang="en-US" sz="1800" b="1" dirty="0" smtClean="0"/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8D38980-94ED-40C7-89C4-86DDAC964BDA}" type="slidenum">
              <a:rPr lang="zh-CN" altLang="en-US" sz="1200"/>
              <a:pPr algn="r"/>
              <a:t>8</a:t>
            </a:fld>
            <a:endParaRPr lang="en-US" altLang="zh-CN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r>
              <a:rPr lang="en-US" sz="1800" dirty="0" smtClean="0"/>
              <a:t>Each edit operations can “destroy” at most q grams</a:t>
            </a:r>
          </a:p>
          <a:p>
            <a:r>
              <a:rPr lang="en-US" sz="1800" dirty="0" smtClean="0"/>
              <a:t>Answers must share at least T = 5 – 1 * 2 = 3 grams</a:t>
            </a:r>
          </a:p>
          <a:p>
            <a:endParaRPr lang="en-US" sz="1800" b="1" dirty="0" smtClean="0"/>
          </a:p>
          <a:p>
            <a:r>
              <a:rPr lang="en-US" sz="1800" b="1" dirty="0" smtClean="0"/>
              <a:t>T-Occurrence problem: Find elements occurring at least T=3 times among inverted lists. This is called list-merging. T is called merging-threshold.</a:t>
            </a:r>
          </a:p>
          <a:p>
            <a:endParaRPr lang="en-US" sz="1800" b="1" dirty="0" smtClean="0"/>
          </a:p>
          <a:p>
            <a:pPr eaLnBrk="1" hangingPunct="1">
              <a:spcBef>
                <a:spcPct val="0"/>
              </a:spcBef>
            </a:pPr>
            <a:endParaRPr lang="zh-CN" altLang="en-US" sz="1800" dirty="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9028868-6252-47C7-AFDB-7BA25A393554}" type="slidenum">
              <a:rPr lang="zh-CN" altLang="en-US" sz="1200"/>
              <a:pPr algn="r"/>
              <a:t>9</a:t>
            </a:fld>
            <a:endParaRPr lang="en-US" altLang="zh-CN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z="1800" smtClean="0">
              <a:cs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UCI_White_Template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1775" y="2089150"/>
            <a:ext cx="8574088" cy="1554163"/>
          </a:xfrm>
        </p:spPr>
        <p:txBody>
          <a:bodyPr anchor="b"/>
          <a:lstStyle>
            <a:lvl1pPr>
              <a:lnSpc>
                <a:spcPct val="90000"/>
              </a:lnSpc>
              <a:defRPr sz="4600" b="1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1775" y="4035425"/>
            <a:ext cx="8574088" cy="1377950"/>
          </a:xfrm>
        </p:spPr>
        <p:txBody>
          <a:bodyPr/>
          <a:lstStyle>
            <a:lvl1pPr marL="0" indent="0" algn="ctr">
              <a:spcBef>
                <a:spcPct val="30000"/>
              </a:spcBef>
              <a:buFont typeface="Wingdings" pitchFamily="2" charset="2"/>
              <a:buNone/>
              <a:defRPr/>
            </a:lvl1pPr>
          </a:lstStyle>
          <a:p>
            <a:r>
              <a:rPr lang="en-US" altLang="zh-CN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505200" y="6216650"/>
            <a:ext cx="2133600" cy="477838"/>
          </a:xfrm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125413" y="6223000"/>
            <a:ext cx="2143125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175625" y="6329363"/>
            <a:ext cx="844550" cy="477837"/>
          </a:xfrm>
        </p:spPr>
        <p:txBody>
          <a:bodyPr/>
          <a:lstStyle>
            <a:lvl1pPr>
              <a:defRPr/>
            </a:lvl1pPr>
          </a:lstStyle>
          <a:p>
            <a:fld id="{B3C40B3F-776D-4B50-89F5-5790E01E5CDD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0" name="Text Box 8"/>
          <p:cNvSpPr txBox="1">
            <a:spLocks noChangeArrowheads="1"/>
          </p:cNvSpPr>
          <p:nvPr userDrawn="1"/>
        </p:nvSpPr>
        <p:spPr bwMode="auto">
          <a:xfrm>
            <a:off x="3729038" y="91210"/>
            <a:ext cx="54149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altLang="zh-CN" b="1" dirty="0" smtClean="0">
                <a:solidFill>
                  <a:schemeClr val="bg1"/>
                </a:solidFill>
                <a:ea typeface="宋体" pitchFamily="2" charset="-122"/>
              </a:rPr>
              <a:t>Speaker: Alexander </a:t>
            </a:r>
            <a:r>
              <a:rPr lang="en-US" altLang="zh-CN" b="1" dirty="0" err="1" smtClean="0">
                <a:solidFill>
                  <a:schemeClr val="bg1"/>
                </a:solidFill>
                <a:ea typeface="宋体" pitchFamily="2" charset="-122"/>
              </a:rPr>
              <a:t>Behm</a:t>
            </a:r>
            <a:endParaRPr lang="en-US" altLang="zh-CN" b="1" dirty="0">
              <a:solidFill>
                <a:schemeClr val="bg1"/>
              </a:solidFill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99AC55-2E6A-4A3C-81B7-7A48FC3B450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4800" y="828675"/>
            <a:ext cx="2155825" cy="4608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563" y="828675"/>
            <a:ext cx="6319837" cy="4608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B6D1BE-A4DD-4A0D-BDC9-170E24440207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82563" y="828675"/>
            <a:ext cx="8628062" cy="4608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59EA84-922A-4563-9DF0-79646904EDD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828675"/>
            <a:ext cx="862806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2189163"/>
            <a:ext cx="4070350" cy="3248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3750" y="2189163"/>
            <a:ext cx="4070350" cy="32480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B9C6DE-7B2B-47D9-B03A-E0F931EADEA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CC1775-5182-4FE2-A0BB-A1F56EEC7035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B7919-9886-40C2-A6A9-6AF876A938B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2189163"/>
            <a:ext cx="4070350" cy="324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3750" y="2189163"/>
            <a:ext cx="4070350" cy="3248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E6B86D-292A-4EE4-A621-C4537D68AE7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F14688-5C44-4165-B7EF-4510666C638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0C4721-2678-461B-902A-F7B6C08EA3F2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2BD1DA-945B-49BB-BC60-64D9AE7F0F6D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672238-2B7C-4B9F-ACAF-6E8E751702D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756544-4415-45B9-9FFD-06DA011C017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CI_White_Template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828675"/>
            <a:ext cx="86280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2189163"/>
            <a:ext cx="8293100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0400" tIns="40200" rIns="80400" bIns="402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413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0400" tIns="40200" rIns="80400" bIns="40200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0400" tIns="40200" rIns="80400" bIns="40200" numCol="1" anchor="t" anchorCtr="0" compatLnSpc="1">
            <a:prstTxWarp prst="textNoShape">
              <a:avLst/>
            </a:prstTxWarp>
          </a:bodyPr>
          <a:lstStyle>
            <a:lvl1pPr algn="ctr">
              <a:defRPr sz="1300"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2754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31213" y="6245225"/>
            <a:ext cx="5889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0400" tIns="40200" rIns="80400" bIns="40200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宋体" pitchFamily="2" charset="-122"/>
              </a:defRPr>
            </a:lvl1pPr>
          </a:lstStyle>
          <a:p>
            <a:fld id="{E1475A3D-7D69-42A9-A347-57EF2DB6ABEA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0" name="Text Box 8"/>
          <p:cNvSpPr txBox="1">
            <a:spLocks noChangeArrowheads="1"/>
          </p:cNvSpPr>
          <p:nvPr userDrawn="1"/>
        </p:nvSpPr>
        <p:spPr bwMode="auto">
          <a:xfrm>
            <a:off x="3729038" y="91210"/>
            <a:ext cx="541496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altLang="zh-CN" b="1" dirty="0" smtClean="0">
                <a:solidFill>
                  <a:schemeClr val="bg1"/>
                </a:solidFill>
                <a:ea typeface="宋体" pitchFamily="2" charset="-122"/>
              </a:rPr>
              <a:t>Speaker: Alexander </a:t>
            </a:r>
            <a:r>
              <a:rPr lang="en-US" altLang="zh-CN" b="1" dirty="0" err="1" smtClean="0">
                <a:solidFill>
                  <a:schemeClr val="bg1"/>
                </a:solidFill>
                <a:ea typeface="宋体" pitchFamily="2" charset="-122"/>
              </a:rPr>
              <a:t>Behm</a:t>
            </a:r>
            <a:endParaRPr lang="en-US" altLang="zh-CN" b="1" dirty="0">
              <a:solidFill>
                <a:schemeClr val="bg1"/>
              </a:solidFill>
              <a:ea typeface="宋体" pitchFamily="2" charset="-122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 userDrawn="1"/>
        </p:nvSpPr>
        <p:spPr bwMode="auto">
          <a:xfrm>
            <a:off x="0" y="6586682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1400" b="1" dirty="0">
                <a:solidFill>
                  <a:schemeClr val="tx1"/>
                </a:solidFill>
                <a:ea typeface="宋体" pitchFamily="2" charset="-122"/>
              </a:rPr>
              <a:t>Space-Constrained Gram-Based Indexing for Efficient Approximate String Search, </a:t>
            </a:r>
            <a:r>
              <a:rPr lang="en-US" altLang="zh-CN" sz="1400" b="1" dirty="0" smtClean="0">
                <a:solidFill>
                  <a:schemeClr val="tx1"/>
                </a:solidFill>
                <a:ea typeface="宋体" pitchFamily="2" charset="-122"/>
              </a:rPr>
              <a:t>ICDE</a:t>
            </a:r>
            <a:r>
              <a:rPr lang="en-US" altLang="zh-CN" sz="1400" b="1" baseline="0" dirty="0" smtClean="0">
                <a:solidFill>
                  <a:schemeClr val="tx1"/>
                </a:solidFill>
                <a:ea typeface="宋体" pitchFamily="2" charset="-122"/>
              </a:rPr>
              <a:t> </a:t>
            </a:r>
            <a:r>
              <a:rPr lang="en-US" altLang="zh-CN" sz="1400" b="1" dirty="0" smtClean="0">
                <a:solidFill>
                  <a:schemeClr val="tx1"/>
                </a:solidFill>
                <a:ea typeface="宋体" pitchFamily="2" charset="-122"/>
              </a:rPr>
              <a:t>2009</a:t>
            </a:r>
            <a:r>
              <a:rPr lang="en-US" altLang="zh-CN" sz="1400" b="1" dirty="0">
                <a:solidFill>
                  <a:schemeClr val="tx1"/>
                </a:solidFill>
                <a:ea typeface="宋体" pitchFamily="2" charset="-122"/>
              </a:rPr>
              <a:t>, Shanghai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</p:sldLayoutIdLst>
  <p:timing>
    <p:tnLst>
      <p:par>
        <p:cTn id="1" dur="indefinite" restart="never" nodeType="tmRoot"/>
      </p:par>
    </p:tnLst>
  </p:timing>
  <p:txStyles>
    <p:titleStyle>
      <a:lvl1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2pPr>
      <a:lvl3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3pPr>
      <a:lvl4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4pPr>
      <a:lvl5pPr algn="ctr" defTabSz="803275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5pPr>
      <a:lvl6pPr marL="4572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6pPr>
      <a:lvl7pPr marL="9144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7pPr>
      <a:lvl8pPr marL="13716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8pPr>
      <a:lvl9pPr marL="1828800" algn="ctr" defTabSz="803275" rtl="0" fontAlgn="base">
        <a:lnSpc>
          <a:spcPct val="85000"/>
        </a:lnSpc>
        <a:spcBef>
          <a:spcPct val="20000"/>
        </a:spcBef>
        <a:spcAft>
          <a:spcPct val="0"/>
        </a:spcAft>
        <a:defRPr sz="3800">
          <a:solidFill>
            <a:schemeClr val="tx1"/>
          </a:solidFill>
          <a:latin typeface="Arial" charset="0"/>
        </a:defRPr>
      </a:lvl9pPr>
    </p:titleStyle>
    <p:bodyStyle>
      <a:lvl1pPr marL="346075" indent="-346075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0988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500">
          <a:solidFill>
            <a:schemeClr val="tx1"/>
          </a:solidFill>
          <a:latin typeface="+mn-lt"/>
        </a:defRPr>
      </a:lvl2pPr>
      <a:lvl3pPr marL="1150938" indent="-295275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300">
          <a:solidFill>
            <a:schemeClr val="tx1"/>
          </a:solidFill>
          <a:latin typeface="+mn-lt"/>
        </a:defRPr>
      </a:lvl3pPr>
      <a:lvl4pPr marL="1608138" indent="-342900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4pPr>
      <a:lvl5pPr marL="2001838" indent="-279400" algn="l" defTabSz="803275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5pPr>
      <a:lvl6pPr marL="24590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6pPr>
      <a:lvl7pPr marL="29162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7pPr>
      <a:lvl8pPr marL="33734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8pPr>
      <a:lvl9pPr marL="3830638" indent="-279400" algn="l" defTabSz="803275" rtl="0" fontAlgn="base">
        <a:lnSpc>
          <a:spcPct val="85000"/>
        </a:lnSpc>
        <a:spcBef>
          <a:spcPct val="35000"/>
        </a:spcBef>
        <a:spcAft>
          <a:spcPct val="0"/>
        </a:spcAft>
        <a:buClr>
          <a:srgbClr val="000066"/>
        </a:buClr>
        <a:buSzPct val="70000"/>
        <a:buFont typeface="Wingdings" pitchFamily="2" charset="2"/>
        <a:buChar char="m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2.xml"/><Relationship Id="rId4" Type="http://schemas.openxmlformats.org/officeDocument/2006/relationships/hyperlink" Target="http://flamingo.ics.uci.edu/" TargetMode="Externa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3.xml"/><Relationship Id="rId4" Type="http://schemas.openxmlformats.org/officeDocument/2006/relationships/image" Target="../media/image1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4.xml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231775" y="1257300"/>
            <a:ext cx="8574088" cy="1998663"/>
          </a:xfrm>
        </p:spPr>
        <p:txBody>
          <a:bodyPr/>
          <a:lstStyle/>
          <a:p>
            <a:pPr eaLnBrk="1" hangingPunct="1"/>
            <a:r>
              <a:rPr lang="en-US" altLang="zh-CN" sz="4000" smtClean="0">
                <a:ea typeface="宋体" pitchFamily="2" charset="-122"/>
              </a:rPr>
              <a:t>Space-Constrained </a:t>
            </a:r>
            <a:br>
              <a:rPr lang="en-US" altLang="zh-CN" sz="4000" smtClean="0">
                <a:ea typeface="宋体" pitchFamily="2" charset="-122"/>
              </a:rPr>
            </a:br>
            <a:r>
              <a:rPr lang="en-US" altLang="zh-CN" sz="4000" smtClean="0">
                <a:ea typeface="宋体" pitchFamily="2" charset="-122"/>
              </a:rPr>
              <a:t>Gram-Based Indexing for Efficient Approximate String Search</a:t>
            </a:r>
            <a:endParaRPr lang="en-US" altLang="zh-CN" sz="4000" b="0" smtClean="0">
              <a:ea typeface="宋体" pitchFamily="2" charset="-122"/>
            </a:endParaRPr>
          </a:p>
        </p:txBody>
      </p:sp>
      <p:sp>
        <p:nvSpPr>
          <p:cNvPr id="3075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231775" y="3298825"/>
            <a:ext cx="8574088" cy="2787650"/>
          </a:xfrm>
        </p:spPr>
        <p:txBody>
          <a:bodyPr/>
          <a:lstStyle/>
          <a:p>
            <a:pPr eaLnBrk="1" hangingPunct="1"/>
            <a:endParaRPr lang="en-US" altLang="zh-CN" dirty="0" smtClean="0">
              <a:ea typeface="宋体" pitchFamily="2" charset="-122"/>
            </a:endParaRPr>
          </a:p>
          <a:p>
            <a:pPr eaLnBrk="1" hangingPunct="1"/>
            <a:r>
              <a:rPr lang="en-US" altLang="zh-CN" sz="2400" dirty="0" smtClean="0">
                <a:ea typeface="宋体" pitchFamily="2" charset="-122"/>
              </a:rPr>
              <a:t>Alexander Behm</a:t>
            </a:r>
            <a:r>
              <a:rPr lang="en-US" altLang="zh-CN" sz="2400" baseline="30000" dirty="0" smtClean="0">
                <a:ea typeface="宋体" pitchFamily="2" charset="-122"/>
              </a:rPr>
              <a:t>1</a:t>
            </a:r>
            <a:r>
              <a:rPr lang="en-US" altLang="zh-CN" sz="2400" dirty="0" smtClean="0">
                <a:ea typeface="宋体" pitchFamily="2" charset="-122"/>
              </a:rPr>
              <a:t>, </a:t>
            </a:r>
            <a:r>
              <a:rPr lang="en-US" altLang="zh-CN" sz="2400" dirty="0" err="1" smtClean="0">
                <a:ea typeface="宋体" pitchFamily="2" charset="-122"/>
              </a:rPr>
              <a:t>Shengyue</a:t>
            </a:r>
            <a:r>
              <a:rPr lang="en-US" altLang="zh-CN" sz="2400" dirty="0" smtClean="0">
                <a:ea typeface="宋体" pitchFamily="2" charset="-122"/>
              </a:rPr>
              <a:t> Ji</a:t>
            </a:r>
            <a:r>
              <a:rPr lang="en-US" altLang="zh-CN" sz="2400" baseline="30000" dirty="0" smtClean="0">
                <a:ea typeface="宋体" pitchFamily="2" charset="-122"/>
              </a:rPr>
              <a:t>1</a:t>
            </a:r>
            <a:r>
              <a:rPr lang="en-US" altLang="zh-CN" sz="2400" dirty="0" smtClean="0">
                <a:ea typeface="宋体" pitchFamily="2" charset="-122"/>
              </a:rPr>
              <a:t>, Chen Li</a:t>
            </a:r>
            <a:r>
              <a:rPr lang="en-US" altLang="zh-CN" sz="2400" baseline="30000" dirty="0" smtClean="0">
                <a:ea typeface="宋体" pitchFamily="2" charset="-122"/>
              </a:rPr>
              <a:t>1</a:t>
            </a:r>
            <a:r>
              <a:rPr lang="en-US" altLang="zh-CN" sz="2400" dirty="0" smtClean="0">
                <a:ea typeface="宋体" pitchFamily="2" charset="-122"/>
              </a:rPr>
              <a:t>, </a:t>
            </a:r>
            <a:r>
              <a:rPr lang="en-US" altLang="zh-CN" sz="2400" dirty="0" err="1" smtClean="0">
                <a:ea typeface="宋体" pitchFamily="2" charset="-122"/>
              </a:rPr>
              <a:t>Jiaheng</a:t>
            </a:r>
            <a:r>
              <a:rPr lang="en-US" altLang="zh-CN" sz="2400" dirty="0" smtClean="0">
                <a:ea typeface="宋体" pitchFamily="2" charset="-122"/>
              </a:rPr>
              <a:t> Lu</a:t>
            </a:r>
            <a:r>
              <a:rPr lang="en-US" altLang="zh-CN" sz="2400" baseline="30000" dirty="0" smtClean="0">
                <a:ea typeface="宋体" pitchFamily="2" charset="-122"/>
              </a:rPr>
              <a:t>2</a:t>
            </a:r>
          </a:p>
          <a:p>
            <a:pPr eaLnBrk="1" hangingPunct="1"/>
            <a:endParaRPr lang="en-US" altLang="zh-CN" sz="2400" dirty="0" smtClean="0">
              <a:ea typeface="宋体" pitchFamily="2" charset="-122"/>
            </a:endParaRPr>
          </a:p>
          <a:p>
            <a:pPr eaLnBrk="1" hangingPunct="1"/>
            <a:r>
              <a:rPr lang="en-US" altLang="zh-CN" sz="2400" baseline="30000" dirty="0" smtClean="0">
                <a:ea typeface="宋体" pitchFamily="2" charset="-122"/>
              </a:rPr>
              <a:t>1</a:t>
            </a:r>
            <a:r>
              <a:rPr lang="en-US" altLang="zh-CN" sz="2400" dirty="0" smtClean="0">
                <a:ea typeface="宋体" pitchFamily="2" charset="-122"/>
              </a:rPr>
              <a:t>University of California, Irvine</a:t>
            </a:r>
          </a:p>
          <a:p>
            <a:pPr eaLnBrk="1" hangingPunct="1"/>
            <a:r>
              <a:rPr lang="en-US" altLang="zh-CN" sz="2400" baseline="30000" dirty="0" smtClean="0">
                <a:ea typeface="宋体" pitchFamily="2" charset="-122"/>
              </a:rPr>
              <a:t>2</a:t>
            </a:r>
            <a:r>
              <a:rPr lang="en-US" altLang="zh-CN" sz="2400" dirty="0" smtClean="0">
                <a:ea typeface="宋体" pitchFamily="2" charset="-122"/>
              </a:rPr>
              <a:t>Renmin University of China</a:t>
            </a:r>
          </a:p>
          <a:p>
            <a:pPr eaLnBrk="1" hangingPunct="1"/>
            <a:endParaRPr lang="en-US" altLang="zh-CN" dirty="0" smtClean="0">
              <a:ea typeface="宋体" pitchFamily="2" charset="-122"/>
            </a:endParaRPr>
          </a:p>
          <a:p>
            <a:pPr eaLnBrk="1" hangingPunct="1"/>
            <a:endParaRPr lang="en-US" altLang="zh-CN" dirty="0" smtClean="0">
              <a:ea typeface="宋体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Motivation: Related Work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112963"/>
            <a:ext cx="8763000" cy="3754437"/>
          </a:xfrm>
        </p:spPr>
        <p:txBody>
          <a:bodyPr/>
          <a:lstStyle/>
          <a:p>
            <a:pPr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IR: </a:t>
            </a:r>
            <a:r>
              <a:rPr lang="en-US" altLang="zh-CN" sz="2000" b="1" dirty="0" smtClean="0">
                <a:ea typeface="宋体" pitchFamily="2" charset="-122"/>
              </a:rPr>
              <a:t>lossless compression</a:t>
            </a:r>
            <a:r>
              <a:rPr lang="en-US" altLang="zh-CN" sz="2000" b="1" i="1" dirty="0" smtClean="0">
                <a:ea typeface="宋体" pitchFamily="2" charset="-122"/>
              </a:rPr>
              <a:t> </a:t>
            </a:r>
            <a:r>
              <a:rPr lang="en-US" altLang="zh-CN" sz="2000" b="1" dirty="0" smtClean="0">
                <a:ea typeface="宋体" pitchFamily="2" charset="-122"/>
              </a:rPr>
              <a:t>of</a:t>
            </a:r>
            <a:r>
              <a:rPr lang="en-US" altLang="zh-CN" sz="2000" dirty="0" smtClean="0">
                <a:ea typeface="宋体" pitchFamily="2" charset="-122"/>
              </a:rPr>
              <a:t> inverted lists (disk-based)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Delta representation + compact encoding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Inverted lists in memory: </a:t>
            </a:r>
            <a:r>
              <a:rPr lang="en-US" altLang="zh-CN" sz="2000" b="1" dirty="0" smtClean="0">
                <a:ea typeface="宋体" pitchFamily="2" charset="-122"/>
              </a:rPr>
              <a:t>decompression overhead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sz="2000" b="1" dirty="0" smtClean="0">
                <a:ea typeface="宋体" pitchFamily="2" charset="-122"/>
              </a:rPr>
              <a:t>Tune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  <a:r>
              <a:rPr lang="en-US" altLang="zh-CN" sz="2000" b="1" dirty="0" smtClean="0">
                <a:ea typeface="宋体" pitchFamily="2" charset="-122"/>
              </a:rPr>
              <a:t>compression ratio?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Overcome these limitations in our setting?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Main Contributions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087563"/>
            <a:ext cx="8596313" cy="3792537"/>
          </a:xfrm>
        </p:spPr>
        <p:txBody>
          <a:bodyPr/>
          <a:lstStyle/>
          <a:p>
            <a:pPr eaLnBrk="1" hangingPunct="1">
              <a:lnSpc>
                <a:spcPct val="145000"/>
              </a:lnSpc>
              <a:buNone/>
            </a:pPr>
            <a:r>
              <a:rPr lang="en-US" altLang="zh-CN" sz="2400" dirty="0" smtClean="0">
                <a:ea typeface="宋体" pitchFamily="2" charset="-122"/>
              </a:rPr>
              <a:t>Two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宋体" pitchFamily="2" charset="-122"/>
              </a:rPr>
              <a:t>lossy</a:t>
            </a:r>
            <a:r>
              <a:rPr lang="en-US" altLang="zh-CN" sz="2400" b="1" dirty="0" smtClean="0">
                <a:solidFill>
                  <a:srgbClr val="FF0000"/>
                </a:solidFill>
                <a:ea typeface="宋体" pitchFamily="2" charset="-122"/>
              </a:rPr>
              <a:t> compression</a:t>
            </a:r>
            <a:r>
              <a:rPr lang="en-US" altLang="zh-CN" sz="2400" b="1" dirty="0" smtClean="0">
                <a:ea typeface="宋体" pitchFamily="2" charset="-122"/>
              </a:rPr>
              <a:t> </a:t>
            </a:r>
            <a:r>
              <a:rPr lang="en-US" altLang="zh-CN" sz="2400" dirty="0" smtClean="0">
                <a:ea typeface="宋体" pitchFamily="2" charset="-122"/>
              </a:rPr>
              <a:t>techniques</a:t>
            </a: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Answer queries </a:t>
            </a:r>
            <a:r>
              <a:rPr lang="en-US" altLang="zh-CN" sz="2000" b="1" dirty="0" smtClean="0">
                <a:ea typeface="宋体" pitchFamily="2" charset="-122"/>
              </a:rPr>
              <a:t>exactly</a:t>
            </a: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Index fits into a </a:t>
            </a:r>
            <a:r>
              <a:rPr lang="en-US" altLang="zh-CN" sz="2000" b="1" dirty="0" smtClean="0">
                <a:ea typeface="宋体" pitchFamily="2" charset="-122"/>
              </a:rPr>
              <a:t>space budget </a:t>
            </a:r>
            <a:endParaRPr lang="en-US" altLang="zh-CN" sz="2000" dirty="0" smtClean="0">
              <a:ea typeface="宋体" pitchFamily="2" charset="-122"/>
            </a:endParaRP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Queries </a:t>
            </a:r>
            <a:r>
              <a:rPr lang="en-US" altLang="zh-CN" sz="2000" dirty="0" smtClean="0">
                <a:ea typeface="宋体" pitchFamily="2" charset="-122"/>
                <a:sym typeface="Wingdings" pitchFamily="2" charset="2"/>
              </a:rPr>
              <a:t> </a:t>
            </a:r>
            <a:r>
              <a:rPr lang="en-US" altLang="zh-CN" sz="2000" b="1" dirty="0" smtClean="0">
                <a:ea typeface="宋体" pitchFamily="2" charset="-122"/>
              </a:rPr>
              <a:t>faster on the compressed indexes </a:t>
            </a:r>
            <a:r>
              <a:rPr lang="en-US" altLang="zh-CN" sz="2000" b="1" dirty="0" smtClean="0">
                <a:ea typeface="宋体" pitchFamily="2" charset="-122"/>
                <a:sym typeface="Wingdings" pitchFamily="2" charset="2"/>
              </a:rPr>
              <a:t></a:t>
            </a:r>
            <a:endParaRPr lang="en-US" altLang="zh-CN" sz="2000" b="1" dirty="0" smtClean="0">
              <a:ea typeface="宋体" pitchFamily="2" charset="-122"/>
            </a:endParaRP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b="1" dirty="0" smtClean="0">
                <a:ea typeface="宋体" pitchFamily="2" charset="-122"/>
              </a:rPr>
              <a:t>Flexibility</a:t>
            </a:r>
            <a:r>
              <a:rPr lang="en-US" altLang="zh-CN" sz="2000" b="1" i="1" dirty="0" smtClean="0">
                <a:ea typeface="宋体" pitchFamily="2" charset="-122"/>
              </a:rPr>
              <a:t> </a:t>
            </a:r>
            <a:r>
              <a:rPr lang="en-US" altLang="zh-CN" sz="2000" dirty="0" smtClean="0">
                <a:ea typeface="宋体" pitchFamily="2" charset="-122"/>
              </a:rPr>
              <a:t>to choose space / time tradeoff</a:t>
            </a: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Existing list-merging algorithms: re-use + compression specific optimizations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Overview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782763"/>
            <a:ext cx="8293100" cy="4327525"/>
          </a:xfrm>
        </p:spPr>
        <p:txBody>
          <a:bodyPr/>
          <a:lstStyle/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Motivation &amp; Preliminaries</a:t>
            </a:r>
          </a:p>
          <a:p>
            <a:pPr eaLnBrk="1" hangingPunct="1">
              <a:lnSpc>
                <a:spcPct val="145000"/>
              </a:lnSpc>
              <a:buFont typeface="Wingdings" pitchFamily="2" charset="2"/>
              <a:buChar char="Ø"/>
            </a:pPr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ea typeface="宋体" pitchFamily="2" charset="-122"/>
              </a:rPr>
              <a:t>Approach 1: Discarding Lists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Approach 2: Combining Lists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Experiments &amp; Conclusion</a:t>
            </a:r>
          </a:p>
          <a:p>
            <a:pPr eaLnBrk="1" hangingPunct="1">
              <a:lnSpc>
                <a:spcPct val="145000"/>
              </a:lnSpc>
            </a:pPr>
            <a:endParaRPr lang="en-US" altLang="zh-CN" dirty="0" smtClean="0">
              <a:ea typeface="宋体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Approach 1: Discarding Lists</a:t>
            </a:r>
          </a:p>
        </p:txBody>
      </p:sp>
      <p:sp>
        <p:nvSpPr>
          <p:cNvPr id="15363" name="Rounded Rectangle 63"/>
          <p:cNvSpPr>
            <a:spLocks noChangeArrowheads="1"/>
          </p:cNvSpPr>
          <p:nvPr/>
        </p:nvSpPr>
        <p:spPr bwMode="auto">
          <a:xfrm>
            <a:off x="3518135" y="296860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tf</a:t>
            </a:r>
          </a:p>
        </p:txBody>
      </p:sp>
      <p:sp>
        <p:nvSpPr>
          <p:cNvPr id="15364" name="Rounded Rectangle 65"/>
          <p:cNvSpPr>
            <a:spLocks noChangeArrowheads="1"/>
          </p:cNvSpPr>
          <p:nvPr/>
        </p:nvSpPr>
        <p:spPr bwMode="auto">
          <a:xfrm>
            <a:off x="4149960" y="296860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vi</a:t>
            </a:r>
          </a:p>
        </p:txBody>
      </p:sp>
      <p:sp>
        <p:nvSpPr>
          <p:cNvPr id="15365" name="Rounded Rectangle 67"/>
          <p:cNvSpPr>
            <a:spLocks noChangeArrowheads="1"/>
          </p:cNvSpPr>
          <p:nvPr/>
        </p:nvSpPr>
        <p:spPr bwMode="auto">
          <a:xfrm>
            <a:off x="4778610" y="296860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ir</a:t>
            </a:r>
          </a:p>
        </p:txBody>
      </p:sp>
      <p:sp>
        <p:nvSpPr>
          <p:cNvPr id="15366" name="Rounded Rectangle 68"/>
          <p:cNvSpPr>
            <a:spLocks noChangeArrowheads="1"/>
          </p:cNvSpPr>
          <p:nvPr/>
        </p:nvSpPr>
        <p:spPr bwMode="auto">
          <a:xfrm>
            <a:off x="5400910" y="296860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ef</a:t>
            </a:r>
          </a:p>
        </p:txBody>
      </p:sp>
      <p:sp>
        <p:nvSpPr>
          <p:cNvPr id="15367" name="Rounded Rectangle 69"/>
          <p:cNvSpPr>
            <a:spLocks noChangeArrowheads="1"/>
          </p:cNvSpPr>
          <p:nvPr/>
        </p:nvSpPr>
        <p:spPr bwMode="auto">
          <a:xfrm>
            <a:off x="6032735" y="296860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rv</a:t>
            </a:r>
          </a:p>
        </p:txBody>
      </p:sp>
      <p:sp>
        <p:nvSpPr>
          <p:cNvPr id="15368" name="Rounded Rectangle 70"/>
          <p:cNvSpPr>
            <a:spLocks noChangeArrowheads="1"/>
          </p:cNvSpPr>
          <p:nvPr/>
        </p:nvSpPr>
        <p:spPr bwMode="auto">
          <a:xfrm>
            <a:off x="6658210" y="2968605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ne</a:t>
            </a:r>
          </a:p>
        </p:txBody>
      </p:sp>
      <p:sp>
        <p:nvSpPr>
          <p:cNvPr id="15369" name="Rounded Rectangle 71"/>
          <p:cNvSpPr>
            <a:spLocks noChangeArrowheads="1"/>
          </p:cNvSpPr>
          <p:nvPr/>
        </p:nvSpPr>
        <p:spPr bwMode="auto">
          <a:xfrm>
            <a:off x="7318610" y="2968605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un</a:t>
            </a:r>
          </a:p>
        </p:txBody>
      </p:sp>
      <p:sp>
        <p:nvSpPr>
          <p:cNvPr id="15370" name="Rounded Rectangle 74"/>
          <p:cNvSpPr>
            <a:spLocks noChangeArrowheads="1"/>
          </p:cNvSpPr>
          <p:nvPr/>
        </p:nvSpPr>
        <p:spPr bwMode="auto">
          <a:xfrm>
            <a:off x="2894247" y="2970193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in</a:t>
            </a:r>
          </a:p>
        </p:txBody>
      </p:sp>
      <p:sp>
        <p:nvSpPr>
          <p:cNvPr id="15371" name="Rounded Rectangle 71"/>
          <p:cNvSpPr>
            <a:spLocks noChangeArrowheads="1"/>
          </p:cNvSpPr>
          <p:nvPr/>
        </p:nvSpPr>
        <p:spPr bwMode="auto">
          <a:xfrm>
            <a:off x="8017110" y="296860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…</a:t>
            </a:r>
          </a:p>
        </p:txBody>
      </p:sp>
      <p:sp>
        <p:nvSpPr>
          <p:cNvPr id="15372" name="Rounded Rectangle 71"/>
          <p:cNvSpPr>
            <a:spLocks noChangeArrowheads="1"/>
          </p:cNvSpPr>
          <p:nvPr/>
        </p:nvSpPr>
        <p:spPr bwMode="auto">
          <a:xfrm>
            <a:off x="2276710" y="296860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…</a:t>
            </a:r>
          </a:p>
        </p:txBody>
      </p:sp>
      <p:sp>
        <p:nvSpPr>
          <p:cNvPr id="15373" name="TextBox 85"/>
          <p:cNvSpPr txBox="1">
            <a:spLocks noChangeArrowheads="1"/>
          </p:cNvSpPr>
          <p:nvPr/>
        </p:nvSpPr>
        <p:spPr bwMode="auto">
          <a:xfrm>
            <a:off x="828910" y="3003530"/>
            <a:ext cx="1282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/>
              <a:t>2-grams</a:t>
            </a:r>
          </a:p>
        </p:txBody>
      </p:sp>
      <p:sp>
        <p:nvSpPr>
          <p:cNvPr id="15374" name="TextBox 61"/>
          <p:cNvSpPr txBox="1">
            <a:spLocks noChangeArrowheads="1"/>
          </p:cNvSpPr>
          <p:nvPr/>
        </p:nvSpPr>
        <p:spPr bwMode="auto">
          <a:xfrm>
            <a:off x="2937110" y="3370243"/>
            <a:ext cx="4445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4</a:t>
            </a:r>
          </a:p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7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15375" name="TextBox 62"/>
          <p:cNvSpPr txBox="1">
            <a:spLocks noChangeArrowheads="1"/>
          </p:cNvSpPr>
          <p:nvPr/>
        </p:nvSpPr>
        <p:spPr bwMode="auto">
          <a:xfrm>
            <a:off x="3534010" y="335754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5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15376" name="TextBox 63"/>
          <p:cNvSpPr txBox="1">
            <a:spLocks noChangeArrowheads="1"/>
          </p:cNvSpPr>
          <p:nvPr/>
        </p:nvSpPr>
        <p:spPr bwMode="auto">
          <a:xfrm>
            <a:off x="4169010" y="337024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1</a:t>
            </a:r>
          </a:p>
          <a:p>
            <a:pPr algn="ctr"/>
            <a:r>
              <a:rPr lang="en-US"/>
              <a:t>5</a:t>
            </a:r>
          </a:p>
        </p:txBody>
      </p:sp>
      <p:sp>
        <p:nvSpPr>
          <p:cNvPr id="15377" name="TextBox 64"/>
          <p:cNvSpPr txBox="1">
            <a:spLocks noChangeArrowheads="1"/>
          </p:cNvSpPr>
          <p:nvPr/>
        </p:nvSpPr>
        <p:spPr bwMode="auto">
          <a:xfrm>
            <a:off x="4804010" y="3370243"/>
            <a:ext cx="444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15378" name="TextBox 65"/>
          <p:cNvSpPr txBox="1">
            <a:spLocks noChangeArrowheads="1"/>
          </p:cNvSpPr>
          <p:nvPr/>
        </p:nvSpPr>
        <p:spPr bwMode="auto">
          <a:xfrm>
            <a:off x="5413610" y="337024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3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15379" name="TextBox 66"/>
          <p:cNvSpPr txBox="1">
            <a:spLocks noChangeArrowheads="1"/>
          </p:cNvSpPr>
          <p:nvPr/>
        </p:nvSpPr>
        <p:spPr bwMode="auto">
          <a:xfrm>
            <a:off x="6061310" y="337024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7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15380" name="TextBox 67"/>
          <p:cNvSpPr txBox="1">
            <a:spLocks noChangeArrowheads="1"/>
          </p:cNvSpPr>
          <p:nvPr/>
        </p:nvSpPr>
        <p:spPr bwMode="auto">
          <a:xfrm>
            <a:off x="6721710" y="3370243"/>
            <a:ext cx="444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5</a:t>
            </a:r>
          </a:p>
          <a:p>
            <a:pPr algn="ctr"/>
            <a:r>
              <a:rPr lang="en-US"/>
              <a:t>6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15381" name="AutoShape 27"/>
          <p:cNvSpPr>
            <a:spLocks/>
          </p:cNvSpPr>
          <p:nvPr/>
        </p:nvSpPr>
        <p:spPr bwMode="auto">
          <a:xfrm>
            <a:off x="2090972" y="3478193"/>
            <a:ext cx="122238" cy="1290637"/>
          </a:xfrm>
          <a:prstGeom prst="leftBrace">
            <a:avLst>
              <a:gd name="adj1" fmla="val 87498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2" name="TextBox 87"/>
          <p:cNvSpPr txBox="1">
            <a:spLocks noChangeArrowheads="1"/>
          </p:cNvSpPr>
          <p:nvPr/>
        </p:nvSpPr>
        <p:spPr bwMode="auto">
          <a:xfrm>
            <a:off x="587610" y="3600430"/>
            <a:ext cx="152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/>
              <a:t>Inverted Lists (stringIDs)</a:t>
            </a:r>
          </a:p>
        </p:txBody>
      </p:sp>
      <p:sp>
        <p:nvSpPr>
          <p:cNvPr id="15383" name="AutoShape 27"/>
          <p:cNvSpPr>
            <a:spLocks/>
          </p:cNvSpPr>
          <p:nvPr/>
        </p:nvSpPr>
        <p:spPr bwMode="auto">
          <a:xfrm>
            <a:off x="2081447" y="3016230"/>
            <a:ext cx="125413" cy="363538"/>
          </a:xfrm>
          <a:prstGeom prst="leftBrace">
            <a:avLst>
              <a:gd name="adj1" fmla="val 8749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TextBox 71"/>
          <p:cNvSpPr txBox="1">
            <a:spLocks noChangeArrowheads="1"/>
          </p:cNvSpPr>
          <p:nvPr/>
        </p:nvSpPr>
        <p:spPr bwMode="auto">
          <a:xfrm>
            <a:off x="7382110" y="3348018"/>
            <a:ext cx="444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1</a:t>
            </a:r>
          </a:p>
          <a:p>
            <a:pPr algn="ctr"/>
            <a:r>
              <a:rPr lang="en-US"/>
              <a:t>2</a:t>
            </a:r>
          </a:p>
          <a:p>
            <a:pPr algn="ctr"/>
            <a:r>
              <a:rPr lang="en-US"/>
              <a:t>4</a:t>
            </a:r>
          </a:p>
          <a:p>
            <a:pPr algn="ctr"/>
            <a:r>
              <a:rPr lang="en-US"/>
              <a:t>5</a:t>
            </a:r>
          </a:p>
          <a:p>
            <a:pPr algn="ctr"/>
            <a:r>
              <a:rPr lang="en-US"/>
              <a:t>6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2554515" y="3368655"/>
            <a:ext cx="4354286" cy="1776934"/>
            <a:chOff x="2554515" y="3368655"/>
            <a:chExt cx="4354286" cy="1776934"/>
          </a:xfrm>
        </p:grpSpPr>
        <p:sp>
          <p:nvSpPr>
            <p:cNvPr id="15407" name="TextBox 76"/>
            <p:cNvSpPr txBox="1">
              <a:spLocks noChangeArrowheads="1"/>
            </p:cNvSpPr>
            <p:nvPr/>
          </p:nvSpPr>
          <p:spPr bwMode="auto">
            <a:xfrm>
              <a:off x="2554515" y="4622369"/>
              <a:ext cx="4354286" cy="523220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800" b="1" dirty="0"/>
                <a:t>Lists discarded, “Holes”</a:t>
              </a:r>
            </a:p>
          </p:txBody>
        </p:sp>
        <p:cxnSp>
          <p:nvCxnSpPr>
            <p:cNvPr id="61" name="Elbow Connector 60"/>
            <p:cNvCxnSpPr>
              <a:stCxn id="15407" idx="0"/>
              <a:endCxn id="15370" idx="2"/>
            </p:cNvCxnSpPr>
            <p:nvPr/>
          </p:nvCxnSpPr>
          <p:spPr bwMode="auto">
            <a:xfrm rot="16200000" flipV="1">
              <a:off x="3310715" y="3201425"/>
              <a:ext cx="1252126" cy="1589761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508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5" name="Elbow Connector 64"/>
            <p:cNvCxnSpPr>
              <a:stCxn id="15407" idx="0"/>
              <a:endCxn id="15365" idx="2"/>
            </p:cNvCxnSpPr>
            <p:nvPr/>
          </p:nvCxnSpPr>
          <p:spPr bwMode="auto">
            <a:xfrm rot="5400000" flipH="1" flipV="1">
              <a:off x="4252102" y="3848211"/>
              <a:ext cx="1253714" cy="294602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508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67" name="Elbow Connector 66"/>
            <p:cNvCxnSpPr>
              <a:stCxn id="15407" idx="0"/>
              <a:endCxn id="15366" idx="2"/>
            </p:cNvCxnSpPr>
            <p:nvPr/>
          </p:nvCxnSpPr>
          <p:spPr bwMode="auto">
            <a:xfrm rot="5400000" flipH="1" flipV="1">
              <a:off x="4563252" y="3537061"/>
              <a:ext cx="1253714" cy="916902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508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  <p:bldP spid="15377" grpId="0"/>
      <p:bldP spid="1537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Effects on Queries</a:t>
            </a:r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 bwMode="auto">
          <a:xfrm>
            <a:off x="221346" y="2189155"/>
            <a:ext cx="8922654" cy="310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400" tIns="40200" rIns="80400" bIns="40200"/>
          <a:lstStyle/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800" b="1" kern="0" dirty="0" smtClean="0">
                <a:latin typeface="+mn-lt"/>
                <a:ea typeface="宋体" pitchFamily="2" charset="-122"/>
                <a:cs typeface="+mn-cs"/>
              </a:rPr>
              <a:t>Decrease lower bound T on common grams</a:t>
            </a:r>
            <a:endParaRPr lang="en-US" altLang="zh-CN" sz="2800" b="1" kern="0" dirty="0">
              <a:latin typeface="+mn-lt"/>
              <a:ea typeface="宋体" pitchFamily="2" charset="-122"/>
              <a:cs typeface="+mn-cs"/>
            </a:endParaRP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</a:rPr>
              <a:t>Smaller </a:t>
            </a:r>
            <a:r>
              <a:rPr lang="en-US" altLang="zh-CN" sz="2800" kern="0" dirty="0">
                <a:latin typeface="+mn-lt"/>
                <a:ea typeface="宋体" pitchFamily="2" charset="-122"/>
                <a:cs typeface="+mn-cs"/>
              </a:rPr>
              <a:t>T </a:t>
            </a:r>
            <a:r>
              <a:rPr lang="en-US" altLang="zh-CN" sz="2800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 </a:t>
            </a:r>
            <a:r>
              <a:rPr lang="en-US" altLang="zh-CN" sz="2800" b="1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more false positives</a:t>
            </a:r>
            <a:r>
              <a:rPr lang="en-US" altLang="zh-CN" sz="2800" b="1" i="1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 </a:t>
            </a:r>
            <a:endParaRPr lang="en-US" altLang="zh-CN" sz="2800" kern="0" dirty="0">
              <a:latin typeface="+mn-lt"/>
              <a:ea typeface="宋体" pitchFamily="2" charset="-122"/>
              <a:cs typeface="+mn-cs"/>
              <a:sym typeface="Wingdings" pitchFamily="2" charset="2"/>
            </a:endParaRP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800" b="1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T </a:t>
            </a:r>
            <a:r>
              <a:rPr lang="en-US" altLang="zh-CN" sz="2800" b="1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&lt;= 0 </a:t>
            </a:r>
            <a:r>
              <a:rPr lang="en-US" altLang="zh-CN" sz="2800" b="1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 “panic</a:t>
            </a:r>
            <a:r>
              <a:rPr lang="en-US" altLang="zh-CN" sz="2800" b="1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”,</a:t>
            </a:r>
            <a:r>
              <a:rPr lang="en-US" altLang="zh-CN" sz="2800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 </a:t>
            </a: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scan </a:t>
            </a:r>
            <a:r>
              <a:rPr lang="en-US" altLang="zh-CN" sz="2800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entire </a:t>
            </a: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string </a:t>
            </a: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collection</a:t>
            </a:r>
            <a:endParaRPr lang="en-US" altLang="zh-CN" sz="2800" kern="0" dirty="0">
              <a:latin typeface="+mn-lt"/>
              <a:ea typeface="宋体" pitchFamily="2" charset="-122"/>
              <a:cs typeface="+mn-cs"/>
              <a:sym typeface="Wingdings" pitchFamily="2" charset="2"/>
            </a:endParaRP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800" b="1" kern="0" dirty="0" smtClean="0">
                <a:solidFill>
                  <a:srgbClr val="FF0000"/>
                </a:solidFill>
                <a:latin typeface="+mn-lt"/>
                <a:ea typeface="宋体" pitchFamily="2" charset="-122"/>
                <a:cs typeface="+mn-cs"/>
                <a:sym typeface="Wingdings" pitchFamily="2" charset="2"/>
              </a:rPr>
              <a:t>Surprise </a:t>
            </a: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 Fewer lists  </a:t>
            </a:r>
            <a:r>
              <a:rPr lang="en-US" altLang="zh-CN" sz="2800" b="1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Faster Queries</a:t>
            </a: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 (depends)</a:t>
            </a:r>
            <a:endParaRPr lang="en-US" altLang="zh-CN" sz="2800" kern="0" dirty="0">
              <a:latin typeface="+mn-lt"/>
              <a:ea typeface="宋体" pitchFamily="2" charset="-122"/>
              <a:cs typeface="+mn-cs"/>
              <a:sym typeface="Wingdings" pitchFamily="2" charset="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ounded Rectangle 70"/>
          <p:cNvSpPr>
            <a:spLocks noChangeArrowheads="1"/>
          </p:cNvSpPr>
          <p:nvPr/>
        </p:nvSpPr>
        <p:spPr bwMode="auto">
          <a:xfrm>
            <a:off x="3092450" y="2262406"/>
            <a:ext cx="700088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sha</a:t>
            </a:r>
          </a:p>
        </p:txBody>
      </p:sp>
      <p:sp>
        <p:nvSpPr>
          <p:cNvPr id="17411" name="Rounded Rectangle 70"/>
          <p:cNvSpPr>
            <a:spLocks noChangeArrowheads="1"/>
          </p:cNvSpPr>
          <p:nvPr/>
        </p:nvSpPr>
        <p:spPr bwMode="auto">
          <a:xfrm>
            <a:off x="3830638" y="2256056"/>
            <a:ext cx="701675" cy="4000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han</a:t>
            </a:r>
          </a:p>
        </p:txBody>
      </p:sp>
      <p:sp>
        <p:nvSpPr>
          <p:cNvPr id="17412" name="Rounded Rectangle 70"/>
          <p:cNvSpPr>
            <a:spLocks noChangeArrowheads="1"/>
          </p:cNvSpPr>
          <p:nvPr/>
        </p:nvSpPr>
        <p:spPr bwMode="auto">
          <a:xfrm>
            <a:off x="4568825" y="2262406"/>
            <a:ext cx="700088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ang</a:t>
            </a:r>
          </a:p>
        </p:txBody>
      </p:sp>
      <p:sp>
        <p:nvSpPr>
          <p:cNvPr id="17413" name="Rounded Rectangle 70"/>
          <p:cNvSpPr>
            <a:spLocks noChangeArrowheads="1"/>
          </p:cNvSpPr>
          <p:nvPr/>
        </p:nvSpPr>
        <p:spPr bwMode="auto">
          <a:xfrm>
            <a:off x="5307013" y="2256056"/>
            <a:ext cx="701675" cy="4000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ngh</a:t>
            </a:r>
          </a:p>
        </p:txBody>
      </p:sp>
      <p:sp>
        <p:nvSpPr>
          <p:cNvPr id="17414" name="Rounded Rectangle 70"/>
          <p:cNvSpPr>
            <a:spLocks noChangeArrowheads="1"/>
          </p:cNvSpPr>
          <p:nvPr/>
        </p:nvSpPr>
        <p:spPr bwMode="auto">
          <a:xfrm>
            <a:off x="6049963" y="2262406"/>
            <a:ext cx="700087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gha</a:t>
            </a:r>
          </a:p>
        </p:txBody>
      </p:sp>
      <p:sp>
        <p:nvSpPr>
          <p:cNvPr id="17415" name="Rounded Rectangle 70"/>
          <p:cNvSpPr>
            <a:spLocks noChangeArrowheads="1"/>
          </p:cNvSpPr>
          <p:nvPr/>
        </p:nvSpPr>
        <p:spPr bwMode="auto">
          <a:xfrm>
            <a:off x="6788150" y="2256056"/>
            <a:ext cx="701675" cy="4000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hai</a:t>
            </a:r>
          </a:p>
        </p:txBody>
      </p:sp>
      <p:sp>
        <p:nvSpPr>
          <p:cNvPr id="17416" name="Rounded Rectangle 70"/>
          <p:cNvSpPr>
            <a:spLocks noChangeArrowheads="1"/>
          </p:cNvSpPr>
          <p:nvPr/>
        </p:nvSpPr>
        <p:spPr bwMode="auto">
          <a:xfrm>
            <a:off x="7526338" y="2262406"/>
            <a:ext cx="700087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ter</a:t>
            </a:r>
          </a:p>
        </p:txBody>
      </p:sp>
      <p:sp>
        <p:nvSpPr>
          <p:cNvPr id="17417" name="Rounded Rectangle 70"/>
          <p:cNvSpPr>
            <a:spLocks noChangeArrowheads="1"/>
          </p:cNvSpPr>
          <p:nvPr/>
        </p:nvSpPr>
        <p:spPr bwMode="auto">
          <a:xfrm>
            <a:off x="8264525" y="2256056"/>
            <a:ext cx="701675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…</a:t>
            </a:r>
          </a:p>
        </p:txBody>
      </p:sp>
      <p:sp>
        <p:nvSpPr>
          <p:cNvPr id="17418" name="TextBox 46"/>
          <p:cNvSpPr txBox="1">
            <a:spLocks noChangeArrowheads="1"/>
          </p:cNvSpPr>
          <p:nvPr/>
        </p:nvSpPr>
        <p:spPr bwMode="auto">
          <a:xfrm>
            <a:off x="1133475" y="1186536"/>
            <a:ext cx="74199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 dirty="0"/>
              <a:t>Query “shanghai”, Edit Distance 1</a:t>
            </a:r>
          </a:p>
          <a:p>
            <a:pPr algn="ctr"/>
            <a:r>
              <a:rPr lang="en-US" sz="2000" b="1" dirty="0"/>
              <a:t>3-grams {</a:t>
            </a:r>
            <a:r>
              <a:rPr lang="en-US" sz="2000" b="1" dirty="0" err="1"/>
              <a:t>sha</a:t>
            </a:r>
            <a:r>
              <a:rPr lang="en-US" sz="2000" b="1" dirty="0"/>
              <a:t>, </a:t>
            </a:r>
            <a:r>
              <a:rPr lang="en-US" sz="2000" b="1" dirty="0" err="1"/>
              <a:t>han</a:t>
            </a:r>
            <a:r>
              <a:rPr lang="en-US" sz="2000" b="1" dirty="0"/>
              <a:t>, </a:t>
            </a:r>
            <a:r>
              <a:rPr lang="en-US" sz="2000" b="1" dirty="0" err="1"/>
              <a:t>ang</a:t>
            </a:r>
            <a:r>
              <a:rPr lang="en-US" sz="2000" b="1" dirty="0"/>
              <a:t>, </a:t>
            </a:r>
            <a:r>
              <a:rPr lang="en-US" sz="2000" b="1" dirty="0" err="1"/>
              <a:t>ngh</a:t>
            </a:r>
            <a:r>
              <a:rPr lang="en-US" sz="2000" b="1" dirty="0"/>
              <a:t>, </a:t>
            </a:r>
            <a:r>
              <a:rPr lang="en-US" sz="2000" b="1" dirty="0" err="1"/>
              <a:t>gha</a:t>
            </a:r>
            <a:r>
              <a:rPr lang="en-US" sz="2000" b="1" dirty="0"/>
              <a:t>, </a:t>
            </a:r>
            <a:r>
              <a:rPr lang="en-US" sz="2000" b="1" dirty="0" err="1"/>
              <a:t>hai</a:t>
            </a:r>
            <a:r>
              <a:rPr lang="en-US" sz="2000" b="1" dirty="0"/>
              <a:t>}</a:t>
            </a:r>
          </a:p>
        </p:txBody>
      </p:sp>
      <p:sp>
        <p:nvSpPr>
          <p:cNvPr id="17419" name="Rounded Rectangle 70"/>
          <p:cNvSpPr>
            <a:spLocks noChangeArrowheads="1"/>
          </p:cNvSpPr>
          <p:nvPr/>
        </p:nvSpPr>
        <p:spPr bwMode="auto">
          <a:xfrm>
            <a:off x="1617663" y="2257644"/>
            <a:ext cx="700087" cy="4000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uni</a:t>
            </a:r>
          </a:p>
        </p:txBody>
      </p:sp>
      <p:sp>
        <p:nvSpPr>
          <p:cNvPr id="17420" name="Rounded Rectangle 70"/>
          <p:cNvSpPr>
            <a:spLocks noChangeArrowheads="1"/>
          </p:cNvSpPr>
          <p:nvPr/>
        </p:nvSpPr>
        <p:spPr bwMode="auto">
          <a:xfrm>
            <a:off x="2355850" y="2254469"/>
            <a:ext cx="700088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ing</a:t>
            </a:r>
          </a:p>
        </p:txBody>
      </p:sp>
      <p:cxnSp>
        <p:nvCxnSpPr>
          <p:cNvPr id="17421" name="Straight Arrow Connector 65"/>
          <p:cNvCxnSpPr>
            <a:cxnSpLocks noChangeShapeType="1"/>
            <a:endCxn id="17410" idx="0"/>
          </p:cNvCxnSpPr>
          <p:nvPr/>
        </p:nvCxnSpPr>
        <p:spPr bwMode="auto">
          <a:xfrm rot="10800000" flipV="1">
            <a:off x="3443288" y="1868706"/>
            <a:ext cx="471487" cy="393700"/>
          </a:xfrm>
          <a:prstGeom prst="straightConnector1">
            <a:avLst/>
          </a:prstGeom>
          <a:noFill/>
          <a:ln w="508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422" name="Straight Arrow Connector 67"/>
          <p:cNvCxnSpPr>
            <a:cxnSpLocks noChangeShapeType="1"/>
            <a:endCxn id="17411" idx="0"/>
          </p:cNvCxnSpPr>
          <p:nvPr/>
        </p:nvCxnSpPr>
        <p:spPr bwMode="auto">
          <a:xfrm rot="5400000">
            <a:off x="4168775" y="1881406"/>
            <a:ext cx="387350" cy="361950"/>
          </a:xfrm>
          <a:prstGeom prst="straightConnector1">
            <a:avLst/>
          </a:prstGeom>
          <a:noFill/>
          <a:ln w="508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423" name="Straight Arrow Connector 69"/>
          <p:cNvCxnSpPr>
            <a:cxnSpLocks noChangeShapeType="1"/>
            <a:endCxn id="17412" idx="0"/>
          </p:cNvCxnSpPr>
          <p:nvPr/>
        </p:nvCxnSpPr>
        <p:spPr bwMode="auto">
          <a:xfrm rot="5400000">
            <a:off x="4815682" y="1972687"/>
            <a:ext cx="393700" cy="185737"/>
          </a:xfrm>
          <a:prstGeom prst="straightConnector1">
            <a:avLst/>
          </a:prstGeom>
          <a:noFill/>
          <a:ln w="508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424" name="Straight Arrow Connector 71"/>
          <p:cNvCxnSpPr>
            <a:cxnSpLocks noChangeShapeType="1"/>
            <a:endCxn id="17413" idx="0"/>
          </p:cNvCxnSpPr>
          <p:nvPr/>
        </p:nvCxnSpPr>
        <p:spPr bwMode="auto">
          <a:xfrm rot="5400000">
            <a:off x="5473700" y="2043331"/>
            <a:ext cx="396875" cy="28575"/>
          </a:xfrm>
          <a:prstGeom prst="straightConnector1">
            <a:avLst/>
          </a:prstGeom>
          <a:noFill/>
          <a:ln w="508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425" name="Straight Arrow Connector 73"/>
          <p:cNvCxnSpPr>
            <a:cxnSpLocks noChangeShapeType="1"/>
            <a:endCxn id="17414" idx="0"/>
          </p:cNvCxnSpPr>
          <p:nvPr/>
        </p:nvCxnSpPr>
        <p:spPr bwMode="auto">
          <a:xfrm rot="16200000" flipH="1">
            <a:off x="6165850" y="2027456"/>
            <a:ext cx="384175" cy="85725"/>
          </a:xfrm>
          <a:prstGeom prst="straightConnector1">
            <a:avLst/>
          </a:prstGeom>
          <a:noFill/>
          <a:ln w="508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7426" name="Straight Arrow Connector 75"/>
          <p:cNvCxnSpPr>
            <a:cxnSpLocks noChangeShapeType="1"/>
            <a:endCxn id="17415" idx="0"/>
          </p:cNvCxnSpPr>
          <p:nvPr/>
        </p:nvCxnSpPr>
        <p:spPr bwMode="auto">
          <a:xfrm rot="16200000" flipH="1">
            <a:off x="6804819" y="1921887"/>
            <a:ext cx="387350" cy="280988"/>
          </a:xfrm>
          <a:prstGeom prst="straightConnector1">
            <a:avLst/>
          </a:prstGeom>
          <a:noFill/>
          <a:ln w="508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7427" name="TextBox 85"/>
          <p:cNvSpPr txBox="1">
            <a:spLocks noChangeArrowheads="1"/>
          </p:cNvSpPr>
          <p:nvPr/>
        </p:nvSpPr>
        <p:spPr bwMode="auto">
          <a:xfrm>
            <a:off x="144463" y="2284631"/>
            <a:ext cx="1282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/>
              <a:t>3-grams</a:t>
            </a:r>
          </a:p>
        </p:txBody>
      </p:sp>
      <p:sp>
        <p:nvSpPr>
          <p:cNvPr id="17428" name="AutoShape 27"/>
          <p:cNvSpPr>
            <a:spLocks/>
          </p:cNvSpPr>
          <p:nvPr/>
        </p:nvSpPr>
        <p:spPr bwMode="auto">
          <a:xfrm>
            <a:off x="1397000" y="2297331"/>
            <a:ext cx="125413" cy="363538"/>
          </a:xfrm>
          <a:prstGeom prst="leftBrace">
            <a:avLst>
              <a:gd name="adj1" fmla="val 8749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29" name="Rounded Rectangle 70"/>
          <p:cNvSpPr>
            <a:spLocks noChangeArrowheads="1"/>
          </p:cNvSpPr>
          <p:nvPr/>
        </p:nvSpPr>
        <p:spPr bwMode="auto">
          <a:xfrm>
            <a:off x="6656388" y="4048797"/>
            <a:ext cx="700087" cy="40005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endParaRPr lang="en-US" sz="2000" b="1"/>
          </a:p>
        </p:txBody>
      </p:sp>
      <p:sp>
        <p:nvSpPr>
          <p:cNvPr id="17430" name="TextBox 79"/>
          <p:cNvSpPr txBox="1">
            <a:spLocks noChangeArrowheads="1"/>
          </p:cNvSpPr>
          <p:nvPr/>
        </p:nvSpPr>
        <p:spPr bwMode="auto">
          <a:xfrm>
            <a:off x="7324725" y="4088484"/>
            <a:ext cx="1323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Hole grams</a:t>
            </a:r>
          </a:p>
        </p:txBody>
      </p:sp>
      <p:sp>
        <p:nvSpPr>
          <p:cNvPr id="17431" name="Rounded Rectangle 70"/>
          <p:cNvSpPr>
            <a:spLocks noChangeArrowheads="1"/>
          </p:cNvSpPr>
          <p:nvPr/>
        </p:nvSpPr>
        <p:spPr bwMode="auto">
          <a:xfrm>
            <a:off x="6651625" y="4474247"/>
            <a:ext cx="700088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endParaRPr lang="en-US" sz="2000" b="1"/>
          </a:p>
        </p:txBody>
      </p:sp>
      <p:sp>
        <p:nvSpPr>
          <p:cNvPr id="17432" name="TextBox 81"/>
          <p:cNvSpPr txBox="1">
            <a:spLocks noChangeArrowheads="1"/>
          </p:cNvSpPr>
          <p:nvPr/>
        </p:nvSpPr>
        <p:spPr bwMode="auto">
          <a:xfrm>
            <a:off x="7315200" y="4507584"/>
            <a:ext cx="1524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Regular grams</a:t>
            </a:r>
          </a:p>
        </p:txBody>
      </p:sp>
      <p:sp>
        <p:nvSpPr>
          <p:cNvPr id="17433" name="TextBox 44"/>
          <p:cNvSpPr txBox="1">
            <a:spLocks noChangeArrowheads="1"/>
          </p:cNvSpPr>
          <p:nvPr/>
        </p:nvSpPr>
        <p:spPr bwMode="auto">
          <a:xfrm>
            <a:off x="0" y="2960906"/>
            <a:ext cx="89916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/>
              <a:t>Basis: </a:t>
            </a:r>
            <a:r>
              <a:rPr lang="en-US" sz="2400" dirty="0" smtClean="0"/>
              <a:t>Edit Operations “destroy</a:t>
            </a:r>
            <a:r>
              <a:rPr lang="en-US" sz="2400" dirty="0" smtClean="0"/>
              <a:t>” </a:t>
            </a:r>
            <a:r>
              <a:rPr lang="en-US" sz="2400" dirty="0" smtClean="0"/>
              <a:t>q=3 grams</a:t>
            </a:r>
          </a:p>
          <a:p>
            <a:r>
              <a:rPr lang="en-US" sz="2800" b="1" dirty="0" smtClean="0"/>
              <a:t>No Holes:</a:t>
            </a:r>
            <a:r>
              <a:rPr lang="en-US" sz="2400" dirty="0" smtClean="0"/>
              <a:t> </a:t>
            </a:r>
            <a:r>
              <a:rPr lang="en-US" sz="2400" dirty="0"/>
              <a:t>T = #grams – </a:t>
            </a:r>
            <a:r>
              <a:rPr lang="en-US" sz="2400" dirty="0" err="1"/>
              <a:t>ed</a:t>
            </a:r>
            <a:r>
              <a:rPr lang="en-US" sz="2400" dirty="0"/>
              <a:t> * q = 6 – 1 * 3 = 3</a:t>
            </a:r>
          </a:p>
          <a:p>
            <a:r>
              <a:rPr lang="en-US" sz="2800" b="1" dirty="0" smtClean="0"/>
              <a:t>With holes:</a:t>
            </a:r>
            <a:r>
              <a:rPr lang="en-US" sz="2400" dirty="0" smtClean="0"/>
              <a:t> </a:t>
            </a:r>
            <a:r>
              <a:rPr lang="en-US" sz="2400" dirty="0"/>
              <a:t>T’ = T – #holes = 0 </a:t>
            </a:r>
            <a:r>
              <a:rPr lang="en-US" sz="2400" dirty="0">
                <a:sym typeface="Wingdings" pitchFamily="2" charset="2"/>
              </a:rPr>
              <a:t> Panic!</a:t>
            </a:r>
          </a:p>
          <a:p>
            <a:endParaRPr lang="en-US" sz="2400" dirty="0">
              <a:sym typeface="Wingdings" pitchFamily="2" charset="2"/>
            </a:endParaRPr>
          </a:p>
          <a:p>
            <a:r>
              <a:rPr lang="en-US" sz="2400" b="1" dirty="0" smtClean="0">
                <a:sym typeface="Wingdings" pitchFamily="2" charset="2"/>
              </a:rPr>
              <a:t>Really</a:t>
            </a:r>
            <a:r>
              <a:rPr lang="en-US" sz="2400" b="1" i="1" dirty="0" smtClean="0">
                <a:sym typeface="Wingdings" pitchFamily="2" charset="2"/>
              </a:rPr>
              <a:t> </a:t>
            </a:r>
            <a:r>
              <a:rPr lang="en-US" sz="2400" dirty="0">
                <a:sym typeface="Wingdings" pitchFamily="2" charset="2"/>
              </a:rPr>
              <a:t>destroy </a:t>
            </a:r>
            <a:r>
              <a:rPr lang="en-US" sz="2400" dirty="0" smtClean="0">
                <a:sym typeface="Wingdings" pitchFamily="2" charset="2"/>
              </a:rPr>
              <a:t>q=3 grams per edit </a:t>
            </a:r>
            <a:r>
              <a:rPr lang="en-US" sz="2400" dirty="0">
                <a:sym typeface="Wingdings" pitchFamily="2" charset="2"/>
              </a:rPr>
              <a:t>operation</a:t>
            </a:r>
            <a:r>
              <a:rPr lang="en-US" sz="2400" dirty="0" smtClean="0">
                <a:sym typeface="Wingdings" pitchFamily="2" charset="2"/>
              </a:rPr>
              <a:t>?</a:t>
            </a:r>
          </a:p>
          <a:p>
            <a:endParaRPr lang="en-US" altLang="zh-CN" sz="2400" kern="0" dirty="0" smtClean="0">
              <a:ea typeface="宋体" pitchFamily="2" charset="-122"/>
              <a:sym typeface="Wingdings" pitchFamily="2" charset="2"/>
            </a:endParaRPr>
          </a:p>
          <a:p>
            <a:r>
              <a:rPr lang="en-US" altLang="zh-CN" sz="3200" b="1" kern="0" dirty="0" smtClean="0">
                <a:ea typeface="宋体" pitchFamily="2" charset="-122"/>
                <a:sym typeface="Wingdings" pitchFamily="2" charset="2"/>
              </a:rPr>
              <a:t>Dynamic </a:t>
            </a:r>
            <a:r>
              <a:rPr lang="en-US" altLang="zh-CN" sz="3200" b="1" kern="0" dirty="0" smtClean="0">
                <a:ea typeface="宋体" pitchFamily="2" charset="-122"/>
                <a:sym typeface="Wingdings" pitchFamily="2" charset="2"/>
              </a:rPr>
              <a:t>Programming for tighter T</a:t>
            </a:r>
            <a:endParaRPr lang="en-US" sz="3200" b="1" dirty="0" smtClean="0">
              <a:sym typeface="Wingdings" pitchFamily="2" charset="2"/>
            </a:endParaRPr>
          </a:p>
          <a:p>
            <a:endParaRPr lang="en-US" sz="2400" b="1" i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Choosing Lists to Discard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41288" y="3280227"/>
            <a:ext cx="8836025" cy="2902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400" tIns="40200" rIns="80400" bIns="40200"/>
          <a:lstStyle/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800" kern="0" dirty="0" smtClean="0">
                <a:ea typeface="宋体" pitchFamily="2" charset="-122"/>
              </a:rPr>
              <a:t>Good </a:t>
            </a:r>
            <a:r>
              <a:rPr lang="en-US" altLang="zh-CN" sz="2800" kern="0" dirty="0">
                <a:ea typeface="宋体" pitchFamily="2" charset="-122"/>
              </a:rPr>
              <a:t>choice </a:t>
            </a:r>
            <a:r>
              <a:rPr lang="en-US" altLang="zh-CN" sz="2800" b="1" kern="0" dirty="0" smtClean="0">
                <a:ea typeface="宋体" pitchFamily="2" charset="-122"/>
              </a:rPr>
              <a:t>depends </a:t>
            </a:r>
            <a:r>
              <a:rPr lang="en-US" altLang="zh-CN" sz="2800" b="1" kern="0" dirty="0">
                <a:ea typeface="宋体" pitchFamily="2" charset="-122"/>
              </a:rPr>
              <a:t>on query workload</a:t>
            </a:r>
            <a:r>
              <a:rPr lang="en-US" altLang="zh-CN" sz="2800" b="1" i="1" kern="0" dirty="0">
                <a:ea typeface="宋体" pitchFamily="2" charset="-122"/>
              </a:rPr>
              <a:t> </a:t>
            </a:r>
            <a:endParaRPr lang="en-US" altLang="zh-CN" sz="2800" b="1" i="1" kern="0" dirty="0">
              <a:latin typeface="+mn-lt"/>
              <a:ea typeface="宋体" pitchFamily="2" charset="-122"/>
              <a:cs typeface="+mn-cs"/>
            </a:endParaRP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</a:rPr>
              <a:t>Space budget: Many combinations of grams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800" kern="0" dirty="0" smtClean="0">
                <a:latin typeface="+mn-lt"/>
                <a:ea typeface="宋体" pitchFamily="2" charset="-122"/>
                <a:cs typeface="+mn-cs"/>
              </a:rPr>
              <a:t>Make a </a:t>
            </a:r>
            <a:r>
              <a:rPr lang="en-US" altLang="zh-CN" sz="2800" kern="0" dirty="0">
                <a:latin typeface="+mn-lt"/>
                <a:ea typeface="宋体" pitchFamily="2" charset="-122"/>
                <a:cs typeface="+mn-cs"/>
              </a:rPr>
              <a:t>“reasonable” choice efficiently?</a:t>
            </a: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2772229" y="2452911"/>
            <a:ext cx="3483428" cy="1588"/>
          </a:xfrm>
          <a:prstGeom prst="straightConnector1">
            <a:avLst/>
          </a:prstGeom>
          <a:solidFill>
            <a:schemeClr val="accent1"/>
          </a:solidFill>
          <a:ln w="889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 rot="5400000">
            <a:off x="4223657" y="2452914"/>
            <a:ext cx="493486" cy="1588"/>
          </a:xfrm>
          <a:prstGeom prst="line">
            <a:avLst/>
          </a:prstGeom>
          <a:solidFill>
            <a:schemeClr val="accent1"/>
          </a:solidFill>
          <a:ln w="889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728686" y="1712687"/>
            <a:ext cx="3483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>
                    <a:lumMod val="50000"/>
                  </a:schemeClr>
                </a:solidFill>
              </a:rPr>
              <a:t>Effect on Query</a:t>
            </a:r>
            <a:endParaRPr lang="en-US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155372"/>
            <a:ext cx="2743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 smtClean="0"/>
              <a:t>Unaffected </a:t>
            </a:r>
            <a:r>
              <a:rPr lang="en-US" sz="2800" dirty="0" smtClean="0">
                <a:sym typeface="Wingdings" pitchFamily="2" charset="2"/>
              </a:rPr>
              <a:t></a:t>
            </a:r>
            <a:endParaRPr lang="en-US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6190326" y="2191663"/>
            <a:ext cx="2743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ym typeface="Wingdings" pitchFamily="2" charset="2"/>
              </a:rPr>
              <a:t> Panic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2757697" y="2619835"/>
            <a:ext cx="3497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ym typeface="Wingdings" pitchFamily="2" charset="2"/>
              </a:rPr>
              <a:t>Slower or Faster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Choosing Lists to Discard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88686" y="4310751"/>
            <a:ext cx="3730171" cy="856335"/>
          </a:xfrm>
          <a:prstGeom prst="rect">
            <a:avLst/>
          </a:prstGeom>
          <a:solidFill>
            <a:srgbClr val="FF0000"/>
          </a:solidFill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3219" y="2242442"/>
            <a:ext cx="6589486" cy="762016"/>
          </a:xfrm>
          <a:prstGeom prst="rect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3196" y="1770736"/>
            <a:ext cx="73297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INPUT: Space Budget, Inverted lists, Workload</a:t>
            </a:r>
            <a:r>
              <a:rPr lang="en-US" sz="2400" dirty="0" smtClean="0"/>
              <a:t>  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66913" y="5174323"/>
            <a:ext cx="39696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OUTPUT: Lists to discard</a:t>
            </a:r>
            <a:endParaRPr lang="en-US" sz="2400" b="1" dirty="0"/>
          </a:p>
        </p:txBody>
      </p:sp>
      <p:sp>
        <p:nvSpPr>
          <p:cNvPr id="12" name="Rounded Rectangle 63"/>
          <p:cNvSpPr>
            <a:spLocks noChangeArrowheads="1"/>
          </p:cNvSpPr>
          <p:nvPr/>
        </p:nvSpPr>
        <p:spPr bwMode="auto">
          <a:xfrm>
            <a:off x="1602286" y="2431587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 dirty="0" err="1"/>
              <a:t>tf</a:t>
            </a:r>
            <a:endParaRPr lang="en-US" sz="2000" b="1" dirty="0"/>
          </a:p>
        </p:txBody>
      </p:sp>
      <p:sp>
        <p:nvSpPr>
          <p:cNvPr id="13" name="Rounded Rectangle 65"/>
          <p:cNvSpPr>
            <a:spLocks noChangeArrowheads="1"/>
          </p:cNvSpPr>
          <p:nvPr/>
        </p:nvSpPr>
        <p:spPr bwMode="auto">
          <a:xfrm>
            <a:off x="2234111" y="2431587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 dirty="0"/>
              <a:t>vi</a:t>
            </a:r>
          </a:p>
        </p:txBody>
      </p:sp>
      <p:sp>
        <p:nvSpPr>
          <p:cNvPr id="14" name="Rounded Rectangle 67"/>
          <p:cNvSpPr>
            <a:spLocks noChangeArrowheads="1"/>
          </p:cNvSpPr>
          <p:nvPr/>
        </p:nvSpPr>
        <p:spPr bwMode="auto">
          <a:xfrm>
            <a:off x="2862761" y="2431587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 dirty="0" err="1"/>
              <a:t>ir</a:t>
            </a:r>
            <a:endParaRPr lang="en-US" sz="2000" b="1" dirty="0"/>
          </a:p>
        </p:txBody>
      </p:sp>
      <p:sp>
        <p:nvSpPr>
          <p:cNvPr id="15" name="Rounded Rectangle 68"/>
          <p:cNvSpPr>
            <a:spLocks noChangeArrowheads="1"/>
          </p:cNvSpPr>
          <p:nvPr/>
        </p:nvSpPr>
        <p:spPr bwMode="auto">
          <a:xfrm>
            <a:off x="3485061" y="2431587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ef</a:t>
            </a:r>
          </a:p>
        </p:txBody>
      </p:sp>
      <p:sp>
        <p:nvSpPr>
          <p:cNvPr id="16" name="Rounded Rectangle 69"/>
          <p:cNvSpPr>
            <a:spLocks noChangeArrowheads="1"/>
          </p:cNvSpPr>
          <p:nvPr/>
        </p:nvSpPr>
        <p:spPr bwMode="auto">
          <a:xfrm>
            <a:off x="4116886" y="2431587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rv</a:t>
            </a:r>
          </a:p>
        </p:txBody>
      </p:sp>
      <p:sp>
        <p:nvSpPr>
          <p:cNvPr id="17" name="Rounded Rectangle 70"/>
          <p:cNvSpPr>
            <a:spLocks noChangeArrowheads="1"/>
          </p:cNvSpPr>
          <p:nvPr/>
        </p:nvSpPr>
        <p:spPr bwMode="auto">
          <a:xfrm>
            <a:off x="4742361" y="2431587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ne</a:t>
            </a:r>
          </a:p>
        </p:txBody>
      </p:sp>
      <p:sp>
        <p:nvSpPr>
          <p:cNvPr id="18" name="Rounded Rectangle 71"/>
          <p:cNvSpPr>
            <a:spLocks noChangeArrowheads="1"/>
          </p:cNvSpPr>
          <p:nvPr/>
        </p:nvSpPr>
        <p:spPr bwMode="auto">
          <a:xfrm>
            <a:off x="5402761" y="2431587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un</a:t>
            </a:r>
          </a:p>
        </p:txBody>
      </p:sp>
      <p:sp>
        <p:nvSpPr>
          <p:cNvPr id="19" name="Rounded Rectangle 74"/>
          <p:cNvSpPr>
            <a:spLocks noChangeArrowheads="1"/>
          </p:cNvSpPr>
          <p:nvPr/>
        </p:nvSpPr>
        <p:spPr bwMode="auto">
          <a:xfrm>
            <a:off x="978399" y="2433175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in</a:t>
            </a:r>
          </a:p>
        </p:txBody>
      </p:sp>
      <p:sp>
        <p:nvSpPr>
          <p:cNvPr id="20" name="Rounded Rectangle 71"/>
          <p:cNvSpPr>
            <a:spLocks noChangeArrowheads="1"/>
          </p:cNvSpPr>
          <p:nvPr/>
        </p:nvSpPr>
        <p:spPr bwMode="auto">
          <a:xfrm>
            <a:off x="6101261" y="2431587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 dirty="0"/>
              <a:t>…</a:t>
            </a:r>
          </a:p>
        </p:txBody>
      </p:sp>
      <p:sp>
        <p:nvSpPr>
          <p:cNvPr id="21" name="Rounded Rectangle 71"/>
          <p:cNvSpPr>
            <a:spLocks noChangeArrowheads="1"/>
          </p:cNvSpPr>
          <p:nvPr/>
        </p:nvSpPr>
        <p:spPr bwMode="auto">
          <a:xfrm>
            <a:off x="360862" y="2431587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 dirty="0"/>
              <a:t>…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228104" y="3686585"/>
            <a:ext cx="1734477" cy="1538548"/>
          </a:xfrm>
          <a:prstGeom prst="rect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Query1</a:t>
            </a:r>
          </a:p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/>
              <a:t>Query2</a:t>
            </a:r>
          </a:p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Query3</a:t>
            </a:r>
          </a:p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/>
              <a:t>…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6212099" y="5246872"/>
            <a:ext cx="2757715" cy="863633"/>
          </a:xfrm>
          <a:prstGeom prst="rect">
            <a:avLst/>
          </a:prstGeom>
          <a:noFill/>
          <a:ln w="508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/>
              <a:t>Total estimated running time 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394855" y="3135095"/>
            <a:ext cx="1712685" cy="892552"/>
          </a:xfrm>
          <a:prstGeom prst="rect">
            <a:avLst/>
          </a:prstGeom>
          <a:solidFill>
            <a:srgbClr val="FFC000"/>
          </a:solidFill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Estimated impact </a:t>
            </a:r>
            <a:r>
              <a:rPr lang="en-US" sz="2800" b="1" dirty="0" smtClean="0"/>
              <a:t>∆t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37" name="Right Arrow 36"/>
          <p:cNvSpPr/>
          <p:nvPr/>
        </p:nvSpPr>
        <p:spPr bwMode="auto">
          <a:xfrm>
            <a:off x="5617029" y="3730173"/>
            <a:ext cx="1277257" cy="4064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8" name="Right Arrow 37"/>
          <p:cNvSpPr/>
          <p:nvPr/>
        </p:nvSpPr>
        <p:spPr bwMode="auto">
          <a:xfrm rot="1761514">
            <a:off x="5406572" y="4419596"/>
            <a:ext cx="1277257" cy="4064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87996" y="3164114"/>
            <a:ext cx="1683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Incremental Update</a:t>
            </a:r>
            <a:endParaRPr lang="en-US" sz="20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952344" y="2249713"/>
            <a:ext cx="18868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Choose one list at a time</a:t>
            </a:r>
            <a:endParaRPr lang="en-US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174172" y="5979853"/>
            <a:ext cx="60089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ALGORITHM: Greedy &amp; Cost-Based</a:t>
            </a:r>
            <a:endParaRPr lang="en-US" sz="2400" b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0"/>
                            </p:stCondLst>
                            <p:childTnLst>
                              <p:par>
                                <p:cTn id="5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6500"/>
                            </p:stCondLst>
                            <p:childTnLst>
                              <p:par>
                                <p:cTn id="7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000"/>
                            </p:stCondLst>
                            <p:childTnLst>
                              <p:par>
                                <p:cTn id="7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500"/>
                            </p:stCondLst>
                            <p:childTnLst>
                              <p:par>
                                <p:cTn id="8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000"/>
                            </p:stCondLst>
                            <p:childTnLst>
                              <p:par>
                                <p:cTn id="8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8500"/>
                            </p:stCondLst>
                            <p:childTnLst>
                              <p:par>
                                <p:cTn id="9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9000"/>
                            </p:stCondLst>
                            <p:childTnLst>
                              <p:par>
                                <p:cTn id="99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500"/>
                            </p:stCondLst>
                            <p:childTnLst>
                              <p:par>
                                <p:cTn id="10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3958 0.19029 " pathEditMode="relative" ptsTypes="AA">
                                      <p:cBhvr>
                                        <p:cTn id="1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959 0.19029 L -0.26371 0.27931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" y="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58 0.15861 " pathEditMode="relative" ptsTypes="AA">
                                      <p:cBhvr>
                                        <p:cTn id="1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986 0.19029 L -0.38125 0.28324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42534 0.16485 " pathEditMode="relative" ptsTypes="AA">
                                      <p:cBhvr>
                                        <p:cTn id="13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4566 0.19006 L 0.12482 0.28532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7" grpId="1" animBg="1"/>
      <p:bldP spid="19" grpId="0" animBg="1"/>
      <p:bldP spid="19" grpId="1" animBg="1"/>
      <p:bldP spid="30" grpId="0" animBg="1"/>
      <p:bldP spid="37" grpId="0" animBg="1"/>
      <p:bldP spid="38" grpId="0" animBg="1"/>
      <p:bldP spid="3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Estimating Query Times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1414666" y="2325449"/>
            <a:ext cx="626336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List-Merging:	</a:t>
            </a:r>
            <a:r>
              <a:rPr lang="en-US" sz="2400" dirty="0" smtClean="0"/>
              <a:t>	</a:t>
            </a:r>
          </a:p>
          <a:p>
            <a:r>
              <a:rPr lang="en-US" sz="2400" dirty="0" smtClean="0"/>
              <a:t>cost function, offline with linear regression</a:t>
            </a:r>
          </a:p>
          <a:p>
            <a:endParaRPr lang="en-US" sz="2400" dirty="0" smtClean="0"/>
          </a:p>
          <a:p>
            <a:r>
              <a:rPr lang="en-US" sz="2400" b="1" dirty="0" smtClean="0"/>
              <a:t>Panic: 	</a:t>
            </a:r>
            <a:r>
              <a:rPr lang="en-US" sz="2400" dirty="0" smtClean="0"/>
              <a:t>	</a:t>
            </a:r>
          </a:p>
          <a:p>
            <a:r>
              <a:rPr lang="en-US" sz="2400" dirty="0" smtClean="0"/>
              <a:t>#strings * </a:t>
            </a:r>
            <a:r>
              <a:rPr lang="en-US" sz="2400" dirty="0" err="1" smtClean="0"/>
              <a:t>avg</a:t>
            </a:r>
            <a:r>
              <a:rPr lang="en-US" sz="2400" dirty="0" smtClean="0"/>
              <a:t> similarity time</a:t>
            </a:r>
          </a:p>
          <a:p>
            <a:endParaRPr lang="en-US" sz="2400" dirty="0" smtClean="0"/>
          </a:p>
          <a:p>
            <a:r>
              <a:rPr lang="en-US" sz="2400" b="1" dirty="0" smtClean="0"/>
              <a:t>Post-Processing: 	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#candidates </a:t>
            </a:r>
            <a:r>
              <a:rPr lang="en-US" sz="2400" dirty="0" smtClean="0"/>
              <a:t>* </a:t>
            </a:r>
            <a:r>
              <a:rPr lang="en-US" sz="2400" dirty="0" err="1" smtClean="0"/>
              <a:t>avg</a:t>
            </a:r>
            <a:r>
              <a:rPr lang="en-US" sz="2400" dirty="0" smtClean="0"/>
              <a:t> similarity time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Estimating #candidates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180975" y="1730375"/>
            <a:ext cx="867251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Incremental-</a:t>
            </a:r>
            <a:r>
              <a:rPr lang="en-US" sz="2400" b="1" dirty="0" err="1" smtClean="0">
                <a:solidFill>
                  <a:srgbClr val="FF0000"/>
                </a:solidFill>
              </a:rPr>
              <a:t>ScanCount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Algorithm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3352790" y="2375606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3921342" y="2377873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</a:t>
            </a:r>
          </a:p>
        </p:txBody>
      </p:sp>
      <p:sp>
        <p:nvSpPr>
          <p:cNvPr id="65" name="Rectangle 64"/>
          <p:cNvSpPr/>
          <p:nvPr/>
        </p:nvSpPr>
        <p:spPr bwMode="auto">
          <a:xfrm>
            <a:off x="4487395" y="2377875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055722" y="2375604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5619502" y="2377876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3350524" y="2948687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3918851" y="2946416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484904" y="2946418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5058219" y="2948911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5621774" y="2946419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3350523" y="5063209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3918849" y="5060712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4484902" y="5060714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/>
              <a:t>0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5058217" y="5063207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81" name="Rectangle 80"/>
          <p:cNvSpPr/>
          <p:nvPr/>
        </p:nvSpPr>
        <p:spPr bwMode="auto">
          <a:xfrm>
            <a:off x="5626535" y="5060715"/>
            <a:ext cx="566057" cy="566057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3352794" y="5631526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0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3916584" y="5629256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/>
              <a:t>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4" name="Rectangle 83"/>
          <p:cNvSpPr/>
          <p:nvPr/>
        </p:nvSpPr>
        <p:spPr bwMode="auto">
          <a:xfrm>
            <a:off x="4492162" y="5629258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2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5055726" y="5631524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3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5624269" y="5629259"/>
            <a:ext cx="566057" cy="5660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803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4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090046" y="2452931"/>
            <a:ext cx="1262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/>
              <a:t>Counts</a:t>
            </a:r>
            <a:endParaRPr lang="en-US" sz="20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1959422" y="2997209"/>
            <a:ext cx="1429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 smtClean="0"/>
              <a:t>StringIDs</a:t>
            </a:r>
            <a:endParaRPr lang="en-US" sz="2000" b="1" dirty="0"/>
          </a:p>
        </p:txBody>
      </p:sp>
      <p:sp>
        <p:nvSpPr>
          <p:cNvPr id="91" name="TextBox 90"/>
          <p:cNvSpPr txBox="1"/>
          <p:nvPr/>
        </p:nvSpPr>
        <p:spPr>
          <a:xfrm>
            <a:off x="2068276" y="5188857"/>
            <a:ext cx="12627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/>
              <a:t>Counts</a:t>
            </a:r>
            <a:endParaRPr lang="en-US" sz="20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1937652" y="5733135"/>
            <a:ext cx="1429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err="1" smtClean="0"/>
              <a:t>StringIDs</a:t>
            </a:r>
            <a:endParaRPr lang="en-US" sz="2000" b="1" dirty="0"/>
          </a:p>
        </p:txBody>
      </p:sp>
      <p:cxnSp>
        <p:nvCxnSpPr>
          <p:cNvPr id="96" name="Shape 95"/>
          <p:cNvCxnSpPr>
            <a:endCxn id="78" idx="0"/>
          </p:cNvCxnSpPr>
          <p:nvPr/>
        </p:nvCxnSpPr>
        <p:spPr bwMode="auto">
          <a:xfrm>
            <a:off x="1016000" y="3827015"/>
            <a:ext cx="3185878" cy="1233697"/>
          </a:xfrm>
          <a:prstGeom prst="curvedConnector2">
            <a:avLst/>
          </a:prstGeom>
          <a:solidFill>
            <a:schemeClr val="accent1"/>
          </a:solidFill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8" name="Shape 97"/>
          <p:cNvCxnSpPr>
            <a:endCxn id="80" idx="0"/>
          </p:cNvCxnSpPr>
          <p:nvPr/>
        </p:nvCxnSpPr>
        <p:spPr bwMode="auto">
          <a:xfrm>
            <a:off x="1077466" y="4247182"/>
            <a:ext cx="4263780" cy="816025"/>
          </a:xfrm>
          <a:prstGeom prst="curvedConnector2">
            <a:avLst/>
          </a:prstGeom>
          <a:solidFill>
            <a:schemeClr val="accent1"/>
          </a:solidFill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0" name="Shape 99"/>
          <p:cNvCxnSpPr/>
          <p:nvPr/>
        </p:nvCxnSpPr>
        <p:spPr bwMode="auto">
          <a:xfrm>
            <a:off x="1066800" y="4719417"/>
            <a:ext cx="4833238" cy="346061"/>
          </a:xfrm>
          <a:prstGeom prst="curvedConnector2">
            <a:avLst/>
          </a:prstGeom>
          <a:solidFill>
            <a:schemeClr val="accent1"/>
          </a:solidFill>
          <a:ln w="50800" cap="flat" cmpd="sng" algn="ctr">
            <a:solidFill>
              <a:srgbClr val="FFC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1" name="TextBox 100"/>
          <p:cNvSpPr txBox="1"/>
          <p:nvPr/>
        </p:nvSpPr>
        <p:spPr>
          <a:xfrm>
            <a:off x="3416746" y="4034975"/>
            <a:ext cx="1669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/>
              <a:t>Decrement</a:t>
            </a:r>
            <a:endParaRPr lang="en-US" sz="2000" b="1" dirty="0"/>
          </a:p>
        </p:txBody>
      </p:sp>
      <p:grpSp>
        <p:nvGrpSpPr>
          <p:cNvPr id="37" name="Group 36"/>
          <p:cNvGrpSpPr/>
          <p:nvPr/>
        </p:nvGrpSpPr>
        <p:grpSpPr>
          <a:xfrm>
            <a:off x="194571" y="3082939"/>
            <a:ext cx="1262743" cy="2611063"/>
            <a:chOff x="194571" y="3402247"/>
            <a:chExt cx="1262743" cy="2611063"/>
          </a:xfrm>
        </p:grpSpPr>
        <p:sp>
          <p:nvSpPr>
            <p:cNvPr id="87" name="Rounded Rectangle 71"/>
            <p:cNvSpPr>
              <a:spLocks noChangeArrowheads="1"/>
            </p:cNvSpPr>
            <p:nvPr/>
          </p:nvSpPr>
          <p:spPr bwMode="auto">
            <a:xfrm>
              <a:off x="569466" y="3402247"/>
              <a:ext cx="571500" cy="40005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 defTabSz="803275"/>
              <a:r>
                <a:rPr lang="en-US" sz="2000" b="1"/>
                <a:t>un</a:t>
              </a:r>
            </a:p>
          </p:txBody>
        </p:sp>
        <p:sp>
          <p:nvSpPr>
            <p:cNvPr id="88" name="TextBox 71"/>
            <p:cNvSpPr txBox="1">
              <a:spLocks noChangeArrowheads="1"/>
            </p:cNvSpPr>
            <p:nvPr/>
          </p:nvSpPr>
          <p:spPr bwMode="auto">
            <a:xfrm>
              <a:off x="632966" y="3781660"/>
              <a:ext cx="444500" cy="1569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3200" dirty="0"/>
                <a:t>1</a:t>
              </a:r>
            </a:p>
            <a:p>
              <a:pPr algn="ctr"/>
              <a:r>
                <a:rPr lang="en-US" sz="3200" dirty="0"/>
                <a:t>3</a:t>
              </a:r>
            </a:p>
            <a:p>
              <a:pPr algn="ctr"/>
              <a:r>
                <a:rPr lang="en-US" sz="3200" dirty="0" smtClean="0"/>
                <a:t>4</a:t>
              </a:r>
              <a:endParaRPr lang="en-US" sz="32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94571" y="5305424"/>
              <a:ext cx="126274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List to Discard</a:t>
              </a:r>
              <a:endParaRPr lang="en-US" sz="2000" b="1" dirty="0"/>
            </a:p>
          </p:txBody>
        </p:sp>
      </p:grpSp>
      <p:sp>
        <p:nvSpPr>
          <p:cNvPr id="106" name="TextBox 105"/>
          <p:cNvSpPr txBox="1"/>
          <p:nvPr/>
        </p:nvSpPr>
        <p:spPr>
          <a:xfrm>
            <a:off x="6291933" y="2402134"/>
            <a:ext cx="2402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BEFORE</a:t>
            </a:r>
          </a:p>
          <a:p>
            <a:r>
              <a:rPr lang="en-US" sz="2000" b="1" dirty="0" smtClean="0"/>
              <a:t>T = 3</a:t>
            </a:r>
          </a:p>
          <a:p>
            <a:r>
              <a:rPr lang="en-US" sz="2000" b="1" dirty="0" smtClean="0"/>
              <a:t>#candidates = 2</a:t>
            </a:r>
            <a:endParaRPr lang="en-US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6299193" y="5050942"/>
            <a:ext cx="2402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AFTER</a:t>
            </a:r>
          </a:p>
          <a:p>
            <a:r>
              <a:rPr lang="en-US" sz="2000" b="1" dirty="0" smtClean="0"/>
              <a:t>T’ = T-1 = 2</a:t>
            </a:r>
          </a:p>
          <a:p>
            <a:r>
              <a:rPr lang="en-US" sz="2000" b="1" dirty="0" smtClean="0"/>
              <a:t>#candidates = 3</a:t>
            </a:r>
            <a:endParaRPr lang="en-US" sz="2000" b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91" grpId="0"/>
      <p:bldP spid="92" grpId="0"/>
      <p:bldP spid="101" grpId="0"/>
      <p:bldP spid="3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Motivation: Data Cleaning</a:t>
            </a:r>
          </a:p>
        </p:txBody>
      </p:sp>
      <p:pic>
        <p:nvPicPr>
          <p:cNvPr id="5123" name="Picture 4" descr="Wiki_DataCleaning.bmp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6603" y="1714143"/>
            <a:ext cx="5485023" cy="4355754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3413047" y="6087740"/>
            <a:ext cx="551061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/>
              <a:t>Source: http://en.wikipedia.org/wiki/Heisenberg's_microscope, Jan 2008</a:t>
            </a:r>
          </a:p>
        </p:txBody>
      </p:sp>
      <p:sp>
        <p:nvSpPr>
          <p:cNvPr id="5126" name="Oval 10"/>
          <p:cNvSpPr>
            <a:spLocks noChangeArrowheads="1"/>
          </p:cNvSpPr>
          <p:nvPr/>
        </p:nvSpPr>
        <p:spPr bwMode="auto">
          <a:xfrm>
            <a:off x="3755374" y="2382396"/>
            <a:ext cx="733425" cy="257175"/>
          </a:xfrm>
          <a:prstGeom prst="ellips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defTabSz="803275"/>
            <a:endParaRPr lang="en-US"/>
          </a:p>
        </p:txBody>
      </p:sp>
      <p:cxnSp>
        <p:nvCxnSpPr>
          <p:cNvPr id="5127" name="Straight Arrow Connector 12"/>
          <p:cNvCxnSpPr>
            <a:cxnSpLocks noChangeShapeType="1"/>
            <a:stCxn id="5128" idx="3"/>
            <a:endCxn id="5126" idx="2"/>
          </p:cNvCxnSpPr>
          <p:nvPr/>
        </p:nvCxnSpPr>
        <p:spPr bwMode="auto">
          <a:xfrm flipV="1">
            <a:off x="2710150" y="2510984"/>
            <a:ext cx="1045224" cy="62284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128" name="TextBox 14"/>
          <p:cNvSpPr txBox="1">
            <a:spLocks noChangeArrowheads="1"/>
          </p:cNvSpPr>
          <p:nvPr/>
        </p:nvSpPr>
        <p:spPr bwMode="auto">
          <a:xfrm>
            <a:off x="341524" y="2219325"/>
            <a:ext cx="2368626" cy="7078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 dirty="0"/>
              <a:t>Should </a:t>
            </a:r>
            <a:r>
              <a:rPr lang="en-US" sz="2000" b="1" dirty="0" smtClean="0"/>
              <a:t>clearly be </a:t>
            </a:r>
            <a:r>
              <a:rPr lang="en-US" sz="2000" b="1" dirty="0"/>
              <a:t>“</a:t>
            </a:r>
            <a:r>
              <a:rPr lang="en-US" sz="2000" b="1" dirty="0" err="1"/>
              <a:t>Niels</a:t>
            </a:r>
            <a:r>
              <a:rPr lang="en-US" sz="2000" b="1" dirty="0"/>
              <a:t> Bohr”</a:t>
            </a:r>
          </a:p>
        </p:txBody>
      </p:sp>
      <p:pic>
        <p:nvPicPr>
          <p:cNvPr id="15" name="Picture 14" descr="Niels_Bohr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781" y="3154382"/>
            <a:ext cx="1472894" cy="207863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Overview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782763"/>
            <a:ext cx="8293100" cy="4327525"/>
          </a:xfrm>
        </p:spPr>
        <p:txBody>
          <a:bodyPr/>
          <a:lstStyle/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Motivation &amp; Preliminaries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Approach 1: Discarding Lists</a:t>
            </a:r>
          </a:p>
          <a:p>
            <a:pPr eaLnBrk="1" hangingPunct="1">
              <a:lnSpc>
                <a:spcPct val="145000"/>
              </a:lnSpc>
              <a:buFont typeface="Wingdings" pitchFamily="2" charset="2"/>
              <a:buChar char="Ø"/>
            </a:pPr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ea typeface="宋体" pitchFamily="2" charset="-122"/>
              </a:rPr>
              <a:t>Approach 2: Combining Lists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Experiments &amp; Conclusion</a:t>
            </a:r>
          </a:p>
          <a:p>
            <a:pPr eaLnBrk="1" hangingPunct="1">
              <a:lnSpc>
                <a:spcPct val="145000"/>
              </a:lnSpc>
            </a:pPr>
            <a:endParaRPr lang="en-US" altLang="zh-CN" dirty="0" smtClean="0">
              <a:ea typeface="宋体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Approach 2: Combining Lists</a:t>
            </a:r>
          </a:p>
        </p:txBody>
      </p:sp>
      <p:sp>
        <p:nvSpPr>
          <p:cNvPr id="22531" name="Rounded Rectangle 63"/>
          <p:cNvSpPr>
            <a:spLocks noChangeArrowheads="1"/>
          </p:cNvSpPr>
          <p:nvPr/>
        </p:nvSpPr>
        <p:spPr bwMode="auto">
          <a:xfrm>
            <a:off x="3474587" y="2946854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tf</a:t>
            </a:r>
          </a:p>
        </p:txBody>
      </p:sp>
      <p:sp>
        <p:nvSpPr>
          <p:cNvPr id="22532" name="Rounded Rectangle 65"/>
          <p:cNvSpPr>
            <a:spLocks noChangeArrowheads="1"/>
          </p:cNvSpPr>
          <p:nvPr/>
        </p:nvSpPr>
        <p:spPr bwMode="auto">
          <a:xfrm>
            <a:off x="4106412" y="2946854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vi</a:t>
            </a:r>
          </a:p>
        </p:txBody>
      </p:sp>
      <p:sp>
        <p:nvSpPr>
          <p:cNvPr id="22533" name="Rounded Rectangle 67"/>
          <p:cNvSpPr>
            <a:spLocks noChangeArrowheads="1"/>
          </p:cNvSpPr>
          <p:nvPr/>
        </p:nvSpPr>
        <p:spPr bwMode="auto">
          <a:xfrm>
            <a:off x="4735062" y="2946854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ir</a:t>
            </a:r>
          </a:p>
        </p:txBody>
      </p:sp>
      <p:sp>
        <p:nvSpPr>
          <p:cNvPr id="22534" name="Rounded Rectangle 68"/>
          <p:cNvSpPr>
            <a:spLocks noChangeArrowheads="1"/>
          </p:cNvSpPr>
          <p:nvPr/>
        </p:nvSpPr>
        <p:spPr bwMode="auto">
          <a:xfrm>
            <a:off x="5357362" y="2946854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ef</a:t>
            </a:r>
          </a:p>
        </p:txBody>
      </p:sp>
      <p:sp>
        <p:nvSpPr>
          <p:cNvPr id="22535" name="Rounded Rectangle 69"/>
          <p:cNvSpPr>
            <a:spLocks noChangeArrowheads="1"/>
          </p:cNvSpPr>
          <p:nvPr/>
        </p:nvSpPr>
        <p:spPr bwMode="auto">
          <a:xfrm>
            <a:off x="5989187" y="2946854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rv</a:t>
            </a:r>
          </a:p>
        </p:txBody>
      </p:sp>
      <p:sp>
        <p:nvSpPr>
          <p:cNvPr id="22536" name="Rounded Rectangle 70"/>
          <p:cNvSpPr>
            <a:spLocks noChangeArrowheads="1"/>
          </p:cNvSpPr>
          <p:nvPr/>
        </p:nvSpPr>
        <p:spPr bwMode="auto">
          <a:xfrm>
            <a:off x="6614662" y="2946854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ne</a:t>
            </a:r>
          </a:p>
        </p:txBody>
      </p:sp>
      <p:sp>
        <p:nvSpPr>
          <p:cNvPr id="22537" name="Rounded Rectangle 71"/>
          <p:cNvSpPr>
            <a:spLocks noChangeArrowheads="1"/>
          </p:cNvSpPr>
          <p:nvPr/>
        </p:nvSpPr>
        <p:spPr bwMode="auto">
          <a:xfrm>
            <a:off x="7275062" y="2946854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un</a:t>
            </a:r>
          </a:p>
        </p:txBody>
      </p:sp>
      <p:sp>
        <p:nvSpPr>
          <p:cNvPr id="22538" name="Rounded Rectangle 74"/>
          <p:cNvSpPr>
            <a:spLocks noChangeArrowheads="1"/>
          </p:cNvSpPr>
          <p:nvPr/>
        </p:nvSpPr>
        <p:spPr bwMode="auto">
          <a:xfrm>
            <a:off x="2850699" y="2948442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in</a:t>
            </a:r>
          </a:p>
        </p:txBody>
      </p:sp>
      <p:sp>
        <p:nvSpPr>
          <p:cNvPr id="22539" name="Rounded Rectangle 71"/>
          <p:cNvSpPr>
            <a:spLocks noChangeArrowheads="1"/>
          </p:cNvSpPr>
          <p:nvPr/>
        </p:nvSpPr>
        <p:spPr bwMode="auto">
          <a:xfrm>
            <a:off x="7973562" y="2946854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…</a:t>
            </a:r>
          </a:p>
        </p:txBody>
      </p:sp>
      <p:sp>
        <p:nvSpPr>
          <p:cNvPr id="22540" name="Rounded Rectangle 71"/>
          <p:cNvSpPr>
            <a:spLocks noChangeArrowheads="1"/>
          </p:cNvSpPr>
          <p:nvPr/>
        </p:nvSpPr>
        <p:spPr bwMode="auto">
          <a:xfrm>
            <a:off x="2233162" y="2946854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…</a:t>
            </a:r>
          </a:p>
        </p:txBody>
      </p:sp>
      <p:sp>
        <p:nvSpPr>
          <p:cNvPr id="22541" name="TextBox 85"/>
          <p:cNvSpPr txBox="1">
            <a:spLocks noChangeArrowheads="1"/>
          </p:cNvSpPr>
          <p:nvPr/>
        </p:nvSpPr>
        <p:spPr bwMode="auto">
          <a:xfrm>
            <a:off x="785362" y="2981779"/>
            <a:ext cx="1282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/>
              <a:t>2-grams</a:t>
            </a:r>
          </a:p>
        </p:txBody>
      </p:sp>
      <p:sp>
        <p:nvSpPr>
          <p:cNvPr id="22542" name="TextBox 61"/>
          <p:cNvSpPr txBox="1">
            <a:spLocks noChangeArrowheads="1"/>
          </p:cNvSpPr>
          <p:nvPr/>
        </p:nvSpPr>
        <p:spPr bwMode="auto">
          <a:xfrm>
            <a:off x="2893562" y="3348492"/>
            <a:ext cx="4445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1</a:t>
            </a:r>
          </a:p>
          <a:p>
            <a:pPr algn="ctr"/>
            <a:r>
              <a:rPr lang="en-US"/>
              <a:t>3</a:t>
            </a:r>
          </a:p>
          <a:p>
            <a:pPr algn="ctr"/>
            <a:r>
              <a:rPr lang="en-US"/>
              <a:t>4</a:t>
            </a:r>
          </a:p>
          <a:p>
            <a:pPr algn="ctr"/>
            <a:r>
              <a:rPr lang="en-US"/>
              <a:t>5</a:t>
            </a:r>
          </a:p>
          <a:p>
            <a:pPr algn="ctr"/>
            <a:r>
              <a:rPr lang="en-US"/>
              <a:t>7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22543" name="TextBox 62"/>
          <p:cNvSpPr txBox="1">
            <a:spLocks noChangeArrowheads="1"/>
          </p:cNvSpPr>
          <p:nvPr/>
        </p:nvSpPr>
        <p:spPr bwMode="auto">
          <a:xfrm>
            <a:off x="3490462" y="3335792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22544" name="TextBox 63"/>
          <p:cNvSpPr txBox="1">
            <a:spLocks noChangeArrowheads="1"/>
          </p:cNvSpPr>
          <p:nvPr/>
        </p:nvSpPr>
        <p:spPr bwMode="auto">
          <a:xfrm>
            <a:off x="4125462" y="3348492"/>
            <a:ext cx="444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6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22545" name="TextBox 64"/>
          <p:cNvSpPr txBox="1">
            <a:spLocks noChangeArrowheads="1"/>
          </p:cNvSpPr>
          <p:nvPr/>
        </p:nvSpPr>
        <p:spPr bwMode="auto">
          <a:xfrm>
            <a:off x="4760462" y="3348492"/>
            <a:ext cx="444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22546" name="TextBox 65"/>
          <p:cNvSpPr txBox="1">
            <a:spLocks noChangeArrowheads="1"/>
          </p:cNvSpPr>
          <p:nvPr/>
        </p:nvSpPr>
        <p:spPr bwMode="auto">
          <a:xfrm>
            <a:off x="5370062" y="3348492"/>
            <a:ext cx="444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22547" name="TextBox 66"/>
          <p:cNvSpPr txBox="1">
            <a:spLocks noChangeArrowheads="1"/>
          </p:cNvSpPr>
          <p:nvPr/>
        </p:nvSpPr>
        <p:spPr bwMode="auto">
          <a:xfrm>
            <a:off x="6017762" y="3348492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7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22548" name="TextBox 67"/>
          <p:cNvSpPr txBox="1">
            <a:spLocks noChangeArrowheads="1"/>
          </p:cNvSpPr>
          <p:nvPr/>
        </p:nvSpPr>
        <p:spPr bwMode="auto">
          <a:xfrm>
            <a:off x="6678162" y="3348492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6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22549" name="AutoShape 27"/>
          <p:cNvSpPr>
            <a:spLocks/>
          </p:cNvSpPr>
          <p:nvPr/>
        </p:nvSpPr>
        <p:spPr bwMode="auto">
          <a:xfrm>
            <a:off x="2047424" y="3456442"/>
            <a:ext cx="122238" cy="1290637"/>
          </a:xfrm>
          <a:prstGeom prst="leftBrace">
            <a:avLst>
              <a:gd name="adj1" fmla="val 87498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TextBox 87"/>
          <p:cNvSpPr txBox="1">
            <a:spLocks noChangeArrowheads="1"/>
          </p:cNvSpPr>
          <p:nvPr/>
        </p:nvSpPr>
        <p:spPr bwMode="auto">
          <a:xfrm>
            <a:off x="544062" y="3578679"/>
            <a:ext cx="152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/>
              <a:t>Inverted Lists (stringIDs)</a:t>
            </a:r>
          </a:p>
        </p:txBody>
      </p:sp>
      <p:sp>
        <p:nvSpPr>
          <p:cNvPr id="22551" name="AutoShape 27"/>
          <p:cNvSpPr>
            <a:spLocks/>
          </p:cNvSpPr>
          <p:nvPr/>
        </p:nvSpPr>
        <p:spPr bwMode="auto">
          <a:xfrm>
            <a:off x="2037899" y="2994479"/>
            <a:ext cx="125413" cy="363538"/>
          </a:xfrm>
          <a:prstGeom prst="leftBrace">
            <a:avLst>
              <a:gd name="adj1" fmla="val 8749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52" name="TextBox 71"/>
          <p:cNvSpPr txBox="1">
            <a:spLocks noChangeArrowheads="1"/>
          </p:cNvSpPr>
          <p:nvPr/>
        </p:nvSpPr>
        <p:spPr bwMode="auto">
          <a:xfrm>
            <a:off x="7338562" y="3326267"/>
            <a:ext cx="444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1</a:t>
            </a:r>
          </a:p>
          <a:p>
            <a:pPr algn="ctr"/>
            <a:r>
              <a:rPr lang="en-US"/>
              <a:t>2</a:t>
            </a:r>
          </a:p>
          <a:p>
            <a:pPr algn="ctr"/>
            <a:r>
              <a:rPr lang="en-US"/>
              <a:t>4</a:t>
            </a:r>
          </a:p>
          <a:p>
            <a:pPr algn="ctr"/>
            <a:r>
              <a:rPr lang="en-US"/>
              <a:t>5</a:t>
            </a:r>
          </a:p>
          <a:p>
            <a:pPr algn="ctr"/>
            <a:r>
              <a:rPr lang="en-US"/>
              <a:t>6</a:t>
            </a:r>
          </a:p>
        </p:txBody>
      </p:sp>
      <p:cxnSp>
        <p:nvCxnSpPr>
          <p:cNvPr id="57" name="Straight Arrow Connector 56"/>
          <p:cNvCxnSpPr>
            <a:stCxn id="22543" idx="0"/>
          </p:cNvCxnSpPr>
          <p:nvPr/>
        </p:nvCxnSpPr>
        <p:spPr bwMode="auto">
          <a:xfrm rot="16200000" flipH="1">
            <a:off x="3669394" y="3379110"/>
            <a:ext cx="408894" cy="32225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9" name="Straight Arrow Connector 58"/>
          <p:cNvCxnSpPr>
            <a:stCxn id="22544" idx="0"/>
          </p:cNvCxnSpPr>
          <p:nvPr/>
        </p:nvCxnSpPr>
        <p:spPr bwMode="auto">
          <a:xfrm rot="16200000" flipH="1" flipV="1">
            <a:off x="3985988" y="3397475"/>
            <a:ext cx="410708" cy="312741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1" name="Straight Arrow Connector 60"/>
          <p:cNvCxnSpPr>
            <a:stCxn id="22545" idx="0"/>
          </p:cNvCxnSpPr>
          <p:nvPr/>
        </p:nvCxnSpPr>
        <p:spPr bwMode="auto">
          <a:xfrm rot="16200000" flipH="1">
            <a:off x="4985658" y="3345545"/>
            <a:ext cx="251051" cy="256945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3" name="Straight Arrow Connector 62"/>
          <p:cNvCxnSpPr>
            <a:stCxn id="22546" idx="0"/>
          </p:cNvCxnSpPr>
          <p:nvPr/>
        </p:nvCxnSpPr>
        <p:spPr bwMode="auto">
          <a:xfrm rot="16200000" flipH="1" flipV="1">
            <a:off x="5304973" y="3312204"/>
            <a:ext cx="251051" cy="323626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4" name="TextBox 76"/>
          <p:cNvSpPr txBox="1">
            <a:spLocks noChangeArrowheads="1"/>
          </p:cNvSpPr>
          <p:nvPr/>
        </p:nvSpPr>
        <p:spPr bwMode="auto">
          <a:xfrm>
            <a:off x="3338276" y="5420639"/>
            <a:ext cx="2946409" cy="52322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Lists </a:t>
            </a:r>
            <a:r>
              <a:rPr lang="en-US" sz="2800" b="1" dirty="0" smtClean="0"/>
              <a:t>combined</a:t>
            </a:r>
            <a:endParaRPr lang="en-US" sz="2800" b="1" dirty="0"/>
          </a:p>
        </p:txBody>
      </p:sp>
      <p:cxnSp>
        <p:nvCxnSpPr>
          <p:cNvPr id="66" name="Elbow Connector 65"/>
          <p:cNvCxnSpPr>
            <a:stCxn id="64" idx="0"/>
          </p:cNvCxnSpPr>
          <p:nvPr/>
        </p:nvCxnSpPr>
        <p:spPr bwMode="auto">
          <a:xfrm rot="16200000" flipV="1">
            <a:off x="3998904" y="4608062"/>
            <a:ext cx="848644" cy="77651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Elbow Connector 67"/>
          <p:cNvCxnSpPr>
            <a:stCxn id="64" idx="0"/>
          </p:cNvCxnSpPr>
          <p:nvPr/>
        </p:nvCxnSpPr>
        <p:spPr bwMode="auto">
          <a:xfrm rot="5400000" flipH="1" flipV="1">
            <a:off x="4630278" y="4782228"/>
            <a:ext cx="819615" cy="457208"/>
          </a:xfrm>
          <a:prstGeom prst="bentConnector3">
            <a:avLst>
              <a:gd name="adj1" fmla="val 28749"/>
            </a:avLst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489 0.05086 " pathEditMode="relative" ptsTypes="AA">
                                      <p:cBhvr>
                                        <p:cTn id="24" dur="20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3802 0.06566 " pathEditMode="relative" ptsTypes="AA">
                                      <p:cBhvr>
                                        <p:cTn id="26" dur="20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50867E-6 L 0.03489 0.03791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9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349 0.05711 " pathEditMode="relative" ptsTypes="AA">
                                      <p:cBhvr>
                                        <p:cTn id="35" dur="20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3" grpId="0"/>
      <p:bldP spid="22543" grpId="1"/>
      <p:bldP spid="22544" grpId="0"/>
      <p:bldP spid="22545" grpId="0"/>
      <p:bldP spid="22546" grpId="0"/>
      <p:bldP spid="22546" grpId="1"/>
      <p:bldP spid="6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Effects on Queries</a:t>
            </a:r>
          </a:p>
        </p:txBody>
      </p:sp>
      <p:sp>
        <p:nvSpPr>
          <p:cNvPr id="52" name="Rectangle 3"/>
          <p:cNvSpPr txBox="1">
            <a:spLocks noChangeArrowheads="1"/>
          </p:cNvSpPr>
          <p:nvPr/>
        </p:nvSpPr>
        <p:spPr bwMode="auto">
          <a:xfrm>
            <a:off x="268288" y="2435893"/>
            <a:ext cx="87630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400" tIns="40200" rIns="80400" bIns="40200"/>
          <a:lstStyle/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 smtClean="0">
                <a:latin typeface="+mn-lt"/>
                <a:ea typeface="宋体" pitchFamily="2" charset="-122"/>
                <a:cs typeface="+mn-cs"/>
              </a:rPr>
              <a:t>Lower bound </a:t>
            </a:r>
            <a:r>
              <a:rPr lang="en-US" altLang="zh-CN" sz="2400" b="1" kern="0" dirty="0">
                <a:latin typeface="+mn-lt"/>
                <a:ea typeface="宋体" pitchFamily="2" charset="-122"/>
                <a:cs typeface="+mn-cs"/>
              </a:rPr>
              <a:t>T is unchanged</a:t>
            </a:r>
            <a:r>
              <a:rPr lang="en-US" altLang="zh-CN" sz="2400" b="1" i="1" kern="0" dirty="0">
                <a:latin typeface="+mn-lt"/>
                <a:ea typeface="宋体" pitchFamily="2" charset="-122"/>
                <a:cs typeface="+mn-cs"/>
              </a:rPr>
              <a:t> </a:t>
            </a:r>
            <a:r>
              <a:rPr lang="en-US" altLang="zh-CN" sz="2400" kern="0" dirty="0">
                <a:latin typeface="+mn-lt"/>
                <a:ea typeface="宋体" pitchFamily="2" charset="-122"/>
                <a:cs typeface="+mn-cs"/>
              </a:rPr>
              <a:t>(no new panics)</a:t>
            </a:r>
          </a:p>
          <a:p>
            <a:pPr marL="346075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>
                <a:latin typeface="+mn-lt"/>
                <a:ea typeface="宋体" pitchFamily="2" charset="-122"/>
                <a:cs typeface="+mn-cs"/>
              </a:rPr>
              <a:t>Lists become longer:</a:t>
            </a:r>
          </a:p>
          <a:p>
            <a:pPr marL="803275" lvl="1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More </a:t>
            </a:r>
            <a:r>
              <a:rPr lang="en-US" altLang="zh-CN" sz="2400" b="1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time to traverse lists</a:t>
            </a:r>
          </a:p>
          <a:p>
            <a:pPr marL="803275" lvl="1" indent="-346075" defTabSz="803275">
              <a:lnSpc>
                <a:spcPct val="14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More </a:t>
            </a:r>
            <a:r>
              <a:rPr lang="en-US" altLang="zh-CN" sz="2400" b="1" kern="0" dirty="0">
                <a:latin typeface="+mn-lt"/>
                <a:ea typeface="宋体" pitchFamily="2" charset="-122"/>
                <a:cs typeface="+mn-cs"/>
                <a:sym typeface="Wingdings" pitchFamily="2" charset="2"/>
              </a:rPr>
              <a:t>false positives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Speeding Up Queries</a:t>
            </a:r>
          </a:p>
        </p:txBody>
      </p:sp>
      <p:sp>
        <p:nvSpPr>
          <p:cNvPr id="4" name="TextBox 46"/>
          <p:cNvSpPr txBox="1">
            <a:spLocks noChangeArrowheads="1"/>
          </p:cNvSpPr>
          <p:nvPr/>
        </p:nvSpPr>
        <p:spPr bwMode="auto">
          <a:xfrm>
            <a:off x="912118" y="2270140"/>
            <a:ext cx="730295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Query</a:t>
            </a:r>
            <a:endParaRPr lang="en-US" sz="3200" dirty="0"/>
          </a:p>
          <a:p>
            <a:pPr algn="ctr"/>
            <a:r>
              <a:rPr lang="en-US" sz="3200" dirty="0"/>
              <a:t>3-grams {</a:t>
            </a:r>
            <a:r>
              <a:rPr lang="en-US" sz="3200" dirty="0" err="1">
                <a:solidFill>
                  <a:srgbClr val="FF0000"/>
                </a:solidFill>
              </a:rPr>
              <a:t>sha</a:t>
            </a:r>
            <a:r>
              <a:rPr lang="en-US" sz="3200" dirty="0"/>
              <a:t>, </a:t>
            </a:r>
            <a:r>
              <a:rPr lang="en-US" sz="3200" dirty="0" err="1">
                <a:solidFill>
                  <a:srgbClr val="FF0000"/>
                </a:solidFill>
              </a:rPr>
              <a:t>han</a:t>
            </a:r>
            <a:r>
              <a:rPr lang="en-US" sz="3200" dirty="0"/>
              <a:t>, </a:t>
            </a:r>
            <a:r>
              <a:rPr lang="en-US" sz="3200" dirty="0" err="1"/>
              <a:t>ang</a:t>
            </a:r>
            <a:r>
              <a:rPr lang="en-US" sz="3200" dirty="0"/>
              <a:t>, </a:t>
            </a:r>
            <a:r>
              <a:rPr lang="en-US" sz="3200" dirty="0" err="1">
                <a:solidFill>
                  <a:srgbClr val="0067E5"/>
                </a:solidFill>
              </a:rPr>
              <a:t>ngh</a:t>
            </a:r>
            <a:r>
              <a:rPr lang="en-US" sz="3200" dirty="0"/>
              <a:t>, </a:t>
            </a:r>
            <a:r>
              <a:rPr lang="en-US" sz="3200" dirty="0" err="1">
                <a:solidFill>
                  <a:srgbClr val="0067E5"/>
                </a:solidFill>
              </a:rPr>
              <a:t>gha</a:t>
            </a:r>
            <a:r>
              <a:rPr lang="en-US" sz="3200" dirty="0"/>
              <a:t>, </a:t>
            </a:r>
            <a:r>
              <a:rPr lang="en-US" sz="3200" dirty="0" err="1">
                <a:solidFill>
                  <a:srgbClr val="0067E5"/>
                </a:solidFill>
              </a:rPr>
              <a:t>hai</a:t>
            </a:r>
            <a:r>
              <a:rPr lang="en-US" sz="3200" dirty="0"/>
              <a:t>}</a:t>
            </a:r>
          </a:p>
        </p:txBody>
      </p:sp>
      <p:sp>
        <p:nvSpPr>
          <p:cNvPr id="23561" name="TextBox 22"/>
          <p:cNvSpPr txBox="1">
            <a:spLocks noChangeArrowheads="1"/>
          </p:cNvSpPr>
          <p:nvPr/>
        </p:nvSpPr>
        <p:spPr bwMode="auto">
          <a:xfrm>
            <a:off x="2336782" y="3696155"/>
            <a:ext cx="26561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combined lists</a:t>
            </a:r>
            <a:endParaRPr lang="en-US" sz="2800" dirty="0"/>
          </a:p>
          <a:p>
            <a:pPr algn="ctr"/>
            <a:r>
              <a:rPr lang="en-US" sz="2800" dirty="0" err="1"/>
              <a:t>refcount</a:t>
            </a:r>
            <a:r>
              <a:rPr lang="en-US" sz="2800" dirty="0"/>
              <a:t> = 2</a:t>
            </a:r>
          </a:p>
        </p:txBody>
      </p:sp>
      <p:sp>
        <p:nvSpPr>
          <p:cNvPr id="23562" name="TextBox 23"/>
          <p:cNvSpPr txBox="1">
            <a:spLocks noChangeArrowheads="1"/>
          </p:cNvSpPr>
          <p:nvPr/>
        </p:nvSpPr>
        <p:spPr bwMode="auto">
          <a:xfrm>
            <a:off x="5351442" y="3683233"/>
            <a:ext cx="273299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 smtClean="0"/>
              <a:t>combined lists</a:t>
            </a:r>
            <a:endParaRPr lang="en-US" sz="2800" dirty="0"/>
          </a:p>
          <a:p>
            <a:pPr algn="ctr"/>
            <a:r>
              <a:rPr lang="en-US" sz="2800" dirty="0" err="1"/>
              <a:t>refcount</a:t>
            </a:r>
            <a:r>
              <a:rPr lang="en-US" sz="2800" dirty="0"/>
              <a:t> = 3</a:t>
            </a:r>
          </a:p>
        </p:txBody>
      </p:sp>
      <p:sp>
        <p:nvSpPr>
          <p:cNvPr id="23563" name="TextBox 24"/>
          <p:cNvSpPr txBox="1">
            <a:spLocks noChangeArrowheads="1"/>
          </p:cNvSpPr>
          <p:nvPr/>
        </p:nvSpPr>
        <p:spPr bwMode="auto">
          <a:xfrm>
            <a:off x="856339" y="4910364"/>
            <a:ext cx="7474871" cy="954107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Traverse physical lists once. </a:t>
            </a:r>
          </a:p>
          <a:p>
            <a:pPr algn="ctr"/>
            <a:r>
              <a:rPr lang="en-US" sz="2800" dirty="0"/>
              <a:t>Count for </a:t>
            </a:r>
            <a:r>
              <a:rPr lang="en-US" sz="2800" dirty="0" err="1"/>
              <a:t>stringIDs</a:t>
            </a:r>
            <a:r>
              <a:rPr lang="en-US" sz="2800" dirty="0"/>
              <a:t> </a:t>
            </a:r>
            <a:r>
              <a:rPr lang="en-US" sz="2800" dirty="0" smtClean="0"/>
              <a:t>increases </a:t>
            </a:r>
            <a:r>
              <a:rPr lang="en-US" sz="2800" dirty="0"/>
              <a:t>by </a:t>
            </a:r>
            <a:r>
              <a:rPr lang="en-US" sz="2800" dirty="0" err="1" smtClean="0"/>
              <a:t>refcount</a:t>
            </a:r>
            <a:r>
              <a:rPr lang="en-US" sz="2800" dirty="0"/>
              <a:t>.</a:t>
            </a:r>
          </a:p>
        </p:txBody>
      </p:sp>
      <p:cxnSp>
        <p:nvCxnSpPr>
          <p:cNvPr id="15" name="Straight Arrow Connector 14"/>
          <p:cNvCxnSpPr>
            <a:endCxn id="23561" idx="0"/>
          </p:cNvCxnSpPr>
          <p:nvPr/>
        </p:nvCxnSpPr>
        <p:spPr bwMode="auto">
          <a:xfrm>
            <a:off x="3193129" y="3236686"/>
            <a:ext cx="471710" cy="45946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endCxn id="23561" idx="0"/>
          </p:cNvCxnSpPr>
          <p:nvPr/>
        </p:nvCxnSpPr>
        <p:spPr bwMode="auto">
          <a:xfrm rot="5400000">
            <a:off x="3641936" y="3259589"/>
            <a:ext cx="459469" cy="413662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>
            <a:endCxn id="23562" idx="0"/>
          </p:cNvCxnSpPr>
          <p:nvPr/>
        </p:nvCxnSpPr>
        <p:spPr bwMode="auto">
          <a:xfrm>
            <a:off x="5834729" y="3251200"/>
            <a:ext cx="883210" cy="432033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23562" idx="0"/>
          </p:cNvCxnSpPr>
          <p:nvPr/>
        </p:nvCxnSpPr>
        <p:spPr bwMode="auto">
          <a:xfrm rot="5400000">
            <a:off x="6524776" y="3429850"/>
            <a:ext cx="446547" cy="6021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>
            <a:endCxn id="23562" idx="0"/>
          </p:cNvCxnSpPr>
          <p:nvPr/>
        </p:nvCxnSpPr>
        <p:spPr bwMode="auto">
          <a:xfrm rot="10800000" flipV="1">
            <a:off x="6717939" y="3265713"/>
            <a:ext cx="931076" cy="41751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smtClean="0">
                <a:ea typeface="宋体" pitchFamily="2" charset="-122"/>
              </a:rPr>
              <a:t>Choosing Lists to Combine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189163"/>
            <a:ext cx="8293100" cy="4008437"/>
          </a:xfrm>
        </p:spPr>
        <p:txBody>
          <a:bodyPr/>
          <a:lstStyle/>
          <a:p>
            <a:r>
              <a:rPr lang="en-US" altLang="zh-CN" b="1" dirty="0" smtClean="0">
                <a:ea typeface="宋体" pitchFamily="2" charset="-122"/>
              </a:rPr>
              <a:t>Discovering</a:t>
            </a:r>
            <a:r>
              <a:rPr lang="en-US" altLang="zh-CN" dirty="0" smtClean="0">
                <a:ea typeface="宋体" pitchFamily="2" charset="-122"/>
              </a:rPr>
              <a:t> candidate gram pairs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Frequent q+1-grams </a:t>
            </a:r>
            <a:r>
              <a:rPr lang="en-US" altLang="zh-CN" dirty="0" smtClean="0">
                <a:ea typeface="宋体" pitchFamily="2" charset="-122"/>
                <a:sym typeface="Wingdings" pitchFamily="2" charset="2"/>
              </a:rPr>
              <a:t> correlated adjacent q-grams</a:t>
            </a:r>
            <a:endParaRPr lang="en-US" altLang="zh-CN" dirty="0" smtClean="0">
              <a:ea typeface="宋体" pitchFamily="2" charset="-122"/>
            </a:endParaRPr>
          </a:p>
          <a:p>
            <a:pPr lvl="1"/>
            <a:r>
              <a:rPr lang="en-US" altLang="zh-CN" dirty="0" smtClean="0">
                <a:ea typeface="宋体" pitchFamily="2" charset="-122"/>
              </a:rPr>
              <a:t>Locality-Sensitive Hashing (LSH)</a:t>
            </a:r>
          </a:p>
          <a:p>
            <a:pPr lvl="1"/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b="1" dirty="0" smtClean="0">
                <a:ea typeface="宋体" pitchFamily="2" charset="-122"/>
              </a:rPr>
              <a:t>Selecting</a:t>
            </a:r>
            <a:r>
              <a:rPr lang="en-US" altLang="zh-CN" dirty="0" smtClean="0">
                <a:ea typeface="宋体" pitchFamily="2" charset="-122"/>
              </a:rPr>
              <a:t> candidate pairs to combine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Basis: estimated cost on query workload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Similar to </a:t>
            </a:r>
            <a:r>
              <a:rPr lang="en-US" altLang="zh-CN" dirty="0" err="1" smtClean="0">
                <a:ea typeface="宋体" pitchFamily="2" charset="-122"/>
              </a:rPr>
              <a:t>DiscardLists</a:t>
            </a:r>
            <a:endParaRPr lang="en-US" altLang="zh-CN" dirty="0" smtClean="0">
              <a:ea typeface="宋体" pitchFamily="2" charset="-122"/>
            </a:endParaRPr>
          </a:p>
          <a:p>
            <a:pPr lvl="1"/>
            <a:r>
              <a:rPr lang="en-US" altLang="zh-CN" dirty="0" smtClean="0">
                <a:ea typeface="宋体" pitchFamily="2" charset="-122"/>
              </a:rPr>
              <a:t>Different Incremental </a:t>
            </a:r>
            <a:r>
              <a:rPr lang="en-US" altLang="zh-CN" dirty="0" err="1" smtClean="0">
                <a:ea typeface="宋体" pitchFamily="2" charset="-122"/>
              </a:rPr>
              <a:t>ScanCount</a:t>
            </a:r>
            <a:r>
              <a:rPr lang="en-US" altLang="zh-CN" dirty="0" smtClean="0">
                <a:ea typeface="宋体" pitchFamily="2" charset="-122"/>
              </a:rPr>
              <a:t>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Overview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782763"/>
            <a:ext cx="8293100" cy="4327525"/>
          </a:xfrm>
        </p:spPr>
        <p:txBody>
          <a:bodyPr/>
          <a:lstStyle/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Motivation &amp; Preliminaries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Approach 1: Discarding Lists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dirty="0" smtClean="0">
                <a:ea typeface="宋体" pitchFamily="2" charset="-122"/>
              </a:rPr>
              <a:t>Approach 2: Combining Lists</a:t>
            </a:r>
          </a:p>
          <a:p>
            <a:pPr eaLnBrk="1" hangingPunct="1">
              <a:lnSpc>
                <a:spcPct val="145000"/>
              </a:lnSpc>
              <a:buFont typeface="Wingdings" pitchFamily="2" charset="2"/>
              <a:buChar char="Ø"/>
            </a:pPr>
            <a:r>
              <a:rPr lang="en-US" altLang="zh-CN" b="1" dirty="0" smtClean="0">
                <a:solidFill>
                  <a:schemeClr val="accent1">
                    <a:lumMod val="50000"/>
                  </a:schemeClr>
                </a:solidFill>
                <a:ea typeface="宋体" pitchFamily="2" charset="-122"/>
              </a:rPr>
              <a:t>Experiments &amp; Conclusion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Experiments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141288" y="1708150"/>
            <a:ext cx="8880475" cy="4740275"/>
          </a:xfrm>
          <a:prstGeom prst="rect">
            <a:avLst/>
          </a:prstGeom>
        </p:spPr>
        <p:txBody>
          <a:bodyPr/>
          <a:lstStyle/>
          <a:p>
            <a:pPr marL="346075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defRPr/>
            </a:pPr>
            <a:r>
              <a:rPr lang="en-US" altLang="zh-CN" sz="2400" b="1" kern="0" dirty="0">
                <a:latin typeface="+mn-lt"/>
                <a:ea typeface="宋体" pitchFamily="2" charset="-122"/>
                <a:cs typeface="+mn-cs"/>
              </a:rPr>
              <a:t>Datasets: </a:t>
            </a:r>
          </a:p>
          <a:p>
            <a:pPr marL="803275" lvl="1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>
                <a:latin typeface="+mn-lt"/>
                <a:ea typeface="宋体" pitchFamily="2" charset="-122"/>
                <a:cs typeface="+mn-cs"/>
              </a:rPr>
              <a:t>Google </a:t>
            </a:r>
            <a:r>
              <a:rPr lang="en-US" altLang="zh-CN" sz="2400" kern="0" dirty="0" err="1">
                <a:latin typeface="+mn-lt"/>
                <a:ea typeface="宋体" pitchFamily="2" charset="-122"/>
                <a:cs typeface="+mn-cs"/>
              </a:rPr>
              <a:t>WebCorpus</a:t>
            </a:r>
            <a:r>
              <a:rPr lang="en-US" altLang="zh-CN" sz="2400" kern="0" dirty="0">
                <a:latin typeface="+mn-lt"/>
                <a:ea typeface="宋体" pitchFamily="2" charset="-122"/>
                <a:cs typeface="+mn-cs"/>
              </a:rPr>
              <a:t> </a:t>
            </a:r>
            <a:r>
              <a:rPr lang="en-US" altLang="zh-CN" sz="2400" kern="0" dirty="0" smtClean="0">
                <a:latin typeface="+mn-lt"/>
                <a:ea typeface="宋体" pitchFamily="2" charset="-122"/>
                <a:cs typeface="+mn-cs"/>
              </a:rPr>
              <a:t>Word Grams</a:t>
            </a:r>
            <a:endParaRPr lang="en-US" altLang="zh-CN" sz="2400" kern="0" dirty="0">
              <a:latin typeface="+mn-lt"/>
              <a:ea typeface="宋体" pitchFamily="2" charset="-122"/>
              <a:cs typeface="+mn-cs"/>
            </a:endParaRPr>
          </a:p>
          <a:p>
            <a:pPr marL="803275" lvl="1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>
                <a:latin typeface="+mn-lt"/>
                <a:ea typeface="宋体" pitchFamily="2" charset="-122"/>
                <a:cs typeface="+mn-cs"/>
              </a:rPr>
              <a:t>IMDB </a:t>
            </a:r>
            <a:r>
              <a:rPr lang="en-US" altLang="zh-CN" sz="2400" kern="0" dirty="0" smtClean="0">
                <a:latin typeface="+mn-lt"/>
                <a:ea typeface="宋体" pitchFamily="2" charset="-122"/>
                <a:cs typeface="+mn-cs"/>
              </a:rPr>
              <a:t>Actors</a:t>
            </a:r>
          </a:p>
          <a:p>
            <a:pPr marL="803275" lvl="1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 smtClean="0">
                <a:latin typeface="+mn-lt"/>
                <a:ea typeface="宋体" pitchFamily="2" charset="-122"/>
                <a:cs typeface="+mn-cs"/>
              </a:rPr>
              <a:t>DBLP Titles</a:t>
            </a:r>
            <a:endParaRPr lang="en-US" altLang="zh-CN" sz="2400" kern="0" dirty="0">
              <a:latin typeface="+mn-lt"/>
              <a:ea typeface="宋体" pitchFamily="2" charset="-122"/>
              <a:cs typeface="+mn-cs"/>
            </a:endParaRPr>
          </a:p>
          <a:p>
            <a:pPr marL="346075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defRPr/>
            </a:pPr>
            <a:r>
              <a:rPr lang="en-US" altLang="zh-CN" sz="2400" b="1" kern="0" dirty="0" smtClean="0">
                <a:latin typeface="+mn-lt"/>
                <a:ea typeface="宋体" pitchFamily="2" charset="-122"/>
              </a:rPr>
              <a:t>Overview</a:t>
            </a:r>
            <a:r>
              <a:rPr lang="en-US" altLang="zh-CN" sz="2400" b="1" kern="0" dirty="0">
                <a:latin typeface="+mn-lt"/>
                <a:ea typeface="宋体" pitchFamily="2" charset="-122"/>
              </a:rPr>
              <a:t>:</a:t>
            </a:r>
          </a:p>
          <a:p>
            <a:pPr marL="803275" lvl="1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>
                <a:latin typeface="+mn-lt"/>
                <a:ea typeface="宋体" pitchFamily="2" charset="-122"/>
              </a:rPr>
              <a:t>Performance </a:t>
            </a:r>
            <a:r>
              <a:rPr lang="en-US" altLang="zh-CN" sz="2400" kern="0" dirty="0" smtClean="0">
                <a:latin typeface="+mn-lt"/>
                <a:ea typeface="宋体" pitchFamily="2" charset="-122"/>
              </a:rPr>
              <a:t>&amp; Scalability of </a:t>
            </a:r>
            <a:r>
              <a:rPr lang="en-US" altLang="zh-CN" sz="2400" kern="0" dirty="0" err="1" smtClean="0">
                <a:latin typeface="+mn-lt"/>
                <a:ea typeface="宋体" pitchFamily="2" charset="-122"/>
              </a:rPr>
              <a:t>DiscardLists</a:t>
            </a:r>
            <a:r>
              <a:rPr lang="en-US" altLang="zh-CN" sz="2400" kern="0" dirty="0" smtClean="0">
                <a:latin typeface="+mn-lt"/>
                <a:ea typeface="宋体" pitchFamily="2" charset="-122"/>
              </a:rPr>
              <a:t> </a:t>
            </a:r>
            <a:r>
              <a:rPr lang="en-US" altLang="zh-CN" sz="2400" kern="0" dirty="0">
                <a:latin typeface="+mn-lt"/>
                <a:ea typeface="宋体" pitchFamily="2" charset="-122"/>
              </a:rPr>
              <a:t>&amp; </a:t>
            </a:r>
            <a:r>
              <a:rPr lang="en-US" altLang="zh-CN" sz="2400" kern="0" dirty="0" err="1" smtClean="0">
                <a:latin typeface="+mn-lt"/>
                <a:ea typeface="宋体" pitchFamily="2" charset="-122"/>
              </a:rPr>
              <a:t>CombineLists</a:t>
            </a:r>
            <a:endParaRPr lang="en-US" altLang="zh-CN" sz="2400" kern="0" dirty="0">
              <a:latin typeface="+mn-lt"/>
              <a:ea typeface="宋体" pitchFamily="2" charset="-122"/>
            </a:endParaRPr>
          </a:p>
          <a:p>
            <a:pPr marL="803275" lvl="1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>
                <a:latin typeface="+mn-lt"/>
                <a:ea typeface="宋体" pitchFamily="2" charset="-122"/>
              </a:rPr>
              <a:t>Comparison with IR compression </a:t>
            </a:r>
            <a:r>
              <a:rPr lang="en-US" altLang="zh-CN" sz="2400" kern="0" dirty="0" smtClean="0">
                <a:latin typeface="+mn-lt"/>
                <a:ea typeface="宋体" pitchFamily="2" charset="-122"/>
              </a:rPr>
              <a:t>&amp; VGRAM</a:t>
            </a:r>
            <a:endParaRPr lang="en-US" altLang="zh-CN" sz="2400" kern="0" dirty="0">
              <a:latin typeface="+mn-lt"/>
              <a:ea typeface="宋体" pitchFamily="2" charset="-122"/>
            </a:endParaRPr>
          </a:p>
          <a:p>
            <a:pPr marL="803275" lvl="1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buFont typeface="Wingdings" pitchFamily="2" charset="2"/>
              <a:buChar char="m"/>
              <a:defRPr/>
            </a:pPr>
            <a:r>
              <a:rPr lang="en-US" altLang="zh-CN" sz="2400" kern="0" dirty="0" smtClean="0">
                <a:latin typeface="+mn-lt"/>
                <a:ea typeface="宋体" pitchFamily="2" charset="-122"/>
              </a:rPr>
              <a:t>Changing workloads</a:t>
            </a:r>
          </a:p>
          <a:p>
            <a:pPr marL="346075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defRPr/>
            </a:pPr>
            <a:r>
              <a:rPr lang="en-US" altLang="zh-CN" sz="2400" kern="0" dirty="0" smtClean="0">
                <a:ea typeface="宋体" pitchFamily="2" charset="-122"/>
              </a:rPr>
              <a:t>10k Queries: </a:t>
            </a:r>
            <a:r>
              <a:rPr lang="en-US" altLang="zh-CN" sz="2400" kern="0" dirty="0" err="1" smtClean="0">
                <a:ea typeface="宋体" pitchFamily="2" charset="-122"/>
              </a:rPr>
              <a:t>Zipf</a:t>
            </a:r>
            <a:r>
              <a:rPr lang="en-US" altLang="zh-CN" sz="2400" kern="0" dirty="0" smtClean="0">
                <a:ea typeface="宋体" pitchFamily="2" charset="-122"/>
              </a:rPr>
              <a:t> distributed, from dataset</a:t>
            </a:r>
          </a:p>
          <a:p>
            <a:pPr marL="346075" indent="-346075" defTabSz="803275" eaLnBrk="0" hangingPunct="0">
              <a:lnSpc>
                <a:spcPct val="85000"/>
              </a:lnSpc>
              <a:spcBef>
                <a:spcPct val="35000"/>
              </a:spcBef>
              <a:buClr>
                <a:srgbClr val="000066"/>
              </a:buClr>
              <a:buSzPct val="70000"/>
              <a:defRPr/>
            </a:pPr>
            <a:r>
              <a:rPr lang="en-US" altLang="zh-CN" sz="2400" kern="0" dirty="0" smtClean="0">
                <a:ea typeface="宋体" pitchFamily="2" charset="-122"/>
              </a:rPr>
              <a:t>q=3, Edit Distance=2, (also </a:t>
            </a:r>
            <a:r>
              <a:rPr lang="en-US" altLang="zh-CN" sz="2400" kern="0" dirty="0" err="1" smtClean="0">
                <a:ea typeface="宋体" pitchFamily="2" charset="-122"/>
              </a:rPr>
              <a:t>Jaccard</a:t>
            </a:r>
            <a:r>
              <a:rPr lang="en-US" altLang="zh-CN" sz="2400" kern="0" dirty="0" smtClean="0">
                <a:ea typeface="宋体" pitchFamily="2" charset="-122"/>
              </a:rPr>
              <a:t> &amp; Cosine)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Experiments</a:t>
            </a:r>
          </a:p>
        </p:txBody>
      </p:sp>
      <p:pic>
        <p:nvPicPr>
          <p:cNvPr id="27651" name="Picture 3" descr="DiscardLists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3663" y="2382838"/>
            <a:ext cx="4468812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4"/>
          <p:cNvSpPr txBox="1">
            <a:spLocks noChangeArrowheads="1"/>
          </p:cNvSpPr>
          <p:nvPr/>
        </p:nvSpPr>
        <p:spPr bwMode="auto">
          <a:xfrm>
            <a:off x="1565275" y="1979613"/>
            <a:ext cx="1809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DiscardLists</a:t>
            </a:r>
          </a:p>
        </p:txBody>
      </p:sp>
      <p:pic>
        <p:nvPicPr>
          <p:cNvPr id="27653" name="Picture 5" descr="CombineLists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64063" y="2382838"/>
            <a:ext cx="4419600" cy="319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4" name="TextBox 6"/>
          <p:cNvSpPr txBox="1">
            <a:spLocks noChangeArrowheads="1"/>
          </p:cNvSpPr>
          <p:nvPr/>
        </p:nvSpPr>
        <p:spPr bwMode="auto">
          <a:xfrm>
            <a:off x="6051550" y="2009775"/>
            <a:ext cx="19065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CombineLists</a:t>
            </a:r>
          </a:p>
        </p:txBody>
      </p:sp>
      <p:cxnSp>
        <p:nvCxnSpPr>
          <p:cNvPr id="27655" name="Straight Arrow Connector 8"/>
          <p:cNvCxnSpPr>
            <a:cxnSpLocks noChangeShapeType="1"/>
            <a:stCxn id="27656" idx="0"/>
          </p:cNvCxnSpPr>
          <p:nvPr/>
        </p:nvCxnSpPr>
        <p:spPr bwMode="auto">
          <a:xfrm rot="5400000" flipH="1" flipV="1">
            <a:off x="835819" y="5361782"/>
            <a:ext cx="952500" cy="334962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27656" name="TextBox 10"/>
          <p:cNvSpPr txBox="1">
            <a:spLocks noChangeArrowheads="1"/>
          </p:cNvSpPr>
          <p:nvPr/>
        </p:nvSpPr>
        <p:spPr bwMode="auto">
          <a:xfrm>
            <a:off x="0" y="6005513"/>
            <a:ext cx="22907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Runtime decreases!</a:t>
            </a:r>
          </a:p>
        </p:txBody>
      </p:sp>
      <p:cxnSp>
        <p:nvCxnSpPr>
          <p:cNvPr id="27657" name="Straight Arrow Connector 12"/>
          <p:cNvCxnSpPr>
            <a:cxnSpLocks noChangeShapeType="1"/>
            <a:stCxn id="27658" idx="0"/>
          </p:cNvCxnSpPr>
          <p:nvPr/>
        </p:nvCxnSpPr>
        <p:spPr bwMode="auto">
          <a:xfrm rot="5400000" flipH="1" flipV="1">
            <a:off x="5249863" y="5429250"/>
            <a:ext cx="952500" cy="333375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27658" name="TextBox 13"/>
          <p:cNvSpPr txBox="1">
            <a:spLocks noChangeArrowheads="1"/>
          </p:cNvSpPr>
          <p:nvPr/>
        </p:nvSpPr>
        <p:spPr bwMode="auto">
          <a:xfrm>
            <a:off x="4413250" y="6072188"/>
            <a:ext cx="22907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Runtime decreases!</a:t>
            </a:r>
          </a:p>
        </p:txBody>
      </p:sp>
      <p:cxnSp>
        <p:nvCxnSpPr>
          <p:cNvPr id="27659" name="Straight Connector 15"/>
          <p:cNvCxnSpPr>
            <a:cxnSpLocks noChangeShapeType="1"/>
          </p:cNvCxnSpPr>
          <p:nvPr/>
        </p:nvCxnSpPr>
        <p:spPr bwMode="auto">
          <a:xfrm>
            <a:off x="962025" y="5072063"/>
            <a:ext cx="1262063" cy="1587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7660" name="Straight Connector 16"/>
          <p:cNvCxnSpPr>
            <a:cxnSpLocks noChangeShapeType="1"/>
          </p:cNvCxnSpPr>
          <p:nvPr/>
        </p:nvCxnSpPr>
        <p:spPr bwMode="auto">
          <a:xfrm>
            <a:off x="5468938" y="5110163"/>
            <a:ext cx="1263650" cy="1587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  <p:bldP spid="2765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8" name="TextBox 37"/>
          <p:cNvSpPr txBox="1">
            <a:spLocks noChangeArrowheads="1"/>
          </p:cNvSpPr>
          <p:nvPr/>
        </p:nvSpPr>
        <p:spPr bwMode="auto">
          <a:xfrm>
            <a:off x="638628" y="1054569"/>
            <a:ext cx="772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Comparison with IR </a:t>
            </a:r>
            <a:r>
              <a:rPr lang="en-US" sz="2400" b="1" dirty="0" smtClean="0"/>
              <a:t>compression Carryover-12</a:t>
            </a:r>
            <a:endParaRPr 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65749" y="1711555"/>
            <a:ext cx="5632017" cy="4486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2830287" y="4107544"/>
            <a:ext cx="1799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Uncompressed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3628571" y="4383314"/>
            <a:ext cx="827315" cy="43542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5304962" y="2402116"/>
            <a:ext cx="1799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Compressed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 rot="10800000" flipV="1">
            <a:off x="5167086" y="2743200"/>
            <a:ext cx="827314" cy="203200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>
            <a:off x="5566229" y="2953657"/>
            <a:ext cx="566057" cy="232228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rot="16200000" flipH="1">
            <a:off x="5827485" y="2939142"/>
            <a:ext cx="493486" cy="13062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37"/>
          <p:cNvSpPr txBox="1">
            <a:spLocks noChangeArrowheads="1"/>
          </p:cNvSpPr>
          <p:nvPr/>
        </p:nvSpPr>
        <p:spPr bwMode="auto">
          <a:xfrm>
            <a:off x="798282" y="1054569"/>
            <a:ext cx="772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/>
              <a:t>Comparison with variable-length grams, VGRAM</a:t>
            </a:r>
            <a:endParaRPr lang="en-US" sz="24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8814" y="1524000"/>
            <a:ext cx="5851525" cy="4703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TextBox 18"/>
          <p:cNvSpPr txBox="1"/>
          <p:nvPr/>
        </p:nvSpPr>
        <p:spPr>
          <a:xfrm>
            <a:off x="2133601" y="2351315"/>
            <a:ext cx="1799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Uncompressed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2931885" y="2627085"/>
            <a:ext cx="957944" cy="435429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5029191" y="2910116"/>
            <a:ext cx="1799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Compressed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 rot="10800000" flipV="1">
            <a:off x="5065487" y="3251200"/>
            <a:ext cx="653143" cy="595086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rot="5400000">
            <a:off x="5290458" y="3461657"/>
            <a:ext cx="566057" cy="232228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6200000" flipH="1">
            <a:off x="5508170" y="3490685"/>
            <a:ext cx="624118" cy="174175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Motivation: Record Linkage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984750" y="1924158"/>
          <a:ext cx="4051300" cy="1543050"/>
        </p:xfrm>
        <a:graphic>
          <a:graphicData uri="http://schemas.openxmlformats.org/drawingml/2006/table">
            <a:tbl>
              <a:tblPr/>
              <a:tblGrid>
                <a:gridCol w="2282825"/>
                <a:gridCol w="865188"/>
                <a:gridCol w="903287"/>
              </a:tblGrid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Name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Hobbies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Address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Brad Pitt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Forest Whittacker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George Bush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Angelina Jolie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Arnold Schwarzenegger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34925" y="1905108"/>
          <a:ext cx="3352800" cy="1543050"/>
        </p:xfrm>
        <a:graphic>
          <a:graphicData uri="http://schemas.openxmlformats.org/drawingml/2006/table">
            <a:tbl>
              <a:tblPr/>
              <a:tblGrid>
                <a:gridCol w="711200"/>
                <a:gridCol w="469900"/>
                <a:gridCol w="2171700"/>
              </a:tblGrid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Phone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Age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Name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Brad Pitt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Arnold Schwarzeneger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George Bush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Angelina Jolie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…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66CC"/>
                          </a:solidFill>
                          <a:effectLst/>
                          <a:latin typeface="Arial" charset="0"/>
                          <a:cs typeface="Arial" charset="0"/>
                        </a:rPr>
                        <a:t>Forrest Whittaker 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208" name="Straight Arrow Connector 18"/>
          <p:cNvCxnSpPr>
            <a:cxnSpLocks noChangeShapeType="1"/>
          </p:cNvCxnSpPr>
          <p:nvPr/>
        </p:nvCxnSpPr>
        <p:spPr bwMode="auto">
          <a:xfrm>
            <a:off x="3343275" y="2562333"/>
            <a:ext cx="1638300" cy="790575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6209" name="Straight Arrow Connector 19"/>
          <p:cNvCxnSpPr>
            <a:cxnSpLocks noChangeShapeType="1"/>
          </p:cNvCxnSpPr>
          <p:nvPr/>
        </p:nvCxnSpPr>
        <p:spPr bwMode="auto">
          <a:xfrm flipV="1">
            <a:off x="3343275" y="2562333"/>
            <a:ext cx="1647825" cy="752475"/>
          </a:xfrm>
          <a:prstGeom prst="straightConnector1">
            <a:avLst/>
          </a:prstGeom>
          <a:noFill/>
          <a:ln w="25400" algn="ctr">
            <a:solidFill>
              <a:srgbClr val="FF0000"/>
            </a:solidFill>
            <a:round/>
            <a:headEnd type="arrow" w="med" len="med"/>
            <a:tailEnd type="arrow" w="med" len="med"/>
          </a:ln>
        </p:spPr>
      </p:cxnSp>
      <p:sp>
        <p:nvSpPr>
          <p:cNvPr id="6210" name="TextBox 22"/>
          <p:cNvSpPr txBox="1">
            <a:spLocks noChangeArrowheads="1"/>
          </p:cNvSpPr>
          <p:nvPr/>
        </p:nvSpPr>
        <p:spPr bwMode="auto">
          <a:xfrm>
            <a:off x="3425376" y="1936866"/>
            <a:ext cx="155302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No exact match!</a:t>
            </a:r>
          </a:p>
        </p:txBody>
      </p:sp>
      <p:pic>
        <p:nvPicPr>
          <p:cNvPr id="10" name="Picture 9" descr="arnold-schwarzenegger-the-terminator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4022" y="3867204"/>
            <a:ext cx="1837808" cy="23315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Future Work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482850"/>
            <a:ext cx="8596313" cy="1768475"/>
          </a:xfrm>
        </p:spPr>
        <p:txBody>
          <a:bodyPr/>
          <a:lstStyle/>
          <a:p>
            <a:pPr eaLnBrk="1" hangingPunct="1">
              <a:lnSpc>
                <a:spcPct val="145000"/>
              </a:lnSpc>
            </a:pPr>
            <a:r>
              <a:rPr lang="en-US" altLang="zh-CN" sz="2000" b="1" dirty="0" smtClean="0">
                <a:ea typeface="宋体" pitchFamily="2" charset="-122"/>
              </a:rPr>
              <a:t>Combine:</a:t>
            </a:r>
            <a:r>
              <a:rPr lang="en-US" altLang="zh-CN" sz="2000" dirty="0" smtClean="0">
                <a:ea typeface="宋体" pitchFamily="2" charset="-122"/>
              </a:rPr>
              <a:t> </a:t>
            </a:r>
            <a:r>
              <a:rPr lang="en-US" altLang="zh-CN" sz="2000" dirty="0" err="1" smtClean="0">
                <a:ea typeface="宋体" pitchFamily="2" charset="-122"/>
              </a:rPr>
              <a:t>DiscardLists</a:t>
            </a:r>
            <a:r>
              <a:rPr lang="en-US" altLang="zh-CN" sz="2000" dirty="0" smtClean="0">
                <a:ea typeface="宋体" pitchFamily="2" charset="-122"/>
              </a:rPr>
              <a:t>, </a:t>
            </a:r>
            <a:r>
              <a:rPr lang="en-US" altLang="zh-CN" sz="2000" dirty="0" err="1" smtClean="0">
                <a:ea typeface="宋体" pitchFamily="2" charset="-122"/>
              </a:rPr>
              <a:t>CombineLists</a:t>
            </a:r>
            <a:r>
              <a:rPr lang="en-US" altLang="zh-CN" sz="2000" dirty="0" smtClean="0">
                <a:ea typeface="宋体" pitchFamily="2" charset="-122"/>
              </a:rPr>
              <a:t> and IR compression</a:t>
            </a:r>
            <a:endParaRPr lang="en-US" altLang="zh-CN" sz="2000" b="1" dirty="0" smtClean="0">
              <a:ea typeface="宋体" pitchFamily="2" charset="-122"/>
            </a:endParaRPr>
          </a:p>
          <a:p>
            <a:pPr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Filters for partitioning, </a:t>
            </a:r>
            <a:r>
              <a:rPr lang="en-US" altLang="zh-CN" sz="2000" b="1" dirty="0" smtClean="0">
                <a:ea typeface="宋体" pitchFamily="2" charset="-122"/>
              </a:rPr>
              <a:t>global vs. local decisions</a:t>
            </a:r>
          </a:p>
          <a:p>
            <a:pPr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Dealing with </a:t>
            </a:r>
            <a:r>
              <a:rPr lang="en-US" altLang="zh-CN" sz="2000" b="1" dirty="0" smtClean="0">
                <a:ea typeface="宋体" pitchFamily="2" charset="-122"/>
              </a:rPr>
              <a:t>updates to index</a:t>
            </a:r>
          </a:p>
          <a:p>
            <a:pPr eaLnBrk="1" hangingPunct="1">
              <a:lnSpc>
                <a:spcPct val="145000"/>
              </a:lnSpc>
            </a:pPr>
            <a:endParaRPr lang="en-US" altLang="zh-CN" sz="2000" dirty="0" smtClean="0">
              <a:ea typeface="宋体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Conclusions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087563"/>
            <a:ext cx="8596313" cy="3792537"/>
          </a:xfrm>
        </p:spPr>
        <p:txBody>
          <a:bodyPr/>
          <a:lstStyle/>
          <a:p>
            <a:pPr eaLnBrk="1" hangingPunct="1">
              <a:lnSpc>
                <a:spcPct val="145000"/>
              </a:lnSpc>
              <a:buNone/>
            </a:pPr>
            <a:r>
              <a:rPr lang="en-US" altLang="zh-CN" sz="2400" dirty="0" smtClean="0">
                <a:ea typeface="宋体" pitchFamily="2" charset="-122"/>
              </a:rPr>
              <a:t>Two </a:t>
            </a:r>
            <a:r>
              <a:rPr lang="en-US" altLang="zh-CN" sz="2400" b="1" dirty="0" err="1" smtClean="0">
                <a:solidFill>
                  <a:srgbClr val="FF0000"/>
                </a:solidFill>
                <a:ea typeface="宋体" pitchFamily="2" charset="-122"/>
              </a:rPr>
              <a:t>lossy</a:t>
            </a:r>
            <a:r>
              <a:rPr lang="en-US" altLang="zh-CN" sz="2400" b="1" dirty="0" smtClean="0">
                <a:solidFill>
                  <a:srgbClr val="FF0000"/>
                </a:solidFill>
                <a:ea typeface="宋体" pitchFamily="2" charset="-122"/>
              </a:rPr>
              <a:t> compression</a:t>
            </a:r>
            <a:r>
              <a:rPr lang="en-US" altLang="zh-CN" sz="2400" b="1" dirty="0" smtClean="0">
                <a:ea typeface="宋体" pitchFamily="2" charset="-122"/>
              </a:rPr>
              <a:t> </a:t>
            </a:r>
            <a:r>
              <a:rPr lang="en-US" altLang="zh-CN" sz="2400" dirty="0" smtClean="0">
                <a:ea typeface="宋体" pitchFamily="2" charset="-122"/>
              </a:rPr>
              <a:t>techniques</a:t>
            </a: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Answer queries </a:t>
            </a:r>
            <a:r>
              <a:rPr lang="en-US" altLang="zh-CN" sz="2000" b="1" dirty="0" smtClean="0">
                <a:ea typeface="宋体" pitchFamily="2" charset="-122"/>
              </a:rPr>
              <a:t>exactly</a:t>
            </a: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Index fits into a </a:t>
            </a:r>
            <a:r>
              <a:rPr lang="en-US" altLang="zh-CN" sz="2000" b="1" dirty="0" smtClean="0">
                <a:ea typeface="宋体" pitchFamily="2" charset="-122"/>
              </a:rPr>
              <a:t>space budget </a:t>
            </a:r>
            <a:endParaRPr lang="en-US" altLang="zh-CN" sz="2000" dirty="0" smtClean="0">
              <a:ea typeface="宋体" pitchFamily="2" charset="-122"/>
            </a:endParaRP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Queries </a:t>
            </a:r>
            <a:r>
              <a:rPr lang="en-US" altLang="zh-CN" sz="2000" dirty="0" smtClean="0">
                <a:ea typeface="宋体" pitchFamily="2" charset="-122"/>
                <a:sym typeface="Wingdings" pitchFamily="2" charset="2"/>
              </a:rPr>
              <a:t> </a:t>
            </a:r>
            <a:r>
              <a:rPr lang="en-US" altLang="zh-CN" sz="2000" b="1" dirty="0" smtClean="0">
                <a:ea typeface="宋体" pitchFamily="2" charset="-122"/>
              </a:rPr>
              <a:t>faster on the compressed indexes </a:t>
            </a:r>
            <a:r>
              <a:rPr lang="en-US" altLang="zh-CN" sz="2000" b="1" dirty="0" smtClean="0">
                <a:ea typeface="宋体" pitchFamily="2" charset="-122"/>
                <a:sym typeface="Wingdings" pitchFamily="2" charset="2"/>
              </a:rPr>
              <a:t></a:t>
            </a:r>
            <a:endParaRPr lang="en-US" altLang="zh-CN" sz="2000" b="1" dirty="0" smtClean="0">
              <a:ea typeface="宋体" pitchFamily="2" charset="-122"/>
            </a:endParaRP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b="1" dirty="0" smtClean="0">
                <a:ea typeface="宋体" pitchFamily="2" charset="-122"/>
              </a:rPr>
              <a:t>Flexibility</a:t>
            </a:r>
            <a:r>
              <a:rPr lang="en-US" altLang="zh-CN" sz="2000" b="1" i="1" dirty="0" smtClean="0">
                <a:ea typeface="宋体" pitchFamily="2" charset="-122"/>
              </a:rPr>
              <a:t> </a:t>
            </a:r>
            <a:r>
              <a:rPr lang="en-US" altLang="zh-CN" sz="2000" dirty="0" smtClean="0">
                <a:ea typeface="宋体" pitchFamily="2" charset="-122"/>
              </a:rPr>
              <a:t>to choose space / time tradeoff</a:t>
            </a:r>
          </a:p>
          <a:p>
            <a:pPr lvl="1" eaLnBrk="1" hangingPunct="1">
              <a:lnSpc>
                <a:spcPct val="145000"/>
              </a:lnSpc>
            </a:pPr>
            <a:r>
              <a:rPr lang="en-US" altLang="zh-CN" sz="2000" dirty="0" smtClean="0">
                <a:ea typeface="宋体" pitchFamily="2" charset="-122"/>
              </a:rPr>
              <a:t>Existing list-merging algorithms: re-use + compression specific optimizations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95685"/>
            <a:ext cx="9144000" cy="3792537"/>
          </a:xfrm>
        </p:spPr>
        <p:txBody>
          <a:bodyPr/>
          <a:lstStyle/>
          <a:p>
            <a:pPr algn="ctr" eaLnBrk="1" hangingPunct="1">
              <a:lnSpc>
                <a:spcPct val="145000"/>
              </a:lnSpc>
              <a:buNone/>
            </a:pPr>
            <a:r>
              <a:rPr lang="en-US" altLang="zh-CN" sz="4800" b="1" dirty="0" smtClean="0">
                <a:ea typeface="宋体" pitchFamily="2" charset="-122"/>
              </a:rPr>
              <a:t>Thank You!</a:t>
            </a:r>
          </a:p>
          <a:p>
            <a:pPr algn="ctr" eaLnBrk="1" hangingPunct="1">
              <a:lnSpc>
                <a:spcPct val="145000"/>
              </a:lnSpc>
              <a:buNone/>
            </a:pPr>
            <a:r>
              <a:rPr lang="en-US" altLang="zh-CN" dirty="0" smtClean="0">
                <a:ea typeface="宋体" pitchFamily="2" charset="-122"/>
              </a:rPr>
              <a:t>This work is part of</a:t>
            </a:r>
          </a:p>
          <a:p>
            <a:pPr algn="ctr" eaLnBrk="1" hangingPunct="1">
              <a:lnSpc>
                <a:spcPct val="145000"/>
              </a:lnSpc>
              <a:buNone/>
            </a:pPr>
            <a:r>
              <a:rPr lang="en-US" altLang="zh-CN" b="1" dirty="0" smtClean="0">
                <a:ea typeface="宋体" pitchFamily="2" charset="-122"/>
              </a:rPr>
              <a:t>The Flamingo Project</a:t>
            </a:r>
          </a:p>
          <a:p>
            <a:pPr algn="ctr" eaLnBrk="1" hangingPunct="1">
              <a:lnSpc>
                <a:spcPct val="145000"/>
              </a:lnSpc>
              <a:buNone/>
            </a:pPr>
            <a:r>
              <a:rPr lang="en-US" altLang="zh-CN" dirty="0" smtClean="0">
                <a:ea typeface="宋体" pitchFamily="2" charset="-122"/>
                <a:hlinkClick r:id="rId4"/>
              </a:rPr>
              <a:t>http://flamingo.ics.uci.edu</a:t>
            </a:r>
            <a:endParaRPr lang="en-US" altLang="zh-CN" dirty="0" smtClean="0">
              <a:ea typeface="宋体" pitchFamily="2" charset="-122"/>
            </a:endParaRPr>
          </a:p>
          <a:p>
            <a:pPr eaLnBrk="1" hangingPunct="1">
              <a:lnSpc>
                <a:spcPct val="145000"/>
              </a:lnSpc>
              <a:buNone/>
            </a:pPr>
            <a:endParaRPr lang="en-US" altLang="zh-CN" sz="4000" dirty="0" smtClean="0">
              <a:ea typeface="宋体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More Experiments</a:t>
            </a:r>
          </a:p>
        </p:txBody>
      </p:sp>
      <p:sp>
        <p:nvSpPr>
          <p:cNvPr id="32771" name="TextBox 4"/>
          <p:cNvSpPr txBox="1">
            <a:spLocks noChangeArrowheads="1"/>
          </p:cNvSpPr>
          <p:nvPr/>
        </p:nvSpPr>
        <p:spPr bwMode="auto">
          <a:xfrm>
            <a:off x="1781175" y="1781175"/>
            <a:ext cx="59118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What if the workload changes from the training workload?</a:t>
            </a:r>
          </a:p>
        </p:txBody>
      </p:sp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125" y="2206625"/>
            <a:ext cx="8840788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More Experiments</a:t>
            </a:r>
          </a:p>
        </p:txBody>
      </p:sp>
      <p:pic>
        <p:nvPicPr>
          <p:cNvPr id="33795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393950"/>
            <a:ext cx="897096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TextBox 5"/>
          <p:cNvSpPr txBox="1">
            <a:spLocks noChangeArrowheads="1"/>
          </p:cNvSpPr>
          <p:nvPr/>
        </p:nvSpPr>
        <p:spPr bwMode="auto">
          <a:xfrm>
            <a:off x="1781175" y="1781175"/>
            <a:ext cx="59118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/>
              <a:t>What if the workload changes from the training workload?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Motivation: Query Relaxation</a:t>
            </a:r>
          </a:p>
        </p:txBody>
      </p:sp>
      <p:pic>
        <p:nvPicPr>
          <p:cNvPr id="7171" name="Picture 28" descr="Google_SpearsResults.bmp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99123" y="3394744"/>
            <a:ext cx="226695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Box 29"/>
          <p:cNvSpPr txBox="1">
            <a:spLocks noChangeArrowheads="1"/>
          </p:cNvSpPr>
          <p:nvPr/>
        </p:nvSpPr>
        <p:spPr bwMode="auto">
          <a:xfrm>
            <a:off x="3999123" y="6161756"/>
            <a:ext cx="3895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http://www.google.com/jobs/britney.html</a:t>
            </a:r>
          </a:p>
        </p:txBody>
      </p:sp>
      <p:sp>
        <p:nvSpPr>
          <p:cNvPr id="7174" name="Right Brace 32"/>
          <p:cNvSpPr>
            <a:spLocks/>
          </p:cNvSpPr>
          <p:nvPr/>
        </p:nvSpPr>
        <p:spPr bwMode="auto">
          <a:xfrm>
            <a:off x="6199398" y="3656681"/>
            <a:ext cx="266700" cy="2486025"/>
          </a:xfrm>
          <a:prstGeom prst="rightBrace">
            <a:avLst>
              <a:gd name="adj1" fmla="val 8329"/>
              <a:gd name="adj2" fmla="val 50000"/>
            </a:avLst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defTabSz="803275"/>
            <a:endParaRPr lang="en-US"/>
          </a:p>
        </p:txBody>
      </p:sp>
      <p:sp>
        <p:nvSpPr>
          <p:cNvPr id="7175" name="TextBox 33"/>
          <p:cNvSpPr txBox="1">
            <a:spLocks noChangeArrowheads="1"/>
          </p:cNvSpPr>
          <p:nvPr/>
        </p:nvSpPr>
        <p:spPr bwMode="auto">
          <a:xfrm>
            <a:off x="6494673" y="4182144"/>
            <a:ext cx="14636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Actual queries gathered by Google</a:t>
            </a:r>
          </a:p>
        </p:txBody>
      </p:sp>
      <p:pic>
        <p:nvPicPr>
          <p:cNvPr id="7176" name="Picture 26" descr="Google_Spears.bmp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75" y="1790700"/>
            <a:ext cx="7642225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06689" y="3774654"/>
            <a:ext cx="1687513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What is Approximate String Search?</a:t>
            </a: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374574" y="2135784"/>
            <a:ext cx="514040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b="1" dirty="0" smtClean="0"/>
              <a:t>Query </a:t>
            </a:r>
            <a:r>
              <a:rPr lang="en-US" sz="1800" b="1" dirty="0"/>
              <a:t>against collection:</a:t>
            </a:r>
            <a:endParaRPr lang="en-US" sz="1800" dirty="0"/>
          </a:p>
          <a:p>
            <a:r>
              <a:rPr lang="en-US" sz="1800" dirty="0" smtClean="0"/>
              <a:t>Find entries </a:t>
            </a:r>
            <a:r>
              <a:rPr lang="en-US" sz="1800" b="1" dirty="0">
                <a:solidFill>
                  <a:srgbClr val="FF0000"/>
                </a:solidFill>
              </a:rPr>
              <a:t>similar to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/>
              <a:t>“Arnold </a:t>
            </a:r>
            <a:r>
              <a:rPr lang="en-US" sz="1800" dirty="0" err="1" smtClean="0"/>
              <a:t>Schwarseneger</a:t>
            </a:r>
            <a:r>
              <a:rPr lang="en-US" sz="1800" dirty="0" smtClean="0"/>
              <a:t>”</a:t>
            </a:r>
            <a:endParaRPr lang="en-US" sz="1800" dirty="0"/>
          </a:p>
        </p:txBody>
      </p:sp>
      <p:sp>
        <p:nvSpPr>
          <p:cNvPr id="8197" name="TextBox 7"/>
          <p:cNvSpPr txBox="1">
            <a:spLocks noChangeArrowheads="1"/>
          </p:cNvSpPr>
          <p:nvPr/>
        </p:nvSpPr>
        <p:spPr bwMode="auto">
          <a:xfrm>
            <a:off x="723900" y="3068769"/>
            <a:ext cx="40671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b="1" dirty="0"/>
              <a:t>What do we mean by </a:t>
            </a:r>
            <a:r>
              <a:rPr lang="en-US" sz="1800" b="1" dirty="0">
                <a:solidFill>
                  <a:srgbClr val="FF0000"/>
                </a:solidFill>
              </a:rPr>
              <a:t>similar to</a:t>
            </a:r>
            <a:r>
              <a:rPr lang="en-US" sz="1800" b="1" dirty="0"/>
              <a:t>?</a:t>
            </a:r>
          </a:p>
          <a:p>
            <a:pPr>
              <a:buFontTx/>
              <a:buChar char="-"/>
            </a:pPr>
            <a:r>
              <a:rPr lang="en-US" sz="1800" b="1" dirty="0"/>
              <a:t> </a:t>
            </a:r>
            <a:r>
              <a:rPr lang="en-US" sz="1800" dirty="0"/>
              <a:t>Edit Distance</a:t>
            </a:r>
          </a:p>
          <a:p>
            <a:pPr>
              <a:buFontTx/>
              <a:buChar char="-"/>
            </a:pPr>
            <a:r>
              <a:rPr lang="en-US" sz="1800" dirty="0"/>
              <a:t> </a:t>
            </a:r>
            <a:r>
              <a:rPr lang="en-US" sz="1800" dirty="0" err="1"/>
              <a:t>Jaccard</a:t>
            </a:r>
            <a:r>
              <a:rPr lang="en-US" sz="1800" dirty="0"/>
              <a:t> Similarity</a:t>
            </a:r>
          </a:p>
          <a:p>
            <a:pPr>
              <a:buFontTx/>
              <a:buChar char="-"/>
            </a:pPr>
            <a:r>
              <a:rPr lang="en-US" sz="1800" dirty="0"/>
              <a:t> Cosine </a:t>
            </a:r>
            <a:r>
              <a:rPr lang="en-US" sz="1800" dirty="0" smtClean="0"/>
              <a:t>Similarity</a:t>
            </a:r>
            <a:endParaRPr lang="en-US" sz="1800" dirty="0"/>
          </a:p>
          <a:p>
            <a:pPr>
              <a:buFontTx/>
              <a:buChar char="-"/>
            </a:pPr>
            <a:r>
              <a:rPr lang="en-US" sz="1800" dirty="0"/>
              <a:t> Dice</a:t>
            </a:r>
          </a:p>
          <a:p>
            <a:pPr>
              <a:buFontTx/>
              <a:buChar char="-"/>
            </a:pPr>
            <a:r>
              <a:rPr lang="en-US" sz="1800" dirty="0"/>
              <a:t> Etc.</a:t>
            </a:r>
          </a:p>
        </p:txBody>
      </p:sp>
      <p:sp>
        <p:nvSpPr>
          <p:cNvPr id="8198" name="TextBox 8"/>
          <p:cNvSpPr txBox="1">
            <a:spLocks noChangeArrowheads="1"/>
          </p:cNvSpPr>
          <p:nvPr/>
        </p:nvSpPr>
        <p:spPr bwMode="auto">
          <a:xfrm>
            <a:off x="390525" y="5489509"/>
            <a:ext cx="8096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dirty="0" smtClean="0"/>
              <a:t>How </a:t>
            </a:r>
            <a:r>
              <a:rPr lang="en-US" sz="2000" b="1" dirty="0"/>
              <a:t>can we support these types of queries efficiently?</a:t>
            </a:r>
          </a:p>
        </p:txBody>
      </p:sp>
      <p:sp>
        <p:nvSpPr>
          <p:cNvPr id="7" name="Can 6"/>
          <p:cNvSpPr/>
          <p:nvPr/>
        </p:nvSpPr>
        <p:spPr bwMode="auto">
          <a:xfrm>
            <a:off x="5486402" y="1817782"/>
            <a:ext cx="2902855" cy="3581531"/>
          </a:xfrm>
          <a:prstGeom prst="ca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1" dirty="0" smtClean="0"/>
              <a:t>String Collection</a:t>
            </a:r>
          </a:p>
          <a:p>
            <a:endParaRPr lang="en-US" sz="2000" b="1" dirty="0" smtClean="0"/>
          </a:p>
          <a:p>
            <a:r>
              <a:rPr lang="en-US" sz="2000" dirty="0" smtClean="0"/>
              <a:t>Brad Pitt</a:t>
            </a:r>
          </a:p>
          <a:p>
            <a:r>
              <a:rPr lang="en-US" altLang="zh-CN" sz="2000" dirty="0" smtClean="0">
                <a:ea typeface="宋体" pitchFamily="2" charset="-122"/>
              </a:rPr>
              <a:t>Forest </a:t>
            </a:r>
            <a:r>
              <a:rPr lang="en-US" altLang="zh-CN" sz="2000" dirty="0" err="1" smtClean="0">
                <a:ea typeface="宋体" pitchFamily="2" charset="-122"/>
              </a:rPr>
              <a:t>Whittacker</a:t>
            </a:r>
            <a:endParaRPr lang="en-US" sz="2000" dirty="0" smtClean="0"/>
          </a:p>
          <a:p>
            <a:r>
              <a:rPr lang="en-US" sz="2000" dirty="0" smtClean="0"/>
              <a:t>George Bush</a:t>
            </a:r>
          </a:p>
          <a:p>
            <a:r>
              <a:rPr lang="en-US" sz="2000" dirty="0" smtClean="0"/>
              <a:t>Angelina Jolie</a:t>
            </a:r>
            <a:endParaRPr lang="en-US" altLang="zh-CN" sz="2000" dirty="0" smtClean="0">
              <a:ea typeface="宋体" pitchFamily="2" charset="-122"/>
            </a:endParaRPr>
          </a:p>
          <a:p>
            <a:r>
              <a:rPr lang="en-US" altLang="zh-CN" sz="2000" dirty="0" smtClean="0">
                <a:ea typeface="宋体" pitchFamily="2" charset="-122"/>
              </a:rPr>
              <a:t>Arnold Schwarzenegger</a:t>
            </a:r>
          </a:p>
          <a:p>
            <a:r>
              <a:rPr lang="en-US" altLang="zh-CN" sz="2000" dirty="0" smtClean="0">
                <a:ea typeface="宋体" pitchFamily="2" charset="-122"/>
              </a:rPr>
              <a:t>…</a:t>
            </a:r>
            <a:endParaRPr lang="en-US" altLang="zh-CN" sz="2000" dirty="0">
              <a:ea typeface="宋体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Approximate Query Answering</a:t>
            </a:r>
          </a:p>
        </p:txBody>
      </p:sp>
      <p:sp>
        <p:nvSpPr>
          <p:cNvPr id="12292" name="TextBox 24"/>
          <p:cNvSpPr txBox="1">
            <a:spLocks noChangeArrowheads="1"/>
          </p:cNvSpPr>
          <p:nvPr/>
        </p:nvSpPr>
        <p:spPr bwMode="auto">
          <a:xfrm>
            <a:off x="3366933" y="2487391"/>
            <a:ext cx="206438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5400" b="1" dirty="0" err="1">
                <a:latin typeface="+mj-lt"/>
                <a:cs typeface="Times New Roman" pitchFamily="18" charset="0"/>
              </a:rPr>
              <a:t>irvine</a:t>
            </a:r>
            <a:endParaRPr lang="en-US" sz="5400" b="1" dirty="0">
              <a:latin typeface="+mj-lt"/>
              <a:cs typeface="Times New Roman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 flipV="1">
            <a:off x="3476375" y="3354667"/>
            <a:ext cx="372126" cy="1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222" name="TextBox 36"/>
          <p:cNvSpPr txBox="1">
            <a:spLocks noChangeArrowheads="1"/>
          </p:cNvSpPr>
          <p:nvPr/>
        </p:nvSpPr>
        <p:spPr bwMode="auto">
          <a:xfrm>
            <a:off x="2515518" y="3979716"/>
            <a:ext cx="5199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2-grams {</a:t>
            </a:r>
            <a:r>
              <a:rPr lang="en-US" sz="2800" dirty="0" err="1"/>
              <a:t>ir</a:t>
            </a:r>
            <a:r>
              <a:rPr lang="en-US" sz="2800" dirty="0"/>
              <a:t>, </a:t>
            </a:r>
            <a:r>
              <a:rPr lang="en-US" sz="2800" dirty="0" err="1"/>
              <a:t>rv</a:t>
            </a:r>
            <a:r>
              <a:rPr lang="en-US" sz="2800" dirty="0"/>
              <a:t>, vi, in, ne} </a:t>
            </a:r>
          </a:p>
        </p:txBody>
      </p:sp>
      <p:sp>
        <p:nvSpPr>
          <p:cNvPr id="9223" name="TextBox 37"/>
          <p:cNvSpPr txBox="1">
            <a:spLocks noChangeArrowheads="1"/>
          </p:cNvSpPr>
          <p:nvPr/>
        </p:nvSpPr>
        <p:spPr bwMode="auto">
          <a:xfrm>
            <a:off x="0" y="4795127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Intuition: Similar strings </a:t>
            </a:r>
            <a:r>
              <a:rPr lang="en-US" sz="2400" b="1" dirty="0">
                <a:solidFill>
                  <a:srgbClr val="FF0000"/>
                </a:solidFill>
              </a:rPr>
              <a:t>share</a:t>
            </a:r>
            <a:r>
              <a:rPr lang="en-US" sz="2400" b="1" dirty="0"/>
              <a:t> a certain number of grams</a:t>
            </a:r>
          </a:p>
        </p:txBody>
      </p:sp>
      <p:sp>
        <p:nvSpPr>
          <p:cNvPr id="13" name="Right Brace 12"/>
          <p:cNvSpPr/>
          <p:nvPr/>
        </p:nvSpPr>
        <p:spPr bwMode="auto">
          <a:xfrm>
            <a:off x="5423377" y="3214467"/>
            <a:ext cx="101123" cy="714511"/>
          </a:xfrm>
          <a:prstGeom prst="rightBrace">
            <a:avLst/>
          </a:prstGeom>
          <a:noFill/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803275"/>
            <a:endParaRPr lang="en-US"/>
          </a:p>
        </p:txBody>
      </p:sp>
      <p:sp>
        <p:nvSpPr>
          <p:cNvPr id="9230" name="TextBox 13"/>
          <p:cNvSpPr txBox="1">
            <a:spLocks noChangeArrowheads="1"/>
          </p:cNvSpPr>
          <p:nvPr/>
        </p:nvSpPr>
        <p:spPr bwMode="auto">
          <a:xfrm>
            <a:off x="5515094" y="3370543"/>
            <a:ext cx="23906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/>
              <a:t>Sliding Window</a:t>
            </a:r>
          </a:p>
        </p:txBody>
      </p:sp>
      <p:cxnSp>
        <p:nvCxnSpPr>
          <p:cNvPr id="30" name="Straight Connector 29"/>
          <p:cNvCxnSpPr/>
          <p:nvPr/>
        </p:nvCxnSpPr>
        <p:spPr bwMode="auto">
          <a:xfrm>
            <a:off x="3705225" y="3469268"/>
            <a:ext cx="578644" cy="1588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3990975" y="3612144"/>
            <a:ext cx="490538" cy="1588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350544" y="3759776"/>
            <a:ext cx="533400" cy="1588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550569" y="3905026"/>
            <a:ext cx="745332" cy="1588"/>
          </a:xfrm>
          <a:prstGeom prst="line">
            <a:avLst/>
          </a:prstGeom>
          <a:solidFill>
            <a:schemeClr val="accent1"/>
          </a:solidFill>
          <a:ln w="50800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Approximate Query Example</a:t>
            </a:r>
          </a:p>
        </p:txBody>
      </p:sp>
      <p:sp>
        <p:nvSpPr>
          <p:cNvPr id="10243" name="TextBox 36"/>
          <p:cNvSpPr txBox="1">
            <a:spLocks noChangeArrowheads="1"/>
          </p:cNvSpPr>
          <p:nvPr/>
        </p:nvSpPr>
        <p:spPr bwMode="auto">
          <a:xfrm>
            <a:off x="623888" y="2133362"/>
            <a:ext cx="79692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/>
              <a:t>Query: “</a:t>
            </a:r>
            <a:r>
              <a:rPr lang="en-US" sz="3200" dirty="0" err="1"/>
              <a:t>irvine</a:t>
            </a:r>
            <a:r>
              <a:rPr lang="en-US" sz="3200" dirty="0"/>
              <a:t>”, Edit Distance </a:t>
            </a:r>
            <a:r>
              <a:rPr lang="en-US" sz="3200" dirty="0" smtClean="0"/>
              <a:t>1</a:t>
            </a:r>
          </a:p>
          <a:p>
            <a:r>
              <a:rPr lang="en-US" sz="3200" dirty="0"/>
              <a:t>			2-grams {</a:t>
            </a:r>
            <a:r>
              <a:rPr lang="en-US" sz="3200" dirty="0" err="1"/>
              <a:t>ir</a:t>
            </a:r>
            <a:r>
              <a:rPr lang="en-US" sz="3200" dirty="0"/>
              <a:t>, </a:t>
            </a:r>
            <a:r>
              <a:rPr lang="en-US" sz="3200" dirty="0" err="1"/>
              <a:t>rv</a:t>
            </a:r>
            <a:r>
              <a:rPr lang="en-US" sz="3200" dirty="0"/>
              <a:t>, vi, in, ne} </a:t>
            </a:r>
          </a:p>
        </p:txBody>
      </p:sp>
      <p:sp>
        <p:nvSpPr>
          <p:cNvPr id="10244" name="Rounded Rectangle 63"/>
          <p:cNvSpPr>
            <a:spLocks noChangeArrowheads="1"/>
          </p:cNvSpPr>
          <p:nvPr/>
        </p:nvSpPr>
        <p:spPr bwMode="auto">
          <a:xfrm>
            <a:off x="3387725" y="3722676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tf</a:t>
            </a:r>
          </a:p>
        </p:txBody>
      </p:sp>
      <p:sp>
        <p:nvSpPr>
          <p:cNvPr id="10245" name="Rounded Rectangle 65"/>
          <p:cNvSpPr>
            <a:spLocks noChangeArrowheads="1"/>
          </p:cNvSpPr>
          <p:nvPr/>
        </p:nvSpPr>
        <p:spPr bwMode="auto">
          <a:xfrm>
            <a:off x="4019550" y="3722676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 dirty="0"/>
              <a:t>vi</a:t>
            </a:r>
          </a:p>
        </p:txBody>
      </p:sp>
      <p:sp>
        <p:nvSpPr>
          <p:cNvPr id="10246" name="Rounded Rectangle 67"/>
          <p:cNvSpPr>
            <a:spLocks noChangeArrowheads="1"/>
          </p:cNvSpPr>
          <p:nvPr/>
        </p:nvSpPr>
        <p:spPr bwMode="auto">
          <a:xfrm>
            <a:off x="4648200" y="3722676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ir</a:t>
            </a:r>
          </a:p>
        </p:txBody>
      </p:sp>
      <p:sp>
        <p:nvSpPr>
          <p:cNvPr id="10247" name="Rounded Rectangle 68"/>
          <p:cNvSpPr>
            <a:spLocks noChangeArrowheads="1"/>
          </p:cNvSpPr>
          <p:nvPr/>
        </p:nvSpPr>
        <p:spPr bwMode="auto">
          <a:xfrm>
            <a:off x="5270500" y="3722676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ef</a:t>
            </a:r>
          </a:p>
        </p:txBody>
      </p:sp>
      <p:sp>
        <p:nvSpPr>
          <p:cNvPr id="10248" name="Rounded Rectangle 69"/>
          <p:cNvSpPr>
            <a:spLocks noChangeArrowheads="1"/>
          </p:cNvSpPr>
          <p:nvPr/>
        </p:nvSpPr>
        <p:spPr bwMode="auto">
          <a:xfrm>
            <a:off x="5902325" y="3722676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rv</a:t>
            </a:r>
          </a:p>
        </p:txBody>
      </p:sp>
      <p:sp>
        <p:nvSpPr>
          <p:cNvPr id="10249" name="Rounded Rectangle 70"/>
          <p:cNvSpPr>
            <a:spLocks noChangeArrowheads="1"/>
          </p:cNvSpPr>
          <p:nvPr/>
        </p:nvSpPr>
        <p:spPr bwMode="auto">
          <a:xfrm>
            <a:off x="6527800" y="3722676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ne</a:t>
            </a:r>
          </a:p>
        </p:txBody>
      </p:sp>
      <p:sp>
        <p:nvSpPr>
          <p:cNvPr id="10250" name="Rounded Rectangle 71"/>
          <p:cNvSpPr>
            <a:spLocks noChangeArrowheads="1"/>
          </p:cNvSpPr>
          <p:nvPr/>
        </p:nvSpPr>
        <p:spPr bwMode="auto">
          <a:xfrm>
            <a:off x="7188200" y="3722676"/>
            <a:ext cx="5715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un</a:t>
            </a:r>
          </a:p>
        </p:txBody>
      </p:sp>
      <p:sp>
        <p:nvSpPr>
          <p:cNvPr id="10251" name="Rounded Rectangle 74"/>
          <p:cNvSpPr>
            <a:spLocks noChangeArrowheads="1"/>
          </p:cNvSpPr>
          <p:nvPr/>
        </p:nvSpPr>
        <p:spPr bwMode="auto">
          <a:xfrm>
            <a:off x="2763838" y="3724263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 dirty="0"/>
              <a:t>in</a:t>
            </a:r>
          </a:p>
        </p:txBody>
      </p:sp>
      <p:sp>
        <p:nvSpPr>
          <p:cNvPr id="10252" name="Rounded Rectangle 71"/>
          <p:cNvSpPr>
            <a:spLocks noChangeArrowheads="1"/>
          </p:cNvSpPr>
          <p:nvPr/>
        </p:nvSpPr>
        <p:spPr bwMode="auto">
          <a:xfrm>
            <a:off x="7886700" y="3722676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…</a:t>
            </a:r>
          </a:p>
        </p:txBody>
      </p:sp>
      <p:sp>
        <p:nvSpPr>
          <p:cNvPr id="10253" name="Rounded Rectangle 71"/>
          <p:cNvSpPr>
            <a:spLocks noChangeArrowheads="1"/>
          </p:cNvSpPr>
          <p:nvPr/>
        </p:nvSpPr>
        <p:spPr bwMode="auto">
          <a:xfrm>
            <a:off x="2146300" y="3722676"/>
            <a:ext cx="495300" cy="4000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defTabSz="803275"/>
            <a:r>
              <a:rPr lang="en-US" sz="2000" b="1"/>
              <a:t>…</a:t>
            </a:r>
          </a:p>
        </p:txBody>
      </p:sp>
      <p:cxnSp>
        <p:nvCxnSpPr>
          <p:cNvPr id="10254" name="Straight Arrow Connector 46"/>
          <p:cNvCxnSpPr>
            <a:cxnSpLocks noChangeShapeType="1"/>
            <a:endCxn id="10246" idx="0"/>
          </p:cNvCxnSpPr>
          <p:nvPr/>
        </p:nvCxnSpPr>
        <p:spPr bwMode="auto">
          <a:xfrm rot="5400000">
            <a:off x="4814093" y="3215470"/>
            <a:ext cx="588963" cy="425450"/>
          </a:xfrm>
          <a:prstGeom prst="straightConnector1">
            <a:avLst/>
          </a:prstGeom>
          <a:noFill/>
          <a:ln w="25400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10255" name="Straight Arrow Connector 48"/>
          <p:cNvCxnSpPr>
            <a:cxnSpLocks noChangeShapeType="1"/>
            <a:endCxn id="10248" idx="0"/>
          </p:cNvCxnSpPr>
          <p:nvPr/>
        </p:nvCxnSpPr>
        <p:spPr bwMode="auto">
          <a:xfrm rot="16200000" flipH="1">
            <a:off x="5688806" y="3261507"/>
            <a:ext cx="588963" cy="333375"/>
          </a:xfrm>
          <a:prstGeom prst="straightConnector1">
            <a:avLst/>
          </a:prstGeom>
          <a:noFill/>
          <a:ln w="25400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10256" name="Straight Arrow Connector 50"/>
          <p:cNvCxnSpPr>
            <a:cxnSpLocks noChangeShapeType="1"/>
          </p:cNvCxnSpPr>
          <p:nvPr/>
        </p:nvCxnSpPr>
        <p:spPr bwMode="auto">
          <a:xfrm rot="10800000" flipV="1">
            <a:off x="4267200" y="3108313"/>
            <a:ext cx="2070100" cy="614363"/>
          </a:xfrm>
          <a:prstGeom prst="straightConnector1">
            <a:avLst/>
          </a:prstGeom>
          <a:noFill/>
          <a:ln w="25400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10257" name="Straight Arrow Connector 52"/>
          <p:cNvCxnSpPr>
            <a:cxnSpLocks noChangeShapeType="1"/>
            <a:endCxn id="10251" idx="0"/>
          </p:cNvCxnSpPr>
          <p:nvPr/>
        </p:nvCxnSpPr>
        <p:spPr bwMode="auto">
          <a:xfrm rot="10800000" flipV="1">
            <a:off x="3011488" y="3095613"/>
            <a:ext cx="3833812" cy="628650"/>
          </a:xfrm>
          <a:prstGeom prst="straightConnector1">
            <a:avLst/>
          </a:prstGeom>
          <a:noFill/>
          <a:ln w="25400" algn="ctr">
            <a:solidFill>
              <a:srgbClr val="FFC000"/>
            </a:solidFill>
            <a:round/>
            <a:headEnd/>
            <a:tailEnd type="arrow" w="med" len="med"/>
          </a:ln>
        </p:spPr>
      </p:cxnSp>
      <p:cxnSp>
        <p:nvCxnSpPr>
          <p:cNvPr id="10258" name="Straight Arrow Connector 54"/>
          <p:cNvCxnSpPr>
            <a:cxnSpLocks noChangeShapeType="1"/>
            <a:endCxn id="10249" idx="0"/>
          </p:cNvCxnSpPr>
          <p:nvPr/>
        </p:nvCxnSpPr>
        <p:spPr bwMode="auto">
          <a:xfrm rot="5400000">
            <a:off x="6788943" y="3132920"/>
            <a:ext cx="614363" cy="565150"/>
          </a:xfrm>
          <a:prstGeom prst="straightConnector1">
            <a:avLst/>
          </a:prstGeom>
          <a:noFill/>
          <a:ln w="25400" algn="ctr">
            <a:solidFill>
              <a:srgbClr val="FFC000"/>
            </a:solidFill>
            <a:round/>
            <a:headEnd/>
            <a:tailEnd type="arrow" w="med" len="med"/>
          </a:ln>
        </p:spPr>
      </p:cxnSp>
      <p:sp>
        <p:nvSpPr>
          <p:cNvPr id="10259" name="TextBox 55"/>
          <p:cNvSpPr txBox="1">
            <a:spLocks noChangeArrowheads="1"/>
          </p:cNvSpPr>
          <p:nvPr/>
        </p:nvSpPr>
        <p:spPr bwMode="auto">
          <a:xfrm>
            <a:off x="2768600" y="3235313"/>
            <a:ext cx="1778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Lookup Grams</a:t>
            </a:r>
          </a:p>
        </p:txBody>
      </p:sp>
      <p:sp>
        <p:nvSpPr>
          <p:cNvPr id="10260" name="TextBox 85"/>
          <p:cNvSpPr txBox="1">
            <a:spLocks noChangeArrowheads="1"/>
          </p:cNvSpPr>
          <p:nvPr/>
        </p:nvSpPr>
        <p:spPr bwMode="auto">
          <a:xfrm>
            <a:off x="698500" y="3757601"/>
            <a:ext cx="1282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/>
              <a:t>2-grams</a:t>
            </a:r>
          </a:p>
        </p:txBody>
      </p:sp>
      <p:sp>
        <p:nvSpPr>
          <p:cNvPr id="10261" name="TextBox 61"/>
          <p:cNvSpPr txBox="1">
            <a:spLocks noChangeArrowheads="1"/>
          </p:cNvSpPr>
          <p:nvPr/>
        </p:nvSpPr>
        <p:spPr bwMode="auto">
          <a:xfrm>
            <a:off x="2806700" y="4124313"/>
            <a:ext cx="4445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4</a:t>
            </a:r>
          </a:p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7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10262" name="TextBox 62"/>
          <p:cNvSpPr txBox="1">
            <a:spLocks noChangeArrowheads="1"/>
          </p:cNvSpPr>
          <p:nvPr/>
        </p:nvSpPr>
        <p:spPr bwMode="auto">
          <a:xfrm>
            <a:off x="3403600" y="411161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10263" name="TextBox 63"/>
          <p:cNvSpPr txBox="1">
            <a:spLocks noChangeArrowheads="1"/>
          </p:cNvSpPr>
          <p:nvPr/>
        </p:nvSpPr>
        <p:spPr bwMode="auto">
          <a:xfrm>
            <a:off x="4038600" y="412431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5</a:t>
            </a:r>
          </a:p>
        </p:txBody>
      </p:sp>
      <p:sp>
        <p:nvSpPr>
          <p:cNvPr id="10264" name="TextBox 64"/>
          <p:cNvSpPr txBox="1">
            <a:spLocks noChangeArrowheads="1"/>
          </p:cNvSpPr>
          <p:nvPr/>
        </p:nvSpPr>
        <p:spPr bwMode="auto">
          <a:xfrm>
            <a:off x="4673600" y="4124313"/>
            <a:ext cx="444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10265" name="TextBox 65"/>
          <p:cNvSpPr txBox="1">
            <a:spLocks noChangeArrowheads="1"/>
          </p:cNvSpPr>
          <p:nvPr/>
        </p:nvSpPr>
        <p:spPr bwMode="auto">
          <a:xfrm>
            <a:off x="5283200" y="412431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3</a:t>
            </a:r>
          </a:p>
          <a:p>
            <a:pPr algn="ctr"/>
            <a:r>
              <a:rPr lang="en-US"/>
              <a:t>9</a:t>
            </a:r>
          </a:p>
        </p:txBody>
      </p:sp>
      <p:sp>
        <p:nvSpPr>
          <p:cNvPr id="10266" name="TextBox 66"/>
          <p:cNvSpPr txBox="1">
            <a:spLocks noChangeArrowheads="1"/>
          </p:cNvSpPr>
          <p:nvPr/>
        </p:nvSpPr>
        <p:spPr bwMode="auto">
          <a:xfrm>
            <a:off x="5930900" y="4124313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7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10267" name="TextBox 67"/>
          <p:cNvSpPr txBox="1">
            <a:spLocks noChangeArrowheads="1"/>
          </p:cNvSpPr>
          <p:nvPr/>
        </p:nvSpPr>
        <p:spPr bwMode="auto">
          <a:xfrm>
            <a:off x="6591300" y="4124313"/>
            <a:ext cx="444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6</a:t>
            </a:r>
          </a:p>
          <a:p>
            <a:pPr algn="ctr"/>
            <a:r>
              <a:rPr lang="en-US" dirty="0"/>
              <a:t>9</a:t>
            </a:r>
          </a:p>
        </p:txBody>
      </p:sp>
      <p:sp>
        <p:nvSpPr>
          <p:cNvPr id="10268" name="AutoShape 27"/>
          <p:cNvSpPr>
            <a:spLocks/>
          </p:cNvSpPr>
          <p:nvPr/>
        </p:nvSpPr>
        <p:spPr bwMode="auto">
          <a:xfrm>
            <a:off x="1960563" y="4232263"/>
            <a:ext cx="122237" cy="1290638"/>
          </a:xfrm>
          <a:prstGeom prst="leftBrace">
            <a:avLst>
              <a:gd name="adj1" fmla="val 8749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Box 87"/>
          <p:cNvSpPr txBox="1">
            <a:spLocks noChangeArrowheads="1"/>
          </p:cNvSpPr>
          <p:nvPr/>
        </p:nvSpPr>
        <p:spPr bwMode="auto">
          <a:xfrm>
            <a:off x="457200" y="4354501"/>
            <a:ext cx="1524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b="1"/>
              <a:t>Inverted Lists (stringIDs)</a:t>
            </a:r>
          </a:p>
        </p:txBody>
      </p:sp>
      <p:sp>
        <p:nvSpPr>
          <p:cNvPr id="10270" name="AutoShape 27"/>
          <p:cNvSpPr>
            <a:spLocks/>
          </p:cNvSpPr>
          <p:nvPr/>
        </p:nvSpPr>
        <p:spPr bwMode="auto">
          <a:xfrm>
            <a:off x="1951038" y="3770301"/>
            <a:ext cx="125412" cy="363537"/>
          </a:xfrm>
          <a:prstGeom prst="leftBrace">
            <a:avLst>
              <a:gd name="adj1" fmla="val 87499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71" name="TextBox 71"/>
          <p:cNvSpPr txBox="1">
            <a:spLocks noChangeArrowheads="1"/>
          </p:cNvSpPr>
          <p:nvPr/>
        </p:nvSpPr>
        <p:spPr bwMode="auto">
          <a:xfrm>
            <a:off x="7251700" y="4102088"/>
            <a:ext cx="4445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</a:t>
            </a:r>
          </a:p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4</a:t>
            </a:r>
          </a:p>
          <a:p>
            <a:pPr algn="ctr"/>
            <a:r>
              <a:rPr lang="en-US" dirty="0"/>
              <a:t>5</a:t>
            </a:r>
          </a:p>
          <a:p>
            <a:pPr algn="ctr"/>
            <a:r>
              <a:rPr lang="en-US" dirty="0"/>
              <a:t>6</a:t>
            </a:r>
          </a:p>
        </p:txBody>
      </p:sp>
      <p:sp>
        <p:nvSpPr>
          <p:cNvPr id="10273" name="TextBox 22"/>
          <p:cNvSpPr txBox="1">
            <a:spLocks noChangeArrowheads="1"/>
          </p:cNvSpPr>
          <p:nvPr/>
        </p:nvSpPr>
        <p:spPr bwMode="auto">
          <a:xfrm>
            <a:off x="3541495" y="5602725"/>
            <a:ext cx="3788219" cy="584775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Count &gt;= 3   </a:t>
            </a:r>
            <a:r>
              <a:rPr lang="en-US" b="1" dirty="0" smtClean="0">
                <a:solidFill>
                  <a:srgbClr val="FF0000"/>
                </a:solidFill>
              </a:rPr>
              <a:t>Candidates </a:t>
            </a:r>
            <a:r>
              <a:rPr lang="en-US" b="1" dirty="0">
                <a:solidFill>
                  <a:srgbClr val="FF0000"/>
                </a:solidFill>
              </a:rPr>
              <a:t>= {1, 5, 9</a:t>
            </a:r>
            <a:r>
              <a:rPr lang="en-US" b="1" dirty="0" smtClean="0">
                <a:solidFill>
                  <a:srgbClr val="FF0000"/>
                </a:solidFill>
              </a:rPr>
              <a:t>}</a:t>
            </a:r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/>
              <a:t>May have false </a:t>
            </a:r>
            <a:r>
              <a:rPr lang="en-US" b="1" dirty="0" smtClean="0"/>
              <a:t>positives</a:t>
            </a:r>
            <a:endParaRPr lang="en-US" b="1" dirty="0"/>
          </a:p>
        </p:txBody>
      </p:sp>
      <p:sp>
        <p:nvSpPr>
          <p:cNvPr id="35" name="TextBox 61"/>
          <p:cNvSpPr txBox="1">
            <a:spLocks noChangeArrowheads="1"/>
          </p:cNvSpPr>
          <p:nvPr/>
        </p:nvSpPr>
        <p:spPr bwMode="auto">
          <a:xfrm>
            <a:off x="2813960" y="4117059"/>
            <a:ext cx="4445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dirty="0"/>
              <a:t>4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5</a:t>
            </a:r>
          </a:p>
          <a:p>
            <a:pPr algn="ctr"/>
            <a:r>
              <a:rPr lang="en-US" dirty="0"/>
              <a:t>7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7" name="TextBox 63"/>
          <p:cNvSpPr txBox="1">
            <a:spLocks noChangeArrowheads="1"/>
          </p:cNvSpPr>
          <p:nvPr/>
        </p:nvSpPr>
        <p:spPr bwMode="auto">
          <a:xfrm>
            <a:off x="4045860" y="4117059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5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8" name="TextBox 64"/>
          <p:cNvSpPr txBox="1">
            <a:spLocks noChangeArrowheads="1"/>
          </p:cNvSpPr>
          <p:nvPr/>
        </p:nvSpPr>
        <p:spPr bwMode="auto">
          <a:xfrm>
            <a:off x="4666346" y="4117059"/>
            <a:ext cx="444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pPr algn="ctr"/>
            <a:r>
              <a:rPr lang="en-US" dirty="0"/>
              <a:t>2</a:t>
            </a:r>
          </a:p>
          <a:p>
            <a:pPr algn="ctr"/>
            <a:r>
              <a:rPr lang="en-US" dirty="0"/>
              <a:t>3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9" name="TextBox 66"/>
          <p:cNvSpPr txBox="1">
            <a:spLocks noChangeArrowheads="1"/>
          </p:cNvSpPr>
          <p:nvPr/>
        </p:nvSpPr>
        <p:spPr bwMode="auto">
          <a:xfrm>
            <a:off x="5923646" y="4117059"/>
            <a:ext cx="44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7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40" name="TextBox 67"/>
          <p:cNvSpPr txBox="1">
            <a:spLocks noChangeArrowheads="1"/>
          </p:cNvSpPr>
          <p:nvPr/>
        </p:nvSpPr>
        <p:spPr bwMode="auto">
          <a:xfrm>
            <a:off x="6598560" y="4117059"/>
            <a:ext cx="4445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5</a:t>
            </a:r>
          </a:p>
          <a:p>
            <a:pPr algn="ctr"/>
            <a:r>
              <a:rPr lang="en-US" dirty="0"/>
              <a:t>6</a:t>
            </a:r>
          </a:p>
          <a:p>
            <a:pPr algn="ctr"/>
            <a:r>
              <a:rPr lang="en-US" b="1" dirty="0">
                <a:solidFill>
                  <a:srgbClr val="FF0000"/>
                </a:solidFill>
              </a:rPr>
              <a:t>9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1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8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5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42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C00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9" grpId="0" build="allAtOnce"/>
      <p:bldP spid="10273" grpId="0" animBg="1"/>
      <p:bldP spid="35" grpId="0"/>
      <p:bldP spid="37" grpId="0"/>
      <p:bldP spid="38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dirty="0" smtClean="0">
                <a:ea typeface="宋体" pitchFamily="2" charset="-122"/>
              </a:rPr>
              <a:t>T-Occurrence Problem</a:t>
            </a:r>
          </a:p>
        </p:txBody>
      </p:sp>
      <p:sp>
        <p:nvSpPr>
          <p:cNvPr id="41" name="Line 5"/>
          <p:cNvSpPr>
            <a:spLocks noChangeShapeType="1"/>
          </p:cNvSpPr>
          <p:nvPr/>
        </p:nvSpPr>
        <p:spPr bwMode="auto">
          <a:xfrm>
            <a:off x="2057400" y="2656110"/>
            <a:ext cx="0" cy="228600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2" name="Oval 13"/>
          <p:cNvSpPr>
            <a:spLocks noChangeArrowheads="1"/>
          </p:cNvSpPr>
          <p:nvPr/>
        </p:nvSpPr>
        <p:spPr bwMode="auto">
          <a:xfrm>
            <a:off x="1905000" y="3494310"/>
            <a:ext cx="304800" cy="3048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zh-CN" altLang="en-US">
              <a:latin typeface="Verdana" pitchFamily="34" charset="0"/>
            </a:endParaRPr>
          </a:p>
        </p:txBody>
      </p:sp>
      <p:sp>
        <p:nvSpPr>
          <p:cNvPr id="43" name="Line 26"/>
          <p:cNvSpPr>
            <a:spLocks noChangeShapeType="1"/>
          </p:cNvSpPr>
          <p:nvPr/>
        </p:nvSpPr>
        <p:spPr bwMode="auto">
          <a:xfrm>
            <a:off x="3429000" y="2732310"/>
            <a:ext cx="0" cy="259080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4" name="Oval 27"/>
          <p:cNvSpPr>
            <a:spLocks noChangeArrowheads="1"/>
          </p:cNvSpPr>
          <p:nvPr/>
        </p:nvSpPr>
        <p:spPr bwMode="auto">
          <a:xfrm>
            <a:off x="3276600" y="4180110"/>
            <a:ext cx="304800" cy="3048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zh-CN" altLang="en-US">
              <a:latin typeface="Verdana" pitchFamily="34" charset="0"/>
            </a:endParaRPr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>
            <a:off x="4343400" y="2732310"/>
            <a:ext cx="0" cy="99060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6" name="Oval 31"/>
          <p:cNvSpPr>
            <a:spLocks noChangeArrowheads="1"/>
          </p:cNvSpPr>
          <p:nvPr/>
        </p:nvSpPr>
        <p:spPr bwMode="auto">
          <a:xfrm>
            <a:off x="4191000" y="2732310"/>
            <a:ext cx="304800" cy="3048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zh-CN" altLang="en-US">
              <a:latin typeface="Verdana" pitchFamily="34" charset="0"/>
            </a:endParaRPr>
          </a:p>
        </p:txBody>
      </p:sp>
      <p:sp>
        <p:nvSpPr>
          <p:cNvPr id="47" name="Line 34"/>
          <p:cNvSpPr>
            <a:spLocks noChangeShapeType="1"/>
          </p:cNvSpPr>
          <p:nvPr/>
        </p:nvSpPr>
        <p:spPr bwMode="auto">
          <a:xfrm>
            <a:off x="5257800" y="2732310"/>
            <a:ext cx="0" cy="182880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48" name="Oval 35"/>
          <p:cNvSpPr>
            <a:spLocks noChangeArrowheads="1"/>
          </p:cNvSpPr>
          <p:nvPr/>
        </p:nvSpPr>
        <p:spPr bwMode="auto">
          <a:xfrm>
            <a:off x="5105400" y="3265710"/>
            <a:ext cx="304800" cy="3048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zh-CN" altLang="en-US">
              <a:latin typeface="Verdana" pitchFamily="34" charset="0"/>
            </a:endParaRPr>
          </a:p>
        </p:txBody>
      </p:sp>
      <p:sp>
        <p:nvSpPr>
          <p:cNvPr id="49" name="Line 38"/>
          <p:cNvSpPr>
            <a:spLocks noChangeShapeType="1"/>
          </p:cNvSpPr>
          <p:nvPr/>
        </p:nvSpPr>
        <p:spPr bwMode="auto">
          <a:xfrm>
            <a:off x="6172200" y="2732310"/>
            <a:ext cx="0" cy="175260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0" name="Oval 39"/>
          <p:cNvSpPr>
            <a:spLocks noChangeArrowheads="1"/>
          </p:cNvSpPr>
          <p:nvPr/>
        </p:nvSpPr>
        <p:spPr bwMode="auto">
          <a:xfrm>
            <a:off x="6019800" y="3722910"/>
            <a:ext cx="304800" cy="304800"/>
          </a:xfrm>
          <a:prstGeom prst="ellipse">
            <a:avLst/>
          </a:prstGeom>
          <a:solidFill>
            <a:srgbClr val="FF0000"/>
          </a:solidFill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zh-CN" altLang="en-US">
              <a:latin typeface="Verdana" pitchFamily="34" charset="0"/>
            </a:endParaRPr>
          </a:p>
        </p:txBody>
      </p:sp>
      <p:sp>
        <p:nvSpPr>
          <p:cNvPr id="51" name="Line 42"/>
          <p:cNvSpPr>
            <a:spLocks noChangeShapeType="1"/>
          </p:cNvSpPr>
          <p:nvPr/>
        </p:nvSpPr>
        <p:spPr bwMode="auto">
          <a:xfrm>
            <a:off x="7086600" y="2656110"/>
            <a:ext cx="0" cy="205740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2" name="Line 42"/>
          <p:cNvSpPr>
            <a:spLocks noChangeShapeType="1"/>
          </p:cNvSpPr>
          <p:nvPr/>
        </p:nvSpPr>
        <p:spPr bwMode="auto">
          <a:xfrm>
            <a:off x="2743200" y="2732310"/>
            <a:ext cx="0" cy="2057400"/>
          </a:xfrm>
          <a:prstGeom prst="line">
            <a:avLst/>
          </a:prstGeom>
          <a:noFill/>
          <a:ln w="127000">
            <a:solidFill>
              <a:srgbClr val="0033CC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3" name="Text Box 16"/>
          <p:cNvSpPr txBox="1">
            <a:spLocks noChangeArrowheads="1"/>
          </p:cNvSpPr>
          <p:nvPr/>
        </p:nvSpPr>
        <p:spPr bwMode="auto">
          <a:xfrm>
            <a:off x="1181792" y="5551710"/>
            <a:ext cx="6774611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CN" sz="2800" b="1" dirty="0">
                <a:solidFill>
                  <a:srgbClr val="0033CC"/>
                </a:solidFill>
                <a:latin typeface="+mj-lt"/>
              </a:rPr>
              <a:t>Find elements whose occurrences ≥ T </a:t>
            </a:r>
          </a:p>
        </p:txBody>
      </p:sp>
      <p:sp>
        <p:nvSpPr>
          <p:cNvPr id="54" name="Text Box 17"/>
          <p:cNvSpPr txBox="1">
            <a:spLocks noChangeArrowheads="1"/>
          </p:cNvSpPr>
          <p:nvPr/>
        </p:nvSpPr>
        <p:spPr bwMode="auto">
          <a:xfrm>
            <a:off x="221346" y="3113310"/>
            <a:ext cx="1676400" cy="861774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zh-CN" sz="2000" b="1" dirty="0">
                <a:latin typeface="+mj-lt"/>
              </a:rPr>
              <a:t>Ascending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lang="en-US" altLang="zh-CN" sz="2000" b="1" dirty="0">
                <a:latin typeface="+mj-lt"/>
              </a:rPr>
              <a:t>order</a:t>
            </a:r>
          </a:p>
        </p:txBody>
      </p:sp>
      <p:sp>
        <p:nvSpPr>
          <p:cNvPr id="55" name="AutoShape 18"/>
          <p:cNvSpPr>
            <a:spLocks/>
          </p:cNvSpPr>
          <p:nvPr/>
        </p:nvSpPr>
        <p:spPr bwMode="auto">
          <a:xfrm rot="5400000" flipH="1">
            <a:off x="4324350" y="-220440"/>
            <a:ext cx="495300" cy="5181600"/>
          </a:xfrm>
          <a:prstGeom prst="rightBrace">
            <a:avLst>
              <a:gd name="adj1" fmla="val 8717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Text Box 19"/>
          <p:cNvSpPr txBox="1">
            <a:spLocks noChangeArrowheads="1"/>
          </p:cNvSpPr>
          <p:nvPr/>
        </p:nvSpPr>
        <p:spPr bwMode="auto">
          <a:xfrm>
            <a:off x="2743200" y="1741710"/>
            <a:ext cx="3657600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altLang="zh-CN" sz="2000" b="1" dirty="0">
                <a:solidFill>
                  <a:srgbClr val="FF6600"/>
                </a:solidFill>
                <a:latin typeface="+mj-lt"/>
              </a:rPr>
              <a:t>Merge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1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zh-CN" b="1" smtClean="0">
                <a:ea typeface="宋体" pitchFamily="2" charset="-122"/>
              </a:rPr>
              <a:t>Motivation: Compression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393020" y="2806018"/>
            <a:ext cx="8242300" cy="1828800"/>
          </a:xfrm>
          <a:prstGeom prst="roundRect">
            <a:avLst>
              <a:gd name="adj" fmla="val 11950"/>
            </a:avLst>
          </a:prstGeom>
          <a:gradFill flip="none" rotWithShape="1">
            <a:gsLst>
              <a:gs pos="0">
                <a:schemeClr val="bg1"/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803275"/>
            <a:endParaRPr lang="en-US"/>
          </a:p>
        </p:txBody>
      </p:sp>
      <p:sp>
        <p:nvSpPr>
          <p:cNvPr id="11269" name="TextBox 5"/>
          <p:cNvSpPr txBox="1">
            <a:spLocks noChangeArrowheads="1"/>
          </p:cNvSpPr>
          <p:nvPr/>
        </p:nvSpPr>
        <p:spPr bwMode="auto">
          <a:xfrm>
            <a:off x="418420" y="2443393"/>
            <a:ext cx="823209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en-US" sz="4000" b="1" dirty="0" smtClean="0"/>
          </a:p>
          <a:p>
            <a:pPr algn="ctr"/>
            <a:r>
              <a:rPr lang="en-US" sz="4000" b="1" dirty="0" smtClean="0"/>
              <a:t>Inverted Index &gt;&gt; Source Data</a:t>
            </a:r>
          </a:p>
          <a:p>
            <a:pPr algn="ctr"/>
            <a:r>
              <a:rPr lang="en-US" sz="2000" b="1" dirty="0" smtClean="0"/>
              <a:t>Fit in memory? Space Budget?</a:t>
            </a:r>
            <a:endParaRPr lang="en-US" sz="2000" b="1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ICTUREPATH" val="ART"/>
  <p:tag name="FORCE_OPTION" val="0"/>
  <p:tag name="ARTICULATE_REFERENCE_TYPE_2" val="0"/>
  <p:tag name="ARTICULATE_REFERENCE_TITLE_2" val="UCI Student Counseling Center"/>
  <p:tag name="ARTICULATE_REFERENCE_2" val="http://www.counseling.uci.edu/"/>
  <p:tag name="ARTICULATE_REFERENCE_TYPE_3" val="0"/>
  <p:tag name="ARTICULATE_REFERENCE_TITLE_3" val="UCI Faculty and Staff Counseling Center"/>
  <p:tag name="ARTICULATE_REFERENCE_3" val="http://snap.uci.edu/viewXmlFile.jsp?resourceID=224"/>
  <p:tag name="ARTICULATE_REFERENCE_TYPE_4" val="0"/>
  <p:tag name="ARTICULATE_REFERENCE_TITLE_4" val="Schedule a Workplace Violence Workshop for Your Department"/>
  <p:tag name="ARTICULATE_REFERENCE_4" val="http://snap.uci.edu/viewXmlFile.jsp?resourceID=1566"/>
  <p:tag name="ARTICULATE_REFERENCE_TYPE_5" val="0"/>
  <p:tag name="LOGO_PIC_2" val="C:\Documents and Settings\Bonni Frazee\Desktop\Articulate UCI Template\Articulate Template\Articulate logo.jpg"/>
  <p:tag name="PRESENTER_PIC_MODE" val="0"/>
  <p:tag name="LOGO_PIC_MODE" val="1"/>
  <p:tag name="PRESENTATION_TITLE" val="Workplace Violence"/>
  <p:tag name="PRESENTATION_DESC" val="version 4"/>
  <p:tag name="LMS_QUIZ_INSERT" val="1"/>
  <p:tag name="LMS_COMPLETION_TITLE" val="Change Title"/>
  <p:tag name="LMS_COMPLETION_ID" val="Change_Title"/>
  <p:tag name="LMS_COMPLETION_VERSION" val="1.0"/>
  <p:tag name="LMS_COMPLETION_DURATION" val="01:00:00"/>
  <p:tag name="LMS_COMPLETION_SCO_TITLE" val="Change Title"/>
  <p:tag name="LMS_COMPLETION_SCO_ID" val="Change_Title"/>
  <p:tag name="LMS_COMPLETION_THRESHOLD" val="3"/>
  <p:tag name="LMS_COMPLETION_METHOD" val="VIEW"/>
  <p:tag name="LMS_REPORTING" val="0"/>
  <p:tag name="LMS_DATA_SCORM" val="Yes"/>
  <p:tag name="PUBLISH_TITLE" val="Change Title"/>
  <p:tag name="ARTICULATE_PUBLISH_PATH" val="X:\eLearning_Sources\eLearning_other\UCI_eLearning\elearning Creation\Published"/>
  <p:tag name="ARTICULATE_LOGO" val="UCI_logo.jpg"/>
  <p:tag name="ARTICULATE_PRESENTER" val="(None selected)"/>
  <p:tag name="ARTICULATE_LMS" val="0"/>
  <p:tag name="LMS_PUBLISH" val="Yes"/>
  <p:tag name="LMS_PROTOCOL_METHOD" val="SCORM"/>
  <p:tag name="LMS_PROTOCOL_VERSION" val="1.2"/>
  <p:tag name="ARTICULATE_TEMPLATE" val="UCI White"/>
  <p:tag name="PLAYERLOGOHEIGHT" val="41"/>
  <p:tag name="PLAYERLOGOWIDTH" val="244"/>
  <p:tag name="LASTPUBLISHED" val="X:\eLearning_Sources\eLearning_other\UCI_eLearning\elearning Creation\CoursePrep\Published\Course Preparation\player.html"/>
  <p:tag name="ARTICULATE_REFERENCE_COUNT" val="1"/>
  <p:tag name="ARTICULATE_REFERENCE_TYPE_1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3.96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LAPSEDTIME" val="20.421"/>
  <p:tag name="TIMELINE" val="2.0/4.5/6.7/9.6/14.6"/>
</p:tagLst>
</file>

<file path=ppt/theme/theme1.xml><?xml version="1.0" encoding="utf-8"?>
<a:theme xmlns:a="http://schemas.openxmlformats.org/drawingml/2006/main" name="UCI Master">
  <a:themeElements>
    <a:clrScheme name="UCI Master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UCI 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03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50800" cap="flat" cmpd="sng" algn="ctr">
          <a:solidFill>
            <a:srgbClr val="FFC000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UCI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I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I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9898</TotalTime>
  <Words>1383</Words>
  <Application>Microsoft PowerPoint</Application>
  <PresentationFormat>On-screen Show (4:3)</PresentationFormat>
  <Paragraphs>494</Paragraphs>
  <Slides>34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UCI Master</vt:lpstr>
      <vt:lpstr>Space-Constrained  Gram-Based Indexing for Efficient Approximate String Search</vt:lpstr>
      <vt:lpstr>Motivation: Data Cleaning</vt:lpstr>
      <vt:lpstr>Motivation: Record Linkage</vt:lpstr>
      <vt:lpstr>Motivation: Query Relaxation</vt:lpstr>
      <vt:lpstr>What is Approximate String Search?</vt:lpstr>
      <vt:lpstr>Approximate Query Answering</vt:lpstr>
      <vt:lpstr>Approximate Query Example</vt:lpstr>
      <vt:lpstr>T-Occurrence Problem</vt:lpstr>
      <vt:lpstr>Motivation: Compression</vt:lpstr>
      <vt:lpstr>Motivation: Related Work</vt:lpstr>
      <vt:lpstr>Main Contributions</vt:lpstr>
      <vt:lpstr>Overview</vt:lpstr>
      <vt:lpstr>Approach 1: Discarding Lists</vt:lpstr>
      <vt:lpstr>Effects on Queries</vt:lpstr>
      <vt:lpstr>Slide 15</vt:lpstr>
      <vt:lpstr>Choosing Lists to Discard</vt:lpstr>
      <vt:lpstr>Choosing Lists to Discard</vt:lpstr>
      <vt:lpstr>Estimating Query Times</vt:lpstr>
      <vt:lpstr>Estimating #candidates</vt:lpstr>
      <vt:lpstr>Overview</vt:lpstr>
      <vt:lpstr>Approach 2: Combining Lists</vt:lpstr>
      <vt:lpstr>Effects on Queries</vt:lpstr>
      <vt:lpstr>Speeding Up Queries</vt:lpstr>
      <vt:lpstr>Choosing Lists to Combine</vt:lpstr>
      <vt:lpstr>Overview</vt:lpstr>
      <vt:lpstr>Experiments</vt:lpstr>
      <vt:lpstr>Experiments</vt:lpstr>
      <vt:lpstr>Slide 28</vt:lpstr>
      <vt:lpstr>Slide 29</vt:lpstr>
      <vt:lpstr>Future Work</vt:lpstr>
      <vt:lpstr>Conclusions</vt:lpstr>
      <vt:lpstr>Slide 32</vt:lpstr>
      <vt:lpstr>More Experiments</vt:lpstr>
      <vt:lpstr>More Experiments</vt:lpstr>
    </vt:vector>
  </TitlesOfParts>
  <Company>University California Irvine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RinderHack</dc:creator>
  <cp:lastModifiedBy>chenli</cp:lastModifiedBy>
  <cp:revision>1216</cp:revision>
  <dcterms:created xsi:type="dcterms:W3CDTF">2002-12-30T18:35:41Z</dcterms:created>
  <dcterms:modified xsi:type="dcterms:W3CDTF">2009-03-31T16:01:10Z</dcterms:modified>
</cp:coreProperties>
</file>