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7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</p:sldIdLst>
  <p:sldSz cx="9144000" cy="6858000" type="screen4x3"/>
  <p:notesSz cx="7315200" cy="9601200"/>
  <p:embeddedFontLst>
    <p:embeddedFont>
      <p:font typeface="Arial Black" pitchFamily="34" charset="0"/>
      <p:bold r:id="rId78"/>
    </p:embeddedFont>
    <p:embeddedFont>
      <p:font typeface="Tahoma" pitchFamily="34" charset="0"/>
      <p:regular r:id="rId79"/>
      <p:bold r:id="rId80"/>
    </p:embeddedFont>
    <p:embeddedFont>
      <p:font typeface="Calibri" pitchFamily="34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2836AB0-0DCA-49B8-82F7-8D25DFEAE0B7}">
  <a:tblStyle styleId="{32836AB0-0DCA-49B8-82F7-8D25DFEAE0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font" Target="fonts/font7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font" Target="fonts/font2.fntdata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5.fntdata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3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6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62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Shape 850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Shape 883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65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Shape 914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66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Shape 95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Shape 968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73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685800"/>
            <a:ext cx="772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11200" y="6229350"/>
            <a:ext cx="1930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692650" y="2114550"/>
            <a:ext cx="5829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3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5"/>
            <a:ext cx="4171950" cy="8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11200" y="6229350"/>
            <a:ext cx="1930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8" name="Shape 28" descr="pai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p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8153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Concepts - Global Time and State in Distributed Systems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731520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Prof. Nalini Venkatasubramanian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 - Lecture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Accuracy of Computer Clocks</a:t>
            </a: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Modern timer chips have a relative error of 1/100,000 - 0.86 seconds a day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maintain synchronized clocks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use UTC source (time server) to obtain current notion of time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solutions without UTC.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Cristian’s (Time Server) Algorithm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178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</a:t>
            </a:r>
            <a:r>
              <a:rPr lang="en-US" sz="2400" b="0" i="1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time server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synchronize clocks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server keeps the reference time (say UTC)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client asks the time server for time, the server responds with its current time, and the client uses the received value to set its clock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 network round-trip time introduces errors…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RTT = response-received-time – request-sent-time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(measurable at client), 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we know (a) min = minimum client-server one-way transmission time and (b) that the server timestamped the message at the last possible instant before sending it back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Then, the actual time could be between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[T+min,T+RTT— min]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Cristian’s Algorithm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 sets its clock to halfway between  </a:t>
            </a:r>
            <a:r>
              <a:rPr lang="en-US" sz="20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T+min</a:t>
            </a:r>
            <a:r>
              <a:rPr lang="en-US" sz="1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T+RTT— min 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i.e.,  at </a:t>
            </a:r>
            <a:r>
              <a:rPr lang="en-US" sz="20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T+RTT/2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☹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Expected (i.e., average) skew in client clock time = (RTT/2 –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increase clock value, should never decrease it.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adjust speed of clock too (either up or down is ok)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Multiple requests to increase accuracy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unusually long RTTs, repeat the time request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non-uniform RTTs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♣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Drop values beyond threshold;  Use averages (or weighted average)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Berkeley UNIX algorithm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 Version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 daemon without UTC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Periodically, this daemon polls and asks all the machines for their time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machines respond.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daemon computes an average time and then broadcasts this average time.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Another Version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Master/daemon uses Cristian’s algorithm to calculate time from multiple sources, removes outliers, computes average and broadcasts 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Decentralized Averaging Algorithm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machine has a daemon without UTC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Periodically, at fixed agreed-upon times, each machine broadcasts its local time.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of them calculates the average time by averaging all the received local times.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Network Time Protocol (NTP)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widely used physical clock synchronization protocol on the Internet (</a:t>
            </a: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http://www.ntp.org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Currently used: NTP V3 and V4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10-20 million NTP servers and clients  in the Internet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Claimed Accuracy (Varies)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milliseconds on WANs, submilliseconds on LANs, submicroseconds using a precision timesource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Nanosecond NTP in progress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0" y="0"/>
            <a:ext cx="12954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NTP Design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52400" y="1885950"/>
            <a:ext cx="40131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Hierarchical tree of time servers.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primary server at the root synchronizes with the UTC.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next level contains secondary servers, which act as a backup to the primary server.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the lowest level is the synchronization subnet which has the clients.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Variant of Cristian’s algorithm that does not use RTT’s, but multiple 1-way messages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9" name="Shape 219" descr="ntp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8000" y="1752600"/>
            <a:ext cx="4445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DCE Distributed Time Service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service that provides precise, fault-tolerant clock synchronization for systems in local area networks (LANs) and wide area networks (WANs).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determine duration, perform event sequencing and scheduling.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machine is either a time server or a clerk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components on a group of cooperating systems;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 obtains time from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entity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 entities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clerk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obtain time from DTS servers on other hosts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Clock Synchronization in DCE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DCE’s time model is actually in an interval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 time in DCE is actually an interval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Comparing 2 times may yield 3 answers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t1 &lt; t2,  t2 &lt; t1, not determined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 a clerk obtains time-intervals from several servers ,e.g. all the time servers on its LAN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their answers, it computes a new time and gradually converges to it.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the intersection where the intervals overlap. Clerks then adjust the system clocks of their client systems to the midpoint of the computed intersection.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clerks receive a time interval that does not intersect with the majority, the clerks declare the non-intersecting value to be faulty.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Clerks  ignore faulty values when computing new times, thereby ensuring that defective server clocks do not affect clients.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xfrm>
            <a:off x="304800" y="30480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 Synchronization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Time &amp; Global States of Distributed Systems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lang="en-US"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Asynchronous distributed systems consist of several </a:t>
            </a:r>
            <a:r>
              <a:rPr lang="en-US" sz="23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processes</a:t>
            </a:r>
            <a:r>
              <a:rPr lang="en-US"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without common memory which communicate (solely) via </a:t>
            </a:r>
            <a:r>
              <a:rPr lang="en-US" sz="23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messages</a:t>
            </a:r>
            <a:r>
              <a:rPr lang="en-US" sz="23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unpredictable transmission delays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lang="en-US"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 &amp; global state are hard to realize in distributed systems</a:t>
            </a:r>
            <a:endParaRPr/>
          </a:p>
          <a:p>
            <a:pPr marL="669925" marR="0" lvl="1" indent="-325437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Rate of event occurrence is very high</a:t>
            </a:r>
            <a:endParaRPr/>
          </a:p>
          <a:p>
            <a:pPr marL="669925" marR="0" lvl="1" indent="-325437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execution times are very small</a:t>
            </a:r>
            <a:endParaRPr sz="1900" b="0" i="0" u="none" strike="noStrike" cap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lang="en-US" sz="23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We can only </a:t>
            </a:r>
            <a:r>
              <a:rPr lang="en-US" sz="23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approximate</a:t>
            </a:r>
            <a:r>
              <a:rPr lang="en-US" sz="23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the global view</a:t>
            </a:r>
            <a:endParaRPr/>
          </a:p>
          <a:p>
            <a:pPr marL="669925" marR="0" lvl="1" indent="-325437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synchronous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distributed system on a given asynchronous system</a:t>
            </a:r>
            <a:endParaRPr/>
          </a:p>
          <a:p>
            <a:pPr marL="669925" marR="0" lvl="1" indent="-325437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 – 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Clocks (Physical and Logical)</a:t>
            </a:r>
            <a:endParaRPr/>
          </a:p>
          <a:p>
            <a:pPr marL="669925" marR="0" lvl="1" indent="-325437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9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lang="en-US"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Global Snapshots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Causal Relations</a:t>
            </a: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application results in a set of distributed events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Induces a partial order → causal precedence relation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Knowledge of this causal precedence relation is useful in reasoning about and analyzing the properties of distributed computations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Liveness and fairness in mutual exclusion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Consistency in replicated databases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debugging, checkpointing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Clocks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Used to determine causality in distributed systems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is represented by non-negative integers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structures represent distributed computation (in an abstract way)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can be viewed as consisting of a sequence of events, where an event is an </a:t>
            </a:r>
            <a:r>
              <a:rPr lang="en-US" sz="24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atomic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transition of the local state which happens in </a:t>
            </a:r>
            <a:r>
              <a:rPr lang="en-US" sz="24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no time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 Actions can be modeled using the 3 types of events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Send Message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Receive Message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Internal (change of state)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logical Clock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some abstract mechanism which assigns to any event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e∈E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value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C(e)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some time domain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such that certain conditions are met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C:E→T :: T is a partially ordered set : e&lt;e’→C(e)&lt;C(e’) holds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Consequences of the clock condition [</a:t>
            </a:r>
            <a:r>
              <a:rPr lang="en-US" sz="24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Morgan 85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Events occurring at a particular process are totally ordered by their local sequence of occurrence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an event e occurs before event e’ at some single process, then event e is assigned a logical time earlier than the logical time assigned to event e’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any message sent from one process to another, the logical time of the send event is always earlier than the logical time of the receive event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receive event has a corresponding send event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Future can not influence the past (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causality relation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Event Ordering</a:t>
            </a: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Lamport defined the “happens before” (=&gt;) relation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and b are events in the same process, and a occurs before b, then a =&gt; b.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is the event of a message being sent by one process and b is the event of the message being received by another process, then a =&gt; b.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X =&gt;Y and Y=&gt;Z then X =&gt; Z.</a:t>
            </a:r>
            <a:endParaRPr/>
          </a:p>
          <a:p>
            <a:pPr marL="742950" marR="0" lvl="1" indent="-2857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If a =&gt; b then time (a) =&gt; time (b)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Shape 265"/>
          <p:cNvGrpSpPr/>
          <p:nvPr/>
        </p:nvGrpSpPr>
        <p:grpSpPr>
          <a:xfrm>
            <a:off x="396875" y="3865562"/>
            <a:ext cx="8509000" cy="2557463"/>
            <a:chOff x="396875" y="3865562"/>
            <a:chExt cx="8509000" cy="2557463"/>
          </a:xfrm>
        </p:grpSpPr>
        <p:cxnSp>
          <p:nvCxnSpPr>
            <p:cNvPr id="266" name="Shape 266"/>
            <p:cNvCxnSpPr/>
            <p:nvPr/>
          </p:nvCxnSpPr>
          <p:spPr>
            <a:xfrm>
              <a:off x="1250950" y="4746625"/>
              <a:ext cx="3949700" cy="47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1281112" y="5449887"/>
              <a:ext cx="396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68" name="Shape 268"/>
            <p:cNvCxnSpPr/>
            <p:nvPr/>
          </p:nvCxnSpPr>
          <p:spPr>
            <a:xfrm>
              <a:off x="1281112" y="6211887"/>
              <a:ext cx="411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69" name="Shape 269"/>
            <p:cNvSpPr txBox="1"/>
            <p:nvPr/>
          </p:nvSpPr>
          <p:spPr>
            <a:xfrm>
              <a:off x="396875" y="4406900"/>
              <a:ext cx="5064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P1</a:t>
              </a:r>
              <a:endParaRPr/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412750" y="5203825"/>
              <a:ext cx="5064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P2</a:t>
              </a:r>
              <a:endParaRPr/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12750" y="5965825"/>
              <a:ext cx="5064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P3</a:t>
              </a:r>
              <a:endParaRPr/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1327150" y="5051425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e21</a:t>
              </a:r>
              <a:endParaRPr/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1327150" y="4365625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e11</a:t>
              </a:r>
              <a:endParaRPr/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1662112" y="5754687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e31</a:t>
              </a: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2265362" y="5051425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e22</a:t>
              </a:r>
              <a:endParaRPr/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917950" y="4368800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e13</a:t>
              </a:r>
              <a:endParaRPr/>
            </a:p>
          </p:txBody>
        </p:sp>
        <p:cxnSp>
          <p:nvCxnSpPr>
            <p:cNvPr id="277" name="Shape 277"/>
            <p:cNvCxnSpPr/>
            <p:nvPr/>
          </p:nvCxnSpPr>
          <p:spPr>
            <a:xfrm>
              <a:off x="1708150" y="4746625"/>
              <a:ext cx="639762" cy="7032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triangle" w="med" len="med"/>
            </a:ln>
          </p:spPr>
        </p:cxnSp>
        <p:cxnSp>
          <p:nvCxnSpPr>
            <p:cNvPr id="278" name="Shape 278"/>
            <p:cNvCxnSpPr/>
            <p:nvPr/>
          </p:nvCxnSpPr>
          <p:spPr>
            <a:xfrm rot="10800000" flipH="1">
              <a:off x="3262312" y="4725987"/>
              <a:ext cx="493712" cy="72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triangle" w="med" len="med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4633912" y="4764087"/>
              <a:ext cx="492125" cy="14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280" name="Shape 280"/>
            <p:cNvSpPr txBox="1"/>
            <p:nvPr/>
          </p:nvSpPr>
          <p:spPr>
            <a:xfrm>
              <a:off x="1916112" y="3865562"/>
              <a:ext cx="13303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global time</a:t>
              </a:r>
              <a:endParaRPr/>
            </a:p>
          </p:txBody>
        </p:sp>
        <p:cxnSp>
          <p:nvCxnSpPr>
            <p:cNvPr id="281" name="Shape 281"/>
            <p:cNvCxnSpPr/>
            <p:nvPr/>
          </p:nvCxnSpPr>
          <p:spPr>
            <a:xfrm>
              <a:off x="1901825" y="4305300"/>
              <a:ext cx="1524000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sp>
          <p:nvSpPr>
            <p:cNvPr id="282" name="Shape 282"/>
            <p:cNvSpPr txBox="1"/>
            <p:nvPr/>
          </p:nvSpPr>
          <p:spPr>
            <a:xfrm>
              <a:off x="3362325" y="4370387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e12</a:t>
              </a:r>
              <a:endParaRPr/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2881312" y="5068887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e23</a:t>
              </a: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481512" y="5830887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e32</a:t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935162" y="6175375"/>
              <a:ext cx="61912" cy="61912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544637" y="5408612"/>
              <a:ext cx="61912" cy="61912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4481512" y="4383087"/>
              <a:ext cx="55086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e14</a:t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4164012" y="4732337"/>
              <a:ext cx="61912" cy="61912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5553075" y="4819650"/>
              <a:ext cx="3352800" cy="13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Program order:	e13 &lt; e14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Send-Receive: 	e23 &lt; e12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Transitivity:	e21 &lt; e32</a:t>
              </a:r>
              <a:endParaRPr/>
            </a:p>
          </p:txBody>
        </p:sp>
      </p:grpSp>
      <p:sp>
        <p:nvSpPr>
          <p:cNvPr id="290" name="Shape 290"/>
          <p:cNvSpPr txBox="1"/>
          <p:nvPr/>
        </p:nvSpPr>
        <p:spPr>
          <a:xfrm>
            <a:off x="422275" y="1858962"/>
            <a:ext cx="7924800" cy="1717675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Processor Order: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precedes e’ in the same process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Send-Receive: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is a send and e’ is the corresponding receive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Transitivity: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exists e’’ s.t. e &lt; e’’ and e’’&lt; e’</a:t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228600" y="3657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n-US" sz="4000" b="0" i="1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Event Ordering- </a:t>
            </a:r>
            <a:r>
              <a:rPr lang="en-US" sz="2800" b="0" i="1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example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Causal Ordering</a:t>
            </a: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“Happens Before” also called causal ordering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Possible to draw a causality relation between  2 events if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happen in the same process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is a chain of messages between them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“Happens Before” notion is not straightforward in distributed systems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guarantees of synchronized clocks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Communication latency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Implementation of Logical Clocks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Requires 	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structures local to every process to represent logical time and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protocol to update the data structures to ensure the consistency condition.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Pi maintains data structures that allow it the following two capabilities: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local logical clock, denoted by LC_i , that helps process Pi measure its own progress.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logical global clock, denoted by GCi , that is a representation of process Pi ’s local view of the logical global time. Typically, lci is a part of gci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protocol ensures that a process’s logical clock, and thus its view of the global time, is managed consistently.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protocol consists of the following two rules: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R1: This rule governs how the local logical clock is updated by a process when it executes an event.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R2: This rule governs how a process updates its global logical clock to update its view of the global time and global progress.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Types of Logical Clocks</a:t>
            </a: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Systems of logical clocks differ in their representation of logical time and also in the protocol to update the logical clocks.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kinds of logical clocks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Vector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Matrix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Scalar Logical Clocks - Lamport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Proposed by Lamport in 1978 as an attempt to totally order events in a distributed system.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domain is the set of non-negative integers.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logical local clock of a process pi and its local view of the global time are squashed into one integer variable Ci 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Monotonically increasing counter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relation with real clock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keeps its own logical clock used to timestamp events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Consistency with Scalar Clocks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guarantee the clock condition, local clocks must obey a simple protocol: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executing an internal event or a send event at process P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clock C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</a:t>
            </a:r>
            <a:endParaRPr/>
          </a:p>
          <a:p>
            <a:pPr marL="1600200" marR="0" lvl="3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+= d	(d&gt;0)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P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sends a message m, it piggybacks a logical timestamp t which equals the time of the send event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executing a receive event at P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where a message with timestamp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received, the clock is advanced</a:t>
            </a:r>
            <a:endParaRPr/>
          </a:p>
          <a:p>
            <a:pPr marL="1600200" marR="0" lvl="3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= max(C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8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)+d   (d&gt;0)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Results in a partial ordering of events.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Simulate Synchronous 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Synchronizers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[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Awerbuch 85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 clock pulses in such a way that a message is only generated at a clock pulse and will be received before the next pulse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Drawback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Very high message overhead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lampo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5250"/>
            <a:ext cx="8610600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Total Ordering</a:t>
            </a: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Extending partial order to total order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timestamps: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(Ta, Pa) where Ta is the local timestamp and Pa is the process id.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(Ta,Pa) &lt; (Tb,Pb) iff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 &lt; Tb) or   ( (Ta = Tb) and (Pa &lt; Pb))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 order is consistent with partial order.</a:t>
            </a: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2514600" y="2590800"/>
            <a:ext cx="31242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5" name="Shape 335"/>
          <p:cNvCxnSpPr/>
          <p:nvPr/>
        </p:nvCxnSpPr>
        <p:spPr>
          <a:xfrm>
            <a:off x="4114800" y="2590800"/>
            <a:ext cx="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6" name="Shape 336"/>
          <p:cNvSpPr txBox="1"/>
          <p:nvPr/>
        </p:nvSpPr>
        <p:spPr>
          <a:xfrm>
            <a:off x="2852150" y="2743200"/>
            <a:ext cx="8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4419600" y="2743200"/>
            <a:ext cx="11318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Proc_id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Properties of Scalar Clocks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counting	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 increment value d is always 1, the scalar time has the following interesting property: if event e has a timestamp h, then h-1 represents the minimum logical duration, counted in units of events, required before producing the event e;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call it the height of the event e.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other words, h-1 events have been produced sequentially before the event e regardless of the processes that produced these events.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Properties of Scalar Clocks  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Strong Consistency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system of scalar clocks is not strongly consistent; that is, for two events ei and ej , C(ei ) &lt; C(ej ) does not imply ei → ej 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Reason: In scalar clocks, logical local clock and logical global clock of a process are squashed into one, resulting in the loss of causal dependency information among events at different processes.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 idx="4294967295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Independence</a:t>
            </a: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4294967295"/>
          </p:nvPr>
        </p:nvSpPr>
        <p:spPr>
          <a:xfrm>
            <a:off x="457200" y="1885950"/>
            <a:ext cx="83718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events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e’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mutually independent (i.e.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e||e’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if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~(e&lt;e’)∧~(e’&lt;e) </a:t>
            </a:r>
            <a:r>
              <a:rPr lang="en-US" sz="20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lang="en-US" sz="2000">
                <a:solidFill>
                  <a:srgbClr val="000099"/>
                </a:solidFill>
              </a:rPr>
              <a:t>none of them </a:t>
            </a:r>
            <a:r>
              <a:rPr lang="en-US" sz="2000" i="1">
                <a:solidFill>
                  <a:srgbClr val="000099"/>
                </a:solidFill>
              </a:rPr>
              <a:t>happened-before</a:t>
            </a:r>
            <a:r>
              <a:rPr lang="en-US" sz="2000">
                <a:solidFill>
                  <a:srgbClr val="000099"/>
                </a:solidFill>
              </a:rPr>
              <a:t> the other]</a:t>
            </a:r>
            <a:endParaRPr sz="200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events are independent if they have the same timestamp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Events which are causally independent may get the same or different timestamps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 looking at the timestamps of events it is not possible to assert that some event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could not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influence some other event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/>
              <a:t>If </a:t>
            </a:r>
            <a:r>
              <a:rPr lang="en-US" sz="2000">
                <a:solidFill>
                  <a:srgbClr val="000099"/>
                </a:solidFill>
              </a:rPr>
              <a:t>e &lt; e’, </a:t>
            </a:r>
            <a:r>
              <a:rPr lang="en-US" sz="2000">
                <a:solidFill>
                  <a:srgbClr val="000000"/>
                </a:solidFill>
              </a:rPr>
              <a:t>then</a:t>
            </a:r>
            <a:r>
              <a:rPr lang="en-US" sz="2000">
                <a:solidFill>
                  <a:srgbClr val="000099"/>
                </a:solidFill>
              </a:rPr>
              <a:t> C(e) &lt; C(e’), </a:t>
            </a:r>
            <a:r>
              <a:rPr lang="en-US" sz="2000">
                <a:solidFill>
                  <a:srgbClr val="000000"/>
                </a:solidFill>
              </a:rPr>
              <a:t>but the converse is not true</a:t>
            </a:r>
            <a:endParaRPr sz="2000"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C(e)&lt;C(e’)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then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~(e’&lt;e)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1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however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 </a:t>
            </a:r>
            <a:r>
              <a:rPr lang="en-US" sz="20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is not possible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decide whether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 &lt; e’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e||e’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 is an order </a:t>
            </a:r>
            <a:r>
              <a:rPr lang="en-US" sz="20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homomorphism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which preserves &lt; but it does not preserve negations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Problems with Total Ordering</a:t>
            </a: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371800" cy="4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linearly ordered structure of time is not always adequate for distributed systems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captures dependence of events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loses independence of events - artificially enforces an ordering for events that need not be ordered – loses information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Mapping partial ordered events onto a linearly ordered set of integers is </a:t>
            </a:r>
            <a:r>
              <a:rPr lang="en-US" sz="20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losing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information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Events which may happen simultaneously may get different timestamps as if they happen in some definite order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partially ordered system of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vectors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forming a 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lattice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structure is a natural representation of time in a distributed system</a:t>
            </a:r>
            <a:endParaRPr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Clocks</a:t>
            </a: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Independently developed by Fidge, Mattern and Schmuck.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Aim: To construct a mechanism by which each process gets an optimal approximation of global time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representation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of n-dimensional non-negative integer vectors.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has a clock 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consisting of a vector  of length </a:t>
            </a:r>
            <a:r>
              <a:rPr lang="en-US" sz="18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where </a:t>
            </a:r>
            <a:r>
              <a:rPr lang="en-US" sz="18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the total number of processes vt[1..n], where vt[j ] is the local logical clock of Pj and describes the logical time progress at process Pj 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ticks by incrementing its own component of its clock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[i] += 1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timestamp C(e) of an event e is the clock value after ticking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message gets a piggybacked timestamp consisting of the vector of the local clock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process gets some knowledge about the other process’ time approximation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=sup(C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,t):: sup(u,v)=w : w[i]=max(u[i],v[i]), ∀i</a:t>
            </a:r>
            <a:endParaRPr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Clocks example</a:t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152400" y="6400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F4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5F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A. Kshemkalyani and M. Singhal (Distributed Computing)</a:t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2803525" y="5878512"/>
            <a:ext cx="35369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3.2: Evolution of vector time.</a:t>
            </a:r>
            <a:endParaRPr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50" y="1828800"/>
            <a:ext cx="82931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Times (cont)</a:t>
            </a: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 of the transitive nature of the scheme, a process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may receive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time updates about clocks in non-neighboring process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process P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advance the i</a:t>
            </a:r>
            <a:r>
              <a:rPr lang="en-US" sz="24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component of global time, it always has the most accurate knowledge of its local time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At any instant of real time ∀i,j: C</a:t>
            </a:r>
            <a:r>
              <a:rPr lang="en-US" sz="20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[i]≥ C</a:t>
            </a:r>
            <a:r>
              <a:rPr lang="en-US" sz="20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en-US" sz="20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[i]</a:t>
            </a:r>
            <a:endParaRPr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451900" cy="4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Independently developed by Fidge, Mattern and Schmuck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Aim: to get an optimal approximation of global time</a:t>
            </a:r>
            <a:endParaRPr sz="2400"/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Unlike Lamport clock, time is not represented by a single number, instead by </a:t>
            </a:r>
            <a:r>
              <a:rPr lang="en-US" sz="2400" u="sng"/>
              <a:t>a vector of </a:t>
            </a:r>
            <a:r>
              <a:rPr lang="en-US" sz="2400" i="1" u="sng"/>
              <a:t>N</a:t>
            </a:r>
            <a:r>
              <a:rPr lang="en-US" sz="2400" u="sng"/>
              <a:t> elements</a:t>
            </a:r>
            <a:r>
              <a:rPr lang="en-US" sz="2400"/>
              <a:t>: one for each </a:t>
            </a:r>
            <a:r>
              <a:rPr lang="en-US" sz="2400" i="1"/>
              <a:t>N</a:t>
            </a:r>
            <a:r>
              <a:rPr lang="en-US" sz="2400"/>
              <a:t> processes</a:t>
            </a:r>
            <a:endParaRPr sz="2400"/>
          </a:p>
          <a:p>
            <a: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Each process maintains its own logical clock as well as the clocks at the other processes</a:t>
            </a:r>
            <a:endParaRPr sz="2400" i="1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Each process sends out its vector clock when it sends a message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receiving process updates its vector clock</a:t>
            </a:r>
            <a:endParaRPr sz="2400"/>
          </a:p>
        </p:txBody>
      </p: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 Clocks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Concept of Time in Distributed Systems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78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standard time is a set of instants with a temporal precedence order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&lt;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satisfying certain conditions [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Van Benthem 83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Irreflexivity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Transitivity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Linearity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Eternity (∀x∃y: x&lt;y)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Density (∀x,y: x&lt;y → ∃z: x&lt;z&lt;y)</a:t>
            </a:r>
            <a:endParaRPr sz="2000" b="0" i="0" u="none" strike="noStrike" cap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Transitivity and Irreflexivity imply asymmetry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linearly ordered structure of time is not always adequate for distributed systems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Captures dependence, not independence of distributed activities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 as a partial order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1800" b="1" i="1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partially ordered system of vectors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forming a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lattice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structure is a natural representation of time in a distributed system.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 Clocks</a:t>
            </a:r>
            <a:endParaRPr/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595061"/>
            <a:ext cx="7779300" cy="3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447800"/>
            <a:ext cx="6934200" cy="214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Structure of Vector </a:t>
            </a:r>
            <a:r>
              <a:rPr lang="en-US" sz="3200"/>
              <a:t>Clocks</a:t>
            </a:r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4678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For two time vectors u, v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u≤v iff ∀i: u[i] ≤ v[i]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u&lt;v iff u≤v ∧ u ≠ v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u||v iff ~(u&lt;v) ∧ ~(v&lt;u)  	:: ||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is not transitive</a:t>
            </a:r>
            <a:endParaRPr sz="2600" b="0" i="0" u="none" strike="noStrike" cap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rgbClr val="006600"/>
                </a:solidFill>
              </a:rPr>
              <a:t>We can show that e &lt; e’ </a:t>
            </a:r>
            <a:r>
              <a:rPr lang="en-US" sz="2600" u="sng">
                <a:solidFill>
                  <a:srgbClr val="006600"/>
                </a:solidFill>
              </a:rPr>
              <a:t>if and only if</a:t>
            </a:r>
            <a:r>
              <a:rPr lang="en-US" sz="2600">
                <a:solidFill>
                  <a:srgbClr val="006600"/>
                </a:solidFill>
              </a:rPr>
              <a:t> V(e) &lt; V(e’)	</a:t>
            </a:r>
            <a:endParaRPr sz="2600">
              <a:solidFill>
                <a:srgbClr val="006600"/>
              </a:solidFill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rgbClr val="006600"/>
                </a:solidFill>
              </a:rPr>
              <a:t>If part is easy to show</a:t>
            </a:r>
            <a:endParaRPr sz="2600">
              <a:solidFill>
                <a:srgbClr val="006600"/>
              </a:solidFill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rgbClr val="006600"/>
                </a:solidFill>
              </a:rPr>
              <a:t>Can you prove the converse? [</a:t>
            </a:r>
            <a:r>
              <a:rPr lang="en-US" sz="2600" i="1">
                <a:solidFill>
                  <a:srgbClr val="006600"/>
                </a:solidFill>
              </a:rPr>
              <a:t>left as an exercise</a:t>
            </a:r>
            <a:r>
              <a:rPr lang="en-US" sz="2600">
                <a:solidFill>
                  <a:srgbClr val="006600"/>
                </a:solidFill>
              </a:rPr>
              <a:t>]</a:t>
            </a:r>
            <a:endParaRPr sz="2600">
              <a:solidFill>
                <a:srgbClr val="006600"/>
              </a:solidFill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order to determine if two events e, e’ are causally related or not, just take their timestamps </a:t>
            </a:r>
            <a:r>
              <a:rPr lang="en-US" sz="2400"/>
              <a:t>V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(e) and </a:t>
            </a:r>
            <a:r>
              <a:rPr lang="en-US" sz="2400"/>
              <a:t>V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(e’)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lang="en-US" sz="2000"/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(e)&lt;</a:t>
            </a:r>
            <a:r>
              <a:rPr lang="en-US" sz="2000"/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(e’) ∨ </a:t>
            </a:r>
            <a:r>
              <a:rPr lang="en-US" sz="2000"/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(e’)&lt;</a:t>
            </a:r>
            <a:r>
              <a:rPr lang="en-US" sz="2000"/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(e), then the events </a:t>
            </a:r>
            <a:r>
              <a:rPr lang="en-US" sz="2000" b="0" i="1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are causally related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Otherwise, they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causally independent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Vector Clocks</a:t>
            </a:r>
            <a:endParaRPr/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796442"/>
            <a:ext cx="7779300" cy="3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1" y="1358125"/>
            <a:ext cx="6404726" cy="26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 rot="3553209">
            <a:off x="2542868" y="1686695"/>
            <a:ext cx="657169" cy="2454828"/>
          </a:xfrm>
          <a:prstGeom prst="ellipse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3553209">
            <a:off x="2353115" y="4832974"/>
            <a:ext cx="657169" cy="2675034"/>
          </a:xfrm>
          <a:prstGeom prst="ellipse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 Clocks</a:t>
            </a: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900" cy="4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64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Disadvantage of vector timestamps </a:t>
            </a:r>
            <a:endParaRPr sz="2800"/>
          </a:p>
          <a:p>
            <a: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Storage and message payload ∝ #processes</a:t>
            </a:r>
            <a:endParaRPr sz="2400"/>
          </a:p>
          <a:p>
            <a: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Techniques exist for storing and transmitting smaller amounts of data, at the expense of the processing required to reconstruct complete vectors (due to Raynal and Singhal 1996)</a:t>
            </a:r>
            <a:endParaRPr sz="2400"/>
          </a:p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There is also a notion of </a:t>
            </a:r>
            <a:r>
              <a:rPr lang="en-US" sz="2800" b="1"/>
              <a:t>matrix clocks</a:t>
            </a:r>
            <a:r>
              <a:rPr lang="en-US" sz="2800"/>
              <a:t>, whereby processes keep estimates of other processes’ vector times as well as their own</a:t>
            </a:r>
            <a:endParaRPr sz="2800"/>
          </a:p>
          <a:p>
            <a: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Used in distributed garbage collection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Matrix Time</a:t>
            </a: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Vector time contains information about latest direct dependencies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Pi know about Pk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Also contains info about latest direct dependencies of those dependencies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Pi know about what Pk knows about Pj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 and computation overheads are high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Powerful and useful for applications like distributed garbage collection</a:t>
            </a:r>
            <a:endParaRPr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Time Manager Operations</a:t>
            </a: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Logical Clocks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C.adjust(L,T)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adjust the local time displayed by clock C to T (can be gradually, immediate, per clock sync period)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C.read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returns the current value of clock C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TP.set(T) - reset the timer to timeout in T units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receive(m,l); broadcast(m); forward(m,l)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 b="1"/>
              <a:t>Global states</a:t>
            </a:r>
            <a:endParaRPr sz="48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Simulate A Global State</a:t>
            </a:r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notions of global time and global state are closely related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can (without 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freezing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whole computation) compute the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best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possible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approximation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global state [</a:t>
            </a:r>
            <a:r>
              <a:rPr lang="en-US" sz="24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Chandy &amp; Lamport 85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global state that </a:t>
            </a:r>
            <a:r>
              <a:rPr lang="en-US" sz="2400" b="0" i="1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could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have occurred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process in the system can decide whether the state did really occur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Guarantee stable properties (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i.e.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once they become true, they remain true)</a:t>
            </a:r>
            <a:endParaRPr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States</a:t>
            </a: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224325" y="1581150"/>
            <a:ext cx="8919600" cy="4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The state of </a:t>
            </a:r>
            <a:r>
              <a:rPr lang="en-US" u="sng"/>
              <a:t>all</a:t>
            </a:r>
            <a:r>
              <a:rPr lang="en-US"/>
              <a:t> processes at </a:t>
            </a:r>
            <a:r>
              <a:rPr lang="en-US" u="sng"/>
              <a:t>a given time</a:t>
            </a:r>
            <a:endParaRPr u="sng"/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Individual process can record its own (</a:t>
            </a:r>
            <a:r>
              <a:rPr lang="en-US" i="1"/>
              <a:t>local</a:t>
            </a:r>
            <a:r>
              <a:rPr lang="en-US"/>
              <a:t>) state</a:t>
            </a:r>
            <a:endParaRPr/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But, constructing a </a:t>
            </a:r>
            <a:r>
              <a:rPr lang="en-US" i="1"/>
              <a:t>global</a:t>
            </a:r>
            <a:r>
              <a:rPr lang="en-US"/>
              <a:t> state is hard! Why?</a:t>
            </a:r>
            <a:endParaRPr/>
          </a:p>
          <a:p>
            <a:pPr marL="457200" lvl="0" indent="-43180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Why do we need global states?</a:t>
            </a:r>
            <a:endParaRPr/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74" y="3739275"/>
            <a:ext cx="8015850" cy="139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00" y="5414325"/>
            <a:ext cx="28003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188" y="5633388"/>
            <a:ext cx="265747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1169700" y="6425375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Deadlock detection</a:t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5529500" y="6343800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Termination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States: An Analogy</a:t>
            </a: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320475" y="3950700"/>
            <a:ext cx="85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People are moving across three rooms</a:t>
            </a:r>
            <a:endParaRPr/>
          </a:p>
          <a:p>
            <a:pPr marL="457200" lvl="0" indent="-43180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Q: How do you count the number of total people in the system when you can only count from inside a room?</a:t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3451747" y="1676400"/>
            <a:ext cx="2110800" cy="1447800"/>
          </a:xfrm>
          <a:prstGeom prst="rect">
            <a:avLst/>
          </a:prstGeom>
          <a:noFill/>
          <a:ln w="762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533400" y="1676400"/>
            <a:ext cx="2110800" cy="1447800"/>
          </a:xfrm>
          <a:prstGeom prst="rect">
            <a:avLst/>
          </a:prstGeom>
          <a:noFill/>
          <a:ln w="762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431507" y="1676400"/>
            <a:ext cx="2110800" cy="1447800"/>
          </a:xfrm>
          <a:prstGeom prst="rect">
            <a:avLst/>
          </a:prstGeom>
          <a:noFill/>
          <a:ln w="762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89661" y="1866900"/>
            <a:ext cx="108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5410200" y="1820840"/>
            <a:ext cx="12555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 rot="10800000">
            <a:off x="5342054" y="2400300"/>
            <a:ext cx="12555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 rot="10800000">
            <a:off x="2402103" y="2438399"/>
            <a:ext cx="115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1295400" y="186690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676400" y="197722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1676400" y="248445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1143000" y="248445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825653" y="202328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3134434" y="204488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982034" y="2612976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893556" y="1969826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5741156" y="259477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6045956" y="255667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6355307" y="259477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4930250" y="261980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7620000" y="261980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4481011" y="232807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772400" y="217965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4090911" y="2030103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705062" y="191296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5013270" y="2317844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6986513" y="202328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7953233" y="2548719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4328611" y="261980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167346" y="2392340"/>
            <a:ext cx="152400" cy="22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533400" y="3276600"/>
            <a:ext cx="21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3451746" y="3223146"/>
            <a:ext cx="21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6477000" y="3223146"/>
            <a:ext cx="21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time in distributed systems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accurate notion of global time is difficult to achieve in distributed systems.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Uniform notion of time is necessary for correct operation of many applications (mission critical distributed control, online games/entertainment, financial apps, smart environments etc.)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Clocks in a distributed system drift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to each other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to a real world clock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Determination of this real world clock itself may be an issue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 synchronization is needed to simulate global time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Clocks vs. Logical clocks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clocks are logical clocks that must not deviate from the real-time by more than a certain amount.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6A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often derive causality  of events from loosely synchronized clocks</a:t>
            </a:r>
            <a:endParaRPr sz="2800" b="1" i="1" u="none" strike="noStrike" cap="none">
              <a:solidFill>
                <a:srgbClr val="6A11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6A11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0" name="Shape 500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1" name="Shape 501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02" name="Shape 502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3" name="Shape 503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04" name="Shape 504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5" name="Shape 505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2286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7" name="Shape 507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08" name="Shape 508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1376362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1300162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22860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447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6" name="Shape 516"/>
          <p:cNvCxnSpPr/>
          <p:nvPr/>
        </p:nvCxnSpPr>
        <p:spPr>
          <a:xfrm>
            <a:off x="1600200" y="2514600"/>
            <a:ext cx="708025" cy="8604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7" name="Shape 517"/>
          <p:cNvCxnSpPr/>
          <p:nvPr/>
        </p:nvCxnSpPr>
        <p:spPr>
          <a:xfrm rot="10800000" flipH="1">
            <a:off x="1600200" y="3482975"/>
            <a:ext cx="1165225" cy="8604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18" name="Shape 518"/>
          <p:cNvSpPr txBox="1"/>
          <p:nvPr/>
        </p:nvSpPr>
        <p:spPr>
          <a:xfrm>
            <a:off x="2743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519" name="Shape 519"/>
          <p:cNvSpPr txBox="1"/>
          <p:nvPr/>
        </p:nvSpPr>
        <p:spPr>
          <a:xfrm>
            <a:off x="3352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4114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521" name="Shape 521"/>
          <p:cNvSpPr txBox="1"/>
          <p:nvPr/>
        </p:nvSpPr>
        <p:spPr>
          <a:xfrm>
            <a:off x="5257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522" name="Shape 522"/>
          <p:cNvSpPr txBox="1"/>
          <p:nvPr/>
        </p:nvSpPr>
        <p:spPr>
          <a:xfrm>
            <a:off x="6400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523" name="Shape 523"/>
          <p:cNvSpPr txBox="1"/>
          <p:nvPr/>
        </p:nvSpPr>
        <p:spPr>
          <a:xfrm>
            <a:off x="4038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524" name="Shape 524"/>
          <p:cNvSpPr txBox="1"/>
          <p:nvPr/>
        </p:nvSpPr>
        <p:spPr>
          <a:xfrm>
            <a:off x="5562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x="7162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4114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525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6400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4038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62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71628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34" name="Shape 534"/>
          <p:cNvCxnSpPr/>
          <p:nvPr/>
        </p:nvCxnSpPr>
        <p:spPr>
          <a:xfrm rot="10800000" flipH="1">
            <a:off x="3559175" y="2568575"/>
            <a:ext cx="1720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35" name="Shape 535"/>
          <p:cNvCxnSpPr/>
          <p:nvPr/>
        </p:nvCxnSpPr>
        <p:spPr>
          <a:xfrm>
            <a:off x="4244975" y="3482975"/>
            <a:ext cx="1339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36" name="Shape 536"/>
          <p:cNvCxnSpPr/>
          <p:nvPr/>
        </p:nvCxnSpPr>
        <p:spPr>
          <a:xfrm>
            <a:off x="6477000" y="2590800"/>
            <a:ext cx="708025" cy="16986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Diagram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" name="Shape 542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3" name="Shape 543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44" name="Shape 544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5" name="Shape 545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46" name="Shape 546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7" name="Shape 547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2286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9" name="Shape 549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50" name="Shape 550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1600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552" name="Shape 552"/>
          <p:cNvSpPr txBox="1"/>
          <p:nvPr/>
        </p:nvSpPr>
        <p:spPr>
          <a:xfrm>
            <a:off x="2133600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54" name="Shape 554"/>
          <p:cNvSpPr txBox="1"/>
          <p:nvPr/>
        </p:nvSpPr>
        <p:spPr>
          <a:xfrm>
            <a:off x="22860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1671637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2281237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8" name="Shape 558"/>
          <p:cNvCxnSpPr/>
          <p:nvPr/>
        </p:nvCxnSpPr>
        <p:spPr>
          <a:xfrm>
            <a:off x="1600200" y="2514600"/>
            <a:ext cx="708025" cy="8604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59" name="Shape 559"/>
          <p:cNvCxnSpPr/>
          <p:nvPr/>
        </p:nvCxnSpPr>
        <p:spPr>
          <a:xfrm rot="10800000" flipH="1">
            <a:off x="2357437" y="3505200"/>
            <a:ext cx="461962" cy="76200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0" name="Shape 560"/>
          <p:cNvSpPr txBox="1"/>
          <p:nvPr/>
        </p:nvSpPr>
        <p:spPr>
          <a:xfrm>
            <a:off x="2743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561" name="Shape 561"/>
          <p:cNvSpPr txBox="1"/>
          <p:nvPr/>
        </p:nvSpPr>
        <p:spPr>
          <a:xfrm>
            <a:off x="3352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562" name="Shape 562"/>
          <p:cNvSpPr txBox="1"/>
          <p:nvPr/>
        </p:nvSpPr>
        <p:spPr>
          <a:xfrm>
            <a:off x="4876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563" name="Shape 563"/>
          <p:cNvSpPr txBox="1"/>
          <p:nvPr/>
        </p:nvSpPr>
        <p:spPr>
          <a:xfrm>
            <a:off x="4876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6400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565" name="Shape 565"/>
          <p:cNvSpPr txBox="1"/>
          <p:nvPr/>
        </p:nvSpPr>
        <p:spPr>
          <a:xfrm>
            <a:off x="4876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566" name="Shape 566"/>
          <p:cNvSpPr txBox="1"/>
          <p:nvPr/>
        </p:nvSpPr>
        <p:spPr>
          <a:xfrm>
            <a:off x="5943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7162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4876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876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6400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48768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5943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71628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6" name="Shape 576"/>
          <p:cNvCxnSpPr/>
          <p:nvPr/>
        </p:nvCxnSpPr>
        <p:spPr>
          <a:xfrm rot="10800000" flipH="1">
            <a:off x="3559175" y="2568575"/>
            <a:ext cx="1339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7" name="Shape 577"/>
          <p:cNvCxnSpPr/>
          <p:nvPr/>
        </p:nvCxnSpPr>
        <p:spPr>
          <a:xfrm>
            <a:off x="5006975" y="3482975"/>
            <a:ext cx="958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8" name="Shape 578"/>
          <p:cNvCxnSpPr/>
          <p:nvPr/>
        </p:nvCxnSpPr>
        <p:spPr>
          <a:xfrm>
            <a:off x="6477000" y="2590800"/>
            <a:ext cx="708025" cy="16986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9" name="Shape 579"/>
          <p:cNvCxnSpPr/>
          <p:nvPr/>
        </p:nvCxnSpPr>
        <p:spPr>
          <a:xfrm>
            <a:off x="4953000" y="2590800"/>
            <a:ext cx="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0" name="Shape 580"/>
          <p:cNvCxnSpPr/>
          <p:nvPr/>
        </p:nvCxnSpPr>
        <p:spPr>
          <a:xfrm>
            <a:off x="4953000" y="3505200"/>
            <a:ext cx="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1" name="Shape 581"/>
          <p:cNvCxnSpPr/>
          <p:nvPr/>
        </p:nvCxnSpPr>
        <p:spPr>
          <a:xfrm>
            <a:off x="4953000" y="4419600"/>
            <a:ext cx="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2" name="Shape 582"/>
          <p:cNvCxnSpPr/>
          <p:nvPr/>
        </p:nvCxnSpPr>
        <p:spPr>
          <a:xfrm>
            <a:off x="4953000" y="2057400"/>
            <a:ext cx="1587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Equivalent Event Diagram</a:t>
            </a:r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900" cy="4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Shape 589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91" name="Shape 591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2" name="Shape 592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93" name="Shape 593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4" name="Shape 594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cxnSp>
        <p:nvCxnSpPr>
          <p:cNvPr id="595" name="Shape 595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96" name="Shape 596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x="3048000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98" name="Shape 598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3195637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1" name="Shape 601"/>
          <p:cNvCxnSpPr/>
          <p:nvPr/>
        </p:nvCxnSpPr>
        <p:spPr>
          <a:xfrm>
            <a:off x="1577975" y="2568575"/>
            <a:ext cx="1106487" cy="26352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02" name="Shape 602"/>
          <p:cNvCxnSpPr/>
          <p:nvPr/>
        </p:nvCxnSpPr>
        <p:spPr>
          <a:xfrm rot="10800000" flipH="1">
            <a:off x="3325812" y="2568575"/>
            <a:ext cx="963612" cy="17208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3" name="Shape 603"/>
          <p:cNvSpPr txBox="1"/>
          <p:nvPr/>
        </p:nvSpPr>
        <p:spPr>
          <a:xfrm>
            <a:off x="51054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04" name="Shape 604"/>
          <p:cNvSpPr txBox="1"/>
          <p:nvPr/>
        </p:nvSpPr>
        <p:spPr>
          <a:xfrm>
            <a:off x="42672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51054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4267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7" name="Shape 607"/>
          <p:cNvCxnSpPr/>
          <p:nvPr/>
        </p:nvCxnSpPr>
        <p:spPr>
          <a:xfrm>
            <a:off x="3810000" y="2057400"/>
            <a:ext cx="0" cy="3714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8" name="Shape 608"/>
          <p:cNvCxnSpPr/>
          <p:nvPr/>
        </p:nvCxnSpPr>
        <p:spPr>
          <a:xfrm>
            <a:off x="1371600" y="52578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9" name="Shape 609"/>
          <p:cNvSpPr txBox="1"/>
          <p:nvPr/>
        </p:nvSpPr>
        <p:spPr>
          <a:xfrm>
            <a:off x="919162" y="50593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P4</a:t>
            </a: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2514600" y="5334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e41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2662237" y="518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2" name="Shape 612"/>
          <p:cNvCxnSpPr/>
          <p:nvPr/>
        </p:nvCxnSpPr>
        <p:spPr>
          <a:xfrm>
            <a:off x="6553200" y="5343525"/>
            <a:ext cx="1587" cy="3714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3" name="Shape 613"/>
          <p:cNvSpPr txBox="1"/>
          <p:nvPr/>
        </p:nvSpPr>
        <p:spPr>
          <a:xfrm>
            <a:off x="5562600" y="5334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e42</a:t>
            </a: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5710237" y="518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577975" y="2568575"/>
            <a:ext cx="4154487" cy="26352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6" name="Shape 616"/>
          <p:cNvCxnSpPr/>
          <p:nvPr/>
        </p:nvCxnSpPr>
        <p:spPr>
          <a:xfrm rot="10800000" flipH="1">
            <a:off x="3325812" y="3482975"/>
            <a:ext cx="1801812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17" name="Shape 617"/>
          <p:cNvSpPr txBox="1"/>
          <p:nvPr/>
        </p:nvSpPr>
        <p:spPr>
          <a:xfrm>
            <a:off x="6934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6934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9" name="Shape 619"/>
          <p:cNvCxnSpPr/>
          <p:nvPr/>
        </p:nvCxnSpPr>
        <p:spPr>
          <a:xfrm rot="10800000" flipH="1">
            <a:off x="5840412" y="3482975"/>
            <a:ext cx="1116012" cy="17208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0" name="Shape 620"/>
          <p:cNvCxnSpPr/>
          <p:nvPr/>
        </p:nvCxnSpPr>
        <p:spPr>
          <a:xfrm>
            <a:off x="1143000" y="2057400"/>
            <a:ext cx="327025" cy="403225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21" name="Shape 621"/>
          <p:cNvSpPr txBox="1"/>
          <p:nvPr/>
        </p:nvSpPr>
        <p:spPr>
          <a:xfrm>
            <a:off x="3733800" y="24384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4648200" y="33528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Shape 623"/>
          <p:cNvSpPr txBox="1"/>
          <p:nvPr/>
        </p:nvSpPr>
        <p:spPr>
          <a:xfrm>
            <a:off x="2895600" y="42672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Shape 624"/>
          <p:cNvSpPr txBox="1"/>
          <p:nvPr/>
        </p:nvSpPr>
        <p:spPr>
          <a:xfrm>
            <a:off x="6477000" y="51816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5" name="Shape 625"/>
          <p:cNvCxnSpPr/>
          <p:nvPr/>
        </p:nvCxnSpPr>
        <p:spPr>
          <a:xfrm>
            <a:off x="3810000" y="2600325"/>
            <a:ext cx="914400" cy="743100"/>
          </a:xfrm>
          <a:prstGeom prst="curvedConnector3">
            <a:avLst>
              <a:gd name="adj1" fmla="val 0"/>
            </a:avLst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626" name="Shape 626"/>
          <p:cNvCxnSpPr/>
          <p:nvPr/>
        </p:nvCxnSpPr>
        <p:spPr>
          <a:xfrm flipH="1">
            <a:off x="2971800" y="3514725"/>
            <a:ext cx="1752600" cy="743100"/>
          </a:xfrm>
          <a:prstGeom prst="curvedConnector3">
            <a:avLst>
              <a:gd name="adj1" fmla="val 0"/>
            </a:avLst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627" name="Shape 627"/>
          <p:cNvCxnSpPr/>
          <p:nvPr/>
        </p:nvCxnSpPr>
        <p:spPr>
          <a:xfrm>
            <a:off x="2971800" y="4429125"/>
            <a:ext cx="3581400" cy="743100"/>
          </a:xfrm>
          <a:prstGeom prst="curvedConnector3">
            <a:avLst>
              <a:gd name="adj1" fmla="val 0"/>
            </a:avLst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628" name="Shape 628"/>
          <p:cNvSpPr txBox="1"/>
          <p:nvPr/>
        </p:nvSpPr>
        <p:spPr>
          <a:xfrm>
            <a:off x="7315200" y="5562600"/>
            <a:ext cx="11064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</a:t>
            </a:r>
            <a:endParaRPr sz="3000"/>
          </a:p>
        </p:txBody>
      </p:sp>
      <p:cxnSp>
        <p:nvCxnSpPr>
          <p:cNvPr id="629" name="Shape 629"/>
          <p:cNvCxnSpPr/>
          <p:nvPr/>
        </p:nvCxnSpPr>
        <p:spPr>
          <a:xfrm rot="10800000">
            <a:off x="6629400" y="5562600"/>
            <a:ext cx="744537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8246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Rubber band Event Diagram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Poset Diagram</a:t>
            </a:r>
            <a:endParaRPr/>
          </a:p>
        </p:txBody>
      </p:sp>
      <p:sp>
        <p:nvSpPr>
          <p:cNvPr id="636" name="Shape 636"/>
          <p:cNvSpPr txBox="1"/>
          <p:nvPr/>
        </p:nvSpPr>
        <p:spPr>
          <a:xfrm rot="-120000">
            <a:off x="3962400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37" name="Shape 637"/>
          <p:cNvSpPr txBox="1"/>
          <p:nvPr/>
        </p:nvSpPr>
        <p:spPr>
          <a:xfrm rot="60000">
            <a:off x="5410200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638" name="Shape 638"/>
          <p:cNvSpPr txBox="1"/>
          <p:nvPr/>
        </p:nvSpPr>
        <p:spPr>
          <a:xfrm rot="-60000">
            <a:off x="3024187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3938587" y="5029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 rot="-5400000">
            <a:off x="3429000" y="5943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Shape 641"/>
          <p:cNvSpPr/>
          <p:nvPr/>
        </p:nvSpPr>
        <p:spPr>
          <a:xfrm rot="-5400000">
            <a:off x="4365625" y="59086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Shape 642"/>
          <p:cNvSpPr/>
          <p:nvPr/>
        </p:nvSpPr>
        <p:spPr>
          <a:xfrm rot="-5400000">
            <a:off x="5257800" y="5943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3938587" y="4495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644" name="Shape 644"/>
          <p:cNvSpPr txBox="1"/>
          <p:nvPr/>
        </p:nvSpPr>
        <p:spPr>
          <a:xfrm rot="-120000">
            <a:off x="3938587" y="3810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645" name="Shape 645"/>
          <p:cNvSpPr txBox="1"/>
          <p:nvPr/>
        </p:nvSpPr>
        <p:spPr>
          <a:xfrm rot="-120000">
            <a:off x="4140200" y="2971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646" name="Shape 646"/>
          <p:cNvSpPr txBox="1"/>
          <p:nvPr/>
        </p:nvSpPr>
        <p:spPr>
          <a:xfrm rot="-60000">
            <a:off x="3024187" y="1981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 rot="-60000">
            <a:off x="3024187" y="1219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648" name="Shape 648"/>
          <p:cNvSpPr txBox="1"/>
          <p:nvPr/>
        </p:nvSpPr>
        <p:spPr>
          <a:xfrm>
            <a:off x="5410200" y="3200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649" name="Shape 649"/>
          <p:cNvSpPr txBox="1"/>
          <p:nvPr/>
        </p:nvSpPr>
        <p:spPr>
          <a:xfrm rot="60000">
            <a:off x="5410200" y="1676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650" name="Shape 650"/>
          <p:cNvSpPr txBox="1"/>
          <p:nvPr/>
        </p:nvSpPr>
        <p:spPr>
          <a:xfrm rot="-120000">
            <a:off x="5410200" y="685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651" name="Shape 651"/>
          <p:cNvSpPr/>
          <p:nvPr/>
        </p:nvSpPr>
        <p:spPr>
          <a:xfrm rot="-5400000">
            <a:off x="4367212" y="46132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Shape 652"/>
          <p:cNvSpPr/>
          <p:nvPr/>
        </p:nvSpPr>
        <p:spPr>
          <a:xfrm rot="-5400000">
            <a:off x="4367212" y="32416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Shape 653"/>
          <p:cNvSpPr/>
          <p:nvPr/>
        </p:nvSpPr>
        <p:spPr>
          <a:xfrm rot="-5400000">
            <a:off x="3429000" y="2133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Shape 654"/>
          <p:cNvSpPr/>
          <p:nvPr/>
        </p:nvSpPr>
        <p:spPr>
          <a:xfrm rot="-5400000">
            <a:off x="3429000" y="1371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Shape 655"/>
          <p:cNvSpPr/>
          <p:nvPr/>
        </p:nvSpPr>
        <p:spPr>
          <a:xfrm rot="-5400000">
            <a:off x="5257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Shape 656"/>
          <p:cNvSpPr/>
          <p:nvPr/>
        </p:nvSpPr>
        <p:spPr>
          <a:xfrm rot="-5400000">
            <a:off x="5257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Shape 657"/>
          <p:cNvSpPr/>
          <p:nvPr/>
        </p:nvSpPr>
        <p:spPr>
          <a:xfrm rot="-5400000">
            <a:off x="5257800" y="762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Shape 658"/>
          <p:cNvSpPr/>
          <p:nvPr/>
        </p:nvSpPr>
        <p:spPr>
          <a:xfrm rot="-5400000">
            <a:off x="4367212" y="39274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9" name="Shape 659"/>
          <p:cNvCxnSpPr/>
          <p:nvPr/>
        </p:nvCxnSpPr>
        <p:spPr>
          <a:xfrm rot="10800000">
            <a:off x="3503612" y="1522412"/>
            <a:ext cx="1587" cy="6111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0" name="Shape 660"/>
          <p:cNvCxnSpPr/>
          <p:nvPr/>
        </p:nvCxnSpPr>
        <p:spPr>
          <a:xfrm rot="10800000">
            <a:off x="4440237" y="5221287"/>
            <a:ext cx="1587" cy="6873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1" name="Shape 661"/>
          <p:cNvCxnSpPr/>
          <p:nvPr/>
        </p:nvCxnSpPr>
        <p:spPr>
          <a:xfrm rot="10800000">
            <a:off x="4441825" y="4764087"/>
            <a:ext cx="0" cy="3063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2" name="Shape 662"/>
          <p:cNvCxnSpPr/>
          <p:nvPr/>
        </p:nvCxnSpPr>
        <p:spPr>
          <a:xfrm rot="10800000">
            <a:off x="4441825" y="4078287"/>
            <a:ext cx="1587" cy="5349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3" name="Shape 663"/>
          <p:cNvCxnSpPr/>
          <p:nvPr/>
        </p:nvCxnSpPr>
        <p:spPr>
          <a:xfrm rot="10800000">
            <a:off x="4441825" y="3392487"/>
            <a:ext cx="1587" cy="5349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4" name="Shape 664"/>
          <p:cNvCxnSpPr/>
          <p:nvPr/>
        </p:nvCxnSpPr>
        <p:spPr>
          <a:xfrm rot="10800000">
            <a:off x="5332412" y="3503612"/>
            <a:ext cx="1587" cy="24399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5" name="Shape 665"/>
          <p:cNvCxnSpPr/>
          <p:nvPr/>
        </p:nvCxnSpPr>
        <p:spPr>
          <a:xfrm rot="10800000">
            <a:off x="5332412" y="1979612"/>
            <a:ext cx="1587" cy="13731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6" name="Shape 666"/>
          <p:cNvCxnSpPr/>
          <p:nvPr/>
        </p:nvCxnSpPr>
        <p:spPr>
          <a:xfrm rot="10800000">
            <a:off x="5332412" y="912812"/>
            <a:ext cx="1587" cy="9159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7" name="Shape 667"/>
          <p:cNvCxnSpPr/>
          <p:nvPr/>
        </p:nvCxnSpPr>
        <p:spPr>
          <a:xfrm rot="10800000" flipH="1">
            <a:off x="3557587" y="5199062"/>
            <a:ext cx="830262" cy="76676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68" name="Shape 668"/>
          <p:cNvSpPr/>
          <p:nvPr/>
        </p:nvSpPr>
        <p:spPr>
          <a:xfrm rot="-5400000">
            <a:off x="4365625" y="50704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9" name="Shape 669"/>
          <p:cNvCxnSpPr/>
          <p:nvPr/>
        </p:nvCxnSpPr>
        <p:spPr>
          <a:xfrm rot="10800000">
            <a:off x="3557587" y="2262187"/>
            <a:ext cx="831850" cy="168751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70" name="Shape 670"/>
          <p:cNvCxnSpPr/>
          <p:nvPr/>
        </p:nvCxnSpPr>
        <p:spPr>
          <a:xfrm rot="10800000">
            <a:off x="4495800" y="4741862"/>
            <a:ext cx="784225" cy="122396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71" name="Shape 671"/>
          <p:cNvCxnSpPr/>
          <p:nvPr/>
        </p:nvCxnSpPr>
        <p:spPr>
          <a:xfrm rot="10800000" flipH="1">
            <a:off x="4443412" y="1957387"/>
            <a:ext cx="836612" cy="12842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72" name="Shape 672"/>
          <p:cNvCxnSpPr/>
          <p:nvPr/>
        </p:nvCxnSpPr>
        <p:spPr>
          <a:xfrm rot="10800000" flipH="1">
            <a:off x="3579812" y="836612"/>
            <a:ext cx="1677987" cy="6111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Poset Diagram</a:t>
            </a:r>
            <a:endParaRPr/>
          </a:p>
        </p:txBody>
      </p:sp>
      <p:sp>
        <p:nvSpPr>
          <p:cNvPr id="678" name="Shape 678"/>
          <p:cNvSpPr txBox="1"/>
          <p:nvPr/>
        </p:nvSpPr>
        <p:spPr>
          <a:xfrm>
            <a:off x="3733800" y="4800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79" name="Shape 679"/>
          <p:cNvSpPr txBox="1"/>
          <p:nvPr/>
        </p:nvSpPr>
        <p:spPr>
          <a:xfrm>
            <a:off x="3733800" y="4114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e41</a:t>
            </a: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3733800" y="2743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681" name="Shape 681"/>
          <p:cNvSpPr txBox="1"/>
          <p:nvPr/>
        </p:nvSpPr>
        <p:spPr>
          <a:xfrm>
            <a:off x="3733800" y="2057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82" name="Shape 682"/>
          <p:cNvSpPr txBox="1"/>
          <p:nvPr/>
        </p:nvSpPr>
        <p:spPr>
          <a:xfrm>
            <a:off x="3733800" y="1371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83" name="Shape 683"/>
          <p:cNvSpPr txBox="1"/>
          <p:nvPr/>
        </p:nvSpPr>
        <p:spPr>
          <a:xfrm>
            <a:off x="2185987" y="1752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84" name="Shape 684"/>
          <p:cNvSpPr txBox="1"/>
          <p:nvPr/>
        </p:nvSpPr>
        <p:spPr>
          <a:xfrm>
            <a:off x="5334000" y="2133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e42</a:t>
            </a: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3576637" y="502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3576637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3576637" y="2971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3576637" y="2286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Shape 689"/>
          <p:cNvSpPr/>
          <p:nvPr/>
        </p:nvSpPr>
        <p:spPr>
          <a:xfrm>
            <a:off x="3576637" y="1600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2257425" y="1981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5176837" y="2362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2" name="Shape 692"/>
          <p:cNvCxnSpPr/>
          <p:nvPr/>
        </p:nvCxnSpPr>
        <p:spPr>
          <a:xfrm rot="10800000">
            <a:off x="3652837" y="4267200"/>
            <a:ext cx="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3" name="Shape 693"/>
          <p:cNvCxnSpPr/>
          <p:nvPr/>
        </p:nvCxnSpPr>
        <p:spPr>
          <a:xfrm rot="10800000">
            <a:off x="3652837" y="3124200"/>
            <a:ext cx="0" cy="99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4" name="Shape 694"/>
          <p:cNvCxnSpPr/>
          <p:nvPr/>
        </p:nvCxnSpPr>
        <p:spPr>
          <a:xfrm rot="10800000">
            <a:off x="3652837" y="2438400"/>
            <a:ext cx="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5" name="Shape 695"/>
          <p:cNvCxnSpPr/>
          <p:nvPr/>
        </p:nvCxnSpPr>
        <p:spPr>
          <a:xfrm rot="10800000">
            <a:off x="3652837" y="1752600"/>
            <a:ext cx="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6" name="Shape 696"/>
          <p:cNvCxnSpPr/>
          <p:nvPr/>
        </p:nvCxnSpPr>
        <p:spPr>
          <a:xfrm rot="10800000">
            <a:off x="2387600" y="2111375"/>
            <a:ext cx="1189037" cy="9366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7" name="Shape 697"/>
          <p:cNvCxnSpPr/>
          <p:nvPr/>
        </p:nvCxnSpPr>
        <p:spPr>
          <a:xfrm rot="10800000" flipH="1">
            <a:off x="3729037" y="2438400"/>
            <a:ext cx="1447800" cy="175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8" name="Shape 698"/>
          <p:cNvCxnSpPr/>
          <p:nvPr/>
        </p:nvCxnSpPr>
        <p:spPr>
          <a:xfrm rot="10800000">
            <a:off x="3729037" y="1676400"/>
            <a:ext cx="144780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99" name="Shape 699"/>
          <p:cNvSpPr/>
          <p:nvPr/>
        </p:nvSpPr>
        <p:spPr>
          <a:xfrm>
            <a:off x="2590800" y="1981200"/>
            <a:ext cx="3473450" cy="2598737"/>
          </a:xfrm>
          <a:custGeom>
            <a:avLst/>
            <a:gdLst/>
            <a:ahLst/>
            <a:cxnLst/>
            <a:rect l="0" t="0" r="0" b="0"/>
            <a:pathLst>
              <a:path w="2188" h="1637" extrusionOk="0">
                <a:moveTo>
                  <a:pt x="291" y="1565"/>
                </a:moveTo>
                <a:cubicBezTo>
                  <a:pt x="367" y="1576"/>
                  <a:pt x="431" y="1597"/>
                  <a:pt x="508" y="1602"/>
                </a:cubicBezTo>
                <a:cubicBezTo>
                  <a:pt x="558" y="1612"/>
                  <a:pt x="606" y="1626"/>
                  <a:pt x="656" y="1633"/>
                </a:cubicBezTo>
                <a:cubicBezTo>
                  <a:pt x="784" y="1629"/>
                  <a:pt x="913" y="1637"/>
                  <a:pt x="1040" y="1620"/>
                </a:cubicBezTo>
                <a:cubicBezTo>
                  <a:pt x="1098" y="1612"/>
                  <a:pt x="1214" y="1596"/>
                  <a:pt x="1214" y="1596"/>
                </a:cubicBezTo>
                <a:cubicBezTo>
                  <a:pt x="1240" y="1583"/>
                  <a:pt x="1261" y="1563"/>
                  <a:pt x="1288" y="1552"/>
                </a:cubicBezTo>
                <a:cubicBezTo>
                  <a:pt x="1335" y="1533"/>
                  <a:pt x="1412" y="1519"/>
                  <a:pt x="1462" y="1509"/>
                </a:cubicBezTo>
                <a:cubicBezTo>
                  <a:pt x="1547" y="1457"/>
                  <a:pt x="1651" y="1433"/>
                  <a:pt x="1734" y="1373"/>
                </a:cubicBezTo>
                <a:cubicBezTo>
                  <a:pt x="1763" y="1352"/>
                  <a:pt x="1802" y="1321"/>
                  <a:pt x="1827" y="1292"/>
                </a:cubicBezTo>
                <a:cubicBezTo>
                  <a:pt x="1846" y="1270"/>
                  <a:pt x="1883" y="1224"/>
                  <a:pt x="1883" y="1224"/>
                </a:cubicBezTo>
                <a:cubicBezTo>
                  <a:pt x="1891" y="1195"/>
                  <a:pt x="1896" y="1164"/>
                  <a:pt x="1908" y="1137"/>
                </a:cubicBezTo>
                <a:cubicBezTo>
                  <a:pt x="1915" y="1122"/>
                  <a:pt x="1930" y="1113"/>
                  <a:pt x="1939" y="1100"/>
                </a:cubicBezTo>
                <a:cubicBezTo>
                  <a:pt x="1955" y="1076"/>
                  <a:pt x="1968" y="1051"/>
                  <a:pt x="1982" y="1026"/>
                </a:cubicBezTo>
                <a:cubicBezTo>
                  <a:pt x="2000" y="992"/>
                  <a:pt x="2003" y="939"/>
                  <a:pt x="2013" y="908"/>
                </a:cubicBezTo>
                <a:cubicBezTo>
                  <a:pt x="2031" y="851"/>
                  <a:pt x="2078" y="794"/>
                  <a:pt x="2106" y="741"/>
                </a:cubicBezTo>
                <a:cubicBezTo>
                  <a:pt x="2112" y="717"/>
                  <a:pt x="2122" y="696"/>
                  <a:pt x="2131" y="673"/>
                </a:cubicBezTo>
                <a:cubicBezTo>
                  <a:pt x="2138" y="656"/>
                  <a:pt x="2155" y="623"/>
                  <a:pt x="2155" y="623"/>
                </a:cubicBezTo>
                <a:cubicBezTo>
                  <a:pt x="2159" y="600"/>
                  <a:pt x="2164" y="578"/>
                  <a:pt x="2168" y="555"/>
                </a:cubicBezTo>
                <a:cubicBezTo>
                  <a:pt x="2170" y="545"/>
                  <a:pt x="2174" y="524"/>
                  <a:pt x="2174" y="524"/>
                </a:cubicBezTo>
                <a:cubicBezTo>
                  <a:pt x="2171" y="436"/>
                  <a:pt x="2188" y="266"/>
                  <a:pt x="2124" y="177"/>
                </a:cubicBezTo>
                <a:cubicBezTo>
                  <a:pt x="2098" y="141"/>
                  <a:pt x="2056" y="120"/>
                  <a:pt x="2019" y="97"/>
                </a:cubicBezTo>
                <a:cubicBezTo>
                  <a:pt x="1984" y="75"/>
                  <a:pt x="1955" y="45"/>
                  <a:pt x="1914" y="35"/>
                </a:cubicBezTo>
                <a:cubicBezTo>
                  <a:pt x="1847" y="0"/>
                  <a:pt x="1840" y="17"/>
                  <a:pt x="1734" y="22"/>
                </a:cubicBezTo>
                <a:cubicBezTo>
                  <a:pt x="1694" y="33"/>
                  <a:pt x="1648" y="28"/>
                  <a:pt x="1610" y="47"/>
                </a:cubicBezTo>
                <a:cubicBezTo>
                  <a:pt x="1583" y="61"/>
                  <a:pt x="1546" y="94"/>
                  <a:pt x="1517" y="103"/>
                </a:cubicBezTo>
                <a:cubicBezTo>
                  <a:pt x="1457" y="143"/>
                  <a:pt x="1420" y="212"/>
                  <a:pt x="1363" y="258"/>
                </a:cubicBezTo>
                <a:cubicBezTo>
                  <a:pt x="1310" y="301"/>
                  <a:pt x="1256" y="347"/>
                  <a:pt x="1202" y="388"/>
                </a:cubicBezTo>
                <a:cubicBezTo>
                  <a:pt x="1158" y="421"/>
                  <a:pt x="1101" y="451"/>
                  <a:pt x="1071" y="499"/>
                </a:cubicBezTo>
                <a:cubicBezTo>
                  <a:pt x="1051" y="531"/>
                  <a:pt x="1026" y="558"/>
                  <a:pt x="1003" y="586"/>
                </a:cubicBezTo>
                <a:cubicBezTo>
                  <a:pt x="960" y="639"/>
                  <a:pt x="923" y="695"/>
                  <a:pt x="873" y="741"/>
                </a:cubicBezTo>
                <a:cubicBezTo>
                  <a:pt x="837" y="773"/>
                  <a:pt x="802" y="822"/>
                  <a:pt x="756" y="840"/>
                </a:cubicBezTo>
                <a:cubicBezTo>
                  <a:pt x="610" y="897"/>
                  <a:pt x="362" y="875"/>
                  <a:pt x="235" y="877"/>
                </a:cubicBezTo>
                <a:cubicBezTo>
                  <a:pt x="179" y="888"/>
                  <a:pt x="142" y="922"/>
                  <a:pt x="105" y="964"/>
                </a:cubicBezTo>
                <a:cubicBezTo>
                  <a:pt x="96" y="974"/>
                  <a:pt x="89" y="985"/>
                  <a:pt x="80" y="995"/>
                </a:cubicBezTo>
                <a:cubicBezTo>
                  <a:pt x="70" y="1006"/>
                  <a:pt x="50" y="1026"/>
                  <a:pt x="50" y="1026"/>
                </a:cubicBezTo>
                <a:cubicBezTo>
                  <a:pt x="31" y="1076"/>
                  <a:pt x="10" y="1116"/>
                  <a:pt x="0" y="1168"/>
                </a:cubicBezTo>
                <a:cubicBezTo>
                  <a:pt x="9" y="1323"/>
                  <a:pt x="2" y="1427"/>
                  <a:pt x="130" y="1521"/>
                </a:cubicBezTo>
                <a:cubicBezTo>
                  <a:pt x="137" y="1526"/>
                  <a:pt x="141" y="1536"/>
                  <a:pt x="149" y="1540"/>
                </a:cubicBezTo>
                <a:cubicBezTo>
                  <a:pt x="186" y="1560"/>
                  <a:pt x="248" y="1562"/>
                  <a:pt x="285" y="1565"/>
                </a:cubicBezTo>
                <a:cubicBezTo>
                  <a:pt x="326" y="1557"/>
                  <a:pt x="309" y="1558"/>
                  <a:pt x="334" y="1558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4784725" y="3767137"/>
            <a:ext cx="5048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endParaRPr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/>
              <a:t>Cuts and 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Consistent Cuts</a:t>
            </a:r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cut (or time slice) is a zigzag line cutting a time diagram into 2 parts (past and future)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augmented with a cut event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0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each process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:E’ =E ∪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{c</a:t>
            </a:r>
            <a:r>
              <a:rPr lang="en-US" sz="20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lang="en-US" sz="20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} ∴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cut C of an event set E is a finite subset C⊆E: e∈C ∧ e’&lt;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 →e’∈C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cut 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is later than 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if 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⊇C</a:t>
            </a:r>
            <a:r>
              <a:rPr lang="en-US" sz="1800" b="0" i="0" u="none" strike="noStrike" cap="none" baseline="-250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1800" b="1" i="0" u="none" strike="noStrike" cap="none">
                <a:solidFill>
                  <a:srgbClr val="000099"/>
                </a:solidFill>
              </a:rPr>
              <a:t>consistent cut</a:t>
            </a:r>
            <a:r>
              <a:rPr lang="en-US" sz="18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C of an event set E is a finite subset C⊆E : e∈C ∧ e’&lt;e →e’ ∈C</a:t>
            </a:r>
            <a:endParaRPr/>
          </a:p>
          <a:p>
            <a:pPr marL="11430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 a cut is </a:t>
            </a:r>
            <a:r>
              <a:rPr lang="en-US" sz="1600" b="1" i="0" u="none" strike="noStrike" cap="none">
                <a:solidFill>
                  <a:schemeClr val="dk1"/>
                </a:solidFill>
              </a:rPr>
              <a:t>consistent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every message received was previously sent (</a:t>
            </a:r>
            <a:r>
              <a:rPr lang="en-US" sz="16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but not necessarily vice versa!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7" name="Shape 7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375" y="5223625"/>
            <a:ext cx="4488625" cy="16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Shape 7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75" y="5928668"/>
            <a:ext cx="4658861" cy="6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/>
        </p:nvSpPr>
        <p:spPr>
          <a:xfrm>
            <a:off x="84025" y="5684025"/>
            <a:ext cx="2816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For a consistent cut C:</a:t>
            </a:r>
            <a:endParaRPr sz="2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4" name="Shape 714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15" name="Shape 715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716" name="Shape 716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17" name="Shape 717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718" name="Shape 718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19" name="Shape 719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2133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28194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2" name="Shape 722"/>
          <p:cNvCxnSpPr/>
          <p:nvPr/>
        </p:nvCxnSpPr>
        <p:spPr>
          <a:xfrm rot="10800000" flipH="1">
            <a:off x="2263775" y="2568575"/>
            <a:ext cx="577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23" name="Shape 723"/>
          <p:cNvSpPr txBox="1"/>
          <p:nvPr/>
        </p:nvSpPr>
        <p:spPr>
          <a:xfrm>
            <a:off x="2438400" y="24384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Shape 724"/>
          <p:cNvSpPr txBox="1"/>
          <p:nvPr/>
        </p:nvSpPr>
        <p:spPr>
          <a:xfrm>
            <a:off x="2438400" y="42672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2438400" y="33528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6" name="Shape 726"/>
          <p:cNvCxnSpPr/>
          <p:nvPr/>
        </p:nvCxnSpPr>
        <p:spPr>
          <a:xfrm>
            <a:off x="2514600" y="2600325"/>
            <a:ext cx="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27" name="Shape 727"/>
          <p:cNvCxnSpPr/>
          <p:nvPr/>
        </p:nvCxnSpPr>
        <p:spPr>
          <a:xfrm>
            <a:off x="2514600" y="3514725"/>
            <a:ext cx="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28" name="Shape 728"/>
          <p:cNvSpPr/>
          <p:nvPr/>
        </p:nvSpPr>
        <p:spPr>
          <a:xfrm>
            <a:off x="3810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51054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0" name="Shape 730"/>
          <p:cNvCxnSpPr/>
          <p:nvPr/>
        </p:nvCxnSpPr>
        <p:spPr>
          <a:xfrm rot="10800000" flipH="1">
            <a:off x="3940175" y="3482975"/>
            <a:ext cx="11874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31" name="Shape 731"/>
          <p:cNvSpPr/>
          <p:nvPr/>
        </p:nvSpPr>
        <p:spPr>
          <a:xfrm>
            <a:off x="65532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7239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3" name="Shape 733"/>
          <p:cNvCxnSpPr/>
          <p:nvPr/>
        </p:nvCxnSpPr>
        <p:spPr>
          <a:xfrm rot="10800000" flipH="1">
            <a:off x="6683375" y="3482975"/>
            <a:ext cx="577850" cy="80645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34" name="Shape 734"/>
          <p:cNvSpPr txBox="1"/>
          <p:nvPr/>
        </p:nvSpPr>
        <p:spPr>
          <a:xfrm>
            <a:off x="4876800" y="24384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Shape 735"/>
          <p:cNvSpPr txBox="1"/>
          <p:nvPr/>
        </p:nvSpPr>
        <p:spPr>
          <a:xfrm>
            <a:off x="4419600" y="33528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Shape 736"/>
          <p:cNvSpPr txBox="1"/>
          <p:nvPr/>
        </p:nvSpPr>
        <p:spPr>
          <a:xfrm>
            <a:off x="4876800" y="42672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6248400" y="42672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Shape 738"/>
          <p:cNvSpPr txBox="1"/>
          <p:nvPr/>
        </p:nvSpPr>
        <p:spPr>
          <a:xfrm>
            <a:off x="7391400" y="24384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7924800" y="3352800"/>
            <a:ext cx="152400" cy="15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0" name="Shape 740"/>
          <p:cNvCxnSpPr/>
          <p:nvPr/>
        </p:nvCxnSpPr>
        <p:spPr>
          <a:xfrm flipH="1">
            <a:off x="4495800" y="2600325"/>
            <a:ext cx="45720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4495800" y="3514725"/>
            <a:ext cx="45720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2" name="Shape 742"/>
          <p:cNvCxnSpPr/>
          <p:nvPr/>
        </p:nvCxnSpPr>
        <p:spPr>
          <a:xfrm>
            <a:off x="2514600" y="4429125"/>
            <a:ext cx="0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3" name="Shape 743"/>
          <p:cNvCxnSpPr/>
          <p:nvPr/>
        </p:nvCxnSpPr>
        <p:spPr>
          <a:xfrm flipH="1">
            <a:off x="2514600" y="2286000"/>
            <a:ext cx="3175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4" name="Shape 744"/>
          <p:cNvCxnSpPr/>
          <p:nvPr/>
        </p:nvCxnSpPr>
        <p:spPr>
          <a:xfrm flipH="1">
            <a:off x="4953000" y="2286000"/>
            <a:ext cx="3175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5" name="Shape 745"/>
          <p:cNvCxnSpPr/>
          <p:nvPr/>
        </p:nvCxnSpPr>
        <p:spPr>
          <a:xfrm>
            <a:off x="4953000" y="4429125"/>
            <a:ext cx="1587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6" name="Shape 746"/>
          <p:cNvCxnSpPr/>
          <p:nvPr/>
        </p:nvCxnSpPr>
        <p:spPr>
          <a:xfrm>
            <a:off x="7467600" y="2286000"/>
            <a:ext cx="0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7" name="Shape 747"/>
          <p:cNvCxnSpPr/>
          <p:nvPr/>
        </p:nvCxnSpPr>
        <p:spPr>
          <a:xfrm>
            <a:off x="6324600" y="4429125"/>
            <a:ext cx="1587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8" name="Shape 748"/>
          <p:cNvCxnSpPr/>
          <p:nvPr/>
        </p:nvCxnSpPr>
        <p:spPr>
          <a:xfrm>
            <a:off x="7467600" y="2600325"/>
            <a:ext cx="53340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9" name="Shape 749"/>
          <p:cNvCxnSpPr/>
          <p:nvPr/>
        </p:nvCxnSpPr>
        <p:spPr>
          <a:xfrm flipH="1">
            <a:off x="6324600" y="3514725"/>
            <a:ext cx="1676400" cy="7429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50" name="Shape 750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51" name="Shape 751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752" name="Shape 752"/>
          <p:cNvSpPr txBox="1"/>
          <p:nvPr/>
        </p:nvSpPr>
        <p:spPr>
          <a:xfrm>
            <a:off x="795423" y="1676400"/>
            <a:ext cx="234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Instant of local observation</a:t>
            </a:r>
            <a:endParaRPr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(Cut event)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3" name="Shape 753"/>
          <p:cNvCxnSpPr/>
          <p:nvPr/>
        </p:nvCxnSpPr>
        <p:spPr>
          <a:xfrm>
            <a:off x="2030412" y="2133600"/>
            <a:ext cx="484187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54" name="Shape 754"/>
          <p:cNvSpPr txBox="1"/>
          <p:nvPr/>
        </p:nvSpPr>
        <p:spPr>
          <a:xfrm>
            <a:off x="2114550" y="4572000"/>
            <a:ext cx="785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(vertical)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cut</a:t>
            </a:r>
            <a:endParaRPr/>
          </a:p>
        </p:txBody>
      </p:sp>
      <p:sp>
        <p:nvSpPr>
          <p:cNvPr id="755" name="Shape 755"/>
          <p:cNvSpPr txBox="1"/>
          <p:nvPr/>
        </p:nvSpPr>
        <p:spPr>
          <a:xfrm>
            <a:off x="4570412" y="4572000"/>
            <a:ext cx="8715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</a:t>
            </a:r>
            <a:endParaRPr/>
          </a:p>
        </p:txBody>
      </p:sp>
      <p:sp>
        <p:nvSpPr>
          <p:cNvPr id="756" name="Shape 756"/>
          <p:cNvSpPr txBox="1"/>
          <p:nvPr/>
        </p:nvSpPr>
        <p:spPr>
          <a:xfrm>
            <a:off x="5843587" y="4572000"/>
            <a:ext cx="9636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inconsistent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</a:t>
            </a:r>
            <a:endParaRPr/>
          </a:p>
        </p:txBody>
      </p:sp>
      <p:sp>
        <p:nvSpPr>
          <p:cNvPr id="757" name="Shape 757"/>
          <p:cNvSpPr txBox="1"/>
          <p:nvPr/>
        </p:nvSpPr>
        <p:spPr>
          <a:xfrm>
            <a:off x="1371600" y="35052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58" name="Shape 758"/>
          <p:cNvSpPr txBox="1"/>
          <p:nvPr/>
        </p:nvSpPr>
        <p:spPr>
          <a:xfrm>
            <a:off x="1371600" y="44196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59" name="Shape 759"/>
          <p:cNvSpPr txBox="1"/>
          <p:nvPr/>
        </p:nvSpPr>
        <p:spPr>
          <a:xfrm>
            <a:off x="1371600" y="2590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60" name="Shape 760"/>
          <p:cNvSpPr txBox="1"/>
          <p:nvPr/>
        </p:nvSpPr>
        <p:spPr>
          <a:xfrm>
            <a:off x="2209800" y="2971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761" name="Shape 761"/>
          <p:cNvSpPr txBox="1"/>
          <p:nvPr/>
        </p:nvSpPr>
        <p:spPr>
          <a:xfrm>
            <a:off x="2209800" y="35052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762" name="Shape 762"/>
          <p:cNvSpPr txBox="1"/>
          <p:nvPr/>
        </p:nvSpPr>
        <p:spPr>
          <a:xfrm>
            <a:off x="2895600" y="2590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763" name="Shape 763"/>
          <p:cNvSpPr txBox="1"/>
          <p:nvPr/>
        </p:nvSpPr>
        <p:spPr>
          <a:xfrm>
            <a:off x="4038600" y="3886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4" name="Shape 764"/>
          <p:cNvSpPr txBox="1"/>
          <p:nvPr/>
        </p:nvSpPr>
        <p:spPr>
          <a:xfrm>
            <a:off x="3886200" y="44196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65" name="Shape 765"/>
          <p:cNvSpPr txBox="1"/>
          <p:nvPr/>
        </p:nvSpPr>
        <p:spPr>
          <a:xfrm>
            <a:off x="5181600" y="3505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66" name="Shape 766"/>
          <p:cNvSpPr txBox="1"/>
          <p:nvPr/>
        </p:nvSpPr>
        <p:spPr>
          <a:xfrm>
            <a:off x="6705600" y="37338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67" name="Shape 767"/>
          <p:cNvSpPr txBox="1"/>
          <p:nvPr/>
        </p:nvSpPr>
        <p:spPr>
          <a:xfrm>
            <a:off x="6705600" y="44196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68" name="Shape 768"/>
          <p:cNvSpPr txBox="1"/>
          <p:nvPr/>
        </p:nvSpPr>
        <p:spPr>
          <a:xfrm>
            <a:off x="7315200" y="3505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69" name="Shape 769"/>
          <p:cNvSpPr txBox="1"/>
          <p:nvPr/>
        </p:nvSpPr>
        <p:spPr>
          <a:xfrm>
            <a:off x="304800" y="3200400"/>
            <a:ext cx="5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/>
          </a:p>
        </p:txBody>
      </p:sp>
      <p:cxnSp>
        <p:nvCxnSpPr>
          <p:cNvPr id="770" name="Shape 770"/>
          <p:cNvCxnSpPr/>
          <p:nvPr/>
        </p:nvCxnSpPr>
        <p:spPr>
          <a:xfrm>
            <a:off x="876300" y="3429000"/>
            <a:ext cx="625475" cy="350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71" name="Shape 771"/>
          <p:cNvCxnSpPr/>
          <p:nvPr/>
        </p:nvCxnSpPr>
        <p:spPr>
          <a:xfrm>
            <a:off x="876300" y="3429000"/>
            <a:ext cx="495300" cy="1128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72" name="Shape 772"/>
          <p:cNvCxnSpPr/>
          <p:nvPr/>
        </p:nvCxnSpPr>
        <p:spPr>
          <a:xfrm rot="10800000" flipH="1">
            <a:off x="876300" y="2865437"/>
            <a:ext cx="625475" cy="5635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73" name="Shape 773"/>
          <p:cNvSpPr txBox="1"/>
          <p:nvPr/>
        </p:nvSpPr>
        <p:spPr>
          <a:xfrm>
            <a:off x="762000" y="5486400"/>
            <a:ext cx="1185862" cy="2841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attainable</a:t>
            </a:r>
            <a:endParaRPr/>
          </a:p>
        </p:txBody>
      </p:sp>
      <p:sp>
        <p:nvSpPr>
          <p:cNvPr id="774" name="Shape 774"/>
          <p:cNvSpPr txBox="1"/>
          <p:nvPr/>
        </p:nvSpPr>
        <p:spPr>
          <a:xfrm>
            <a:off x="3352800" y="5486400"/>
            <a:ext cx="2346325" cy="4667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equivalent to a vertical cut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(rubber band transformation) </a:t>
            </a:r>
            <a:endParaRPr/>
          </a:p>
        </p:txBody>
      </p:sp>
      <p:sp>
        <p:nvSpPr>
          <p:cNvPr id="775" name="Shape 775"/>
          <p:cNvSpPr txBox="1"/>
          <p:nvPr/>
        </p:nvSpPr>
        <p:spPr>
          <a:xfrm>
            <a:off x="6477000" y="5486400"/>
            <a:ext cx="2071687" cy="4667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be made vertical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(message from the future)</a:t>
            </a:r>
            <a:endParaRPr/>
          </a:p>
        </p:txBody>
      </p:sp>
      <p:cxnSp>
        <p:nvCxnSpPr>
          <p:cNvPr id="776" name="Shape 776"/>
          <p:cNvCxnSpPr/>
          <p:nvPr/>
        </p:nvCxnSpPr>
        <p:spPr>
          <a:xfrm rot="10800000" flipH="1">
            <a:off x="1355725" y="4895850"/>
            <a:ext cx="758825" cy="5905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77" name="Shape 777"/>
          <p:cNvCxnSpPr/>
          <p:nvPr/>
        </p:nvCxnSpPr>
        <p:spPr>
          <a:xfrm rot="10800000" flipH="1">
            <a:off x="4525962" y="5033962"/>
            <a:ext cx="481012" cy="4524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78" name="Shape 778"/>
          <p:cNvCxnSpPr/>
          <p:nvPr/>
        </p:nvCxnSpPr>
        <p:spPr>
          <a:xfrm rot="10800000">
            <a:off x="6807200" y="4802187"/>
            <a:ext cx="706437" cy="6842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79" name="Shape 779"/>
          <p:cNvSpPr/>
          <p:nvPr/>
        </p:nvSpPr>
        <p:spPr>
          <a:xfrm>
            <a:off x="13716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1371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Consistent Cuts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Consistent Cuts</a:t>
            </a:r>
            <a:endParaRPr/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Theorems</a:t>
            </a:r>
            <a:endParaRPr sz="1800" b="0" i="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For a consistent cut consisting of cut events 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 no pair of cut events is causally related.  i.e ∀c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~(c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&lt; 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) ∧</a:t>
            </a:r>
            <a:r>
              <a:rPr lang="en-US" sz="22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~(c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&lt; c</a:t>
            </a:r>
            <a:r>
              <a:rPr lang="en-US" sz="2200" b="0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0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marL="742950" marR="0" lvl="1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For any time diagram with a consistent cut consisting of cut events c</a:t>
            </a:r>
            <a:r>
              <a:rPr lang="en-US" sz="2200" b="1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lang="en-US" sz="2200" b="1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2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 there is an equivalent time diagram where c</a:t>
            </a:r>
            <a:r>
              <a:rPr lang="en-US" sz="2200" b="1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lang="en-US" sz="2200" b="1" i="0" u="none" strike="noStrike" cap="none" baseline="-2500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200" b="1" i="0" u="none" strike="noStrike" cap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occur simultaneously.  i.e. where the cut line forms a straight vertical line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cut events of a consistent cut </a:t>
            </a:r>
            <a:r>
              <a:rPr lang="en-US" sz="2400" b="1" i="1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can occur simultaneously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States of Consistent Cuts</a:t>
            </a:r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900" cy="4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global state of a distributed system is a collection of the local states of the </a:t>
            </a:r>
            <a:r>
              <a:rPr lang="en-US" sz="2400" b="1" i="0" u="none">
                <a:solidFill>
                  <a:schemeClr val="dk1"/>
                </a:solidFill>
              </a:rPr>
              <a:t>processes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the </a:t>
            </a:r>
            <a:r>
              <a:rPr lang="en-US" sz="2400" b="1" i="0" u="none">
                <a:solidFill>
                  <a:schemeClr val="dk1"/>
                </a:solidFill>
              </a:rPr>
              <a:t>channels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computed along a consistent cut is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correct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consistent cut comprises the local state of each process at the time the cut event happens and the set of all messages </a:t>
            </a:r>
            <a:r>
              <a:rPr lang="en-US" sz="2400" b="1" i="0" u="none">
                <a:solidFill>
                  <a:schemeClr val="dk1"/>
                </a:solidFill>
              </a:rPr>
              <a:t>sent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</a:t>
            </a:r>
            <a:r>
              <a:rPr lang="en-US" sz="2400" b="1" i="0" u="none">
                <a:solidFill>
                  <a:schemeClr val="dk1"/>
                </a:solidFill>
              </a:rPr>
              <a:t>not yet received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snapshot problem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consists </a:t>
            </a:r>
            <a:r>
              <a:rPr lang="en-US" sz="2400"/>
              <a:t>of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designing an efficient protocol which yields consistent cuts </a:t>
            </a:r>
            <a:r>
              <a:rPr lang="en-US" sz="2400"/>
              <a:t>in order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collect the local state information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Messages crossing the cut must be captured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Chandy &amp; Lamport presented an algorithm assuming that message transmission is FIFO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System Model for Global Snapshots</a:t>
            </a:r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system consists of a collection of n processes p1, p2, ..., pn that are connected by channels.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no globally shared memory and physical global clock and processes communicate by passing messages through communication channels.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denotes the channel from process pi to process pj and its state is denoted by SC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actions performed by a process are modeled as three types of events: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Internal events, the message send event and the message receive event.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 message mij that is sent by process pi to process pj , let send(m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 and rec(m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 denote its send and receive events.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304800" y="30480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Physical Clock Synchronization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Process States and Messages in transit</a:t>
            </a:r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any instant, the state of process pi , denoted by LSi , is a result of the sequence of all the events executed by pi till that instant.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 event e and a process state LSi , e∈LSi iff e belongs to the sequence of events that have taken process pi to state LSi 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 event e and a process state LSi , e (not in) LSi iff e does not belong to the sequence of events that have taken process pi to state LSi 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 channel Cij , the following set of messages can be defined based on the local states of the processes pi and pj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Transit: transit(LSi , LSj ) = {mij |send(mij ) ∈ LSi V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rec(mij ) (not in) LSj }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Chandy-Lamport Distributed Snapshot Algorithm</a:t>
            </a:r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Assumes FIFO communication in channels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control message, called a </a:t>
            </a:r>
            <a:r>
              <a:rPr lang="en-US" sz="2000" b="1" i="0" u="none">
                <a:solidFill>
                  <a:schemeClr val="dk1"/>
                </a:solidFill>
              </a:rPr>
              <a:t>marker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separate messages in the channels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a </a:t>
            </a:r>
            <a:r>
              <a:rPr lang="en-US" sz="1800"/>
              <a:t>process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recorded its snapshot, it sends a marker, along all of its outgoing channels before sending out any more messages.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marker separates the messages in the channel into those to be included in the snapshot from those not to be recorded in the snapshot.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must record its snapshot no later than when it receives a marker on any of its incoming channels.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algorithm terminates after each process has received a marker on all of its incoming channels.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local snapshots get disseminated to all other processes and all the processes can determine the global state.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>
                <a:solidFill>
                  <a:schemeClr val="dk1"/>
                </a:solidFill>
              </a:rPr>
              <a:t>Chandy-Lamport Distributed Snapshot Algorithm</a:t>
            </a:r>
            <a:endParaRPr/>
          </a:p>
        </p:txBody>
      </p:sp>
      <p:grpSp>
        <p:nvGrpSpPr>
          <p:cNvPr id="819" name="Shape 819"/>
          <p:cNvGrpSpPr/>
          <p:nvPr/>
        </p:nvGrpSpPr>
        <p:grpSpPr>
          <a:xfrm>
            <a:off x="822960" y="2378223"/>
            <a:ext cx="7101840" cy="2867877"/>
            <a:chOff x="822960" y="2378223"/>
            <a:chExt cx="7101840" cy="2867877"/>
          </a:xfrm>
        </p:grpSpPr>
        <p:cxnSp>
          <p:nvCxnSpPr>
            <p:cNvPr id="820" name="Shape 820"/>
            <p:cNvCxnSpPr/>
            <p:nvPr/>
          </p:nvCxnSpPr>
          <p:spPr>
            <a:xfrm>
              <a:off x="1371600" y="29718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1" name="Shape 821"/>
            <p:cNvCxnSpPr/>
            <p:nvPr/>
          </p:nvCxnSpPr>
          <p:spPr>
            <a:xfrm>
              <a:off x="1371600" y="38862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2" name="Shape 822"/>
            <p:cNvCxnSpPr/>
            <p:nvPr/>
          </p:nvCxnSpPr>
          <p:spPr>
            <a:xfrm>
              <a:off x="1371600" y="48768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3" name="Shape 823"/>
            <p:cNvCxnSpPr/>
            <p:nvPr/>
          </p:nvCxnSpPr>
          <p:spPr>
            <a:xfrm>
              <a:off x="1828800" y="2971800"/>
              <a:ext cx="609600" cy="9144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24" name="Shape 824"/>
            <p:cNvSpPr txBox="1"/>
            <p:nvPr/>
          </p:nvSpPr>
          <p:spPr>
            <a:xfrm>
              <a:off x="1828800" y="3288268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5" name="Shape 825"/>
            <p:cNvCxnSpPr/>
            <p:nvPr/>
          </p:nvCxnSpPr>
          <p:spPr>
            <a:xfrm>
              <a:off x="1828800" y="2971800"/>
              <a:ext cx="2362200" cy="19050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26" name="Shape 826"/>
            <p:cNvSpPr txBox="1"/>
            <p:nvPr/>
          </p:nvSpPr>
          <p:spPr>
            <a:xfrm>
              <a:off x="3505200" y="4419600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838200" y="2888456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Shape 828"/>
            <p:cNvSpPr txBox="1"/>
            <p:nvPr/>
          </p:nvSpPr>
          <p:spPr>
            <a:xfrm>
              <a:off x="838200" y="3650456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822960" y="4692134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>
              <a:off x="2701625" y="3924300"/>
              <a:ext cx="1641900" cy="190500"/>
            </a:xfrm>
            <a:prstGeom prst="rect">
              <a:avLst/>
            </a:prstGeom>
            <a:gradFill>
              <a:gsLst>
                <a:gs pos="0">
                  <a:srgbClr val="E98A8A"/>
                </a:gs>
                <a:gs pos="50000">
                  <a:srgbClr val="F0B8B8"/>
                </a:gs>
                <a:gs pos="100000">
                  <a:srgbClr val="F6DDDD"/>
                </a:gs>
              </a:gsLst>
              <a:lin ang="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4434200" y="4912650"/>
              <a:ext cx="1052100" cy="190500"/>
            </a:xfrm>
            <a:prstGeom prst="rect">
              <a:avLst/>
            </a:prstGeom>
            <a:gradFill>
              <a:gsLst>
                <a:gs pos="0">
                  <a:srgbClr val="E98A8A"/>
                </a:gs>
                <a:gs pos="50000">
                  <a:srgbClr val="F0B8B8"/>
                </a:gs>
                <a:gs pos="100000">
                  <a:srgbClr val="F6DDDD"/>
                </a:gs>
              </a:gsLst>
              <a:lin ang="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2026225" y="2721450"/>
              <a:ext cx="1821900" cy="190500"/>
            </a:xfrm>
            <a:prstGeom prst="rect">
              <a:avLst/>
            </a:prstGeom>
            <a:gradFill>
              <a:gsLst>
                <a:gs pos="0">
                  <a:srgbClr val="CA9796"/>
                </a:gs>
                <a:gs pos="50000">
                  <a:srgbClr val="DDC0BF"/>
                </a:gs>
                <a:gs pos="100000">
                  <a:srgbClr val="EDE0E0"/>
                </a:gs>
              </a:gsLst>
              <a:lin ang="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2026225" y="2479875"/>
              <a:ext cx="4389900" cy="190500"/>
            </a:xfrm>
            <a:prstGeom prst="rect">
              <a:avLst/>
            </a:prstGeom>
            <a:gradFill>
              <a:gsLst>
                <a:gs pos="0">
                  <a:srgbClr val="E98A8A"/>
                </a:gs>
                <a:gs pos="50000">
                  <a:srgbClr val="F0B8B8"/>
                </a:gs>
                <a:gs pos="100000">
                  <a:srgbClr val="F6DDDD"/>
                </a:gs>
              </a:gsLst>
              <a:lin ang="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Shape 834"/>
            <p:cNvSpPr txBox="1"/>
            <p:nvPr/>
          </p:nvSpPr>
          <p:spPr>
            <a:xfrm>
              <a:off x="6697410" y="2378223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Shape 835"/>
            <p:cNvSpPr txBox="1"/>
            <p:nvPr/>
          </p:nvSpPr>
          <p:spPr>
            <a:xfrm>
              <a:off x="4495800" y="3886200"/>
              <a:ext cx="272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Shape 836"/>
            <p:cNvSpPr txBox="1"/>
            <p:nvPr/>
          </p:nvSpPr>
          <p:spPr>
            <a:xfrm>
              <a:off x="5562600" y="4876800"/>
              <a:ext cx="272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Shape 837"/>
          <p:cNvSpPr/>
          <p:nvPr/>
        </p:nvSpPr>
        <p:spPr>
          <a:xfrm>
            <a:off x="6329250" y="2362200"/>
            <a:ext cx="2832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3749475" y="2700350"/>
            <a:ext cx="219000" cy="2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4151000" y="3908657"/>
            <a:ext cx="2832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Shape 840"/>
          <p:cNvSpPr/>
          <p:nvPr/>
        </p:nvSpPr>
        <p:spPr>
          <a:xfrm>
            <a:off x="5288650" y="4898182"/>
            <a:ext cx="2832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Shape 841"/>
          <p:cNvSpPr txBox="1"/>
          <p:nvPr/>
        </p:nvSpPr>
        <p:spPr>
          <a:xfrm>
            <a:off x="3962400" y="2618930"/>
            <a:ext cx="45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Shape 842"/>
          <p:cNvSpPr/>
          <p:nvPr/>
        </p:nvSpPr>
        <p:spPr>
          <a:xfrm>
            <a:off x="769125" y="2756025"/>
            <a:ext cx="619500" cy="640800"/>
          </a:xfrm>
          <a:prstGeom prst="ellipse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1839200" y="2473025"/>
            <a:ext cx="145500" cy="459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2441875" y="3908650"/>
            <a:ext cx="219000" cy="2322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Shape 846"/>
          <p:cNvSpPr/>
          <p:nvPr/>
        </p:nvSpPr>
        <p:spPr>
          <a:xfrm>
            <a:off x="4183100" y="4898175"/>
            <a:ext cx="219000" cy="2322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874"/>
          <p:cNvSpPr txBox="1"/>
          <p:nvPr/>
        </p:nvSpPr>
        <p:spPr>
          <a:xfrm>
            <a:off x="406400" y="5447950"/>
            <a:ext cx="8438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On receiving the marker, say on channel c, the receiving process records its state, set channel c empty, sends out the marker on all outgoing channels </a:t>
            </a:r>
            <a:r>
              <a:rPr lang="en-US" sz="1800" dirty="0" smtClean="0"/>
              <a:t>and </a:t>
            </a:r>
            <a:r>
              <a:rPr lang="en-US" sz="1800" b="1" dirty="0"/>
              <a:t>starts recording</a:t>
            </a:r>
            <a:r>
              <a:rPr lang="en-US" sz="1800" dirty="0"/>
              <a:t> messages arriving on those channels</a:t>
            </a:r>
            <a:r>
              <a:rPr lang="en-US" sz="1800" dirty="0" smtClean="0"/>
              <a:t>,</a:t>
            </a:r>
            <a:endParaRPr sz="1800" b="1" dirty="0"/>
          </a:p>
        </p:txBody>
      </p:sp>
      <p:sp>
        <p:nvSpPr>
          <p:cNvPr id="32" name="Shape 878"/>
          <p:cNvSpPr/>
          <p:nvPr/>
        </p:nvSpPr>
        <p:spPr>
          <a:xfrm>
            <a:off x="7228600" y="1821875"/>
            <a:ext cx="187200" cy="270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879"/>
          <p:cNvSpPr txBox="1"/>
          <p:nvPr/>
        </p:nvSpPr>
        <p:spPr>
          <a:xfrm>
            <a:off x="7349845" y="1745675"/>
            <a:ext cx="17007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Record own states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Chandy-Lamport Distributed Snapshot Algorithm</a:t>
            </a:r>
            <a:endParaRPr/>
          </a:p>
        </p:txBody>
      </p:sp>
      <p:grpSp>
        <p:nvGrpSpPr>
          <p:cNvPr id="853" name="Shape 853"/>
          <p:cNvGrpSpPr/>
          <p:nvPr/>
        </p:nvGrpSpPr>
        <p:grpSpPr>
          <a:xfrm>
            <a:off x="822960" y="2533650"/>
            <a:ext cx="7101840" cy="2533650"/>
            <a:chOff x="975360" y="2305050"/>
            <a:chExt cx="7101840" cy="2533650"/>
          </a:xfrm>
        </p:grpSpPr>
        <p:cxnSp>
          <p:nvCxnSpPr>
            <p:cNvPr id="854" name="Shape 854"/>
            <p:cNvCxnSpPr/>
            <p:nvPr/>
          </p:nvCxnSpPr>
          <p:spPr>
            <a:xfrm>
              <a:off x="1524000" y="27432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5" name="Shape 855"/>
            <p:cNvCxnSpPr/>
            <p:nvPr/>
          </p:nvCxnSpPr>
          <p:spPr>
            <a:xfrm>
              <a:off x="1524000" y="36576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6" name="Shape 856"/>
            <p:cNvCxnSpPr/>
            <p:nvPr/>
          </p:nvCxnSpPr>
          <p:spPr>
            <a:xfrm>
              <a:off x="1524000" y="4648200"/>
              <a:ext cx="6553200" cy="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7" name="Shape 857"/>
            <p:cNvCxnSpPr/>
            <p:nvPr/>
          </p:nvCxnSpPr>
          <p:spPr>
            <a:xfrm>
              <a:off x="1981200" y="2743200"/>
              <a:ext cx="609600" cy="9144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58" name="Shape 858"/>
            <p:cNvSpPr txBox="1"/>
            <p:nvPr/>
          </p:nvSpPr>
          <p:spPr>
            <a:xfrm>
              <a:off x="1981200" y="3059668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9" name="Shape 859"/>
            <p:cNvCxnSpPr/>
            <p:nvPr/>
          </p:nvCxnSpPr>
          <p:spPr>
            <a:xfrm>
              <a:off x="1981200" y="2743200"/>
              <a:ext cx="2362200" cy="19050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60" name="Shape 860"/>
            <p:cNvSpPr txBox="1"/>
            <p:nvPr/>
          </p:nvSpPr>
          <p:spPr>
            <a:xfrm>
              <a:off x="3657600" y="4191000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Shape 861"/>
            <p:cNvSpPr txBox="1"/>
            <p:nvPr/>
          </p:nvSpPr>
          <p:spPr>
            <a:xfrm>
              <a:off x="990600" y="2659856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Shape 862"/>
            <p:cNvSpPr txBox="1"/>
            <p:nvPr/>
          </p:nvSpPr>
          <p:spPr>
            <a:xfrm>
              <a:off x="990600" y="3421856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Shape 863"/>
            <p:cNvSpPr txBox="1"/>
            <p:nvPr/>
          </p:nvSpPr>
          <p:spPr>
            <a:xfrm>
              <a:off x="975360" y="4463534"/>
              <a:ext cx="53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2874825" y="3695700"/>
              <a:ext cx="1620900" cy="190500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4599700" y="4648200"/>
              <a:ext cx="1039200" cy="190500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 rot="10800000" flipH="1">
              <a:off x="4358700" y="2543400"/>
              <a:ext cx="2106900" cy="20931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7" name="Shape 867"/>
            <p:cNvCxnSpPr/>
            <p:nvPr/>
          </p:nvCxnSpPr>
          <p:spPr>
            <a:xfrm rot="10800000" flipH="1">
              <a:off x="2590800" y="2743200"/>
              <a:ext cx="1409700" cy="9144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8" name="Shape 868"/>
            <p:cNvCxnSpPr>
              <a:endCxn id="864" idx="3"/>
            </p:cNvCxnSpPr>
            <p:nvPr/>
          </p:nvCxnSpPr>
          <p:spPr>
            <a:xfrm rot="10800000" flipH="1">
              <a:off x="4343325" y="3790950"/>
              <a:ext cx="152400" cy="8457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69" name="Shape 869"/>
            <p:cNvSpPr txBox="1"/>
            <p:nvPr/>
          </p:nvSpPr>
          <p:spPr>
            <a:xfrm>
              <a:off x="3162300" y="2785348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Shape 870"/>
            <p:cNvSpPr txBox="1"/>
            <p:nvPr/>
          </p:nvSpPr>
          <p:spPr>
            <a:xfrm>
              <a:off x="5654823" y="3091715"/>
              <a:ext cx="6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1" name="Shape 871"/>
            <p:cNvCxnSpPr/>
            <p:nvPr/>
          </p:nvCxnSpPr>
          <p:spPr>
            <a:xfrm>
              <a:off x="2667000" y="3657600"/>
              <a:ext cx="2971800" cy="978900"/>
            </a:xfrm>
            <a:prstGeom prst="straightConnector1">
              <a:avLst/>
            </a:prstGeom>
            <a:noFill/>
            <a:ln w="28575" cap="flat" cmpd="sng">
              <a:solidFill>
                <a:srgbClr val="0C0C0C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72" name="Shape 872"/>
            <p:cNvSpPr/>
            <p:nvPr/>
          </p:nvSpPr>
          <p:spPr>
            <a:xfrm>
              <a:off x="2189025" y="2510800"/>
              <a:ext cx="1811400" cy="190500"/>
            </a:xfrm>
            <a:prstGeom prst="rect">
              <a:avLst/>
            </a:prstGeom>
            <a:solidFill>
              <a:srgbClr val="953734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2189025" y="2305050"/>
              <a:ext cx="4379400" cy="190500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4" name="Shape 874"/>
          <p:cNvSpPr txBox="1"/>
          <p:nvPr/>
        </p:nvSpPr>
        <p:spPr>
          <a:xfrm>
            <a:off x="406400" y="5447950"/>
            <a:ext cx="8438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On receiving the marker, say on channel c, the receiving process records its state, set channel c empty, sends out the marker on all outgoing </a:t>
            </a:r>
            <a:r>
              <a:rPr lang="en-US" sz="1800" dirty="0" smtClean="0"/>
              <a:t>channels and </a:t>
            </a:r>
            <a:r>
              <a:rPr lang="en-US" sz="1800" b="1" dirty="0"/>
              <a:t>starts recording</a:t>
            </a:r>
            <a:r>
              <a:rPr lang="en-US" sz="1800" dirty="0"/>
              <a:t> messages arriving on those channels, and </a:t>
            </a:r>
            <a:r>
              <a:rPr lang="en-US" sz="1800" b="1" dirty="0"/>
              <a:t>stops recording whenever receives another marker on the same</a:t>
            </a:r>
            <a:endParaRPr sz="1800" b="1" dirty="0"/>
          </a:p>
        </p:txBody>
      </p:sp>
      <p:sp>
        <p:nvSpPr>
          <p:cNvPr id="875" name="Shape 875"/>
          <p:cNvSpPr/>
          <p:nvPr/>
        </p:nvSpPr>
        <p:spPr>
          <a:xfrm>
            <a:off x="1839200" y="2473025"/>
            <a:ext cx="145500" cy="459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2441875" y="3908650"/>
            <a:ext cx="219000" cy="2322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4183100" y="4898175"/>
            <a:ext cx="219000" cy="2322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7228600" y="1821875"/>
            <a:ext cx="187200" cy="270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Shape 879"/>
          <p:cNvSpPr txBox="1"/>
          <p:nvPr/>
        </p:nvSpPr>
        <p:spPr>
          <a:xfrm>
            <a:off x="7349845" y="1745675"/>
            <a:ext cx="17007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Record own states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Chandy-Lamport Distributed Snapshot Algorithm</a:t>
            </a:r>
            <a:endParaRPr/>
          </a:p>
        </p:txBody>
      </p:sp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837899"/>
            <a:ext cx="8535273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Chandy-Lamport Distributed Snapshot Algorithm</a:t>
            </a:r>
            <a:endParaRPr/>
          </a:p>
        </p:txBody>
      </p:sp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152400" y="1885950"/>
            <a:ext cx="8991600" cy="4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Proof sketch: </a:t>
            </a:r>
            <a:r>
              <a:rPr lang="en-US" u="sng"/>
              <a:t>The cut is consistent.</a:t>
            </a:r>
            <a:endParaRPr u="sng"/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No recording of a “receive” event without recording its “send” event</a:t>
            </a:r>
            <a:endParaRPr/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Suppose there is one.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914400" lvl="0" indent="-43180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But, this cannot happen as channel is FIFO.</a:t>
            </a:r>
            <a:endParaRPr/>
          </a:p>
        </p:txBody>
      </p:sp>
      <p:cxnSp>
        <p:nvCxnSpPr>
          <p:cNvPr id="894" name="Shape 894"/>
          <p:cNvCxnSpPr/>
          <p:nvPr/>
        </p:nvCxnSpPr>
        <p:spPr>
          <a:xfrm>
            <a:off x="1143000" y="4495800"/>
            <a:ext cx="6553200" cy="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5" name="Shape 895"/>
          <p:cNvCxnSpPr/>
          <p:nvPr/>
        </p:nvCxnSpPr>
        <p:spPr>
          <a:xfrm>
            <a:off x="1143000" y="5410200"/>
            <a:ext cx="6553200" cy="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6" name="Shape 896"/>
          <p:cNvCxnSpPr/>
          <p:nvPr/>
        </p:nvCxnSpPr>
        <p:spPr>
          <a:xfrm>
            <a:off x="1600200" y="4495800"/>
            <a:ext cx="609600" cy="91440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97" name="Shape 897"/>
          <p:cNvSpPr txBox="1"/>
          <p:nvPr/>
        </p:nvSpPr>
        <p:spPr>
          <a:xfrm>
            <a:off x="1800670" y="463992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 txBox="1"/>
          <p:nvPr/>
        </p:nvSpPr>
        <p:spPr>
          <a:xfrm>
            <a:off x="609600" y="4412456"/>
            <a:ext cx="5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609600" y="5174456"/>
            <a:ext cx="5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2209800" y="5448300"/>
            <a:ext cx="1905000" cy="1905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1" name="Shape 901"/>
          <p:cNvCxnSpPr/>
          <p:nvPr/>
        </p:nvCxnSpPr>
        <p:spPr>
          <a:xfrm rot="10800000" flipH="1">
            <a:off x="2209800" y="4495800"/>
            <a:ext cx="1409700" cy="91440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2" name="Shape 902"/>
          <p:cNvSpPr txBox="1"/>
          <p:nvPr/>
        </p:nvSpPr>
        <p:spPr>
          <a:xfrm>
            <a:off x="3145925" y="463499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1600200" y="4263390"/>
            <a:ext cx="2019300" cy="190500"/>
          </a:xfrm>
          <a:prstGeom prst="rect">
            <a:avLst/>
          </a:prstGeom>
          <a:solidFill>
            <a:srgbClr val="95373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1849800" y="5427997"/>
            <a:ext cx="169500" cy="19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5" name="Shape 905"/>
          <p:cNvCxnSpPr>
            <a:stCxn id="904" idx="0"/>
          </p:cNvCxnSpPr>
          <p:nvPr/>
        </p:nvCxnSpPr>
        <p:spPr>
          <a:xfrm rot="10800000" flipH="1">
            <a:off x="1934550" y="4562797"/>
            <a:ext cx="396000" cy="865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06" name="Shape 906"/>
          <p:cNvCxnSpPr/>
          <p:nvPr/>
        </p:nvCxnSpPr>
        <p:spPr>
          <a:xfrm rot="10800000" flipH="1">
            <a:off x="1478400" y="4537700"/>
            <a:ext cx="396000" cy="865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907" name="Shape 907"/>
          <p:cNvSpPr/>
          <p:nvPr/>
        </p:nvSpPr>
        <p:spPr>
          <a:xfrm>
            <a:off x="1429812" y="5417497"/>
            <a:ext cx="169500" cy="19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2415247" y="5351797"/>
            <a:ext cx="169500" cy="19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9" name="Shape 909"/>
          <p:cNvCxnSpPr>
            <a:stCxn id="908" idx="0"/>
          </p:cNvCxnSpPr>
          <p:nvPr/>
        </p:nvCxnSpPr>
        <p:spPr>
          <a:xfrm rot="10800000" flipH="1">
            <a:off x="2499997" y="4486597"/>
            <a:ext cx="396000" cy="86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910" name="Shape 910"/>
          <p:cNvSpPr/>
          <p:nvPr/>
        </p:nvSpPr>
        <p:spPr>
          <a:xfrm>
            <a:off x="2647425" y="3869475"/>
            <a:ext cx="533400" cy="759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Chandy-Lamport Distributed Snapshot Algorithm</a:t>
            </a:r>
            <a:endParaRPr/>
          </a:p>
        </p:txBody>
      </p:sp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152400" y="1885950"/>
            <a:ext cx="8991600" cy="4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Proof sketch: </a:t>
            </a:r>
            <a:r>
              <a:rPr lang="en-US" u="sng"/>
              <a:t>The protocol terminates.</a:t>
            </a:r>
            <a:endParaRPr u="sng"/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For each channel, recording stops with the reception of the marker on the channel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9144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What happens if the marker gets lost?</a:t>
            </a:r>
            <a:endParaRPr/>
          </a:p>
        </p:txBody>
      </p:sp>
      <p:cxnSp>
        <p:nvCxnSpPr>
          <p:cNvPr id="918" name="Shape 918"/>
          <p:cNvCxnSpPr/>
          <p:nvPr/>
        </p:nvCxnSpPr>
        <p:spPr>
          <a:xfrm>
            <a:off x="1143000" y="4495800"/>
            <a:ext cx="6553200" cy="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9" name="Shape 919"/>
          <p:cNvCxnSpPr/>
          <p:nvPr/>
        </p:nvCxnSpPr>
        <p:spPr>
          <a:xfrm>
            <a:off x="1143000" y="5410200"/>
            <a:ext cx="6553200" cy="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0" name="Shape 920"/>
          <p:cNvCxnSpPr/>
          <p:nvPr/>
        </p:nvCxnSpPr>
        <p:spPr>
          <a:xfrm>
            <a:off x="1600200" y="4495800"/>
            <a:ext cx="609600" cy="91440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21" name="Shape 921"/>
          <p:cNvSpPr txBox="1"/>
          <p:nvPr/>
        </p:nvSpPr>
        <p:spPr>
          <a:xfrm>
            <a:off x="1800670" y="463992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609600" y="4412456"/>
            <a:ext cx="5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Shape 923"/>
          <p:cNvSpPr txBox="1"/>
          <p:nvPr/>
        </p:nvSpPr>
        <p:spPr>
          <a:xfrm>
            <a:off x="609600" y="5174456"/>
            <a:ext cx="5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2209800" y="5448300"/>
            <a:ext cx="1905000" cy="1905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5" name="Shape 925"/>
          <p:cNvCxnSpPr/>
          <p:nvPr/>
        </p:nvCxnSpPr>
        <p:spPr>
          <a:xfrm rot="10800000" flipH="1">
            <a:off x="2209800" y="4495800"/>
            <a:ext cx="1409700" cy="91440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26" name="Shape 926"/>
          <p:cNvSpPr txBox="1"/>
          <p:nvPr/>
        </p:nvSpPr>
        <p:spPr>
          <a:xfrm>
            <a:off x="3145925" y="463499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1600200" y="4263390"/>
            <a:ext cx="2019300" cy="190500"/>
          </a:xfrm>
          <a:prstGeom prst="rect">
            <a:avLst/>
          </a:prstGeom>
          <a:solidFill>
            <a:srgbClr val="95373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Chandy-Lamport Distributed Snapshot Algorithm</a:t>
            </a:r>
            <a:endParaRPr/>
          </a:p>
        </p:txBody>
      </p:sp>
      <p:sp>
        <p:nvSpPr>
          <p:cNvPr id="933" name="Shape 933"/>
          <p:cNvSpPr txBox="1"/>
          <p:nvPr/>
        </p:nvSpPr>
        <p:spPr>
          <a:xfrm>
            <a:off x="822325" y="1995487"/>
            <a:ext cx="7370762" cy="2530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Marker receiving rule for Process Pi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If (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has not yet recorded its state</a:t>
            </a: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records its process state now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records the state of c as the empty set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turns on recording of messages arriving over other channels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else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records the state of c as the set of messages received over 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since it saved its state</a:t>
            </a:r>
            <a:endParaRPr/>
          </a:p>
        </p:txBody>
      </p:sp>
      <p:sp>
        <p:nvSpPr>
          <p:cNvPr id="934" name="Shape 934"/>
          <p:cNvSpPr txBox="1"/>
          <p:nvPr/>
        </p:nvSpPr>
        <p:spPr>
          <a:xfrm>
            <a:off x="685800" y="4724400"/>
            <a:ext cx="7467600" cy="13112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Marker sending rule for Process Pi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After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has recorded its state</a:t>
            </a: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outgoing channel c: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sends one marker message over 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(before it sends any other message over c)</a:t>
            </a:r>
            <a:endParaRPr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 Assumption -  Lai-Yang Algorithm</a:t>
            </a:r>
            <a:endParaRPr/>
          </a:p>
        </p:txBody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0" y="1885950"/>
            <a:ext cx="91440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</a:t>
            </a:r>
            <a:r>
              <a:rPr lang="en-US" sz="2400" b="1" i="1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coloring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scheme that works as follows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White (before snapshot); Red (after snapshot)</a:t>
            </a: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process is initially white and turns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while taking a snapshot. The equivalent of the “Marker Sending Rule”  (virtual broadcast) is executed when a process turns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message sent by a white (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process is colored white (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Thus, a white (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message is a message that was sent before (after) the sender of that message recorded its local snapshot.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white process takes its snapshot at its convenience, but no later than the instant it receives a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message.</a:t>
            </a:r>
            <a:endParaRPr/>
          </a:p>
          <a:p>
            <a: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white process records a history of all white messages sent or received by it along each channel.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a process turns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 sends these histories along with its snapshot to the initiator process that collects the global snapshot.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Determining Messages in transit ( i.e.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White messages received by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process)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initiator process evaluates transit(LSi, LSj) to compute the state of a channel Cij as given below: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SCij = {white messages sent by pi on Cij −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white messages received by pj on Cij}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= { send (Mij)|send(mij)∈LSi} − {rec(mij)| rec(mij)∈LSj}.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6" name="Shape 946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915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 Assumption -  </a:t>
            </a:r>
            <a:b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Lai-Yang Algorithm (cont.)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Physical Clocks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4013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How do we measure real time?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17th century - Mechanical clocks based on astronomical measurements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Solar Day - Transit of the sun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Solar Seconds - Solar Day/(3600*24)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 (1940) - Rotation of the earth varies (gets slower)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 solar second - average over many days</a:t>
            </a:r>
            <a:endParaRPr/>
          </a:p>
        </p:txBody>
      </p:sp>
      <p:graphicFrame>
        <p:nvGraphicFramePr>
          <p:cNvPr id="145" name="Shape 145"/>
          <p:cNvGraphicFramePr/>
          <p:nvPr/>
        </p:nvGraphicFramePr>
        <p:xfrm>
          <a:off x="5334000" y="1905000"/>
          <a:ext cx="3429000" cy="4238285"/>
        </p:xfrm>
        <a:graphic>
          <a:graphicData uri="http://schemas.openxmlformats.org/drawingml/2006/table">
            <a:tbl>
              <a:tblPr>
                <a:noFill/>
                <a:tableStyleId>{32836AB0-0DCA-49B8-82F7-8D25DFEAE0B7}</a:tableStyleId>
              </a:tblPr>
              <a:tblGrid>
                <a:gridCol w="1714500"/>
                <a:gridCol w="171450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Date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Duration in mean solar time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February 11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March 26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− 18.1 seconds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14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June 19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+ 13.1 seconds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July 26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September 16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− 21.3 seconds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November 3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December 22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+ 29.9 seconds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0CC"/>
                    </a:solidFill>
                  </a:tcPr>
                </a:tc>
              </a:tr>
            </a:tbl>
          </a:graphicData>
        </a:graphic>
      </p:graphicFrame>
      <p:sp>
        <p:nvSpPr>
          <p:cNvPr id="146" name="Shape 146"/>
          <p:cNvSpPr txBox="1"/>
          <p:nvPr/>
        </p:nvSpPr>
        <p:spPr>
          <a:xfrm>
            <a:off x="3429000" y="6248400"/>
            <a:ext cx="5715000" cy="40005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 of apparent solar day (1998) –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cf: wikipedia</a:t>
            </a:r>
            <a:r>
              <a:rPr lang="en-US" sz="1800" b="0" i="1" u="none" strike="noStrike" cap="none" baseline="30000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FIFO Assumption: Termination</a:t>
            </a:r>
            <a:endParaRPr/>
          </a:p>
        </p:txBody>
      </p:sp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868680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First method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I keeps a counter cntri that indicates the difference between the number of white messages it has sent and received before recording its snapshot, i.e number of messages still in transit.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reports this value to the initiator along with its snapshot and forwards all white messages, it receives henceforth, to the initiator.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Snapshot collection terminates when the initiator has received         Σi cntri number of forwarded white messages.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Second method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red message sent by a process piggybacks the  value of the number of white messages sent on that channel before the local state recording. Each process keeps a counter for the number of white messages received on each channel.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Termination – Process  receives as many white messages on each channel as the value piggybacked on red messages received on that channel.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Assumption: Mattern’s Algorithm</a:t>
            </a:r>
            <a:endParaRPr/>
          </a:p>
        </p:txBody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178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Vector Clocks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process agree on some future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time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a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set of virtual time instants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,…s</a:t>
            </a:r>
            <a:r>
              <a:rPr lang="en-US" sz="20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which are mutually concurrent and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did not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yet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occur</a:t>
            </a:r>
            <a:endParaRPr sz="20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takes its local snapshot at </a:t>
            </a:r>
            <a:r>
              <a:rPr lang="en-US" sz="2000" b="0" i="0" u="none" strike="noStrike" cap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 time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time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local snapshots are collected to construct a global snapshot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and then fixes its next time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+(0,…,0,1,0,…,0) to be the common snapshot time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broadcasts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blocks waiting for all the acknowledgements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again (setting 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takes its snapshot and broadcast a dummy message (i.e. force everybody else to advance their clocks to a value ≥ s)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takes its snapshot and sends it to P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its local clock becomes ≥ 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FIFO Assumption (Mattern cont)</a:t>
            </a:r>
            <a:endParaRPr/>
          </a:p>
        </p:txBody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Inventing a n+1 </a:t>
            </a:r>
            <a:r>
              <a:rPr lang="en-US" sz="2400" b="0" i="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process whose clock is managed by P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use its clock and because the virtual clock C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n+1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only when P</a:t>
            </a:r>
            <a:r>
              <a:rPr lang="en-US" sz="2400" b="0" i="0" u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initiates a new run of snapshot 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first n components of the vector can be omitted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first broadcast phase is unnecessary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Counter modulo 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Termination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termination detection algorithm [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Mattern 87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 b="1"/>
              <a:t>Thanks</a:t>
            </a:r>
            <a:endParaRPr sz="4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Atomic Clocks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1425575"/>
            <a:ext cx="5181600" cy="543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1948 - Counting transitions of a crystal (Cesium 133, quartz) used as atomic clock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crystal oscillates at a well known frequency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2014 – NIST-F2 Atomic clock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Accuracy: ± 1 sec in 300 mil years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NIST-F2 measures particular transitions in Cesium atom (9,192,631,770 vibrations per second), in much colder environment, minus 316F, than NIST-F1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TAI - International Atomic Time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9,192,631,779 transitions = 1 mean solar second in 1948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Shape 153" descr="http://jila.colorado.edu/yelabs/sites/default/files/images/pages/ultracold_atomClock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524000"/>
            <a:ext cx="33337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5216525" y="4724400"/>
            <a:ext cx="37401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UTC (Universal Coordinated Time)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time to time, UTC skips a solar second to stay in phase with the sun (30+ times since 1958)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UTC is broadcast by several sources (satellites…)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1143000" y="622935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From Distributed Systems  (</a:t>
            </a: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cs.nju.edu.cn/</a:t>
            </a:r>
            <a:r>
              <a:rPr lang="en-US" sz="14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distribute</a:t>
            </a: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/lecture-notes/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371600" y="381000"/>
            <a:ext cx="7162800" cy="6096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Clocks Work in Computers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425950" y="1381125"/>
            <a:ext cx="1435100" cy="838200"/>
          </a:xfrm>
          <a:prstGeom prst="rect">
            <a:avLst/>
          </a:prstGeom>
          <a:solidFill>
            <a:srgbClr val="CCFFFF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Quartz crystal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4495800" y="2971800"/>
            <a:ext cx="1409700" cy="655637"/>
          </a:xfrm>
          <a:prstGeom prst="rect">
            <a:avLst/>
          </a:prstGeom>
          <a:solidFill>
            <a:srgbClr val="CCFFFF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Counter 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2524125" y="1433512"/>
            <a:ext cx="1568450" cy="838200"/>
          </a:xfrm>
          <a:prstGeom prst="rect">
            <a:avLst/>
          </a:prstGeom>
          <a:solidFill>
            <a:srgbClr val="CCFFFF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register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029200" y="2232025"/>
            <a:ext cx="234950" cy="739775"/>
          </a:xfrm>
          <a:prstGeom prst="downArrow">
            <a:avLst>
              <a:gd name="adj1" fmla="val 50000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/>
          <p:nvPr/>
        </p:nvSpPr>
        <p:spPr>
          <a:xfrm rot="5400000">
            <a:off x="3200400" y="2328862"/>
            <a:ext cx="1295400" cy="11557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8622" y="0"/>
                </a:moveTo>
                <a:lnTo>
                  <a:pt x="15644" y="3857"/>
                </a:lnTo>
                <a:lnTo>
                  <a:pt x="17815" y="3857"/>
                </a:lnTo>
                <a:lnTo>
                  <a:pt x="17815" y="19806"/>
                </a:lnTo>
                <a:lnTo>
                  <a:pt x="0" y="19806"/>
                </a:lnTo>
                <a:lnTo>
                  <a:pt x="0" y="21600"/>
                </a:lnTo>
                <a:lnTo>
                  <a:pt x="19429" y="21600"/>
                </a:lnTo>
                <a:lnTo>
                  <a:pt x="19429" y="3857"/>
                </a:lnTo>
                <a:lnTo>
                  <a:pt x="21600" y="3857"/>
                </a:lnTo>
                <a:lnTo>
                  <a:pt x="18622" y="0"/>
                </a:lnTo>
                <a:close/>
              </a:path>
            </a:pathLst>
          </a:custGeom>
          <a:noFill/>
          <a:ln w="1587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5511800" y="2286000"/>
            <a:ext cx="34671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crystal oscillation decrements the counter by 1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04800" y="24384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counter gets 0, its value reloaded from the holding register</a:t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029200" y="3657600"/>
            <a:ext cx="247650" cy="649287"/>
          </a:xfrm>
          <a:prstGeom prst="downArrow">
            <a:avLst>
              <a:gd name="adj1" fmla="val 50000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572000" y="4267200"/>
            <a:ext cx="1255712" cy="473075"/>
          </a:xfrm>
          <a:prstGeom prst="rect">
            <a:avLst/>
          </a:prstGeom>
          <a:solidFill>
            <a:srgbClr val="CCFFFF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CPU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5715000" y="3505200"/>
            <a:ext cx="32194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counter is 0, an interrupt is generated, which is call a 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 tick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838200" y="4876800"/>
            <a:ext cx="37147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each clock tick, an interrupt service procedure add 1 to time stored in memory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419600" y="5486400"/>
            <a:ext cx="1560512" cy="473075"/>
          </a:xfrm>
          <a:prstGeom prst="rect">
            <a:avLst/>
          </a:prstGeom>
          <a:solidFill>
            <a:srgbClr val="CCFFFF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029200" y="4724400"/>
            <a:ext cx="24765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5759450" y="1371600"/>
            <a:ext cx="2641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Oscillation at a well-defined frequency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4850</Words>
  <Application>Microsoft Office PowerPoint</Application>
  <PresentationFormat>On-screen Show (4:3)</PresentationFormat>
  <Paragraphs>649</Paragraphs>
  <Slides>73</Slides>
  <Notes>73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Tahoma</vt:lpstr>
      <vt:lpstr>Times New Roman</vt:lpstr>
      <vt:lpstr>Noto Sans Symbols</vt:lpstr>
      <vt:lpstr>Calibri</vt:lpstr>
      <vt:lpstr>1_Contemporary Portrait</vt:lpstr>
      <vt:lpstr>Contemporary Portrait</vt:lpstr>
      <vt:lpstr>2_Contemporary Portrait</vt:lpstr>
      <vt:lpstr>Distributed Computing Concepts - Global Time and State in Distributed Systems</vt:lpstr>
      <vt:lpstr>Global Time &amp; Global States of Distributed Systems</vt:lpstr>
      <vt:lpstr>Simulate Synchronous  Distributed Systems</vt:lpstr>
      <vt:lpstr>The Concept of Time in Distributed Systems</vt:lpstr>
      <vt:lpstr>Global time in distributed systems</vt:lpstr>
      <vt:lpstr>Physical Clock Synchronization</vt:lpstr>
      <vt:lpstr>Physical Clocks</vt:lpstr>
      <vt:lpstr>Atomic Clocks</vt:lpstr>
      <vt:lpstr>Slide 9</vt:lpstr>
      <vt:lpstr>Accuracy of Computer Clocks</vt:lpstr>
      <vt:lpstr>Cristian’s (Time Server) Algorithm</vt:lpstr>
      <vt:lpstr>Cristian’s Algorithm</vt:lpstr>
      <vt:lpstr>Berkeley UNIX algorithm</vt:lpstr>
      <vt:lpstr>Decentralized Averaging Algorithm</vt:lpstr>
      <vt:lpstr>Network Time Protocol (NTP)</vt:lpstr>
      <vt:lpstr>NTP Design</vt:lpstr>
      <vt:lpstr>DCE Distributed Time Service</vt:lpstr>
      <vt:lpstr>Clock Synchronization in DCE</vt:lpstr>
      <vt:lpstr>Logical Clock Synchronization</vt:lpstr>
      <vt:lpstr>Causal Relations</vt:lpstr>
      <vt:lpstr>Logical Clocks</vt:lpstr>
      <vt:lpstr>Logical Clocks</vt:lpstr>
      <vt:lpstr>Event Ordering</vt:lpstr>
      <vt:lpstr>Slide 24</vt:lpstr>
      <vt:lpstr>Causal Ordering</vt:lpstr>
      <vt:lpstr>Implementation of Logical Clocks</vt:lpstr>
      <vt:lpstr>Types of Logical Clocks</vt:lpstr>
      <vt:lpstr>Scalar Logical Clocks - Lamport</vt:lpstr>
      <vt:lpstr>Consistency with Scalar Clocks</vt:lpstr>
      <vt:lpstr>Slide 30</vt:lpstr>
      <vt:lpstr>Total Ordering</vt:lpstr>
      <vt:lpstr>Properties of Scalar Clocks</vt:lpstr>
      <vt:lpstr>Properties of Scalar Clocks  </vt:lpstr>
      <vt:lpstr>Independence</vt:lpstr>
      <vt:lpstr>Problems with Total Ordering</vt:lpstr>
      <vt:lpstr>Vector Clocks</vt:lpstr>
      <vt:lpstr>Vector Clocks example</vt:lpstr>
      <vt:lpstr>Vector Times (cont)</vt:lpstr>
      <vt:lpstr>Vector Clocks</vt:lpstr>
      <vt:lpstr>Vector Clocks</vt:lpstr>
      <vt:lpstr>Structure of Vector Clocks</vt:lpstr>
      <vt:lpstr>Structure of Vector Clocks</vt:lpstr>
      <vt:lpstr>Vector Clocks</vt:lpstr>
      <vt:lpstr>Matrix Time</vt:lpstr>
      <vt:lpstr>Time Manager Operations</vt:lpstr>
      <vt:lpstr>Slide 46</vt:lpstr>
      <vt:lpstr>Simulate A Global State</vt:lpstr>
      <vt:lpstr>Global States</vt:lpstr>
      <vt:lpstr>Global States: An Analogy</vt:lpstr>
      <vt:lpstr>Event Diagram</vt:lpstr>
      <vt:lpstr>Equivalent Event Diagram</vt:lpstr>
      <vt:lpstr>Rubber band Event Diagram</vt:lpstr>
      <vt:lpstr>Poset Diagram</vt:lpstr>
      <vt:lpstr>Poset Diagram</vt:lpstr>
      <vt:lpstr>Cuts and Consistent Cuts</vt:lpstr>
      <vt:lpstr>Consistent Cuts</vt:lpstr>
      <vt:lpstr>Consistent Cuts</vt:lpstr>
      <vt:lpstr>Global States of Consistent Cuts</vt:lpstr>
      <vt:lpstr>System Model for Global Snapshots</vt:lpstr>
      <vt:lpstr>Process States and Messages in transit</vt:lpstr>
      <vt:lpstr>Chandy-Lamport Distributed Snapshot Algorithm</vt:lpstr>
      <vt:lpstr>Chandy-Lamport Distributed Snapshot Algorithm</vt:lpstr>
      <vt:lpstr>Chandy-Lamport Distributed Snapshot Algorithm</vt:lpstr>
      <vt:lpstr>Chandy-Lamport Distributed Snapshot Algorithm</vt:lpstr>
      <vt:lpstr>Chandy-Lamport Distributed Snapshot Algorithm</vt:lpstr>
      <vt:lpstr>Chandy-Lamport Distributed Snapshot Algorithm</vt:lpstr>
      <vt:lpstr>Chandy-Lamport Distributed Snapshot Algorithm</vt:lpstr>
      <vt:lpstr>Computing Global States without  FIFO  Assumption -  Lai-Yang Algorithm</vt:lpstr>
      <vt:lpstr>Computing Global States without  FIFO  Assumption -   Lai-Yang Algorithm (cont.)</vt:lpstr>
      <vt:lpstr>Computing Global States without FIFO Assumption: Termination</vt:lpstr>
      <vt:lpstr>Computing Global States without  FIFO Assumption: Mattern’s Algorithm</vt:lpstr>
      <vt:lpstr>Computing Global States without FIFO Assumption (Mattern cont)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Concepts - Global Time and State in Distributed Systems</dc:title>
  <dc:creator>Sarwar</dc:creator>
  <cp:lastModifiedBy>Windows User</cp:lastModifiedBy>
  <cp:revision>2</cp:revision>
  <dcterms:modified xsi:type="dcterms:W3CDTF">2018-05-23T09:32:26Z</dcterms:modified>
</cp:coreProperties>
</file>