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66" r:id="rId5"/>
    <p:sldId id="259" r:id="rId6"/>
    <p:sldId id="267" r:id="rId7"/>
    <p:sldId id="260" r:id="rId8"/>
    <p:sldId id="261" r:id="rId9"/>
    <p:sldId id="262" r:id="rId10"/>
    <p:sldId id="263" r:id="rId11"/>
    <p:sldId id="264" r:id="rId12"/>
    <p:sldId id="268" r:id="rId13"/>
    <p:sldId id="269" r:id="rId14"/>
    <p:sldId id="270" r:id="rId15"/>
    <p:sldId id="271" r:id="rId16"/>
    <p:sldId id="275" r:id="rId17"/>
    <p:sldId id="273" r:id="rId18"/>
    <p:sldId id="274" r:id="rId19"/>
    <p:sldId id="276" r:id="rId20"/>
    <p:sldId id="277" r:id="rId21"/>
    <p:sldId id="278" r:id="rId22"/>
    <p:sldId id="279" r:id="rId23"/>
    <p:sldId id="272" r:id="rId24"/>
    <p:sldId id="280" r:id="rId25"/>
    <p:sldId id="281"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9" d="100"/>
          <a:sy n="129" d="100"/>
        </p:scale>
        <p:origin x="-108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image" Target="../media/image22.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6.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14C9C0-8EF9-4473-9C47-91FA0E034061}" type="datetimeFigureOut">
              <a:rPr lang="en-US" smtClean="0"/>
              <a:t>1/21/2010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0A8BF0-202F-4F12-8BA1-9002BA4E15FB}"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A8BF0-202F-4F12-8BA1-9002BA4E15FB}"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690A8BF0-202F-4F12-8BA1-9002BA4E15FB}"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4D5A57F-8D81-4AB6-9E0A-D0C2AA931740}"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30939BF-64A9-4BC5-AC52-F04C2129013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DF37419-2E86-4B6A-9012-FDA810D0827E}"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C3D93FFA-A86A-42F4-85AC-AAA8CF2C6E4F}"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0A76569F-7180-4A12-B522-F27D19A0645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CB13F4E-27FF-4B4C-A1A1-0BB905845BE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1445EBD-358B-42FE-A29C-9626C6F31FB1}"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291EE5E-4416-4548-943B-106335811AD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8FBC76E-83C8-4AAA-AE15-E233674668F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D9BF4EC1-0051-4024-9605-FFB66049235B}"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2FC5A823-8D1C-4E95-A734-FFFF0D87CBBC}"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EA5B9D5-C3A5-470D-8462-A95D77581F6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E4E7E4-EE4B-4BA2-98C2-78A78B55D2B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D0234C1-09AE-4FEE-AA24-6728AD46E8D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6.xml"/><Relationship Id="rId1" Type="http://schemas.openxmlformats.org/officeDocument/2006/relationships/vmlDrawing" Target="../drawings/vmlDrawing3.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8.bin"/><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11.bin"/><Relationship Id="rId4" Type="http://schemas.openxmlformats.org/officeDocument/2006/relationships/oleObject" Target="../embeddings/oleObject10.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13.bin"/></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oleObject" Target="../embeddings/oleObject15.bin"/></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oleObject" Target="../embeddings/oleObject17.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oleObject" Target="../embeddings/oleObject20.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22.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6.xml"/><Relationship Id="rId1" Type="http://schemas.openxmlformats.org/officeDocument/2006/relationships/vmlDrawing" Target="../drawings/vmlDrawing13.vml"/><Relationship Id="rId4" Type="http://schemas.openxmlformats.org/officeDocument/2006/relationships/oleObject" Target="../embeddings/oleObject25.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6.xml"/><Relationship Id="rId1" Type="http://schemas.openxmlformats.org/officeDocument/2006/relationships/vmlDrawing" Target="../drawings/vmlDrawing14.v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www.csun.edu/marketing" TargetMode="Externa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sz="3600"/>
              <a:t>Optimization Models for Generating Graduation Roadmaps</a:t>
            </a:r>
            <a:r>
              <a:rPr lang="en-US" sz="3200"/>
              <a:t> </a:t>
            </a:r>
          </a:p>
        </p:txBody>
      </p:sp>
      <p:sp>
        <p:nvSpPr>
          <p:cNvPr id="2051" name="Rectangle 3"/>
          <p:cNvSpPr>
            <a:spLocks noGrp="1" noChangeArrowheads="1"/>
          </p:cNvSpPr>
          <p:nvPr>
            <p:ph type="subTitle" idx="1"/>
          </p:nvPr>
        </p:nvSpPr>
        <p:spPr/>
        <p:txBody>
          <a:bodyPr/>
          <a:lstStyle/>
          <a:p>
            <a:endParaRPr lang="en-US" sz="2000"/>
          </a:p>
          <a:p>
            <a:endParaRPr lang="en-US" sz="2000"/>
          </a:p>
          <a:p>
            <a:r>
              <a:rPr lang="en-US" sz="2400"/>
              <a:t>A. Dechter and R. Dechter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p:cNvSpPr>
            <a:spLocks noGrp="1" noChangeArrowheads="1"/>
          </p:cNvSpPr>
          <p:nvPr>
            <p:ph type="title"/>
          </p:nvPr>
        </p:nvSpPr>
        <p:spPr/>
        <p:txBody>
          <a:bodyPr/>
          <a:lstStyle/>
          <a:p>
            <a:r>
              <a:rPr lang="en-US" sz="4000"/>
              <a:t>Two Degree Plans for the Example</a:t>
            </a:r>
            <a:r>
              <a:rPr lang="en-US"/>
              <a:t> </a:t>
            </a:r>
          </a:p>
        </p:txBody>
      </p:sp>
      <p:graphicFrame>
        <p:nvGraphicFramePr>
          <p:cNvPr id="14342" name="Object 6"/>
          <p:cNvGraphicFramePr>
            <a:graphicFrameLocks noChangeAspect="1"/>
          </p:cNvGraphicFramePr>
          <p:nvPr/>
        </p:nvGraphicFramePr>
        <p:xfrm>
          <a:off x="457200" y="1371600"/>
          <a:ext cx="4724400" cy="2697163"/>
        </p:xfrm>
        <a:graphic>
          <a:graphicData uri="http://schemas.openxmlformats.org/presentationml/2006/ole">
            <p:oleObj spid="_x0000_s14342" r:id="rId3" imgW="5345566" imgH="3016704" progId="Visio.Drawing.6">
              <p:embed/>
            </p:oleObj>
          </a:graphicData>
        </a:graphic>
      </p:graphicFrame>
      <p:graphicFrame>
        <p:nvGraphicFramePr>
          <p:cNvPr id="14341" name="Object 5"/>
          <p:cNvGraphicFramePr>
            <a:graphicFrameLocks noChangeAspect="1"/>
          </p:cNvGraphicFramePr>
          <p:nvPr/>
        </p:nvGraphicFramePr>
        <p:xfrm>
          <a:off x="3810000" y="3886200"/>
          <a:ext cx="4648200" cy="2700338"/>
        </p:xfrm>
        <a:graphic>
          <a:graphicData uri="http://schemas.openxmlformats.org/presentationml/2006/ole">
            <p:oleObj spid="_x0000_s14341" r:id="rId4" imgW="5345566" imgH="3050721" progId="Visio.Drawing.6">
              <p:embed/>
            </p:oleObj>
          </a:graphicData>
        </a:graphic>
      </p:graphicFrame>
      <p:sp>
        <p:nvSpPr>
          <p:cNvPr id="14343" name="Rectangle 7"/>
          <p:cNvSpPr>
            <a:spLocks noChangeArrowheads="1"/>
          </p:cNvSpPr>
          <p:nvPr/>
        </p:nvSpPr>
        <p:spPr bwMode="auto">
          <a:xfrm>
            <a:off x="0" y="1663700"/>
            <a:ext cx="9144000" cy="0"/>
          </a:xfrm>
          <a:prstGeom prst="rect">
            <a:avLst/>
          </a:prstGeom>
          <a:noFill/>
          <a:ln w="9525">
            <a:noFill/>
            <a:miter lim="800000"/>
            <a:headEnd/>
            <a:tailEnd/>
          </a:ln>
          <a:effectLst/>
        </p:spPr>
        <p:txBody>
          <a:bodyPr wrap="none" anchor="ctr">
            <a:spAutoFit/>
          </a:bodyPr>
          <a:lstStyle/>
          <a:p>
            <a:endParaRPr lang="en-US"/>
          </a:p>
        </p:txBody>
      </p:sp>
      <p:sp>
        <p:nvSpPr>
          <p:cNvPr id="14344" name="Rectangle 8"/>
          <p:cNvSpPr>
            <a:spLocks noChangeArrowheads="1"/>
          </p:cNvSpPr>
          <p:nvPr/>
        </p:nvSpPr>
        <p:spPr bwMode="auto">
          <a:xfrm>
            <a:off x="0" y="3311525"/>
            <a:ext cx="323850" cy="244475"/>
          </a:xfrm>
          <a:prstGeom prst="rect">
            <a:avLst/>
          </a:prstGeom>
          <a:noFill/>
          <a:ln w="9525">
            <a:noFill/>
            <a:miter lim="800000"/>
            <a:headEnd/>
            <a:tailEnd/>
          </a:ln>
          <a:effectLst/>
        </p:spPr>
        <p:txBody>
          <a:bodyPr wrap="none" anchor="ctr">
            <a:spAutoFit/>
          </a:bodyPr>
          <a:lstStyle/>
          <a:p>
            <a:r>
              <a:rPr lang="en-US" sz="1000">
                <a:cs typeface="Times New Roman" pitchFamily="18" charset="0"/>
              </a:rPr>
              <a:t>    </a:t>
            </a:r>
            <a:endParaRPr lang="en-US"/>
          </a:p>
        </p:txBody>
      </p:sp>
      <p:sp>
        <p:nvSpPr>
          <p:cNvPr id="14345" name="Text Box 9"/>
          <p:cNvSpPr txBox="1">
            <a:spLocks noChangeArrowheads="1"/>
          </p:cNvSpPr>
          <p:nvPr/>
        </p:nvSpPr>
        <p:spPr bwMode="auto">
          <a:xfrm>
            <a:off x="5257800" y="2362200"/>
            <a:ext cx="2590800" cy="779463"/>
          </a:xfrm>
          <a:prstGeom prst="rect">
            <a:avLst/>
          </a:prstGeom>
          <a:noFill/>
          <a:ln w="9525">
            <a:noFill/>
            <a:miter lim="800000"/>
            <a:headEnd/>
            <a:tailEnd/>
          </a:ln>
          <a:effectLst/>
        </p:spPr>
        <p:txBody>
          <a:bodyPr>
            <a:spAutoFit/>
          </a:bodyPr>
          <a:lstStyle/>
          <a:p>
            <a:pPr>
              <a:spcBef>
                <a:spcPct val="50000"/>
              </a:spcBef>
            </a:pPr>
            <a:r>
              <a:rPr lang="en-US"/>
              <a:t>Total Units = 24</a:t>
            </a:r>
          </a:p>
          <a:p>
            <a:pPr>
              <a:spcBef>
                <a:spcPct val="50000"/>
              </a:spcBef>
            </a:pPr>
            <a:r>
              <a:rPr lang="en-US"/>
              <a:t>Longest Path = 4 terms</a:t>
            </a:r>
          </a:p>
        </p:txBody>
      </p:sp>
      <p:sp>
        <p:nvSpPr>
          <p:cNvPr id="14346" name="Text Box 10"/>
          <p:cNvSpPr txBox="1">
            <a:spLocks noChangeArrowheads="1"/>
          </p:cNvSpPr>
          <p:nvPr/>
        </p:nvSpPr>
        <p:spPr bwMode="auto">
          <a:xfrm>
            <a:off x="1143000" y="5029200"/>
            <a:ext cx="2590800" cy="779463"/>
          </a:xfrm>
          <a:prstGeom prst="rect">
            <a:avLst/>
          </a:prstGeom>
          <a:noFill/>
          <a:ln w="9525">
            <a:noFill/>
            <a:miter lim="800000"/>
            <a:headEnd/>
            <a:tailEnd/>
          </a:ln>
          <a:effectLst/>
        </p:spPr>
        <p:txBody>
          <a:bodyPr>
            <a:spAutoFit/>
          </a:bodyPr>
          <a:lstStyle/>
          <a:p>
            <a:pPr>
              <a:spcBef>
                <a:spcPct val="50000"/>
              </a:spcBef>
            </a:pPr>
            <a:r>
              <a:rPr lang="en-US"/>
              <a:t>Total Units = 27</a:t>
            </a:r>
          </a:p>
          <a:p>
            <a:pPr>
              <a:spcBef>
                <a:spcPct val="50000"/>
              </a:spcBef>
            </a:pPr>
            <a:r>
              <a:rPr lang="en-US"/>
              <a:t>Longest Path = 3 terms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p:cNvSpPr>
            <a:spLocks noGrp="1" noChangeArrowheads="1"/>
          </p:cNvSpPr>
          <p:nvPr>
            <p:ph type="title"/>
          </p:nvPr>
        </p:nvSpPr>
        <p:spPr/>
        <p:txBody>
          <a:bodyPr/>
          <a:lstStyle/>
          <a:p>
            <a:r>
              <a:rPr lang="en-US" sz="3600"/>
              <a:t>Minimum Length Schedules for the Two Plans</a:t>
            </a:r>
            <a:r>
              <a:rPr lang="en-US" sz="4000"/>
              <a:t> </a:t>
            </a:r>
          </a:p>
        </p:txBody>
      </p:sp>
      <p:sp>
        <p:nvSpPr>
          <p:cNvPr id="16390" name="Rectangle 6"/>
          <p:cNvSpPr>
            <a:spLocks noChangeArrowheads="1"/>
          </p:cNvSpPr>
          <p:nvPr/>
        </p:nvSpPr>
        <p:spPr bwMode="auto">
          <a:xfrm>
            <a:off x="0" y="219075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16389" name="Object 5"/>
          <p:cNvGraphicFramePr>
            <a:graphicFrameLocks noChangeAspect="1"/>
          </p:cNvGraphicFramePr>
          <p:nvPr/>
        </p:nvGraphicFramePr>
        <p:xfrm>
          <a:off x="914400" y="2057400"/>
          <a:ext cx="7086600" cy="4084638"/>
        </p:xfrm>
        <a:graphic>
          <a:graphicData uri="http://schemas.openxmlformats.org/presentationml/2006/ole">
            <p:oleObj spid="_x0000_s16389" r:id="rId3" imgW="5309507" imgH="2991530" progId="Visio.Drawing.6">
              <p:embed/>
            </p:oleObj>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304800" y="274638"/>
            <a:ext cx="8534400" cy="1143000"/>
          </a:xfrm>
        </p:spPr>
        <p:txBody>
          <a:bodyPr/>
          <a:lstStyle/>
          <a:p>
            <a:r>
              <a:rPr lang="en-US" sz="3200"/>
              <a:t>Degree Planning as Constrained Optimization</a:t>
            </a:r>
          </a:p>
        </p:txBody>
      </p:sp>
      <p:sp>
        <p:nvSpPr>
          <p:cNvPr id="33795" name="Rectangle 3"/>
          <p:cNvSpPr>
            <a:spLocks noGrp="1" noChangeArrowheads="1"/>
          </p:cNvSpPr>
          <p:nvPr>
            <p:ph type="body" idx="1"/>
          </p:nvPr>
        </p:nvSpPr>
        <p:spPr/>
        <p:txBody>
          <a:bodyPr/>
          <a:lstStyle/>
          <a:p>
            <a:r>
              <a:rPr lang="en-US"/>
              <a:t>Objective:</a:t>
            </a:r>
          </a:p>
          <a:p>
            <a:pPr lvl="1">
              <a:buFontTx/>
              <a:buNone/>
            </a:pPr>
            <a:r>
              <a:rPr lang="en-US"/>
              <a:t>Minimize time-to-degree (i.e., number of terms)</a:t>
            </a:r>
          </a:p>
          <a:p>
            <a:r>
              <a:rPr lang="en-US"/>
              <a:t>Constraints:</a:t>
            </a:r>
          </a:p>
          <a:p>
            <a:pPr lvl="1"/>
            <a:r>
              <a:rPr lang="en-US"/>
              <a:t>Requirements for the degree</a:t>
            </a:r>
          </a:p>
          <a:p>
            <a:pPr lvl="1"/>
            <a:r>
              <a:rPr lang="en-US"/>
              <a:t>Prerequisite requirements</a:t>
            </a:r>
          </a:p>
          <a:p>
            <a:pPr lvl="1"/>
            <a:r>
              <a:rPr lang="en-US"/>
              <a:t>Study load limits</a:t>
            </a:r>
          </a:p>
          <a:p>
            <a:pPr lvl="1"/>
            <a:r>
              <a:rPr lang="en-US"/>
              <a:t>Minimum total unit requirement</a:t>
            </a:r>
          </a:p>
          <a:p>
            <a:pPr lvl="1"/>
            <a:r>
              <a:rPr lang="en-US"/>
              <a:t>(Course availability)</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3600"/>
              <a:t>Modeling the Problem</a:t>
            </a:r>
          </a:p>
        </p:txBody>
      </p:sp>
      <p:sp>
        <p:nvSpPr>
          <p:cNvPr id="34819" name="Rectangle 3"/>
          <p:cNvSpPr>
            <a:spLocks noGrp="1" noChangeArrowheads="1"/>
          </p:cNvSpPr>
          <p:nvPr>
            <p:ph type="body" idx="1"/>
          </p:nvPr>
        </p:nvSpPr>
        <p:spPr/>
        <p:txBody>
          <a:bodyPr/>
          <a:lstStyle/>
          <a:p>
            <a:r>
              <a:rPr lang="en-US"/>
              <a:t>Integer Programming</a:t>
            </a:r>
          </a:p>
          <a:p>
            <a:pPr lvl="1"/>
            <a:r>
              <a:rPr lang="en-US"/>
              <a:t>Traditional</a:t>
            </a:r>
          </a:p>
          <a:p>
            <a:pPr lvl="1"/>
            <a:r>
              <a:rPr lang="en-US"/>
              <a:t>Standard solvers</a:t>
            </a:r>
          </a:p>
          <a:p>
            <a:r>
              <a:rPr lang="en-US"/>
              <a:t>Constraint Programming</a:t>
            </a:r>
          </a:p>
          <a:p>
            <a:pPr lvl="1"/>
            <a:r>
              <a:rPr lang="en-US"/>
              <a:t>“Natural”</a:t>
            </a:r>
          </a:p>
          <a:p>
            <a:pPr lvl="1"/>
            <a:r>
              <a:rPr lang="en-US"/>
              <a:t>Flexible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sz="3600"/>
              <a:t>Defining the Decision Variables</a:t>
            </a:r>
          </a:p>
        </p:txBody>
      </p:sp>
      <p:sp>
        <p:nvSpPr>
          <p:cNvPr id="35843" name="Rectangle 3"/>
          <p:cNvSpPr>
            <a:spLocks noGrp="1" noChangeArrowheads="1"/>
          </p:cNvSpPr>
          <p:nvPr>
            <p:ph type="body" idx="1"/>
          </p:nvPr>
        </p:nvSpPr>
        <p:spPr/>
        <p:txBody>
          <a:bodyPr/>
          <a:lstStyle/>
          <a:p>
            <a:r>
              <a:rPr lang="en-US"/>
              <a:t>Integer Programming</a:t>
            </a:r>
          </a:p>
          <a:p>
            <a:endParaRPr lang="en-US"/>
          </a:p>
          <a:p>
            <a:endParaRPr lang="en-US"/>
          </a:p>
          <a:p>
            <a:endParaRPr lang="en-US"/>
          </a:p>
          <a:p>
            <a:endParaRPr lang="en-US"/>
          </a:p>
          <a:p>
            <a:r>
              <a:rPr lang="en-US"/>
              <a:t>Constraint Programming</a:t>
            </a:r>
          </a:p>
          <a:p>
            <a:endParaRPr lang="en-US"/>
          </a:p>
          <a:p>
            <a:endParaRPr lang="en-US"/>
          </a:p>
        </p:txBody>
      </p:sp>
      <p:sp>
        <p:nvSpPr>
          <p:cNvPr id="3584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
        <p:nvSpPr>
          <p:cNvPr id="35847" name="Rectangle 7"/>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en-US"/>
          </a:p>
        </p:txBody>
      </p:sp>
      <p:sp>
        <p:nvSpPr>
          <p:cNvPr id="35849"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5848" name="Object 8"/>
          <p:cNvGraphicFramePr>
            <a:graphicFrameLocks noChangeAspect="1"/>
          </p:cNvGraphicFramePr>
          <p:nvPr/>
        </p:nvGraphicFramePr>
        <p:xfrm>
          <a:off x="1524000" y="2286000"/>
          <a:ext cx="6781800" cy="766763"/>
        </p:xfrm>
        <a:graphic>
          <a:graphicData uri="http://schemas.openxmlformats.org/presentationml/2006/ole">
            <p:oleObj spid="_x0000_s35848" name="Equation" r:id="rId3" imgW="4051300" imgH="457200" progId="Equation.DSMT4">
              <p:embed/>
            </p:oleObj>
          </a:graphicData>
        </a:graphic>
      </p:graphicFrame>
      <p:sp>
        <p:nvSpPr>
          <p:cNvPr id="35851"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5850" name="Object 10"/>
          <p:cNvGraphicFramePr>
            <a:graphicFrameLocks noChangeAspect="1"/>
          </p:cNvGraphicFramePr>
          <p:nvPr/>
        </p:nvGraphicFramePr>
        <p:xfrm>
          <a:off x="1524000" y="3048000"/>
          <a:ext cx="6477000" cy="777875"/>
        </p:xfrm>
        <a:graphic>
          <a:graphicData uri="http://schemas.openxmlformats.org/presentationml/2006/ole">
            <p:oleObj spid="_x0000_s35850" name="Equation" r:id="rId4" imgW="3797300" imgH="457200" progId="Equation.DSMT4">
              <p:embed/>
            </p:oleObj>
          </a:graphicData>
        </a:graphic>
      </p:graphicFrame>
      <p:sp>
        <p:nvSpPr>
          <p:cNvPr id="35853"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5852" name="Object 12"/>
          <p:cNvGraphicFramePr>
            <a:graphicFrameLocks noChangeAspect="1"/>
          </p:cNvGraphicFramePr>
          <p:nvPr/>
        </p:nvGraphicFramePr>
        <p:xfrm>
          <a:off x="1524000" y="3810000"/>
          <a:ext cx="5791200" cy="742950"/>
        </p:xfrm>
        <a:graphic>
          <a:graphicData uri="http://schemas.openxmlformats.org/presentationml/2006/ole">
            <p:oleObj spid="_x0000_s35852" name="Equation" r:id="rId5" imgW="3340100" imgH="431800" progId="Equation.DSMT4">
              <p:embed/>
            </p:oleObj>
          </a:graphicData>
        </a:graphic>
      </p:graphicFrame>
      <p:sp>
        <p:nvSpPr>
          <p:cNvPr id="35855" name="Rectangle 15"/>
          <p:cNvSpPr>
            <a:spLocks noChangeArrowheads="1"/>
          </p:cNvSpPr>
          <p:nvPr/>
        </p:nvSpPr>
        <p:spPr bwMode="auto">
          <a:xfrm>
            <a:off x="0" y="320040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5854" name="Object 14"/>
          <p:cNvGraphicFramePr>
            <a:graphicFrameLocks noChangeAspect="1"/>
          </p:cNvGraphicFramePr>
          <p:nvPr/>
        </p:nvGraphicFramePr>
        <p:xfrm>
          <a:off x="1524000" y="5181600"/>
          <a:ext cx="6934200" cy="755650"/>
        </p:xfrm>
        <a:graphic>
          <a:graphicData uri="http://schemas.openxmlformats.org/presentationml/2006/ole">
            <p:oleObj spid="_x0000_s35854" name="Equation" r:id="rId6" imgW="4203700" imgH="4572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5848"/>
                                        </p:tgtEl>
                                        <p:attrNameLst>
                                          <p:attrName>style.visibility</p:attrName>
                                        </p:attrNameLst>
                                      </p:cBhvr>
                                      <p:to>
                                        <p:strVal val="visible"/>
                                      </p:to>
                                    </p:set>
                                    <p:anim calcmode="lin" valueType="num">
                                      <p:cBhvr additive="base">
                                        <p:cTn id="7" dur="500" fill="hold"/>
                                        <p:tgtEl>
                                          <p:spTgt spid="35848"/>
                                        </p:tgtEl>
                                        <p:attrNameLst>
                                          <p:attrName>ppt_x</p:attrName>
                                        </p:attrNameLst>
                                      </p:cBhvr>
                                      <p:tavLst>
                                        <p:tav tm="0">
                                          <p:val>
                                            <p:strVal val="#ppt_x"/>
                                          </p:val>
                                        </p:tav>
                                        <p:tav tm="100000">
                                          <p:val>
                                            <p:strVal val="#ppt_x"/>
                                          </p:val>
                                        </p:tav>
                                      </p:tavLst>
                                    </p:anim>
                                    <p:anim calcmode="lin" valueType="num">
                                      <p:cBhvr additive="base">
                                        <p:cTn id="8" dur="500" fill="hold"/>
                                        <p:tgtEl>
                                          <p:spTgt spid="35848"/>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5850"/>
                                        </p:tgtEl>
                                        <p:attrNameLst>
                                          <p:attrName>style.visibility</p:attrName>
                                        </p:attrNameLst>
                                      </p:cBhvr>
                                      <p:to>
                                        <p:strVal val="visible"/>
                                      </p:to>
                                    </p:set>
                                    <p:anim calcmode="lin" valueType="num">
                                      <p:cBhvr additive="base">
                                        <p:cTn id="11" dur="500" fill="hold"/>
                                        <p:tgtEl>
                                          <p:spTgt spid="35850"/>
                                        </p:tgtEl>
                                        <p:attrNameLst>
                                          <p:attrName>ppt_x</p:attrName>
                                        </p:attrNameLst>
                                      </p:cBhvr>
                                      <p:tavLst>
                                        <p:tav tm="0">
                                          <p:val>
                                            <p:strVal val="#ppt_x"/>
                                          </p:val>
                                        </p:tav>
                                        <p:tav tm="100000">
                                          <p:val>
                                            <p:strVal val="#ppt_x"/>
                                          </p:val>
                                        </p:tav>
                                      </p:tavLst>
                                    </p:anim>
                                    <p:anim calcmode="lin" valueType="num">
                                      <p:cBhvr additive="base">
                                        <p:cTn id="12" dur="500" fill="hold"/>
                                        <p:tgtEl>
                                          <p:spTgt spid="35850"/>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5852"/>
                                        </p:tgtEl>
                                        <p:attrNameLst>
                                          <p:attrName>style.visibility</p:attrName>
                                        </p:attrNameLst>
                                      </p:cBhvr>
                                      <p:to>
                                        <p:strVal val="visible"/>
                                      </p:to>
                                    </p:set>
                                    <p:anim calcmode="lin" valueType="num">
                                      <p:cBhvr additive="base">
                                        <p:cTn id="15" dur="500" fill="hold"/>
                                        <p:tgtEl>
                                          <p:spTgt spid="35852"/>
                                        </p:tgtEl>
                                        <p:attrNameLst>
                                          <p:attrName>ppt_x</p:attrName>
                                        </p:attrNameLst>
                                      </p:cBhvr>
                                      <p:tavLst>
                                        <p:tav tm="0">
                                          <p:val>
                                            <p:strVal val="#ppt_x"/>
                                          </p:val>
                                        </p:tav>
                                        <p:tav tm="100000">
                                          <p:val>
                                            <p:strVal val="#ppt_x"/>
                                          </p:val>
                                        </p:tav>
                                      </p:tavLst>
                                    </p:anim>
                                    <p:anim calcmode="lin" valueType="num">
                                      <p:cBhvr additive="base">
                                        <p:cTn id="16" dur="500" fill="hold"/>
                                        <p:tgtEl>
                                          <p:spTgt spid="3585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35854"/>
                                        </p:tgtEl>
                                        <p:attrNameLst>
                                          <p:attrName>style.visibility</p:attrName>
                                        </p:attrNameLst>
                                      </p:cBhvr>
                                      <p:to>
                                        <p:strVal val="visible"/>
                                      </p:to>
                                    </p:set>
                                    <p:anim calcmode="lin" valueType="num">
                                      <p:cBhvr additive="base">
                                        <p:cTn id="21" dur="500" fill="hold"/>
                                        <p:tgtEl>
                                          <p:spTgt spid="35854"/>
                                        </p:tgtEl>
                                        <p:attrNameLst>
                                          <p:attrName>ppt_x</p:attrName>
                                        </p:attrNameLst>
                                      </p:cBhvr>
                                      <p:tavLst>
                                        <p:tav tm="0">
                                          <p:val>
                                            <p:strVal val="#ppt_x"/>
                                          </p:val>
                                        </p:tav>
                                        <p:tav tm="100000">
                                          <p:val>
                                            <p:strVal val="#ppt_x"/>
                                          </p:val>
                                        </p:tav>
                                      </p:tavLst>
                                    </p:anim>
                                    <p:anim calcmode="lin" valueType="num">
                                      <p:cBhvr additive="base">
                                        <p:cTn id="22" dur="500" fill="hold"/>
                                        <p:tgtEl>
                                          <p:spTgt spid="3585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z="3600"/>
              <a:t>The Objective Function</a:t>
            </a:r>
          </a:p>
        </p:txBody>
      </p:sp>
      <p:sp>
        <p:nvSpPr>
          <p:cNvPr id="37891" name="Rectangle 3"/>
          <p:cNvSpPr>
            <a:spLocks noGrp="1" noChangeArrowheads="1"/>
          </p:cNvSpPr>
          <p:nvPr>
            <p:ph type="body" idx="1"/>
          </p:nvPr>
        </p:nvSpPr>
        <p:spPr/>
        <p:txBody>
          <a:bodyPr/>
          <a:lstStyle/>
          <a:p>
            <a:r>
              <a:rPr lang="en-US"/>
              <a:t>In Both IP and CP:</a:t>
            </a:r>
            <a:br>
              <a:rPr lang="en-US"/>
            </a:br>
            <a:r>
              <a:rPr lang="en-US"/>
              <a:t/>
            </a:r>
            <a:br>
              <a:rPr lang="en-US"/>
            </a:br>
            <a:endParaRPr lang="en-US"/>
          </a:p>
          <a:p>
            <a:r>
              <a:rPr lang="en-US"/>
              <a:t>In Integer Programming</a:t>
            </a:r>
            <a:br>
              <a:rPr lang="en-US"/>
            </a:br>
            <a:r>
              <a:rPr lang="en-US"/>
              <a:t/>
            </a:r>
            <a:br>
              <a:rPr lang="en-US"/>
            </a:br>
            <a:endParaRPr lang="en-US"/>
          </a:p>
          <a:p>
            <a:r>
              <a:rPr lang="en-US"/>
              <a:t>In Constraint Programming</a:t>
            </a:r>
          </a:p>
          <a:p>
            <a:pPr>
              <a:buFontTx/>
              <a:buNone/>
            </a:pPr>
            <a:endParaRPr lang="en-US"/>
          </a:p>
        </p:txBody>
      </p:sp>
      <p:sp>
        <p:nvSpPr>
          <p:cNvPr id="37893"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
        <p:nvSpPr>
          <p:cNvPr id="37895"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7894" name="Object 6"/>
          <p:cNvGraphicFramePr>
            <a:graphicFrameLocks noChangeAspect="1"/>
          </p:cNvGraphicFramePr>
          <p:nvPr/>
        </p:nvGraphicFramePr>
        <p:xfrm>
          <a:off x="3276600" y="2514600"/>
          <a:ext cx="1981200" cy="477838"/>
        </p:xfrm>
        <a:graphic>
          <a:graphicData uri="http://schemas.openxmlformats.org/presentationml/2006/ole">
            <p:oleObj spid="_x0000_s37894" name="Equation" r:id="rId3" imgW="825500" imgH="203200" progId="Equation.DSMT4">
              <p:embed/>
            </p:oleObj>
          </a:graphicData>
        </a:graphic>
      </p:graphicFrame>
      <p:sp>
        <p:nvSpPr>
          <p:cNvPr id="37897" name="Rectangle 9"/>
          <p:cNvSpPr>
            <a:spLocks noChangeArrowheads="1"/>
          </p:cNvSpPr>
          <p:nvPr/>
        </p:nvSpPr>
        <p:spPr bwMode="auto">
          <a:xfrm>
            <a:off x="0" y="3214688"/>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7896" name="Object 8"/>
          <p:cNvGraphicFramePr>
            <a:graphicFrameLocks noChangeAspect="1"/>
          </p:cNvGraphicFramePr>
          <p:nvPr/>
        </p:nvGraphicFramePr>
        <p:xfrm>
          <a:off x="1905000" y="3810000"/>
          <a:ext cx="5119688" cy="909638"/>
        </p:xfrm>
        <a:graphic>
          <a:graphicData uri="http://schemas.openxmlformats.org/presentationml/2006/ole">
            <p:oleObj spid="_x0000_s37896" name="Equation" r:id="rId4" imgW="2412720" imgH="431640" progId="Equation.DSMT4">
              <p:embed/>
            </p:oleObj>
          </a:graphicData>
        </a:graphic>
      </p:graphicFrame>
      <p:sp>
        <p:nvSpPr>
          <p:cNvPr id="37899" name="Rectangle 11"/>
          <p:cNvSpPr>
            <a:spLocks noChangeArrowheads="1"/>
          </p:cNvSpPr>
          <p:nvPr/>
        </p:nvSpPr>
        <p:spPr bwMode="auto">
          <a:xfrm>
            <a:off x="0" y="331470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7898" name="Object 10"/>
          <p:cNvGraphicFramePr>
            <a:graphicFrameLocks noChangeAspect="1"/>
          </p:cNvGraphicFramePr>
          <p:nvPr/>
        </p:nvGraphicFramePr>
        <p:xfrm>
          <a:off x="2057400" y="5410200"/>
          <a:ext cx="4756150" cy="500063"/>
        </p:xfrm>
        <a:graphic>
          <a:graphicData uri="http://schemas.openxmlformats.org/presentationml/2006/ole">
            <p:oleObj spid="_x0000_s37898" name="Equation" r:id="rId5" imgW="2171520" imgH="2286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7894"/>
                                        </p:tgtEl>
                                        <p:attrNameLst>
                                          <p:attrName>style.visibility</p:attrName>
                                        </p:attrNameLst>
                                      </p:cBhvr>
                                      <p:to>
                                        <p:strVal val="visible"/>
                                      </p:to>
                                    </p:set>
                                    <p:anim calcmode="lin" valueType="num">
                                      <p:cBhvr additive="base">
                                        <p:cTn id="7" dur="500" fill="hold"/>
                                        <p:tgtEl>
                                          <p:spTgt spid="37894"/>
                                        </p:tgtEl>
                                        <p:attrNameLst>
                                          <p:attrName>ppt_x</p:attrName>
                                        </p:attrNameLst>
                                      </p:cBhvr>
                                      <p:tavLst>
                                        <p:tav tm="0">
                                          <p:val>
                                            <p:strVal val="#ppt_x"/>
                                          </p:val>
                                        </p:tav>
                                        <p:tav tm="100000">
                                          <p:val>
                                            <p:strVal val="#ppt_x"/>
                                          </p:val>
                                        </p:tav>
                                      </p:tavLst>
                                    </p:anim>
                                    <p:anim calcmode="lin" valueType="num">
                                      <p:cBhvr additive="base">
                                        <p:cTn id="8" dur="500" fill="hold"/>
                                        <p:tgtEl>
                                          <p:spTgt spid="3789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7896"/>
                                        </p:tgtEl>
                                        <p:attrNameLst>
                                          <p:attrName>style.visibility</p:attrName>
                                        </p:attrNameLst>
                                      </p:cBhvr>
                                      <p:to>
                                        <p:strVal val="visible"/>
                                      </p:to>
                                    </p:set>
                                    <p:anim calcmode="lin" valueType="num">
                                      <p:cBhvr additive="base">
                                        <p:cTn id="13" dur="500" fill="hold"/>
                                        <p:tgtEl>
                                          <p:spTgt spid="37896"/>
                                        </p:tgtEl>
                                        <p:attrNameLst>
                                          <p:attrName>ppt_x</p:attrName>
                                        </p:attrNameLst>
                                      </p:cBhvr>
                                      <p:tavLst>
                                        <p:tav tm="0">
                                          <p:val>
                                            <p:strVal val="#ppt_x"/>
                                          </p:val>
                                        </p:tav>
                                        <p:tav tm="100000">
                                          <p:val>
                                            <p:strVal val="#ppt_x"/>
                                          </p:val>
                                        </p:tav>
                                      </p:tavLst>
                                    </p:anim>
                                    <p:anim calcmode="lin" valueType="num">
                                      <p:cBhvr additive="base">
                                        <p:cTn id="14" dur="500" fill="hold"/>
                                        <p:tgtEl>
                                          <p:spTgt spid="3789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7898"/>
                                        </p:tgtEl>
                                        <p:attrNameLst>
                                          <p:attrName>style.visibility</p:attrName>
                                        </p:attrNameLst>
                                      </p:cBhvr>
                                      <p:to>
                                        <p:strVal val="visible"/>
                                      </p:to>
                                    </p:set>
                                    <p:anim calcmode="lin" valueType="num">
                                      <p:cBhvr additive="base">
                                        <p:cTn id="19" dur="500" fill="hold"/>
                                        <p:tgtEl>
                                          <p:spTgt spid="37898"/>
                                        </p:tgtEl>
                                        <p:attrNameLst>
                                          <p:attrName>ppt_x</p:attrName>
                                        </p:attrNameLst>
                                      </p:cBhvr>
                                      <p:tavLst>
                                        <p:tav tm="0">
                                          <p:val>
                                            <p:strVal val="#ppt_x"/>
                                          </p:val>
                                        </p:tav>
                                        <p:tav tm="100000">
                                          <p:val>
                                            <p:strVal val="#ppt_x"/>
                                          </p:val>
                                        </p:tav>
                                      </p:tavLst>
                                    </p:anim>
                                    <p:anim calcmode="lin" valueType="num">
                                      <p:cBhvr additive="base">
                                        <p:cTn id="20" dur="500" fill="hold"/>
                                        <p:tgtEl>
                                          <p:spTgt spid="3789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sz="3600"/>
              <a:t>Required Courses Constraints (A)</a:t>
            </a:r>
          </a:p>
        </p:txBody>
      </p:sp>
      <p:sp>
        <p:nvSpPr>
          <p:cNvPr id="46083" name="Rectangle 3"/>
          <p:cNvSpPr>
            <a:spLocks noGrp="1" noChangeArrowheads="1"/>
          </p:cNvSpPr>
          <p:nvPr>
            <p:ph type="body" idx="1"/>
          </p:nvPr>
        </p:nvSpPr>
        <p:spPr/>
        <p:txBody>
          <a:bodyPr/>
          <a:lstStyle/>
          <a:p>
            <a:r>
              <a:rPr lang="en-US"/>
              <a:t>Requirement: Course C5 must be taken</a:t>
            </a:r>
          </a:p>
          <a:p>
            <a:r>
              <a:rPr lang="en-US"/>
              <a:t>IP model constraint</a:t>
            </a:r>
            <a:br>
              <a:rPr lang="en-US"/>
            </a:br>
            <a:r>
              <a:rPr lang="en-US"/>
              <a:t/>
            </a:r>
            <a:br>
              <a:rPr lang="en-US"/>
            </a:br>
            <a:endParaRPr lang="en-US"/>
          </a:p>
          <a:p>
            <a:r>
              <a:rPr lang="en-US"/>
              <a:t>CP model constraint</a:t>
            </a:r>
          </a:p>
        </p:txBody>
      </p:sp>
      <p:sp>
        <p:nvSpPr>
          <p:cNvPr id="46084"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6085" name="Object 5"/>
          <p:cNvGraphicFramePr>
            <a:graphicFrameLocks noChangeAspect="1"/>
          </p:cNvGraphicFramePr>
          <p:nvPr/>
        </p:nvGraphicFramePr>
        <p:xfrm>
          <a:off x="3616325" y="2971800"/>
          <a:ext cx="919163" cy="533400"/>
        </p:xfrm>
        <a:graphic>
          <a:graphicData uri="http://schemas.openxmlformats.org/presentationml/2006/ole">
            <p:oleObj spid="_x0000_s46085" name="Equation" r:id="rId3" imgW="393480" imgH="228600" progId="Equation.DSMT4">
              <p:embed/>
            </p:oleObj>
          </a:graphicData>
        </a:graphic>
      </p:graphicFrame>
      <p:sp>
        <p:nvSpPr>
          <p:cNvPr id="46086" name="Rectangle 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6087" name="Object 7"/>
          <p:cNvGraphicFramePr>
            <a:graphicFrameLocks noChangeAspect="1"/>
          </p:cNvGraphicFramePr>
          <p:nvPr/>
        </p:nvGraphicFramePr>
        <p:xfrm>
          <a:off x="3657600" y="4648200"/>
          <a:ext cx="804863" cy="474663"/>
        </p:xfrm>
        <a:graphic>
          <a:graphicData uri="http://schemas.openxmlformats.org/presentationml/2006/ole">
            <p:oleObj spid="_x0000_s46087" name="Equation" r:id="rId4" imgW="393480" imgH="2286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6085"/>
                                        </p:tgtEl>
                                        <p:attrNameLst>
                                          <p:attrName>style.visibility</p:attrName>
                                        </p:attrNameLst>
                                      </p:cBhvr>
                                      <p:to>
                                        <p:strVal val="visible"/>
                                      </p:to>
                                    </p:set>
                                    <p:anim calcmode="lin" valueType="num">
                                      <p:cBhvr additive="base">
                                        <p:cTn id="7" dur="500" fill="hold"/>
                                        <p:tgtEl>
                                          <p:spTgt spid="46085"/>
                                        </p:tgtEl>
                                        <p:attrNameLst>
                                          <p:attrName>ppt_x</p:attrName>
                                        </p:attrNameLst>
                                      </p:cBhvr>
                                      <p:tavLst>
                                        <p:tav tm="0">
                                          <p:val>
                                            <p:strVal val="#ppt_x"/>
                                          </p:val>
                                        </p:tav>
                                        <p:tav tm="100000">
                                          <p:val>
                                            <p:strVal val="#ppt_x"/>
                                          </p:val>
                                        </p:tav>
                                      </p:tavLst>
                                    </p:anim>
                                    <p:anim calcmode="lin" valueType="num">
                                      <p:cBhvr additive="base">
                                        <p:cTn id="8" dur="500" fill="hold"/>
                                        <p:tgtEl>
                                          <p:spTgt spid="4608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6087"/>
                                        </p:tgtEl>
                                        <p:attrNameLst>
                                          <p:attrName>style.visibility</p:attrName>
                                        </p:attrNameLst>
                                      </p:cBhvr>
                                      <p:to>
                                        <p:strVal val="visible"/>
                                      </p:to>
                                    </p:set>
                                    <p:anim calcmode="lin" valueType="num">
                                      <p:cBhvr additive="base">
                                        <p:cTn id="13" dur="500" fill="hold"/>
                                        <p:tgtEl>
                                          <p:spTgt spid="46087"/>
                                        </p:tgtEl>
                                        <p:attrNameLst>
                                          <p:attrName>ppt_x</p:attrName>
                                        </p:attrNameLst>
                                      </p:cBhvr>
                                      <p:tavLst>
                                        <p:tav tm="0">
                                          <p:val>
                                            <p:strVal val="#ppt_x"/>
                                          </p:val>
                                        </p:tav>
                                        <p:tav tm="100000">
                                          <p:val>
                                            <p:strVal val="#ppt_x"/>
                                          </p:val>
                                        </p:tav>
                                      </p:tavLst>
                                    </p:anim>
                                    <p:anim calcmode="lin" valueType="num">
                                      <p:cBhvr additive="base">
                                        <p:cTn id="14" dur="500" fill="hold"/>
                                        <p:tgtEl>
                                          <p:spTgt spid="460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3600"/>
              <a:t>Required Courses Constraints (B)</a:t>
            </a:r>
          </a:p>
        </p:txBody>
      </p:sp>
      <p:sp>
        <p:nvSpPr>
          <p:cNvPr id="44035" name="Rectangle 3"/>
          <p:cNvSpPr>
            <a:spLocks noGrp="1" noChangeArrowheads="1"/>
          </p:cNvSpPr>
          <p:nvPr>
            <p:ph type="body" idx="1"/>
          </p:nvPr>
        </p:nvSpPr>
        <p:spPr/>
        <p:txBody>
          <a:bodyPr/>
          <a:lstStyle/>
          <a:p>
            <a:r>
              <a:rPr lang="en-US"/>
              <a:t>Requirement: Either C6 or C7 must be taken</a:t>
            </a:r>
          </a:p>
          <a:p>
            <a:r>
              <a:rPr lang="en-US"/>
              <a:t>IP model constraint</a:t>
            </a:r>
            <a:br>
              <a:rPr lang="en-US"/>
            </a:br>
            <a:r>
              <a:rPr lang="en-US"/>
              <a:t/>
            </a:r>
            <a:br>
              <a:rPr lang="en-US"/>
            </a:br>
            <a:endParaRPr lang="en-US"/>
          </a:p>
          <a:p>
            <a:r>
              <a:rPr lang="en-US"/>
              <a:t>CP model constraint</a:t>
            </a:r>
          </a:p>
        </p:txBody>
      </p:sp>
      <p:sp>
        <p:nvSpPr>
          <p:cNvPr id="44037"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4036" name="Object 4"/>
          <p:cNvGraphicFramePr>
            <a:graphicFrameLocks noChangeAspect="1"/>
          </p:cNvGraphicFramePr>
          <p:nvPr/>
        </p:nvGraphicFramePr>
        <p:xfrm>
          <a:off x="3200400" y="3505200"/>
          <a:ext cx="1600200" cy="533400"/>
        </p:xfrm>
        <a:graphic>
          <a:graphicData uri="http://schemas.openxmlformats.org/presentationml/2006/ole">
            <p:oleObj spid="_x0000_s44036" name="Equation" r:id="rId3" imgW="685800" imgH="228600" progId="Equation.DSMT4">
              <p:embed/>
            </p:oleObj>
          </a:graphicData>
        </a:graphic>
      </p:graphicFrame>
      <p:sp>
        <p:nvSpPr>
          <p:cNvPr id="44039" name="Rectangle 7"/>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4038" name="Object 6"/>
          <p:cNvGraphicFramePr>
            <a:graphicFrameLocks noChangeAspect="1"/>
          </p:cNvGraphicFramePr>
          <p:nvPr/>
        </p:nvGraphicFramePr>
        <p:xfrm>
          <a:off x="2895600" y="5105400"/>
          <a:ext cx="2438400" cy="527050"/>
        </p:xfrm>
        <a:graphic>
          <a:graphicData uri="http://schemas.openxmlformats.org/presentationml/2006/ole">
            <p:oleObj spid="_x0000_s44038" name="Equation" r:id="rId4" imgW="1193800" imgH="2540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4036"/>
                                        </p:tgtEl>
                                        <p:attrNameLst>
                                          <p:attrName>style.visibility</p:attrName>
                                        </p:attrNameLst>
                                      </p:cBhvr>
                                      <p:to>
                                        <p:strVal val="visible"/>
                                      </p:to>
                                    </p:set>
                                    <p:anim calcmode="lin" valueType="num">
                                      <p:cBhvr additive="base">
                                        <p:cTn id="7" dur="500" fill="hold"/>
                                        <p:tgtEl>
                                          <p:spTgt spid="44036"/>
                                        </p:tgtEl>
                                        <p:attrNameLst>
                                          <p:attrName>ppt_x</p:attrName>
                                        </p:attrNameLst>
                                      </p:cBhvr>
                                      <p:tavLst>
                                        <p:tav tm="0">
                                          <p:val>
                                            <p:strVal val="#ppt_x"/>
                                          </p:val>
                                        </p:tav>
                                        <p:tav tm="100000">
                                          <p:val>
                                            <p:strVal val="#ppt_x"/>
                                          </p:val>
                                        </p:tav>
                                      </p:tavLst>
                                    </p:anim>
                                    <p:anim calcmode="lin" valueType="num">
                                      <p:cBhvr additive="base">
                                        <p:cTn id="8" dur="500" fill="hold"/>
                                        <p:tgtEl>
                                          <p:spTgt spid="4403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4038"/>
                                        </p:tgtEl>
                                        <p:attrNameLst>
                                          <p:attrName>style.visibility</p:attrName>
                                        </p:attrNameLst>
                                      </p:cBhvr>
                                      <p:to>
                                        <p:strVal val="visible"/>
                                      </p:to>
                                    </p:set>
                                    <p:anim calcmode="lin" valueType="num">
                                      <p:cBhvr additive="base">
                                        <p:cTn id="13" dur="500" fill="hold"/>
                                        <p:tgtEl>
                                          <p:spTgt spid="44038"/>
                                        </p:tgtEl>
                                        <p:attrNameLst>
                                          <p:attrName>ppt_x</p:attrName>
                                        </p:attrNameLst>
                                      </p:cBhvr>
                                      <p:tavLst>
                                        <p:tav tm="0">
                                          <p:val>
                                            <p:strVal val="#ppt_x"/>
                                          </p:val>
                                        </p:tav>
                                        <p:tav tm="100000">
                                          <p:val>
                                            <p:strVal val="#ppt_x"/>
                                          </p:val>
                                        </p:tav>
                                      </p:tavLst>
                                    </p:anim>
                                    <p:anim calcmode="lin" valueType="num">
                                      <p:cBhvr additive="base">
                                        <p:cTn id="14" dur="500" fill="hold"/>
                                        <p:tgtEl>
                                          <p:spTgt spid="440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sz="3600"/>
              <a:t>Elective Courses Constraints</a:t>
            </a:r>
          </a:p>
        </p:txBody>
      </p:sp>
      <p:sp>
        <p:nvSpPr>
          <p:cNvPr id="45059" name="Rectangle 3"/>
          <p:cNvSpPr>
            <a:spLocks noGrp="1" noChangeArrowheads="1"/>
          </p:cNvSpPr>
          <p:nvPr>
            <p:ph type="body" idx="1"/>
          </p:nvPr>
        </p:nvSpPr>
        <p:spPr/>
        <p:txBody>
          <a:bodyPr/>
          <a:lstStyle/>
          <a:p>
            <a:r>
              <a:rPr lang="en-US"/>
              <a:t>Requirement: Select 6 units from courses C9 through C13; C11 and C12 may not both be counted.</a:t>
            </a:r>
          </a:p>
          <a:p>
            <a:r>
              <a:rPr lang="en-US"/>
              <a:t>IP model constraints:</a:t>
            </a:r>
          </a:p>
        </p:txBody>
      </p:sp>
      <p:sp>
        <p:nvSpPr>
          <p:cNvPr id="45061"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5060" name="Object 4"/>
          <p:cNvGraphicFramePr>
            <a:graphicFrameLocks noChangeAspect="1"/>
          </p:cNvGraphicFramePr>
          <p:nvPr/>
        </p:nvGraphicFramePr>
        <p:xfrm>
          <a:off x="914400" y="3886200"/>
          <a:ext cx="8077200" cy="769938"/>
        </p:xfrm>
        <a:graphic>
          <a:graphicData uri="http://schemas.openxmlformats.org/presentationml/2006/ole">
            <p:oleObj spid="_x0000_s45060" name="Equation" r:id="rId3" imgW="4800600" imgH="457200" progId="Equation.DSMT4">
              <p:embed/>
            </p:oleObj>
          </a:graphicData>
        </a:graphic>
      </p:graphicFrame>
      <p:sp>
        <p:nvSpPr>
          <p:cNvPr id="45063" name="Rectangle 7"/>
          <p:cNvSpPr>
            <a:spLocks noChangeArrowheads="1"/>
          </p:cNvSpPr>
          <p:nvPr/>
        </p:nvSpPr>
        <p:spPr bwMode="auto">
          <a:xfrm>
            <a:off x="0" y="297180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5062" name="Object 6"/>
          <p:cNvGraphicFramePr>
            <a:graphicFrameLocks noChangeAspect="1"/>
          </p:cNvGraphicFramePr>
          <p:nvPr/>
        </p:nvGraphicFramePr>
        <p:xfrm>
          <a:off x="2154238" y="4876800"/>
          <a:ext cx="3386137" cy="1530350"/>
        </p:xfrm>
        <a:graphic>
          <a:graphicData uri="http://schemas.openxmlformats.org/presentationml/2006/ole">
            <p:oleObj spid="_x0000_s45062" name="Equation" r:id="rId4" imgW="2019240" imgH="9144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5060"/>
                                        </p:tgtEl>
                                        <p:attrNameLst>
                                          <p:attrName>style.visibility</p:attrName>
                                        </p:attrNameLst>
                                      </p:cBhvr>
                                      <p:to>
                                        <p:strVal val="visible"/>
                                      </p:to>
                                    </p:set>
                                    <p:anim calcmode="lin" valueType="num">
                                      <p:cBhvr additive="base">
                                        <p:cTn id="7" dur="500" fill="hold"/>
                                        <p:tgtEl>
                                          <p:spTgt spid="45060"/>
                                        </p:tgtEl>
                                        <p:attrNameLst>
                                          <p:attrName>ppt_x</p:attrName>
                                        </p:attrNameLst>
                                      </p:cBhvr>
                                      <p:tavLst>
                                        <p:tav tm="0">
                                          <p:val>
                                            <p:strVal val="#ppt_x"/>
                                          </p:val>
                                        </p:tav>
                                        <p:tav tm="100000">
                                          <p:val>
                                            <p:strVal val="#ppt_x"/>
                                          </p:val>
                                        </p:tav>
                                      </p:tavLst>
                                    </p:anim>
                                    <p:anim calcmode="lin" valueType="num">
                                      <p:cBhvr additive="base">
                                        <p:cTn id="8" dur="500" fill="hold"/>
                                        <p:tgtEl>
                                          <p:spTgt spid="4506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5062"/>
                                        </p:tgtEl>
                                        <p:attrNameLst>
                                          <p:attrName>style.visibility</p:attrName>
                                        </p:attrNameLst>
                                      </p:cBhvr>
                                      <p:to>
                                        <p:strVal val="visible"/>
                                      </p:to>
                                    </p:set>
                                    <p:anim calcmode="lin" valueType="num">
                                      <p:cBhvr additive="base">
                                        <p:cTn id="13" dur="500" fill="hold"/>
                                        <p:tgtEl>
                                          <p:spTgt spid="45062"/>
                                        </p:tgtEl>
                                        <p:attrNameLst>
                                          <p:attrName>ppt_x</p:attrName>
                                        </p:attrNameLst>
                                      </p:cBhvr>
                                      <p:tavLst>
                                        <p:tav tm="0">
                                          <p:val>
                                            <p:strVal val="#ppt_x"/>
                                          </p:val>
                                        </p:tav>
                                        <p:tav tm="100000">
                                          <p:val>
                                            <p:strVal val="#ppt_x"/>
                                          </p:val>
                                        </p:tav>
                                      </p:tavLst>
                                    </p:anim>
                                    <p:anim calcmode="lin" valueType="num">
                                      <p:cBhvr additive="base">
                                        <p:cTn id="14" dur="500" fill="hold"/>
                                        <p:tgtEl>
                                          <p:spTgt spid="4506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sz="3600"/>
              <a:t>Elective Courses Constraints (cont.)</a:t>
            </a:r>
          </a:p>
        </p:txBody>
      </p:sp>
      <p:sp>
        <p:nvSpPr>
          <p:cNvPr id="47107" name="Rectangle 3"/>
          <p:cNvSpPr>
            <a:spLocks noGrp="1" noChangeArrowheads="1"/>
          </p:cNvSpPr>
          <p:nvPr>
            <p:ph type="body" idx="1"/>
          </p:nvPr>
        </p:nvSpPr>
        <p:spPr/>
        <p:txBody>
          <a:bodyPr/>
          <a:lstStyle/>
          <a:p>
            <a:r>
              <a:rPr lang="en-US"/>
              <a:t>CP model constraint:</a:t>
            </a:r>
          </a:p>
          <a:p>
            <a:pPr>
              <a:buFontTx/>
              <a:buNone/>
            </a:pPr>
            <a:endParaRPr lang="en-US"/>
          </a:p>
        </p:txBody>
      </p:sp>
      <p:sp>
        <p:nvSpPr>
          <p:cNvPr id="47109"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7108" name="Object 4"/>
          <p:cNvGraphicFramePr>
            <a:graphicFrameLocks noChangeAspect="1"/>
          </p:cNvGraphicFramePr>
          <p:nvPr/>
        </p:nvGraphicFramePr>
        <p:xfrm>
          <a:off x="936625" y="2971800"/>
          <a:ext cx="7270750" cy="496888"/>
        </p:xfrm>
        <a:graphic>
          <a:graphicData uri="http://schemas.openxmlformats.org/presentationml/2006/ole">
            <p:oleObj spid="_x0000_s47108" name="Equation" r:id="rId3" imgW="4038480" imgH="27936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anim calcmode="lin" valueType="num">
                                      <p:cBhvr additive="base">
                                        <p:cTn id="7" dur="500" fill="hold"/>
                                        <p:tgtEl>
                                          <p:spTgt spid="47108"/>
                                        </p:tgtEl>
                                        <p:attrNameLst>
                                          <p:attrName>ppt_x</p:attrName>
                                        </p:attrNameLst>
                                      </p:cBhvr>
                                      <p:tavLst>
                                        <p:tav tm="0">
                                          <p:val>
                                            <p:strVal val="#ppt_x"/>
                                          </p:val>
                                        </p:tav>
                                        <p:tav tm="100000">
                                          <p:val>
                                            <p:strVal val="#ppt_x"/>
                                          </p:val>
                                        </p:tav>
                                      </p:tavLst>
                                    </p:anim>
                                    <p:anim calcmode="lin" valueType="num">
                                      <p:cBhvr additive="base">
                                        <p:cTn id="8" dur="500" fill="hold"/>
                                        <p:tgtEl>
                                          <p:spTgt spid="4710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z="3600"/>
              <a:t>“Four-Year Colleges” in Name Only…</a:t>
            </a:r>
          </a:p>
        </p:txBody>
      </p:sp>
      <p:sp>
        <p:nvSpPr>
          <p:cNvPr id="3075" name="Rectangle 3"/>
          <p:cNvSpPr>
            <a:spLocks noGrp="1" noChangeArrowheads="1"/>
          </p:cNvSpPr>
          <p:nvPr>
            <p:ph type="body" sz="half" idx="1"/>
          </p:nvPr>
        </p:nvSpPr>
        <p:spPr>
          <a:xfrm>
            <a:off x="457200" y="1600200"/>
            <a:ext cx="7924800" cy="4525963"/>
          </a:xfrm>
        </p:spPr>
        <p:txBody>
          <a:bodyPr/>
          <a:lstStyle/>
          <a:p>
            <a:pPr>
              <a:buFontTx/>
              <a:buNone/>
            </a:pPr>
            <a:r>
              <a:rPr lang="en-US" sz="2800"/>
              <a:t>College Graduation Rates Statistics:</a:t>
            </a:r>
          </a:p>
        </p:txBody>
      </p:sp>
      <p:pic>
        <p:nvPicPr>
          <p:cNvPr id="3136" name="Picture 64"/>
          <p:cNvPicPr>
            <a:picLocks noChangeAspect="1" noChangeArrowheads="1"/>
          </p:cNvPicPr>
          <p:nvPr/>
        </p:nvPicPr>
        <p:blipFill>
          <a:blip r:embed="rId2" cstate="print"/>
          <a:srcRect/>
          <a:stretch>
            <a:fillRect/>
          </a:stretch>
        </p:blipFill>
        <p:spPr bwMode="auto">
          <a:xfrm>
            <a:off x="842963" y="3124200"/>
            <a:ext cx="8301037" cy="1846263"/>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sz="3600"/>
              <a:t>Prerequisite Constraints (A)</a:t>
            </a:r>
          </a:p>
        </p:txBody>
      </p:sp>
      <p:sp>
        <p:nvSpPr>
          <p:cNvPr id="48131" name="Rectangle 3"/>
          <p:cNvSpPr>
            <a:spLocks noGrp="1" noChangeArrowheads="1"/>
          </p:cNvSpPr>
          <p:nvPr>
            <p:ph type="body" idx="1"/>
          </p:nvPr>
        </p:nvSpPr>
        <p:spPr/>
        <p:txBody>
          <a:bodyPr/>
          <a:lstStyle/>
          <a:p>
            <a:r>
              <a:rPr lang="en-US"/>
              <a:t>Requirement: Course C1 is a prerequisite for course C5</a:t>
            </a:r>
          </a:p>
          <a:p>
            <a:r>
              <a:rPr lang="en-US"/>
              <a:t>IP model constraints:</a:t>
            </a:r>
            <a:br>
              <a:rPr lang="en-US"/>
            </a:br>
            <a:r>
              <a:rPr lang="en-US"/>
              <a:t/>
            </a:r>
            <a:br>
              <a:rPr lang="en-US"/>
            </a:br>
            <a:r>
              <a:rPr lang="en-US"/>
              <a:t/>
            </a:r>
            <a:br>
              <a:rPr lang="en-US"/>
            </a:br>
            <a:endParaRPr lang="en-US"/>
          </a:p>
          <a:p>
            <a:r>
              <a:rPr lang="en-US"/>
              <a:t>CP model constraint:</a:t>
            </a:r>
          </a:p>
        </p:txBody>
      </p:sp>
      <p:sp>
        <p:nvSpPr>
          <p:cNvPr id="48132"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
        <p:nvSpPr>
          <p:cNvPr id="48134" name="Rectangle 6"/>
          <p:cNvSpPr>
            <a:spLocks noChangeArrowheads="1"/>
          </p:cNvSpPr>
          <p:nvPr/>
        </p:nvSpPr>
        <p:spPr bwMode="auto">
          <a:xfrm>
            <a:off x="0" y="2971800"/>
            <a:ext cx="9144000" cy="0"/>
          </a:xfrm>
          <a:prstGeom prst="rect">
            <a:avLst/>
          </a:prstGeom>
          <a:noFill/>
          <a:ln w="9525">
            <a:noFill/>
            <a:miter lim="800000"/>
            <a:headEnd/>
            <a:tailEnd/>
          </a:ln>
          <a:effectLst/>
        </p:spPr>
        <p:txBody>
          <a:bodyPr wrap="none" anchor="ctr">
            <a:spAutoFit/>
          </a:bodyPr>
          <a:lstStyle/>
          <a:p>
            <a:pPr algn="ctr"/>
            <a:endParaRPr lang="en-US"/>
          </a:p>
        </p:txBody>
      </p:sp>
      <p:sp>
        <p:nvSpPr>
          <p:cNvPr id="48137" name="Rectangle 9"/>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8136" name="Object 8"/>
          <p:cNvGraphicFramePr>
            <a:graphicFrameLocks noChangeAspect="1"/>
          </p:cNvGraphicFramePr>
          <p:nvPr/>
        </p:nvGraphicFramePr>
        <p:xfrm>
          <a:off x="2286000" y="3352800"/>
          <a:ext cx="4114800" cy="1392238"/>
        </p:xfrm>
        <a:graphic>
          <a:graphicData uri="http://schemas.openxmlformats.org/presentationml/2006/ole">
            <p:oleObj spid="_x0000_s48136" name="Equation" r:id="rId3" imgW="1943100" imgH="660400" progId="Equation.DSMT4">
              <p:embed/>
            </p:oleObj>
          </a:graphicData>
        </a:graphic>
      </p:graphicFrame>
      <p:sp>
        <p:nvSpPr>
          <p:cNvPr id="48139"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8138" name="Object 10"/>
          <p:cNvGraphicFramePr>
            <a:graphicFrameLocks noChangeAspect="1"/>
          </p:cNvGraphicFramePr>
          <p:nvPr/>
        </p:nvGraphicFramePr>
        <p:xfrm>
          <a:off x="2362200" y="5486400"/>
          <a:ext cx="3276600" cy="581025"/>
        </p:xfrm>
        <a:graphic>
          <a:graphicData uri="http://schemas.openxmlformats.org/presentationml/2006/ole">
            <p:oleObj spid="_x0000_s48138" name="Equation" r:id="rId4" imgW="1447172" imgH="25389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8136"/>
                                        </p:tgtEl>
                                        <p:attrNameLst>
                                          <p:attrName>style.visibility</p:attrName>
                                        </p:attrNameLst>
                                      </p:cBhvr>
                                      <p:to>
                                        <p:strVal val="visible"/>
                                      </p:to>
                                    </p:set>
                                    <p:anim calcmode="lin" valueType="num">
                                      <p:cBhvr additive="base">
                                        <p:cTn id="7" dur="500" fill="hold"/>
                                        <p:tgtEl>
                                          <p:spTgt spid="48136"/>
                                        </p:tgtEl>
                                        <p:attrNameLst>
                                          <p:attrName>ppt_x</p:attrName>
                                        </p:attrNameLst>
                                      </p:cBhvr>
                                      <p:tavLst>
                                        <p:tav tm="0">
                                          <p:val>
                                            <p:strVal val="#ppt_x"/>
                                          </p:val>
                                        </p:tav>
                                        <p:tav tm="100000">
                                          <p:val>
                                            <p:strVal val="#ppt_x"/>
                                          </p:val>
                                        </p:tav>
                                      </p:tavLst>
                                    </p:anim>
                                    <p:anim calcmode="lin" valueType="num">
                                      <p:cBhvr additive="base">
                                        <p:cTn id="8" dur="500" fill="hold"/>
                                        <p:tgtEl>
                                          <p:spTgt spid="4813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8138"/>
                                        </p:tgtEl>
                                        <p:attrNameLst>
                                          <p:attrName>style.visibility</p:attrName>
                                        </p:attrNameLst>
                                      </p:cBhvr>
                                      <p:to>
                                        <p:strVal val="visible"/>
                                      </p:to>
                                    </p:set>
                                    <p:anim calcmode="lin" valueType="num">
                                      <p:cBhvr additive="base">
                                        <p:cTn id="13" dur="500" fill="hold"/>
                                        <p:tgtEl>
                                          <p:spTgt spid="48138"/>
                                        </p:tgtEl>
                                        <p:attrNameLst>
                                          <p:attrName>ppt_x</p:attrName>
                                        </p:attrNameLst>
                                      </p:cBhvr>
                                      <p:tavLst>
                                        <p:tav tm="0">
                                          <p:val>
                                            <p:strVal val="#ppt_x"/>
                                          </p:val>
                                        </p:tav>
                                        <p:tav tm="100000">
                                          <p:val>
                                            <p:strVal val="#ppt_x"/>
                                          </p:val>
                                        </p:tav>
                                      </p:tavLst>
                                    </p:anim>
                                    <p:anim calcmode="lin" valueType="num">
                                      <p:cBhvr additive="base">
                                        <p:cTn id="14" dur="500" fill="hold"/>
                                        <p:tgtEl>
                                          <p:spTgt spid="4813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sz="3600"/>
              <a:t>Prerequisite Constraints (B)</a:t>
            </a:r>
          </a:p>
        </p:txBody>
      </p:sp>
      <p:sp>
        <p:nvSpPr>
          <p:cNvPr id="49155" name="Rectangle 3"/>
          <p:cNvSpPr>
            <a:spLocks noGrp="1" noChangeArrowheads="1"/>
          </p:cNvSpPr>
          <p:nvPr>
            <p:ph type="body" idx="1"/>
          </p:nvPr>
        </p:nvSpPr>
        <p:spPr/>
        <p:txBody>
          <a:bodyPr/>
          <a:lstStyle/>
          <a:p>
            <a:r>
              <a:rPr lang="en-US"/>
              <a:t>Requirement: Either C2 or C3 satisfies the prerequisite requirement for course C6</a:t>
            </a:r>
          </a:p>
          <a:p>
            <a:r>
              <a:rPr lang="en-US"/>
              <a:t>IP model constraints:</a:t>
            </a:r>
          </a:p>
        </p:txBody>
      </p:sp>
      <p:sp>
        <p:nvSpPr>
          <p:cNvPr id="49156"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
        <p:nvSpPr>
          <p:cNvPr id="49157" name="Rectangle 5"/>
          <p:cNvSpPr>
            <a:spLocks noChangeArrowheads="1"/>
          </p:cNvSpPr>
          <p:nvPr/>
        </p:nvSpPr>
        <p:spPr bwMode="auto">
          <a:xfrm>
            <a:off x="0" y="2971800"/>
            <a:ext cx="9144000" cy="0"/>
          </a:xfrm>
          <a:prstGeom prst="rect">
            <a:avLst/>
          </a:prstGeom>
          <a:noFill/>
          <a:ln w="9525">
            <a:noFill/>
            <a:miter lim="800000"/>
            <a:headEnd/>
            <a:tailEnd/>
          </a:ln>
          <a:effectLst/>
        </p:spPr>
        <p:txBody>
          <a:bodyPr wrap="none" anchor="ctr">
            <a:spAutoFit/>
          </a:bodyPr>
          <a:lstStyle/>
          <a:p>
            <a:pPr algn="ctr"/>
            <a:endParaRPr lang="en-US"/>
          </a:p>
        </p:txBody>
      </p:sp>
      <p:sp>
        <p:nvSpPr>
          <p:cNvPr id="49158" name="Rectangle 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
        <p:nvSpPr>
          <p:cNvPr id="49160" name="Rectangle 8"/>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
        <p:nvSpPr>
          <p:cNvPr id="49163" name="Rectangle 11"/>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9162" name="Object 10"/>
          <p:cNvGraphicFramePr>
            <a:graphicFrameLocks noChangeAspect="1"/>
          </p:cNvGraphicFramePr>
          <p:nvPr/>
        </p:nvGraphicFramePr>
        <p:xfrm>
          <a:off x="1295400" y="3276600"/>
          <a:ext cx="7543800" cy="731838"/>
        </p:xfrm>
        <a:graphic>
          <a:graphicData uri="http://schemas.openxmlformats.org/presentationml/2006/ole">
            <p:oleObj spid="_x0000_s49162" name="Equation" r:id="rId3" imgW="4724400" imgH="457200" progId="Equation.DSMT4">
              <p:embed/>
            </p:oleObj>
          </a:graphicData>
        </a:graphic>
      </p:graphicFrame>
      <p:sp>
        <p:nvSpPr>
          <p:cNvPr id="49165" name="Rectangle 13"/>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49164" name="Object 12"/>
          <p:cNvGraphicFramePr>
            <a:graphicFrameLocks noChangeAspect="1"/>
          </p:cNvGraphicFramePr>
          <p:nvPr/>
        </p:nvGraphicFramePr>
        <p:xfrm>
          <a:off x="2743200" y="4191000"/>
          <a:ext cx="3276600" cy="2528888"/>
        </p:xfrm>
        <a:graphic>
          <a:graphicData uri="http://schemas.openxmlformats.org/presentationml/2006/ole">
            <p:oleObj spid="_x0000_s49164" name="Equation" r:id="rId4" imgW="2082800" imgH="16129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9162"/>
                                        </p:tgtEl>
                                        <p:attrNameLst>
                                          <p:attrName>style.visibility</p:attrName>
                                        </p:attrNameLst>
                                      </p:cBhvr>
                                      <p:to>
                                        <p:strVal val="visible"/>
                                      </p:to>
                                    </p:set>
                                    <p:anim calcmode="lin" valueType="num">
                                      <p:cBhvr additive="base">
                                        <p:cTn id="7" dur="500" fill="hold"/>
                                        <p:tgtEl>
                                          <p:spTgt spid="49162"/>
                                        </p:tgtEl>
                                        <p:attrNameLst>
                                          <p:attrName>ppt_x</p:attrName>
                                        </p:attrNameLst>
                                      </p:cBhvr>
                                      <p:tavLst>
                                        <p:tav tm="0">
                                          <p:val>
                                            <p:strVal val="#ppt_x"/>
                                          </p:val>
                                        </p:tav>
                                        <p:tav tm="100000">
                                          <p:val>
                                            <p:strVal val="#ppt_x"/>
                                          </p:val>
                                        </p:tav>
                                      </p:tavLst>
                                    </p:anim>
                                    <p:anim calcmode="lin" valueType="num">
                                      <p:cBhvr additive="base">
                                        <p:cTn id="8" dur="500" fill="hold"/>
                                        <p:tgtEl>
                                          <p:spTgt spid="4916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9164"/>
                                        </p:tgtEl>
                                        <p:attrNameLst>
                                          <p:attrName>style.visibility</p:attrName>
                                        </p:attrNameLst>
                                      </p:cBhvr>
                                      <p:to>
                                        <p:strVal val="visible"/>
                                      </p:to>
                                    </p:set>
                                    <p:anim calcmode="lin" valueType="num">
                                      <p:cBhvr additive="base">
                                        <p:cTn id="13" dur="500" fill="hold"/>
                                        <p:tgtEl>
                                          <p:spTgt spid="49164"/>
                                        </p:tgtEl>
                                        <p:attrNameLst>
                                          <p:attrName>ppt_x</p:attrName>
                                        </p:attrNameLst>
                                      </p:cBhvr>
                                      <p:tavLst>
                                        <p:tav tm="0">
                                          <p:val>
                                            <p:strVal val="#ppt_x"/>
                                          </p:val>
                                        </p:tav>
                                        <p:tav tm="100000">
                                          <p:val>
                                            <p:strVal val="#ppt_x"/>
                                          </p:val>
                                        </p:tav>
                                      </p:tavLst>
                                    </p:anim>
                                    <p:anim calcmode="lin" valueType="num">
                                      <p:cBhvr additive="base">
                                        <p:cTn id="14" dur="500" fill="hold"/>
                                        <p:tgtEl>
                                          <p:spTgt spid="4916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sz="3600"/>
              <a:t>Prerequisite Constraints (B, cont.)</a:t>
            </a:r>
          </a:p>
        </p:txBody>
      </p:sp>
      <p:sp>
        <p:nvSpPr>
          <p:cNvPr id="50179" name="Rectangle 3"/>
          <p:cNvSpPr>
            <a:spLocks noGrp="1" noChangeArrowheads="1"/>
          </p:cNvSpPr>
          <p:nvPr>
            <p:ph type="body" idx="1"/>
          </p:nvPr>
        </p:nvSpPr>
        <p:spPr/>
        <p:txBody>
          <a:bodyPr/>
          <a:lstStyle/>
          <a:p>
            <a:r>
              <a:rPr lang="en-US"/>
              <a:t>CP model constraint:</a:t>
            </a:r>
          </a:p>
          <a:p>
            <a:pPr>
              <a:buFontTx/>
              <a:buNone/>
            </a:pPr>
            <a:endParaRPr lang="en-US"/>
          </a:p>
        </p:txBody>
      </p:sp>
      <p:sp>
        <p:nvSpPr>
          <p:cNvPr id="50180" name="Rectangle 4"/>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sp>
        <p:nvSpPr>
          <p:cNvPr id="50183" name="Rectangle 7"/>
          <p:cNvSpPr>
            <a:spLocks noChangeArrowheads="1"/>
          </p:cNvSpPr>
          <p:nvPr/>
        </p:nvSpPr>
        <p:spPr bwMode="auto">
          <a:xfrm>
            <a:off x="0" y="3300413"/>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50182" name="Object 6"/>
          <p:cNvGraphicFramePr>
            <a:graphicFrameLocks noChangeAspect="1"/>
          </p:cNvGraphicFramePr>
          <p:nvPr/>
        </p:nvGraphicFramePr>
        <p:xfrm>
          <a:off x="1524000" y="2590800"/>
          <a:ext cx="5791200" cy="611188"/>
        </p:xfrm>
        <a:graphic>
          <a:graphicData uri="http://schemas.openxmlformats.org/presentationml/2006/ole">
            <p:oleObj spid="_x0000_s50182" name="Equation" r:id="rId3" imgW="2438400" imgH="254000" progId="Equation.DSMT4">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0182"/>
                                        </p:tgtEl>
                                        <p:attrNameLst>
                                          <p:attrName>style.visibility</p:attrName>
                                        </p:attrNameLst>
                                      </p:cBhvr>
                                      <p:to>
                                        <p:strVal val="visible"/>
                                      </p:to>
                                    </p:set>
                                    <p:anim calcmode="lin" valueType="num">
                                      <p:cBhvr additive="base">
                                        <p:cTn id="7" dur="500" fill="hold"/>
                                        <p:tgtEl>
                                          <p:spTgt spid="50182"/>
                                        </p:tgtEl>
                                        <p:attrNameLst>
                                          <p:attrName>ppt_x</p:attrName>
                                        </p:attrNameLst>
                                      </p:cBhvr>
                                      <p:tavLst>
                                        <p:tav tm="0">
                                          <p:val>
                                            <p:strVal val="#ppt_x"/>
                                          </p:val>
                                        </p:tav>
                                        <p:tav tm="100000">
                                          <p:val>
                                            <p:strVal val="#ppt_x"/>
                                          </p:val>
                                        </p:tav>
                                      </p:tavLst>
                                    </p:anim>
                                    <p:anim calcmode="lin" valueType="num">
                                      <p:cBhvr additive="base">
                                        <p:cTn id="8" dur="500" fill="hold"/>
                                        <p:tgtEl>
                                          <p:spTgt spid="5018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6" name="Rectangle 4"/>
          <p:cNvSpPr>
            <a:spLocks noGrp="1" noChangeArrowheads="1"/>
          </p:cNvSpPr>
          <p:nvPr>
            <p:ph type="title"/>
          </p:nvPr>
        </p:nvSpPr>
        <p:spPr>
          <a:xfrm>
            <a:off x="457200" y="152400"/>
            <a:ext cx="8229600" cy="1143000"/>
          </a:xfrm>
        </p:spPr>
        <p:txBody>
          <a:bodyPr/>
          <a:lstStyle/>
          <a:p>
            <a:r>
              <a:rPr lang="en-US" sz="3600"/>
              <a:t>The Two Complete Models</a:t>
            </a:r>
          </a:p>
        </p:txBody>
      </p:sp>
      <p:sp>
        <p:nvSpPr>
          <p:cNvPr id="38918" name="Rectangle 6"/>
          <p:cNvSpPr>
            <a:spLocks noChangeArrowheads="1"/>
          </p:cNvSpPr>
          <p:nvPr/>
        </p:nvSpPr>
        <p:spPr bwMode="auto">
          <a:xfrm>
            <a:off x="0" y="78105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8917" name="Object 5"/>
          <p:cNvGraphicFramePr>
            <a:graphicFrameLocks noChangeAspect="1"/>
          </p:cNvGraphicFramePr>
          <p:nvPr/>
        </p:nvGraphicFramePr>
        <p:xfrm>
          <a:off x="914400" y="1524000"/>
          <a:ext cx="3367088" cy="4953000"/>
        </p:xfrm>
        <a:graphic>
          <a:graphicData uri="http://schemas.openxmlformats.org/presentationml/2006/ole">
            <p:oleObj spid="_x0000_s38917" name="Equation" r:id="rId3" imgW="3898900" imgH="5765800" progId="Equation.DSMT4">
              <p:embed/>
            </p:oleObj>
          </a:graphicData>
        </a:graphic>
      </p:graphicFrame>
      <p:sp>
        <p:nvSpPr>
          <p:cNvPr id="38920" name="Rectangle 8"/>
          <p:cNvSpPr>
            <a:spLocks noChangeArrowheads="1"/>
          </p:cNvSpPr>
          <p:nvPr/>
        </p:nvSpPr>
        <p:spPr bwMode="auto">
          <a:xfrm>
            <a:off x="0" y="205740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38919" name="Object 7"/>
          <p:cNvGraphicFramePr>
            <a:graphicFrameLocks noChangeAspect="1"/>
          </p:cNvGraphicFramePr>
          <p:nvPr/>
        </p:nvGraphicFramePr>
        <p:xfrm>
          <a:off x="4724400" y="1524000"/>
          <a:ext cx="3705225" cy="2743200"/>
        </p:xfrm>
        <a:graphic>
          <a:graphicData uri="http://schemas.openxmlformats.org/presentationml/2006/ole">
            <p:oleObj spid="_x0000_s38919" name="Equation" r:id="rId4" imgW="4292600" imgH="3162300" progId="Equation.DSMT4">
              <p:embed/>
            </p:oleObj>
          </a:graphicData>
        </a:graphic>
      </p:graphicFrame>
      <p:sp>
        <p:nvSpPr>
          <p:cNvPr id="38921" name="Text Box 9"/>
          <p:cNvSpPr txBox="1">
            <a:spLocks noChangeArrowheads="1"/>
          </p:cNvSpPr>
          <p:nvPr/>
        </p:nvSpPr>
        <p:spPr bwMode="auto">
          <a:xfrm>
            <a:off x="1752600" y="1143000"/>
            <a:ext cx="2133600" cy="366713"/>
          </a:xfrm>
          <a:prstGeom prst="rect">
            <a:avLst/>
          </a:prstGeom>
          <a:noFill/>
          <a:ln w="9525">
            <a:noFill/>
            <a:miter lim="800000"/>
            <a:headEnd/>
            <a:tailEnd/>
          </a:ln>
          <a:effectLst/>
        </p:spPr>
        <p:txBody>
          <a:bodyPr>
            <a:spAutoFit/>
          </a:bodyPr>
          <a:lstStyle/>
          <a:p>
            <a:pPr>
              <a:spcBef>
                <a:spcPct val="50000"/>
              </a:spcBef>
            </a:pPr>
            <a:r>
              <a:rPr lang="en-US"/>
              <a:t>The IP Model</a:t>
            </a:r>
          </a:p>
        </p:txBody>
      </p:sp>
      <p:sp>
        <p:nvSpPr>
          <p:cNvPr id="38922" name="Text Box 10"/>
          <p:cNvSpPr txBox="1">
            <a:spLocks noChangeArrowheads="1"/>
          </p:cNvSpPr>
          <p:nvPr/>
        </p:nvSpPr>
        <p:spPr bwMode="auto">
          <a:xfrm>
            <a:off x="5715000" y="1143000"/>
            <a:ext cx="2133600" cy="366713"/>
          </a:xfrm>
          <a:prstGeom prst="rect">
            <a:avLst/>
          </a:prstGeom>
          <a:noFill/>
          <a:ln w="9525">
            <a:noFill/>
            <a:miter lim="800000"/>
            <a:headEnd/>
            <a:tailEnd/>
          </a:ln>
          <a:effectLst/>
        </p:spPr>
        <p:txBody>
          <a:bodyPr>
            <a:spAutoFit/>
          </a:bodyPr>
          <a:lstStyle/>
          <a:p>
            <a:pPr>
              <a:spcBef>
                <a:spcPct val="50000"/>
              </a:spcBef>
            </a:pPr>
            <a:r>
              <a:rPr lang="en-US"/>
              <a:t>The CP Model</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sz="3600"/>
              <a:t>An Optimal Solution to the Example</a:t>
            </a:r>
          </a:p>
        </p:txBody>
      </p:sp>
      <p:sp>
        <p:nvSpPr>
          <p:cNvPr id="51205" name="Rectangle 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51204" name="Object 4"/>
          <p:cNvGraphicFramePr>
            <a:graphicFrameLocks noChangeAspect="1"/>
          </p:cNvGraphicFramePr>
          <p:nvPr/>
        </p:nvGraphicFramePr>
        <p:xfrm>
          <a:off x="533400" y="1981200"/>
          <a:ext cx="11963400" cy="2106613"/>
        </p:xfrm>
        <a:graphic>
          <a:graphicData uri="http://schemas.openxmlformats.org/presentationml/2006/ole">
            <p:oleObj spid="_x0000_s51204" r:id="rId3" imgW="9502987" imgH="1645920" progId="Visio.Drawing.6">
              <p:embed/>
            </p:oleObj>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sz="3600"/>
              <a:t>Next Steps</a:t>
            </a:r>
          </a:p>
        </p:txBody>
      </p:sp>
      <p:sp>
        <p:nvSpPr>
          <p:cNvPr id="53251" name="Rectangle 3"/>
          <p:cNvSpPr>
            <a:spLocks noGrp="1" noChangeArrowheads="1"/>
          </p:cNvSpPr>
          <p:nvPr>
            <p:ph type="body" idx="1"/>
          </p:nvPr>
        </p:nvSpPr>
        <p:spPr/>
        <p:txBody>
          <a:bodyPr/>
          <a:lstStyle/>
          <a:p>
            <a:r>
              <a:rPr lang="en-US"/>
              <a:t>“Real life” case studies</a:t>
            </a:r>
          </a:p>
          <a:p>
            <a:r>
              <a:rPr lang="en-US"/>
              <a:t>Computational analysis</a:t>
            </a:r>
          </a:p>
          <a:p>
            <a:pPr>
              <a:buFontTx/>
              <a:buNone/>
            </a:pP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sz="3600"/>
              <a:t>Reasons for Poor Graduation Rates</a:t>
            </a:r>
          </a:p>
        </p:txBody>
      </p:sp>
      <p:sp>
        <p:nvSpPr>
          <p:cNvPr id="4099" name="Rectangle 3"/>
          <p:cNvSpPr>
            <a:spLocks noGrp="1" noChangeArrowheads="1"/>
          </p:cNvSpPr>
          <p:nvPr>
            <p:ph type="body" idx="1"/>
          </p:nvPr>
        </p:nvSpPr>
        <p:spPr/>
        <p:txBody>
          <a:bodyPr/>
          <a:lstStyle/>
          <a:p>
            <a:r>
              <a:rPr lang="en-US" sz="2800"/>
              <a:t>Students are not sufficiently prepared academically</a:t>
            </a:r>
          </a:p>
          <a:p>
            <a:r>
              <a:rPr lang="en-US" sz="2800"/>
              <a:t>Students do not enroll full-time because they need to work</a:t>
            </a:r>
          </a:p>
          <a:p>
            <a:r>
              <a:rPr lang="en-US" sz="2800"/>
              <a:t>Insufficient or inadequate academic advisement</a:t>
            </a:r>
          </a:p>
          <a:p>
            <a:r>
              <a:rPr lang="en-US" sz="2800"/>
              <a:t>Not enough courses are offered so students cannot enroll in classes they need</a:t>
            </a:r>
          </a:p>
          <a:p>
            <a:r>
              <a:rPr lang="en-US" sz="2800">
                <a:solidFill>
                  <a:srgbClr val="FF3300"/>
                </a:solidFill>
              </a:rPr>
              <a:t>The requirements for completing a degree are complicated or unclear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3600"/>
              <a:t>An Example from the CSUN Catalog</a:t>
            </a:r>
          </a:p>
        </p:txBody>
      </p:sp>
      <p:sp>
        <p:nvSpPr>
          <p:cNvPr id="22531" name="Rectangle 3"/>
          <p:cNvSpPr>
            <a:spLocks noGrp="1" noChangeArrowheads="1"/>
          </p:cNvSpPr>
          <p:nvPr>
            <p:ph type="body" idx="1"/>
          </p:nvPr>
        </p:nvSpPr>
        <p:spPr/>
        <p:txBody>
          <a:bodyPr/>
          <a:lstStyle/>
          <a:p>
            <a:pPr>
              <a:lnSpc>
                <a:spcPct val="90000"/>
              </a:lnSpc>
              <a:buFontTx/>
              <a:buNone/>
            </a:pPr>
            <a:r>
              <a:rPr lang="en-US" sz="2800" b="1"/>
              <a:t>MATH 255A. CALCULUS I (3)</a:t>
            </a:r>
          </a:p>
          <a:p>
            <a:pPr>
              <a:lnSpc>
                <a:spcPct val="90000"/>
              </a:lnSpc>
              <a:buFontTx/>
              <a:buNone/>
            </a:pPr>
            <a:r>
              <a:rPr lang="en-US" sz="2800" b="1"/>
              <a:t>	Prerequisites: Passing score on or exemption from the Entry Level Mathematics Examination (ELM) or credit in MATH 093, and either a passing score on the Mathematics Placement Test (MPT) or completion of MATH 105, or both MATH 102 and 104, or articulated courses from another college equivalent to MATH 105, or both MATH 102 and 104, with grades of C or better.</a:t>
            </a:r>
            <a:r>
              <a:rPr lang="en-US" sz="280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sz="3600"/>
              <a:t>CSU Taskforce Recommendation</a:t>
            </a:r>
          </a:p>
        </p:txBody>
      </p:sp>
      <p:sp>
        <p:nvSpPr>
          <p:cNvPr id="5127" name="Rectangle 7"/>
          <p:cNvSpPr>
            <a:spLocks noChangeArrowheads="1"/>
          </p:cNvSpPr>
          <p:nvPr/>
        </p:nvSpPr>
        <p:spPr bwMode="auto">
          <a:xfrm>
            <a:off x="914400" y="1752600"/>
            <a:ext cx="7391400" cy="4291013"/>
          </a:xfrm>
          <a:prstGeom prst="rect">
            <a:avLst/>
          </a:prstGeom>
          <a:noFill/>
          <a:ln w="9525">
            <a:noFill/>
            <a:miter lim="800000"/>
            <a:headEnd/>
            <a:tailEnd/>
          </a:ln>
          <a:effectLst/>
        </p:spPr>
        <p:txBody>
          <a:bodyPr>
            <a:spAutoFit/>
          </a:bodyPr>
          <a:lstStyle/>
          <a:p>
            <a:pPr>
              <a:spcBef>
                <a:spcPct val="50000"/>
              </a:spcBef>
            </a:pPr>
            <a:r>
              <a:rPr lang="en-US" sz="2400"/>
              <a:t>Develop 4-year, 5-year, and 6-year graduation roadmaps for all academic degree programs. These roadmaps should be term-by-term depictions of the courses in which students should enroll over the entirety of their academic careers (general education and major) and should address both day and evening programs when program size is sufficient to support both patterns. After the plans have been developed, they should be accessible to students at feeder community colleges and high schools. </a:t>
            </a:r>
          </a:p>
          <a:p>
            <a:pPr>
              <a:spcBef>
                <a:spcPct val="50000"/>
              </a:spcBef>
            </a:pPr>
            <a:endParaRPr lang="en-US" sz="2400">
              <a:latin typeface="TimesNewRoman"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68" name="Rectangle 1220"/>
          <p:cNvSpPr>
            <a:spLocks noChangeArrowheads="1"/>
          </p:cNvSpPr>
          <p:nvPr/>
        </p:nvSpPr>
        <p:spPr bwMode="auto">
          <a:xfrm>
            <a:off x="1152525" y="-149225"/>
            <a:ext cx="4537075" cy="0"/>
          </a:xfrm>
          <a:prstGeom prst="rect">
            <a:avLst/>
          </a:prstGeom>
          <a:solidFill>
            <a:srgbClr val="CCFFFF"/>
          </a:solidFill>
          <a:ln w="9525">
            <a:noFill/>
            <a:miter lim="800000"/>
            <a:headEnd/>
            <a:tailEnd/>
          </a:ln>
          <a:effectLst/>
        </p:spPr>
        <p:txBody>
          <a:bodyPr wrap="none" anchor="ctr">
            <a:spAutoFit/>
          </a:bodyPr>
          <a:lstStyle/>
          <a:p>
            <a:endParaRPr lang="en-US"/>
          </a:p>
        </p:txBody>
      </p:sp>
      <p:sp>
        <p:nvSpPr>
          <p:cNvPr id="29388" name="Rectangle 1740"/>
          <p:cNvSpPr>
            <a:spLocks noGrp="1" noChangeArrowheads="1"/>
          </p:cNvSpPr>
          <p:nvPr>
            <p:ph type="title"/>
          </p:nvPr>
        </p:nvSpPr>
        <p:spPr>
          <a:xfrm>
            <a:off x="457200" y="152400"/>
            <a:ext cx="8229600" cy="1143000"/>
          </a:xfrm>
        </p:spPr>
        <p:txBody>
          <a:bodyPr/>
          <a:lstStyle/>
          <a:p>
            <a:r>
              <a:rPr lang="en-US" sz="3600"/>
              <a:t>Graduation Roadmap Example</a:t>
            </a:r>
          </a:p>
        </p:txBody>
      </p:sp>
      <p:graphicFrame>
        <p:nvGraphicFramePr>
          <p:cNvPr id="29390" name="Group 1742"/>
          <p:cNvGraphicFramePr>
            <a:graphicFrameLocks noGrp="1"/>
          </p:cNvGraphicFramePr>
          <p:nvPr>
            <p:ph idx="1"/>
          </p:nvPr>
        </p:nvGraphicFramePr>
        <p:xfrm>
          <a:off x="381000" y="1295400"/>
          <a:ext cx="8229600" cy="5151120"/>
        </p:xfrm>
        <a:graphic>
          <a:graphicData uri="http://schemas.openxmlformats.org/drawingml/2006/table">
            <a:tbl>
              <a:tblPr/>
              <a:tblGrid>
                <a:gridCol w="1028700"/>
                <a:gridCol w="1030288"/>
                <a:gridCol w="1027112"/>
                <a:gridCol w="1028700"/>
                <a:gridCol w="1028700"/>
                <a:gridCol w="1030288"/>
                <a:gridCol w="1027112"/>
                <a:gridCol w="1028700"/>
              </a:tblGrid>
              <a:tr h="882650">
                <a:tc gridSpan="8">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smtClean="0">
                          <a:ln>
                            <a:noFill/>
                          </a:ln>
                          <a:solidFill>
                            <a:srgbClr val="000099"/>
                          </a:solidFill>
                          <a:effectLst/>
                          <a:latin typeface="Times New Roman" pitchFamily="18" charset="0"/>
                          <a:cs typeface="Times New Roman" pitchFamily="18" charset="0"/>
                        </a:rPr>
                        <a:t>Four-Year Course Schedule</a:t>
                      </a:r>
                      <a:r>
                        <a:rPr kumimoji="0" lang="en-US" sz="1200" b="0" i="0" u="none" strike="noStrike" cap="none" normalizeH="0" baseline="0" smtClean="0">
                          <a:ln>
                            <a:noFill/>
                          </a:ln>
                          <a:solidFill>
                            <a:schemeClr val="tx1"/>
                          </a:solidFill>
                          <a:effectLst/>
                          <a:latin typeface="Times New Roman" pitchFamily="18" charset="0"/>
                          <a:cs typeface="Times New Roman" pitchFamily="18" charset="0"/>
                        </a:rPr>
                        <a:t/>
                      </a:r>
                      <a:br>
                        <a:rPr kumimoji="0" lang="en-US" sz="1200" b="0" i="0" u="none" strike="noStrike" cap="none" normalizeH="0" baseline="0" smtClean="0">
                          <a:ln>
                            <a:noFill/>
                          </a:ln>
                          <a:solidFill>
                            <a:schemeClr val="tx1"/>
                          </a:solidFill>
                          <a:effectLst/>
                          <a:latin typeface="Times New Roman" pitchFamily="18" charset="0"/>
                          <a:cs typeface="Times New Roman" pitchFamily="18" charset="0"/>
                        </a:rPr>
                      </a:br>
                      <a:r>
                        <a:rPr kumimoji="0" lang="en-US" sz="1200" b="0" i="0" u="none" strike="noStrike" cap="none" normalizeH="0" baseline="0" smtClean="0">
                          <a:ln>
                            <a:noFill/>
                          </a:ln>
                          <a:solidFill>
                            <a:srgbClr val="660000"/>
                          </a:solidFill>
                          <a:effectLst/>
                          <a:latin typeface="Times New Roman" pitchFamily="18" charset="0"/>
                          <a:cs typeface="Times New Roman" pitchFamily="18" charset="0"/>
                        </a:rPr>
                        <a:t>Department of Marketing, </a:t>
                      </a:r>
                      <a:r>
                        <a:rPr kumimoji="0" lang="en-US" sz="1200" b="1" i="0" u="none" strike="noStrike" cap="none" normalizeH="0" baseline="0" smtClean="0">
                          <a:ln>
                            <a:noFill/>
                          </a:ln>
                          <a:solidFill>
                            <a:srgbClr val="660000"/>
                          </a:solidFill>
                          <a:effectLst/>
                          <a:latin typeface="Times New Roman" pitchFamily="18" charset="0"/>
                          <a:cs typeface="Times New Roman" pitchFamily="18" charset="0"/>
                        </a:rPr>
                        <a:t>Marketing Option</a:t>
                      </a:r>
                      <a:r>
                        <a:rPr kumimoji="0" lang="en-US" sz="1200" b="0" i="0" u="none" strike="noStrike" cap="none" normalizeH="0" baseline="0" smtClean="0">
                          <a:ln>
                            <a:noFill/>
                          </a:ln>
                          <a:solidFill>
                            <a:srgbClr val="660000"/>
                          </a:solidFill>
                          <a:effectLst/>
                          <a:latin typeface="Times New Roman" pitchFamily="18" charset="0"/>
                          <a:cs typeface="Times New Roman" pitchFamily="18" charset="0"/>
                        </a:rPr>
                        <a:t/>
                      </a:r>
                      <a:br>
                        <a:rPr kumimoji="0" lang="en-US" sz="1200" b="0" i="0" u="none" strike="noStrike" cap="none" normalizeH="0" baseline="0" smtClean="0">
                          <a:ln>
                            <a:noFill/>
                          </a:ln>
                          <a:solidFill>
                            <a:srgbClr val="660000"/>
                          </a:solidFill>
                          <a:effectLst/>
                          <a:latin typeface="Times New Roman" pitchFamily="18" charset="0"/>
                          <a:cs typeface="Times New Roman" pitchFamily="18" charset="0"/>
                        </a:rPr>
                      </a:br>
                      <a:r>
                        <a:rPr kumimoji="0" lang="en-US" sz="1200" b="0" i="0" u="none" strike="noStrike" cap="none" normalizeH="0" baseline="0" smtClean="0">
                          <a:ln>
                            <a:noFill/>
                          </a:ln>
                          <a:solidFill>
                            <a:srgbClr val="660000"/>
                          </a:solidFill>
                          <a:effectLst/>
                          <a:latin typeface="Times New Roman" pitchFamily="18" charset="0"/>
                          <a:cs typeface="Times New Roman" pitchFamily="18" charset="0"/>
                        </a:rPr>
                        <a:t>California State University, Northridge</a:t>
                      </a:r>
                      <a:br>
                        <a:rPr kumimoji="0" lang="en-US" sz="1200" b="0" i="0" u="none" strike="noStrike" cap="none" normalizeH="0" baseline="0" smtClean="0">
                          <a:ln>
                            <a:noFill/>
                          </a:ln>
                          <a:solidFill>
                            <a:srgbClr val="660000"/>
                          </a:solidFill>
                          <a:effectLst/>
                          <a:latin typeface="Times New Roman" pitchFamily="18" charset="0"/>
                          <a:cs typeface="Times New Roman" pitchFamily="18" charset="0"/>
                        </a:rPr>
                      </a:br>
                      <a:r>
                        <a:rPr kumimoji="0" lang="en-US" sz="1200" b="0" i="0" u="none" strike="noStrike" cap="none" normalizeH="0" baseline="0" smtClean="0">
                          <a:ln>
                            <a:noFill/>
                          </a:ln>
                          <a:solidFill>
                            <a:srgbClr val="660000"/>
                          </a:solidFill>
                          <a:effectLst/>
                          <a:latin typeface="Times New Roman" pitchFamily="18" charset="0"/>
                          <a:cs typeface="Times New Roman" pitchFamily="18" charset="0"/>
                          <a:hlinkClick r:id="rId2"/>
                        </a:rPr>
                        <a:t>http://www.csun.edu/marketing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FFFF"/>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41300">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YEAR 1</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YEAR 2</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YEAR 3</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hMerge="1">
                  <a:txBody>
                    <a:bodyPr/>
                    <a:lstStyle/>
                    <a:p>
                      <a:endParaRPr 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YEAR 4</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c hMerge="1">
                  <a:txBody>
                    <a:bodyPr/>
                    <a:lstStyle/>
                    <a:p>
                      <a:endParaRPr lang="en-US"/>
                    </a:p>
                  </a:txBody>
                  <a:tcPr/>
                </a:tc>
              </a:tr>
              <a:tr h="2397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Fall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Spring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Fall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Spring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Fall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Spring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Fall</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000000"/>
                          </a:solidFill>
                          <a:effectLst/>
                          <a:latin typeface="Arial" pitchFamily="34" charset="0"/>
                          <a:cs typeface="Times New Roman" pitchFamily="18" charset="0"/>
                        </a:rPr>
                        <a:t>Spring</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r>
              <a:tr h="3492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ENGLISH</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 155</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BUS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105</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ACCT</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 220</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ACCT</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 230</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BUS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302/L</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MKT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346</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MKT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elective</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MKT 449</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r>
              <a:tr h="749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MATH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102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SOM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120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OR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MATH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140</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ECON</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 161</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BLAW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280</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MKT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304</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MKT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348</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MKT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elective</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BUS 497</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r>
              <a:tr h="7016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COMP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100</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ECON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160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OPEN -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GE(UD)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GE(UD)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OPEN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 UNITS</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 Internship</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 (Recommended)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r>
              <a:tr h="3476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TITLE 5</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TITLE 5</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FIN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303</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GE(UD)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OPEN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2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OPEN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r>
              <a:tr h="5492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GE *</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SOM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306</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MGT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360</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OPEN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 UNITS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Internship (Recommended)</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OPEN -</a:t>
                      </a:r>
                      <a:br>
                        <a:rPr kumimoji="0" lang="en-US" sz="1000" b="1" i="0" u="none" strike="noStrike" cap="none" normalizeH="0" baseline="0" smtClean="0">
                          <a:ln>
                            <a:noFill/>
                          </a:ln>
                          <a:solidFill>
                            <a:srgbClr val="000000"/>
                          </a:solidFill>
                          <a:effectLst/>
                          <a:latin typeface="Arial" pitchFamily="34" charset="0"/>
                          <a:cs typeface="Times New Roman" pitchFamily="18" charset="0"/>
                        </a:rPr>
                      </a:br>
                      <a:r>
                        <a:rPr kumimoji="0" lang="en-US" sz="1000" b="1" i="0" u="none" strike="noStrike" cap="none" normalizeH="0" baseline="0" smtClean="0">
                          <a:ln>
                            <a:noFill/>
                          </a:ln>
                          <a:solidFill>
                            <a:srgbClr val="000000"/>
                          </a:solidFill>
                          <a:effectLst/>
                          <a:latin typeface="Arial" pitchFamily="34" charset="0"/>
                          <a:cs typeface="Times New Roman" pitchFamily="18" charset="0"/>
                        </a:rPr>
                        <a:t>3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r>
              <a:tr h="2143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15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15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15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15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FFCC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16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15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15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smtClean="0">
                          <a:ln>
                            <a:noFill/>
                          </a:ln>
                          <a:solidFill>
                            <a:srgbClr val="000000"/>
                          </a:solidFill>
                          <a:effectLst/>
                          <a:latin typeface="Arial" pitchFamily="34" charset="0"/>
                          <a:cs typeface="Times New Roman" pitchFamily="18" charset="0"/>
                        </a:rPr>
                        <a:t>15 UNITS</a:t>
                      </a:r>
                      <a:endParaRPr kumimoji="0" lang="en-US" sz="1800" b="0" i="0" u="none" strike="noStrike" cap="none" normalizeH="0" baseline="0" smtClean="0">
                        <a:ln>
                          <a:noFill/>
                        </a:ln>
                        <a:solidFill>
                          <a:schemeClr val="tx1"/>
                        </a:solidFill>
                        <a:effectLst/>
                        <a:latin typeface="Arial" pitchFamily="34" charset="0"/>
                        <a:cs typeface="Arial" pitchFamily="34" charset="0"/>
                      </a:endParaRPr>
                    </a:p>
                  </a:txBody>
                  <a:tcPr anchor="ctr" horzOverflow="overflow">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lnTlToBr>
                      <a:noFill/>
                    </a:lnTlToBr>
                    <a:lnBlToTr>
                      <a:noFill/>
                    </a:lnBlToTr>
                    <a:solidFill>
                      <a:srgbClr val="CCCCFF"/>
                    </a:solidFill>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3600"/>
              <a:t>Degree Programs as Projects</a:t>
            </a:r>
            <a:r>
              <a:rPr lang="en-US"/>
              <a:t> </a:t>
            </a:r>
          </a:p>
        </p:txBody>
      </p:sp>
      <p:pic>
        <p:nvPicPr>
          <p:cNvPr id="6213" name="Picture 69"/>
          <p:cNvPicPr>
            <a:picLocks noChangeAspect="1" noChangeArrowheads="1"/>
          </p:cNvPicPr>
          <p:nvPr/>
        </p:nvPicPr>
        <p:blipFill>
          <a:blip r:embed="rId2" cstate="print"/>
          <a:srcRect/>
          <a:stretch>
            <a:fillRect/>
          </a:stretch>
        </p:blipFill>
        <p:spPr bwMode="auto">
          <a:xfrm>
            <a:off x="-1447800" y="2514600"/>
            <a:ext cx="11887200" cy="2111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4"/>
          <p:cNvSpPr>
            <a:spLocks noGrp="1" noChangeArrowheads="1"/>
          </p:cNvSpPr>
          <p:nvPr>
            <p:ph type="title"/>
          </p:nvPr>
        </p:nvSpPr>
        <p:spPr/>
        <p:txBody>
          <a:bodyPr/>
          <a:lstStyle/>
          <a:p>
            <a:r>
              <a:rPr lang="en-US" sz="3600"/>
              <a:t>A Sample Degree Program</a:t>
            </a:r>
          </a:p>
        </p:txBody>
      </p:sp>
      <p:pic>
        <p:nvPicPr>
          <p:cNvPr id="9573" name="Picture 357"/>
          <p:cNvPicPr>
            <a:picLocks noChangeAspect="1" noChangeArrowheads="1"/>
          </p:cNvPicPr>
          <p:nvPr/>
        </p:nvPicPr>
        <p:blipFill>
          <a:blip r:embed="rId2" cstate="print"/>
          <a:srcRect/>
          <a:stretch>
            <a:fillRect/>
          </a:stretch>
        </p:blipFill>
        <p:spPr bwMode="auto">
          <a:xfrm>
            <a:off x="533400" y="1600200"/>
            <a:ext cx="8077200" cy="50784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4"/>
          <p:cNvSpPr>
            <a:spLocks noGrp="1" noChangeArrowheads="1"/>
          </p:cNvSpPr>
          <p:nvPr>
            <p:ph type="title"/>
          </p:nvPr>
        </p:nvSpPr>
        <p:spPr/>
        <p:txBody>
          <a:bodyPr/>
          <a:lstStyle/>
          <a:p>
            <a:r>
              <a:rPr lang="en-US" sz="3600"/>
              <a:t>A Network Representation of the Degree Requirements</a:t>
            </a:r>
            <a:r>
              <a:rPr lang="en-US" sz="4000"/>
              <a:t> </a:t>
            </a:r>
          </a:p>
        </p:txBody>
      </p:sp>
      <p:sp>
        <p:nvSpPr>
          <p:cNvPr id="12294" name="Rectangle 6"/>
          <p:cNvSpPr>
            <a:spLocks noChangeArrowheads="1"/>
          </p:cNvSpPr>
          <p:nvPr/>
        </p:nvSpPr>
        <p:spPr bwMode="auto">
          <a:xfrm>
            <a:off x="0" y="2195513"/>
            <a:ext cx="9144000" cy="0"/>
          </a:xfrm>
          <a:prstGeom prst="rect">
            <a:avLst/>
          </a:prstGeom>
          <a:noFill/>
          <a:ln w="9525">
            <a:noFill/>
            <a:miter lim="800000"/>
            <a:headEnd/>
            <a:tailEnd/>
          </a:ln>
          <a:effectLst/>
        </p:spPr>
        <p:txBody>
          <a:bodyPr wrap="none" anchor="ctr">
            <a:spAutoFit/>
          </a:bodyPr>
          <a:lstStyle/>
          <a:p>
            <a:endParaRPr lang="en-US"/>
          </a:p>
        </p:txBody>
      </p:sp>
      <p:graphicFrame>
        <p:nvGraphicFramePr>
          <p:cNvPr id="12293" name="Object 5"/>
          <p:cNvGraphicFramePr>
            <a:graphicFrameLocks noChangeAspect="1"/>
          </p:cNvGraphicFramePr>
          <p:nvPr/>
        </p:nvGraphicFramePr>
        <p:xfrm>
          <a:off x="685800" y="1981200"/>
          <a:ext cx="7620000" cy="3892550"/>
        </p:xfrm>
        <a:graphic>
          <a:graphicData uri="http://schemas.openxmlformats.org/presentationml/2006/ole">
            <p:oleObj spid="_x0000_s12293" r:id="rId3" imgW="5341592" imgH="2682013" progId="Visio.Drawing.6">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4904</TotalTime>
  <Words>539</Words>
  <Application>Microsoft Office PowerPoint</Application>
  <PresentationFormat>On-screen Show (4:3)</PresentationFormat>
  <Paragraphs>147</Paragraphs>
  <Slides>25</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25</vt:i4>
      </vt:variant>
    </vt:vector>
  </HeadingPairs>
  <TitlesOfParts>
    <vt:vector size="31" baseType="lpstr">
      <vt:lpstr>Arial</vt:lpstr>
      <vt:lpstr>TimesNewRoman</vt:lpstr>
      <vt:lpstr>Times New Roman</vt:lpstr>
      <vt:lpstr>Default Design</vt:lpstr>
      <vt:lpstr>Visio.Drawing.6</vt:lpstr>
      <vt:lpstr>MathType 5.0 Equation</vt:lpstr>
      <vt:lpstr>Optimization Models for Generating Graduation Roadmaps </vt:lpstr>
      <vt:lpstr>“Four-Year Colleges” in Name Only…</vt:lpstr>
      <vt:lpstr>Reasons for Poor Graduation Rates</vt:lpstr>
      <vt:lpstr>An Example from the CSUN Catalog</vt:lpstr>
      <vt:lpstr>CSU Taskforce Recommendation</vt:lpstr>
      <vt:lpstr>Graduation Roadmap Example</vt:lpstr>
      <vt:lpstr>Degree Programs as Projects </vt:lpstr>
      <vt:lpstr>A Sample Degree Program</vt:lpstr>
      <vt:lpstr>A Network Representation of the Degree Requirements </vt:lpstr>
      <vt:lpstr>Two Degree Plans for the Example </vt:lpstr>
      <vt:lpstr>Minimum Length Schedules for the Two Plans </vt:lpstr>
      <vt:lpstr>Degree Planning as Constrained Optimization</vt:lpstr>
      <vt:lpstr>Modeling the Problem</vt:lpstr>
      <vt:lpstr>Defining the Decision Variables</vt:lpstr>
      <vt:lpstr>The Objective Function</vt:lpstr>
      <vt:lpstr>Required Courses Constraints (A)</vt:lpstr>
      <vt:lpstr>Required Courses Constraints (B)</vt:lpstr>
      <vt:lpstr>Elective Courses Constraints</vt:lpstr>
      <vt:lpstr>Elective Courses Constraints (cont.)</vt:lpstr>
      <vt:lpstr>Prerequisite Constraints (A)</vt:lpstr>
      <vt:lpstr>Prerequisite Constraints (B)</vt:lpstr>
      <vt:lpstr>Prerequisite Constraints (B, cont.)</vt:lpstr>
      <vt:lpstr>The Two Complete Models</vt:lpstr>
      <vt:lpstr>An Optimal Solution to the Example</vt:lpstr>
      <vt:lpstr>Next Steps</vt:lpstr>
    </vt:vector>
  </TitlesOfParts>
  <Company>csu, northridge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Optimization Models for Generating Graduation Roadmaps </dc:title>
  <dc:creator>adechter</dc:creator>
  <cp:lastModifiedBy>Rina Dechter</cp:lastModifiedBy>
  <cp:revision>25</cp:revision>
  <dcterms:created xsi:type="dcterms:W3CDTF">2005-09-19T02:50:54Z</dcterms:created>
  <dcterms:modified xsi:type="dcterms:W3CDTF">2010-01-21T18:54:20Z</dcterms:modified>
</cp:coreProperties>
</file>