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41"/>
  </p:notesMasterIdLst>
  <p:sldIdLst>
    <p:sldId id="266" r:id="rId2"/>
    <p:sldId id="275" r:id="rId3"/>
    <p:sldId id="335" r:id="rId4"/>
    <p:sldId id="278" r:id="rId5"/>
    <p:sldId id="333" r:id="rId6"/>
    <p:sldId id="277" r:id="rId7"/>
    <p:sldId id="281" r:id="rId8"/>
    <p:sldId id="283" r:id="rId9"/>
    <p:sldId id="340" r:id="rId10"/>
    <p:sldId id="285" r:id="rId11"/>
    <p:sldId id="287" r:id="rId12"/>
    <p:sldId id="367" r:id="rId13"/>
    <p:sldId id="365" r:id="rId14"/>
    <p:sldId id="346" r:id="rId15"/>
    <p:sldId id="364" r:id="rId16"/>
    <p:sldId id="337" r:id="rId17"/>
    <p:sldId id="296" r:id="rId18"/>
    <p:sldId id="347" r:id="rId19"/>
    <p:sldId id="319" r:id="rId20"/>
    <p:sldId id="320" r:id="rId21"/>
    <p:sldId id="338" r:id="rId22"/>
    <p:sldId id="295" r:id="rId23"/>
    <p:sldId id="322" r:id="rId24"/>
    <p:sldId id="321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44" r:id="rId33"/>
    <p:sldId id="345" r:id="rId34"/>
    <p:sldId id="307" r:id="rId35"/>
    <p:sldId id="308" r:id="rId36"/>
    <p:sldId id="310" r:id="rId37"/>
    <p:sldId id="313" r:id="rId38"/>
    <p:sldId id="314" r:id="rId39"/>
    <p:sldId id="315" r:id="rId4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 autoAdjust="0"/>
    <p:restoredTop sz="94678" autoAdjust="0"/>
  </p:normalViewPr>
  <p:slideViewPr>
    <p:cSldViewPr>
      <p:cViewPr varScale="1">
        <p:scale>
          <a:sx n="106" d="100"/>
          <a:sy n="106" d="100"/>
        </p:scale>
        <p:origin x="-10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24.e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24.e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43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image" Target="../media/image44.png"/><Relationship Id="rId4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image" Target="../media/image5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B84E220-FAF1-433A-BBC8-BD2AD996B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B74216-DC53-486C-8EB1-86B1BFFA034D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C84BF1-783C-4F5B-A6CA-B720D9EE7334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A3DE50-5A78-4DFF-9EC1-F42C06DE28EA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247797-16C5-42CD-A0F2-B9F41CD8C736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247797-16C5-42CD-A0F2-B9F41CD8C736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122A99-81C4-45DF-B553-45166FCF5116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122A99-81C4-45DF-B553-45166FCF5116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9E5CB7-4387-4BAF-9AAC-68705A872BCE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3259EA-A350-4E13-9B9E-B6880DD57CF5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1FEF39-1962-4467-864D-CC9724F0D51E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AF7F6A-C72B-4B6A-881B-A56B267CD839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1E2DD8-5F64-437B-852A-DFE7DF8D04EB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7F9A05-FBEC-4957-AB2A-40478C29C564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854FFE-E141-4717-8484-540C12CAC59E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2ADFCE-411D-4C2B-9CF1-7D337C5BDC5F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2B9FC-85C3-4071-A16D-14BBEDC07922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21DFE2-2585-476B-92C0-7C38DE651BBD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8299BE-CB95-44E1-B10F-15061553519E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DAB1D0-D71F-4A1E-93DC-5634663AECE9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F34757-7F37-435B-B29F-31E3C5CBFF4A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8CC97D-E8C1-4963-8647-7EFF2643694B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08EB48-3BCD-4434-82FF-26D184B17AE1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305C03-4263-438D-B910-70AC905E27A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19453B-9DC1-456C-939A-C70BB3D970D9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B17CF4-DD96-4319-AA33-FC78EEF6D863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A73AB6-FB70-493C-AFB1-16C009B6046A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441657-DC00-4ED2-A2D8-D69538BEF60E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ECCADF-5B13-4307-B0D6-6C34E34B7DDC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6A5945-8852-4E43-A58B-E2EA545EBB0D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25ECFB-65B0-43A5-8337-5561C1123137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1E8AE-36BF-48C1-9B1B-F155A26A1A1E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5ECFF-ABEE-4C02-8322-9E2FB319373C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BDF05B-746A-4FB1-B737-C95707C34978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AD74B3-F301-49ED-A443-4CE2A91C9B92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5E8063-0076-4CA6-86F5-17A1E56C80B2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99C708-34B5-4C75-9A66-6D78E2F600B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132ED4-3A86-49BF-921C-CB4EF01FC0A9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996812-65CA-4D61-8DC0-95C0CB25A605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ADA515-3147-44F1-9A03-10E81CDE05C6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Spring 2010</a:t>
            </a:r>
            <a:endParaRPr lang="en-US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8E840-7230-4FA1-ABBB-7986CFF35A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1E3EB-F525-4629-909A-77FC7A35D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ED332-1EA8-42F6-9CE1-15906FE97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05000"/>
            <a:ext cx="76962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4000500"/>
            <a:ext cx="76962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2880C-83B3-4D35-942F-79536787B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76962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000500"/>
            <a:ext cx="76962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6C010-8550-4AD3-B9B7-7250326F8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1905000"/>
            <a:ext cx="37719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4000500"/>
            <a:ext cx="37719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4A0C9-AC84-412F-9D61-6B3B66DA9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3CB36-C94B-4B42-8B04-B32525B7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6FD9E-E7F7-4616-AAFF-981C84B7C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B5630-69AA-4B88-A658-65746994C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7FAD4-BEE5-474D-856D-E1BEDD1DB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74CC5-A855-4E09-BB43-DA10618C5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8EBF0-1A67-4F17-9405-74A0B9742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41B55-B773-4FCE-8820-8819DC1BF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C2F06-DE1A-4820-8ACE-86459DAE4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E5636-4717-4043-B38B-03B812DC0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r>
              <a:rPr lang="en-US"/>
              <a:t>Spring 2010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r>
              <a:rPr lang="en-US"/>
              <a:t>ICS 179 - Graphical models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0DD0FEF2-D34F-43C9-8FD4-349FC00AB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229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33800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3801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image" Target="../media/image25.png"/><Relationship Id="rId9" Type="http://schemas.openxmlformats.org/officeDocument/2006/relationships/oleObject" Target="../embeddings/oleObject2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image" Target="../media/image25.png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4.png"/><Relationship Id="rId4" Type="http://schemas.openxmlformats.org/officeDocument/2006/relationships/oleObject" Target="../embeddings/oleObject3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oleObject" Target="../embeddings/oleObject40.bin"/><Relationship Id="rId18" Type="http://schemas.openxmlformats.org/officeDocument/2006/relationships/oleObject" Target="../embeddings/oleObject45.bin"/><Relationship Id="rId3" Type="http://schemas.openxmlformats.org/officeDocument/2006/relationships/notesSlide" Target="../notesSlides/notesSlide33.xml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34.bin"/><Relationship Id="rId12" Type="http://schemas.openxmlformats.org/officeDocument/2006/relationships/oleObject" Target="../embeddings/oleObject39.bin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3.bin"/><Relationship Id="rId20" Type="http://schemas.openxmlformats.org/officeDocument/2006/relationships/oleObject" Target="../embeddings/oleObject4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42.bin"/><Relationship Id="rId10" Type="http://schemas.openxmlformats.org/officeDocument/2006/relationships/oleObject" Target="../embeddings/oleObject37.bin"/><Relationship Id="rId19" Type="http://schemas.openxmlformats.org/officeDocument/2006/relationships/oleObject" Target="../embeddings/oleObject46.bin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6.bin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9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notesSlide" Target="../notesSlides/notesSlide34.xml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58.bin"/><Relationship Id="rId4" Type="http://schemas.openxmlformats.org/officeDocument/2006/relationships/oleObject" Target="../embeddings/oleObject57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oleObject" Target="../embeddings/oleObject68.bin"/><Relationship Id="rId3" Type="http://schemas.openxmlformats.org/officeDocument/2006/relationships/notesSlide" Target="../notesSlides/notesSlide38.xml"/><Relationship Id="rId7" Type="http://schemas.openxmlformats.org/officeDocument/2006/relationships/oleObject" Target="../embeddings/oleObject62.bin"/><Relationship Id="rId12" Type="http://schemas.openxmlformats.org/officeDocument/2006/relationships/oleObject" Target="../embeddings/oleObject67.bin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1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1.bin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70.bin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59.bin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9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C9DA73-1611-4E2D-B007-BCD51840266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Directional consistency</a:t>
            </a:r>
            <a:b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Chapter 4</a:t>
            </a: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40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ICS-179</a:t>
            </a:r>
          </a:p>
          <a:p>
            <a:pPr eaLnBrk="1" hangingPunct="1"/>
            <a:r>
              <a:rPr lang="en-US" smtClean="0"/>
              <a:t>Spring 2010</a:t>
            </a:r>
          </a:p>
        </p:txBody>
      </p:sp>
      <p:sp>
        <p:nvSpPr>
          <p:cNvPr id="14341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14342" name="Footer Placeholder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2560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5AB489-AD8D-4E69-BB89-6F8DA670E219}" type="slidenum">
              <a:rPr lang="en-US" smtClean="0"/>
              <a:pPr/>
              <a:t>10</a:t>
            </a:fld>
            <a:endParaRPr lang="en-US" smtClean="0"/>
          </a:p>
        </p:txBody>
      </p:sp>
      <p:pic>
        <p:nvPicPr>
          <p:cNvPr id="25605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192088" y="2835275"/>
            <a:ext cx="8759825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56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Directional  i-consistency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2765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575FD8-F2AB-49F9-AFAF-686959CCAD55}" type="slidenum">
              <a:rPr lang="en-US" smtClean="0"/>
              <a:pPr/>
              <a:t>11</a:t>
            </a:fld>
            <a:endParaRPr lang="en-US" smtClean="0"/>
          </a:p>
        </p:txBody>
      </p:sp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0" y="1501775"/>
            <a:ext cx="8759825" cy="535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7654" name="Rectangle 3"/>
          <p:cNvSpPr>
            <a:spLocks noGrp="1" noChangeArrowheads="1"/>
          </p:cNvSpPr>
          <p:nvPr>
            <p:ph type="title"/>
          </p:nvPr>
        </p:nvSpPr>
        <p:spPr>
          <a:xfrm>
            <a:off x="442913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Algorithm directional i-</a:t>
            </a:r>
            <a:r>
              <a:rPr lang="en-US" sz="2500" smtClean="0"/>
              <a:t>consistency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C3D85F-B332-49E1-BDD5-03D01B53490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Induced-width</a:t>
            </a:r>
            <a:br>
              <a:rPr lang="en-US" sz="2800" dirty="0" smtClean="0"/>
            </a:br>
            <a:r>
              <a:rPr lang="en-US" sz="2800" dirty="0" smtClean="0"/>
              <a:t>captures the changes to the constraint graph:</a:t>
            </a:r>
          </a:p>
        </p:txBody>
      </p:sp>
      <p:pic>
        <p:nvPicPr>
          <p:cNvPr id="28678" name="Picture 3" descr="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60425" y="1905000"/>
            <a:ext cx="7497763" cy="4038600"/>
          </a:xfrm>
          <a:noFill/>
        </p:spPr>
      </p:pic>
      <p:sp>
        <p:nvSpPr>
          <p:cNvPr id="9" name="Rounded Rectangle 8"/>
          <p:cNvSpPr/>
          <p:nvPr/>
        </p:nvSpPr>
        <p:spPr bwMode="auto">
          <a:xfrm>
            <a:off x="2743200" y="1905000"/>
            <a:ext cx="6019800" cy="42672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4876800"/>
            <a:ext cx="1871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d1= F,E,D,C,B,A</a:t>
            </a:r>
          </a:p>
          <a:p>
            <a:r>
              <a:rPr lang="en-US" dirty="0" smtClean="0"/>
              <a:t>d2=A,B,C,D,E,F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C3D85F-B332-49E1-BDD5-03D01B53490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Induced-width</a:t>
            </a:r>
            <a:br>
              <a:rPr lang="en-US" sz="2800" dirty="0" smtClean="0"/>
            </a:br>
            <a:r>
              <a:rPr lang="en-US" sz="2800" dirty="0" smtClean="0"/>
              <a:t>captures the changes to the constraint graph:</a:t>
            </a:r>
          </a:p>
        </p:txBody>
      </p:sp>
      <p:pic>
        <p:nvPicPr>
          <p:cNvPr id="28678" name="Picture 3" descr="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60425" y="1905000"/>
            <a:ext cx="7497763" cy="4038600"/>
          </a:xfrm>
          <a:noFill/>
        </p:spPr>
      </p:pic>
      <p:sp>
        <p:nvSpPr>
          <p:cNvPr id="7" name="TextBox 6"/>
          <p:cNvSpPr txBox="1"/>
          <p:nvPr/>
        </p:nvSpPr>
        <p:spPr>
          <a:xfrm>
            <a:off x="457200" y="4876800"/>
            <a:ext cx="1871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d1= F,E,D,C,B,A</a:t>
            </a:r>
          </a:p>
          <a:p>
            <a:r>
              <a:rPr lang="en-US" dirty="0" smtClean="0"/>
              <a:t>d2=A,B,C,D,E,F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081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08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F22ED9-674F-4F66-A09E-53467965E98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900" smtClean="0"/>
              <a:t>The induced-width</a:t>
            </a:r>
            <a:br>
              <a:rPr lang="en-US" sz="2900" smtClean="0"/>
            </a:br>
            <a:r>
              <a:rPr lang="en-US" sz="2900" smtClean="0"/>
              <a:t> </a:t>
            </a:r>
            <a:r>
              <a:rPr lang="en-US" sz="1700" smtClean="0"/>
              <a:t>DPC recursively connects parents in the ordered graph, yielding:</a:t>
            </a:r>
          </a:p>
        </p:txBody>
      </p:sp>
      <p:pic>
        <p:nvPicPr>
          <p:cNvPr id="3084" name="Picture 3" descr="4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762000" y="3581400"/>
            <a:ext cx="3771900" cy="2503488"/>
          </a:xfrm>
          <a:noFill/>
        </p:spPr>
      </p:pic>
      <p:graphicFrame>
        <p:nvGraphicFramePr>
          <p:cNvPr id="307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4686300" y="1905000"/>
          <a:ext cx="3771900" cy="1943100"/>
        </p:xfrm>
        <a:graphic>
          <a:graphicData uri="http://schemas.openxmlformats.org/presentationml/2006/ole">
            <p:oleObj spid="_x0000_s3074" name="Chart" r:id="rId5" imgW="3771900" imgH="1943100" progId="MSGraph.Chart.8">
              <p:embed followColorScheme="full"/>
            </p:oleObj>
          </a:graphicData>
        </a:graphic>
      </p:graphicFrame>
      <p:sp>
        <p:nvSpPr>
          <p:cNvPr id="308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53000" y="1905000"/>
            <a:ext cx="3771900" cy="4038600"/>
          </a:xfrm>
        </p:spPr>
        <p:txBody>
          <a:bodyPr/>
          <a:lstStyle/>
          <a:p>
            <a:pPr eaLnBrk="1" hangingPunct="1"/>
            <a:r>
              <a:rPr lang="en-US" sz="1700" b="1" dirty="0" smtClean="0">
                <a:solidFill>
                  <a:schemeClr val="tx2"/>
                </a:solidFill>
              </a:rPr>
              <a:t>Width along ordering </a:t>
            </a:r>
            <a:r>
              <a:rPr lang="en-US" sz="1700" b="1" i="1" dirty="0" smtClean="0">
                <a:solidFill>
                  <a:schemeClr val="tx2"/>
                </a:solidFill>
              </a:rPr>
              <a:t>d</a:t>
            </a:r>
            <a:r>
              <a:rPr lang="en-US" sz="1700" b="1" dirty="0" smtClean="0">
                <a:solidFill>
                  <a:schemeClr val="tx2"/>
                </a:solidFill>
              </a:rPr>
              <a:t>, w(d):</a:t>
            </a:r>
            <a:r>
              <a:rPr lang="en-US" sz="2100" dirty="0" smtClean="0"/>
              <a:t> </a:t>
            </a:r>
          </a:p>
          <a:p>
            <a:pPr lvl="1" eaLnBrk="1" hangingPunct="1"/>
            <a:r>
              <a:rPr lang="en-US" sz="1800" b="1" dirty="0" smtClean="0"/>
              <a:t>max # of previous parents</a:t>
            </a:r>
            <a:endParaRPr lang="en-US" sz="1800" dirty="0" smtClean="0"/>
          </a:p>
          <a:p>
            <a:pPr eaLnBrk="1" hangingPunct="1"/>
            <a:r>
              <a:rPr lang="en-US" sz="1900" dirty="0" smtClean="0">
                <a:solidFill>
                  <a:schemeClr val="tx2"/>
                </a:solidFill>
              </a:rPr>
              <a:t>Induced width w*(d):</a:t>
            </a:r>
          </a:p>
          <a:p>
            <a:pPr lvl="1" eaLnBrk="1" hangingPunct="1"/>
            <a:r>
              <a:rPr lang="en-US" sz="1800" b="1" dirty="0" smtClean="0"/>
              <a:t>The width in the ordered </a:t>
            </a:r>
            <a:r>
              <a:rPr lang="en-US" sz="1800" b="1" i="1" dirty="0" smtClean="0"/>
              <a:t>induced graph</a:t>
            </a:r>
          </a:p>
          <a:p>
            <a:pPr eaLnBrk="1" hangingPunct="1"/>
            <a:r>
              <a:rPr lang="en-US" sz="2000" dirty="0" smtClean="0">
                <a:solidFill>
                  <a:schemeClr val="tx2"/>
                </a:solidFill>
              </a:rPr>
              <a:t>Induced-width w*:</a:t>
            </a:r>
          </a:p>
          <a:p>
            <a:pPr lvl="1" eaLnBrk="1" hangingPunct="1"/>
            <a:r>
              <a:rPr lang="en-US" sz="1800" b="1" dirty="0" smtClean="0"/>
              <a:t>Smallest induced-width over all orderings</a:t>
            </a:r>
          </a:p>
          <a:p>
            <a:pPr eaLnBrk="1" hangingPunct="1"/>
            <a:r>
              <a:rPr lang="en-US" sz="1900" dirty="0" smtClean="0">
                <a:solidFill>
                  <a:schemeClr val="tx2"/>
                </a:solidFill>
              </a:rPr>
              <a:t>Finding w*</a:t>
            </a:r>
            <a:r>
              <a:rPr lang="en-US" sz="1900" dirty="0" smtClean="0"/>
              <a:t> </a:t>
            </a:r>
          </a:p>
          <a:p>
            <a:pPr lvl="1" eaLnBrk="1" hangingPunct="1"/>
            <a:r>
              <a:rPr lang="en-US" sz="1700" b="1" dirty="0" smtClean="0"/>
              <a:t>NP-complete</a:t>
            </a:r>
            <a:r>
              <a:rPr lang="en-US" sz="2200" b="1" dirty="0" smtClean="0"/>
              <a:t>    </a:t>
            </a:r>
            <a:r>
              <a:rPr lang="en-US" sz="1700" b="1" i="1" dirty="0" smtClean="0"/>
              <a:t>(</a:t>
            </a:r>
            <a:r>
              <a:rPr lang="en-US" sz="1700" b="1" i="1" dirty="0" err="1" smtClean="0"/>
              <a:t>Arnborg</a:t>
            </a:r>
            <a:r>
              <a:rPr lang="en-US" sz="1700" b="1" i="1" dirty="0" smtClean="0"/>
              <a:t>, 1985) but greedy heuristics (min-fill).</a:t>
            </a:r>
            <a:endParaRPr lang="en-US" sz="1400" dirty="0" smtClean="0"/>
          </a:p>
        </p:txBody>
      </p:sp>
      <p:sp>
        <p:nvSpPr>
          <p:cNvPr id="3086" name="Oval 6"/>
          <p:cNvSpPr>
            <a:spLocks noChangeArrowheads="1"/>
          </p:cNvSpPr>
          <p:nvPr/>
        </p:nvSpPr>
        <p:spPr bwMode="auto">
          <a:xfrm>
            <a:off x="2065338" y="3036888"/>
            <a:ext cx="365125" cy="3079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Oval 7"/>
          <p:cNvSpPr>
            <a:spLocks noChangeArrowheads="1"/>
          </p:cNvSpPr>
          <p:nvPr/>
        </p:nvSpPr>
        <p:spPr bwMode="auto">
          <a:xfrm>
            <a:off x="2586038" y="2025650"/>
            <a:ext cx="366712" cy="3079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Oval 8"/>
          <p:cNvSpPr>
            <a:spLocks noChangeArrowheads="1"/>
          </p:cNvSpPr>
          <p:nvPr/>
        </p:nvSpPr>
        <p:spPr bwMode="auto">
          <a:xfrm>
            <a:off x="3055938" y="3036888"/>
            <a:ext cx="365125" cy="3079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Oval 9"/>
          <p:cNvSpPr>
            <a:spLocks noChangeArrowheads="1"/>
          </p:cNvSpPr>
          <p:nvPr/>
        </p:nvSpPr>
        <p:spPr bwMode="auto">
          <a:xfrm>
            <a:off x="2065338" y="2465388"/>
            <a:ext cx="365125" cy="306387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Oval 10"/>
          <p:cNvSpPr>
            <a:spLocks noChangeArrowheads="1"/>
          </p:cNvSpPr>
          <p:nvPr/>
        </p:nvSpPr>
        <p:spPr bwMode="auto">
          <a:xfrm>
            <a:off x="3055938" y="2465388"/>
            <a:ext cx="365125" cy="306387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Line 11"/>
          <p:cNvSpPr>
            <a:spLocks noChangeShapeType="1"/>
          </p:cNvSpPr>
          <p:nvPr/>
        </p:nvSpPr>
        <p:spPr bwMode="auto">
          <a:xfrm flipV="1">
            <a:off x="2378075" y="2289175"/>
            <a:ext cx="260350" cy="2206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" name="Line 12"/>
          <p:cNvSpPr>
            <a:spLocks noChangeShapeType="1"/>
          </p:cNvSpPr>
          <p:nvPr/>
        </p:nvSpPr>
        <p:spPr bwMode="auto">
          <a:xfrm>
            <a:off x="2900363" y="2289175"/>
            <a:ext cx="260350" cy="2206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" name="Line 13"/>
          <p:cNvSpPr>
            <a:spLocks noChangeShapeType="1"/>
          </p:cNvSpPr>
          <p:nvPr/>
        </p:nvSpPr>
        <p:spPr bwMode="auto">
          <a:xfrm>
            <a:off x="2430463" y="3168650"/>
            <a:ext cx="6254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14"/>
          <p:cNvSpPr>
            <a:spLocks noChangeShapeType="1"/>
          </p:cNvSpPr>
          <p:nvPr/>
        </p:nvSpPr>
        <p:spPr bwMode="auto">
          <a:xfrm>
            <a:off x="2273300" y="2771775"/>
            <a:ext cx="0" cy="265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15"/>
          <p:cNvSpPr>
            <a:spLocks noChangeShapeType="1"/>
          </p:cNvSpPr>
          <p:nvPr/>
        </p:nvSpPr>
        <p:spPr bwMode="auto">
          <a:xfrm>
            <a:off x="3263900" y="2771775"/>
            <a:ext cx="0" cy="265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6" name="Line 16"/>
          <p:cNvSpPr>
            <a:spLocks noChangeShapeType="1"/>
          </p:cNvSpPr>
          <p:nvPr/>
        </p:nvSpPr>
        <p:spPr bwMode="auto">
          <a:xfrm>
            <a:off x="2795588" y="2333625"/>
            <a:ext cx="365125" cy="7477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5" name="Object 17"/>
          <p:cNvGraphicFramePr>
            <a:graphicFrameLocks noChangeAspect="1"/>
          </p:cNvGraphicFramePr>
          <p:nvPr/>
        </p:nvGraphicFramePr>
        <p:xfrm>
          <a:off x="2638425" y="2068513"/>
          <a:ext cx="261938" cy="220662"/>
        </p:xfrm>
        <a:graphic>
          <a:graphicData uri="http://schemas.openxmlformats.org/presentationml/2006/ole">
            <p:oleObj spid="_x0000_s3075" name="Equation" r:id="rId6" imgW="152280" imgH="152280" progId="Equation.3">
              <p:embed/>
            </p:oleObj>
          </a:graphicData>
        </a:graphic>
      </p:graphicFrame>
      <p:graphicFrame>
        <p:nvGraphicFramePr>
          <p:cNvPr id="3076" name="Object 18"/>
          <p:cNvGraphicFramePr>
            <a:graphicFrameLocks noChangeAspect="1"/>
          </p:cNvGraphicFramePr>
          <p:nvPr/>
        </p:nvGraphicFramePr>
        <p:xfrm>
          <a:off x="2106613" y="2509838"/>
          <a:ext cx="282575" cy="219075"/>
        </p:xfrm>
        <a:graphic>
          <a:graphicData uri="http://schemas.openxmlformats.org/presentationml/2006/ole">
            <p:oleObj spid="_x0000_s3076" name="Equation" r:id="rId7" imgW="164880" imgH="152280" progId="Equation.3">
              <p:embed/>
            </p:oleObj>
          </a:graphicData>
        </a:graphic>
      </p:graphicFrame>
      <p:graphicFrame>
        <p:nvGraphicFramePr>
          <p:cNvPr id="3077" name="Object 19"/>
          <p:cNvGraphicFramePr>
            <a:graphicFrameLocks noChangeAspect="1"/>
          </p:cNvGraphicFramePr>
          <p:nvPr/>
        </p:nvGraphicFramePr>
        <p:xfrm>
          <a:off x="2106613" y="3071813"/>
          <a:ext cx="282575" cy="238125"/>
        </p:xfrm>
        <a:graphic>
          <a:graphicData uri="http://schemas.openxmlformats.org/presentationml/2006/ole">
            <p:oleObj spid="_x0000_s3077" name="Equation" r:id="rId8" imgW="164880" imgH="164880" progId="Equation.3">
              <p:embed/>
            </p:oleObj>
          </a:graphicData>
        </a:graphic>
      </p:graphicFrame>
      <p:graphicFrame>
        <p:nvGraphicFramePr>
          <p:cNvPr id="3078" name="Object 20"/>
          <p:cNvGraphicFramePr>
            <a:graphicFrameLocks noChangeAspect="1"/>
          </p:cNvGraphicFramePr>
          <p:nvPr/>
        </p:nvGraphicFramePr>
        <p:xfrm>
          <a:off x="3108325" y="2490788"/>
          <a:ext cx="260350" cy="257175"/>
        </p:xfrm>
        <a:graphic>
          <a:graphicData uri="http://schemas.openxmlformats.org/presentationml/2006/ole">
            <p:oleObj spid="_x0000_s3078" name="Equation" r:id="rId9" imgW="152280" imgH="177480" progId="Equation.3">
              <p:embed/>
            </p:oleObj>
          </a:graphicData>
        </a:graphic>
      </p:graphicFrame>
      <p:graphicFrame>
        <p:nvGraphicFramePr>
          <p:cNvPr id="3079" name="Object 21"/>
          <p:cNvGraphicFramePr>
            <a:graphicFrameLocks noChangeAspect="1"/>
          </p:cNvGraphicFramePr>
          <p:nvPr/>
        </p:nvGraphicFramePr>
        <p:xfrm>
          <a:off x="3108325" y="3081338"/>
          <a:ext cx="260350" cy="219075"/>
        </p:xfrm>
        <a:graphic>
          <a:graphicData uri="http://schemas.openxmlformats.org/presentationml/2006/ole">
            <p:oleObj spid="_x0000_s3079" name="Equation" r:id="rId10" imgW="152280" imgH="152280" progId="Equation.3">
              <p:embed/>
            </p:oleObj>
          </a:graphicData>
        </a:graphic>
      </p:graphicFrame>
      <p:sp>
        <p:nvSpPr>
          <p:cNvPr id="25" name="Rounded Rectangle 24"/>
          <p:cNvSpPr/>
          <p:nvPr/>
        </p:nvSpPr>
        <p:spPr bwMode="auto">
          <a:xfrm>
            <a:off x="533400" y="3429000"/>
            <a:ext cx="3962400" cy="2819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081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08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F22ED9-674F-4F66-A09E-53467965E98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900" smtClean="0"/>
              <a:t>The induced-width</a:t>
            </a:r>
            <a:br>
              <a:rPr lang="en-US" sz="2900" smtClean="0"/>
            </a:br>
            <a:r>
              <a:rPr lang="en-US" sz="2900" smtClean="0"/>
              <a:t> </a:t>
            </a:r>
            <a:r>
              <a:rPr lang="en-US" sz="1700" smtClean="0"/>
              <a:t>DPC recursively connects parents in the ordered graph, yielding:</a:t>
            </a:r>
          </a:p>
        </p:txBody>
      </p:sp>
      <p:pic>
        <p:nvPicPr>
          <p:cNvPr id="3084" name="Picture 3" descr="4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762000" y="3581400"/>
            <a:ext cx="3771900" cy="2503488"/>
          </a:xfrm>
          <a:noFill/>
        </p:spPr>
      </p:pic>
      <p:graphicFrame>
        <p:nvGraphicFramePr>
          <p:cNvPr id="307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4686300" y="1905000"/>
          <a:ext cx="3771900" cy="1943100"/>
        </p:xfrm>
        <a:graphic>
          <a:graphicData uri="http://schemas.openxmlformats.org/presentationml/2006/ole">
            <p:oleObj spid="_x0000_s107522" name="Chart" r:id="rId5" imgW="3771900" imgH="1943100" progId="MSGraph.Chart.8">
              <p:embed followColorScheme="full"/>
            </p:oleObj>
          </a:graphicData>
        </a:graphic>
      </p:graphicFrame>
      <p:sp>
        <p:nvSpPr>
          <p:cNvPr id="308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53000" y="1905000"/>
            <a:ext cx="3771900" cy="4038600"/>
          </a:xfrm>
        </p:spPr>
        <p:txBody>
          <a:bodyPr/>
          <a:lstStyle/>
          <a:p>
            <a:pPr eaLnBrk="1" hangingPunct="1"/>
            <a:r>
              <a:rPr lang="en-US" sz="1700" b="1" dirty="0" smtClean="0">
                <a:solidFill>
                  <a:schemeClr val="tx2"/>
                </a:solidFill>
              </a:rPr>
              <a:t>Width along ordering </a:t>
            </a:r>
            <a:r>
              <a:rPr lang="en-US" sz="1700" b="1" i="1" dirty="0" smtClean="0">
                <a:solidFill>
                  <a:schemeClr val="tx2"/>
                </a:solidFill>
              </a:rPr>
              <a:t>d</a:t>
            </a:r>
            <a:r>
              <a:rPr lang="en-US" sz="1700" b="1" dirty="0" smtClean="0">
                <a:solidFill>
                  <a:schemeClr val="tx2"/>
                </a:solidFill>
              </a:rPr>
              <a:t>, w(d):</a:t>
            </a:r>
            <a:r>
              <a:rPr lang="en-US" sz="2100" dirty="0" smtClean="0"/>
              <a:t> </a:t>
            </a:r>
          </a:p>
          <a:p>
            <a:pPr lvl="1" eaLnBrk="1" hangingPunct="1"/>
            <a:r>
              <a:rPr lang="en-US" sz="1800" b="1" dirty="0" smtClean="0"/>
              <a:t>max # of previous parents</a:t>
            </a:r>
            <a:endParaRPr lang="en-US" sz="1800" dirty="0" smtClean="0"/>
          </a:p>
          <a:p>
            <a:pPr eaLnBrk="1" hangingPunct="1"/>
            <a:r>
              <a:rPr lang="en-US" sz="1900" dirty="0" smtClean="0">
                <a:solidFill>
                  <a:schemeClr val="tx2"/>
                </a:solidFill>
              </a:rPr>
              <a:t>Induced width w*(d):</a:t>
            </a:r>
          </a:p>
          <a:p>
            <a:pPr lvl="1" eaLnBrk="1" hangingPunct="1"/>
            <a:r>
              <a:rPr lang="en-US" sz="1800" b="1" dirty="0" smtClean="0"/>
              <a:t>The width in the ordered </a:t>
            </a:r>
            <a:r>
              <a:rPr lang="en-US" sz="1800" b="1" i="1" dirty="0" smtClean="0"/>
              <a:t>induced graph</a:t>
            </a:r>
          </a:p>
          <a:p>
            <a:pPr eaLnBrk="1" hangingPunct="1"/>
            <a:r>
              <a:rPr lang="en-US" sz="2000" dirty="0" smtClean="0">
                <a:solidFill>
                  <a:schemeClr val="tx2"/>
                </a:solidFill>
              </a:rPr>
              <a:t>Induced-width w*:</a:t>
            </a:r>
          </a:p>
          <a:p>
            <a:pPr lvl="1" eaLnBrk="1" hangingPunct="1"/>
            <a:r>
              <a:rPr lang="en-US" sz="1800" b="1" dirty="0" smtClean="0"/>
              <a:t>Smallest induced-width over all orderings</a:t>
            </a:r>
          </a:p>
          <a:p>
            <a:pPr eaLnBrk="1" hangingPunct="1"/>
            <a:r>
              <a:rPr lang="en-US" sz="1900" dirty="0" smtClean="0">
                <a:solidFill>
                  <a:schemeClr val="tx2"/>
                </a:solidFill>
              </a:rPr>
              <a:t>Finding w*</a:t>
            </a:r>
            <a:r>
              <a:rPr lang="en-US" sz="1900" dirty="0" smtClean="0"/>
              <a:t> </a:t>
            </a:r>
          </a:p>
          <a:p>
            <a:pPr lvl="1" eaLnBrk="1" hangingPunct="1"/>
            <a:r>
              <a:rPr lang="en-US" sz="1700" b="1" dirty="0" smtClean="0"/>
              <a:t>NP-complete</a:t>
            </a:r>
            <a:r>
              <a:rPr lang="en-US" sz="2200" b="1" dirty="0" smtClean="0"/>
              <a:t>    </a:t>
            </a:r>
            <a:r>
              <a:rPr lang="en-US" sz="1700" b="1" i="1" dirty="0" smtClean="0"/>
              <a:t>(</a:t>
            </a:r>
            <a:r>
              <a:rPr lang="en-US" sz="1700" b="1" i="1" dirty="0" err="1" smtClean="0"/>
              <a:t>Arnborg</a:t>
            </a:r>
            <a:r>
              <a:rPr lang="en-US" sz="1700" b="1" i="1" dirty="0" smtClean="0"/>
              <a:t>, 1985) but greedy heuristics (min-fill).</a:t>
            </a:r>
            <a:endParaRPr lang="en-US" sz="1400" dirty="0" smtClean="0"/>
          </a:p>
        </p:txBody>
      </p:sp>
      <p:sp>
        <p:nvSpPr>
          <p:cNvPr id="3086" name="Oval 6"/>
          <p:cNvSpPr>
            <a:spLocks noChangeArrowheads="1"/>
          </p:cNvSpPr>
          <p:nvPr/>
        </p:nvSpPr>
        <p:spPr bwMode="auto">
          <a:xfrm>
            <a:off x="2065338" y="3036888"/>
            <a:ext cx="365125" cy="3079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Oval 7"/>
          <p:cNvSpPr>
            <a:spLocks noChangeArrowheads="1"/>
          </p:cNvSpPr>
          <p:nvPr/>
        </p:nvSpPr>
        <p:spPr bwMode="auto">
          <a:xfrm>
            <a:off x="2586038" y="2025650"/>
            <a:ext cx="366712" cy="3079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Oval 8"/>
          <p:cNvSpPr>
            <a:spLocks noChangeArrowheads="1"/>
          </p:cNvSpPr>
          <p:nvPr/>
        </p:nvSpPr>
        <p:spPr bwMode="auto">
          <a:xfrm>
            <a:off x="3055938" y="3036888"/>
            <a:ext cx="365125" cy="3079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Oval 9"/>
          <p:cNvSpPr>
            <a:spLocks noChangeArrowheads="1"/>
          </p:cNvSpPr>
          <p:nvPr/>
        </p:nvSpPr>
        <p:spPr bwMode="auto">
          <a:xfrm>
            <a:off x="2065338" y="2465388"/>
            <a:ext cx="365125" cy="306387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Oval 10"/>
          <p:cNvSpPr>
            <a:spLocks noChangeArrowheads="1"/>
          </p:cNvSpPr>
          <p:nvPr/>
        </p:nvSpPr>
        <p:spPr bwMode="auto">
          <a:xfrm>
            <a:off x="3055938" y="2465388"/>
            <a:ext cx="365125" cy="306387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Line 11"/>
          <p:cNvSpPr>
            <a:spLocks noChangeShapeType="1"/>
          </p:cNvSpPr>
          <p:nvPr/>
        </p:nvSpPr>
        <p:spPr bwMode="auto">
          <a:xfrm flipV="1">
            <a:off x="2378075" y="2289175"/>
            <a:ext cx="260350" cy="2206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" name="Line 12"/>
          <p:cNvSpPr>
            <a:spLocks noChangeShapeType="1"/>
          </p:cNvSpPr>
          <p:nvPr/>
        </p:nvSpPr>
        <p:spPr bwMode="auto">
          <a:xfrm>
            <a:off x="2900363" y="2289175"/>
            <a:ext cx="260350" cy="2206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" name="Line 13"/>
          <p:cNvSpPr>
            <a:spLocks noChangeShapeType="1"/>
          </p:cNvSpPr>
          <p:nvPr/>
        </p:nvSpPr>
        <p:spPr bwMode="auto">
          <a:xfrm>
            <a:off x="2430463" y="3168650"/>
            <a:ext cx="6254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14"/>
          <p:cNvSpPr>
            <a:spLocks noChangeShapeType="1"/>
          </p:cNvSpPr>
          <p:nvPr/>
        </p:nvSpPr>
        <p:spPr bwMode="auto">
          <a:xfrm>
            <a:off x="2273300" y="2771775"/>
            <a:ext cx="0" cy="265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15"/>
          <p:cNvSpPr>
            <a:spLocks noChangeShapeType="1"/>
          </p:cNvSpPr>
          <p:nvPr/>
        </p:nvSpPr>
        <p:spPr bwMode="auto">
          <a:xfrm>
            <a:off x="3263900" y="2771775"/>
            <a:ext cx="0" cy="265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6" name="Line 16"/>
          <p:cNvSpPr>
            <a:spLocks noChangeShapeType="1"/>
          </p:cNvSpPr>
          <p:nvPr/>
        </p:nvSpPr>
        <p:spPr bwMode="auto">
          <a:xfrm>
            <a:off x="2795588" y="2333625"/>
            <a:ext cx="365125" cy="7477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075" name="Object 17"/>
          <p:cNvGraphicFramePr>
            <a:graphicFrameLocks noChangeAspect="1"/>
          </p:cNvGraphicFramePr>
          <p:nvPr/>
        </p:nvGraphicFramePr>
        <p:xfrm>
          <a:off x="2638425" y="2068513"/>
          <a:ext cx="261938" cy="220662"/>
        </p:xfrm>
        <a:graphic>
          <a:graphicData uri="http://schemas.openxmlformats.org/presentationml/2006/ole">
            <p:oleObj spid="_x0000_s107523" name="Equation" r:id="rId6" imgW="152280" imgH="152280" progId="Equation.3">
              <p:embed/>
            </p:oleObj>
          </a:graphicData>
        </a:graphic>
      </p:graphicFrame>
      <p:graphicFrame>
        <p:nvGraphicFramePr>
          <p:cNvPr id="3076" name="Object 18"/>
          <p:cNvGraphicFramePr>
            <a:graphicFrameLocks noChangeAspect="1"/>
          </p:cNvGraphicFramePr>
          <p:nvPr/>
        </p:nvGraphicFramePr>
        <p:xfrm>
          <a:off x="2106613" y="2509838"/>
          <a:ext cx="282575" cy="219075"/>
        </p:xfrm>
        <a:graphic>
          <a:graphicData uri="http://schemas.openxmlformats.org/presentationml/2006/ole">
            <p:oleObj spid="_x0000_s107524" name="Equation" r:id="rId7" imgW="164880" imgH="152280" progId="Equation.3">
              <p:embed/>
            </p:oleObj>
          </a:graphicData>
        </a:graphic>
      </p:graphicFrame>
      <p:graphicFrame>
        <p:nvGraphicFramePr>
          <p:cNvPr id="3077" name="Object 19"/>
          <p:cNvGraphicFramePr>
            <a:graphicFrameLocks noChangeAspect="1"/>
          </p:cNvGraphicFramePr>
          <p:nvPr/>
        </p:nvGraphicFramePr>
        <p:xfrm>
          <a:off x="2106613" y="3071813"/>
          <a:ext cx="282575" cy="238125"/>
        </p:xfrm>
        <a:graphic>
          <a:graphicData uri="http://schemas.openxmlformats.org/presentationml/2006/ole">
            <p:oleObj spid="_x0000_s107525" name="Equation" r:id="rId8" imgW="164880" imgH="164880" progId="Equation.3">
              <p:embed/>
            </p:oleObj>
          </a:graphicData>
        </a:graphic>
      </p:graphicFrame>
      <p:graphicFrame>
        <p:nvGraphicFramePr>
          <p:cNvPr id="3078" name="Object 20"/>
          <p:cNvGraphicFramePr>
            <a:graphicFrameLocks noChangeAspect="1"/>
          </p:cNvGraphicFramePr>
          <p:nvPr/>
        </p:nvGraphicFramePr>
        <p:xfrm>
          <a:off x="3108325" y="2490788"/>
          <a:ext cx="260350" cy="257175"/>
        </p:xfrm>
        <a:graphic>
          <a:graphicData uri="http://schemas.openxmlformats.org/presentationml/2006/ole">
            <p:oleObj spid="_x0000_s107526" name="Equation" r:id="rId9" imgW="152280" imgH="177480" progId="Equation.3">
              <p:embed/>
            </p:oleObj>
          </a:graphicData>
        </a:graphic>
      </p:graphicFrame>
      <p:graphicFrame>
        <p:nvGraphicFramePr>
          <p:cNvPr id="3079" name="Object 21"/>
          <p:cNvGraphicFramePr>
            <a:graphicFrameLocks noChangeAspect="1"/>
          </p:cNvGraphicFramePr>
          <p:nvPr/>
        </p:nvGraphicFramePr>
        <p:xfrm>
          <a:off x="3108325" y="3081338"/>
          <a:ext cx="260350" cy="219075"/>
        </p:xfrm>
        <a:graphic>
          <a:graphicData uri="http://schemas.openxmlformats.org/presentationml/2006/ole">
            <p:oleObj spid="_x0000_s107527" name="Equation" r:id="rId10" imgW="152280" imgH="152280" progId="Equation.3">
              <p:embed/>
            </p:oleObj>
          </a:graphicData>
        </a:graphic>
      </p:graphicFrame>
      <p:sp>
        <p:nvSpPr>
          <p:cNvPr id="26" name="Rounded Rectangle 25"/>
          <p:cNvSpPr/>
          <p:nvPr/>
        </p:nvSpPr>
        <p:spPr bwMode="auto">
          <a:xfrm>
            <a:off x="5715000" y="3276600"/>
            <a:ext cx="1752600" cy="30480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E1BF7A-AF40-4218-BE4A-FD65307996F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Induced-width and DPC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The induced graph of (</a:t>
            </a:r>
            <a:r>
              <a:rPr lang="en-US" sz="2400" dirty="0" err="1" smtClean="0"/>
              <a:t>G,d</a:t>
            </a:r>
            <a:r>
              <a:rPr lang="en-US" sz="2400" dirty="0" smtClean="0"/>
              <a:t>) is denoted  (G*,d)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The induced graph (G*,d) contains the graph generated by DPC along d, and the graph generated by directional </a:t>
            </a:r>
            <a:r>
              <a:rPr lang="en-US" sz="2400" dirty="0" err="1" smtClean="0"/>
              <a:t>i</a:t>
            </a:r>
            <a:r>
              <a:rPr lang="en-US" sz="2400" dirty="0" smtClean="0"/>
              <a:t>-consistency along d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174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174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DFCE5D-BE7B-4F7E-97E2-4EB5F83CECF8}" type="slidenum">
              <a:rPr lang="en-US" smtClean="0"/>
              <a:pPr/>
              <a:t>17</a:t>
            </a:fld>
            <a:endParaRPr lang="en-US" smtClean="0"/>
          </a:p>
        </p:txBody>
      </p:sp>
      <p:pic>
        <p:nvPicPr>
          <p:cNvPr id="31749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685800" y="2209800"/>
            <a:ext cx="8458200" cy="873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3175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500" smtClean="0"/>
              <a:t>Refined Complexity using induced-width</a:t>
            </a:r>
            <a:endParaRPr lang="en-US" sz="1500" smtClean="0"/>
          </a:p>
        </p:txBody>
      </p:sp>
      <p:pic>
        <p:nvPicPr>
          <p:cNvPr id="31751" name="Picture 5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4" cstate="print">
            <a:lum bright="-42000" contrast="60000"/>
          </a:blip>
          <a:srcRect/>
          <a:stretch>
            <a:fillRect/>
          </a:stretch>
        </p:blipFill>
        <p:spPr>
          <a:xfrm>
            <a:off x="0" y="3429000"/>
            <a:ext cx="9169400" cy="704850"/>
          </a:xfrm>
          <a:noFill/>
        </p:spPr>
      </p:pic>
      <p:sp>
        <p:nvSpPr>
          <p:cNvPr id="3175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762000" y="4343400"/>
            <a:ext cx="7696200" cy="1943100"/>
          </a:xfrm>
        </p:spPr>
        <p:txBody>
          <a:bodyPr/>
          <a:lstStyle/>
          <a:p>
            <a:pPr eaLnBrk="1" hangingPunct="1"/>
            <a:r>
              <a:rPr lang="en-US" sz="2100" smtClean="0"/>
              <a:t>Consequently we wish to have ordering with minimal induced-width</a:t>
            </a:r>
          </a:p>
          <a:p>
            <a:pPr eaLnBrk="1" hangingPunct="1"/>
            <a:r>
              <a:rPr lang="en-US" sz="2100" smtClean="0"/>
              <a:t>Induced-width is equal to tree-width to be defined later.</a:t>
            </a:r>
          </a:p>
          <a:p>
            <a:pPr eaLnBrk="1" hangingPunct="1"/>
            <a:r>
              <a:rPr lang="en-US" sz="2100" smtClean="0"/>
              <a:t>Finding min induced-width ordering is NP-complete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0ACD7A-EA35-4658-8BC2-C92E80FD2980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Greedy algorithms for iduced-width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Min-width ordering</a:t>
            </a:r>
          </a:p>
          <a:p>
            <a:pPr lvl="1" eaLnBrk="1" hangingPunct="1"/>
            <a:r>
              <a:rPr lang="en-US" dirty="0" smtClean="0"/>
              <a:t>Min-induced-width ordering</a:t>
            </a:r>
          </a:p>
          <a:p>
            <a:pPr lvl="1" eaLnBrk="1" hangingPunct="1"/>
            <a:r>
              <a:rPr lang="en-US" dirty="0" smtClean="0"/>
              <a:t>Max-cardinality ordering</a:t>
            </a:r>
          </a:p>
          <a:p>
            <a:pPr lvl="1" eaLnBrk="1" hangingPunct="1"/>
            <a:r>
              <a:rPr lang="en-US" dirty="0" smtClean="0"/>
              <a:t>Min-fill ordering</a:t>
            </a:r>
          </a:p>
          <a:p>
            <a:pPr lvl="1" eaLnBrk="1" hangingPunct="1"/>
            <a:r>
              <a:rPr lang="en-US" dirty="0" err="1" smtClean="0"/>
              <a:t>Chordal</a:t>
            </a:r>
            <a:r>
              <a:rPr lang="en-US" dirty="0" smtClean="0"/>
              <a:t> 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27A768-B804-44FD-AE6E-A8FEF442150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Min-width ordering</a:t>
            </a:r>
          </a:p>
        </p:txBody>
      </p:sp>
      <p:pic>
        <p:nvPicPr>
          <p:cNvPr id="3379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bright="-12000" contrast="24000"/>
          </a:blip>
          <a:srcRect/>
          <a:stretch>
            <a:fillRect/>
          </a:stretch>
        </p:blipFill>
        <p:spPr>
          <a:xfrm>
            <a:off x="762000" y="1905000"/>
            <a:ext cx="7696200" cy="36544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153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F90EA1-D89B-44EB-A6C8-7D5A8A15816E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192088" y="2973388"/>
            <a:ext cx="8759825" cy="911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536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Backtrack-free search: or</a:t>
            </a:r>
            <a:br>
              <a:rPr lang="en-US" smtClean="0"/>
            </a:br>
            <a:r>
              <a:rPr lang="en-US" sz="2100" smtClean="0"/>
              <a:t>What level of consistency will guarantee global-consistency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7A5C66-DB50-4497-BEE2-F10E201E289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Min-induced-width</a:t>
            </a:r>
          </a:p>
        </p:txBody>
      </p:sp>
      <p:pic>
        <p:nvPicPr>
          <p:cNvPr id="3482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bright="-12000" contrast="24000"/>
          </a:blip>
          <a:srcRect/>
          <a:stretch>
            <a:fillRect/>
          </a:stretch>
        </p:blipFill>
        <p:spPr>
          <a:xfrm>
            <a:off x="762000" y="1905000"/>
            <a:ext cx="7696200" cy="37306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4A3336-370D-4453-B104-512FB40C20B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Min-fill algorithm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Prefers a node who add the least number of fill-in arcs.</a:t>
            </a:r>
          </a:p>
          <a:p>
            <a:pPr eaLnBrk="1" hangingPunct="1"/>
            <a:r>
              <a:rPr lang="en-US" smtClean="0"/>
              <a:t>Empirically, fill-in is the best among the greedy algorithms (MW,MIW,MF,MC)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1809D7-5DE5-400C-8135-61C86419BFF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Cordal graphs and Max-cardinality ordering</a:t>
            </a:r>
          </a:p>
        </p:txBody>
      </p:sp>
      <p:sp>
        <p:nvSpPr>
          <p:cNvPr id="3687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700" smtClean="0"/>
              <a:t>A graph is cordal if every cycle of length at least 4 has a chord</a:t>
            </a:r>
          </a:p>
          <a:p>
            <a:pPr eaLnBrk="1" hangingPunct="1"/>
            <a:r>
              <a:rPr lang="en-US" sz="2700" smtClean="0"/>
              <a:t>Finding w* over chordal graph is easy using the max-cardinality ordering</a:t>
            </a:r>
          </a:p>
          <a:p>
            <a:pPr eaLnBrk="1" hangingPunct="1"/>
            <a:r>
              <a:rPr lang="en-US" sz="2700" smtClean="0"/>
              <a:t>If G* is an induced graph it is chordal</a:t>
            </a:r>
          </a:p>
          <a:p>
            <a:pPr eaLnBrk="1" hangingPunct="1"/>
            <a:r>
              <a:rPr lang="en-US" sz="2700" smtClean="0"/>
              <a:t>K-trees are special chordal graphs.</a:t>
            </a:r>
          </a:p>
          <a:p>
            <a:pPr eaLnBrk="1" hangingPunct="1"/>
            <a:r>
              <a:rPr lang="en-US" sz="2700" smtClean="0"/>
              <a:t>Finding the max-clique in chordal graphs is easy (just enumerate all cliques in a max-cardinality ordering</a:t>
            </a:r>
          </a:p>
          <a:p>
            <a:pPr eaLnBrk="1" hangingPunct="1"/>
            <a:endParaRPr lang="en-US" sz="27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8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5018E9-0C3E-49AF-AA2A-5C2B3F69FE4A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400" dirty="0" smtClean="0"/>
              <a:t>We see again that </a:t>
            </a:r>
            <a:r>
              <a:rPr lang="en-US" sz="2400" i="1" dirty="0" smtClean="0"/>
              <a:t>G </a:t>
            </a:r>
            <a:r>
              <a:rPr lang="en-US" sz="2400" dirty="0" smtClean="0"/>
              <a:t>in the Figure (a)  is not </a:t>
            </a:r>
            <a:r>
              <a:rPr lang="en-US" sz="2400" dirty="0" err="1" smtClean="0"/>
              <a:t>chordal</a:t>
            </a:r>
            <a:r>
              <a:rPr lang="en-US" sz="2400" dirty="0" smtClean="0"/>
              <a:t> since the parents of </a:t>
            </a:r>
            <a:r>
              <a:rPr lang="en-US" sz="2400" i="1" dirty="0" smtClean="0"/>
              <a:t>A </a:t>
            </a:r>
            <a:r>
              <a:rPr lang="en-US" sz="2400" dirty="0" smtClean="0"/>
              <a:t>are not connected in the max-cardinality ordering in Figure (d). If we connect </a:t>
            </a:r>
            <a:r>
              <a:rPr lang="en-US" sz="2400" i="1" dirty="0" smtClean="0"/>
              <a:t>B </a:t>
            </a:r>
            <a:r>
              <a:rPr lang="en-US" sz="2400" dirty="0" smtClean="0"/>
              <a:t>and </a:t>
            </a:r>
            <a:r>
              <a:rPr lang="en-US" sz="2400" i="1" dirty="0" smtClean="0"/>
              <a:t>C</a:t>
            </a:r>
            <a:r>
              <a:rPr lang="en-US" sz="2400" dirty="0" smtClean="0"/>
              <a:t>, the resulting induced graph is </a:t>
            </a:r>
            <a:r>
              <a:rPr lang="en-US" sz="2400" dirty="0" err="1" smtClean="0"/>
              <a:t>chordal</a:t>
            </a:r>
            <a:r>
              <a:rPr lang="en-US" sz="2400" dirty="0" smtClean="0"/>
              <a:t>.</a:t>
            </a:r>
          </a:p>
        </p:txBody>
      </p:sp>
      <p:pic>
        <p:nvPicPr>
          <p:cNvPr id="37895" name="Picture 3" descr="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0425" y="3657600"/>
            <a:ext cx="74977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835D7F-00A2-4772-9C1D-0B09296B1122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Max-cardinality ordering</a:t>
            </a:r>
          </a:p>
        </p:txBody>
      </p:sp>
      <p:pic>
        <p:nvPicPr>
          <p:cNvPr id="3891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62000" y="2286000"/>
            <a:ext cx="7696200" cy="2874963"/>
          </a:xfrm>
          <a:noFill/>
        </p:spPr>
      </p:pic>
      <p:sp>
        <p:nvSpPr>
          <p:cNvPr id="38919" name="Text Box 4"/>
          <p:cNvSpPr txBox="1">
            <a:spLocks noChangeArrowheads="1"/>
          </p:cNvSpPr>
          <p:nvPr/>
        </p:nvSpPr>
        <p:spPr bwMode="auto">
          <a:xfrm>
            <a:off x="1143000" y="5622925"/>
            <a:ext cx="7021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Figure 4.5  The max-cardinality (MC) ordering procedure.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3993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3994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C82754-15F7-41F5-B9C2-63661D359404}" type="slidenum">
              <a:rPr lang="en-US" smtClean="0"/>
              <a:pPr/>
              <a:t>25</a:t>
            </a:fld>
            <a:endParaRPr lang="en-US" smtClean="0"/>
          </a:p>
        </p:txBody>
      </p:sp>
      <p:pic>
        <p:nvPicPr>
          <p:cNvPr id="39941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2200275" y="1774825"/>
            <a:ext cx="4352925" cy="3035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3994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Width vs local consistency:</a:t>
            </a:r>
            <a:br>
              <a:rPr lang="en-US" smtClean="0"/>
            </a:br>
            <a:r>
              <a:rPr lang="en-US" smtClean="0"/>
              <a:t>solving trees</a:t>
            </a:r>
          </a:p>
        </p:txBody>
      </p:sp>
      <p:pic>
        <p:nvPicPr>
          <p:cNvPr id="91140" name="Picture 4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4" cstate="print">
            <a:lum bright="-42000" contrast="60000"/>
          </a:blip>
          <a:srcRect/>
          <a:stretch>
            <a:fillRect/>
          </a:stretch>
        </p:blipFill>
        <p:spPr>
          <a:xfrm>
            <a:off x="609600" y="5029200"/>
            <a:ext cx="8229600" cy="5699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410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410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B1B939-87FA-4753-A9EF-B9748D289805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900" smtClean="0"/>
              <a:t>Tree-solving</a:t>
            </a:r>
          </a:p>
        </p:txBody>
      </p:sp>
      <p:graphicFrame>
        <p:nvGraphicFramePr>
          <p:cNvPr id="92163" name="Object 3"/>
          <p:cNvGraphicFramePr>
            <a:graphicFrameLocks noChangeAspect="1"/>
          </p:cNvGraphicFramePr>
          <p:nvPr>
            <p:ph type="body" sz="half" idx="2"/>
          </p:nvPr>
        </p:nvGraphicFramePr>
        <p:xfrm>
          <a:off x="1681163" y="5262563"/>
          <a:ext cx="3109912" cy="504825"/>
        </p:xfrm>
        <a:graphic>
          <a:graphicData uri="http://schemas.openxmlformats.org/presentationml/2006/ole">
            <p:oleObj spid="_x0000_s4098" name="Equation" r:id="rId4" imgW="1269720" imgH="228600" progId="Equation.3">
              <p:embed/>
            </p:oleObj>
          </a:graphicData>
        </a:graphic>
      </p:graphicFrame>
      <p:pic>
        <p:nvPicPr>
          <p:cNvPr id="92164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>
            <a:lum bright="-42000" contrast="60000"/>
          </a:blip>
          <a:srcRect/>
          <a:stretch>
            <a:fillRect/>
          </a:stretch>
        </p:blipFill>
        <p:spPr>
          <a:xfrm>
            <a:off x="838200" y="1752600"/>
            <a:ext cx="6134100" cy="31146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40963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4096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DD3C67-CCEB-4602-BA55-BCD1A7C8356D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title"/>
          </p:nvPr>
        </p:nvSpPr>
        <p:spPr>
          <a:xfrm>
            <a:off x="442913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Width-2 and DPC</a:t>
            </a:r>
          </a:p>
        </p:txBody>
      </p:sp>
      <p:pic>
        <p:nvPicPr>
          <p:cNvPr id="93188" name="Picture 4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>
          <a:xfrm>
            <a:off x="533400" y="5334000"/>
            <a:ext cx="8229600" cy="900113"/>
          </a:xfrm>
          <a:noFill/>
        </p:spPr>
      </p:pic>
      <p:pic>
        <p:nvPicPr>
          <p:cNvPr id="40967" name="Picture 5" descr="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362200" y="2133600"/>
            <a:ext cx="3602038" cy="30035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419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419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005EC5-0C1B-4E2A-B8A6-B7B821C0AEC3}" type="slidenum">
              <a:rPr lang="en-US" smtClean="0"/>
              <a:pPr/>
              <a:t>28</a:t>
            </a:fld>
            <a:endParaRPr lang="en-US" smtClean="0"/>
          </a:p>
        </p:txBody>
      </p:sp>
      <p:pic>
        <p:nvPicPr>
          <p:cNvPr id="41989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192088" y="2984500"/>
            <a:ext cx="8759825" cy="889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199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Width vs directional consistency</a:t>
            </a:r>
            <a:br>
              <a:rPr lang="en-US" smtClean="0"/>
            </a:br>
            <a:r>
              <a:rPr lang="en-US" sz="2100" smtClean="0"/>
              <a:t>(Freuder 82)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9D2E11-DC77-4054-904B-FFFD16CEA4CC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Width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-consistency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700" dirty="0" smtClean="0"/>
              <a:t>DAC and width-1</a:t>
            </a:r>
          </a:p>
          <a:p>
            <a:pPr eaLnBrk="1" hangingPunct="1"/>
            <a:r>
              <a:rPr lang="en-US" sz="2700" dirty="0" smtClean="0"/>
              <a:t>DPC and width-2</a:t>
            </a:r>
          </a:p>
          <a:p>
            <a:pPr eaLnBrk="1" hangingPunct="1"/>
            <a:r>
              <a:rPr lang="en-US" sz="2700" dirty="0" err="1" smtClean="0"/>
              <a:t>DIC_i</a:t>
            </a:r>
            <a:r>
              <a:rPr lang="en-US" sz="2700" dirty="0" smtClean="0"/>
              <a:t> and with-(i-1)</a:t>
            </a:r>
          </a:p>
          <a:p>
            <a:pPr eaLnBrk="1" hangingPunct="1"/>
            <a:r>
              <a:rPr lang="en-US" sz="2700" dirty="0" smtClean="0">
                <a:sym typeface="Wingdings" pitchFamily="2" charset="2"/>
              </a:rPr>
              <a:t> backtrack-free representation</a:t>
            </a:r>
          </a:p>
          <a:p>
            <a:pPr eaLnBrk="1" hangingPunct="1"/>
            <a:endParaRPr lang="en-US" sz="2700" dirty="0" smtClean="0">
              <a:sym typeface="Wingdings" pitchFamily="2" charset="2"/>
            </a:endParaRPr>
          </a:p>
          <a:p>
            <a:pPr eaLnBrk="1" hangingPunct="1"/>
            <a:r>
              <a:rPr lang="en-US" sz="2700" dirty="0" smtClean="0">
                <a:sym typeface="Wingdings" pitchFamily="2" charset="2"/>
              </a:rPr>
              <a:t>If a problem has width 2, will DPC </a:t>
            </a:r>
            <a:r>
              <a:rPr lang="en-US" sz="2700" dirty="0" smtClean="0">
                <a:solidFill>
                  <a:srgbClr val="FF0000"/>
                </a:solidFill>
                <a:sym typeface="Wingdings" pitchFamily="2" charset="2"/>
              </a:rPr>
              <a:t>make it </a:t>
            </a:r>
            <a:r>
              <a:rPr lang="en-US" sz="2700" dirty="0" smtClean="0">
                <a:sym typeface="Wingdings" pitchFamily="2" charset="2"/>
              </a:rPr>
              <a:t>backtrack-free?</a:t>
            </a:r>
          </a:p>
          <a:p>
            <a:pPr eaLnBrk="1" hangingPunct="1"/>
            <a:r>
              <a:rPr lang="en-US" sz="2700" b="1" dirty="0" smtClean="0">
                <a:sym typeface="Wingdings" pitchFamily="2" charset="2"/>
              </a:rPr>
              <a:t>Adaptive-consistency</a:t>
            </a:r>
            <a:r>
              <a:rPr lang="en-US" sz="2700" dirty="0" smtClean="0">
                <a:sym typeface="Wingdings" pitchFamily="2" charset="2"/>
              </a:rPr>
              <a:t>: applies </a:t>
            </a:r>
            <a:r>
              <a:rPr lang="en-US" sz="2700" dirty="0" err="1" smtClean="0">
                <a:sym typeface="Wingdings" pitchFamily="2" charset="2"/>
              </a:rPr>
              <a:t>i</a:t>
            </a:r>
            <a:r>
              <a:rPr lang="en-US" sz="2700" dirty="0" smtClean="0">
                <a:sym typeface="Wingdings" pitchFamily="2" charset="2"/>
              </a:rPr>
              <a:t>-consistency when </a:t>
            </a:r>
            <a:r>
              <a:rPr lang="en-US" sz="2700" dirty="0" err="1" smtClean="0">
                <a:sym typeface="Wingdings" pitchFamily="2" charset="2"/>
              </a:rPr>
              <a:t>i</a:t>
            </a:r>
            <a:r>
              <a:rPr lang="en-US" sz="2700" dirty="0" smtClean="0">
                <a:sym typeface="Wingdings" pitchFamily="2" charset="2"/>
              </a:rPr>
              <a:t> is adapted to the number of parents</a:t>
            </a:r>
            <a:endParaRPr lang="en-US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211BC2-D9BA-4FE9-911A-E032EA56FD0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of DAC</a:t>
            </a:r>
          </a:p>
        </p:txBody>
      </p:sp>
      <p:pic>
        <p:nvPicPr>
          <p:cNvPr id="1946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bright="-12000" contrast="24000"/>
          </a:blip>
          <a:srcRect/>
          <a:stretch>
            <a:fillRect/>
          </a:stretch>
        </p:blipFill>
        <p:spPr>
          <a:xfrm>
            <a:off x="762000" y="2209800"/>
            <a:ext cx="7696200" cy="2938463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44035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4403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DB88D-D614-41B9-AC6A-9DCD8BAAB060}" type="slidenum">
              <a:rPr lang="en-US" smtClean="0"/>
              <a:pPr/>
              <a:t>30</a:t>
            </a:fld>
            <a:endParaRPr lang="en-US" smtClean="0"/>
          </a:p>
        </p:txBody>
      </p:sp>
      <p:pic>
        <p:nvPicPr>
          <p:cNvPr id="44037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381000" y="3133725"/>
            <a:ext cx="8570913" cy="603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403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 case of induced-width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4505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450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1D1CA1-8E24-4739-8359-2182DD3BD290}" type="slidenum">
              <a:rPr lang="en-US" smtClean="0"/>
              <a:pPr/>
              <a:t>31</a:t>
            </a:fld>
            <a:endParaRPr lang="en-US" smtClean="0"/>
          </a:p>
        </p:txBody>
      </p:sp>
      <p:pic>
        <p:nvPicPr>
          <p:cNvPr id="45061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192088" y="1666875"/>
            <a:ext cx="8759825" cy="3524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506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Adaptive-consistency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5124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512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7E660B-4D3E-4289-914D-E8ED993380FC}" type="slidenum">
              <a:rPr lang="en-US" smtClean="0"/>
              <a:pPr/>
              <a:t>32</a:t>
            </a:fld>
            <a:endParaRPr lang="en-US" smtClean="0"/>
          </a:p>
        </p:txBody>
      </p:sp>
      <p:pic>
        <p:nvPicPr>
          <p:cNvPr id="5126" name="Picture 2" descr="coloring5"/>
          <p:cNvPicPr>
            <a:picLocks noChangeAspect="1" noChangeArrowheads="1"/>
          </p:cNvPicPr>
          <p:nvPr/>
        </p:nvPicPr>
        <p:blipFill>
          <a:blip r:embed="rId3" cstate="print">
            <a:lum bright="6000"/>
          </a:blip>
          <a:srcRect b="35851"/>
          <a:stretch>
            <a:fillRect/>
          </a:stretch>
        </p:blipFill>
        <p:spPr bwMode="auto">
          <a:xfrm>
            <a:off x="1600200" y="1981200"/>
            <a:ext cx="4876800" cy="19954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</p:pic>
      <p:sp>
        <p:nvSpPr>
          <p:cNvPr id="173059" name="Text Box 3"/>
          <p:cNvSpPr txBox="1">
            <a:spLocks noChangeArrowheads="1"/>
          </p:cNvSpPr>
          <p:nvPr/>
        </p:nvSpPr>
        <p:spPr bwMode="auto">
          <a:xfrm>
            <a:off x="1752600" y="3849688"/>
            <a:ext cx="451802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>
                <a:latin typeface="Times New Roman" pitchFamily="18" charset="0"/>
                <a:cs typeface="Arial" charset="0"/>
              </a:rPr>
              <a:t>Bucket E:    E </a:t>
            </a:r>
            <a:r>
              <a:rPr lang="en-US">
                <a:latin typeface="Symbol" pitchFamily="18" charset="2"/>
                <a:cs typeface="Arial" charset="0"/>
              </a:rPr>
              <a:t>¹ </a:t>
            </a:r>
            <a:r>
              <a:rPr lang="en-US">
                <a:latin typeface="Times New Roman" pitchFamily="18" charset="0"/>
                <a:cs typeface="Arial" charset="0"/>
              </a:rPr>
              <a:t>D,  E </a:t>
            </a:r>
            <a:r>
              <a:rPr lang="en-US">
                <a:latin typeface="Symbol" pitchFamily="18" charset="2"/>
                <a:cs typeface="Arial" charset="0"/>
              </a:rPr>
              <a:t>¹</a:t>
            </a:r>
            <a:r>
              <a:rPr lang="en-US">
                <a:latin typeface="Times New Roman" pitchFamily="18" charset="0"/>
                <a:cs typeface="Arial" charset="0"/>
              </a:rPr>
              <a:t> C</a:t>
            </a:r>
          </a:p>
          <a:p>
            <a:pPr eaLnBrk="1" hangingPunct="1">
              <a:lnSpc>
                <a:spcPct val="120000"/>
              </a:lnSpc>
            </a:pPr>
            <a:r>
              <a:rPr lang="en-US">
                <a:latin typeface="Times New Roman" pitchFamily="18" charset="0"/>
                <a:cs typeface="Arial" charset="0"/>
              </a:rPr>
              <a:t>Bucket D:    D </a:t>
            </a:r>
            <a:r>
              <a:rPr lang="en-US">
                <a:latin typeface="Symbol" pitchFamily="18" charset="2"/>
                <a:cs typeface="Arial" charset="0"/>
              </a:rPr>
              <a:t>¹ </a:t>
            </a:r>
            <a:r>
              <a:rPr lang="en-US">
                <a:latin typeface="Times New Roman" pitchFamily="18" charset="0"/>
                <a:cs typeface="Arial" charset="0"/>
              </a:rPr>
              <a:t>A</a:t>
            </a:r>
          </a:p>
          <a:p>
            <a:pPr eaLnBrk="1" hangingPunct="1">
              <a:lnSpc>
                <a:spcPct val="120000"/>
              </a:lnSpc>
            </a:pPr>
            <a:r>
              <a:rPr lang="en-US">
                <a:latin typeface="Times New Roman" pitchFamily="18" charset="0"/>
                <a:cs typeface="Arial" charset="0"/>
              </a:rPr>
              <a:t>Bucket C:    C </a:t>
            </a:r>
            <a:r>
              <a:rPr lang="en-US">
                <a:latin typeface="Symbol" pitchFamily="18" charset="2"/>
                <a:cs typeface="Arial" charset="0"/>
              </a:rPr>
              <a:t>¹ </a:t>
            </a:r>
            <a:r>
              <a:rPr lang="en-US">
                <a:latin typeface="Times New Roman" pitchFamily="18" charset="0"/>
                <a:cs typeface="Arial" charset="0"/>
              </a:rPr>
              <a:t>B</a:t>
            </a:r>
          </a:p>
          <a:p>
            <a:pPr eaLnBrk="1" hangingPunct="1">
              <a:lnSpc>
                <a:spcPct val="120000"/>
              </a:lnSpc>
            </a:pPr>
            <a:r>
              <a:rPr lang="en-US">
                <a:latin typeface="Times New Roman" pitchFamily="18" charset="0"/>
                <a:cs typeface="Arial" charset="0"/>
              </a:rPr>
              <a:t>Bucket B:    B </a:t>
            </a:r>
            <a:r>
              <a:rPr lang="en-US">
                <a:latin typeface="Symbol" pitchFamily="18" charset="2"/>
                <a:cs typeface="Arial" charset="0"/>
              </a:rPr>
              <a:t>¹</a:t>
            </a:r>
            <a:r>
              <a:rPr lang="en-US">
                <a:latin typeface="Times New Roman" pitchFamily="18" charset="0"/>
                <a:cs typeface="Arial" charset="0"/>
              </a:rPr>
              <a:t> A	</a:t>
            </a:r>
          </a:p>
          <a:p>
            <a:pPr eaLnBrk="1" hangingPunct="1">
              <a:lnSpc>
                <a:spcPct val="120000"/>
              </a:lnSpc>
            </a:pPr>
            <a:r>
              <a:rPr lang="en-US">
                <a:latin typeface="Times New Roman" pitchFamily="18" charset="0"/>
                <a:cs typeface="Arial" charset="0"/>
              </a:rPr>
              <a:t>Bucket A:</a:t>
            </a:r>
            <a:endParaRPr lang="en-US" sz="1600">
              <a:latin typeface="Times New Roman" pitchFamily="18" charset="0"/>
              <a:cs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76600" y="4452938"/>
            <a:ext cx="1693863" cy="466725"/>
            <a:chOff x="2064" y="2805"/>
            <a:chExt cx="1067" cy="294"/>
          </a:xfrm>
        </p:grpSpPr>
        <p:sp>
          <p:nvSpPr>
            <p:cNvPr id="5151" name="Rectangle 5"/>
            <p:cNvSpPr>
              <a:spLocks noChangeArrowheads="1"/>
            </p:cNvSpPr>
            <p:nvPr/>
          </p:nvSpPr>
          <p:spPr bwMode="auto">
            <a:xfrm>
              <a:off x="2664" y="2868"/>
              <a:ext cx="46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solidFill>
                    <a:schemeClr val="hlink"/>
                  </a:solidFill>
                  <a:latin typeface="Times New Roman" pitchFamily="18" charset="0"/>
                  <a:cs typeface="Arial" charset="0"/>
                </a:rPr>
                <a:t>A </a:t>
              </a:r>
              <a:r>
                <a:rPr lang="en-US">
                  <a:solidFill>
                    <a:schemeClr val="hlink"/>
                  </a:solidFill>
                  <a:latin typeface="Symbol" pitchFamily="18" charset="2"/>
                  <a:cs typeface="Arial" charset="0"/>
                </a:rPr>
                <a:t>¹ </a:t>
              </a:r>
              <a:r>
                <a:rPr lang="en-US">
                  <a:solidFill>
                    <a:schemeClr val="hlink"/>
                  </a:solidFill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5152" name="Line 6"/>
            <p:cNvSpPr>
              <a:spLocks noChangeShapeType="1"/>
            </p:cNvSpPr>
            <p:nvPr/>
          </p:nvSpPr>
          <p:spPr bwMode="auto">
            <a:xfrm>
              <a:off x="2064" y="2832"/>
              <a:ext cx="651" cy="159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stealth" w="sm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Line 7"/>
            <p:cNvSpPr>
              <a:spLocks noChangeShapeType="1"/>
            </p:cNvSpPr>
            <p:nvPr/>
          </p:nvSpPr>
          <p:spPr bwMode="auto">
            <a:xfrm flipH="1">
              <a:off x="2904" y="2805"/>
              <a:ext cx="0" cy="144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stealth" w="sm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76600" y="5113338"/>
            <a:ext cx="2338388" cy="465137"/>
            <a:chOff x="2064" y="3221"/>
            <a:chExt cx="1473" cy="293"/>
          </a:xfrm>
        </p:grpSpPr>
        <p:sp>
          <p:nvSpPr>
            <p:cNvPr id="5148" name="Rectangle 10"/>
            <p:cNvSpPr>
              <a:spLocks noChangeArrowheads="1"/>
            </p:cNvSpPr>
            <p:nvPr/>
          </p:nvSpPr>
          <p:spPr bwMode="auto">
            <a:xfrm>
              <a:off x="2661" y="3283"/>
              <a:ext cx="8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solidFill>
                    <a:schemeClr val="hlink"/>
                  </a:solidFill>
                  <a:latin typeface="Times New Roman" pitchFamily="18" charset="0"/>
                  <a:cs typeface="Arial" charset="0"/>
                </a:rPr>
                <a:t>contradiction</a:t>
              </a:r>
            </a:p>
          </p:txBody>
        </p:sp>
        <p:sp>
          <p:nvSpPr>
            <p:cNvPr id="5149" name="Line 11"/>
            <p:cNvSpPr>
              <a:spLocks noChangeShapeType="1"/>
            </p:cNvSpPr>
            <p:nvPr/>
          </p:nvSpPr>
          <p:spPr bwMode="auto">
            <a:xfrm>
              <a:off x="2064" y="3264"/>
              <a:ext cx="651" cy="153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stealth" w="sm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Line 12"/>
            <p:cNvSpPr>
              <a:spLocks noChangeShapeType="1"/>
            </p:cNvSpPr>
            <p:nvPr/>
          </p:nvSpPr>
          <p:spPr bwMode="auto">
            <a:xfrm>
              <a:off x="2900" y="3221"/>
              <a:ext cx="1" cy="133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stealth" w="sm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3069" name="Text Box 13"/>
          <p:cNvSpPr txBox="1">
            <a:spLocks noChangeArrowheads="1"/>
          </p:cNvSpPr>
          <p:nvPr/>
        </p:nvSpPr>
        <p:spPr bwMode="auto">
          <a:xfrm>
            <a:off x="2513013" y="3179763"/>
            <a:ext cx="331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600">
                <a:solidFill>
                  <a:schemeClr val="hlink"/>
                </a:solidFill>
                <a:latin typeface="Tahoma" pitchFamily="34" charset="0"/>
                <a:cs typeface="Arial" charset="0"/>
              </a:rPr>
              <a:t>=</a:t>
            </a:r>
            <a:endParaRPr lang="en-US" sz="1600">
              <a:latin typeface="Tahoma" pitchFamily="34" charset="0"/>
              <a:cs typeface="Arial" charset="0"/>
            </a:endParaRP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257550" y="4162425"/>
            <a:ext cx="1716088" cy="425450"/>
            <a:chOff x="2052" y="2622"/>
            <a:chExt cx="1081" cy="268"/>
          </a:xfrm>
        </p:grpSpPr>
        <p:sp>
          <p:nvSpPr>
            <p:cNvPr id="5145" name="Line 15"/>
            <p:cNvSpPr>
              <a:spLocks noChangeShapeType="1"/>
            </p:cNvSpPr>
            <p:nvPr/>
          </p:nvSpPr>
          <p:spPr bwMode="auto">
            <a:xfrm>
              <a:off x="2052" y="2622"/>
              <a:ext cx="663" cy="157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stealth" w="sm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6" name="Line 16"/>
            <p:cNvSpPr>
              <a:spLocks noChangeShapeType="1"/>
            </p:cNvSpPr>
            <p:nvPr/>
          </p:nvSpPr>
          <p:spPr bwMode="auto">
            <a:xfrm>
              <a:off x="2496" y="2628"/>
              <a:ext cx="201" cy="96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stealth" w="sm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7" name="Rectangle 17"/>
            <p:cNvSpPr>
              <a:spLocks noChangeArrowheads="1"/>
            </p:cNvSpPr>
            <p:nvPr/>
          </p:nvSpPr>
          <p:spPr bwMode="auto">
            <a:xfrm>
              <a:off x="2664" y="2659"/>
              <a:ext cx="46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solidFill>
                    <a:schemeClr val="hlink"/>
                  </a:solidFill>
                  <a:latin typeface="Times New Roman" pitchFamily="18" charset="0"/>
                  <a:cs typeface="Arial" charset="0"/>
                </a:rPr>
                <a:t>D = C</a:t>
              </a:r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3281363" y="4814888"/>
            <a:ext cx="1692275" cy="438150"/>
            <a:chOff x="2067" y="3033"/>
            <a:chExt cx="1066" cy="276"/>
          </a:xfrm>
        </p:grpSpPr>
        <p:sp>
          <p:nvSpPr>
            <p:cNvPr id="5142" name="Line 19"/>
            <p:cNvSpPr>
              <a:spLocks noChangeShapeType="1"/>
            </p:cNvSpPr>
            <p:nvPr/>
          </p:nvSpPr>
          <p:spPr bwMode="auto">
            <a:xfrm>
              <a:off x="2067" y="3048"/>
              <a:ext cx="648" cy="147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stealth" w="sm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Line 20"/>
            <p:cNvSpPr>
              <a:spLocks noChangeShapeType="1"/>
            </p:cNvSpPr>
            <p:nvPr/>
          </p:nvSpPr>
          <p:spPr bwMode="auto">
            <a:xfrm flipH="1">
              <a:off x="2907" y="3033"/>
              <a:ext cx="1" cy="129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stealth" w="sm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Rectangle 21"/>
            <p:cNvSpPr>
              <a:spLocks noChangeArrowheads="1"/>
            </p:cNvSpPr>
            <p:nvPr/>
          </p:nvSpPr>
          <p:spPr bwMode="auto">
            <a:xfrm>
              <a:off x="2664" y="3078"/>
              <a:ext cx="46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solidFill>
                    <a:schemeClr val="hlink"/>
                  </a:solidFill>
                  <a:latin typeface="Times New Roman" pitchFamily="18" charset="0"/>
                  <a:cs typeface="Arial" charset="0"/>
                </a:rPr>
                <a:t>B = A</a:t>
              </a:r>
            </a:p>
          </p:txBody>
        </p:sp>
      </p:grpSp>
      <p:sp>
        <p:nvSpPr>
          <p:cNvPr id="5133" name="Rectangle 2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Bucket Elimination</a:t>
            </a:r>
            <a:br>
              <a:rPr lang="en-US" smtClean="0"/>
            </a:br>
            <a:r>
              <a:rPr lang="en-US" sz="2200" smtClean="0"/>
              <a:t>Adaptive Consistency (Dechter &amp; Pearl, 1987)</a:t>
            </a: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2187575" y="2498725"/>
            <a:ext cx="4351338" cy="523875"/>
            <a:chOff x="1378" y="1574"/>
            <a:chExt cx="2741" cy="330"/>
          </a:xfrm>
        </p:grpSpPr>
        <p:sp>
          <p:nvSpPr>
            <p:cNvPr id="5139" name="Line 24"/>
            <p:cNvSpPr>
              <a:spLocks noChangeShapeType="1"/>
            </p:cNvSpPr>
            <p:nvPr/>
          </p:nvSpPr>
          <p:spPr bwMode="auto">
            <a:xfrm>
              <a:off x="1378" y="1734"/>
              <a:ext cx="615" cy="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Text Box 25"/>
            <p:cNvSpPr txBox="1">
              <a:spLocks noChangeArrowheads="1"/>
            </p:cNvSpPr>
            <p:nvPr/>
          </p:nvSpPr>
          <p:spPr bwMode="auto">
            <a:xfrm>
              <a:off x="1583" y="1574"/>
              <a:ext cx="20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hlink"/>
                  </a:solidFill>
                  <a:latin typeface="Tahoma" pitchFamily="34" charset="0"/>
                  <a:cs typeface="Arial" charset="0"/>
                </a:rPr>
                <a:t>=</a:t>
              </a:r>
              <a:endParaRPr lang="en-US" sz="1600">
                <a:latin typeface="Tahoma" pitchFamily="34" charset="0"/>
                <a:cs typeface="Arial" charset="0"/>
              </a:endParaRPr>
            </a:p>
          </p:txBody>
        </p:sp>
        <p:sp>
          <p:nvSpPr>
            <p:cNvPr id="5141" name="Freeform 26"/>
            <p:cNvSpPr>
              <a:spLocks/>
            </p:cNvSpPr>
            <p:nvPr/>
          </p:nvSpPr>
          <p:spPr bwMode="auto">
            <a:xfrm>
              <a:off x="4072" y="1644"/>
              <a:ext cx="47" cy="260"/>
            </a:xfrm>
            <a:custGeom>
              <a:avLst/>
              <a:gdLst>
                <a:gd name="T0" fmla="*/ 1 w 73"/>
                <a:gd name="T1" fmla="*/ 0 h 252"/>
                <a:gd name="T2" fmla="*/ 8 w 73"/>
                <a:gd name="T3" fmla="*/ 154 h 252"/>
                <a:gd name="T4" fmla="*/ 0 w 73"/>
                <a:gd name="T5" fmla="*/ 295 h 252"/>
                <a:gd name="T6" fmla="*/ 0 60000 65536"/>
                <a:gd name="T7" fmla="*/ 0 60000 65536"/>
                <a:gd name="T8" fmla="*/ 0 60000 65536"/>
                <a:gd name="T9" fmla="*/ 0 w 73"/>
                <a:gd name="T10" fmla="*/ 0 h 252"/>
                <a:gd name="T11" fmla="*/ 73 w 73"/>
                <a:gd name="T12" fmla="*/ 252 h 2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" h="252">
                  <a:moveTo>
                    <a:pt x="4" y="0"/>
                  </a:moveTo>
                  <a:cubicBezTo>
                    <a:pt x="15" y="22"/>
                    <a:pt x="73" y="90"/>
                    <a:pt x="72" y="132"/>
                  </a:cubicBezTo>
                  <a:cubicBezTo>
                    <a:pt x="71" y="174"/>
                    <a:pt x="15" y="227"/>
                    <a:pt x="0" y="252"/>
                  </a:cubicBezTo>
                </a:path>
              </a:pathLst>
            </a:custGeom>
            <a:noFill/>
            <a:ln w="19050">
              <a:solidFill>
                <a:schemeClr val="hlink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2171700" y="2828925"/>
            <a:ext cx="4424363" cy="955675"/>
            <a:chOff x="1368" y="1782"/>
            <a:chExt cx="2787" cy="602"/>
          </a:xfrm>
        </p:grpSpPr>
        <p:sp>
          <p:nvSpPr>
            <p:cNvPr id="5136" name="Line 28"/>
            <p:cNvSpPr>
              <a:spLocks noChangeShapeType="1"/>
            </p:cNvSpPr>
            <p:nvPr/>
          </p:nvSpPr>
          <p:spPr bwMode="auto">
            <a:xfrm flipV="1">
              <a:off x="1368" y="1782"/>
              <a:ext cx="639" cy="339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29"/>
            <p:cNvSpPr>
              <a:spLocks noChangeArrowheads="1"/>
            </p:cNvSpPr>
            <p:nvPr/>
          </p:nvSpPr>
          <p:spPr bwMode="auto">
            <a:xfrm>
              <a:off x="1557" y="1786"/>
              <a:ext cx="1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solidFill>
                    <a:schemeClr val="hlink"/>
                  </a:solidFill>
                  <a:latin typeface="Symbol" pitchFamily="18" charset="2"/>
                  <a:cs typeface="Arial" charset="0"/>
                </a:rPr>
                <a:t>¹</a:t>
              </a:r>
              <a:endParaRPr lang="en-US">
                <a:latin typeface="Symbol" pitchFamily="18" charset="2"/>
                <a:cs typeface="Arial" charset="0"/>
              </a:endParaRPr>
            </a:p>
          </p:txBody>
        </p:sp>
        <p:sp>
          <p:nvSpPr>
            <p:cNvPr id="5138" name="Freeform 30"/>
            <p:cNvSpPr>
              <a:spLocks/>
            </p:cNvSpPr>
            <p:nvPr/>
          </p:nvSpPr>
          <p:spPr bwMode="auto">
            <a:xfrm>
              <a:off x="4048" y="1936"/>
              <a:ext cx="107" cy="448"/>
            </a:xfrm>
            <a:custGeom>
              <a:avLst/>
              <a:gdLst>
                <a:gd name="T0" fmla="*/ 0 w 183"/>
                <a:gd name="T1" fmla="*/ 0 h 448"/>
                <a:gd name="T2" fmla="*/ 12 w 183"/>
                <a:gd name="T3" fmla="*/ 232 h 448"/>
                <a:gd name="T4" fmla="*/ 3 w 183"/>
                <a:gd name="T5" fmla="*/ 448 h 448"/>
                <a:gd name="T6" fmla="*/ 0 60000 65536"/>
                <a:gd name="T7" fmla="*/ 0 60000 65536"/>
                <a:gd name="T8" fmla="*/ 0 60000 65536"/>
                <a:gd name="T9" fmla="*/ 0 w 183"/>
                <a:gd name="T10" fmla="*/ 0 h 448"/>
                <a:gd name="T11" fmla="*/ 183 w 183"/>
                <a:gd name="T12" fmla="*/ 448 h 4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3" h="448">
                  <a:moveTo>
                    <a:pt x="0" y="0"/>
                  </a:moveTo>
                  <a:cubicBezTo>
                    <a:pt x="84" y="78"/>
                    <a:pt x="169" y="157"/>
                    <a:pt x="176" y="232"/>
                  </a:cubicBezTo>
                  <a:cubicBezTo>
                    <a:pt x="183" y="307"/>
                    <a:pt x="113" y="377"/>
                    <a:pt x="44" y="448"/>
                  </a:cubicBezTo>
                </a:path>
              </a:pathLst>
            </a:custGeom>
            <a:noFill/>
            <a:ln w="19050">
              <a:solidFill>
                <a:schemeClr val="hlink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autoUpdateAnimBg="0"/>
      <p:bldP spid="17306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61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61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CF56DB-C480-4E02-8DEC-8F0B11557D4C}" type="slidenum">
              <a:rPr lang="en-US" smtClean="0"/>
              <a:pPr/>
              <a:t>33</a:t>
            </a:fld>
            <a:endParaRPr lang="en-US" smtClean="0"/>
          </a:p>
        </p:txBody>
      </p:sp>
      <p:graphicFrame>
        <p:nvGraphicFramePr>
          <p:cNvPr id="174082" name="Object 2"/>
          <p:cNvGraphicFramePr>
            <a:graphicFrameLocks noChangeAspect="1"/>
          </p:cNvGraphicFramePr>
          <p:nvPr/>
        </p:nvGraphicFramePr>
        <p:xfrm>
          <a:off x="1741488" y="5338763"/>
          <a:ext cx="5133975" cy="912812"/>
        </p:xfrm>
        <a:graphic>
          <a:graphicData uri="http://schemas.openxmlformats.org/presentationml/2006/ole">
            <p:oleObj spid="_x0000_s6146" name="Equation" r:id="rId4" imgW="2717640" imgH="482400" progId="Equation.3">
              <p:embed/>
            </p:oleObj>
          </a:graphicData>
        </a:graphic>
      </p:graphicFrame>
      <p:grpSp>
        <p:nvGrpSpPr>
          <p:cNvPr id="6168" name="Group 3"/>
          <p:cNvGrpSpPr>
            <a:grpSpLocks/>
          </p:cNvGrpSpPr>
          <p:nvPr/>
        </p:nvGrpSpPr>
        <p:grpSpPr bwMode="auto">
          <a:xfrm>
            <a:off x="990600" y="2286000"/>
            <a:ext cx="2362200" cy="1828800"/>
            <a:chOff x="528" y="1488"/>
            <a:chExt cx="1632" cy="1440"/>
          </a:xfrm>
        </p:grpSpPr>
        <p:sp>
          <p:nvSpPr>
            <p:cNvPr id="6226" name="Oval 4"/>
            <p:cNvSpPr>
              <a:spLocks noChangeArrowheads="1"/>
            </p:cNvSpPr>
            <p:nvPr/>
          </p:nvSpPr>
          <p:spPr bwMode="auto">
            <a:xfrm>
              <a:off x="786" y="2538"/>
              <a:ext cx="300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7" name="Oval 5"/>
            <p:cNvSpPr>
              <a:spLocks noChangeArrowheads="1"/>
            </p:cNvSpPr>
            <p:nvPr/>
          </p:nvSpPr>
          <p:spPr bwMode="auto">
            <a:xfrm>
              <a:off x="1215" y="1532"/>
              <a:ext cx="301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8" name="Oval 6"/>
            <p:cNvSpPr>
              <a:spLocks noChangeArrowheads="1"/>
            </p:cNvSpPr>
            <p:nvPr/>
          </p:nvSpPr>
          <p:spPr bwMode="auto">
            <a:xfrm>
              <a:off x="1602" y="2538"/>
              <a:ext cx="300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9" name="Oval 7"/>
            <p:cNvSpPr>
              <a:spLocks noChangeArrowheads="1"/>
            </p:cNvSpPr>
            <p:nvPr/>
          </p:nvSpPr>
          <p:spPr bwMode="auto">
            <a:xfrm>
              <a:off x="786" y="1969"/>
              <a:ext cx="300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0" name="Oval 8"/>
            <p:cNvSpPr>
              <a:spLocks noChangeArrowheads="1"/>
            </p:cNvSpPr>
            <p:nvPr/>
          </p:nvSpPr>
          <p:spPr bwMode="auto">
            <a:xfrm>
              <a:off x="1602" y="1969"/>
              <a:ext cx="300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1" name="Line 9"/>
            <p:cNvSpPr>
              <a:spLocks noChangeShapeType="1"/>
            </p:cNvSpPr>
            <p:nvPr/>
          </p:nvSpPr>
          <p:spPr bwMode="auto">
            <a:xfrm flipV="1">
              <a:off x="1043" y="1794"/>
              <a:ext cx="215" cy="2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2" name="Line 10"/>
            <p:cNvSpPr>
              <a:spLocks noChangeShapeType="1"/>
            </p:cNvSpPr>
            <p:nvPr/>
          </p:nvSpPr>
          <p:spPr bwMode="auto">
            <a:xfrm>
              <a:off x="1473" y="1794"/>
              <a:ext cx="215" cy="2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3" name="Line 11"/>
            <p:cNvSpPr>
              <a:spLocks noChangeShapeType="1"/>
            </p:cNvSpPr>
            <p:nvPr/>
          </p:nvSpPr>
          <p:spPr bwMode="auto">
            <a:xfrm>
              <a:off x="1086" y="2669"/>
              <a:ext cx="5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4" name="Line 12"/>
            <p:cNvSpPr>
              <a:spLocks noChangeShapeType="1"/>
            </p:cNvSpPr>
            <p:nvPr/>
          </p:nvSpPr>
          <p:spPr bwMode="auto">
            <a:xfrm>
              <a:off x="957" y="2275"/>
              <a:ext cx="0" cy="2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5" name="Line 13"/>
            <p:cNvSpPr>
              <a:spLocks noChangeShapeType="1"/>
            </p:cNvSpPr>
            <p:nvPr/>
          </p:nvSpPr>
          <p:spPr bwMode="auto">
            <a:xfrm>
              <a:off x="1773" y="2275"/>
              <a:ext cx="0" cy="2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6" name="Line 14"/>
            <p:cNvSpPr>
              <a:spLocks noChangeShapeType="1"/>
            </p:cNvSpPr>
            <p:nvPr/>
          </p:nvSpPr>
          <p:spPr bwMode="auto">
            <a:xfrm>
              <a:off x="1387" y="1838"/>
              <a:ext cx="301" cy="7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149" name="Object 15"/>
            <p:cNvGraphicFramePr>
              <a:graphicFrameLocks noChangeAspect="1"/>
            </p:cNvGraphicFramePr>
            <p:nvPr/>
          </p:nvGraphicFramePr>
          <p:xfrm>
            <a:off x="915" y="1663"/>
            <a:ext cx="254" cy="259"/>
          </p:xfrm>
          <a:graphic>
            <a:graphicData uri="http://schemas.openxmlformats.org/presentationml/2006/ole">
              <p:oleObj spid="_x0000_s6149" name="Equation" r:id="rId5" imgW="139680" imgH="139680" progId="Equation.3">
                <p:embed/>
              </p:oleObj>
            </a:graphicData>
          </a:graphic>
        </p:graphicFrame>
        <p:graphicFrame>
          <p:nvGraphicFramePr>
            <p:cNvPr id="6150" name="Object 16"/>
            <p:cNvGraphicFramePr>
              <a:graphicFrameLocks noChangeAspect="1"/>
            </p:cNvGraphicFramePr>
            <p:nvPr/>
          </p:nvGraphicFramePr>
          <p:xfrm>
            <a:off x="1301" y="2100"/>
            <a:ext cx="254" cy="259"/>
          </p:xfrm>
          <a:graphic>
            <a:graphicData uri="http://schemas.openxmlformats.org/presentationml/2006/ole">
              <p:oleObj spid="_x0000_s6150" name="Equation" r:id="rId6" imgW="139680" imgH="139680" progId="Equation.3">
                <p:embed/>
              </p:oleObj>
            </a:graphicData>
          </a:graphic>
        </p:graphicFrame>
        <p:graphicFrame>
          <p:nvGraphicFramePr>
            <p:cNvPr id="6151" name="Object 17"/>
            <p:cNvGraphicFramePr>
              <a:graphicFrameLocks noChangeAspect="1"/>
            </p:cNvGraphicFramePr>
            <p:nvPr/>
          </p:nvGraphicFramePr>
          <p:xfrm>
            <a:off x="700" y="2275"/>
            <a:ext cx="254" cy="259"/>
          </p:xfrm>
          <a:graphic>
            <a:graphicData uri="http://schemas.openxmlformats.org/presentationml/2006/ole">
              <p:oleObj spid="_x0000_s6151" name="Equation" r:id="rId7" imgW="139680" imgH="139680" progId="Equation.3">
                <p:embed/>
              </p:oleObj>
            </a:graphicData>
          </a:graphic>
        </p:graphicFrame>
        <p:graphicFrame>
          <p:nvGraphicFramePr>
            <p:cNvPr id="6152" name="Object 18"/>
            <p:cNvGraphicFramePr>
              <a:graphicFrameLocks noChangeAspect="1"/>
            </p:cNvGraphicFramePr>
            <p:nvPr/>
          </p:nvGraphicFramePr>
          <p:xfrm>
            <a:off x="1215" y="2669"/>
            <a:ext cx="254" cy="259"/>
          </p:xfrm>
          <a:graphic>
            <a:graphicData uri="http://schemas.openxmlformats.org/presentationml/2006/ole">
              <p:oleObj spid="_x0000_s6152" name="Equation" r:id="rId8" imgW="139680" imgH="139680" progId="Equation.3">
                <p:embed/>
              </p:oleObj>
            </a:graphicData>
          </a:graphic>
        </p:graphicFrame>
        <p:graphicFrame>
          <p:nvGraphicFramePr>
            <p:cNvPr id="6153" name="Object 19"/>
            <p:cNvGraphicFramePr>
              <a:graphicFrameLocks noChangeAspect="1"/>
            </p:cNvGraphicFramePr>
            <p:nvPr/>
          </p:nvGraphicFramePr>
          <p:xfrm>
            <a:off x="1559" y="1663"/>
            <a:ext cx="254" cy="259"/>
          </p:xfrm>
          <a:graphic>
            <a:graphicData uri="http://schemas.openxmlformats.org/presentationml/2006/ole">
              <p:oleObj spid="_x0000_s6153" name="Equation" r:id="rId9" imgW="139680" imgH="139680" progId="Equation.3">
                <p:embed/>
              </p:oleObj>
            </a:graphicData>
          </a:graphic>
        </p:graphicFrame>
        <p:graphicFrame>
          <p:nvGraphicFramePr>
            <p:cNvPr id="6154" name="Object 20"/>
            <p:cNvGraphicFramePr>
              <a:graphicFrameLocks noChangeAspect="1"/>
            </p:cNvGraphicFramePr>
            <p:nvPr/>
          </p:nvGraphicFramePr>
          <p:xfrm>
            <a:off x="1773" y="2275"/>
            <a:ext cx="255" cy="259"/>
          </p:xfrm>
          <a:graphic>
            <a:graphicData uri="http://schemas.openxmlformats.org/presentationml/2006/ole">
              <p:oleObj spid="_x0000_s6154" name="Equation" r:id="rId10" imgW="139680" imgH="139680" progId="Equation.3">
                <p:embed/>
              </p:oleObj>
            </a:graphicData>
          </a:graphic>
        </p:graphicFrame>
        <p:graphicFrame>
          <p:nvGraphicFramePr>
            <p:cNvPr id="6155" name="Object 21"/>
            <p:cNvGraphicFramePr>
              <a:graphicFrameLocks noChangeAspect="1"/>
            </p:cNvGraphicFramePr>
            <p:nvPr/>
          </p:nvGraphicFramePr>
          <p:xfrm>
            <a:off x="1258" y="1575"/>
            <a:ext cx="215" cy="219"/>
          </p:xfrm>
          <a:graphic>
            <a:graphicData uri="http://schemas.openxmlformats.org/presentationml/2006/ole">
              <p:oleObj spid="_x0000_s6155" name="Equation" r:id="rId11" imgW="152280" imgH="152280" progId="Equation.3">
                <p:embed/>
              </p:oleObj>
            </a:graphicData>
          </a:graphic>
        </p:graphicFrame>
        <p:graphicFrame>
          <p:nvGraphicFramePr>
            <p:cNvPr id="6156" name="Object 22"/>
            <p:cNvGraphicFramePr>
              <a:graphicFrameLocks noChangeAspect="1"/>
            </p:cNvGraphicFramePr>
            <p:nvPr/>
          </p:nvGraphicFramePr>
          <p:xfrm>
            <a:off x="820" y="2013"/>
            <a:ext cx="232" cy="219"/>
          </p:xfrm>
          <a:graphic>
            <a:graphicData uri="http://schemas.openxmlformats.org/presentationml/2006/ole">
              <p:oleObj spid="_x0000_s6156" name="Equation" r:id="rId12" imgW="164880" imgH="152280" progId="Equation.3">
                <p:embed/>
              </p:oleObj>
            </a:graphicData>
          </a:graphic>
        </p:graphicFrame>
        <p:graphicFrame>
          <p:nvGraphicFramePr>
            <p:cNvPr id="6157" name="Object 23"/>
            <p:cNvGraphicFramePr>
              <a:graphicFrameLocks noChangeAspect="1"/>
            </p:cNvGraphicFramePr>
            <p:nvPr/>
          </p:nvGraphicFramePr>
          <p:xfrm>
            <a:off x="820" y="2573"/>
            <a:ext cx="232" cy="237"/>
          </p:xfrm>
          <a:graphic>
            <a:graphicData uri="http://schemas.openxmlformats.org/presentationml/2006/ole">
              <p:oleObj spid="_x0000_s6157" name="Equation" r:id="rId13" imgW="164880" imgH="164880" progId="Equation.3">
                <p:embed/>
              </p:oleObj>
            </a:graphicData>
          </a:graphic>
        </p:graphicFrame>
        <p:graphicFrame>
          <p:nvGraphicFramePr>
            <p:cNvPr id="6158" name="Object 24"/>
            <p:cNvGraphicFramePr>
              <a:graphicFrameLocks noChangeAspect="1"/>
            </p:cNvGraphicFramePr>
            <p:nvPr/>
          </p:nvGraphicFramePr>
          <p:xfrm>
            <a:off x="1645" y="1995"/>
            <a:ext cx="214" cy="255"/>
          </p:xfrm>
          <a:graphic>
            <a:graphicData uri="http://schemas.openxmlformats.org/presentationml/2006/ole">
              <p:oleObj spid="_x0000_s6158" name="Equation" r:id="rId14" imgW="152280" imgH="177480" progId="Equation.3">
                <p:embed/>
              </p:oleObj>
            </a:graphicData>
          </a:graphic>
        </p:graphicFrame>
        <p:graphicFrame>
          <p:nvGraphicFramePr>
            <p:cNvPr id="6159" name="Object 25"/>
            <p:cNvGraphicFramePr>
              <a:graphicFrameLocks noChangeAspect="1"/>
            </p:cNvGraphicFramePr>
            <p:nvPr/>
          </p:nvGraphicFramePr>
          <p:xfrm>
            <a:off x="1645" y="2582"/>
            <a:ext cx="214" cy="218"/>
          </p:xfrm>
          <a:graphic>
            <a:graphicData uri="http://schemas.openxmlformats.org/presentationml/2006/ole">
              <p:oleObj spid="_x0000_s6159" name="Equation" r:id="rId15" imgW="152280" imgH="152280" progId="Equation.3">
                <p:embed/>
              </p:oleObj>
            </a:graphicData>
          </a:graphic>
        </p:graphicFrame>
        <p:graphicFrame>
          <p:nvGraphicFramePr>
            <p:cNvPr id="6160" name="Object 26"/>
            <p:cNvGraphicFramePr>
              <a:graphicFrameLocks noChangeAspect="1"/>
            </p:cNvGraphicFramePr>
            <p:nvPr/>
          </p:nvGraphicFramePr>
          <p:xfrm>
            <a:off x="1516" y="1488"/>
            <a:ext cx="257" cy="161"/>
          </p:xfrm>
          <a:graphic>
            <a:graphicData uri="http://schemas.openxmlformats.org/presentationml/2006/ole">
              <p:oleObj spid="_x0000_s6160" name="Equation" r:id="rId16" imgW="330120" imgH="203040" progId="Equation.3">
                <p:embed/>
              </p:oleObj>
            </a:graphicData>
          </a:graphic>
        </p:graphicFrame>
        <p:graphicFrame>
          <p:nvGraphicFramePr>
            <p:cNvPr id="6161" name="Object 27"/>
            <p:cNvGraphicFramePr>
              <a:graphicFrameLocks noChangeAspect="1"/>
            </p:cNvGraphicFramePr>
            <p:nvPr/>
          </p:nvGraphicFramePr>
          <p:xfrm>
            <a:off x="1902" y="2713"/>
            <a:ext cx="258" cy="161"/>
          </p:xfrm>
          <a:graphic>
            <a:graphicData uri="http://schemas.openxmlformats.org/presentationml/2006/ole">
              <p:oleObj spid="_x0000_s6161" name="Equation" r:id="rId17" imgW="330120" imgH="203040" progId="Equation.3">
                <p:embed/>
              </p:oleObj>
            </a:graphicData>
          </a:graphic>
        </p:graphicFrame>
        <p:graphicFrame>
          <p:nvGraphicFramePr>
            <p:cNvPr id="6162" name="Object 28"/>
            <p:cNvGraphicFramePr>
              <a:graphicFrameLocks noChangeAspect="1"/>
            </p:cNvGraphicFramePr>
            <p:nvPr/>
          </p:nvGraphicFramePr>
          <p:xfrm>
            <a:off x="528" y="2713"/>
            <a:ext cx="258" cy="161"/>
          </p:xfrm>
          <a:graphic>
            <a:graphicData uri="http://schemas.openxmlformats.org/presentationml/2006/ole">
              <p:oleObj spid="_x0000_s6162" name="Equation" r:id="rId18" imgW="330120" imgH="203040" progId="Equation.3">
                <p:embed/>
              </p:oleObj>
            </a:graphicData>
          </a:graphic>
        </p:graphicFrame>
        <p:graphicFrame>
          <p:nvGraphicFramePr>
            <p:cNvPr id="6163" name="Object 29"/>
            <p:cNvGraphicFramePr>
              <a:graphicFrameLocks noChangeAspect="1"/>
            </p:cNvGraphicFramePr>
            <p:nvPr/>
          </p:nvGraphicFramePr>
          <p:xfrm>
            <a:off x="571" y="1882"/>
            <a:ext cx="258" cy="161"/>
          </p:xfrm>
          <a:graphic>
            <a:graphicData uri="http://schemas.openxmlformats.org/presentationml/2006/ole">
              <p:oleObj spid="_x0000_s6163" name="Equation" r:id="rId19" imgW="330120" imgH="203040" progId="Equation.3">
                <p:embed/>
              </p:oleObj>
            </a:graphicData>
          </a:graphic>
        </p:graphicFrame>
        <p:graphicFrame>
          <p:nvGraphicFramePr>
            <p:cNvPr id="6164" name="Object 30"/>
            <p:cNvGraphicFramePr>
              <a:graphicFrameLocks noChangeAspect="1"/>
            </p:cNvGraphicFramePr>
            <p:nvPr/>
          </p:nvGraphicFramePr>
          <p:xfrm>
            <a:off x="1816" y="1838"/>
            <a:ext cx="338" cy="161"/>
          </p:xfrm>
          <a:graphic>
            <a:graphicData uri="http://schemas.openxmlformats.org/presentationml/2006/ole">
              <p:oleObj spid="_x0000_s6164" name="Equation" r:id="rId20" imgW="431640" imgH="203040" progId="Equation.3">
                <p:embed/>
              </p:oleObj>
            </a:graphicData>
          </a:graphic>
        </p:graphicFrame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3546475" y="1790700"/>
            <a:ext cx="4772025" cy="1865313"/>
            <a:chOff x="2234" y="1128"/>
            <a:chExt cx="3006" cy="1175"/>
          </a:xfrm>
        </p:grpSpPr>
        <p:graphicFrame>
          <p:nvGraphicFramePr>
            <p:cNvPr id="6148" name="Object 32"/>
            <p:cNvGraphicFramePr>
              <a:graphicFrameLocks noChangeAspect="1"/>
            </p:cNvGraphicFramePr>
            <p:nvPr/>
          </p:nvGraphicFramePr>
          <p:xfrm>
            <a:off x="2234" y="1283"/>
            <a:ext cx="2203" cy="952"/>
          </p:xfrm>
          <a:graphic>
            <a:graphicData uri="http://schemas.openxmlformats.org/presentationml/2006/ole">
              <p:oleObj spid="_x0000_s6148" name="Equation" r:id="rId21" imgW="2082600" imgH="901440" progId="Equation.3">
                <p:embed/>
              </p:oleObj>
            </a:graphicData>
          </a:graphic>
        </p:graphicFrame>
        <p:grpSp>
          <p:nvGrpSpPr>
            <p:cNvPr id="6207" name="Group 33"/>
            <p:cNvGrpSpPr>
              <a:grpSpLocks/>
            </p:cNvGrpSpPr>
            <p:nvPr/>
          </p:nvGrpSpPr>
          <p:grpSpPr bwMode="auto">
            <a:xfrm>
              <a:off x="4720" y="1128"/>
              <a:ext cx="520" cy="1175"/>
              <a:chOff x="4704" y="1128"/>
              <a:chExt cx="520" cy="1175"/>
            </a:xfrm>
          </p:grpSpPr>
          <p:sp>
            <p:nvSpPr>
              <p:cNvPr id="6208" name="Oval 34"/>
              <p:cNvSpPr>
                <a:spLocks noChangeArrowheads="1"/>
              </p:cNvSpPr>
              <p:nvPr/>
            </p:nvSpPr>
            <p:spPr bwMode="auto">
              <a:xfrm>
                <a:off x="4840" y="2119"/>
                <a:ext cx="176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209" name="Rectangle 35"/>
              <p:cNvSpPr>
                <a:spLocks noChangeArrowheads="1"/>
              </p:cNvSpPr>
              <p:nvPr/>
            </p:nvSpPr>
            <p:spPr bwMode="auto">
              <a:xfrm>
                <a:off x="4840" y="2091"/>
                <a:ext cx="19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6210" name="Freeform 36"/>
              <p:cNvSpPr>
                <a:spLocks/>
              </p:cNvSpPr>
              <p:nvPr/>
            </p:nvSpPr>
            <p:spPr bwMode="auto">
              <a:xfrm>
                <a:off x="4967" y="1239"/>
                <a:ext cx="257" cy="566"/>
              </a:xfrm>
              <a:custGeom>
                <a:avLst/>
                <a:gdLst>
                  <a:gd name="T0" fmla="*/ 26 w 280"/>
                  <a:gd name="T1" fmla="*/ 0 h 624"/>
                  <a:gd name="T2" fmla="*/ 89 w 280"/>
                  <a:gd name="T3" fmla="*/ 207 h 624"/>
                  <a:gd name="T4" fmla="*/ 26 w 280"/>
                  <a:gd name="T5" fmla="*/ 324 h 624"/>
                  <a:gd name="T6" fmla="*/ 26 w 280"/>
                  <a:gd name="T7" fmla="*/ 383 h 624"/>
                  <a:gd name="T8" fmla="*/ 183 w 280"/>
                  <a:gd name="T9" fmla="*/ 324 h 6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0"/>
                  <a:gd name="T16" fmla="*/ 0 h 624"/>
                  <a:gd name="T17" fmla="*/ 280 w 280"/>
                  <a:gd name="T18" fmla="*/ 624 h 6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0" h="624">
                    <a:moveTo>
                      <a:pt x="40" y="0"/>
                    </a:moveTo>
                    <a:cubicBezTo>
                      <a:pt x="88" y="124"/>
                      <a:pt x="136" y="248"/>
                      <a:pt x="136" y="336"/>
                    </a:cubicBezTo>
                    <a:cubicBezTo>
                      <a:pt x="136" y="424"/>
                      <a:pt x="56" y="480"/>
                      <a:pt x="40" y="528"/>
                    </a:cubicBezTo>
                    <a:cubicBezTo>
                      <a:pt x="24" y="576"/>
                      <a:pt x="0" y="624"/>
                      <a:pt x="40" y="624"/>
                    </a:cubicBezTo>
                    <a:cubicBezTo>
                      <a:pt x="80" y="624"/>
                      <a:pt x="240" y="544"/>
                      <a:pt x="280" y="528"/>
                    </a:cubicBez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1" name="Oval 37"/>
              <p:cNvSpPr>
                <a:spLocks noChangeArrowheads="1"/>
              </p:cNvSpPr>
              <p:nvPr/>
            </p:nvSpPr>
            <p:spPr bwMode="auto">
              <a:xfrm>
                <a:off x="4828" y="1152"/>
                <a:ext cx="176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212" name="Rectangle 38"/>
              <p:cNvSpPr>
                <a:spLocks noChangeArrowheads="1"/>
              </p:cNvSpPr>
              <p:nvPr/>
            </p:nvSpPr>
            <p:spPr bwMode="auto">
              <a:xfrm>
                <a:off x="4828" y="1128"/>
                <a:ext cx="18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E</a:t>
                </a:r>
              </a:p>
            </p:txBody>
          </p:sp>
          <p:sp>
            <p:nvSpPr>
              <p:cNvPr id="6213" name="Oval 39"/>
              <p:cNvSpPr>
                <a:spLocks noChangeArrowheads="1"/>
              </p:cNvSpPr>
              <p:nvPr/>
            </p:nvSpPr>
            <p:spPr bwMode="auto">
              <a:xfrm>
                <a:off x="4828" y="1388"/>
                <a:ext cx="176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214" name="Rectangle 40"/>
              <p:cNvSpPr>
                <a:spLocks noChangeArrowheads="1"/>
              </p:cNvSpPr>
              <p:nvPr/>
            </p:nvSpPr>
            <p:spPr bwMode="auto">
              <a:xfrm>
                <a:off x="4828" y="1360"/>
                <a:ext cx="20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6215" name="Oval 41"/>
              <p:cNvSpPr>
                <a:spLocks noChangeArrowheads="1"/>
              </p:cNvSpPr>
              <p:nvPr/>
            </p:nvSpPr>
            <p:spPr bwMode="auto">
              <a:xfrm>
                <a:off x="4828" y="1623"/>
                <a:ext cx="176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216" name="Rectangle 42"/>
              <p:cNvSpPr>
                <a:spLocks noChangeArrowheads="1"/>
              </p:cNvSpPr>
              <p:nvPr/>
            </p:nvSpPr>
            <p:spPr bwMode="auto">
              <a:xfrm>
                <a:off x="4824" y="1596"/>
                <a:ext cx="19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6217" name="Oval 43"/>
              <p:cNvSpPr>
                <a:spLocks noChangeArrowheads="1"/>
              </p:cNvSpPr>
              <p:nvPr/>
            </p:nvSpPr>
            <p:spPr bwMode="auto">
              <a:xfrm>
                <a:off x="4828" y="1859"/>
                <a:ext cx="176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218" name="Rectangle 44"/>
              <p:cNvSpPr>
                <a:spLocks noChangeArrowheads="1"/>
              </p:cNvSpPr>
              <p:nvPr/>
            </p:nvSpPr>
            <p:spPr bwMode="auto">
              <a:xfrm>
                <a:off x="4828" y="1835"/>
                <a:ext cx="19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6219" name="Freeform 45"/>
              <p:cNvSpPr>
                <a:spLocks/>
              </p:cNvSpPr>
              <p:nvPr/>
            </p:nvSpPr>
            <p:spPr bwMode="auto">
              <a:xfrm>
                <a:off x="5004" y="1239"/>
                <a:ext cx="88" cy="479"/>
              </a:xfrm>
              <a:custGeom>
                <a:avLst/>
                <a:gdLst>
                  <a:gd name="T0" fmla="*/ 0 w 96"/>
                  <a:gd name="T1" fmla="*/ 0 h 528"/>
                  <a:gd name="T2" fmla="*/ 62 w 96"/>
                  <a:gd name="T3" fmla="*/ 177 h 528"/>
                  <a:gd name="T4" fmla="*/ 0 w 96"/>
                  <a:gd name="T5" fmla="*/ 325 h 528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528"/>
                  <a:gd name="T11" fmla="*/ 96 w 96"/>
                  <a:gd name="T12" fmla="*/ 528 h 5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528">
                    <a:moveTo>
                      <a:pt x="0" y="0"/>
                    </a:moveTo>
                    <a:cubicBezTo>
                      <a:pt x="48" y="100"/>
                      <a:pt x="96" y="200"/>
                      <a:pt x="96" y="288"/>
                    </a:cubicBezTo>
                    <a:cubicBezTo>
                      <a:pt x="96" y="376"/>
                      <a:pt x="16" y="488"/>
                      <a:pt x="0" y="528"/>
                    </a:cubicBez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0" name="Freeform 46"/>
              <p:cNvSpPr>
                <a:spLocks/>
              </p:cNvSpPr>
              <p:nvPr/>
            </p:nvSpPr>
            <p:spPr bwMode="auto">
              <a:xfrm>
                <a:off x="5004" y="1239"/>
                <a:ext cx="88" cy="479"/>
              </a:xfrm>
              <a:custGeom>
                <a:avLst/>
                <a:gdLst>
                  <a:gd name="T0" fmla="*/ 0 w 96"/>
                  <a:gd name="T1" fmla="*/ 0 h 528"/>
                  <a:gd name="T2" fmla="*/ 62 w 96"/>
                  <a:gd name="T3" fmla="*/ 177 h 528"/>
                  <a:gd name="T4" fmla="*/ 0 w 96"/>
                  <a:gd name="T5" fmla="*/ 325 h 528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528"/>
                  <a:gd name="T11" fmla="*/ 96 w 96"/>
                  <a:gd name="T12" fmla="*/ 528 h 5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528">
                    <a:moveTo>
                      <a:pt x="0" y="0"/>
                    </a:moveTo>
                    <a:cubicBezTo>
                      <a:pt x="48" y="100"/>
                      <a:pt x="96" y="200"/>
                      <a:pt x="96" y="288"/>
                    </a:cubicBezTo>
                    <a:cubicBezTo>
                      <a:pt x="96" y="376"/>
                      <a:pt x="48" y="452"/>
                      <a:pt x="0" y="52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1" name="Freeform 47"/>
              <p:cNvSpPr>
                <a:spLocks/>
              </p:cNvSpPr>
              <p:nvPr/>
            </p:nvSpPr>
            <p:spPr bwMode="auto">
              <a:xfrm>
                <a:off x="5004" y="1239"/>
                <a:ext cx="132" cy="653"/>
              </a:xfrm>
              <a:custGeom>
                <a:avLst/>
                <a:gdLst>
                  <a:gd name="T0" fmla="*/ 0 w 144"/>
                  <a:gd name="T1" fmla="*/ 0 h 720"/>
                  <a:gd name="T2" fmla="*/ 93 w 144"/>
                  <a:gd name="T3" fmla="*/ 207 h 720"/>
                  <a:gd name="T4" fmla="*/ 0 w 144"/>
                  <a:gd name="T5" fmla="*/ 442 h 72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720"/>
                  <a:gd name="T11" fmla="*/ 144 w 144"/>
                  <a:gd name="T12" fmla="*/ 720 h 7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720">
                    <a:moveTo>
                      <a:pt x="0" y="0"/>
                    </a:moveTo>
                    <a:cubicBezTo>
                      <a:pt x="72" y="108"/>
                      <a:pt x="144" y="216"/>
                      <a:pt x="144" y="336"/>
                    </a:cubicBezTo>
                    <a:cubicBezTo>
                      <a:pt x="144" y="456"/>
                      <a:pt x="72" y="588"/>
                      <a:pt x="0" y="72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2" name="Freeform 48"/>
              <p:cNvSpPr>
                <a:spLocks/>
              </p:cNvSpPr>
              <p:nvPr/>
            </p:nvSpPr>
            <p:spPr bwMode="auto">
              <a:xfrm>
                <a:off x="4704" y="1497"/>
                <a:ext cx="132" cy="667"/>
              </a:xfrm>
              <a:custGeom>
                <a:avLst/>
                <a:gdLst>
                  <a:gd name="T0" fmla="*/ 93 w 144"/>
                  <a:gd name="T1" fmla="*/ 0 h 720"/>
                  <a:gd name="T2" fmla="*/ 0 w 144"/>
                  <a:gd name="T3" fmla="*/ 229 h 720"/>
                  <a:gd name="T4" fmla="*/ 93 w 144"/>
                  <a:gd name="T5" fmla="*/ 492 h 72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720"/>
                  <a:gd name="T11" fmla="*/ 144 w 144"/>
                  <a:gd name="T12" fmla="*/ 720 h 7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720">
                    <a:moveTo>
                      <a:pt x="144" y="0"/>
                    </a:moveTo>
                    <a:cubicBezTo>
                      <a:pt x="72" y="108"/>
                      <a:pt x="0" y="216"/>
                      <a:pt x="0" y="336"/>
                    </a:cubicBezTo>
                    <a:cubicBezTo>
                      <a:pt x="0" y="456"/>
                      <a:pt x="72" y="588"/>
                      <a:pt x="144" y="72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3" name="Line 49"/>
              <p:cNvSpPr>
                <a:spLocks noChangeShapeType="1"/>
              </p:cNvSpPr>
              <p:nvPr/>
            </p:nvSpPr>
            <p:spPr bwMode="auto">
              <a:xfrm>
                <a:off x="4920" y="1312"/>
                <a:ext cx="0" cy="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4" name="Line 50"/>
              <p:cNvSpPr>
                <a:spLocks noChangeShapeType="1"/>
              </p:cNvSpPr>
              <p:nvPr/>
            </p:nvSpPr>
            <p:spPr bwMode="auto">
              <a:xfrm>
                <a:off x="4920" y="1779"/>
                <a:ext cx="0" cy="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5" name="Line 51"/>
              <p:cNvSpPr>
                <a:spLocks noChangeShapeType="1"/>
              </p:cNvSpPr>
              <p:nvPr/>
            </p:nvSpPr>
            <p:spPr bwMode="auto">
              <a:xfrm>
                <a:off x="4924" y="2023"/>
                <a:ext cx="0" cy="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3506788" y="3713163"/>
            <a:ext cx="4792662" cy="1916112"/>
            <a:chOff x="2209" y="2339"/>
            <a:chExt cx="3019" cy="1207"/>
          </a:xfrm>
        </p:grpSpPr>
        <p:graphicFrame>
          <p:nvGraphicFramePr>
            <p:cNvPr id="6147" name="Object 53"/>
            <p:cNvGraphicFramePr>
              <a:graphicFrameLocks noChangeAspect="1"/>
            </p:cNvGraphicFramePr>
            <p:nvPr/>
          </p:nvGraphicFramePr>
          <p:xfrm>
            <a:off x="2209" y="2339"/>
            <a:ext cx="1661" cy="908"/>
          </p:xfrm>
          <a:graphic>
            <a:graphicData uri="http://schemas.openxmlformats.org/presentationml/2006/ole">
              <p:oleObj spid="_x0000_s6147" name="Equation" r:id="rId22" imgW="1650960" imgH="901440" progId="Equation.3">
                <p:embed/>
              </p:oleObj>
            </a:graphicData>
          </a:graphic>
        </p:graphicFrame>
        <p:grpSp>
          <p:nvGrpSpPr>
            <p:cNvPr id="6188" name="Group 54"/>
            <p:cNvGrpSpPr>
              <a:grpSpLocks/>
            </p:cNvGrpSpPr>
            <p:nvPr/>
          </p:nvGrpSpPr>
          <p:grpSpPr bwMode="auto">
            <a:xfrm>
              <a:off x="4748" y="2368"/>
              <a:ext cx="480" cy="1178"/>
              <a:chOff x="4716" y="2368"/>
              <a:chExt cx="480" cy="1178"/>
            </a:xfrm>
          </p:grpSpPr>
          <p:sp>
            <p:nvSpPr>
              <p:cNvPr id="6189" name="Oval 55"/>
              <p:cNvSpPr>
                <a:spLocks noChangeArrowheads="1"/>
              </p:cNvSpPr>
              <p:nvPr/>
            </p:nvSpPr>
            <p:spPr bwMode="auto">
              <a:xfrm>
                <a:off x="4847" y="3367"/>
                <a:ext cx="160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190" name="Rectangle 56"/>
              <p:cNvSpPr>
                <a:spLocks noChangeArrowheads="1"/>
              </p:cNvSpPr>
              <p:nvPr/>
            </p:nvSpPr>
            <p:spPr bwMode="auto">
              <a:xfrm>
                <a:off x="4832" y="3334"/>
                <a:ext cx="18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E</a:t>
                </a:r>
              </a:p>
            </p:txBody>
          </p:sp>
          <p:sp>
            <p:nvSpPr>
              <p:cNvPr id="6191" name="Freeform 57"/>
              <p:cNvSpPr>
                <a:spLocks/>
              </p:cNvSpPr>
              <p:nvPr/>
            </p:nvSpPr>
            <p:spPr bwMode="auto">
              <a:xfrm>
                <a:off x="4962" y="2487"/>
                <a:ext cx="234" cy="566"/>
              </a:xfrm>
              <a:custGeom>
                <a:avLst/>
                <a:gdLst>
                  <a:gd name="T0" fmla="*/ 16 w 280"/>
                  <a:gd name="T1" fmla="*/ 0 h 624"/>
                  <a:gd name="T2" fmla="*/ 55 w 280"/>
                  <a:gd name="T3" fmla="*/ 207 h 624"/>
                  <a:gd name="T4" fmla="*/ 16 w 280"/>
                  <a:gd name="T5" fmla="*/ 324 h 624"/>
                  <a:gd name="T6" fmla="*/ 16 w 280"/>
                  <a:gd name="T7" fmla="*/ 383 h 624"/>
                  <a:gd name="T8" fmla="*/ 114 w 280"/>
                  <a:gd name="T9" fmla="*/ 324 h 6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0"/>
                  <a:gd name="T16" fmla="*/ 0 h 624"/>
                  <a:gd name="T17" fmla="*/ 280 w 280"/>
                  <a:gd name="T18" fmla="*/ 624 h 6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0" h="624">
                    <a:moveTo>
                      <a:pt x="40" y="0"/>
                    </a:moveTo>
                    <a:cubicBezTo>
                      <a:pt x="88" y="124"/>
                      <a:pt x="136" y="248"/>
                      <a:pt x="136" y="336"/>
                    </a:cubicBezTo>
                    <a:cubicBezTo>
                      <a:pt x="136" y="424"/>
                      <a:pt x="56" y="480"/>
                      <a:pt x="40" y="528"/>
                    </a:cubicBezTo>
                    <a:cubicBezTo>
                      <a:pt x="24" y="576"/>
                      <a:pt x="0" y="624"/>
                      <a:pt x="40" y="624"/>
                    </a:cubicBezTo>
                    <a:cubicBezTo>
                      <a:pt x="80" y="624"/>
                      <a:pt x="240" y="544"/>
                      <a:pt x="280" y="528"/>
                    </a:cubicBez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2" name="Oval 58"/>
              <p:cNvSpPr>
                <a:spLocks noChangeArrowheads="1"/>
              </p:cNvSpPr>
              <p:nvPr/>
            </p:nvSpPr>
            <p:spPr bwMode="auto">
              <a:xfrm>
                <a:off x="4836" y="2400"/>
                <a:ext cx="160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193" name="Rectangle 59"/>
              <p:cNvSpPr>
                <a:spLocks noChangeArrowheads="1"/>
              </p:cNvSpPr>
              <p:nvPr/>
            </p:nvSpPr>
            <p:spPr bwMode="auto">
              <a:xfrm>
                <a:off x="4828" y="2368"/>
                <a:ext cx="19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6194" name="Oval 60"/>
              <p:cNvSpPr>
                <a:spLocks noChangeArrowheads="1"/>
              </p:cNvSpPr>
              <p:nvPr/>
            </p:nvSpPr>
            <p:spPr bwMode="auto">
              <a:xfrm>
                <a:off x="4836" y="2636"/>
                <a:ext cx="160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195" name="Rectangle 61"/>
              <p:cNvSpPr>
                <a:spLocks noChangeArrowheads="1"/>
              </p:cNvSpPr>
              <p:nvPr/>
            </p:nvSpPr>
            <p:spPr bwMode="auto">
              <a:xfrm>
                <a:off x="4824" y="2612"/>
                <a:ext cx="20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6196" name="Oval 62"/>
              <p:cNvSpPr>
                <a:spLocks noChangeArrowheads="1"/>
              </p:cNvSpPr>
              <p:nvPr/>
            </p:nvSpPr>
            <p:spPr bwMode="auto">
              <a:xfrm>
                <a:off x="4836" y="2871"/>
                <a:ext cx="160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197" name="Rectangle 63"/>
              <p:cNvSpPr>
                <a:spLocks noChangeArrowheads="1"/>
              </p:cNvSpPr>
              <p:nvPr/>
            </p:nvSpPr>
            <p:spPr bwMode="auto">
              <a:xfrm>
                <a:off x="4812" y="2842"/>
                <a:ext cx="19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6198" name="Oval 64"/>
              <p:cNvSpPr>
                <a:spLocks noChangeArrowheads="1"/>
              </p:cNvSpPr>
              <p:nvPr/>
            </p:nvSpPr>
            <p:spPr bwMode="auto">
              <a:xfrm>
                <a:off x="4836" y="3107"/>
                <a:ext cx="160" cy="1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en-US" sz="1400">
                  <a:latin typeface="Tahoma" pitchFamily="34" charset="0"/>
                </a:endParaRPr>
              </a:p>
            </p:txBody>
          </p:sp>
          <p:sp>
            <p:nvSpPr>
              <p:cNvPr id="6199" name="Rectangle 65"/>
              <p:cNvSpPr>
                <a:spLocks noChangeArrowheads="1"/>
              </p:cNvSpPr>
              <p:nvPr/>
            </p:nvSpPr>
            <p:spPr bwMode="auto">
              <a:xfrm>
                <a:off x="4827" y="3080"/>
                <a:ext cx="19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sz="1600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6200" name="Freeform 66"/>
              <p:cNvSpPr>
                <a:spLocks/>
              </p:cNvSpPr>
              <p:nvPr/>
            </p:nvSpPr>
            <p:spPr bwMode="auto">
              <a:xfrm>
                <a:off x="4996" y="2487"/>
                <a:ext cx="80" cy="479"/>
              </a:xfrm>
              <a:custGeom>
                <a:avLst/>
                <a:gdLst>
                  <a:gd name="T0" fmla="*/ 0 w 96"/>
                  <a:gd name="T1" fmla="*/ 0 h 528"/>
                  <a:gd name="T2" fmla="*/ 39 w 96"/>
                  <a:gd name="T3" fmla="*/ 177 h 528"/>
                  <a:gd name="T4" fmla="*/ 0 w 96"/>
                  <a:gd name="T5" fmla="*/ 325 h 528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528"/>
                  <a:gd name="T11" fmla="*/ 96 w 96"/>
                  <a:gd name="T12" fmla="*/ 528 h 5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528">
                    <a:moveTo>
                      <a:pt x="0" y="0"/>
                    </a:moveTo>
                    <a:cubicBezTo>
                      <a:pt x="48" y="100"/>
                      <a:pt x="96" y="200"/>
                      <a:pt x="96" y="288"/>
                    </a:cubicBezTo>
                    <a:cubicBezTo>
                      <a:pt x="96" y="376"/>
                      <a:pt x="16" y="488"/>
                      <a:pt x="0" y="528"/>
                    </a:cubicBez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1" name="Freeform 67"/>
              <p:cNvSpPr>
                <a:spLocks/>
              </p:cNvSpPr>
              <p:nvPr/>
            </p:nvSpPr>
            <p:spPr bwMode="auto">
              <a:xfrm>
                <a:off x="4995" y="2937"/>
                <a:ext cx="80" cy="479"/>
              </a:xfrm>
              <a:custGeom>
                <a:avLst/>
                <a:gdLst>
                  <a:gd name="T0" fmla="*/ 0 w 96"/>
                  <a:gd name="T1" fmla="*/ 0 h 528"/>
                  <a:gd name="T2" fmla="*/ 39 w 96"/>
                  <a:gd name="T3" fmla="*/ 177 h 528"/>
                  <a:gd name="T4" fmla="*/ 0 w 96"/>
                  <a:gd name="T5" fmla="*/ 325 h 528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528"/>
                  <a:gd name="T11" fmla="*/ 96 w 96"/>
                  <a:gd name="T12" fmla="*/ 528 h 5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528">
                    <a:moveTo>
                      <a:pt x="0" y="0"/>
                    </a:moveTo>
                    <a:cubicBezTo>
                      <a:pt x="48" y="100"/>
                      <a:pt x="96" y="200"/>
                      <a:pt x="96" y="288"/>
                    </a:cubicBezTo>
                    <a:cubicBezTo>
                      <a:pt x="96" y="376"/>
                      <a:pt x="48" y="452"/>
                      <a:pt x="0" y="528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2" name="Freeform 68"/>
              <p:cNvSpPr>
                <a:spLocks/>
              </p:cNvSpPr>
              <p:nvPr/>
            </p:nvSpPr>
            <p:spPr bwMode="auto">
              <a:xfrm>
                <a:off x="4716" y="2496"/>
                <a:ext cx="120" cy="652"/>
              </a:xfrm>
              <a:custGeom>
                <a:avLst/>
                <a:gdLst>
                  <a:gd name="T0" fmla="*/ 58 w 144"/>
                  <a:gd name="T1" fmla="*/ 0 h 720"/>
                  <a:gd name="T2" fmla="*/ 0 w 144"/>
                  <a:gd name="T3" fmla="*/ 204 h 720"/>
                  <a:gd name="T4" fmla="*/ 58 w 144"/>
                  <a:gd name="T5" fmla="*/ 438 h 72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720"/>
                  <a:gd name="T11" fmla="*/ 144 w 144"/>
                  <a:gd name="T12" fmla="*/ 720 h 7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720">
                    <a:moveTo>
                      <a:pt x="144" y="0"/>
                    </a:moveTo>
                    <a:cubicBezTo>
                      <a:pt x="72" y="108"/>
                      <a:pt x="0" y="216"/>
                      <a:pt x="0" y="336"/>
                    </a:cubicBezTo>
                    <a:cubicBezTo>
                      <a:pt x="0" y="456"/>
                      <a:pt x="72" y="588"/>
                      <a:pt x="144" y="72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3" name="Line 69"/>
              <p:cNvSpPr>
                <a:spLocks noChangeShapeType="1"/>
              </p:cNvSpPr>
              <p:nvPr/>
            </p:nvSpPr>
            <p:spPr bwMode="auto">
              <a:xfrm>
                <a:off x="4914" y="2551"/>
                <a:ext cx="4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4" name="Line 70"/>
              <p:cNvSpPr>
                <a:spLocks noChangeShapeType="1"/>
              </p:cNvSpPr>
              <p:nvPr/>
            </p:nvSpPr>
            <p:spPr bwMode="auto">
              <a:xfrm>
                <a:off x="4922" y="3031"/>
                <a:ext cx="0" cy="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5" name="Line 71"/>
              <p:cNvSpPr>
                <a:spLocks noChangeShapeType="1"/>
              </p:cNvSpPr>
              <p:nvPr/>
            </p:nvSpPr>
            <p:spPr bwMode="auto">
              <a:xfrm>
                <a:off x="4925" y="3262"/>
                <a:ext cx="0" cy="10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6" name="Freeform 72"/>
              <p:cNvSpPr>
                <a:spLocks/>
              </p:cNvSpPr>
              <p:nvPr/>
            </p:nvSpPr>
            <p:spPr bwMode="auto">
              <a:xfrm>
                <a:off x="4998" y="2715"/>
                <a:ext cx="144" cy="747"/>
              </a:xfrm>
              <a:custGeom>
                <a:avLst/>
                <a:gdLst>
                  <a:gd name="T0" fmla="*/ 0 w 144"/>
                  <a:gd name="T1" fmla="*/ 0 h 720"/>
                  <a:gd name="T2" fmla="*/ 144 w 144"/>
                  <a:gd name="T3" fmla="*/ 461 h 720"/>
                  <a:gd name="T4" fmla="*/ 0 w 144"/>
                  <a:gd name="T5" fmla="*/ 865 h 720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720"/>
                  <a:gd name="T11" fmla="*/ 144 w 144"/>
                  <a:gd name="T12" fmla="*/ 720 h 7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720">
                    <a:moveTo>
                      <a:pt x="0" y="0"/>
                    </a:moveTo>
                    <a:cubicBezTo>
                      <a:pt x="72" y="132"/>
                      <a:pt x="144" y="264"/>
                      <a:pt x="144" y="384"/>
                    </a:cubicBezTo>
                    <a:cubicBezTo>
                      <a:pt x="144" y="504"/>
                      <a:pt x="72" y="612"/>
                      <a:pt x="0" y="72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74153" name="Text Box 73"/>
          <p:cNvSpPr txBox="1">
            <a:spLocks noChangeArrowheads="1"/>
          </p:cNvSpPr>
          <p:nvPr/>
        </p:nvSpPr>
        <p:spPr bwMode="auto">
          <a:xfrm>
            <a:off x="5532438" y="4533900"/>
            <a:ext cx="773112" cy="274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eaLnBrk="1" hangingPunct="1"/>
            <a:r>
              <a:rPr lang="en-US" i="1">
                <a:solidFill>
                  <a:schemeClr val="hlink"/>
                </a:solidFill>
                <a:latin typeface="Times" pitchFamily="18" charset="0"/>
              </a:rPr>
              <a:t>||  R</a:t>
            </a:r>
            <a:r>
              <a:rPr lang="en-US" i="1" baseline="50000">
                <a:solidFill>
                  <a:schemeClr val="hlink"/>
                </a:solidFill>
                <a:latin typeface="Times" pitchFamily="18" charset="0"/>
              </a:rPr>
              <a:t>D</a:t>
            </a:r>
            <a:r>
              <a:rPr lang="en-US" i="1" baseline="-25000">
                <a:solidFill>
                  <a:schemeClr val="hlink"/>
                </a:solidFill>
                <a:latin typeface="Times" pitchFamily="18" charset="0"/>
              </a:rPr>
              <a:t>BE </a:t>
            </a:r>
            <a:r>
              <a:rPr lang="en-US" i="1">
                <a:solidFill>
                  <a:schemeClr val="hlink"/>
                </a:solidFill>
                <a:latin typeface="Times" pitchFamily="18" charset="0"/>
              </a:rPr>
              <a:t>,</a:t>
            </a:r>
            <a:endParaRPr lang="en-US" i="1" baseline="-25000">
              <a:solidFill>
                <a:schemeClr val="hlink"/>
              </a:solidFill>
              <a:latin typeface="Times" pitchFamily="18" charset="0"/>
            </a:endParaRPr>
          </a:p>
        </p:txBody>
      </p:sp>
      <p:sp>
        <p:nvSpPr>
          <p:cNvPr id="174154" name="Text Box 74"/>
          <p:cNvSpPr txBox="1">
            <a:spLocks noChangeArrowheads="1"/>
          </p:cNvSpPr>
          <p:nvPr/>
        </p:nvSpPr>
        <p:spPr bwMode="auto">
          <a:xfrm>
            <a:off x="4870450" y="4833938"/>
            <a:ext cx="417513" cy="274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eaLnBrk="1" hangingPunct="1"/>
            <a:r>
              <a:rPr lang="en-US" i="1">
                <a:solidFill>
                  <a:schemeClr val="hlink"/>
                </a:solidFill>
                <a:latin typeface="Times" pitchFamily="18" charset="0"/>
              </a:rPr>
              <a:t>|| R</a:t>
            </a:r>
            <a:r>
              <a:rPr lang="en-US" i="1" baseline="-25000">
                <a:solidFill>
                  <a:schemeClr val="hlink"/>
                </a:solidFill>
                <a:latin typeface="Times" pitchFamily="18" charset="0"/>
              </a:rPr>
              <a:t>E</a:t>
            </a:r>
          </a:p>
        </p:txBody>
      </p: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5537200" y="3976688"/>
            <a:ext cx="2184400" cy="1036637"/>
            <a:chOff x="3488" y="2505"/>
            <a:chExt cx="1376" cy="653"/>
          </a:xfrm>
        </p:grpSpPr>
        <p:sp>
          <p:nvSpPr>
            <p:cNvPr id="6186" name="Freeform 76"/>
            <p:cNvSpPr>
              <a:spLocks/>
            </p:cNvSpPr>
            <p:nvPr/>
          </p:nvSpPr>
          <p:spPr bwMode="auto">
            <a:xfrm>
              <a:off x="4768" y="2726"/>
              <a:ext cx="96" cy="432"/>
            </a:xfrm>
            <a:custGeom>
              <a:avLst/>
              <a:gdLst>
                <a:gd name="T0" fmla="*/ 96 w 96"/>
                <a:gd name="T1" fmla="*/ 0 h 432"/>
                <a:gd name="T2" fmla="*/ 0 w 96"/>
                <a:gd name="T3" fmla="*/ 288 h 432"/>
                <a:gd name="T4" fmla="*/ 96 w 96"/>
                <a:gd name="T5" fmla="*/ 432 h 432"/>
                <a:gd name="T6" fmla="*/ 0 60000 65536"/>
                <a:gd name="T7" fmla="*/ 0 60000 65536"/>
                <a:gd name="T8" fmla="*/ 0 60000 65536"/>
                <a:gd name="T9" fmla="*/ 0 w 96"/>
                <a:gd name="T10" fmla="*/ 0 h 432"/>
                <a:gd name="T11" fmla="*/ 96 w 9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432">
                  <a:moveTo>
                    <a:pt x="96" y="0"/>
                  </a:moveTo>
                  <a:cubicBezTo>
                    <a:pt x="48" y="108"/>
                    <a:pt x="0" y="216"/>
                    <a:pt x="0" y="288"/>
                  </a:cubicBezTo>
                  <a:cubicBezTo>
                    <a:pt x="0" y="360"/>
                    <a:pt x="80" y="408"/>
                    <a:pt x="96" y="432"/>
                  </a:cubicBezTo>
                </a:path>
              </a:pathLst>
            </a:custGeom>
            <a:noFill/>
            <a:ln w="19050">
              <a:solidFill>
                <a:schemeClr val="hlink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Text Box 77"/>
            <p:cNvSpPr txBox="1">
              <a:spLocks noChangeArrowheads="1"/>
            </p:cNvSpPr>
            <p:nvPr/>
          </p:nvSpPr>
          <p:spPr bwMode="auto">
            <a:xfrm>
              <a:off x="3488" y="2505"/>
              <a:ext cx="368" cy="173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eaLnBrk="1" hangingPunct="1"/>
              <a:r>
                <a:rPr lang="en-US" i="1">
                  <a:solidFill>
                    <a:schemeClr val="hlink"/>
                  </a:solidFill>
                  <a:latin typeface="Times" pitchFamily="18" charset="0"/>
                </a:rPr>
                <a:t>||  R</a:t>
              </a:r>
              <a:r>
                <a:rPr lang="en-US" i="1" baseline="-25000">
                  <a:solidFill>
                    <a:schemeClr val="hlink"/>
                  </a:solidFill>
                  <a:latin typeface="Times" pitchFamily="18" charset="0"/>
                </a:rPr>
                <a:t>DB</a:t>
              </a:r>
            </a:p>
          </p:txBody>
        </p:sp>
      </p:grpSp>
      <p:grpSp>
        <p:nvGrpSpPr>
          <p:cNvPr id="8" name="Group 78"/>
          <p:cNvGrpSpPr>
            <a:grpSpLocks/>
          </p:cNvGrpSpPr>
          <p:nvPr/>
        </p:nvGrpSpPr>
        <p:grpSpPr bwMode="auto">
          <a:xfrm>
            <a:off x="5602288" y="2028825"/>
            <a:ext cx="2376487" cy="1019175"/>
            <a:chOff x="3529" y="1278"/>
            <a:chExt cx="1485" cy="642"/>
          </a:xfrm>
        </p:grpSpPr>
        <p:sp>
          <p:nvSpPr>
            <p:cNvPr id="6183" name="Freeform 79"/>
            <p:cNvSpPr>
              <a:spLocks/>
            </p:cNvSpPr>
            <p:nvPr/>
          </p:nvSpPr>
          <p:spPr bwMode="auto">
            <a:xfrm>
              <a:off x="4744" y="1488"/>
              <a:ext cx="96" cy="432"/>
            </a:xfrm>
            <a:custGeom>
              <a:avLst/>
              <a:gdLst>
                <a:gd name="T0" fmla="*/ 96 w 96"/>
                <a:gd name="T1" fmla="*/ 0 h 432"/>
                <a:gd name="T2" fmla="*/ 0 w 96"/>
                <a:gd name="T3" fmla="*/ 288 h 432"/>
                <a:gd name="T4" fmla="*/ 96 w 96"/>
                <a:gd name="T5" fmla="*/ 432 h 432"/>
                <a:gd name="T6" fmla="*/ 0 60000 65536"/>
                <a:gd name="T7" fmla="*/ 0 60000 65536"/>
                <a:gd name="T8" fmla="*/ 0 60000 65536"/>
                <a:gd name="T9" fmla="*/ 0 w 96"/>
                <a:gd name="T10" fmla="*/ 0 h 432"/>
                <a:gd name="T11" fmla="*/ 96 w 9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432">
                  <a:moveTo>
                    <a:pt x="96" y="0"/>
                  </a:moveTo>
                  <a:cubicBezTo>
                    <a:pt x="48" y="108"/>
                    <a:pt x="0" y="216"/>
                    <a:pt x="0" y="288"/>
                  </a:cubicBezTo>
                  <a:cubicBezTo>
                    <a:pt x="0" y="360"/>
                    <a:pt x="80" y="408"/>
                    <a:pt x="96" y="432"/>
                  </a:cubicBezTo>
                </a:path>
              </a:pathLst>
            </a:custGeom>
            <a:noFill/>
            <a:ln w="19050">
              <a:solidFill>
                <a:schemeClr val="hlink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Freeform 80"/>
            <p:cNvSpPr>
              <a:spLocks/>
            </p:cNvSpPr>
            <p:nvPr/>
          </p:nvSpPr>
          <p:spPr bwMode="auto">
            <a:xfrm>
              <a:off x="4967" y="1278"/>
              <a:ext cx="47" cy="141"/>
            </a:xfrm>
            <a:custGeom>
              <a:avLst/>
              <a:gdLst>
                <a:gd name="T0" fmla="*/ 20 w 47"/>
                <a:gd name="T1" fmla="*/ 0 h 204"/>
                <a:gd name="T2" fmla="*/ 47 w 47"/>
                <a:gd name="T3" fmla="*/ 11 h 204"/>
                <a:gd name="T4" fmla="*/ 38 w 47"/>
                <a:gd name="T5" fmla="*/ 24 h 204"/>
                <a:gd name="T6" fmla="*/ 0 w 47"/>
                <a:gd name="T7" fmla="*/ 32 h 2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"/>
                <a:gd name="T13" fmla="*/ 0 h 204"/>
                <a:gd name="T14" fmla="*/ 47 w 47"/>
                <a:gd name="T15" fmla="*/ 204 h 2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" h="204">
                  <a:moveTo>
                    <a:pt x="20" y="0"/>
                  </a:moveTo>
                  <a:lnTo>
                    <a:pt x="47" y="69"/>
                  </a:lnTo>
                  <a:lnTo>
                    <a:pt x="38" y="150"/>
                  </a:lnTo>
                  <a:lnTo>
                    <a:pt x="0" y="204"/>
                  </a:lnTo>
                </a:path>
              </a:pathLst>
            </a:custGeom>
            <a:noFill/>
            <a:ln w="15875">
              <a:solidFill>
                <a:schemeClr val="hlink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Text Box 81"/>
            <p:cNvSpPr txBox="1">
              <a:spLocks noChangeArrowheads="1"/>
            </p:cNvSpPr>
            <p:nvPr/>
          </p:nvSpPr>
          <p:spPr bwMode="auto">
            <a:xfrm>
              <a:off x="3529" y="1465"/>
              <a:ext cx="429" cy="173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eaLnBrk="1" hangingPunct="1"/>
              <a:r>
                <a:rPr lang="en-US" i="1">
                  <a:solidFill>
                    <a:schemeClr val="hlink"/>
                  </a:solidFill>
                  <a:latin typeface="Times" pitchFamily="18" charset="0"/>
                </a:rPr>
                <a:t>||  R</a:t>
              </a:r>
              <a:r>
                <a:rPr lang="en-US" i="1" baseline="-25000">
                  <a:solidFill>
                    <a:schemeClr val="hlink"/>
                  </a:solidFill>
                  <a:latin typeface="Times" pitchFamily="18" charset="0"/>
                </a:rPr>
                <a:t>DCB</a:t>
              </a:r>
              <a:endParaRPr lang="en-US" sz="2000" i="1" baseline="-25000">
                <a:solidFill>
                  <a:schemeClr val="hlink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" name="Group 82"/>
          <p:cNvGrpSpPr>
            <a:grpSpLocks/>
          </p:cNvGrpSpPr>
          <p:nvPr/>
        </p:nvGrpSpPr>
        <p:grpSpPr bwMode="auto">
          <a:xfrm>
            <a:off x="5607050" y="2624138"/>
            <a:ext cx="2514600" cy="804862"/>
            <a:chOff x="3536" y="1653"/>
            <a:chExt cx="1556" cy="507"/>
          </a:xfrm>
        </p:grpSpPr>
        <p:sp>
          <p:nvSpPr>
            <p:cNvPr id="6181" name="Freeform 83"/>
            <p:cNvSpPr>
              <a:spLocks/>
            </p:cNvSpPr>
            <p:nvPr/>
          </p:nvSpPr>
          <p:spPr bwMode="auto">
            <a:xfrm>
              <a:off x="4996" y="1728"/>
              <a:ext cx="96" cy="432"/>
            </a:xfrm>
            <a:custGeom>
              <a:avLst/>
              <a:gdLst>
                <a:gd name="T0" fmla="*/ 0 w 96"/>
                <a:gd name="T1" fmla="*/ 0 h 432"/>
                <a:gd name="T2" fmla="*/ 96 w 96"/>
                <a:gd name="T3" fmla="*/ 192 h 432"/>
                <a:gd name="T4" fmla="*/ 0 w 96"/>
                <a:gd name="T5" fmla="*/ 432 h 432"/>
                <a:gd name="T6" fmla="*/ 0 60000 65536"/>
                <a:gd name="T7" fmla="*/ 0 60000 65536"/>
                <a:gd name="T8" fmla="*/ 0 60000 65536"/>
                <a:gd name="T9" fmla="*/ 0 w 96"/>
                <a:gd name="T10" fmla="*/ 0 h 432"/>
                <a:gd name="T11" fmla="*/ 96 w 9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432">
                  <a:moveTo>
                    <a:pt x="0" y="0"/>
                  </a:moveTo>
                  <a:cubicBezTo>
                    <a:pt x="48" y="60"/>
                    <a:pt x="96" y="120"/>
                    <a:pt x="96" y="192"/>
                  </a:cubicBezTo>
                  <a:cubicBezTo>
                    <a:pt x="96" y="264"/>
                    <a:pt x="16" y="392"/>
                    <a:pt x="0" y="432"/>
                  </a:cubicBezTo>
                </a:path>
              </a:pathLst>
            </a:custGeom>
            <a:noFill/>
            <a:ln w="19050">
              <a:solidFill>
                <a:schemeClr val="hlink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Text Box 84"/>
            <p:cNvSpPr txBox="1">
              <a:spLocks noChangeArrowheads="1"/>
            </p:cNvSpPr>
            <p:nvPr/>
          </p:nvSpPr>
          <p:spPr bwMode="auto">
            <a:xfrm>
              <a:off x="3536" y="1653"/>
              <a:ext cx="414" cy="173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eaLnBrk="1" hangingPunct="1"/>
              <a:r>
                <a:rPr lang="en-US" i="1">
                  <a:solidFill>
                    <a:schemeClr val="hlink"/>
                  </a:solidFill>
                  <a:latin typeface="Times" pitchFamily="18" charset="0"/>
                </a:rPr>
                <a:t>||  R</a:t>
              </a:r>
              <a:r>
                <a:rPr lang="en-US" i="1" baseline="-25000">
                  <a:solidFill>
                    <a:schemeClr val="hlink"/>
                  </a:solidFill>
                  <a:latin typeface="Times" pitchFamily="18" charset="0"/>
                </a:rPr>
                <a:t>ACB</a:t>
              </a:r>
              <a:endParaRPr lang="en-US" sz="1600" i="1" baseline="-25000">
                <a:solidFill>
                  <a:schemeClr val="hlink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" name="Group 85"/>
          <p:cNvGrpSpPr>
            <a:grpSpLocks/>
          </p:cNvGrpSpPr>
          <p:nvPr/>
        </p:nvGrpSpPr>
        <p:grpSpPr bwMode="auto">
          <a:xfrm>
            <a:off x="5095875" y="2917825"/>
            <a:ext cx="1073150" cy="573088"/>
            <a:chOff x="3290" y="1834"/>
            <a:chExt cx="676" cy="361"/>
          </a:xfrm>
        </p:grpSpPr>
        <p:sp>
          <p:nvSpPr>
            <p:cNvPr id="6179" name="Text Box 86"/>
            <p:cNvSpPr txBox="1">
              <a:spLocks noChangeArrowheads="1"/>
            </p:cNvSpPr>
            <p:nvPr/>
          </p:nvSpPr>
          <p:spPr bwMode="auto">
            <a:xfrm>
              <a:off x="3608" y="1834"/>
              <a:ext cx="358" cy="173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eaLnBrk="1" hangingPunct="1"/>
              <a:r>
                <a:rPr lang="en-US" i="1">
                  <a:solidFill>
                    <a:schemeClr val="hlink"/>
                  </a:solidFill>
                  <a:latin typeface="Times" pitchFamily="18" charset="0"/>
                </a:rPr>
                <a:t>||  R</a:t>
              </a:r>
              <a:r>
                <a:rPr lang="en-US" i="1" baseline="-25000">
                  <a:solidFill>
                    <a:schemeClr val="hlink"/>
                  </a:solidFill>
                  <a:latin typeface="Times" pitchFamily="18" charset="0"/>
                </a:rPr>
                <a:t>AB</a:t>
              </a:r>
            </a:p>
          </p:txBody>
        </p:sp>
        <p:sp>
          <p:nvSpPr>
            <p:cNvPr id="6180" name="Text Box 87"/>
            <p:cNvSpPr txBox="1">
              <a:spLocks noChangeArrowheads="1"/>
            </p:cNvSpPr>
            <p:nvPr/>
          </p:nvSpPr>
          <p:spPr bwMode="auto">
            <a:xfrm>
              <a:off x="3290" y="2022"/>
              <a:ext cx="147" cy="173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eaLnBrk="1" hangingPunct="1"/>
              <a:r>
                <a:rPr lang="en-US" i="1">
                  <a:solidFill>
                    <a:schemeClr val="hlink"/>
                  </a:solidFill>
                  <a:latin typeface="Times" pitchFamily="18" charset="0"/>
                </a:rPr>
                <a:t>R</a:t>
              </a:r>
              <a:r>
                <a:rPr lang="en-US" i="1" baseline="-25000">
                  <a:solidFill>
                    <a:schemeClr val="hlink"/>
                  </a:solidFill>
                  <a:latin typeface="Times" pitchFamily="18" charset="0"/>
                </a:rPr>
                <a:t>A</a:t>
              </a:r>
              <a:endParaRPr lang="en-US" sz="2000" i="1" baseline="-25000">
                <a:solidFill>
                  <a:schemeClr val="hlink"/>
                </a:solidFill>
                <a:latin typeface="Times New Roman" pitchFamily="18" charset="0"/>
              </a:endParaRPr>
            </a:p>
          </p:txBody>
        </p:sp>
      </p:grpSp>
      <p:sp>
        <p:nvSpPr>
          <p:cNvPr id="174168" name="Rectangle 88"/>
          <p:cNvSpPr>
            <a:spLocks noChangeArrowheads="1"/>
          </p:cNvSpPr>
          <p:nvPr/>
        </p:nvSpPr>
        <p:spPr bwMode="auto">
          <a:xfrm>
            <a:off x="6286500" y="4487863"/>
            <a:ext cx="612775" cy="366712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i="1">
                <a:solidFill>
                  <a:schemeClr val="hlink"/>
                </a:solidFill>
                <a:latin typeface="Times" pitchFamily="18" charset="0"/>
              </a:rPr>
              <a:t>R</a:t>
            </a:r>
            <a:r>
              <a:rPr lang="en-US" i="1" baseline="50000">
                <a:solidFill>
                  <a:schemeClr val="hlink"/>
                </a:solidFill>
                <a:latin typeface="Times" pitchFamily="18" charset="0"/>
              </a:rPr>
              <a:t>C</a:t>
            </a:r>
            <a:r>
              <a:rPr lang="en-US" i="1" baseline="-25000">
                <a:solidFill>
                  <a:schemeClr val="hlink"/>
                </a:solidFill>
                <a:latin typeface="Times" pitchFamily="18" charset="0"/>
              </a:rPr>
              <a:t>BE</a:t>
            </a:r>
          </a:p>
        </p:txBody>
      </p:sp>
      <p:sp>
        <p:nvSpPr>
          <p:cNvPr id="6178" name="Rectangle 89"/>
          <p:cNvSpPr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en-US" sz="3300">
                <a:solidFill>
                  <a:schemeClr val="tx2"/>
                </a:solidFill>
                <a:latin typeface="Arial Black" pitchFamily="34" charset="0"/>
              </a:rPr>
              <a:t>Bucket Elimination</a:t>
            </a:r>
            <a:br>
              <a:rPr lang="en-US" sz="3300">
                <a:solidFill>
                  <a:schemeClr val="tx2"/>
                </a:solidFill>
                <a:latin typeface="Arial Black" pitchFamily="34" charset="0"/>
              </a:rPr>
            </a:br>
            <a:r>
              <a:rPr lang="en-US" sz="2200">
                <a:solidFill>
                  <a:schemeClr val="tx2"/>
                </a:solidFill>
                <a:latin typeface="Arial Black" pitchFamily="34" charset="0"/>
              </a:rPr>
              <a:t>Adaptive Consistency (Dechter &amp; Pearl, 1987)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3" grpId="0" autoUpdateAnimBg="0"/>
      <p:bldP spid="174154" grpId="0" autoUpdateAnimBg="0"/>
      <p:bldP spid="174168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717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71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673D54-DDAA-4547-B119-7ABEE265E325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7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93038" cy="1143000"/>
          </a:xfrm>
        </p:spPr>
        <p:txBody>
          <a:bodyPr/>
          <a:lstStyle/>
          <a:p>
            <a:pPr eaLnBrk="1" hangingPunct="1"/>
            <a:r>
              <a:rPr lang="en-US" sz="2900" smtClean="0"/>
              <a:t>The Idea of Elimination  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2000" y="5238750"/>
            <a:ext cx="5265738" cy="990600"/>
            <a:chOff x="384" y="3120"/>
            <a:chExt cx="3605" cy="688"/>
          </a:xfrm>
        </p:grpSpPr>
        <p:graphicFrame>
          <p:nvGraphicFramePr>
            <p:cNvPr id="7174" name="Object 4"/>
            <p:cNvGraphicFramePr>
              <a:graphicFrameLocks noChangeAspect="1"/>
            </p:cNvGraphicFramePr>
            <p:nvPr/>
          </p:nvGraphicFramePr>
          <p:xfrm>
            <a:off x="384" y="3120"/>
            <a:ext cx="3605" cy="688"/>
          </p:xfrm>
          <a:graphic>
            <a:graphicData uri="http://schemas.openxmlformats.org/presentationml/2006/ole">
              <p:oleObj spid="_x0000_s7174" name="Equation" r:id="rId4" imgW="2489040" imgH="482400" progId="Equation.3">
                <p:embed/>
              </p:oleObj>
            </a:graphicData>
          </a:graphic>
        </p:graphicFrame>
        <p:sp>
          <p:nvSpPr>
            <p:cNvPr id="7196" name="Line 5"/>
            <p:cNvSpPr>
              <a:spLocks noChangeShapeType="1"/>
            </p:cNvSpPr>
            <p:nvPr/>
          </p:nvSpPr>
          <p:spPr bwMode="auto">
            <a:xfrm>
              <a:off x="2640" y="3216"/>
              <a:ext cx="1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6"/>
            <p:cNvSpPr>
              <a:spLocks noChangeShapeType="1"/>
            </p:cNvSpPr>
            <p:nvPr/>
          </p:nvSpPr>
          <p:spPr bwMode="auto">
            <a:xfrm>
              <a:off x="2736" y="3216"/>
              <a:ext cx="1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7"/>
            <p:cNvSpPr>
              <a:spLocks noChangeShapeType="1"/>
            </p:cNvSpPr>
            <p:nvPr/>
          </p:nvSpPr>
          <p:spPr bwMode="auto">
            <a:xfrm flipV="1">
              <a:off x="2639" y="3216"/>
              <a:ext cx="97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8"/>
            <p:cNvSpPr>
              <a:spLocks noChangeShapeType="1"/>
            </p:cNvSpPr>
            <p:nvPr/>
          </p:nvSpPr>
          <p:spPr bwMode="auto">
            <a:xfrm>
              <a:off x="2639" y="3216"/>
              <a:ext cx="97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9"/>
            <p:cNvSpPr>
              <a:spLocks noChangeShapeType="1"/>
            </p:cNvSpPr>
            <p:nvPr/>
          </p:nvSpPr>
          <p:spPr bwMode="auto">
            <a:xfrm>
              <a:off x="2064" y="3216"/>
              <a:ext cx="1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10"/>
            <p:cNvSpPr>
              <a:spLocks noChangeShapeType="1"/>
            </p:cNvSpPr>
            <p:nvPr/>
          </p:nvSpPr>
          <p:spPr bwMode="auto">
            <a:xfrm>
              <a:off x="2160" y="3216"/>
              <a:ext cx="1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11"/>
            <p:cNvSpPr>
              <a:spLocks noChangeShapeType="1"/>
            </p:cNvSpPr>
            <p:nvPr/>
          </p:nvSpPr>
          <p:spPr bwMode="auto">
            <a:xfrm flipV="1">
              <a:off x="2063" y="3216"/>
              <a:ext cx="97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Line 12"/>
            <p:cNvSpPr>
              <a:spLocks noChangeShapeType="1"/>
            </p:cNvSpPr>
            <p:nvPr/>
          </p:nvSpPr>
          <p:spPr bwMode="auto">
            <a:xfrm>
              <a:off x="2063" y="3216"/>
              <a:ext cx="97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7170" name="Object 13"/>
          <p:cNvGraphicFramePr>
            <a:graphicFrameLocks noChangeAspect="1"/>
          </p:cNvGraphicFramePr>
          <p:nvPr/>
        </p:nvGraphicFramePr>
        <p:xfrm>
          <a:off x="1947863" y="2205038"/>
          <a:ext cx="1838325" cy="1704975"/>
        </p:xfrm>
        <a:graphic>
          <a:graphicData uri="http://schemas.openxmlformats.org/presentationml/2006/ole">
            <p:oleObj spid="_x0000_s7170" name="Clip" r:id="rId5" imgW="1838095" imgH="1704762" progId="">
              <p:embed/>
            </p:oleObj>
          </a:graphicData>
        </a:graphic>
      </p:graphicFrame>
      <p:graphicFrame>
        <p:nvGraphicFramePr>
          <p:cNvPr id="102414" name="Object 14"/>
          <p:cNvGraphicFramePr>
            <a:graphicFrameLocks noChangeAspect="1"/>
          </p:cNvGraphicFramePr>
          <p:nvPr/>
        </p:nvGraphicFramePr>
        <p:xfrm>
          <a:off x="3667125" y="1819275"/>
          <a:ext cx="2724150" cy="1924050"/>
        </p:xfrm>
        <a:graphic>
          <a:graphicData uri="http://schemas.openxmlformats.org/presentationml/2006/ole">
            <p:oleObj spid="_x0000_s7171" name="Clip" r:id="rId6" imgW="2723810" imgH="1923810" progId="">
              <p:embed/>
            </p:oleObj>
          </a:graphicData>
        </a:graphic>
      </p:graphicFrame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6677025" y="4073525"/>
            <a:ext cx="1200150" cy="962025"/>
            <a:chOff x="4206" y="2566"/>
            <a:chExt cx="756" cy="606"/>
          </a:xfrm>
        </p:grpSpPr>
        <p:graphicFrame>
          <p:nvGraphicFramePr>
            <p:cNvPr id="7173" name="Object 16"/>
            <p:cNvGraphicFramePr>
              <a:graphicFrameLocks noChangeAspect="1"/>
            </p:cNvGraphicFramePr>
            <p:nvPr/>
          </p:nvGraphicFramePr>
          <p:xfrm>
            <a:off x="4206" y="2566"/>
            <a:ext cx="696" cy="542"/>
          </p:xfrm>
          <a:graphic>
            <a:graphicData uri="http://schemas.openxmlformats.org/presentationml/2006/ole">
              <p:oleObj spid="_x0000_s7173" name="Clip" r:id="rId7" imgW="1104762" imgH="1866667" progId="">
                <p:embed/>
              </p:oleObj>
            </a:graphicData>
          </a:graphic>
        </p:graphicFrame>
        <p:sp>
          <p:nvSpPr>
            <p:cNvPr id="7194" name="Text Box 17"/>
            <p:cNvSpPr txBox="1">
              <a:spLocks noChangeArrowheads="1"/>
            </p:cNvSpPr>
            <p:nvPr/>
          </p:nvSpPr>
          <p:spPr bwMode="auto">
            <a:xfrm>
              <a:off x="4800" y="2918"/>
              <a:ext cx="162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900" b="1">
                  <a:latin typeface="Tahoma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7195" name="Text Box 18"/>
            <p:cNvSpPr txBox="1">
              <a:spLocks noChangeArrowheads="1"/>
            </p:cNvSpPr>
            <p:nvPr/>
          </p:nvSpPr>
          <p:spPr bwMode="auto">
            <a:xfrm>
              <a:off x="4294" y="3028"/>
              <a:ext cx="667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900" i="1">
                  <a:latin typeface="Tahoma" pitchFamily="34" charset="0"/>
                  <a:cs typeface="Arial" charset="0"/>
                </a:rPr>
                <a:t>value assignment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4552950" y="3765550"/>
            <a:ext cx="2017713" cy="1470025"/>
            <a:chOff x="2868" y="2372"/>
            <a:chExt cx="1271" cy="926"/>
          </a:xfrm>
        </p:grpSpPr>
        <p:sp>
          <p:nvSpPr>
            <p:cNvPr id="7182" name="Oval 20"/>
            <p:cNvSpPr>
              <a:spLocks noChangeArrowheads="1"/>
            </p:cNvSpPr>
            <p:nvPr/>
          </p:nvSpPr>
          <p:spPr bwMode="auto">
            <a:xfrm>
              <a:off x="3756" y="2612"/>
              <a:ext cx="116" cy="11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3" name="Oval 21"/>
            <p:cNvSpPr>
              <a:spLocks noChangeArrowheads="1"/>
            </p:cNvSpPr>
            <p:nvPr/>
          </p:nvSpPr>
          <p:spPr bwMode="auto">
            <a:xfrm>
              <a:off x="3608" y="3056"/>
              <a:ext cx="116" cy="11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Oval 22"/>
            <p:cNvSpPr>
              <a:spLocks noChangeArrowheads="1"/>
            </p:cNvSpPr>
            <p:nvPr/>
          </p:nvSpPr>
          <p:spPr bwMode="auto">
            <a:xfrm>
              <a:off x="3056" y="2820"/>
              <a:ext cx="116" cy="11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Line 23"/>
            <p:cNvSpPr>
              <a:spLocks noChangeShapeType="1"/>
            </p:cNvSpPr>
            <p:nvPr/>
          </p:nvSpPr>
          <p:spPr bwMode="auto">
            <a:xfrm flipV="1">
              <a:off x="3168" y="2700"/>
              <a:ext cx="592" cy="15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Line 24"/>
            <p:cNvSpPr>
              <a:spLocks noChangeShapeType="1"/>
            </p:cNvSpPr>
            <p:nvPr/>
          </p:nvSpPr>
          <p:spPr bwMode="auto">
            <a:xfrm flipV="1">
              <a:off x="3696" y="2728"/>
              <a:ext cx="100" cy="33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Line 25"/>
            <p:cNvSpPr>
              <a:spLocks noChangeShapeType="1"/>
            </p:cNvSpPr>
            <p:nvPr/>
          </p:nvSpPr>
          <p:spPr bwMode="auto">
            <a:xfrm>
              <a:off x="3160" y="2916"/>
              <a:ext cx="448" cy="180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Text Box 26"/>
            <p:cNvSpPr txBox="1">
              <a:spLocks noChangeArrowheads="1"/>
            </p:cNvSpPr>
            <p:nvPr/>
          </p:nvSpPr>
          <p:spPr bwMode="auto">
            <a:xfrm>
              <a:off x="2868" y="2801"/>
              <a:ext cx="185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1" hangingPunct="1"/>
              <a:r>
                <a:rPr lang="en-US" sz="1200" b="1">
                  <a:latin typeface="Times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7189" name="Text Box 27"/>
            <p:cNvSpPr txBox="1">
              <a:spLocks noChangeArrowheads="1"/>
            </p:cNvSpPr>
            <p:nvPr/>
          </p:nvSpPr>
          <p:spPr bwMode="auto">
            <a:xfrm>
              <a:off x="3449" y="3125"/>
              <a:ext cx="180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1" hangingPunct="1"/>
              <a:r>
                <a:rPr lang="en-US" sz="1200" b="1">
                  <a:latin typeface="Times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7190" name="Text Box 28"/>
            <p:cNvSpPr txBox="1">
              <a:spLocks noChangeArrowheads="1"/>
            </p:cNvSpPr>
            <p:nvPr/>
          </p:nvSpPr>
          <p:spPr bwMode="auto">
            <a:xfrm>
              <a:off x="3888" y="2589"/>
              <a:ext cx="185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1" hangingPunct="1"/>
              <a:r>
                <a:rPr lang="en-US" sz="1200" b="1">
                  <a:latin typeface="Times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7191" name="Text Box 29"/>
            <p:cNvSpPr txBox="1">
              <a:spLocks noChangeArrowheads="1"/>
            </p:cNvSpPr>
            <p:nvPr/>
          </p:nvSpPr>
          <p:spPr bwMode="auto">
            <a:xfrm>
              <a:off x="3393" y="2781"/>
              <a:ext cx="3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1" hangingPunct="1"/>
              <a:r>
                <a:rPr lang="en-US" sz="1200" b="1" i="1">
                  <a:latin typeface="Times" pitchFamily="18" charset="0"/>
                  <a:cs typeface="Arial" charset="0"/>
                </a:rPr>
                <a:t>R</a:t>
              </a:r>
              <a:r>
                <a:rPr lang="en-US" sz="1200" b="1" i="1" baseline="-25000">
                  <a:latin typeface="Times" pitchFamily="18" charset="0"/>
                  <a:cs typeface="Arial" charset="0"/>
                </a:rPr>
                <a:t>DBC</a:t>
              </a:r>
              <a:endParaRPr lang="en-US" sz="1200" b="1" i="1">
                <a:latin typeface="Times" pitchFamily="18" charset="0"/>
                <a:cs typeface="Arial" charset="0"/>
              </a:endParaRPr>
            </a:p>
          </p:txBody>
        </p:sp>
        <p:sp>
          <p:nvSpPr>
            <p:cNvPr id="7192" name="Text Box 30"/>
            <p:cNvSpPr txBox="1">
              <a:spLocks noChangeArrowheads="1"/>
            </p:cNvSpPr>
            <p:nvPr/>
          </p:nvSpPr>
          <p:spPr bwMode="auto">
            <a:xfrm>
              <a:off x="3564" y="2398"/>
              <a:ext cx="575" cy="1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1" hangingPunct="1"/>
              <a:r>
                <a:rPr lang="en-US" sz="1000" b="1">
                  <a:latin typeface="Times" pitchFamily="18" charset="0"/>
                  <a:cs typeface="Arial" charset="0"/>
                </a:rPr>
                <a:t>eliminating E</a:t>
              </a:r>
            </a:p>
          </p:txBody>
        </p:sp>
        <p:sp>
          <p:nvSpPr>
            <p:cNvPr id="7193" name="Line 31"/>
            <p:cNvSpPr>
              <a:spLocks noChangeShapeType="1"/>
            </p:cNvSpPr>
            <p:nvPr/>
          </p:nvSpPr>
          <p:spPr bwMode="auto">
            <a:xfrm>
              <a:off x="3496" y="2372"/>
              <a:ext cx="0" cy="34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prstDash val="dash"/>
              <a:round/>
              <a:headEnd/>
              <a:tailEnd type="arrow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02432" name="Object 32"/>
          <p:cNvGraphicFramePr>
            <a:graphicFrameLocks noChangeAspect="1"/>
          </p:cNvGraphicFramePr>
          <p:nvPr/>
        </p:nvGraphicFramePr>
        <p:xfrm>
          <a:off x="6677025" y="3032125"/>
          <a:ext cx="1104900" cy="769938"/>
        </p:xfrm>
        <a:graphic>
          <a:graphicData uri="http://schemas.openxmlformats.org/presentationml/2006/ole">
            <p:oleObj spid="_x0000_s7172" name="Clip" r:id="rId8" imgW="1104762" imgH="1866667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4608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460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C74262-55F9-4195-B925-2F09BA07F222}" type="slidenum">
              <a:rPr lang="en-US" smtClean="0"/>
              <a:pPr/>
              <a:t>35</a:t>
            </a:fld>
            <a:endParaRPr lang="en-US" smtClean="0"/>
          </a:p>
        </p:txBody>
      </p:sp>
      <p:pic>
        <p:nvPicPr>
          <p:cNvPr id="46085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384175" y="1012825"/>
            <a:ext cx="8759825" cy="584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6086" name="Rectangle 3"/>
          <p:cNvSpPr>
            <a:spLocks noGrp="1" noChangeArrowheads="1"/>
          </p:cNvSpPr>
          <p:nvPr>
            <p:ph type="title"/>
          </p:nvPr>
        </p:nvSpPr>
        <p:spPr>
          <a:xfrm>
            <a:off x="415925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2100" smtClean="0"/>
              <a:t>Adaptive-</a:t>
            </a:r>
            <a:r>
              <a:rPr lang="en-US" sz="2500" smtClean="0"/>
              <a:t>consistency</a:t>
            </a:r>
            <a:r>
              <a:rPr lang="en-US" sz="2100" smtClean="0"/>
              <a:t>, bucket-elimination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C3F4EB-2701-455B-BA0C-DA8F4571CD82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81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500" smtClean="0"/>
              <a:t>Properties of bucket-elimination</a:t>
            </a:r>
            <a:br>
              <a:rPr lang="en-US" sz="2500" smtClean="0"/>
            </a:br>
            <a:r>
              <a:rPr lang="en-US" sz="2500" smtClean="0"/>
              <a:t>(adaptive consistency)</a:t>
            </a:r>
          </a:p>
        </p:txBody>
      </p:sp>
      <p:sp>
        <p:nvSpPr>
          <p:cNvPr id="82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2176463"/>
            <a:ext cx="6661150" cy="36718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b="1" smtClean="0"/>
              <a:t>Adaptive consistency generates a constraint network that is </a:t>
            </a:r>
            <a:r>
              <a:rPr lang="en-US" sz="1800" b="1" smtClean="0">
                <a:solidFill>
                  <a:schemeClr val="hlink"/>
                </a:solidFill>
              </a:rPr>
              <a:t>backtrack-free</a:t>
            </a:r>
            <a:r>
              <a:rPr lang="en-US" sz="1800" b="1" smtClean="0"/>
              <a:t> (can be solved without dead-ends).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b="1" smtClean="0"/>
          </a:p>
          <a:p>
            <a:pPr eaLnBrk="1" hangingPunct="1">
              <a:lnSpc>
                <a:spcPct val="80000"/>
              </a:lnSpc>
            </a:pPr>
            <a:r>
              <a:rPr lang="en-US" sz="1800" b="1" smtClean="0"/>
              <a:t>The time and space complexity of adaptive consistency along ordering </a:t>
            </a:r>
            <a:r>
              <a:rPr lang="en-US" sz="1800" b="1" i="1" smtClean="0"/>
              <a:t>d</a:t>
            </a:r>
            <a:r>
              <a:rPr lang="en-US" sz="1800" b="1" smtClean="0"/>
              <a:t>  is                                        respectively, or O(r k^(w*+1)) when r is the number of constraints.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b="1" smtClean="0"/>
          </a:p>
          <a:p>
            <a:pPr eaLnBrk="1" hangingPunct="1">
              <a:lnSpc>
                <a:spcPct val="80000"/>
              </a:lnSpc>
            </a:pPr>
            <a:r>
              <a:rPr lang="en-US" sz="1800" b="1" smtClean="0"/>
              <a:t>Therefore, problems having </a:t>
            </a:r>
            <a:r>
              <a:rPr lang="en-US" sz="1800" b="1" smtClean="0">
                <a:solidFill>
                  <a:schemeClr val="hlink"/>
                </a:solidFill>
              </a:rPr>
              <a:t>bounded induced width</a:t>
            </a:r>
            <a:r>
              <a:rPr lang="en-US" sz="1800" b="1" smtClean="0"/>
              <a:t> are tractable (solved in polynomial time)</a:t>
            </a:r>
          </a:p>
          <a:p>
            <a:pPr eaLnBrk="1" hangingPunct="1">
              <a:lnSpc>
                <a:spcPct val="80000"/>
              </a:lnSpc>
            </a:pPr>
            <a:endParaRPr lang="en-US" sz="1800" b="1" smtClean="0"/>
          </a:p>
          <a:p>
            <a:pPr eaLnBrk="1" hangingPunct="1">
              <a:lnSpc>
                <a:spcPct val="80000"/>
              </a:lnSpc>
            </a:pPr>
            <a:r>
              <a:rPr lang="en-US" sz="1800" b="1" smtClean="0"/>
              <a:t>Special cases: </a:t>
            </a:r>
            <a:r>
              <a:rPr lang="en-US" sz="1800" b="1" i="1" smtClean="0">
                <a:solidFill>
                  <a:schemeClr val="hlink"/>
                </a:solidFill>
              </a:rPr>
              <a:t>trees</a:t>
            </a:r>
            <a:r>
              <a:rPr lang="en-US" sz="1800" b="1" smtClean="0"/>
              <a:t> ( w*=1 ), </a:t>
            </a:r>
            <a:r>
              <a:rPr lang="en-US" sz="1800" b="1" i="1" smtClean="0">
                <a:solidFill>
                  <a:schemeClr val="hlink"/>
                </a:solidFill>
              </a:rPr>
              <a:t>series-parallel networks</a:t>
            </a:r>
            <a:r>
              <a:rPr lang="en-US" sz="1800" b="1" smtClean="0"/>
              <a:t> (w*=2 ),  and in general </a:t>
            </a:r>
            <a:r>
              <a:rPr lang="en-US" sz="1800" b="1" i="1" smtClean="0">
                <a:solidFill>
                  <a:schemeClr val="hlink"/>
                </a:solidFill>
              </a:rPr>
              <a:t>k-trees  </a:t>
            </a:r>
            <a:r>
              <a:rPr lang="en-US" sz="1800" b="1" smtClean="0"/>
              <a:t>( w*=k ).</a:t>
            </a: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3962400" y="3429000"/>
          <a:ext cx="2416175" cy="330200"/>
        </p:xfrm>
        <a:graphic>
          <a:graphicData uri="http://schemas.openxmlformats.org/presentationml/2006/ole">
            <p:oleObj spid="_x0000_s8194" name="Equation" r:id="rId4" imgW="1676160" imgH="228600" progId="Equation.3">
              <p:embed/>
            </p:oleObj>
          </a:graphicData>
        </a:graphic>
      </p:graphicFrame>
      <p:graphicFrame>
        <p:nvGraphicFramePr>
          <p:cNvPr id="8195" name="Object 6"/>
          <p:cNvGraphicFramePr>
            <a:graphicFrameLocks noChangeAspect="1"/>
          </p:cNvGraphicFramePr>
          <p:nvPr/>
        </p:nvGraphicFramePr>
        <p:xfrm>
          <a:off x="9372600" y="4876800"/>
          <a:ext cx="809625" cy="357188"/>
        </p:xfrm>
        <a:graphic>
          <a:graphicData uri="http://schemas.openxmlformats.org/presentationml/2006/ole">
            <p:oleObj spid="_x0000_s8195" name="Equation" r:id="rId5" imgW="43164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922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92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324B1B-02AE-4199-937C-0E75E8FC10C0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92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900" smtClean="0"/>
              <a:t>Solving Trees </a:t>
            </a:r>
            <a:br>
              <a:rPr lang="en-US" sz="2900" smtClean="0"/>
            </a:br>
            <a:r>
              <a:rPr lang="en-US" sz="1400" smtClean="0"/>
              <a:t>(Mackworth and Freuder, 1985)</a:t>
            </a:r>
            <a:endParaRPr lang="en-US" sz="2900" smtClean="0"/>
          </a:p>
        </p:txBody>
      </p:sp>
      <p:sp>
        <p:nvSpPr>
          <p:cNvPr id="9224" name="Text Box 3"/>
          <p:cNvSpPr txBox="1">
            <a:spLocks noChangeArrowheads="1"/>
          </p:cNvSpPr>
          <p:nvPr/>
        </p:nvSpPr>
        <p:spPr bwMode="auto">
          <a:xfrm>
            <a:off x="1279525" y="1835150"/>
            <a:ext cx="58785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latin typeface="Tahoma" pitchFamily="34" charset="0"/>
                <a:cs typeface="Arial" charset="0"/>
              </a:rPr>
              <a:t>Adaptive consistency is linear for trees and</a:t>
            </a:r>
          </a:p>
          <a:p>
            <a:pPr eaLnBrk="1" hangingPunct="1"/>
            <a:r>
              <a:rPr lang="en-US" sz="2000">
                <a:latin typeface="Tahoma" pitchFamily="34" charset="0"/>
                <a:cs typeface="Arial" charset="0"/>
              </a:rPr>
              <a:t>equivalent to enforcing </a:t>
            </a:r>
            <a:r>
              <a:rPr lang="en-US" sz="2000">
                <a:solidFill>
                  <a:schemeClr val="hlink"/>
                </a:solidFill>
                <a:latin typeface="Tahoma" pitchFamily="34" charset="0"/>
                <a:cs typeface="Arial" charset="0"/>
              </a:rPr>
              <a:t>directional</a:t>
            </a:r>
            <a:r>
              <a:rPr lang="en-US" sz="2000">
                <a:latin typeface="Tahoma" pitchFamily="34" charset="0"/>
                <a:cs typeface="Arial" charset="0"/>
              </a:rPr>
              <a:t> </a:t>
            </a:r>
            <a:r>
              <a:rPr lang="en-US" sz="2000">
                <a:solidFill>
                  <a:schemeClr val="hlink"/>
                </a:solidFill>
                <a:latin typeface="Tahoma" pitchFamily="34" charset="0"/>
                <a:cs typeface="Arial" charset="0"/>
              </a:rPr>
              <a:t>arc-consistency </a:t>
            </a:r>
          </a:p>
          <a:p>
            <a:pPr eaLnBrk="1" hangingPunct="1"/>
            <a:r>
              <a:rPr lang="en-US" sz="2000">
                <a:latin typeface="Tahoma" pitchFamily="34" charset="0"/>
                <a:cs typeface="Arial" charset="0"/>
              </a:rPr>
              <a:t>(recording only unary constraints)</a:t>
            </a:r>
            <a:endParaRPr lang="en-US" sz="2400">
              <a:latin typeface="Tahoma" pitchFamily="34" charset="0"/>
              <a:cs typeface="Arial" charset="0"/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1174750" y="3090863"/>
          <a:ext cx="5081588" cy="2390775"/>
        </p:xfrm>
        <a:graphic>
          <a:graphicData uri="http://schemas.openxmlformats.org/presentationml/2006/ole">
            <p:oleObj spid="_x0000_s9218" name="Clip" r:id="rId4" imgW="3466667" imgH="2057143" progId="">
              <p:embed/>
            </p:oleObj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132513" y="3151188"/>
            <a:ext cx="2187575" cy="2830512"/>
            <a:chOff x="3863" y="1985"/>
            <a:chExt cx="1378" cy="1783"/>
          </a:xfrm>
        </p:grpSpPr>
        <p:graphicFrame>
          <p:nvGraphicFramePr>
            <p:cNvPr id="9219" name="Object 6"/>
            <p:cNvGraphicFramePr>
              <a:graphicFrameLocks noChangeAspect="1"/>
            </p:cNvGraphicFramePr>
            <p:nvPr/>
          </p:nvGraphicFramePr>
          <p:xfrm>
            <a:off x="3898" y="2642"/>
            <a:ext cx="1343" cy="1126"/>
          </p:xfrm>
          <a:graphic>
            <a:graphicData uri="http://schemas.openxmlformats.org/presentationml/2006/ole">
              <p:oleObj spid="_x0000_s9219" name="Clip" r:id="rId5" imgW="1647619" imgH="1380952" progId="">
                <p:embed/>
              </p:oleObj>
            </a:graphicData>
          </a:graphic>
        </p:graphicFrame>
        <p:sp>
          <p:nvSpPr>
            <p:cNvPr id="9226" name="Freeform 7"/>
            <p:cNvSpPr>
              <a:spLocks/>
            </p:cNvSpPr>
            <p:nvPr/>
          </p:nvSpPr>
          <p:spPr bwMode="auto">
            <a:xfrm>
              <a:off x="3863" y="1985"/>
              <a:ext cx="1216" cy="734"/>
            </a:xfrm>
            <a:custGeom>
              <a:avLst/>
              <a:gdLst>
                <a:gd name="T0" fmla="*/ 0 w 1225"/>
                <a:gd name="T1" fmla="*/ 134 h 661"/>
                <a:gd name="T2" fmla="*/ 999 w 1225"/>
                <a:gd name="T3" fmla="*/ 164 h 661"/>
                <a:gd name="T4" fmla="*/ 1096 w 1225"/>
                <a:gd name="T5" fmla="*/ 1116 h 661"/>
                <a:gd name="T6" fmla="*/ 0 60000 65536"/>
                <a:gd name="T7" fmla="*/ 0 60000 65536"/>
                <a:gd name="T8" fmla="*/ 0 60000 65536"/>
                <a:gd name="T9" fmla="*/ 0 w 1225"/>
                <a:gd name="T10" fmla="*/ 0 h 661"/>
                <a:gd name="T11" fmla="*/ 1225 w 1225"/>
                <a:gd name="T12" fmla="*/ 661 h 6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25" h="661">
                  <a:moveTo>
                    <a:pt x="0" y="79"/>
                  </a:moveTo>
                  <a:cubicBezTo>
                    <a:pt x="423" y="39"/>
                    <a:pt x="847" y="0"/>
                    <a:pt x="1036" y="97"/>
                  </a:cubicBezTo>
                  <a:cubicBezTo>
                    <a:pt x="1225" y="194"/>
                    <a:pt x="1180" y="427"/>
                    <a:pt x="1136" y="661"/>
                  </a:cubicBezTo>
                </a:path>
              </a:pathLst>
            </a:custGeom>
            <a:noFill/>
            <a:ln w="15875">
              <a:solidFill>
                <a:schemeClr val="hlink"/>
              </a:solidFill>
              <a:round/>
              <a:headEnd/>
              <a:tailEnd type="arrow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Freeform 8"/>
            <p:cNvSpPr>
              <a:spLocks/>
            </p:cNvSpPr>
            <p:nvPr/>
          </p:nvSpPr>
          <p:spPr bwMode="auto">
            <a:xfrm>
              <a:off x="3918" y="2290"/>
              <a:ext cx="897" cy="556"/>
            </a:xfrm>
            <a:custGeom>
              <a:avLst/>
              <a:gdLst>
                <a:gd name="T0" fmla="*/ 0 w 960"/>
                <a:gd name="T1" fmla="*/ 27 h 456"/>
                <a:gd name="T2" fmla="*/ 582 w 960"/>
                <a:gd name="T3" fmla="*/ 199 h 456"/>
                <a:gd name="T4" fmla="*/ 608 w 960"/>
                <a:gd name="T5" fmla="*/ 1229 h 456"/>
                <a:gd name="T6" fmla="*/ 0 60000 65536"/>
                <a:gd name="T7" fmla="*/ 0 60000 65536"/>
                <a:gd name="T8" fmla="*/ 0 60000 65536"/>
                <a:gd name="T9" fmla="*/ 0 w 960"/>
                <a:gd name="T10" fmla="*/ 0 h 456"/>
                <a:gd name="T11" fmla="*/ 960 w 960"/>
                <a:gd name="T12" fmla="*/ 456 h 4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0" h="456">
                  <a:moveTo>
                    <a:pt x="0" y="10"/>
                  </a:moveTo>
                  <a:cubicBezTo>
                    <a:pt x="338" y="5"/>
                    <a:pt x="676" y="0"/>
                    <a:pt x="818" y="74"/>
                  </a:cubicBezTo>
                  <a:cubicBezTo>
                    <a:pt x="960" y="148"/>
                    <a:pt x="907" y="302"/>
                    <a:pt x="854" y="456"/>
                  </a:cubicBezTo>
                </a:path>
              </a:pathLst>
            </a:custGeom>
            <a:noFill/>
            <a:ln w="15875">
              <a:solidFill>
                <a:schemeClr val="hlink"/>
              </a:solidFill>
              <a:round/>
              <a:headEnd/>
              <a:tailEnd type="arrow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Freeform 9"/>
            <p:cNvSpPr>
              <a:spLocks/>
            </p:cNvSpPr>
            <p:nvPr/>
          </p:nvSpPr>
          <p:spPr bwMode="auto">
            <a:xfrm>
              <a:off x="3872" y="2764"/>
              <a:ext cx="519" cy="327"/>
            </a:xfrm>
            <a:custGeom>
              <a:avLst/>
              <a:gdLst>
                <a:gd name="T0" fmla="*/ 0 w 519"/>
                <a:gd name="T1" fmla="*/ 0 h 327"/>
                <a:gd name="T2" fmla="*/ 437 w 519"/>
                <a:gd name="T3" fmla="*/ 82 h 327"/>
                <a:gd name="T4" fmla="*/ 491 w 519"/>
                <a:gd name="T5" fmla="*/ 327 h 327"/>
                <a:gd name="T6" fmla="*/ 0 60000 65536"/>
                <a:gd name="T7" fmla="*/ 0 60000 65536"/>
                <a:gd name="T8" fmla="*/ 0 60000 65536"/>
                <a:gd name="T9" fmla="*/ 0 w 519"/>
                <a:gd name="T10" fmla="*/ 0 h 327"/>
                <a:gd name="T11" fmla="*/ 519 w 519"/>
                <a:gd name="T12" fmla="*/ 327 h 32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9" h="327">
                  <a:moveTo>
                    <a:pt x="0" y="0"/>
                  </a:moveTo>
                  <a:cubicBezTo>
                    <a:pt x="177" y="14"/>
                    <a:pt x="355" y="28"/>
                    <a:pt x="437" y="82"/>
                  </a:cubicBezTo>
                  <a:cubicBezTo>
                    <a:pt x="519" y="136"/>
                    <a:pt x="505" y="231"/>
                    <a:pt x="491" y="327"/>
                  </a:cubicBezTo>
                </a:path>
              </a:pathLst>
            </a:custGeom>
            <a:noFill/>
            <a:ln w="15875">
              <a:solidFill>
                <a:schemeClr val="hlink"/>
              </a:solidFill>
              <a:round/>
              <a:headEnd/>
              <a:tailEnd type="arrow" w="lg" len="lg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1025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102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37AF6A-EE5E-49DC-AB13-EBB89AF07733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10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900" smtClean="0"/>
              <a:t>Summary: directional i-consistency</a:t>
            </a:r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3352800" y="4724400"/>
          <a:ext cx="838200" cy="512763"/>
        </p:xfrm>
        <a:graphic>
          <a:graphicData uri="http://schemas.openxmlformats.org/presentationml/2006/ole">
            <p:oleObj spid="_x0000_s10242" name="Equation" r:id="rId4" imgW="330120" imgH="228600" progId="Equation.3">
              <p:embed/>
            </p:oleObj>
          </a:graphicData>
        </a:graphic>
      </p:graphicFrame>
      <p:grpSp>
        <p:nvGrpSpPr>
          <p:cNvPr id="10260" name="Group 4"/>
          <p:cNvGrpSpPr>
            <a:grpSpLocks/>
          </p:cNvGrpSpPr>
          <p:nvPr/>
        </p:nvGrpSpPr>
        <p:grpSpPr bwMode="auto">
          <a:xfrm>
            <a:off x="825500" y="1981200"/>
            <a:ext cx="2046288" cy="2146300"/>
            <a:chOff x="576" y="1296"/>
            <a:chExt cx="1386" cy="1391"/>
          </a:xfrm>
        </p:grpSpPr>
        <p:sp>
          <p:nvSpPr>
            <p:cNvPr id="10311" name="Oval 5"/>
            <p:cNvSpPr>
              <a:spLocks noChangeArrowheads="1"/>
            </p:cNvSpPr>
            <p:nvPr/>
          </p:nvSpPr>
          <p:spPr bwMode="auto">
            <a:xfrm>
              <a:off x="801" y="1775"/>
              <a:ext cx="208" cy="19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Oval 6"/>
            <p:cNvSpPr>
              <a:spLocks noChangeArrowheads="1"/>
            </p:cNvSpPr>
            <p:nvPr/>
          </p:nvSpPr>
          <p:spPr bwMode="auto">
            <a:xfrm>
              <a:off x="1562" y="1775"/>
              <a:ext cx="208" cy="19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Oval 7"/>
            <p:cNvSpPr>
              <a:spLocks noChangeArrowheads="1"/>
            </p:cNvSpPr>
            <p:nvPr/>
          </p:nvSpPr>
          <p:spPr bwMode="auto">
            <a:xfrm>
              <a:off x="1180" y="1397"/>
              <a:ext cx="208" cy="18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4" name="Oval 8"/>
            <p:cNvSpPr>
              <a:spLocks noChangeArrowheads="1"/>
            </p:cNvSpPr>
            <p:nvPr/>
          </p:nvSpPr>
          <p:spPr bwMode="auto">
            <a:xfrm>
              <a:off x="801" y="2343"/>
              <a:ext cx="208" cy="189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5" name="Oval 9"/>
            <p:cNvSpPr>
              <a:spLocks noChangeArrowheads="1"/>
            </p:cNvSpPr>
            <p:nvPr/>
          </p:nvSpPr>
          <p:spPr bwMode="auto">
            <a:xfrm>
              <a:off x="1562" y="2343"/>
              <a:ext cx="208" cy="189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316" name="AutoShape 10"/>
            <p:cNvCxnSpPr>
              <a:cxnSpLocks noChangeShapeType="1"/>
              <a:stCxn id="10311" idx="6"/>
              <a:endCxn id="10312" idx="2"/>
            </p:cNvCxnSpPr>
            <p:nvPr/>
          </p:nvCxnSpPr>
          <p:spPr bwMode="auto">
            <a:xfrm>
              <a:off x="1009" y="1870"/>
              <a:ext cx="553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17" name="AutoShape 11"/>
            <p:cNvCxnSpPr>
              <a:cxnSpLocks noChangeShapeType="1"/>
              <a:stCxn id="10311" idx="4"/>
              <a:endCxn id="10314" idx="0"/>
            </p:cNvCxnSpPr>
            <p:nvPr/>
          </p:nvCxnSpPr>
          <p:spPr bwMode="auto">
            <a:xfrm>
              <a:off x="905" y="1965"/>
              <a:ext cx="0" cy="3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18" name="AutoShape 12"/>
            <p:cNvCxnSpPr>
              <a:cxnSpLocks noChangeShapeType="1"/>
              <a:stCxn id="10314" idx="6"/>
              <a:endCxn id="10315" idx="2"/>
            </p:cNvCxnSpPr>
            <p:nvPr/>
          </p:nvCxnSpPr>
          <p:spPr bwMode="auto">
            <a:xfrm>
              <a:off x="1009" y="2438"/>
              <a:ext cx="553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19" name="AutoShape 13"/>
            <p:cNvCxnSpPr>
              <a:cxnSpLocks noChangeShapeType="1"/>
              <a:stCxn id="10312" idx="4"/>
              <a:endCxn id="10315" idx="0"/>
            </p:cNvCxnSpPr>
            <p:nvPr/>
          </p:nvCxnSpPr>
          <p:spPr bwMode="auto">
            <a:xfrm>
              <a:off x="1666" y="1965"/>
              <a:ext cx="0" cy="3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20" name="AutoShape 14"/>
            <p:cNvCxnSpPr>
              <a:cxnSpLocks noChangeShapeType="1"/>
              <a:stCxn id="10313" idx="5"/>
              <a:endCxn id="10312" idx="1"/>
            </p:cNvCxnSpPr>
            <p:nvPr/>
          </p:nvCxnSpPr>
          <p:spPr bwMode="auto">
            <a:xfrm>
              <a:off x="1357" y="1564"/>
              <a:ext cx="236" cy="23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21" name="AutoShape 15"/>
            <p:cNvCxnSpPr>
              <a:cxnSpLocks noChangeShapeType="1"/>
              <a:stCxn id="10311" idx="7"/>
              <a:endCxn id="10313" idx="3"/>
            </p:cNvCxnSpPr>
            <p:nvPr/>
          </p:nvCxnSpPr>
          <p:spPr bwMode="auto">
            <a:xfrm flipV="1">
              <a:off x="979" y="1564"/>
              <a:ext cx="232" cy="23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22" name="AutoShape 16"/>
            <p:cNvCxnSpPr>
              <a:cxnSpLocks noChangeShapeType="1"/>
              <a:stCxn id="10313" idx="4"/>
              <a:endCxn id="10315" idx="1"/>
            </p:cNvCxnSpPr>
            <p:nvPr/>
          </p:nvCxnSpPr>
          <p:spPr bwMode="auto">
            <a:xfrm>
              <a:off x="1285" y="1592"/>
              <a:ext cx="308" cy="7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0323" name="Text Box 17"/>
            <p:cNvSpPr txBox="1">
              <a:spLocks noChangeArrowheads="1"/>
            </p:cNvSpPr>
            <p:nvPr/>
          </p:nvSpPr>
          <p:spPr bwMode="auto">
            <a:xfrm>
              <a:off x="576" y="2391"/>
              <a:ext cx="249" cy="296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A</a:t>
              </a:r>
            </a:p>
          </p:txBody>
        </p:sp>
        <p:sp>
          <p:nvSpPr>
            <p:cNvPr id="10324" name="Text Box 18"/>
            <p:cNvSpPr txBox="1">
              <a:spLocks noChangeArrowheads="1"/>
            </p:cNvSpPr>
            <p:nvPr/>
          </p:nvSpPr>
          <p:spPr bwMode="auto">
            <a:xfrm>
              <a:off x="998" y="1296"/>
              <a:ext cx="241" cy="296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E</a:t>
              </a:r>
            </a:p>
          </p:txBody>
        </p:sp>
        <p:sp>
          <p:nvSpPr>
            <p:cNvPr id="10325" name="Text Box 19"/>
            <p:cNvSpPr txBox="1">
              <a:spLocks noChangeArrowheads="1"/>
            </p:cNvSpPr>
            <p:nvPr/>
          </p:nvSpPr>
          <p:spPr bwMode="auto">
            <a:xfrm>
              <a:off x="1714" y="1645"/>
              <a:ext cx="248" cy="296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10326" name="Text Box 20"/>
            <p:cNvSpPr txBox="1">
              <a:spLocks noChangeArrowheads="1"/>
            </p:cNvSpPr>
            <p:nvPr/>
          </p:nvSpPr>
          <p:spPr bwMode="auto">
            <a:xfrm>
              <a:off x="611" y="1645"/>
              <a:ext cx="264" cy="296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D</a:t>
              </a:r>
            </a:p>
          </p:txBody>
        </p:sp>
        <p:sp>
          <p:nvSpPr>
            <p:cNvPr id="10327" name="Text Box 21"/>
            <p:cNvSpPr txBox="1">
              <a:spLocks noChangeArrowheads="1"/>
            </p:cNvSpPr>
            <p:nvPr/>
          </p:nvSpPr>
          <p:spPr bwMode="auto">
            <a:xfrm>
              <a:off x="1713" y="2388"/>
              <a:ext cx="246" cy="296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B</a:t>
              </a:r>
            </a:p>
          </p:txBody>
        </p:sp>
        <p:graphicFrame>
          <p:nvGraphicFramePr>
            <p:cNvPr id="10249" name="Object 22"/>
            <p:cNvGraphicFramePr>
              <a:graphicFrameLocks noChangeAspect="1"/>
            </p:cNvGraphicFramePr>
            <p:nvPr/>
          </p:nvGraphicFramePr>
          <p:xfrm>
            <a:off x="1138" y="2227"/>
            <a:ext cx="207" cy="214"/>
          </p:xfrm>
          <a:graphic>
            <a:graphicData uri="http://schemas.openxmlformats.org/presentationml/2006/ole">
              <p:oleObj spid="_x0000_s10249" name="Equation" r:id="rId5" imgW="139680" imgH="139680" progId="Equation.3">
                <p:embed/>
              </p:oleObj>
            </a:graphicData>
          </a:graphic>
        </p:graphicFrame>
        <p:graphicFrame>
          <p:nvGraphicFramePr>
            <p:cNvPr id="10250" name="Object 23"/>
            <p:cNvGraphicFramePr>
              <a:graphicFrameLocks noChangeAspect="1"/>
            </p:cNvGraphicFramePr>
            <p:nvPr/>
          </p:nvGraphicFramePr>
          <p:xfrm>
            <a:off x="886" y="1528"/>
            <a:ext cx="207" cy="215"/>
          </p:xfrm>
          <a:graphic>
            <a:graphicData uri="http://schemas.openxmlformats.org/presentationml/2006/ole">
              <p:oleObj spid="_x0000_s10250" name="Equation" r:id="rId6" imgW="139680" imgH="139680" progId="Equation.3">
                <p:embed/>
              </p:oleObj>
            </a:graphicData>
          </a:graphic>
        </p:graphicFrame>
        <p:graphicFrame>
          <p:nvGraphicFramePr>
            <p:cNvPr id="10251" name="Object 24"/>
            <p:cNvGraphicFramePr>
              <a:graphicFrameLocks noChangeAspect="1"/>
            </p:cNvGraphicFramePr>
            <p:nvPr/>
          </p:nvGraphicFramePr>
          <p:xfrm>
            <a:off x="1475" y="1484"/>
            <a:ext cx="207" cy="215"/>
          </p:xfrm>
          <a:graphic>
            <a:graphicData uri="http://schemas.openxmlformats.org/presentationml/2006/ole">
              <p:oleObj spid="_x0000_s10251" name="Equation" r:id="rId7" imgW="139680" imgH="139680" progId="Equation.3">
                <p:embed/>
              </p:oleObj>
            </a:graphicData>
          </a:graphic>
        </p:graphicFrame>
        <p:graphicFrame>
          <p:nvGraphicFramePr>
            <p:cNvPr id="10252" name="Object 25"/>
            <p:cNvGraphicFramePr>
              <a:graphicFrameLocks noChangeAspect="1"/>
            </p:cNvGraphicFramePr>
            <p:nvPr/>
          </p:nvGraphicFramePr>
          <p:xfrm>
            <a:off x="1307" y="2008"/>
            <a:ext cx="207" cy="215"/>
          </p:xfrm>
          <a:graphic>
            <a:graphicData uri="http://schemas.openxmlformats.org/presentationml/2006/ole">
              <p:oleObj spid="_x0000_s10252" name="Equation" r:id="rId8" imgW="139680" imgH="139680" progId="Equation.3">
                <p:embed/>
              </p:oleObj>
            </a:graphicData>
          </a:graphic>
        </p:graphicFrame>
        <p:graphicFrame>
          <p:nvGraphicFramePr>
            <p:cNvPr id="10253" name="Object 26"/>
            <p:cNvGraphicFramePr>
              <a:graphicFrameLocks noChangeAspect="1"/>
            </p:cNvGraphicFramePr>
            <p:nvPr/>
          </p:nvGraphicFramePr>
          <p:xfrm>
            <a:off x="1728" y="2052"/>
            <a:ext cx="207" cy="215"/>
          </p:xfrm>
          <a:graphic>
            <a:graphicData uri="http://schemas.openxmlformats.org/presentationml/2006/ole">
              <p:oleObj spid="_x0000_s10253" name="Equation" r:id="rId9" imgW="139680" imgH="139680" progId="Equation.3">
                <p:embed/>
              </p:oleObj>
            </a:graphicData>
          </a:graphic>
        </p:graphicFrame>
        <p:graphicFrame>
          <p:nvGraphicFramePr>
            <p:cNvPr id="10254" name="Object 27"/>
            <p:cNvGraphicFramePr>
              <a:graphicFrameLocks noChangeAspect="1"/>
            </p:cNvGraphicFramePr>
            <p:nvPr/>
          </p:nvGraphicFramePr>
          <p:xfrm>
            <a:off x="675" y="2052"/>
            <a:ext cx="207" cy="215"/>
          </p:xfrm>
          <a:graphic>
            <a:graphicData uri="http://schemas.openxmlformats.org/presentationml/2006/ole">
              <p:oleObj spid="_x0000_s10254" name="Equation" r:id="rId10" imgW="139680" imgH="139680" progId="Equation.3">
                <p:embed/>
              </p:oleObj>
            </a:graphicData>
          </a:graphic>
        </p:graphicFrame>
        <p:graphicFrame>
          <p:nvGraphicFramePr>
            <p:cNvPr id="10255" name="Object 28"/>
            <p:cNvGraphicFramePr>
              <a:graphicFrameLocks noChangeAspect="1"/>
            </p:cNvGraphicFramePr>
            <p:nvPr/>
          </p:nvGraphicFramePr>
          <p:xfrm>
            <a:off x="1096" y="1834"/>
            <a:ext cx="207" cy="214"/>
          </p:xfrm>
          <a:graphic>
            <a:graphicData uri="http://schemas.openxmlformats.org/presentationml/2006/ole">
              <p:oleObj spid="_x0000_s10255" name="Equation" r:id="rId11" imgW="139680" imgH="139680" progId="Equation.3">
                <p:embed/>
              </p:oleObj>
            </a:graphicData>
          </a:graphic>
        </p:graphicFrame>
      </p:grpSp>
      <p:grpSp>
        <p:nvGrpSpPr>
          <p:cNvPr id="10261" name="Group 29"/>
          <p:cNvGrpSpPr>
            <a:grpSpLocks/>
          </p:cNvGrpSpPr>
          <p:nvPr/>
        </p:nvGrpSpPr>
        <p:grpSpPr bwMode="auto">
          <a:xfrm>
            <a:off x="3419475" y="1981200"/>
            <a:ext cx="1325563" cy="2057400"/>
            <a:chOff x="2106" y="1200"/>
            <a:chExt cx="883" cy="1344"/>
          </a:xfrm>
        </p:grpSpPr>
        <p:sp>
          <p:nvSpPr>
            <p:cNvPr id="10299" name="Oval 30"/>
            <p:cNvSpPr>
              <a:spLocks noChangeArrowheads="1"/>
            </p:cNvSpPr>
            <p:nvPr/>
          </p:nvSpPr>
          <p:spPr bwMode="auto">
            <a:xfrm>
              <a:off x="2304" y="1728"/>
              <a:ext cx="158" cy="143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Oval 31"/>
            <p:cNvSpPr>
              <a:spLocks noChangeArrowheads="1"/>
            </p:cNvSpPr>
            <p:nvPr/>
          </p:nvSpPr>
          <p:spPr bwMode="auto">
            <a:xfrm>
              <a:off x="2304" y="2016"/>
              <a:ext cx="157" cy="143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Oval 32"/>
            <p:cNvSpPr>
              <a:spLocks noChangeArrowheads="1"/>
            </p:cNvSpPr>
            <p:nvPr/>
          </p:nvSpPr>
          <p:spPr bwMode="auto">
            <a:xfrm>
              <a:off x="2592" y="2160"/>
              <a:ext cx="158" cy="142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Oval 33"/>
            <p:cNvSpPr>
              <a:spLocks noChangeArrowheads="1"/>
            </p:cNvSpPr>
            <p:nvPr/>
          </p:nvSpPr>
          <p:spPr bwMode="auto">
            <a:xfrm>
              <a:off x="2832" y="1344"/>
              <a:ext cx="157" cy="142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303" name="AutoShape 34"/>
            <p:cNvCxnSpPr>
              <a:cxnSpLocks noChangeShapeType="1"/>
              <a:stCxn id="10300" idx="7"/>
              <a:endCxn id="10302" idx="4"/>
            </p:cNvCxnSpPr>
            <p:nvPr/>
          </p:nvCxnSpPr>
          <p:spPr bwMode="auto">
            <a:xfrm flipV="1">
              <a:off x="2438" y="1486"/>
              <a:ext cx="473" cy="55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04" name="AutoShape 35"/>
            <p:cNvCxnSpPr>
              <a:cxnSpLocks noChangeShapeType="1"/>
              <a:stCxn id="10301" idx="0"/>
              <a:endCxn id="10302" idx="4"/>
            </p:cNvCxnSpPr>
            <p:nvPr/>
          </p:nvCxnSpPr>
          <p:spPr bwMode="auto">
            <a:xfrm flipV="1">
              <a:off x="2671" y="1486"/>
              <a:ext cx="240" cy="67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305" name="AutoShape 36"/>
            <p:cNvCxnSpPr>
              <a:cxnSpLocks noChangeShapeType="1"/>
              <a:stCxn id="10299" idx="7"/>
              <a:endCxn id="10302" idx="4"/>
            </p:cNvCxnSpPr>
            <p:nvPr/>
          </p:nvCxnSpPr>
          <p:spPr bwMode="auto">
            <a:xfrm flipV="1">
              <a:off x="2439" y="1486"/>
              <a:ext cx="472" cy="263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0306" name="Oval 37"/>
            <p:cNvSpPr>
              <a:spLocks noChangeArrowheads="1"/>
            </p:cNvSpPr>
            <p:nvPr/>
          </p:nvSpPr>
          <p:spPr bwMode="auto">
            <a:xfrm rot="-1463299">
              <a:off x="2160" y="1632"/>
              <a:ext cx="576" cy="912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Text Box 38"/>
            <p:cNvSpPr txBox="1">
              <a:spLocks noChangeArrowheads="1"/>
            </p:cNvSpPr>
            <p:nvPr/>
          </p:nvSpPr>
          <p:spPr bwMode="auto">
            <a:xfrm>
              <a:off x="2106" y="1728"/>
              <a:ext cx="260" cy="299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D</a:t>
              </a:r>
            </a:p>
          </p:txBody>
        </p:sp>
        <p:sp>
          <p:nvSpPr>
            <p:cNvPr id="10308" name="Text Box 39"/>
            <p:cNvSpPr txBox="1">
              <a:spLocks noChangeArrowheads="1"/>
            </p:cNvSpPr>
            <p:nvPr/>
          </p:nvSpPr>
          <p:spPr bwMode="auto">
            <a:xfrm>
              <a:off x="2153" y="2064"/>
              <a:ext cx="245" cy="299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10309" name="Text Box 40"/>
            <p:cNvSpPr txBox="1">
              <a:spLocks noChangeArrowheads="1"/>
            </p:cNvSpPr>
            <p:nvPr/>
          </p:nvSpPr>
          <p:spPr bwMode="auto">
            <a:xfrm>
              <a:off x="2442" y="2208"/>
              <a:ext cx="242" cy="299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B</a:t>
              </a:r>
            </a:p>
          </p:txBody>
        </p:sp>
        <p:sp>
          <p:nvSpPr>
            <p:cNvPr id="10310" name="Text Box 41"/>
            <p:cNvSpPr txBox="1">
              <a:spLocks noChangeArrowheads="1"/>
            </p:cNvSpPr>
            <p:nvPr/>
          </p:nvSpPr>
          <p:spPr bwMode="auto">
            <a:xfrm>
              <a:off x="2634" y="1200"/>
              <a:ext cx="237" cy="299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E</a:t>
              </a:r>
            </a:p>
          </p:txBody>
        </p:sp>
      </p:grpSp>
      <p:grpSp>
        <p:nvGrpSpPr>
          <p:cNvPr id="10262" name="Group 42"/>
          <p:cNvGrpSpPr>
            <a:grpSpLocks/>
          </p:cNvGrpSpPr>
          <p:nvPr/>
        </p:nvGrpSpPr>
        <p:grpSpPr bwMode="auto">
          <a:xfrm>
            <a:off x="6934200" y="2133600"/>
            <a:ext cx="1392238" cy="1905000"/>
            <a:chOff x="3312" y="1296"/>
            <a:chExt cx="877" cy="1200"/>
          </a:xfrm>
        </p:grpSpPr>
        <p:sp>
          <p:nvSpPr>
            <p:cNvPr id="10285" name="Oval 43"/>
            <p:cNvSpPr>
              <a:spLocks noChangeArrowheads="1"/>
            </p:cNvSpPr>
            <p:nvPr/>
          </p:nvSpPr>
          <p:spPr bwMode="auto">
            <a:xfrm>
              <a:off x="3541" y="1805"/>
              <a:ext cx="150" cy="138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6" name="Oval 44"/>
            <p:cNvSpPr>
              <a:spLocks noChangeArrowheads="1"/>
            </p:cNvSpPr>
            <p:nvPr/>
          </p:nvSpPr>
          <p:spPr bwMode="auto">
            <a:xfrm>
              <a:off x="3541" y="2083"/>
              <a:ext cx="149" cy="138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7" name="Oval 45"/>
            <p:cNvSpPr>
              <a:spLocks noChangeArrowheads="1"/>
            </p:cNvSpPr>
            <p:nvPr/>
          </p:nvSpPr>
          <p:spPr bwMode="auto">
            <a:xfrm>
              <a:off x="3814" y="2222"/>
              <a:ext cx="149" cy="13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8" name="Oval 46"/>
            <p:cNvSpPr>
              <a:spLocks noChangeArrowheads="1"/>
            </p:cNvSpPr>
            <p:nvPr/>
          </p:nvSpPr>
          <p:spPr bwMode="auto">
            <a:xfrm>
              <a:off x="4041" y="1435"/>
              <a:ext cx="148" cy="13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289" name="AutoShape 47"/>
            <p:cNvCxnSpPr>
              <a:cxnSpLocks noChangeShapeType="1"/>
              <a:stCxn id="10286" idx="7"/>
              <a:endCxn id="10288" idx="4"/>
            </p:cNvCxnSpPr>
            <p:nvPr/>
          </p:nvCxnSpPr>
          <p:spPr bwMode="auto">
            <a:xfrm flipV="1">
              <a:off x="3668" y="1572"/>
              <a:ext cx="447" cy="53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90" name="AutoShape 48"/>
            <p:cNvCxnSpPr>
              <a:cxnSpLocks noChangeShapeType="1"/>
              <a:stCxn id="10287" idx="0"/>
              <a:endCxn id="10288" idx="4"/>
            </p:cNvCxnSpPr>
            <p:nvPr/>
          </p:nvCxnSpPr>
          <p:spPr bwMode="auto">
            <a:xfrm flipV="1">
              <a:off x="3888" y="1572"/>
              <a:ext cx="227" cy="65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91" name="AutoShape 49"/>
            <p:cNvCxnSpPr>
              <a:cxnSpLocks noChangeShapeType="1"/>
              <a:stCxn id="10285" idx="7"/>
              <a:endCxn id="10288" idx="4"/>
            </p:cNvCxnSpPr>
            <p:nvPr/>
          </p:nvCxnSpPr>
          <p:spPr bwMode="auto">
            <a:xfrm flipV="1">
              <a:off x="3669" y="1572"/>
              <a:ext cx="446" cy="253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0292" name="Oval 50"/>
            <p:cNvSpPr>
              <a:spLocks noChangeArrowheads="1"/>
            </p:cNvSpPr>
            <p:nvPr/>
          </p:nvSpPr>
          <p:spPr bwMode="auto">
            <a:xfrm rot="-1179932">
              <a:off x="3312" y="1776"/>
              <a:ext cx="448" cy="229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3" name="Text Box 51"/>
            <p:cNvSpPr txBox="1">
              <a:spLocks noChangeArrowheads="1"/>
            </p:cNvSpPr>
            <p:nvPr/>
          </p:nvSpPr>
          <p:spPr bwMode="auto">
            <a:xfrm>
              <a:off x="3360" y="1776"/>
              <a:ext cx="24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D</a:t>
              </a:r>
            </a:p>
          </p:txBody>
        </p:sp>
        <p:sp>
          <p:nvSpPr>
            <p:cNvPr id="10294" name="Text Box 52"/>
            <p:cNvSpPr txBox="1">
              <a:spLocks noChangeArrowheads="1"/>
            </p:cNvSpPr>
            <p:nvPr/>
          </p:nvSpPr>
          <p:spPr bwMode="auto">
            <a:xfrm>
              <a:off x="3360" y="2064"/>
              <a:ext cx="232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10295" name="Text Box 53"/>
            <p:cNvSpPr txBox="1">
              <a:spLocks noChangeArrowheads="1"/>
            </p:cNvSpPr>
            <p:nvPr/>
          </p:nvSpPr>
          <p:spPr bwMode="auto">
            <a:xfrm>
              <a:off x="3648" y="2208"/>
              <a:ext cx="229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B</a:t>
              </a:r>
            </a:p>
          </p:txBody>
        </p:sp>
        <p:sp>
          <p:nvSpPr>
            <p:cNvPr id="10296" name="Text Box 54"/>
            <p:cNvSpPr txBox="1">
              <a:spLocks noChangeArrowheads="1"/>
            </p:cNvSpPr>
            <p:nvPr/>
          </p:nvSpPr>
          <p:spPr bwMode="auto">
            <a:xfrm>
              <a:off x="3853" y="1296"/>
              <a:ext cx="224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E</a:t>
              </a:r>
            </a:p>
          </p:txBody>
        </p:sp>
        <p:sp>
          <p:nvSpPr>
            <p:cNvPr id="10297" name="Oval 55"/>
            <p:cNvSpPr>
              <a:spLocks noChangeArrowheads="1"/>
            </p:cNvSpPr>
            <p:nvPr/>
          </p:nvSpPr>
          <p:spPr bwMode="auto">
            <a:xfrm rot="-1001958">
              <a:off x="3312" y="2064"/>
              <a:ext cx="448" cy="229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8" name="Oval 56"/>
            <p:cNvSpPr>
              <a:spLocks noChangeArrowheads="1"/>
            </p:cNvSpPr>
            <p:nvPr/>
          </p:nvSpPr>
          <p:spPr bwMode="auto">
            <a:xfrm rot="-1286569">
              <a:off x="3600" y="2208"/>
              <a:ext cx="448" cy="229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63" name="Group 57"/>
          <p:cNvGrpSpPr>
            <a:grpSpLocks/>
          </p:cNvGrpSpPr>
          <p:nvPr/>
        </p:nvGrpSpPr>
        <p:grpSpPr bwMode="auto">
          <a:xfrm>
            <a:off x="4953000" y="2133600"/>
            <a:ext cx="1606550" cy="1909763"/>
            <a:chOff x="4377" y="1296"/>
            <a:chExt cx="1012" cy="1203"/>
          </a:xfrm>
        </p:grpSpPr>
        <p:sp>
          <p:nvSpPr>
            <p:cNvPr id="10271" name="Oval 58"/>
            <p:cNvSpPr>
              <a:spLocks noChangeArrowheads="1"/>
            </p:cNvSpPr>
            <p:nvPr/>
          </p:nvSpPr>
          <p:spPr bwMode="auto">
            <a:xfrm>
              <a:off x="4741" y="1805"/>
              <a:ext cx="150" cy="138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2" name="Oval 59"/>
            <p:cNvSpPr>
              <a:spLocks noChangeArrowheads="1"/>
            </p:cNvSpPr>
            <p:nvPr/>
          </p:nvSpPr>
          <p:spPr bwMode="auto">
            <a:xfrm>
              <a:off x="4608" y="2112"/>
              <a:ext cx="149" cy="138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3" name="Oval 60"/>
            <p:cNvSpPr>
              <a:spLocks noChangeArrowheads="1"/>
            </p:cNvSpPr>
            <p:nvPr/>
          </p:nvSpPr>
          <p:spPr bwMode="auto">
            <a:xfrm>
              <a:off x="5014" y="2222"/>
              <a:ext cx="149" cy="13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3600">
                <a:latin typeface="Tahoma" pitchFamily="34" charset="0"/>
                <a:cs typeface="Arial" charset="0"/>
              </a:endParaRPr>
            </a:p>
          </p:txBody>
        </p:sp>
        <p:sp>
          <p:nvSpPr>
            <p:cNvPr id="10274" name="Oval 61"/>
            <p:cNvSpPr>
              <a:spLocks noChangeArrowheads="1"/>
            </p:cNvSpPr>
            <p:nvPr/>
          </p:nvSpPr>
          <p:spPr bwMode="auto">
            <a:xfrm>
              <a:off x="5241" y="1435"/>
              <a:ext cx="148" cy="137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275" name="AutoShape 62"/>
            <p:cNvCxnSpPr>
              <a:cxnSpLocks noChangeShapeType="1"/>
              <a:stCxn id="10272" idx="7"/>
              <a:endCxn id="10274" idx="4"/>
            </p:cNvCxnSpPr>
            <p:nvPr/>
          </p:nvCxnSpPr>
          <p:spPr bwMode="auto">
            <a:xfrm flipV="1">
              <a:off x="4735" y="1572"/>
              <a:ext cx="580" cy="56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76" name="AutoShape 63"/>
            <p:cNvCxnSpPr>
              <a:cxnSpLocks noChangeShapeType="1"/>
              <a:stCxn id="10273" idx="0"/>
              <a:endCxn id="10274" idx="4"/>
            </p:cNvCxnSpPr>
            <p:nvPr/>
          </p:nvCxnSpPr>
          <p:spPr bwMode="auto">
            <a:xfrm flipV="1">
              <a:off x="5088" y="1572"/>
              <a:ext cx="227" cy="65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77" name="AutoShape 64"/>
            <p:cNvCxnSpPr>
              <a:cxnSpLocks noChangeShapeType="1"/>
              <a:stCxn id="10271" idx="7"/>
              <a:endCxn id="10274" idx="4"/>
            </p:cNvCxnSpPr>
            <p:nvPr/>
          </p:nvCxnSpPr>
          <p:spPr bwMode="auto">
            <a:xfrm flipV="1">
              <a:off x="4869" y="1572"/>
              <a:ext cx="446" cy="253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0278" name="Oval 65"/>
            <p:cNvSpPr>
              <a:spLocks noChangeArrowheads="1"/>
            </p:cNvSpPr>
            <p:nvPr/>
          </p:nvSpPr>
          <p:spPr bwMode="auto">
            <a:xfrm rot="-1463299">
              <a:off x="4377" y="1821"/>
              <a:ext cx="712" cy="432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9" name="Text Box 66"/>
            <p:cNvSpPr txBox="1">
              <a:spLocks noChangeArrowheads="1"/>
            </p:cNvSpPr>
            <p:nvPr/>
          </p:nvSpPr>
          <p:spPr bwMode="auto">
            <a:xfrm>
              <a:off x="4560" y="1776"/>
              <a:ext cx="246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D</a:t>
              </a:r>
            </a:p>
          </p:txBody>
        </p:sp>
        <p:sp>
          <p:nvSpPr>
            <p:cNvPr id="10280" name="Text Box 67"/>
            <p:cNvSpPr txBox="1">
              <a:spLocks noChangeArrowheads="1"/>
            </p:cNvSpPr>
            <p:nvPr/>
          </p:nvSpPr>
          <p:spPr bwMode="auto">
            <a:xfrm>
              <a:off x="4416" y="2016"/>
              <a:ext cx="232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10281" name="Text Box 68"/>
            <p:cNvSpPr txBox="1">
              <a:spLocks noChangeArrowheads="1"/>
            </p:cNvSpPr>
            <p:nvPr/>
          </p:nvSpPr>
          <p:spPr bwMode="auto">
            <a:xfrm>
              <a:off x="5088" y="2160"/>
              <a:ext cx="229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B</a:t>
              </a:r>
            </a:p>
          </p:txBody>
        </p:sp>
        <p:sp>
          <p:nvSpPr>
            <p:cNvPr id="10282" name="Text Box 69"/>
            <p:cNvSpPr txBox="1">
              <a:spLocks noChangeArrowheads="1"/>
            </p:cNvSpPr>
            <p:nvPr/>
          </p:nvSpPr>
          <p:spPr bwMode="auto">
            <a:xfrm>
              <a:off x="5053" y="1296"/>
              <a:ext cx="224" cy="288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400">
                  <a:latin typeface="Tahoma" pitchFamily="34" charset="0"/>
                  <a:cs typeface="Arial" charset="0"/>
                </a:rPr>
                <a:t>E</a:t>
              </a:r>
            </a:p>
          </p:txBody>
        </p:sp>
        <p:sp>
          <p:nvSpPr>
            <p:cNvPr id="10283" name="Oval 70"/>
            <p:cNvSpPr>
              <a:spLocks noChangeArrowheads="1"/>
            </p:cNvSpPr>
            <p:nvPr/>
          </p:nvSpPr>
          <p:spPr bwMode="auto">
            <a:xfrm rot="3747260">
              <a:off x="4617" y="1841"/>
              <a:ext cx="836" cy="480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1" hangingPunct="1"/>
              <a:endParaRPr lang="en-US" sz="3600">
                <a:latin typeface="Tahoma" pitchFamily="34" charset="0"/>
                <a:cs typeface="Arial" charset="0"/>
              </a:endParaRPr>
            </a:p>
          </p:txBody>
        </p:sp>
        <p:sp>
          <p:nvSpPr>
            <p:cNvPr id="10284" name="Oval 71"/>
            <p:cNvSpPr>
              <a:spLocks noChangeArrowheads="1"/>
            </p:cNvSpPr>
            <p:nvPr/>
          </p:nvSpPr>
          <p:spPr bwMode="auto">
            <a:xfrm rot="854854">
              <a:off x="4416" y="2016"/>
              <a:ext cx="901" cy="384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0243" name="Object 72"/>
          <p:cNvGraphicFramePr>
            <a:graphicFrameLocks noChangeAspect="1"/>
          </p:cNvGraphicFramePr>
          <p:nvPr/>
        </p:nvGraphicFramePr>
        <p:xfrm>
          <a:off x="533400" y="4510088"/>
          <a:ext cx="2428875" cy="1871662"/>
        </p:xfrm>
        <a:graphic>
          <a:graphicData uri="http://schemas.openxmlformats.org/presentationml/2006/ole">
            <p:oleObj spid="_x0000_s10243" name="Equation" r:id="rId12" imgW="1498320" imgH="1155600" progId="Equation.3">
              <p:embed/>
            </p:oleObj>
          </a:graphicData>
        </a:graphic>
      </p:graphicFrame>
      <p:sp>
        <p:nvSpPr>
          <p:cNvPr id="10264" name="Oval 73"/>
          <p:cNvSpPr>
            <a:spLocks noChangeArrowheads="1"/>
          </p:cNvSpPr>
          <p:nvPr/>
        </p:nvSpPr>
        <p:spPr bwMode="auto">
          <a:xfrm>
            <a:off x="838200" y="4343400"/>
            <a:ext cx="2209800" cy="533400"/>
          </a:xfrm>
          <a:prstGeom prst="ellipse">
            <a:avLst/>
          </a:prstGeom>
          <a:noFill/>
          <a:ln w="158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Line 74"/>
          <p:cNvSpPr>
            <a:spLocks noChangeShapeType="1"/>
          </p:cNvSpPr>
          <p:nvPr/>
        </p:nvSpPr>
        <p:spPr bwMode="auto">
          <a:xfrm rot="-391950">
            <a:off x="2514600" y="4800600"/>
            <a:ext cx="838200" cy="228600"/>
          </a:xfrm>
          <a:prstGeom prst="line">
            <a:avLst/>
          </a:prstGeom>
          <a:noFill/>
          <a:ln w="158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Text Box 75"/>
          <p:cNvSpPr txBox="1">
            <a:spLocks noChangeArrowheads="1"/>
          </p:cNvSpPr>
          <p:nvPr/>
        </p:nvSpPr>
        <p:spPr bwMode="auto">
          <a:xfrm>
            <a:off x="3352800" y="4191000"/>
            <a:ext cx="1154113" cy="3968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>
                <a:solidFill>
                  <a:schemeClr val="tx2"/>
                </a:solidFill>
                <a:latin typeface="Tahoma" pitchFamily="34" charset="0"/>
                <a:cs typeface="Arial" charset="0"/>
              </a:rPr>
              <a:t>Adaptive</a:t>
            </a:r>
          </a:p>
        </p:txBody>
      </p:sp>
      <p:sp>
        <p:nvSpPr>
          <p:cNvPr id="10267" name="Text Box 76"/>
          <p:cNvSpPr txBox="1">
            <a:spLocks noChangeArrowheads="1"/>
          </p:cNvSpPr>
          <p:nvPr/>
        </p:nvSpPr>
        <p:spPr bwMode="auto">
          <a:xfrm>
            <a:off x="7162800" y="4191000"/>
            <a:ext cx="758825" cy="3968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>
                <a:solidFill>
                  <a:schemeClr val="tx2"/>
                </a:solidFill>
                <a:latin typeface="Tahoma" pitchFamily="34" charset="0"/>
                <a:cs typeface="Arial" charset="0"/>
              </a:rPr>
              <a:t>d-arc</a:t>
            </a:r>
          </a:p>
        </p:txBody>
      </p:sp>
      <p:sp>
        <p:nvSpPr>
          <p:cNvPr id="10268" name="Text Box 77"/>
          <p:cNvSpPr txBox="1">
            <a:spLocks noChangeArrowheads="1"/>
          </p:cNvSpPr>
          <p:nvPr/>
        </p:nvSpPr>
        <p:spPr bwMode="auto">
          <a:xfrm>
            <a:off x="5257800" y="4191000"/>
            <a:ext cx="915988" cy="3968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>
                <a:solidFill>
                  <a:schemeClr val="tx2"/>
                </a:solidFill>
                <a:latin typeface="Tahoma" pitchFamily="34" charset="0"/>
                <a:cs typeface="Arial" charset="0"/>
              </a:rPr>
              <a:t>d-path</a:t>
            </a:r>
          </a:p>
        </p:txBody>
      </p:sp>
      <p:graphicFrame>
        <p:nvGraphicFramePr>
          <p:cNvPr id="10244" name="Object 78"/>
          <p:cNvGraphicFramePr>
            <a:graphicFrameLocks noChangeAspect="1"/>
          </p:cNvGraphicFramePr>
          <p:nvPr/>
        </p:nvGraphicFramePr>
        <p:xfrm>
          <a:off x="4953000" y="4724400"/>
          <a:ext cx="1482725" cy="512763"/>
        </p:xfrm>
        <a:graphic>
          <a:graphicData uri="http://schemas.openxmlformats.org/presentationml/2006/ole">
            <p:oleObj spid="_x0000_s10244" name="Equation" r:id="rId13" imgW="583920" imgH="228600" progId="Equation.3">
              <p:embed/>
            </p:oleObj>
          </a:graphicData>
        </a:graphic>
      </p:graphicFrame>
      <p:graphicFrame>
        <p:nvGraphicFramePr>
          <p:cNvPr id="10245" name="Object 79"/>
          <p:cNvGraphicFramePr>
            <a:graphicFrameLocks noChangeAspect="1"/>
          </p:cNvGraphicFramePr>
          <p:nvPr/>
        </p:nvGraphicFramePr>
        <p:xfrm>
          <a:off x="4953000" y="5105400"/>
          <a:ext cx="677863" cy="512763"/>
        </p:xfrm>
        <a:graphic>
          <a:graphicData uri="http://schemas.openxmlformats.org/presentationml/2006/ole">
            <p:oleObj spid="_x0000_s10245" name="Equation" r:id="rId14" imgW="266400" imgH="228600" progId="Equation.3">
              <p:embed/>
            </p:oleObj>
          </a:graphicData>
        </a:graphic>
      </p:graphicFrame>
      <p:graphicFrame>
        <p:nvGraphicFramePr>
          <p:cNvPr id="10246" name="Object 80"/>
          <p:cNvGraphicFramePr>
            <a:graphicFrameLocks noChangeAspect="1"/>
          </p:cNvGraphicFramePr>
          <p:nvPr/>
        </p:nvGraphicFramePr>
        <p:xfrm>
          <a:off x="7239000" y="4724400"/>
          <a:ext cx="547688" cy="484188"/>
        </p:xfrm>
        <a:graphic>
          <a:graphicData uri="http://schemas.openxmlformats.org/presentationml/2006/ole">
            <p:oleObj spid="_x0000_s10246" name="Equation" r:id="rId15" imgW="215640" imgH="215640" progId="Equation.3">
              <p:embed/>
            </p:oleObj>
          </a:graphicData>
        </a:graphic>
      </p:graphicFrame>
      <p:graphicFrame>
        <p:nvGraphicFramePr>
          <p:cNvPr id="10247" name="Object 81"/>
          <p:cNvGraphicFramePr>
            <a:graphicFrameLocks noChangeAspect="1"/>
          </p:cNvGraphicFramePr>
          <p:nvPr/>
        </p:nvGraphicFramePr>
        <p:xfrm>
          <a:off x="7239000" y="5105400"/>
          <a:ext cx="547688" cy="512763"/>
        </p:xfrm>
        <a:graphic>
          <a:graphicData uri="http://schemas.openxmlformats.org/presentationml/2006/ole">
            <p:oleObj spid="_x0000_s10247" name="Equation" r:id="rId16" imgW="215640" imgH="228600" progId="Equation.3">
              <p:embed/>
            </p:oleObj>
          </a:graphicData>
        </a:graphic>
      </p:graphicFrame>
      <p:graphicFrame>
        <p:nvGraphicFramePr>
          <p:cNvPr id="10248" name="Object 82"/>
          <p:cNvGraphicFramePr>
            <a:graphicFrameLocks noChangeAspect="1"/>
          </p:cNvGraphicFramePr>
          <p:nvPr/>
        </p:nvGraphicFramePr>
        <p:xfrm>
          <a:off x="7239000" y="5486400"/>
          <a:ext cx="547688" cy="484188"/>
        </p:xfrm>
        <a:graphic>
          <a:graphicData uri="http://schemas.openxmlformats.org/presentationml/2006/ole">
            <p:oleObj spid="_x0000_s10248" name="Equation" r:id="rId17" imgW="215640" imgH="215640" progId="Equation.3">
              <p:embed/>
            </p:oleObj>
          </a:graphicData>
        </a:graphic>
      </p:graphicFrame>
      <p:sp>
        <p:nvSpPr>
          <p:cNvPr id="10269" name="Line 83"/>
          <p:cNvSpPr>
            <a:spLocks noChangeShapeType="1"/>
          </p:cNvSpPr>
          <p:nvPr/>
        </p:nvSpPr>
        <p:spPr bwMode="auto">
          <a:xfrm>
            <a:off x="4800600" y="2133600"/>
            <a:ext cx="0" cy="4114800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0" name="Line 84"/>
          <p:cNvSpPr>
            <a:spLocks noChangeShapeType="1"/>
          </p:cNvSpPr>
          <p:nvPr/>
        </p:nvSpPr>
        <p:spPr bwMode="auto">
          <a:xfrm>
            <a:off x="6781800" y="2133600"/>
            <a:ext cx="0" cy="4114800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EB264D-82DD-4525-9C6D-8040C9497E98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12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900" smtClean="0"/>
              <a:t>Variable Elimination </a:t>
            </a:r>
          </a:p>
        </p:txBody>
      </p:sp>
      <p:pic>
        <p:nvPicPr>
          <p:cNvPr id="11271" name="Picture 3" descr="eliminatio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1981200"/>
            <a:ext cx="5105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Text Box 4"/>
          <p:cNvSpPr txBox="1">
            <a:spLocks noChangeArrowheads="1"/>
          </p:cNvSpPr>
          <p:nvPr/>
        </p:nvSpPr>
        <p:spPr bwMode="auto">
          <a:xfrm>
            <a:off x="990600" y="2057400"/>
            <a:ext cx="1905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>
                <a:latin typeface="Tahoma" pitchFamily="34" charset="0"/>
                <a:cs typeface="Arial" charset="0"/>
              </a:rPr>
              <a:t>Eliminate variables</a:t>
            </a:r>
          </a:p>
          <a:p>
            <a:pPr eaLnBrk="1" hangingPunct="1"/>
            <a:r>
              <a:rPr lang="en-US" sz="2000">
                <a:latin typeface="Tahoma" pitchFamily="34" charset="0"/>
                <a:cs typeface="Arial" charset="0"/>
              </a:rPr>
              <a:t>one by one:</a:t>
            </a:r>
          </a:p>
          <a:p>
            <a:pPr eaLnBrk="1" hangingPunct="1"/>
            <a:r>
              <a:rPr lang="en-US" sz="2000">
                <a:solidFill>
                  <a:schemeClr val="hlink"/>
                </a:solidFill>
                <a:latin typeface="Tahoma" pitchFamily="34" charset="0"/>
                <a:cs typeface="Arial" charset="0"/>
              </a:rPr>
              <a:t>“constraint</a:t>
            </a:r>
          </a:p>
          <a:p>
            <a:pPr eaLnBrk="1" hangingPunct="1"/>
            <a:r>
              <a:rPr lang="en-US" sz="2000">
                <a:solidFill>
                  <a:schemeClr val="hlink"/>
                </a:solidFill>
                <a:latin typeface="Tahoma" pitchFamily="34" charset="0"/>
                <a:cs typeface="Arial" charset="0"/>
              </a:rPr>
              <a:t>propagation”</a:t>
            </a:r>
          </a:p>
        </p:txBody>
      </p:sp>
      <p:sp>
        <p:nvSpPr>
          <p:cNvPr id="11273" name="Text Box 5"/>
          <p:cNvSpPr txBox="1">
            <a:spLocks noChangeArrowheads="1"/>
          </p:cNvSpPr>
          <p:nvPr/>
        </p:nvSpPr>
        <p:spPr bwMode="auto">
          <a:xfrm>
            <a:off x="990600" y="4419600"/>
            <a:ext cx="2438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>
                <a:latin typeface="Tahoma" pitchFamily="34" charset="0"/>
                <a:cs typeface="Arial" charset="0"/>
              </a:rPr>
              <a:t>Solution generation after elimination is backtrack-free</a:t>
            </a:r>
          </a:p>
        </p:txBody>
      </p:sp>
      <p:graphicFrame>
        <p:nvGraphicFramePr>
          <p:cNvPr id="11266" name="Object 6"/>
          <p:cNvGraphicFramePr>
            <a:graphicFrameLocks noChangeAspect="1"/>
          </p:cNvGraphicFramePr>
          <p:nvPr/>
        </p:nvGraphicFramePr>
        <p:xfrm>
          <a:off x="8077200" y="4495800"/>
          <a:ext cx="114300" cy="177800"/>
        </p:xfrm>
        <a:graphic>
          <a:graphicData uri="http://schemas.openxmlformats.org/presentationml/2006/ole">
            <p:oleObj spid="_x0000_s11266" name="Equation" r:id="rId5" imgW="114120" imgH="177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18435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1843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F74F68-336A-47D8-A4A4-A2295348B2A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Directional arc-consistency:</a:t>
            </a:r>
            <a:br>
              <a:rPr lang="en-US" smtClean="0"/>
            </a:br>
            <a:r>
              <a:rPr lang="en-US" sz="2100" smtClean="0"/>
              <a:t>another  restriction on propagation</a:t>
            </a: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905000"/>
            <a:ext cx="7696200" cy="19510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D4={white,blue,black}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D3={red,white,blue}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D2={green,white,black}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D1={red,white,black}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X1=x2, x1=x3, x3=x4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After DAC: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D1= {white},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D2={green,white,black},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D3={white,blue},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D4={white,blue,black}</a:t>
            </a:r>
          </a:p>
        </p:txBody>
      </p:sp>
      <p:pic>
        <p:nvPicPr>
          <p:cNvPr id="18439" name="Picture 6" descr="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705600" y="2362200"/>
            <a:ext cx="1219200" cy="31623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17411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1741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84D059-9B6E-40C4-99D5-3B16FE310B7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Directional arc-consistency:</a:t>
            </a:r>
            <a:br>
              <a:rPr lang="en-US" smtClean="0"/>
            </a:br>
            <a:r>
              <a:rPr lang="en-US" sz="2100" smtClean="0"/>
              <a:t>another  restriction on propagation</a:t>
            </a:r>
          </a:p>
        </p:txBody>
      </p:sp>
      <p:pic>
        <p:nvPicPr>
          <p:cNvPr id="17414" name="Picture 3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>
          <a:xfrm>
            <a:off x="762000" y="2511425"/>
            <a:ext cx="7696200" cy="736600"/>
          </a:xfrm>
          <a:noFill/>
        </p:spPr>
      </p:pic>
      <p:sp>
        <p:nvSpPr>
          <p:cNvPr id="17415" name="Text Box 5"/>
          <p:cNvSpPr txBox="1">
            <a:spLocks noChangeArrowheads="1"/>
          </p:cNvSpPr>
          <p:nvPr/>
        </p:nvSpPr>
        <p:spPr bwMode="auto">
          <a:xfrm>
            <a:off x="822325" y="3694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822325" y="3770313"/>
            <a:ext cx="2540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D4={white,blue,black}</a:t>
            </a:r>
          </a:p>
          <a:p>
            <a:r>
              <a:rPr lang="en-US"/>
              <a:t>D3={red,white,blue}</a:t>
            </a:r>
          </a:p>
          <a:p>
            <a:r>
              <a:rPr lang="en-US"/>
              <a:t>D2={green,white,black}</a:t>
            </a:r>
          </a:p>
          <a:p>
            <a:r>
              <a:rPr lang="en-US"/>
              <a:t>D1={red,white,black}</a:t>
            </a:r>
          </a:p>
          <a:p>
            <a:r>
              <a:rPr lang="en-US"/>
              <a:t>X1=x2, x1=x3,x3=x4</a:t>
            </a:r>
          </a:p>
        </p:txBody>
      </p:sp>
      <p:pic>
        <p:nvPicPr>
          <p:cNvPr id="17417" name="Picture 8" descr="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781800" y="3200400"/>
            <a:ext cx="896938" cy="23241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102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102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496BBC-314D-40C5-9204-DF3B3F244368}" type="slidenum">
              <a:rPr lang="en-US" smtClean="0"/>
              <a:pPr/>
              <a:t>6</a:t>
            </a:fld>
            <a:endParaRPr lang="en-US" smtClean="0"/>
          </a:p>
        </p:txBody>
      </p:sp>
      <p:pic>
        <p:nvPicPr>
          <p:cNvPr id="1030" name="Picture 2"/>
          <p:cNvPicPr>
            <a:picLocks noChangeAspect="1" noChangeArrowheads="1"/>
          </p:cNvPicPr>
          <p:nvPr/>
        </p:nvPicPr>
        <p:blipFill>
          <a:blip r:embed="rId4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0" y="1600200"/>
            <a:ext cx="8759825" cy="2984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Algorithm for directional arc-consistency (DAC)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3241675" y="4970463"/>
          <a:ext cx="984250" cy="444500"/>
        </p:xfrm>
        <a:graphic>
          <a:graphicData uri="http://schemas.openxmlformats.org/presentationml/2006/ole">
            <p:oleObj spid="_x0000_s1026" name="Equation" r:id="rId5" imgW="482400" imgH="228600" progId="Equation.3">
              <p:embed/>
            </p:oleObj>
          </a:graphicData>
        </a:graphic>
      </p:graphicFrame>
      <p:sp>
        <p:nvSpPr>
          <p:cNvPr id="1032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4876800"/>
            <a:ext cx="8229600" cy="869950"/>
          </a:xfrm>
        </p:spPr>
        <p:txBody>
          <a:bodyPr/>
          <a:lstStyle/>
          <a:p>
            <a:pPr eaLnBrk="1" hangingPunct="1"/>
            <a:r>
              <a:rPr lang="en-US" sz="2300" smtClean="0"/>
              <a:t>Complexity</a:t>
            </a:r>
            <a:r>
              <a:rPr lang="en-US" sz="2700" smtClean="0"/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2150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2150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FF6E28-18B5-4728-89D1-228F72BCC82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900" smtClean="0"/>
              <a:t>Directional</a:t>
            </a:r>
            <a:r>
              <a:rPr lang="en-US" sz="2100" smtClean="0"/>
              <a:t> arc-consistency may not be enough </a:t>
            </a:r>
            <a:r>
              <a:rPr lang="en-US" sz="2100" smtClean="0">
                <a:sym typeface="Wingdings" pitchFamily="2" charset="2"/>
              </a:rPr>
              <a:t></a:t>
            </a:r>
            <a:br>
              <a:rPr lang="en-US" sz="2100" smtClean="0">
                <a:sym typeface="Wingdings" pitchFamily="2" charset="2"/>
              </a:rPr>
            </a:br>
            <a:r>
              <a:rPr lang="en-US" sz="2100" smtClean="0">
                <a:sym typeface="Wingdings" pitchFamily="2" charset="2"/>
              </a:rPr>
              <a:t>Directional path-consistency</a:t>
            </a:r>
            <a:endParaRPr lang="en-US" sz="2100" smtClean="0"/>
          </a:p>
        </p:txBody>
      </p:sp>
      <p:pic>
        <p:nvPicPr>
          <p:cNvPr id="21510" name="Picture 4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>
          <a:xfrm>
            <a:off x="496888" y="5300663"/>
            <a:ext cx="8229600" cy="900112"/>
          </a:xfrm>
          <a:noFill/>
        </p:spPr>
      </p:pic>
      <p:pic>
        <p:nvPicPr>
          <p:cNvPr id="21511" name="Picture 5" descr="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09800" y="1782763"/>
            <a:ext cx="4237038" cy="32924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23555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2355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DE307B-4E5F-4EFC-9452-CF6A333059B5}" type="slidenum">
              <a:rPr lang="en-US" smtClean="0"/>
              <a:pPr/>
              <a:t>8</a:t>
            </a:fld>
            <a:endParaRPr lang="en-US" smtClean="0"/>
          </a:p>
        </p:txBody>
      </p:sp>
      <p:pic>
        <p:nvPicPr>
          <p:cNvPr id="23557" name="Picture 2"/>
          <p:cNvPicPr>
            <a:picLocks noChangeAspect="1" noChangeArrowheads="1"/>
          </p:cNvPicPr>
          <p:nvPr/>
        </p:nvPicPr>
        <p:blipFill>
          <a:blip r:embed="rId3" cstate="print">
            <a:lum bright="-42000" contrast="60000"/>
          </a:blip>
          <a:srcRect/>
          <a:stretch>
            <a:fillRect/>
          </a:stretch>
        </p:blipFill>
        <p:spPr bwMode="auto">
          <a:xfrm>
            <a:off x="384175" y="1143000"/>
            <a:ext cx="8759825" cy="4108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3558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-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2500" smtClean="0"/>
              <a:t>Algorithm </a:t>
            </a:r>
            <a:r>
              <a:rPr lang="en-US" sz="2100" smtClean="0"/>
              <a:t>directional</a:t>
            </a:r>
            <a:r>
              <a:rPr lang="en-US" sz="2500" smtClean="0"/>
              <a:t> path consistency (DPC)</a:t>
            </a:r>
          </a:p>
        </p:txBody>
      </p:sp>
      <p:pic>
        <p:nvPicPr>
          <p:cNvPr id="23559" name="Picture 4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4" cstate="print">
            <a:lum bright="-42000" contrast="60000"/>
          </a:blip>
          <a:srcRect/>
          <a:stretch>
            <a:fillRect/>
          </a:stretch>
        </p:blipFill>
        <p:spPr>
          <a:xfrm>
            <a:off x="457200" y="4876800"/>
            <a:ext cx="8229600" cy="10525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Spring 2010</a:t>
            </a:r>
          </a:p>
        </p:txBody>
      </p:sp>
      <p:sp>
        <p:nvSpPr>
          <p:cNvPr id="20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ICS 179 - Graphical models</a:t>
            </a:r>
          </a:p>
        </p:txBody>
      </p:sp>
      <p:sp>
        <p:nvSpPr>
          <p:cNvPr id="20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B15131-76C9-4A95-88D7-998537C8935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0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of DPC</a:t>
            </a:r>
          </a:p>
        </p:txBody>
      </p:sp>
      <p:sp>
        <p:nvSpPr>
          <p:cNvPr id="20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Try it yourself:</a:t>
            </a:r>
          </a:p>
        </p:txBody>
      </p:sp>
      <p:grpSp>
        <p:nvGrpSpPr>
          <p:cNvPr id="2071" name="Group 4"/>
          <p:cNvGrpSpPr>
            <a:grpSpLocks/>
          </p:cNvGrpSpPr>
          <p:nvPr/>
        </p:nvGrpSpPr>
        <p:grpSpPr bwMode="auto">
          <a:xfrm>
            <a:off x="1066800" y="2819400"/>
            <a:ext cx="2362200" cy="1828800"/>
            <a:chOff x="528" y="1488"/>
            <a:chExt cx="1632" cy="1440"/>
          </a:xfrm>
        </p:grpSpPr>
        <p:sp>
          <p:nvSpPr>
            <p:cNvPr id="2072" name="Oval 5"/>
            <p:cNvSpPr>
              <a:spLocks noChangeArrowheads="1"/>
            </p:cNvSpPr>
            <p:nvPr/>
          </p:nvSpPr>
          <p:spPr bwMode="auto">
            <a:xfrm>
              <a:off x="786" y="2538"/>
              <a:ext cx="300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Oval 6"/>
            <p:cNvSpPr>
              <a:spLocks noChangeArrowheads="1"/>
            </p:cNvSpPr>
            <p:nvPr/>
          </p:nvSpPr>
          <p:spPr bwMode="auto">
            <a:xfrm>
              <a:off x="1215" y="1532"/>
              <a:ext cx="301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Oval 7"/>
            <p:cNvSpPr>
              <a:spLocks noChangeArrowheads="1"/>
            </p:cNvSpPr>
            <p:nvPr/>
          </p:nvSpPr>
          <p:spPr bwMode="auto">
            <a:xfrm>
              <a:off x="1602" y="2538"/>
              <a:ext cx="300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Oval 8"/>
            <p:cNvSpPr>
              <a:spLocks noChangeArrowheads="1"/>
            </p:cNvSpPr>
            <p:nvPr/>
          </p:nvSpPr>
          <p:spPr bwMode="auto">
            <a:xfrm>
              <a:off x="786" y="1969"/>
              <a:ext cx="300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" name="Oval 9"/>
            <p:cNvSpPr>
              <a:spLocks noChangeArrowheads="1"/>
            </p:cNvSpPr>
            <p:nvPr/>
          </p:nvSpPr>
          <p:spPr bwMode="auto">
            <a:xfrm>
              <a:off x="1602" y="1969"/>
              <a:ext cx="300" cy="3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" name="Line 10"/>
            <p:cNvSpPr>
              <a:spLocks noChangeShapeType="1"/>
            </p:cNvSpPr>
            <p:nvPr/>
          </p:nvSpPr>
          <p:spPr bwMode="auto">
            <a:xfrm flipV="1">
              <a:off x="1043" y="1794"/>
              <a:ext cx="215" cy="2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Line 11"/>
            <p:cNvSpPr>
              <a:spLocks noChangeShapeType="1"/>
            </p:cNvSpPr>
            <p:nvPr/>
          </p:nvSpPr>
          <p:spPr bwMode="auto">
            <a:xfrm>
              <a:off x="1473" y="1794"/>
              <a:ext cx="215" cy="2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Line 12"/>
            <p:cNvSpPr>
              <a:spLocks noChangeShapeType="1"/>
            </p:cNvSpPr>
            <p:nvPr/>
          </p:nvSpPr>
          <p:spPr bwMode="auto">
            <a:xfrm>
              <a:off x="1086" y="2669"/>
              <a:ext cx="5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Line 13"/>
            <p:cNvSpPr>
              <a:spLocks noChangeShapeType="1"/>
            </p:cNvSpPr>
            <p:nvPr/>
          </p:nvSpPr>
          <p:spPr bwMode="auto">
            <a:xfrm>
              <a:off x="957" y="2275"/>
              <a:ext cx="0" cy="2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Line 14"/>
            <p:cNvSpPr>
              <a:spLocks noChangeShapeType="1"/>
            </p:cNvSpPr>
            <p:nvPr/>
          </p:nvSpPr>
          <p:spPr bwMode="auto">
            <a:xfrm>
              <a:off x="1773" y="2275"/>
              <a:ext cx="0" cy="2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Line 15"/>
            <p:cNvSpPr>
              <a:spLocks noChangeShapeType="1"/>
            </p:cNvSpPr>
            <p:nvPr/>
          </p:nvSpPr>
          <p:spPr bwMode="auto">
            <a:xfrm>
              <a:off x="1387" y="1838"/>
              <a:ext cx="301" cy="7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2050" name="Object 16"/>
            <p:cNvGraphicFramePr>
              <a:graphicFrameLocks noChangeAspect="1"/>
            </p:cNvGraphicFramePr>
            <p:nvPr/>
          </p:nvGraphicFramePr>
          <p:xfrm>
            <a:off x="915" y="1663"/>
            <a:ext cx="254" cy="259"/>
          </p:xfrm>
          <a:graphic>
            <a:graphicData uri="http://schemas.openxmlformats.org/presentationml/2006/ole">
              <p:oleObj spid="_x0000_s2050" name="Equation" r:id="rId4" imgW="139680" imgH="139680" progId="Equation.3">
                <p:embed/>
              </p:oleObj>
            </a:graphicData>
          </a:graphic>
        </p:graphicFrame>
        <p:graphicFrame>
          <p:nvGraphicFramePr>
            <p:cNvPr id="2051" name="Object 17"/>
            <p:cNvGraphicFramePr>
              <a:graphicFrameLocks noChangeAspect="1"/>
            </p:cNvGraphicFramePr>
            <p:nvPr/>
          </p:nvGraphicFramePr>
          <p:xfrm>
            <a:off x="1301" y="2100"/>
            <a:ext cx="254" cy="259"/>
          </p:xfrm>
          <a:graphic>
            <a:graphicData uri="http://schemas.openxmlformats.org/presentationml/2006/ole">
              <p:oleObj spid="_x0000_s2051" name="Equation" r:id="rId5" imgW="139680" imgH="139680" progId="Equation.3">
                <p:embed/>
              </p:oleObj>
            </a:graphicData>
          </a:graphic>
        </p:graphicFrame>
        <p:graphicFrame>
          <p:nvGraphicFramePr>
            <p:cNvPr id="2052" name="Object 18"/>
            <p:cNvGraphicFramePr>
              <a:graphicFrameLocks noChangeAspect="1"/>
            </p:cNvGraphicFramePr>
            <p:nvPr/>
          </p:nvGraphicFramePr>
          <p:xfrm>
            <a:off x="700" y="2275"/>
            <a:ext cx="254" cy="259"/>
          </p:xfrm>
          <a:graphic>
            <a:graphicData uri="http://schemas.openxmlformats.org/presentationml/2006/ole">
              <p:oleObj spid="_x0000_s2052" name="Equation" r:id="rId6" imgW="139680" imgH="139680" progId="Equation.3">
                <p:embed/>
              </p:oleObj>
            </a:graphicData>
          </a:graphic>
        </p:graphicFrame>
        <p:graphicFrame>
          <p:nvGraphicFramePr>
            <p:cNvPr id="2053" name="Object 19"/>
            <p:cNvGraphicFramePr>
              <a:graphicFrameLocks noChangeAspect="1"/>
            </p:cNvGraphicFramePr>
            <p:nvPr/>
          </p:nvGraphicFramePr>
          <p:xfrm>
            <a:off x="1215" y="2669"/>
            <a:ext cx="254" cy="259"/>
          </p:xfrm>
          <a:graphic>
            <a:graphicData uri="http://schemas.openxmlformats.org/presentationml/2006/ole">
              <p:oleObj spid="_x0000_s2053" name="Equation" r:id="rId7" imgW="139680" imgH="139680" progId="Equation.3">
                <p:embed/>
              </p:oleObj>
            </a:graphicData>
          </a:graphic>
        </p:graphicFrame>
        <p:graphicFrame>
          <p:nvGraphicFramePr>
            <p:cNvPr id="2054" name="Object 20"/>
            <p:cNvGraphicFramePr>
              <a:graphicFrameLocks noChangeAspect="1"/>
            </p:cNvGraphicFramePr>
            <p:nvPr/>
          </p:nvGraphicFramePr>
          <p:xfrm>
            <a:off x="1559" y="1663"/>
            <a:ext cx="254" cy="259"/>
          </p:xfrm>
          <a:graphic>
            <a:graphicData uri="http://schemas.openxmlformats.org/presentationml/2006/ole">
              <p:oleObj spid="_x0000_s2054" name="Equation" r:id="rId8" imgW="139680" imgH="139680" progId="Equation.3">
                <p:embed/>
              </p:oleObj>
            </a:graphicData>
          </a:graphic>
        </p:graphicFrame>
        <p:graphicFrame>
          <p:nvGraphicFramePr>
            <p:cNvPr id="2055" name="Object 21"/>
            <p:cNvGraphicFramePr>
              <a:graphicFrameLocks noChangeAspect="1"/>
            </p:cNvGraphicFramePr>
            <p:nvPr/>
          </p:nvGraphicFramePr>
          <p:xfrm>
            <a:off x="1773" y="2275"/>
            <a:ext cx="255" cy="259"/>
          </p:xfrm>
          <a:graphic>
            <a:graphicData uri="http://schemas.openxmlformats.org/presentationml/2006/ole">
              <p:oleObj spid="_x0000_s2055" name="Equation" r:id="rId9" imgW="139680" imgH="139680" progId="Equation.3">
                <p:embed/>
              </p:oleObj>
            </a:graphicData>
          </a:graphic>
        </p:graphicFrame>
        <p:graphicFrame>
          <p:nvGraphicFramePr>
            <p:cNvPr id="2056" name="Object 22"/>
            <p:cNvGraphicFramePr>
              <a:graphicFrameLocks noChangeAspect="1"/>
            </p:cNvGraphicFramePr>
            <p:nvPr/>
          </p:nvGraphicFramePr>
          <p:xfrm>
            <a:off x="1258" y="1575"/>
            <a:ext cx="215" cy="219"/>
          </p:xfrm>
          <a:graphic>
            <a:graphicData uri="http://schemas.openxmlformats.org/presentationml/2006/ole">
              <p:oleObj spid="_x0000_s2056" name="Equation" r:id="rId10" imgW="152280" imgH="152280" progId="Equation.3">
                <p:embed/>
              </p:oleObj>
            </a:graphicData>
          </a:graphic>
        </p:graphicFrame>
        <p:graphicFrame>
          <p:nvGraphicFramePr>
            <p:cNvPr id="2057" name="Object 23"/>
            <p:cNvGraphicFramePr>
              <a:graphicFrameLocks noChangeAspect="1"/>
            </p:cNvGraphicFramePr>
            <p:nvPr/>
          </p:nvGraphicFramePr>
          <p:xfrm>
            <a:off x="820" y="2013"/>
            <a:ext cx="232" cy="219"/>
          </p:xfrm>
          <a:graphic>
            <a:graphicData uri="http://schemas.openxmlformats.org/presentationml/2006/ole">
              <p:oleObj spid="_x0000_s2057" name="Equation" r:id="rId11" imgW="164880" imgH="152280" progId="Equation.3">
                <p:embed/>
              </p:oleObj>
            </a:graphicData>
          </a:graphic>
        </p:graphicFrame>
        <p:graphicFrame>
          <p:nvGraphicFramePr>
            <p:cNvPr id="2058" name="Object 24"/>
            <p:cNvGraphicFramePr>
              <a:graphicFrameLocks noChangeAspect="1"/>
            </p:cNvGraphicFramePr>
            <p:nvPr/>
          </p:nvGraphicFramePr>
          <p:xfrm>
            <a:off x="820" y="2573"/>
            <a:ext cx="232" cy="237"/>
          </p:xfrm>
          <a:graphic>
            <a:graphicData uri="http://schemas.openxmlformats.org/presentationml/2006/ole">
              <p:oleObj spid="_x0000_s2058" name="Equation" r:id="rId12" imgW="164880" imgH="164880" progId="Equation.3">
                <p:embed/>
              </p:oleObj>
            </a:graphicData>
          </a:graphic>
        </p:graphicFrame>
        <p:graphicFrame>
          <p:nvGraphicFramePr>
            <p:cNvPr id="2059" name="Object 25"/>
            <p:cNvGraphicFramePr>
              <a:graphicFrameLocks noChangeAspect="1"/>
            </p:cNvGraphicFramePr>
            <p:nvPr/>
          </p:nvGraphicFramePr>
          <p:xfrm>
            <a:off x="1645" y="1995"/>
            <a:ext cx="214" cy="255"/>
          </p:xfrm>
          <a:graphic>
            <a:graphicData uri="http://schemas.openxmlformats.org/presentationml/2006/ole">
              <p:oleObj spid="_x0000_s2059" name="Equation" r:id="rId13" imgW="152280" imgH="177480" progId="Equation.3">
                <p:embed/>
              </p:oleObj>
            </a:graphicData>
          </a:graphic>
        </p:graphicFrame>
        <p:graphicFrame>
          <p:nvGraphicFramePr>
            <p:cNvPr id="2060" name="Object 26"/>
            <p:cNvGraphicFramePr>
              <a:graphicFrameLocks noChangeAspect="1"/>
            </p:cNvGraphicFramePr>
            <p:nvPr/>
          </p:nvGraphicFramePr>
          <p:xfrm>
            <a:off x="1645" y="2582"/>
            <a:ext cx="214" cy="218"/>
          </p:xfrm>
          <a:graphic>
            <a:graphicData uri="http://schemas.openxmlformats.org/presentationml/2006/ole">
              <p:oleObj spid="_x0000_s2060" name="Equation" r:id="rId14" imgW="152280" imgH="152280" progId="Equation.3">
                <p:embed/>
              </p:oleObj>
            </a:graphicData>
          </a:graphic>
        </p:graphicFrame>
        <p:graphicFrame>
          <p:nvGraphicFramePr>
            <p:cNvPr id="2061" name="Object 27"/>
            <p:cNvGraphicFramePr>
              <a:graphicFrameLocks noChangeAspect="1"/>
            </p:cNvGraphicFramePr>
            <p:nvPr/>
          </p:nvGraphicFramePr>
          <p:xfrm>
            <a:off x="1516" y="1488"/>
            <a:ext cx="257" cy="161"/>
          </p:xfrm>
          <a:graphic>
            <a:graphicData uri="http://schemas.openxmlformats.org/presentationml/2006/ole">
              <p:oleObj spid="_x0000_s2061" name="Equation" r:id="rId15" imgW="330120" imgH="203040" progId="Equation.3">
                <p:embed/>
              </p:oleObj>
            </a:graphicData>
          </a:graphic>
        </p:graphicFrame>
        <p:graphicFrame>
          <p:nvGraphicFramePr>
            <p:cNvPr id="2062" name="Object 28"/>
            <p:cNvGraphicFramePr>
              <a:graphicFrameLocks noChangeAspect="1"/>
            </p:cNvGraphicFramePr>
            <p:nvPr/>
          </p:nvGraphicFramePr>
          <p:xfrm>
            <a:off x="1902" y="2713"/>
            <a:ext cx="258" cy="161"/>
          </p:xfrm>
          <a:graphic>
            <a:graphicData uri="http://schemas.openxmlformats.org/presentationml/2006/ole">
              <p:oleObj spid="_x0000_s2062" name="Equation" r:id="rId16" imgW="330120" imgH="203040" progId="Equation.3">
                <p:embed/>
              </p:oleObj>
            </a:graphicData>
          </a:graphic>
        </p:graphicFrame>
        <p:graphicFrame>
          <p:nvGraphicFramePr>
            <p:cNvPr id="2063" name="Object 29"/>
            <p:cNvGraphicFramePr>
              <a:graphicFrameLocks noChangeAspect="1"/>
            </p:cNvGraphicFramePr>
            <p:nvPr/>
          </p:nvGraphicFramePr>
          <p:xfrm>
            <a:off x="528" y="2713"/>
            <a:ext cx="258" cy="161"/>
          </p:xfrm>
          <a:graphic>
            <a:graphicData uri="http://schemas.openxmlformats.org/presentationml/2006/ole">
              <p:oleObj spid="_x0000_s2063" name="Equation" r:id="rId17" imgW="330120" imgH="203040" progId="Equation.3">
                <p:embed/>
              </p:oleObj>
            </a:graphicData>
          </a:graphic>
        </p:graphicFrame>
        <p:graphicFrame>
          <p:nvGraphicFramePr>
            <p:cNvPr id="2064" name="Object 30"/>
            <p:cNvGraphicFramePr>
              <a:graphicFrameLocks noChangeAspect="1"/>
            </p:cNvGraphicFramePr>
            <p:nvPr/>
          </p:nvGraphicFramePr>
          <p:xfrm>
            <a:off x="571" y="1882"/>
            <a:ext cx="258" cy="161"/>
          </p:xfrm>
          <a:graphic>
            <a:graphicData uri="http://schemas.openxmlformats.org/presentationml/2006/ole">
              <p:oleObj spid="_x0000_s2064" name="Equation" r:id="rId18" imgW="330120" imgH="203040" progId="Equation.3">
                <p:embed/>
              </p:oleObj>
            </a:graphicData>
          </a:graphic>
        </p:graphicFrame>
        <p:graphicFrame>
          <p:nvGraphicFramePr>
            <p:cNvPr id="2065" name="Object 31"/>
            <p:cNvGraphicFramePr>
              <a:graphicFrameLocks noChangeAspect="1"/>
            </p:cNvGraphicFramePr>
            <p:nvPr/>
          </p:nvGraphicFramePr>
          <p:xfrm>
            <a:off x="1816" y="1838"/>
            <a:ext cx="338" cy="161"/>
          </p:xfrm>
          <a:graphic>
            <a:graphicData uri="http://schemas.openxmlformats.org/presentationml/2006/ole">
              <p:oleObj spid="_x0000_s2065" name="Equation" r:id="rId19" imgW="431640" imgH="20304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udio">
  <a:themeElements>
    <a:clrScheme name="Studio 3">
      <a:dk1>
        <a:srgbClr val="000000"/>
      </a:dk1>
      <a:lt1>
        <a:srgbClr val="FFFFFF"/>
      </a:lt1>
      <a:dk2>
        <a:srgbClr val="CD0505"/>
      </a:dk2>
      <a:lt2>
        <a:srgbClr val="5F5F5F"/>
      </a:lt2>
      <a:accent1>
        <a:srgbClr val="D2D5DE"/>
      </a:accent1>
      <a:accent2>
        <a:srgbClr val="D55757"/>
      </a:accent2>
      <a:accent3>
        <a:srgbClr val="FFFFFF"/>
      </a:accent3>
      <a:accent4>
        <a:srgbClr val="000000"/>
      </a:accent4>
      <a:accent5>
        <a:srgbClr val="E5E7EC"/>
      </a:accent5>
      <a:accent6>
        <a:srgbClr val="C14E4E"/>
      </a:accent6>
      <a:hlink>
        <a:srgbClr val="F42D1E"/>
      </a:hlink>
      <a:folHlink>
        <a:srgbClr val="7C849E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1481</TotalTime>
  <Words>1113</Words>
  <Application>Microsoft Office PowerPoint</Application>
  <PresentationFormat>On-screen Show (4:3)</PresentationFormat>
  <Paragraphs>336</Paragraphs>
  <Slides>39</Slides>
  <Notes>39</Notes>
  <HiddenSlides>3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Studio</vt:lpstr>
      <vt:lpstr>Equation</vt:lpstr>
      <vt:lpstr>Chart</vt:lpstr>
      <vt:lpstr>Clip</vt:lpstr>
      <vt:lpstr>Directional consistency Chapter 4  </vt:lpstr>
      <vt:lpstr>Backtrack-free search: or What level of consistency will guarantee global-consistency</vt:lpstr>
      <vt:lpstr>Example of DAC</vt:lpstr>
      <vt:lpstr>Directional arc-consistency: another  restriction on propagation</vt:lpstr>
      <vt:lpstr>Directional arc-consistency: another  restriction on propagation</vt:lpstr>
      <vt:lpstr>Algorithm for directional arc-consistency (DAC)</vt:lpstr>
      <vt:lpstr>Directional arc-consistency may not be enough  Directional path-consistency</vt:lpstr>
      <vt:lpstr>Algorithm directional path consistency (DPC)</vt:lpstr>
      <vt:lpstr>Example of DPC</vt:lpstr>
      <vt:lpstr>Directional  i-consistency</vt:lpstr>
      <vt:lpstr>Algorithm directional i-consistency</vt:lpstr>
      <vt:lpstr>Induced-width captures the changes to the constraint graph:</vt:lpstr>
      <vt:lpstr>Induced-width captures the changes to the constraint graph:</vt:lpstr>
      <vt:lpstr>The induced-width  DPC recursively connects parents in the ordered graph, yielding:</vt:lpstr>
      <vt:lpstr>The induced-width  DPC recursively connects parents in the ordered graph, yielding:</vt:lpstr>
      <vt:lpstr>Induced-width and DPC</vt:lpstr>
      <vt:lpstr>Refined Complexity using induced-width</vt:lpstr>
      <vt:lpstr>Greedy algorithms for iduced-width</vt:lpstr>
      <vt:lpstr>Min-width ordering</vt:lpstr>
      <vt:lpstr>Min-induced-width</vt:lpstr>
      <vt:lpstr>Min-fill algorithm</vt:lpstr>
      <vt:lpstr>Cordal graphs and Max-cardinality ordering</vt:lpstr>
      <vt:lpstr>Example</vt:lpstr>
      <vt:lpstr>Max-cardinality ordering</vt:lpstr>
      <vt:lpstr>Width vs local consistency: solving trees</vt:lpstr>
      <vt:lpstr>Tree-solving</vt:lpstr>
      <vt:lpstr>Width-2 and DPC</vt:lpstr>
      <vt:lpstr>Width vs directional consistency (Freuder 82)</vt:lpstr>
      <vt:lpstr>Width vs i-consistency</vt:lpstr>
      <vt:lpstr>Special case of induced-width 2</vt:lpstr>
      <vt:lpstr>Adaptive-consistency</vt:lpstr>
      <vt:lpstr>Bucket Elimination Adaptive Consistency (Dechter &amp; Pearl, 1987)</vt:lpstr>
      <vt:lpstr>Slide 33</vt:lpstr>
      <vt:lpstr>The Idea of Elimination  </vt:lpstr>
      <vt:lpstr>Adaptive-consistency, bucket-elimination</vt:lpstr>
      <vt:lpstr>Properties of bucket-elimination (adaptive consistency)</vt:lpstr>
      <vt:lpstr>Solving Trees  (Mackworth and Freuder, 1985)</vt:lpstr>
      <vt:lpstr>Summary: directional i-consistency</vt:lpstr>
      <vt:lpstr>Variable Elimination </vt:lpstr>
    </vt:vector>
  </TitlesOfParts>
  <Company>University of California Irvine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Espinoza</dc:creator>
  <cp:lastModifiedBy>Rina Dechter</cp:lastModifiedBy>
  <cp:revision>142</cp:revision>
  <dcterms:created xsi:type="dcterms:W3CDTF">2003-09-16T17:17:30Z</dcterms:created>
  <dcterms:modified xsi:type="dcterms:W3CDTF">2010-04-24T21:42:50Z</dcterms:modified>
</cp:coreProperties>
</file>