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7" r:id="rId18"/>
    <p:sldId id="272" r:id="rId19"/>
    <p:sldId id="273" r:id="rId20"/>
    <p:sldId id="274" r:id="rId21"/>
    <p:sldId id="275" r:id="rId22"/>
    <p:sldId id="276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2277A-1534-4600-BD4E-8B9E95CB9721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7EC9C-5659-4011-9DAB-3A12C1E7E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7EC9C-5659-4011-9DAB-3A12C1E7E1F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79535-3032-48AB-9C82-25ABBC0B91B4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96C83-6A5B-4817-977C-4C7D02E3C4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Efficient computation of sum-products on GPUs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M. </a:t>
            </a:r>
            <a:r>
              <a:rPr lang="en-US" dirty="0" err="1" smtClean="0"/>
              <a:t>Siberstein</a:t>
            </a:r>
            <a:r>
              <a:rPr lang="en-US" dirty="0" smtClean="0"/>
              <a:t>, A. Schuster, D. Geiger, A. </a:t>
            </a:r>
            <a:r>
              <a:rPr lang="en-US" dirty="0" err="1" smtClean="0"/>
              <a:t>Patley</a:t>
            </a:r>
            <a:r>
              <a:rPr lang="en-US" dirty="0" smtClean="0"/>
              <a:t>, J. Owens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</a:t>
            </a:r>
            <a:r>
              <a:rPr lang="en-US" dirty="0" err="1" smtClean="0"/>
              <a:t>pseudocode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1523" y="1877467"/>
            <a:ext cx="6780953" cy="397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Input data organization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data is organized in  </a:t>
            </a:r>
            <a:r>
              <a:rPr lang="en-US" dirty="0" err="1" smtClean="0"/>
              <a:t>multidimentional</a:t>
            </a:r>
            <a:r>
              <a:rPr lang="en-US" dirty="0" smtClean="0"/>
              <a:t> arrays</a:t>
            </a:r>
          </a:p>
          <a:p>
            <a:r>
              <a:rPr lang="en-US" dirty="0" err="1" smtClean="0"/>
              <a:t>E.g</a:t>
            </a:r>
            <a:r>
              <a:rPr lang="en-US" dirty="0" smtClean="0"/>
              <a:t> . </a:t>
            </a:r>
          </a:p>
          <a:p>
            <a:pPr lvl="1"/>
            <a:r>
              <a:rPr lang="en-US" dirty="0" smtClean="0"/>
              <a:t>F(</a:t>
            </a:r>
            <a:r>
              <a:rPr lang="en-US" dirty="0" err="1" smtClean="0"/>
              <a:t>x,y,z</a:t>
            </a:r>
            <a:r>
              <a:rPr lang="en-US" dirty="0" smtClean="0"/>
              <a:t>) &lt;-&gt; array of size |X|*|Y|*|Z|</a:t>
            </a:r>
          </a:p>
          <a:p>
            <a:pPr lvl="1"/>
            <a:r>
              <a:rPr lang="en-US" dirty="0" smtClean="0"/>
              <a:t>F(x0,y0,z0) is located at z0+|Z|*y0 + |Z|*|Y|*x0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traversal should be sequential for both input &amp; output.</a:t>
            </a:r>
          </a:p>
          <a:p>
            <a:r>
              <a:rPr lang="en-US" dirty="0" smtClean="0"/>
              <a:t>Global order on all the variables of each bucket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Input data access (cont.)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143000"/>
            <a:ext cx="6999287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Input data access (cont.)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990600"/>
            <a:ext cx="6237288" cy="544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Input data access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order of variables over all buckets:</a:t>
            </a:r>
          </a:p>
          <a:p>
            <a:pPr lvl="1"/>
            <a:r>
              <a:rPr lang="en-US" dirty="0" smtClean="0"/>
              <a:t>Sets of marginalization variables of the buckets are ordered in the reverse order of the buckets.</a:t>
            </a:r>
          </a:p>
          <a:p>
            <a:pPr lvl="1"/>
            <a:r>
              <a:rPr lang="en-US" dirty="0" smtClean="0"/>
              <a:t>Within each set, assigning arbitrary order</a:t>
            </a:r>
          </a:p>
          <a:p>
            <a:pPr lvl="1"/>
            <a:r>
              <a:rPr lang="en-US" dirty="0" smtClean="0"/>
              <a:t>All non-marginalization variables are placed to be the highest in the order, and arbitrarily ordered among themselves.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Input data access (cont.)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Global ordering:</a:t>
            </a:r>
          </a:p>
          <a:p>
            <a:pPr lvl="1"/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371600"/>
            <a:ext cx="518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743200"/>
            <a:ext cx="38862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429000"/>
            <a:ext cx="28289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33600" y="4953000"/>
            <a:ext cx="42386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NVIDIA CUDA</a:t>
            </a:r>
          </a:p>
          <a:p>
            <a:r>
              <a:rPr lang="en-US" dirty="0" smtClean="0"/>
              <a:t>MPF Problem</a:t>
            </a:r>
          </a:p>
          <a:p>
            <a:r>
              <a:rPr lang="en-US" dirty="0" smtClean="0"/>
              <a:t>Serial MPF Kernel</a:t>
            </a:r>
          </a:p>
          <a:p>
            <a:r>
              <a:rPr lang="en-US" dirty="0"/>
              <a:t>Input data </a:t>
            </a:r>
            <a:r>
              <a:rPr lang="en-US" dirty="0" smtClean="0"/>
              <a:t>organization (global orderings, sequential access)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2133600"/>
            <a:ext cx="482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Performance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Analytically evaluate the algorithm performance using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P = aggregated maximum rate of computations of GPU (FLOP/s)</a:t>
            </a:r>
          </a:p>
          <a:p>
            <a:pPr>
              <a:buNone/>
            </a:pPr>
            <a:r>
              <a:rPr lang="en-US" sz="2800" dirty="0" smtClean="0"/>
              <a:t>	M= memory band width of </a:t>
            </a:r>
            <a:r>
              <a:rPr lang="en-US" sz="2800" dirty="0" err="1" smtClean="0"/>
              <a:t>tranfers</a:t>
            </a:r>
            <a:r>
              <a:rPr lang="en-US" sz="2800" dirty="0" smtClean="0"/>
              <a:t> between GPU global memory and ALUs (float/s)</a:t>
            </a:r>
          </a:p>
          <a:p>
            <a:pPr>
              <a:buNone/>
            </a:pPr>
            <a:r>
              <a:rPr lang="en-US" sz="2800" dirty="0" smtClean="0"/>
              <a:t>	A = Arithmetic intensity.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438400"/>
            <a:ext cx="36480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Performance Model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Without cache, A is very low </a:t>
            </a:r>
          </a:p>
          <a:p>
            <a:pPr lvl="1"/>
            <a:r>
              <a:rPr lang="en-US" dirty="0" smtClean="0"/>
              <a:t> &gt; Speed = A * M &lt;&lt; P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With cache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err="1" smtClean="0"/>
              <a:t>ci</a:t>
            </a:r>
            <a:r>
              <a:rPr lang="en-US" dirty="0" smtClean="0"/>
              <a:t> is the cache miss rate for accessing function 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m is  the number of input functions</a:t>
            </a:r>
          </a:p>
          <a:p>
            <a:pPr lvl="1"/>
            <a:r>
              <a:rPr lang="en-US" dirty="0" smtClean="0"/>
              <a:t>N is the number of configurations of the marginalization variables</a:t>
            </a:r>
          </a:p>
          <a:p>
            <a:pPr lvl="1"/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200400"/>
            <a:ext cx="31146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MPF characterized by</a:t>
            </a:r>
          </a:p>
          <a:p>
            <a:pPr lvl="1"/>
            <a:r>
              <a:rPr lang="en-US" dirty="0" smtClean="0"/>
              <a:t>Complex data dependent      </a:t>
            </a:r>
          </a:p>
          <a:p>
            <a:pPr lvl="1"/>
            <a:r>
              <a:rPr lang="en-US" dirty="0" smtClean="0"/>
              <a:t>High data reuse </a:t>
            </a:r>
          </a:p>
          <a:p>
            <a:pPr lvl="1"/>
            <a:r>
              <a:rPr lang="en-US" dirty="0" smtClean="0"/>
              <a:t>Low compute-to-memory access ration</a:t>
            </a:r>
          </a:p>
          <a:p>
            <a:r>
              <a:rPr lang="en-US" dirty="0" smtClean="0"/>
              <a:t>Technique to solve MPF </a:t>
            </a:r>
          </a:p>
          <a:p>
            <a:pPr lvl="1"/>
            <a:r>
              <a:rPr lang="en-US" dirty="0" smtClean="0"/>
              <a:t>Memory-bound algorithm </a:t>
            </a:r>
            <a:r>
              <a:rPr lang="en-US" sz="1800" dirty="0" smtClean="0"/>
              <a:t>with</a:t>
            </a:r>
            <a:r>
              <a:rPr lang="en-US" dirty="0" smtClean="0"/>
              <a:t> High data reuse (caching ) On GPU</a:t>
            </a:r>
          </a:p>
          <a:p>
            <a:endParaRPr lang="en-US" dirty="0" smtClean="0"/>
          </a:p>
        </p:txBody>
      </p:sp>
      <p:sp>
        <p:nvSpPr>
          <p:cNvPr id="4" name="Plus 3"/>
          <p:cNvSpPr/>
          <p:nvPr/>
        </p:nvSpPr>
        <p:spPr>
          <a:xfrm>
            <a:off x="7086600" y="3352800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8"/>
          <p:cNvSpPr/>
          <p:nvPr/>
        </p:nvSpPr>
        <p:spPr>
          <a:xfrm>
            <a:off x="3581400" y="2819400"/>
            <a:ext cx="228600" cy="2286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>
            <a:off x="4953000" y="2209800"/>
            <a:ext cx="304800" cy="4572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User-managed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Caching implementation should maintain</a:t>
            </a:r>
          </a:p>
          <a:p>
            <a:pPr lvl="1"/>
            <a:r>
              <a:rPr lang="en-US" dirty="0" smtClean="0"/>
              <a:t>Spatial locality </a:t>
            </a:r>
          </a:p>
          <a:p>
            <a:pPr lvl="1"/>
            <a:r>
              <a:rPr lang="en-US" dirty="0" smtClean="0"/>
              <a:t>Temporal locality </a:t>
            </a:r>
          </a:p>
          <a:p>
            <a:r>
              <a:rPr lang="en-US" dirty="0" smtClean="0"/>
              <a:t>Spatial locality is improved by restructuring the input data </a:t>
            </a:r>
          </a:p>
          <a:p>
            <a:r>
              <a:rPr lang="en-US" dirty="0" smtClean="0"/>
              <a:t>Prefer spatial locality over temporal locality due to high cost of index computation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value in every input and output array is identified by “bucket address”</a:t>
            </a:r>
          </a:p>
          <a:p>
            <a:r>
              <a:rPr lang="en-US" dirty="0" smtClean="0"/>
              <a:t>Bucket address is a vector (index vector):</a:t>
            </a:r>
          </a:p>
          <a:p>
            <a:pPr lvl="1"/>
            <a:r>
              <a:rPr lang="en-US" dirty="0" smtClean="0"/>
              <a:t>Over all the variables in the bucket</a:t>
            </a:r>
          </a:p>
          <a:p>
            <a:pPr lvl="1"/>
            <a:r>
              <a:rPr lang="en-US" dirty="0" smtClean="0"/>
              <a:t>Variables are ordered according to the global order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</a:t>
            </a: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514600" cy="4525963"/>
          </a:xfrm>
        </p:spPr>
        <p:txBody>
          <a:bodyPr>
            <a:normAutofit/>
          </a:bodyPr>
          <a:lstStyle/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One </a:t>
            </a:r>
            <a:r>
              <a:rPr lang="en-US" sz="1800" dirty="0" smtClean="0"/>
              <a:t>s</a:t>
            </a:r>
            <a:r>
              <a:rPr lang="en-US" sz="1800" dirty="0" smtClean="0"/>
              <a:t>egment per input function</a:t>
            </a:r>
          </a:p>
          <a:p>
            <a:r>
              <a:rPr lang="en-US" sz="1800" dirty="0" smtClean="0"/>
              <a:t>Cache Tag</a:t>
            </a:r>
          </a:p>
          <a:p>
            <a:r>
              <a:rPr lang="en-US" sz="1800" dirty="0" smtClean="0"/>
              <a:t>Cache Page Tag</a:t>
            </a:r>
          </a:p>
          <a:p>
            <a:r>
              <a:rPr lang="en-US" sz="1800" dirty="0" smtClean="0"/>
              <a:t>C</a:t>
            </a:r>
            <a:r>
              <a:rPr lang="en-US" sz="1800" dirty="0" smtClean="0"/>
              <a:t>ache page: all data with the same cache page tag </a:t>
            </a:r>
          </a:p>
          <a:p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295400"/>
            <a:ext cx="5681663" cy="533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Kernel implementation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10200" y="1600200"/>
            <a:ext cx="3276600" cy="48768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3-7 : computation of memory offsets</a:t>
            </a:r>
          </a:p>
          <a:p>
            <a:endParaRPr lang="en-US" sz="1400" dirty="0" smtClean="0"/>
          </a:p>
          <a:p>
            <a:r>
              <a:rPr lang="en-US" sz="1400" dirty="0" smtClean="0"/>
              <a:t>7-15: cache </a:t>
            </a:r>
            <a:r>
              <a:rPr lang="en-US" sz="1400" dirty="0" err="1" smtClean="0"/>
              <a:t>prefetching</a:t>
            </a:r>
            <a:endParaRPr lang="en-US" sz="1400" dirty="0" smtClean="0"/>
          </a:p>
          <a:p>
            <a:pPr lvl="1"/>
            <a:r>
              <a:rPr lang="en-US" sz="1000" dirty="0" smtClean="0"/>
              <a:t>11: input data is staged into the share </a:t>
            </a:r>
            <a:r>
              <a:rPr lang="en-US" sz="1000" dirty="0" err="1" smtClean="0"/>
              <a:t>mem</a:t>
            </a:r>
            <a:endParaRPr lang="en-US" sz="1000" dirty="0" smtClean="0"/>
          </a:p>
          <a:p>
            <a:pPr lvl="1"/>
            <a:r>
              <a:rPr lang="en-US" sz="1000" dirty="0" smtClean="0"/>
              <a:t>9: </a:t>
            </a:r>
            <a:r>
              <a:rPr lang="en-US" sz="1000" dirty="0" err="1" smtClean="0"/>
              <a:t>freshing</a:t>
            </a:r>
            <a:r>
              <a:rPr lang="en-US" sz="1000" dirty="0" smtClean="0"/>
              <a:t> function segment to </a:t>
            </a:r>
            <a:r>
              <a:rPr lang="en-US" sz="1000" dirty="0" err="1" smtClean="0"/>
              <a:t>mv</a:t>
            </a:r>
            <a:r>
              <a:rPr lang="en-US" sz="1000" dirty="0" smtClean="0"/>
              <a:t> to </a:t>
            </a:r>
            <a:r>
              <a:rPr lang="en-US" sz="1000" dirty="0" err="1" smtClean="0"/>
              <a:t>nxt</a:t>
            </a:r>
            <a:r>
              <a:rPr lang="en-US" sz="1000" dirty="0" smtClean="0"/>
              <a:t> pg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15-29: computation loop</a:t>
            </a:r>
          </a:p>
          <a:p>
            <a:pPr lvl="1"/>
            <a:r>
              <a:rPr lang="en-US" sz="1000" dirty="0" smtClean="0"/>
              <a:t>Is the </a:t>
            </a:r>
            <a:r>
              <a:rPr lang="en-US" sz="1000" dirty="0" err="1" smtClean="0"/>
              <a:t>func</a:t>
            </a:r>
            <a:r>
              <a:rPr lang="en-US" sz="1000" dirty="0" smtClean="0"/>
              <a:t> cached ?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29 : write back the result</a:t>
            </a:r>
          </a:p>
          <a:p>
            <a:pPr>
              <a:buNone/>
            </a:pPr>
            <a:endParaRPr lang="en-US" sz="1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066800"/>
            <a:ext cx="4528868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GPU version</a:t>
            </a:r>
          </a:p>
          <a:p>
            <a:pPr lvl="1"/>
            <a:r>
              <a:rPr lang="en-US" dirty="0" smtClean="0"/>
              <a:t>NVIDIA’s </a:t>
            </a:r>
            <a:r>
              <a:rPr lang="en-US" dirty="0" err="1" smtClean="0"/>
              <a:t>GeForce</a:t>
            </a:r>
            <a:r>
              <a:rPr lang="en-US" dirty="0" smtClean="0"/>
              <a:t> GTX800</a:t>
            </a:r>
          </a:p>
          <a:p>
            <a:pPr lvl="2"/>
            <a:r>
              <a:rPr lang="en-US" dirty="0" smtClean="0"/>
              <a:t>128 thread processors</a:t>
            </a:r>
          </a:p>
          <a:p>
            <a:pPr lvl="2"/>
            <a:r>
              <a:rPr lang="en-US" dirty="0" smtClean="0"/>
              <a:t>750 MB of global memory</a:t>
            </a:r>
          </a:p>
          <a:p>
            <a:r>
              <a:rPr lang="en-US" dirty="0" smtClean="0"/>
              <a:t>CPU version</a:t>
            </a:r>
          </a:p>
          <a:p>
            <a:pPr lvl="1"/>
            <a:r>
              <a:rPr lang="en-US" dirty="0" smtClean="0"/>
              <a:t>Intel Core 2 2.4 </a:t>
            </a:r>
            <a:r>
              <a:rPr lang="en-US" dirty="0" err="1" smtClean="0"/>
              <a:t>Ghz</a:t>
            </a:r>
            <a:endParaRPr lang="en-US" dirty="0" smtClean="0"/>
          </a:p>
          <a:p>
            <a:pPr lvl="2"/>
            <a:r>
              <a:rPr lang="en-US" dirty="0" smtClean="0"/>
              <a:t>32KB L1 cache</a:t>
            </a:r>
          </a:p>
          <a:p>
            <a:pPr lvl="2"/>
            <a:r>
              <a:rPr lang="en-US" dirty="0" smtClean="0"/>
              <a:t>4 MB L2 cache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 vs. CPU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7000"/>
            <a:ext cx="7162800" cy="18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datasets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700 buckets</a:t>
            </a:r>
          </a:p>
          <a:p>
            <a:r>
              <a:rPr lang="en-US" sz="2000" dirty="0" smtClean="0"/>
              <a:t>2-4 functions per bucket, 1-10 values per variable,2-32 summation values, 1-18 variables shared between the functions, 5-25 variable per function </a:t>
            </a:r>
            <a:endParaRPr lang="en-US" sz="20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1371600"/>
            <a:ext cx="44862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247775"/>
            <a:ext cx="47910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Bayes</a:t>
            </a:r>
            <a:r>
              <a:rPr lang="en-US" dirty="0" smtClean="0"/>
              <a:t> Nets were generated using </a:t>
            </a:r>
            <a:r>
              <a:rPr lang="en-US" dirty="0" err="1" smtClean="0"/>
              <a:t>Superlink</a:t>
            </a:r>
            <a:endParaRPr lang="en-US" dirty="0" smtClean="0"/>
          </a:p>
          <a:p>
            <a:r>
              <a:rPr lang="en-US" dirty="0" smtClean="0"/>
              <a:t>Results : average speedup is 15 over 20 networks of different complexity</a:t>
            </a:r>
          </a:p>
          <a:p>
            <a:r>
              <a:rPr lang="en-US" dirty="0" smtClean="0"/>
              <a:t>85% of buckets &lt; 100 KFLOP </a:t>
            </a:r>
            <a:r>
              <a:rPr lang="en-US" dirty="0" err="1" smtClean="0"/>
              <a:t>threshhold</a:t>
            </a:r>
            <a:r>
              <a:rPr lang="en-US" dirty="0" smtClean="0"/>
              <a:t>, but the overall performance is better due to a few large buckets that consume 98% running time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Cache performance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477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3 functions per </a:t>
            </a:r>
            <a:r>
              <a:rPr lang="en-US" sz="2000" dirty="0" smtClean="0"/>
              <a:t>bucket</a:t>
            </a:r>
            <a:endParaRPr lang="en-US" sz="2000" dirty="0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42767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" y="1447800"/>
            <a:ext cx="4486275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52600"/>
            <a:ext cx="640365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Why GPU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High FLOP/s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981200"/>
            <a:ext cx="5410199" cy="367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GPU ?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specialized for compute-intensive - designed such that more transistors are devoted to data processing rather </a:t>
            </a:r>
            <a:r>
              <a:rPr lang="en-US" sz="2400" i="1" dirty="0" smtClean="0"/>
              <a:t>than data caching </a:t>
            </a:r>
            <a:r>
              <a:rPr lang="en-US" sz="2400" dirty="0" smtClean="0"/>
              <a:t>and flow control </a:t>
            </a:r>
          </a:p>
          <a:p>
            <a:r>
              <a:rPr lang="en-US" sz="2400" dirty="0" smtClean="0"/>
              <a:t>well-suited for data-parallel computations – the same program is executed on many data elements in parallel (Uniform stream processing) </a:t>
            </a:r>
          </a:p>
          <a:p>
            <a:pPr>
              <a:buNone/>
            </a:pPr>
            <a:r>
              <a:rPr lang="en-US" sz="2400" dirty="0" smtClean="0"/>
              <a:t>	example of MPF problem: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	</a:t>
            </a: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4267200"/>
            <a:ext cx="4391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using GPU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lack of cache leads to low performance gains on workloads characterized by high data reuse</a:t>
            </a:r>
          </a:p>
          <a:p>
            <a:r>
              <a:rPr lang="en-US" dirty="0" smtClean="0"/>
              <a:t>GPU’s texture cache is optimized for read-only workloads with 2d spatial locality only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NVIDIA CUDA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NVIDIA CUDA (“Compute Unified Device Architecture"), is a GPGPU technology that allows a programmer to use the C programming language to code algorithms for execution on the GPU</a:t>
            </a:r>
          </a:p>
          <a:p>
            <a:r>
              <a:rPr lang="en-US" dirty="0" smtClean="0"/>
              <a:t>provides special user-managed space called shared memory.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GPU programming &amp; CUDA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CUDA program </a:t>
            </a:r>
            <a:r>
              <a:rPr lang="en-US" dirty="0" err="1" smtClean="0"/>
              <a:t>devided</a:t>
            </a:r>
            <a:r>
              <a:rPr lang="en-US" dirty="0" smtClean="0"/>
              <a:t> into </a:t>
            </a:r>
          </a:p>
          <a:p>
            <a:pPr lvl="1"/>
            <a:r>
              <a:rPr lang="en-US" dirty="0" smtClean="0"/>
              <a:t>CPU code : input data setup, </a:t>
            </a:r>
            <a:r>
              <a:rPr lang="en-US" dirty="0" err="1" smtClean="0"/>
              <a:t>transfering</a:t>
            </a:r>
            <a:r>
              <a:rPr lang="en-US" dirty="0" smtClean="0"/>
              <a:t> data to GPU</a:t>
            </a:r>
          </a:p>
          <a:p>
            <a:pPr lvl="1"/>
            <a:r>
              <a:rPr lang="en-US" dirty="0" smtClean="0"/>
              <a:t>GPU code: encapsulated into a </a:t>
            </a:r>
            <a:r>
              <a:rPr lang="en-US" i="1" dirty="0" smtClean="0"/>
              <a:t>kernel</a:t>
            </a:r>
          </a:p>
          <a:p>
            <a:r>
              <a:rPr lang="en-US" dirty="0" smtClean="0"/>
              <a:t>NVIDIA GPUs feature  multiple multiprocessors, each with 8 thread processors</a:t>
            </a:r>
          </a:p>
          <a:p>
            <a:r>
              <a:rPr lang="en-US" dirty="0" smtClean="0"/>
              <a:t>One kernel invoked concurrently by many threads on different set of data </a:t>
            </a:r>
          </a:p>
          <a:p>
            <a:r>
              <a:rPr lang="en-US" dirty="0" smtClean="0"/>
              <a:t>Each thread block has its own shared memory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MPF problem</a:t>
            </a:r>
            <a:endParaRPr lang="en-US" sz="3600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 is the set of variables to be marginalized</a:t>
            </a:r>
          </a:p>
          <a:p>
            <a:r>
              <a:rPr lang="en-US" sz="2400" dirty="0" smtClean="0"/>
              <a:t>F is the set of all functions in MPF</a:t>
            </a:r>
          </a:p>
          <a:p>
            <a:r>
              <a:rPr lang="en-US" sz="2400" dirty="0" smtClean="0"/>
              <a:t>MPF algorithms aim to efficiently compute the expression for any number of functions.</a:t>
            </a:r>
          </a:p>
          <a:p>
            <a:r>
              <a:rPr lang="en-US" sz="2400" dirty="0" smtClean="0"/>
              <a:t>Bucketing</a:t>
            </a:r>
          </a:p>
          <a:p>
            <a:r>
              <a:rPr lang="en-US" sz="2400" dirty="0" smtClean="0"/>
              <a:t>Finding the optimal order of operations that minimize the number of computations under given memory constraints is NP-hard. </a:t>
            </a:r>
            <a:endParaRPr lang="en-US" sz="24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676400"/>
            <a:ext cx="482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MPF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designing kernel code for computing single bucket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Asumming</a:t>
            </a:r>
            <a:r>
              <a:rPr lang="en-US" dirty="0" smtClean="0"/>
              <a:t> buckets are formed by an algorithm under given memory constraints – using intermediate functions is disallowed.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819400"/>
            <a:ext cx="38862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807</Words>
  <Application>Microsoft Office PowerPoint</Application>
  <PresentationFormat>On-screen Show (4:3)</PresentationFormat>
  <Paragraphs>151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Efficient computation of sum-products on GPUs</vt:lpstr>
      <vt:lpstr>Introduction</vt:lpstr>
      <vt:lpstr>Why GPU ?</vt:lpstr>
      <vt:lpstr>Why GPU ? (cont.)</vt:lpstr>
      <vt:lpstr>Disadvantages of using GPU </vt:lpstr>
      <vt:lpstr>NVIDIA CUDA</vt:lpstr>
      <vt:lpstr>GPU programming &amp; CUDA</vt:lpstr>
      <vt:lpstr>MPF problem</vt:lpstr>
      <vt:lpstr>Serial MPF Kernel</vt:lpstr>
      <vt:lpstr>Kernel pseudocode</vt:lpstr>
      <vt:lpstr>Input data organization</vt:lpstr>
      <vt:lpstr>Input data access</vt:lpstr>
      <vt:lpstr>Input data access (cont.)</vt:lpstr>
      <vt:lpstr>Input data access (cont.)</vt:lpstr>
      <vt:lpstr>Input data access (cont.)</vt:lpstr>
      <vt:lpstr>Input data access (cont.)</vt:lpstr>
      <vt:lpstr>Recap…</vt:lpstr>
      <vt:lpstr>Cache Performance Model</vt:lpstr>
      <vt:lpstr>Cache Performance Model (cont)</vt:lpstr>
      <vt:lpstr>User-managed cache</vt:lpstr>
      <vt:lpstr>Cache design</vt:lpstr>
      <vt:lpstr>Cache structure</vt:lpstr>
      <vt:lpstr>Kernel implementation</vt:lpstr>
      <vt:lpstr>Experiments</vt:lpstr>
      <vt:lpstr>GPU vs. CPU performance</vt:lpstr>
      <vt:lpstr>Random datasets </vt:lpstr>
      <vt:lpstr>Bayesian networks</vt:lpstr>
      <vt:lpstr>Cache performance</vt:lpstr>
      <vt:lpstr>Analysis of the overheads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computation of sum-products on GPUs</dc:title>
  <dc:creator>Tuan</dc:creator>
  <cp:lastModifiedBy>Tuan</cp:lastModifiedBy>
  <cp:revision>52</cp:revision>
  <dcterms:created xsi:type="dcterms:W3CDTF">2008-04-15T01:50:38Z</dcterms:created>
  <dcterms:modified xsi:type="dcterms:W3CDTF">2008-04-22T20:15:01Z</dcterms:modified>
</cp:coreProperties>
</file>