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5" r:id="rId3"/>
  </p:sldMasterIdLst>
  <p:notesMasterIdLst>
    <p:notesMasterId r:id="rId67"/>
  </p:notesMasterIdLst>
  <p:sldIdLst>
    <p:sldId id="256" r:id="rId4"/>
    <p:sldId id="454" r:id="rId5"/>
    <p:sldId id="455" r:id="rId6"/>
    <p:sldId id="422" r:id="rId7"/>
    <p:sldId id="421" r:id="rId8"/>
    <p:sldId id="391" r:id="rId9"/>
    <p:sldId id="423" r:id="rId10"/>
    <p:sldId id="424" r:id="rId11"/>
    <p:sldId id="425" r:id="rId12"/>
    <p:sldId id="426" r:id="rId13"/>
    <p:sldId id="401" r:id="rId14"/>
    <p:sldId id="465" r:id="rId15"/>
    <p:sldId id="427" r:id="rId16"/>
    <p:sldId id="466" r:id="rId17"/>
    <p:sldId id="428" r:id="rId18"/>
    <p:sldId id="430" r:id="rId19"/>
    <p:sldId id="432" r:id="rId20"/>
    <p:sldId id="433" r:id="rId21"/>
    <p:sldId id="467" r:id="rId22"/>
    <p:sldId id="405" r:id="rId23"/>
    <p:sldId id="286" r:id="rId24"/>
    <p:sldId id="358" r:id="rId25"/>
    <p:sldId id="382" r:id="rId26"/>
    <p:sldId id="383" r:id="rId27"/>
    <p:sldId id="435" r:id="rId28"/>
    <p:sldId id="306" r:id="rId29"/>
    <p:sldId id="436" r:id="rId30"/>
    <p:sldId id="437" r:id="rId31"/>
    <p:sldId id="438" r:id="rId32"/>
    <p:sldId id="439" r:id="rId33"/>
    <p:sldId id="440" r:id="rId34"/>
    <p:sldId id="441" r:id="rId35"/>
    <p:sldId id="442" r:id="rId36"/>
    <p:sldId id="443" r:id="rId37"/>
    <p:sldId id="444" r:id="rId38"/>
    <p:sldId id="313" r:id="rId39"/>
    <p:sldId id="338" r:id="rId40"/>
    <p:sldId id="362" r:id="rId41"/>
    <p:sldId id="365" r:id="rId42"/>
    <p:sldId id="366" r:id="rId43"/>
    <p:sldId id="369" r:id="rId44"/>
    <p:sldId id="276" r:id="rId45"/>
    <p:sldId id="295" r:id="rId46"/>
    <p:sldId id="406" r:id="rId47"/>
    <p:sldId id="407" r:id="rId48"/>
    <p:sldId id="408" r:id="rId49"/>
    <p:sldId id="410" r:id="rId50"/>
    <p:sldId id="409" r:id="rId51"/>
    <p:sldId id="434" r:id="rId52"/>
    <p:sldId id="461" r:id="rId53"/>
    <p:sldId id="459" r:id="rId54"/>
    <p:sldId id="460" r:id="rId55"/>
    <p:sldId id="462" r:id="rId56"/>
    <p:sldId id="381" r:id="rId57"/>
    <p:sldId id="374" r:id="rId58"/>
    <p:sldId id="384" r:id="rId59"/>
    <p:sldId id="385" r:id="rId60"/>
    <p:sldId id="419" r:id="rId61"/>
    <p:sldId id="379" r:id="rId62"/>
    <p:sldId id="417" r:id="rId63"/>
    <p:sldId id="418" r:id="rId64"/>
    <p:sldId id="416" r:id="rId65"/>
    <p:sldId id="36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748220-77B6-DE42-BCD9-749903CFD714}">
          <p14:sldIdLst>
            <p14:sldId id="256"/>
            <p14:sldId id="454"/>
            <p14:sldId id="455"/>
            <p14:sldId id="422"/>
            <p14:sldId id="421"/>
            <p14:sldId id="391"/>
            <p14:sldId id="423"/>
            <p14:sldId id="424"/>
            <p14:sldId id="425"/>
            <p14:sldId id="426"/>
            <p14:sldId id="401"/>
            <p14:sldId id="465"/>
            <p14:sldId id="427"/>
            <p14:sldId id="466"/>
            <p14:sldId id="428"/>
            <p14:sldId id="430"/>
            <p14:sldId id="432"/>
            <p14:sldId id="433"/>
            <p14:sldId id="467"/>
            <p14:sldId id="405"/>
            <p14:sldId id="286"/>
            <p14:sldId id="358"/>
            <p14:sldId id="382"/>
            <p14:sldId id="383"/>
            <p14:sldId id="435"/>
            <p14:sldId id="306"/>
            <p14:sldId id="436"/>
            <p14:sldId id="437"/>
            <p14:sldId id="438"/>
            <p14:sldId id="439"/>
            <p14:sldId id="440"/>
            <p14:sldId id="441"/>
            <p14:sldId id="442"/>
            <p14:sldId id="443"/>
            <p14:sldId id="444"/>
            <p14:sldId id="313"/>
            <p14:sldId id="338"/>
            <p14:sldId id="362"/>
            <p14:sldId id="365"/>
            <p14:sldId id="366"/>
            <p14:sldId id="369"/>
            <p14:sldId id="276"/>
            <p14:sldId id="295"/>
            <p14:sldId id="406"/>
            <p14:sldId id="407"/>
            <p14:sldId id="408"/>
            <p14:sldId id="410"/>
            <p14:sldId id="409"/>
            <p14:sldId id="434"/>
            <p14:sldId id="461"/>
            <p14:sldId id="459"/>
            <p14:sldId id="460"/>
            <p14:sldId id="462"/>
            <p14:sldId id="381"/>
            <p14:sldId id="374"/>
            <p14:sldId id="384"/>
            <p14:sldId id="385"/>
            <p14:sldId id="419"/>
            <p14:sldId id="379"/>
            <p14:sldId id="417"/>
            <p14:sldId id="418"/>
            <p14:sldId id="416"/>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CCFF"/>
    <a:srgbClr val="D99694"/>
    <a:srgbClr val="FFA3A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7" autoAdjust="0"/>
    <p:restoredTop sz="86451" autoAdjust="0"/>
  </p:normalViewPr>
  <p:slideViewPr>
    <p:cSldViewPr snapToGrid="0" snapToObjects="1">
      <p:cViewPr varScale="1">
        <p:scale>
          <a:sx n="111" d="100"/>
          <a:sy n="111" d="100"/>
        </p:scale>
        <p:origin x="1398" y="108"/>
      </p:cViewPr>
      <p:guideLst>
        <p:guide orient="horz" pos="2160"/>
        <p:guide pos="2880"/>
      </p:guideLst>
    </p:cSldViewPr>
  </p:slideViewPr>
  <p:outlineViewPr>
    <p:cViewPr>
      <p:scale>
        <a:sx n="33" d="100"/>
        <a:sy n="33" d="100"/>
      </p:scale>
      <p:origin x="0" y="-757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91EEF-D510-FB48-9A02-A5864FB0FB97}"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E325E-E742-1D42-BB50-DD386887126D}" type="slidenum">
              <a:rPr lang="en-US" smtClean="0"/>
              <a:t>‹#›</a:t>
            </a:fld>
            <a:endParaRPr lang="en-US"/>
          </a:p>
        </p:txBody>
      </p:sp>
    </p:spTree>
    <p:extLst>
      <p:ext uri="{BB962C8B-B14F-4D97-AF65-F5344CB8AC3E}">
        <p14:creationId xmlns:p14="http://schemas.microsoft.com/office/powerpoint/2010/main" val="1205339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will be talking about my work on advancing heuristics for search over graphical models.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a:t>
            </a:fld>
            <a:endParaRPr lang="en-US"/>
          </a:p>
        </p:txBody>
      </p:sp>
    </p:spTree>
    <p:extLst>
      <p:ext uri="{BB962C8B-B14F-4D97-AF65-F5344CB8AC3E}">
        <p14:creationId xmlns:p14="http://schemas.microsoft.com/office/powerpoint/2010/main" val="144768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then talk about the heuristics we use and what we can do.</a:t>
            </a:r>
          </a:p>
          <a:p>
            <a:endParaRPr lang="en-US" baseline="0" dirty="0" smtClean="0"/>
          </a:p>
          <a:p>
            <a:r>
              <a:rPr lang="en-US" baseline="0" dirty="0" smtClean="0"/>
              <a:t>Bucket elimination is a standard algorithm for solving the min-sum problem exactly by eliminating one variable at </a:t>
            </a:r>
            <a:r>
              <a:rPr lang="en-US" baseline="0" dirty="0" err="1" smtClean="0"/>
              <a:t>at</a:t>
            </a:r>
            <a:r>
              <a:rPr lang="en-US" baseline="0" dirty="0" smtClean="0"/>
              <a:t> time.</a:t>
            </a:r>
          </a:p>
          <a:p>
            <a:r>
              <a:rPr lang="en-US" baseline="0" dirty="0" smtClean="0"/>
              <a:t>On this example, we place the functions into the buckets as deep as possible (based on their scopes and the bucket’s variable)</a:t>
            </a:r>
          </a:p>
          <a:p>
            <a:r>
              <a:rPr lang="en-US" baseline="0" dirty="0" smtClean="0"/>
              <a:t>We then process the buckets bottom-up. Each bucket processed generates messages that represent the optimal of the functions of that bucket.  Messages passed into their parents as we continue the process. At the end, the root contains the optimal cost.</a:t>
            </a:r>
          </a:p>
          <a:p>
            <a:r>
              <a:rPr lang="en-US" baseline="0" dirty="0" smtClean="0"/>
              <a:t>High complexity, so we relax the problem.</a:t>
            </a:r>
          </a:p>
          <a:p>
            <a:endParaRPr lang="en-US" baseline="0" dirty="0" smtClean="0"/>
          </a:p>
          <a:p>
            <a:r>
              <a:rPr lang="en-US" baseline="0" dirty="0" smtClean="0"/>
              <a:t>MBE does this by duplicating variables, using a parameter known as the </a:t>
            </a:r>
            <a:r>
              <a:rPr lang="en-US" baseline="0" dirty="0" err="1" smtClean="0"/>
              <a:t>i</a:t>
            </a:r>
            <a:r>
              <a:rPr lang="en-US" baseline="0" dirty="0" smtClean="0"/>
              <a:t>-bound that limits the size of the messages generated.</a:t>
            </a:r>
          </a:p>
          <a:p>
            <a:r>
              <a:rPr lang="en-US" baseline="0" dirty="0" smtClean="0"/>
              <a:t>For example, with an </a:t>
            </a:r>
            <a:r>
              <a:rPr lang="en-US" baseline="0" dirty="0" err="1" smtClean="0"/>
              <a:t>i</a:t>
            </a:r>
            <a:r>
              <a:rPr lang="en-US" baseline="0" dirty="0" smtClean="0"/>
              <a:t>-bound of 3, we need to partition the D bucket here into two parts, and process them separately as if they were different variables.</a:t>
            </a:r>
          </a:p>
          <a:p>
            <a:endParaRPr lang="en-US" baseline="0" dirty="0" smtClean="0"/>
          </a:p>
          <a:p>
            <a:r>
              <a:rPr lang="en-US" baseline="0" dirty="0" smtClean="0"/>
              <a:t>These messages, which are all computed before search, are stored in memory and used to form the so-called “static MBE heuristic”.</a:t>
            </a:r>
          </a:p>
          <a:p>
            <a:r>
              <a:rPr lang="en-US" baseline="0" dirty="0" smtClean="0"/>
              <a:t>We typically choose the highest </a:t>
            </a:r>
            <a:r>
              <a:rPr lang="en-US" baseline="0" dirty="0" err="1" smtClean="0"/>
              <a:t>i</a:t>
            </a:r>
            <a:r>
              <a:rPr lang="en-US" baseline="0" dirty="0" smtClean="0"/>
              <a:t>-bound that memory can allow for this purpose.</a:t>
            </a:r>
          </a:p>
        </p:txBody>
      </p:sp>
      <p:sp>
        <p:nvSpPr>
          <p:cNvPr id="4" name="Slide Number Placeholder 3"/>
          <p:cNvSpPr>
            <a:spLocks noGrp="1"/>
          </p:cNvSpPr>
          <p:nvPr>
            <p:ph type="sldNum" sz="quarter" idx="10"/>
          </p:nvPr>
        </p:nvSpPr>
        <p:spPr/>
        <p:txBody>
          <a:bodyPr/>
          <a:lstStyle/>
          <a:p>
            <a:fld id="{991E325E-E742-1D42-BB50-DD386887126D}" type="slidenum">
              <a:rPr lang="en-US" smtClean="0"/>
              <a:t>11</a:t>
            </a:fld>
            <a:endParaRPr lang="en-US"/>
          </a:p>
        </p:txBody>
      </p:sp>
    </p:spTree>
    <p:extLst>
      <p:ext uri="{BB962C8B-B14F-4D97-AF65-F5344CB8AC3E}">
        <p14:creationId xmlns:p14="http://schemas.microsoft.com/office/powerpoint/2010/main" val="252704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now briefly</a:t>
            </a:r>
            <a:r>
              <a:rPr lang="en-US" baseline="0" dirty="0" smtClean="0"/>
              <a:t> give an overview on my work on dynamic heuristics.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12</a:t>
            </a:fld>
            <a:endParaRPr lang="en-US"/>
          </a:p>
        </p:txBody>
      </p:sp>
    </p:spTree>
    <p:extLst>
      <p:ext uri="{BB962C8B-B14F-4D97-AF65-F5344CB8AC3E}">
        <p14:creationId xmlns:p14="http://schemas.microsoft.com/office/powerpoint/2010/main" val="293081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heuristics</a:t>
            </a:r>
            <a:r>
              <a:rPr lang="en-US" baseline="0" dirty="0" smtClean="0"/>
              <a:t> need to be fast to be cost-effective, since they are computed at every node during search.</a:t>
            </a:r>
          </a:p>
          <a:p>
            <a:endParaRPr lang="en-US" baseline="0" dirty="0" smtClean="0"/>
          </a:p>
          <a:p>
            <a:r>
              <a:rPr lang="en-US" baseline="0" dirty="0" smtClean="0"/>
              <a:t>So we look into a very loose way of bounding by </a:t>
            </a:r>
            <a:r>
              <a:rPr lang="en-US" dirty="0" smtClean="0"/>
              <a:t>optimizing each function separately,</a:t>
            </a:r>
            <a:r>
              <a:rPr lang="en-US" baseline="0" dirty="0" smtClean="0"/>
              <a:t> which is also a process of duplicating variables much like in MBE. If the maximizing assignments between all copies happen to agree, then the bound is tight.</a:t>
            </a:r>
          </a:p>
          <a:p>
            <a:endParaRPr lang="en-US" baseline="0" dirty="0" smtClean="0"/>
          </a:p>
          <a:p>
            <a:r>
              <a:rPr lang="en-US" baseline="0" dirty="0" smtClean="0"/>
              <a:t>This is often not the case, so an idea known as cost-shifting updates the functions to force the variable copies to be as equal as possible, and can be viewed as a message passing technique. </a:t>
            </a:r>
          </a:p>
          <a:p>
            <a:endParaRPr lang="en-US" baseline="0" dirty="0" smtClean="0"/>
          </a:p>
          <a:p>
            <a:r>
              <a:rPr lang="en-US" baseline="0" dirty="0" smtClean="0"/>
              <a:t>(Click)</a:t>
            </a:r>
          </a:p>
          <a:p>
            <a:r>
              <a:rPr lang="en-US" baseline="0" dirty="0" smtClean="0"/>
              <a:t>The form of these messages is derived from a well-known linear programming approach and factor graph linear programming is an algorithm that performs these updates.</a:t>
            </a:r>
          </a:p>
          <a:p>
            <a:endParaRPr lang="en-US" baseline="0" dirty="0" smtClean="0"/>
          </a:p>
          <a:p>
            <a:r>
              <a:rPr lang="en-US" baseline="0" dirty="0" smtClean="0"/>
              <a:t>We adapt the FGLP algorithm as a dynamic heuristic generator, by running it on each node during search</a:t>
            </a:r>
          </a:p>
          <a:p>
            <a:endParaRPr lang="en-US" baseline="0" dirty="0" smtClean="0"/>
          </a:p>
          <a:p>
            <a:r>
              <a:rPr lang="en-US" baseline="0" dirty="0" smtClean="0"/>
              <a:t>(Click)</a:t>
            </a:r>
          </a:p>
          <a:p>
            <a:r>
              <a:rPr lang="en-US" baseline="0" dirty="0" smtClean="0"/>
              <a:t>This method, derived from the LP literature, is similar to soft arc-consistency methods in the weighted constraint satisfaction literature.</a:t>
            </a:r>
          </a:p>
          <a:p>
            <a:endParaRPr lang="en-US" baseline="0" dirty="0" smtClean="0"/>
          </a:p>
          <a:p>
            <a:r>
              <a:rPr lang="en-US" baseline="0" dirty="0" smtClean="0"/>
              <a:t>(Click)</a:t>
            </a:r>
          </a:p>
          <a:p>
            <a:r>
              <a:rPr lang="en-US" baseline="0" dirty="0" smtClean="0"/>
              <a:t>An empirical evaluation showed that our scheme was superior to static MBE heuristics where memory restrictions restrict the power of static MBE </a:t>
            </a:r>
            <a:r>
              <a:rPr lang="en-US" baseline="0" dirty="0" err="1" smtClean="0"/>
              <a:t>heurisics</a:t>
            </a:r>
            <a:r>
              <a:rPr lang="en-US" baseline="0" dirty="0" smtClean="0"/>
              <a:t>.  Our methods solve more instances in less time on this particular class of problems.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13</a:t>
            </a:fld>
            <a:endParaRPr lang="en-US"/>
          </a:p>
        </p:txBody>
      </p:sp>
    </p:spTree>
    <p:extLst>
      <p:ext uri="{BB962C8B-B14F-4D97-AF65-F5344CB8AC3E}">
        <p14:creationId xmlns:p14="http://schemas.microsoft.com/office/powerpoint/2010/main" val="4058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chapter I will not delve</a:t>
            </a:r>
            <a:r>
              <a:rPr lang="en-US" baseline="0" dirty="0" smtClean="0"/>
              <a:t> into is on extensions to AND/OR multivalued decision diagrams (AOMDDs), a framework for the compact representation of functions in graphical models</a:t>
            </a:r>
          </a:p>
          <a:p>
            <a:endParaRPr lang="en-US" baseline="0" dirty="0" smtClean="0"/>
          </a:p>
          <a:p>
            <a:r>
              <a:rPr lang="en-US" baseline="0" dirty="0" smtClean="0"/>
              <a:t>To give a flavor of decision diagrams, if we have a function, we can represent it as a decision tree.  Through some reductions, we can actually represent it compactly as what is known as a decision diagram.</a:t>
            </a:r>
          </a:p>
          <a:p>
            <a:endParaRPr lang="en-US" baseline="0" dirty="0" smtClean="0"/>
          </a:p>
          <a:p>
            <a:r>
              <a:rPr lang="en-US" baseline="0" dirty="0" smtClean="0"/>
              <a:t>(Click)</a:t>
            </a:r>
          </a:p>
          <a:p>
            <a:r>
              <a:rPr lang="en-US" baseline="0" dirty="0" smtClean="0"/>
              <a:t>AOMDDs are an extension that equip decision diagrams with the ability to decompose </a:t>
            </a:r>
            <a:r>
              <a:rPr lang="en-US" baseline="0" dirty="0" err="1" smtClean="0"/>
              <a:t>subproblems</a:t>
            </a:r>
            <a:r>
              <a:rPr lang="en-US" baseline="0" dirty="0" smtClean="0"/>
              <a:t> from AND/OR search.</a:t>
            </a:r>
          </a:p>
          <a:p>
            <a:endParaRPr lang="en-US" baseline="0" dirty="0" smtClean="0"/>
          </a:p>
          <a:p>
            <a:r>
              <a:rPr lang="en-US" baseline="0" dirty="0" smtClean="0"/>
              <a:t>(Click)</a:t>
            </a:r>
          </a:p>
          <a:p>
            <a:r>
              <a:rPr lang="en-US" baseline="0" dirty="0" smtClean="0"/>
              <a:t>Lots of the key algorithms introduce for this framework were not implemented, so we provided implementations and first empirical results on those algorithms.</a:t>
            </a:r>
          </a:p>
          <a:p>
            <a:endParaRPr lang="en-US" baseline="0" dirty="0" smtClean="0"/>
          </a:p>
          <a:p>
            <a:r>
              <a:rPr lang="en-US" baseline="0" dirty="0" smtClean="0"/>
              <a:t>(Click)</a:t>
            </a:r>
          </a:p>
          <a:p>
            <a:r>
              <a:rPr lang="en-US" baseline="0" dirty="0" smtClean="0"/>
              <a:t>And also extended the framework to allow for these compact representations to be used to implement bucket elimination for summation queries, thus allowing it to solve otherwise infeasible problems.</a:t>
            </a:r>
          </a:p>
          <a:p>
            <a:endParaRPr lang="en-US" baseline="0" dirty="0" smtClean="0"/>
          </a:p>
          <a:p>
            <a:r>
              <a:rPr lang="en-US" baseline="0" dirty="0" smtClean="0"/>
              <a:t>(Click)</a:t>
            </a:r>
          </a:p>
          <a:p>
            <a:r>
              <a:rPr lang="en-US" baseline="0" dirty="0" smtClean="0"/>
              <a:t>Here’s a plot of the memory usage of each instance on some problems.  We see that the memory usage can be magnitudes lower using AOMDDs</a:t>
            </a:r>
          </a:p>
        </p:txBody>
      </p:sp>
      <p:sp>
        <p:nvSpPr>
          <p:cNvPr id="4" name="Slide Number Placeholder 3"/>
          <p:cNvSpPr>
            <a:spLocks noGrp="1"/>
          </p:cNvSpPr>
          <p:nvPr>
            <p:ph type="sldNum" sz="quarter" idx="10"/>
          </p:nvPr>
        </p:nvSpPr>
        <p:spPr/>
        <p:txBody>
          <a:bodyPr/>
          <a:lstStyle/>
          <a:p>
            <a:fld id="{991E325E-E742-1D42-BB50-DD386887126D}" type="slidenum">
              <a:rPr lang="en-US" smtClean="0"/>
              <a:t>15</a:t>
            </a:fld>
            <a:endParaRPr lang="en-US"/>
          </a:p>
        </p:txBody>
      </p:sp>
    </p:spTree>
    <p:extLst>
      <p:ext uri="{BB962C8B-B14F-4D97-AF65-F5344CB8AC3E}">
        <p14:creationId xmlns:p14="http://schemas.microsoft.com/office/powerpoint/2010/main" val="230538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Look-ahead is a classical</a:t>
            </a:r>
            <a:r>
              <a:rPr lang="en-US" baseline="0" dirty="0" smtClean="0"/>
              <a:t> search technique often found in applications such as games.  The idea is when a heuristic is not strong enough, we back up the heuristic values of the descendants.</a:t>
            </a:r>
          </a:p>
          <a:p>
            <a:endParaRPr lang="en-US" baseline="0" dirty="0" smtClean="0"/>
          </a:p>
          <a:p>
            <a:r>
              <a:rPr lang="en-US" baseline="0" dirty="0" smtClean="0"/>
              <a:t>As a simple example, consider the search tree here from a node n and we want to back the children’s heuristics up.  We have the heuristic value on each node and edge costs on each edge.</a:t>
            </a:r>
          </a:p>
          <a:p>
            <a:r>
              <a:rPr lang="en-US" baseline="0" dirty="0" smtClean="0"/>
              <a:t>To back the heuristics up, we add the edge to the heuristic value for each child.</a:t>
            </a:r>
          </a:p>
          <a:p>
            <a:r>
              <a:rPr lang="en-US" baseline="0" dirty="0" smtClean="0"/>
              <a:t>(Click)</a:t>
            </a:r>
          </a:p>
          <a:p>
            <a:r>
              <a:rPr lang="en-US" baseline="0" dirty="0" smtClean="0"/>
              <a:t>Then we take the minimum between the two, which is 15 in this case.  </a:t>
            </a:r>
          </a:p>
          <a:p>
            <a:r>
              <a:rPr lang="en-US" baseline="0" dirty="0" smtClean="0"/>
              <a:t>(Click)</a:t>
            </a:r>
          </a:p>
          <a:p>
            <a:r>
              <a:rPr lang="en-US" baseline="0" dirty="0" smtClean="0"/>
              <a:t>So this is our depth-1 look-ahead heuristic.</a:t>
            </a:r>
          </a:p>
          <a:p>
            <a:r>
              <a:rPr lang="en-US" baseline="0" dirty="0" smtClean="0"/>
              <a:t>(Click)</a:t>
            </a:r>
          </a:p>
          <a:p>
            <a:r>
              <a:rPr lang="en-US" baseline="0" dirty="0" smtClean="0"/>
              <a:t>Now let’s consider a slightly larger example using a depth of 2.</a:t>
            </a:r>
          </a:p>
          <a:p>
            <a:r>
              <a:rPr lang="en-US" baseline="0" dirty="0" smtClean="0"/>
              <a:t>(Click)</a:t>
            </a:r>
          </a:p>
          <a:p>
            <a:r>
              <a:rPr lang="en-US" baseline="0" dirty="0" smtClean="0"/>
              <a:t>What we do here is compute the depth 1 look-ahead on each of the children.</a:t>
            </a:r>
          </a:p>
          <a:p>
            <a:r>
              <a:rPr lang="en-US" baseline="0" dirty="0" smtClean="0"/>
              <a:t>So we get 19 here and 17 there.</a:t>
            </a:r>
          </a:p>
          <a:p>
            <a:r>
              <a:rPr lang="en-US" baseline="0" dirty="0" smtClean="0"/>
              <a:t>(Click)</a:t>
            </a:r>
          </a:p>
          <a:p>
            <a:r>
              <a:rPr lang="en-US" baseline="0" dirty="0" smtClean="0"/>
              <a:t>Then we repeat the process here, and 21 is smaller than 22, so that becomes our depth 2 look-ahead heuristic value for n</a:t>
            </a:r>
          </a:p>
          <a:p>
            <a:endParaRPr lang="en-US" baseline="0" dirty="0" smtClean="0"/>
          </a:p>
          <a:p>
            <a:r>
              <a:rPr lang="en-US" baseline="0" dirty="0" smtClean="0"/>
              <a:t>(Click)</a:t>
            </a:r>
          </a:p>
          <a:p>
            <a:r>
              <a:rPr lang="en-US" baseline="0" dirty="0" smtClean="0"/>
              <a:t>We can characterize this change by what is known as a residual, which just takes the difference between the look-ahead heuristic and original heuristic.</a:t>
            </a:r>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17</a:t>
            </a:fld>
            <a:endParaRPr lang="en-US"/>
          </a:p>
        </p:txBody>
      </p:sp>
    </p:spTree>
    <p:extLst>
      <p:ext uri="{BB962C8B-B14F-4D97-AF65-F5344CB8AC3E}">
        <p14:creationId xmlns:p14="http://schemas.microsoft.com/office/powerpoint/2010/main" val="1726329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quickly illustrate</a:t>
            </a:r>
            <a:r>
              <a:rPr lang="en-US" baseline="0" dirty="0" smtClean="0"/>
              <a:t> here how look-ahead looks in and AND/OR search space.</a:t>
            </a:r>
          </a:p>
          <a:p>
            <a:endParaRPr lang="en-US" baseline="0" dirty="0" smtClean="0"/>
          </a:p>
          <a:p>
            <a:r>
              <a:rPr lang="en-US" baseline="0" dirty="0" smtClean="0"/>
              <a:t>We define it relative to AND nodes, so depth 1 actually goes two steps to reach the next level of AND nodes.</a:t>
            </a:r>
          </a:p>
          <a:p>
            <a:r>
              <a:rPr lang="en-US" baseline="0" dirty="0" smtClean="0"/>
              <a:t>Here, we sum over the OR children which are each minimized over.</a:t>
            </a:r>
          </a:p>
          <a:p>
            <a:endParaRPr lang="en-US" baseline="0" dirty="0" smtClean="0"/>
          </a:p>
          <a:p>
            <a:r>
              <a:rPr lang="en-US" baseline="0" dirty="0" smtClean="0"/>
              <a:t>(Click)</a:t>
            </a:r>
          </a:p>
          <a:p>
            <a:r>
              <a:rPr lang="en-US" baseline="0" dirty="0" smtClean="0"/>
              <a:t>So we do a look-ahead from the OR nodes like before, obtaining 5 and 7 here, we then we add them up and get 12 for the AND node, so this is our depth 1 look-ahead heuristic value.  We can then have a residual to measure the change in the same way.</a:t>
            </a:r>
          </a:p>
        </p:txBody>
      </p:sp>
      <p:sp>
        <p:nvSpPr>
          <p:cNvPr id="4" name="Slide Number Placeholder 3"/>
          <p:cNvSpPr>
            <a:spLocks noGrp="1"/>
          </p:cNvSpPr>
          <p:nvPr>
            <p:ph type="sldNum" sz="quarter" idx="10"/>
          </p:nvPr>
        </p:nvSpPr>
        <p:spPr/>
        <p:txBody>
          <a:bodyPr/>
          <a:lstStyle/>
          <a:p>
            <a:fld id="{991E325E-E742-1D42-BB50-DD386887126D}" type="slidenum">
              <a:rPr lang="en-US" smtClean="0"/>
              <a:t>18</a:t>
            </a:fld>
            <a:endParaRPr lang="en-US"/>
          </a:p>
        </p:txBody>
      </p:sp>
    </p:spTree>
    <p:extLst>
      <p:ext uri="{BB962C8B-B14F-4D97-AF65-F5344CB8AC3E}">
        <p14:creationId xmlns:p14="http://schemas.microsoft.com/office/powerpoint/2010/main" val="170845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quickly illustrate</a:t>
            </a:r>
            <a:r>
              <a:rPr lang="en-US" baseline="0" dirty="0" smtClean="0"/>
              <a:t> here how look-ahead looks in and AND/OR search space.</a:t>
            </a:r>
          </a:p>
          <a:p>
            <a:endParaRPr lang="en-US" baseline="0" dirty="0" smtClean="0"/>
          </a:p>
          <a:p>
            <a:r>
              <a:rPr lang="en-US" baseline="0" dirty="0" smtClean="0"/>
              <a:t>We define it relative to AND nodes, so depth 1 actually goes two steps to reach the next level of AND nodes.</a:t>
            </a:r>
          </a:p>
          <a:p>
            <a:r>
              <a:rPr lang="en-US" baseline="0" dirty="0" smtClean="0"/>
              <a:t>Here, we sum over the OR children which are each minimized over.</a:t>
            </a:r>
          </a:p>
          <a:p>
            <a:endParaRPr lang="en-US" baseline="0" dirty="0" smtClean="0"/>
          </a:p>
          <a:p>
            <a:r>
              <a:rPr lang="en-US" baseline="0" dirty="0" smtClean="0"/>
              <a:t>(Click)</a:t>
            </a:r>
          </a:p>
          <a:p>
            <a:r>
              <a:rPr lang="en-US" baseline="0" dirty="0" smtClean="0"/>
              <a:t>So we do a look-ahead from the OR nodes like before, obtaining 5 and 7 here, we then we add them up and get 12 for the AND node, so </a:t>
            </a:r>
            <a:r>
              <a:rPr lang="en-US" baseline="0" smtClean="0"/>
              <a:t>this is our </a:t>
            </a:r>
            <a:r>
              <a:rPr lang="en-US" baseline="0" dirty="0" smtClean="0"/>
              <a:t>depth 1 look-ahead heuristic value.  We can then have a residual to measure the change in the same way.</a:t>
            </a:r>
          </a:p>
        </p:txBody>
      </p:sp>
      <p:sp>
        <p:nvSpPr>
          <p:cNvPr id="4" name="Slide Number Placeholder 3"/>
          <p:cNvSpPr>
            <a:spLocks noGrp="1"/>
          </p:cNvSpPr>
          <p:nvPr>
            <p:ph type="sldNum" sz="quarter" idx="10"/>
          </p:nvPr>
        </p:nvSpPr>
        <p:spPr/>
        <p:txBody>
          <a:bodyPr/>
          <a:lstStyle/>
          <a:p>
            <a:fld id="{991E325E-E742-1D42-BB50-DD386887126D}" type="slidenum">
              <a:rPr lang="en-US" smtClean="0"/>
              <a:t>19</a:t>
            </a:fld>
            <a:endParaRPr lang="en-US"/>
          </a:p>
        </p:txBody>
      </p:sp>
    </p:spTree>
    <p:extLst>
      <p:ext uri="{BB962C8B-B14F-4D97-AF65-F5344CB8AC3E}">
        <p14:creationId xmlns:p14="http://schemas.microsoft.com/office/powerpoint/2010/main" val="257096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from our MBE example earlier that this particular bucket was partitioned</a:t>
            </a:r>
            <a:r>
              <a:rPr lang="en-US" baseline="0" dirty="0" smtClean="0"/>
              <a:t> and is therefore a source of error.</a:t>
            </a:r>
          </a:p>
          <a:p>
            <a:endParaRPr lang="en-US" baseline="0" dirty="0" smtClean="0"/>
          </a:p>
          <a:p>
            <a:r>
              <a:rPr lang="en-US" baseline="0" dirty="0" smtClean="0"/>
              <a:t>Since we use these generated messages as heuristics, we’ll work from these and call their summation the MBE bucket message.</a:t>
            </a:r>
          </a:p>
          <a:p>
            <a:endParaRPr lang="en-US" baseline="0" dirty="0" smtClean="0"/>
          </a:p>
          <a:p>
            <a:r>
              <a:rPr lang="en-US" baseline="0" dirty="0" smtClean="0"/>
              <a:t>To quantify its error, we then compute the (Click) </a:t>
            </a:r>
          </a:p>
          <a:p>
            <a:r>
              <a:rPr lang="en-US" baseline="0" dirty="0" smtClean="0"/>
              <a:t>exact bucket message, which computes the message as if the bucket were not partitioned.</a:t>
            </a:r>
          </a:p>
          <a:p>
            <a:endParaRPr lang="en-US" baseline="0" dirty="0" smtClean="0"/>
          </a:p>
          <a:p>
            <a:r>
              <a:rPr lang="en-US" baseline="0" dirty="0" smtClean="0"/>
              <a:t>(Click)</a:t>
            </a:r>
          </a:p>
          <a:p>
            <a:r>
              <a:rPr lang="en-US" baseline="0" dirty="0" smtClean="0"/>
              <a:t>The Bucket Error is defined as the difference between the exact bucket message and the MBE bucket message.</a:t>
            </a:r>
          </a:p>
          <a:p>
            <a:endParaRPr lang="en-US" baseline="0" dirty="0" smtClean="0"/>
          </a:p>
          <a:p>
            <a:r>
              <a:rPr lang="en-US" baseline="0" dirty="0" smtClean="0"/>
              <a:t>It serves as a measure of just the error produced by the partitioning in this particular bucket.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20</a:t>
            </a:fld>
            <a:endParaRPr lang="en-US"/>
          </a:p>
        </p:txBody>
      </p:sp>
    </p:spTree>
    <p:extLst>
      <p:ext uri="{BB962C8B-B14F-4D97-AF65-F5344CB8AC3E}">
        <p14:creationId xmlns:p14="http://schemas.microsoft.com/office/powerpoint/2010/main" val="265335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this is our main algorithm</a:t>
            </a:r>
            <a:r>
              <a:rPr lang="en-US" baseline="0" dirty="0" smtClean="0"/>
              <a:t> which performs this step on each bucket.</a:t>
            </a:r>
          </a:p>
          <a:p>
            <a:endParaRPr lang="en-US" baseline="0" dirty="0" smtClean="0"/>
          </a:p>
          <a:p>
            <a:r>
              <a:rPr lang="en-US" baseline="0" dirty="0" smtClean="0"/>
              <a:t>(Click)</a:t>
            </a:r>
          </a:p>
          <a:p>
            <a:r>
              <a:rPr lang="en-US" baseline="0" dirty="0" smtClean="0"/>
              <a:t>We start by running MBE to generate the messages.</a:t>
            </a:r>
          </a:p>
          <a:p>
            <a:endParaRPr lang="en-US" baseline="0" dirty="0" smtClean="0"/>
          </a:p>
          <a:p>
            <a:r>
              <a:rPr lang="en-US" baseline="0" dirty="0" smtClean="0"/>
              <a:t>(Click)</a:t>
            </a:r>
          </a:p>
          <a:p>
            <a:r>
              <a:rPr lang="en-US" baseline="0" dirty="0" smtClean="0"/>
              <a:t>Then for each bucket, we compute the exact and MBE bucket messages.</a:t>
            </a:r>
          </a:p>
          <a:p>
            <a:endParaRPr lang="en-US" baseline="0" dirty="0" smtClean="0"/>
          </a:p>
          <a:p>
            <a:r>
              <a:rPr lang="en-US" baseline="0" dirty="0" smtClean="0"/>
              <a:t>(Click)</a:t>
            </a:r>
          </a:p>
          <a:p>
            <a:r>
              <a:rPr lang="en-US" baseline="0" dirty="0" smtClean="0"/>
              <a:t>Finally, we take their difference to generate the Bucket Error function</a:t>
            </a:r>
            <a:endParaRPr lang="en-US"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21</a:t>
            </a:fld>
            <a:endParaRPr lang="en-US"/>
          </a:p>
        </p:txBody>
      </p:sp>
    </p:spTree>
    <p:extLst>
      <p:ext uri="{BB962C8B-B14F-4D97-AF65-F5344CB8AC3E}">
        <p14:creationId xmlns:p14="http://schemas.microsoft.com/office/powerpoint/2010/main" val="31031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complexity of BEE is exponential</a:t>
            </a:r>
            <a:r>
              <a:rPr lang="en-US" baseline="0" dirty="0" smtClean="0"/>
              <a:t> in the pseudo-width.</a:t>
            </a:r>
          </a:p>
          <a:p>
            <a:r>
              <a:rPr lang="en-US" baseline="0" dirty="0" smtClean="0"/>
              <a:t>It is defined as the number of variables in a bucket at the time of processing</a:t>
            </a:r>
          </a:p>
          <a:p>
            <a:r>
              <a:rPr lang="en-US" baseline="0" dirty="0" smtClean="0"/>
              <a:t>For example, in the MBE figure here, D has a </a:t>
            </a:r>
            <a:r>
              <a:rPr lang="en-US" baseline="0" dirty="0" err="1" smtClean="0"/>
              <a:t>pseudowidth</a:t>
            </a:r>
            <a:r>
              <a:rPr lang="en-US" baseline="0" dirty="0" smtClean="0"/>
              <a:t> of 4 there are 4 variables in its bucket before partitioning.</a:t>
            </a:r>
          </a:p>
          <a:p>
            <a:endParaRPr lang="en-US" baseline="0" dirty="0" smtClean="0"/>
          </a:p>
          <a:p>
            <a:r>
              <a:rPr lang="en-US" baseline="0" dirty="0" smtClean="0"/>
              <a:t>In general, the pseudo-width lies between the </a:t>
            </a:r>
            <a:r>
              <a:rPr lang="en-US" baseline="0" dirty="0" err="1" smtClean="0"/>
              <a:t>i</a:t>
            </a:r>
            <a:r>
              <a:rPr lang="en-US" baseline="0" dirty="0" smtClean="0"/>
              <a:t>-bound and </a:t>
            </a:r>
            <a:r>
              <a:rPr lang="en-US" baseline="0" dirty="0" err="1" smtClean="0"/>
              <a:t>treewidth</a:t>
            </a:r>
            <a:endParaRPr lang="en-US" baseline="0" dirty="0" smtClean="0"/>
          </a:p>
          <a:p>
            <a:endParaRPr lang="en-US" baseline="0" dirty="0" smtClean="0"/>
          </a:p>
          <a:p>
            <a:r>
              <a:rPr lang="en-US" baseline="0" dirty="0" smtClean="0"/>
              <a:t>We’ll illustrate by comparing the bucket C in each.</a:t>
            </a:r>
            <a:endParaRPr lang="en-US" dirty="0" smtClean="0"/>
          </a:p>
          <a:p>
            <a:endParaRPr lang="en-US" dirty="0" smtClean="0"/>
          </a:p>
          <a:p>
            <a:r>
              <a:rPr lang="en-US" dirty="0" smtClean="0"/>
              <a:t>In</a:t>
            </a:r>
            <a:r>
              <a:rPr lang="en-US" baseline="0" dirty="0" smtClean="0"/>
              <a:t> MBE(3), C has 2 variables in its bucket but 3 in BE.</a:t>
            </a:r>
          </a:p>
          <a:p>
            <a:endParaRPr lang="en-US" baseline="0" dirty="0" smtClean="0"/>
          </a:p>
          <a:p>
            <a:r>
              <a:rPr lang="en-US" baseline="0" dirty="0" smtClean="0"/>
              <a:t>In MBE(3), D has a duplicates, so it has 3 variables in its largest mini-bucket while in BE, D has 4 variables.</a:t>
            </a:r>
          </a:p>
          <a:p>
            <a:endParaRPr lang="en-US" baseline="0" dirty="0" smtClean="0"/>
          </a:p>
          <a:p>
            <a:r>
              <a:rPr lang="en-US" baseline="0" dirty="0" smtClean="0"/>
              <a:t>Remember for </a:t>
            </a:r>
            <a:r>
              <a:rPr lang="en-US" baseline="0" dirty="0" err="1" smtClean="0"/>
              <a:t>Err_D</a:t>
            </a:r>
            <a:r>
              <a:rPr lang="en-US" baseline="0" dirty="0" smtClean="0"/>
              <a:t>, we need </a:t>
            </a:r>
            <a:r>
              <a:rPr lang="en-US" baseline="0" dirty="0" err="1" smtClean="0"/>
              <a:t>lambda_D</a:t>
            </a:r>
            <a:r>
              <a:rPr lang="en-US" baseline="0" dirty="0" smtClean="0"/>
              <a:t>(A,B,C) to compute it.</a:t>
            </a:r>
          </a:p>
          <a:p>
            <a:r>
              <a:rPr lang="en-US" baseline="0" dirty="0" smtClean="0"/>
              <a:t>With </a:t>
            </a:r>
            <a:r>
              <a:rPr lang="en-US" baseline="0" dirty="0" err="1" smtClean="0"/>
              <a:t>pseudowidth</a:t>
            </a:r>
            <a:r>
              <a:rPr lang="en-US" baseline="0" dirty="0" smtClean="0"/>
              <a:t>, C is still 2, but D is 4.  This is because C’s errors are not computed using the 3 variable message even if we are using BEE.  So basically, pseudo-width is lower than the </a:t>
            </a:r>
            <a:r>
              <a:rPr lang="en-US" baseline="0" dirty="0" err="1" smtClean="0"/>
              <a:t>treewidth</a:t>
            </a:r>
            <a:r>
              <a:rPr lang="en-US" baseline="0" dirty="0" smtClean="0"/>
              <a:t> because the *incoming* messages are still the original MBE messages rather than the more accurate, but larger ones.</a:t>
            </a:r>
          </a:p>
        </p:txBody>
      </p:sp>
      <p:sp>
        <p:nvSpPr>
          <p:cNvPr id="4" name="Slide Number Placeholder 3"/>
          <p:cNvSpPr>
            <a:spLocks noGrp="1"/>
          </p:cNvSpPr>
          <p:nvPr>
            <p:ph type="sldNum" sz="quarter" idx="10"/>
          </p:nvPr>
        </p:nvSpPr>
        <p:spPr/>
        <p:txBody>
          <a:bodyPr/>
          <a:lstStyle/>
          <a:p>
            <a:fld id="{991E325E-E742-1D42-BB50-DD386887126D}" type="slidenum">
              <a:rPr lang="en-US" smtClean="0"/>
              <a:t>22</a:t>
            </a:fld>
            <a:endParaRPr lang="en-US"/>
          </a:p>
        </p:txBody>
      </p:sp>
    </p:spTree>
    <p:extLst>
      <p:ext uri="{BB962C8B-B14F-4D97-AF65-F5344CB8AC3E}">
        <p14:creationId xmlns:p14="http://schemas.microsoft.com/office/powerpoint/2010/main" val="158701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I’ll begin</a:t>
            </a:r>
            <a:r>
              <a:rPr lang="en-US" baseline="0" dirty="0" smtClean="0"/>
              <a:t> by talking about the contributions of my thesis.</a:t>
            </a:r>
          </a:p>
          <a:p>
            <a:endParaRPr lang="en-US" baseline="0" dirty="0" smtClean="0"/>
          </a:p>
          <a:p>
            <a:r>
              <a:rPr lang="en-US" baseline="0" dirty="0" smtClean="0"/>
              <a:t>(Click)</a:t>
            </a:r>
          </a:p>
          <a:p>
            <a:r>
              <a:rPr lang="en-US" baseline="0" dirty="0" smtClean="0"/>
              <a:t>The first chapter focuses on boosting existing heuristics with the classic technique of look-ahead.  We developed a cost-effective scheme to achieve fast search</a:t>
            </a:r>
          </a:p>
          <a:p>
            <a:endParaRPr lang="en-US" baseline="0" dirty="0" smtClean="0"/>
          </a:p>
          <a:p>
            <a:r>
              <a:rPr lang="en-US" baseline="0" dirty="0" smtClean="0"/>
              <a:t>(Click)</a:t>
            </a:r>
          </a:p>
          <a:p>
            <a:r>
              <a:rPr lang="en-US" baseline="0" dirty="0" smtClean="0"/>
              <a:t>The second demonstrates the impact of </a:t>
            </a:r>
            <a:r>
              <a:rPr lang="en-US" baseline="0" dirty="0" err="1" smtClean="0"/>
              <a:t>subproblem</a:t>
            </a:r>
            <a:r>
              <a:rPr lang="en-US" baseline="0" dirty="0" smtClean="0"/>
              <a:t> ordering in AND/OR Best-First search and proposes heuristics that improve AOBF’s performance</a:t>
            </a:r>
          </a:p>
          <a:p>
            <a:endParaRPr lang="en-US" baseline="0" dirty="0" smtClean="0"/>
          </a:p>
          <a:p>
            <a:r>
              <a:rPr lang="en-US" baseline="0" dirty="0" smtClean="0"/>
              <a:t>(Click)</a:t>
            </a:r>
          </a:p>
          <a:p>
            <a:r>
              <a:rPr lang="en-US" baseline="0" dirty="0" smtClean="0"/>
              <a:t>Third, we developed dynamic heuristics for search and showed that it allows faster search on certain problem classes.</a:t>
            </a:r>
          </a:p>
          <a:p>
            <a:endParaRPr lang="en-US" baseline="0" dirty="0" smtClean="0"/>
          </a:p>
          <a:p>
            <a:r>
              <a:rPr lang="en-US" baseline="0" dirty="0" smtClean="0"/>
              <a:t>(Click)</a:t>
            </a:r>
          </a:p>
          <a:p>
            <a:r>
              <a:rPr lang="en-US" baseline="0" dirty="0" smtClean="0"/>
              <a:t>The last chapter diverges from heuristic search.  We used AOMDDs, a compact representation for graphical models to push the feasibility of exact inference.</a:t>
            </a:r>
          </a:p>
          <a:p>
            <a:endParaRPr lang="en-US" baseline="0" dirty="0" smtClean="0"/>
          </a:p>
          <a:p>
            <a:r>
              <a:rPr lang="en-US" baseline="0" dirty="0" smtClean="0"/>
              <a:t>(Click)</a:t>
            </a:r>
          </a:p>
          <a:p>
            <a:r>
              <a:rPr lang="en-US" baseline="0" dirty="0" smtClean="0"/>
              <a:t>This talk will focus on the first two and I will only briefly mention the last two.</a:t>
            </a:r>
          </a:p>
        </p:txBody>
      </p:sp>
      <p:sp>
        <p:nvSpPr>
          <p:cNvPr id="4" name="Slide Number Placeholder 3"/>
          <p:cNvSpPr>
            <a:spLocks noGrp="1"/>
          </p:cNvSpPr>
          <p:nvPr>
            <p:ph type="sldNum" sz="quarter" idx="10"/>
          </p:nvPr>
        </p:nvSpPr>
        <p:spPr/>
        <p:txBody>
          <a:bodyPr/>
          <a:lstStyle/>
          <a:p>
            <a:fld id="{991E325E-E742-1D42-BB50-DD386887126D}" type="slidenum">
              <a:rPr lang="en-US" smtClean="0"/>
              <a:t>2</a:t>
            </a:fld>
            <a:endParaRPr lang="en-US"/>
          </a:p>
        </p:txBody>
      </p:sp>
    </p:spTree>
    <p:extLst>
      <p:ext uri="{BB962C8B-B14F-4D97-AF65-F5344CB8AC3E}">
        <p14:creationId xmlns:p14="http://schemas.microsoft.com/office/powerpoint/2010/main" val="465851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move on by </a:t>
            </a:r>
            <a:r>
              <a:rPr lang="en-US" dirty="0" smtClean="0"/>
              <a:t>demonstrating</a:t>
            </a:r>
            <a:r>
              <a:rPr lang="en-US" baseline="0" dirty="0" smtClean="0"/>
              <a:t> BEE on an example problem here.</a:t>
            </a:r>
          </a:p>
          <a:p>
            <a:endParaRPr lang="en-US" baseline="0" dirty="0" smtClean="0"/>
          </a:p>
          <a:p>
            <a:r>
              <a:rPr lang="en-US" baseline="0" dirty="0" smtClean="0"/>
              <a:t>(Click)</a:t>
            </a:r>
          </a:p>
          <a:p>
            <a:r>
              <a:rPr lang="en-US" baseline="0" dirty="0" smtClean="0"/>
              <a:t>First, we run MBE, here with an </a:t>
            </a:r>
            <a:r>
              <a:rPr lang="en-US" baseline="0" dirty="0" err="1" smtClean="0"/>
              <a:t>i</a:t>
            </a:r>
            <a:r>
              <a:rPr lang="en-US" baseline="0" dirty="0" smtClean="0"/>
              <a:t>-bound of 2, generating the following bucket tree and messages.</a:t>
            </a:r>
          </a:p>
          <a:p>
            <a:endParaRPr lang="en-US" baseline="0" dirty="0" smtClean="0"/>
          </a:p>
          <a:p>
            <a:r>
              <a:rPr lang="en-US" baseline="0" dirty="0" smtClean="0"/>
              <a:t>(Click)</a:t>
            </a:r>
          </a:p>
          <a:p>
            <a:endParaRPr lang="en-US" baseline="0" dirty="0" smtClean="0"/>
          </a:p>
          <a:p>
            <a:r>
              <a:rPr lang="en-US" baseline="0" dirty="0" smtClean="0"/>
              <a:t>Now we process each bucket.</a:t>
            </a:r>
            <a:r>
              <a:rPr lang="en-US" baseline="0" dirty="0"/>
              <a:t> </a:t>
            </a:r>
            <a:r>
              <a:rPr lang="en-US" baseline="0" dirty="0" smtClean="0"/>
              <a:t> Starting with D, we compute the exact bucket and MBE messages and take their difference.  This generates the function, shown as a table here.</a:t>
            </a:r>
          </a:p>
          <a:p>
            <a:endParaRPr lang="en-US" baseline="0" dirty="0" smtClean="0"/>
          </a:p>
          <a:p>
            <a:r>
              <a:rPr lang="en-US" baseline="0" dirty="0" smtClean="0"/>
              <a:t>The remaining buckets with partitioning are E and G, so we process E</a:t>
            </a:r>
          </a:p>
          <a:p>
            <a:r>
              <a:rPr lang="en-US" baseline="0" dirty="0" smtClean="0"/>
              <a:t>(Click)</a:t>
            </a:r>
          </a:p>
          <a:p>
            <a:r>
              <a:rPr lang="en-US" baseline="0" dirty="0" smtClean="0"/>
              <a:t>Then F</a:t>
            </a:r>
          </a:p>
          <a:p>
            <a:r>
              <a:rPr lang="en-US" baseline="0" dirty="0" smtClean="0"/>
              <a:t>(Click)</a:t>
            </a:r>
          </a:p>
          <a:p>
            <a:endParaRPr lang="en-US" baseline="0" dirty="0" smtClean="0"/>
          </a:p>
          <a:p>
            <a:r>
              <a:rPr lang="en-US" baseline="0" dirty="0" smtClean="0"/>
              <a:t>The rest are of the error functions are zeros since there is no partitioning.</a:t>
            </a:r>
          </a:p>
        </p:txBody>
      </p:sp>
      <p:sp>
        <p:nvSpPr>
          <p:cNvPr id="4" name="Slide Number Placeholder 3"/>
          <p:cNvSpPr>
            <a:spLocks noGrp="1"/>
          </p:cNvSpPr>
          <p:nvPr>
            <p:ph type="sldNum" sz="quarter" idx="10"/>
          </p:nvPr>
        </p:nvSpPr>
        <p:spPr/>
        <p:txBody>
          <a:bodyPr/>
          <a:lstStyle/>
          <a:p>
            <a:fld id="{991E325E-E742-1D42-BB50-DD386887126D}" type="slidenum">
              <a:rPr lang="en-US" smtClean="0"/>
              <a:t>23</a:t>
            </a:fld>
            <a:endParaRPr lang="en-US"/>
          </a:p>
        </p:txBody>
      </p:sp>
    </p:spTree>
    <p:extLst>
      <p:ext uri="{BB962C8B-B14F-4D97-AF65-F5344CB8AC3E}">
        <p14:creationId xmlns:p14="http://schemas.microsoft.com/office/powerpoint/2010/main" val="3628040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may not be able to actually store the error functions, since their size is exponential in the pseudo-width, which is higher than the </a:t>
            </a:r>
            <a:r>
              <a:rPr lang="en-US" baseline="0" dirty="0" err="1" smtClean="0"/>
              <a:t>i</a:t>
            </a:r>
            <a:r>
              <a:rPr lang="en-US" baseline="0" dirty="0" smtClean="0"/>
              <a:t>-bound.  (Recall that the </a:t>
            </a:r>
            <a:r>
              <a:rPr lang="en-US" baseline="0" dirty="0" err="1" smtClean="0"/>
              <a:t>i</a:t>
            </a:r>
            <a:r>
              <a:rPr lang="en-US" baseline="0" dirty="0" smtClean="0"/>
              <a:t>-bound is typically chosen to already push memory resources.)</a:t>
            </a:r>
          </a:p>
          <a:p>
            <a:endParaRPr lang="en-US" baseline="0" dirty="0" smtClean="0"/>
          </a:p>
          <a:p>
            <a:r>
              <a:rPr lang="en-US" baseline="0" dirty="0" smtClean="0"/>
              <a:t>(Click)</a:t>
            </a:r>
          </a:p>
          <a:p>
            <a:r>
              <a:rPr lang="en-US" baseline="0" dirty="0" smtClean="0"/>
              <a:t>Thus, we average over them, and generate average bucket errors.  This gives us a simple measure of the error of each bucket.</a:t>
            </a:r>
          </a:p>
          <a:p>
            <a:endParaRPr lang="en-US" baseline="0" dirty="0" smtClean="0"/>
          </a:p>
          <a:p>
            <a:r>
              <a:rPr lang="en-US" baseline="0" dirty="0" smtClean="0"/>
              <a:t>(Click)</a:t>
            </a:r>
          </a:p>
          <a:p>
            <a:r>
              <a:rPr lang="en-US" baseline="0" dirty="0" smtClean="0"/>
              <a:t>We find it useful to visualize the errors by annotating the pseudo tree like this.</a:t>
            </a:r>
          </a:p>
        </p:txBody>
      </p:sp>
      <p:sp>
        <p:nvSpPr>
          <p:cNvPr id="4" name="Slide Number Placeholder 3"/>
          <p:cNvSpPr>
            <a:spLocks noGrp="1"/>
          </p:cNvSpPr>
          <p:nvPr>
            <p:ph type="sldNum" sz="quarter" idx="10"/>
          </p:nvPr>
        </p:nvSpPr>
        <p:spPr/>
        <p:txBody>
          <a:bodyPr/>
          <a:lstStyle/>
          <a:p>
            <a:fld id="{991E325E-E742-1D42-BB50-DD386887126D}" type="slidenum">
              <a:rPr lang="en-US" smtClean="0"/>
              <a:t>24</a:t>
            </a:fld>
            <a:endParaRPr lang="en-US"/>
          </a:p>
        </p:txBody>
      </p:sp>
    </p:spTree>
    <p:extLst>
      <p:ext uri="{BB962C8B-B14F-4D97-AF65-F5344CB8AC3E}">
        <p14:creationId xmlns:p14="http://schemas.microsoft.com/office/powerpoint/2010/main" val="235782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on an actual instance, pedigree40</a:t>
            </a:r>
            <a:r>
              <a:rPr lang="en-US" baseline="0" dirty="0" smtClean="0"/>
              <a:t>.</a:t>
            </a:r>
          </a:p>
          <a:p>
            <a:endParaRPr lang="en-US" baseline="0" dirty="0" smtClean="0"/>
          </a:p>
          <a:p>
            <a:r>
              <a:rPr lang="en-US" baseline="0" dirty="0" smtClean="0"/>
              <a:t>We show an extracted portion of its pseudo tree.  In each node, the top number is a variable index and the bottom is the bucket error.  The colors range from a pale yellow to dark red to indicate the magnitude of error.  For buckets with zero error, yet had partitioning, they are colored dark gray.  Non-partitioned buckets are the rest of the light gray nodes.</a:t>
            </a:r>
          </a:p>
          <a:p>
            <a:endParaRPr lang="en-US" baseline="0" dirty="0" smtClean="0"/>
          </a:p>
          <a:p>
            <a:r>
              <a:rPr lang="en-US" baseline="0" dirty="0" smtClean="0"/>
              <a:t>For this one with an </a:t>
            </a:r>
            <a:r>
              <a:rPr lang="en-US" baseline="0" dirty="0" err="1" smtClean="0"/>
              <a:t>i</a:t>
            </a:r>
            <a:r>
              <a:rPr lang="en-US" baseline="0" dirty="0" smtClean="0"/>
              <a:t>-bound of 6, we see errors on some nodes, but not all of them. More importantly, as I pointed out some had partitioning, yet zero error.</a:t>
            </a:r>
          </a:p>
          <a:p>
            <a:endParaRPr lang="en-US" baseline="0" dirty="0" smtClean="0"/>
          </a:p>
          <a:p>
            <a:r>
              <a:rPr lang="en-US" baseline="0" dirty="0" smtClean="0"/>
              <a:t>(Click)</a:t>
            </a:r>
          </a:p>
          <a:p>
            <a:r>
              <a:rPr lang="en-US" baseline="0" dirty="0" smtClean="0"/>
              <a:t>Increasing the </a:t>
            </a:r>
            <a:r>
              <a:rPr lang="en-US" baseline="0" dirty="0" err="1" smtClean="0"/>
              <a:t>i</a:t>
            </a:r>
            <a:r>
              <a:rPr lang="en-US" baseline="0" dirty="0" smtClean="0"/>
              <a:t>-bound to 10, thus making MBE more accurate, we can see the changes reflected as fewer nodes have error.</a:t>
            </a:r>
          </a:p>
          <a:p>
            <a:endParaRPr lang="en-US" baseline="0" dirty="0" smtClean="0"/>
          </a:p>
          <a:p>
            <a:r>
              <a:rPr lang="en-US" baseline="0" dirty="0" smtClean="0"/>
              <a:t>(Click)</a:t>
            </a:r>
          </a:p>
          <a:p>
            <a:r>
              <a:rPr lang="en-US" baseline="0" dirty="0" smtClean="0"/>
              <a:t>Increasing once again to an </a:t>
            </a:r>
            <a:r>
              <a:rPr lang="en-US" baseline="0" dirty="0" err="1" smtClean="0"/>
              <a:t>i</a:t>
            </a:r>
            <a:r>
              <a:rPr lang="en-US" baseline="0" dirty="0" smtClean="0"/>
              <a:t>-bound of 14 now, barely any nodes have error.</a:t>
            </a:r>
          </a:p>
          <a:p>
            <a:endParaRPr lang="en-US" baseline="0" dirty="0" smtClean="0"/>
          </a:p>
          <a:p>
            <a:r>
              <a:rPr lang="en-US" baseline="0" dirty="0" smtClean="0"/>
              <a:t>With a way to measure the error of MBE, now we turn our attention back to look-ahead, and in particular, the residual.</a:t>
            </a:r>
          </a:p>
        </p:txBody>
      </p:sp>
      <p:sp>
        <p:nvSpPr>
          <p:cNvPr id="4" name="Slide Number Placeholder 3"/>
          <p:cNvSpPr>
            <a:spLocks noGrp="1"/>
          </p:cNvSpPr>
          <p:nvPr>
            <p:ph type="sldNum" sz="quarter" idx="10"/>
          </p:nvPr>
        </p:nvSpPr>
        <p:spPr/>
        <p:txBody>
          <a:bodyPr/>
          <a:lstStyle/>
          <a:p>
            <a:fld id="{991E325E-E742-1D42-BB50-DD386887126D}" type="slidenum">
              <a:rPr lang="en-US" smtClean="0"/>
              <a:t>25</a:t>
            </a:fld>
            <a:endParaRPr lang="en-US"/>
          </a:p>
        </p:txBody>
      </p:sp>
    </p:spTree>
    <p:extLst>
      <p:ext uri="{BB962C8B-B14F-4D97-AF65-F5344CB8AC3E}">
        <p14:creationId xmlns:p14="http://schemas.microsoft.com/office/powerpoint/2010/main" val="2811505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recall</a:t>
            </a:r>
            <a:r>
              <a:rPr lang="en-US" baseline="0" dirty="0" smtClean="0"/>
              <a:t> the residual is what measures the impact of look-ahead on the heuristic.</a:t>
            </a:r>
            <a:endParaRPr lang="en-US" dirty="0" smtClean="0"/>
          </a:p>
          <a:p>
            <a:endParaRPr lang="en-US" dirty="0" smtClean="0"/>
          </a:p>
          <a:p>
            <a:r>
              <a:rPr lang="en-US" dirty="0" smtClean="0"/>
              <a:t>In the</a:t>
            </a:r>
            <a:r>
              <a:rPr lang="en-US" baseline="0" dirty="0" smtClean="0"/>
              <a:t> thesis, assuming AND/OR search, we show that the 1-level residual is equal to the sum of bucket errors of each child.  We skip the derivations here, but this means that we now have means of selectively performing look-ahead, given bucket errors.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26</a:t>
            </a:fld>
            <a:endParaRPr lang="en-US"/>
          </a:p>
        </p:txBody>
      </p:sp>
    </p:spTree>
    <p:extLst>
      <p:ext uri="{BB962C8B-B14F-4D97-AF65-F5344CB8AC3E}">
        <p14:creationId xmlns:p14="http://schemas.microsoft.com/office/powerpoint/2010/main" val="1731044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start to develop our framework for selective look-ahead.</a:t>
            </a:r>
          </a:p>
          <a:p>
            <a:endParaRPr lang="en-US" dirty="0" smtClean="0"/>
          </a:p>
          <a:p>
            <a:r>
              <a:rPr lang="en-US" dirty="0" smtClean="0"/>
              <a:t>We</a:t>
            </a:r>
            <a:r>
              <a:rPr lang="en-US" baseline="0" dirty="0" smtClean="0"/>
              <a:t> begin by introducing a representation of the look-ahead computation that we call the look-ahead subtree</a:t>
            </a:r>
            <a:endParaRPr lang="en-US" dirty="0" smtClean="0"/>
          </a:p>
          <a:p>
            <a:endParaRPr lang="en-US" dirty="0" smtClean="0"/>
          </a:p>
          <a:p>
            <a:r>
              <a:rPr lang="en-US" dirty="0" smtClean="0"/>
              <a:t>Consider a pseudo-tree defining</a:t>
            </a:r>
            <a:r>
              <a:rPr lang="en-US" baseline="0" dirty="0" smtClean="0"/>
              <a:t> an AND/OR search space.</a:t>
            </a:r>
          </a:p>
          <a:p>
            <a:endParaRPr lang="en-US" baseline="0" dirty="0" smtClean="0"/>
          </a:p>
          <a:p>
            <a:r>
              <a:rPr lang="en-US" baseline="0" dirty="0" smtClean="0"/>
              <a:t>The look-ahead subtree for a given variable and depth is formed by the subtree rooted by that variable pruned below the depth.</a:t>
            </a:r>
          </a:p>
          <a:p>
            <a:r>
              <a:rPr lang="en-US" baseline="0" dirty="0" smtClean="0"/>
              <a:t>We use the look-ahead subtree as a way to guide the look-ahead computation.</a:t>
            </a:r>
          </a:p>
          <a:p>
            <a:endParaRPr lang="en-US" baseline="0" dirty="0" smtClean="0"/>
          </a:p>
          <a:p>
            <a:r>
              <a:rPr lang="en-US" baseline="0" dirty="0" smtClean="0"/>
              <a:t>Here’s an example of the look-ahead subtrees from variable A.  Increasing the depth, the look-ahead subtree grows.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27</a:t>
            </a:fld>
            <a:endParaRPr lang="en-US"/>
          </a:p>
        </p:txBody>
      </p:sp>
    </p:spTree>
    <p:extLst>
      <p:ext uri="{BB962C8B-B14F-4D97-AF65-F5344CB8AC3E}">
        <p14:creationId xmlns:p14="http://schemas.microsoft.com/office/powerpoint/2010/main" val="175081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a pseudo-tree defining</a:t>
            </a:r>
            <a:r>
              <a:rPr lang="en-US" baseline="0" dirty="0" smtClean="0"/>
              <a:t> an AND/OR search space.</a:t>
            </a:r>
          </a:p>
          <a:p>
            <a:endParaRPr lang="en-US" baseline="0" dirty="0" smtClean="0"/>
          </a:p>
          <a:p>
            <a:r>
              <a:rPr lang="en-US" baseline="0" dirty="0" smtClean="0"/>
              <a:t>The look-ahead subtree for a given variable and depth is formed by the subtree rooted by that variable pruned below the depth.</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an example of the look-ahead subtrees from variable A.  Increasing the depth, the look-ahead subtree grows.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28</a:t>
            </a:fld>
            <a:endParaRPr lang="en-US"/>
          </a:p>
        </p:txBody>
      </p:sp>
    </p:spTree>
    <p:extLst>
      <p:ext uri="{BB962C8B-B14F-4D97-AF65-F5344CB8AC3E}">
        <p14:creationId xmlns:p14="http://schemas.microsoft.com/office/powerpoint/2010/main" val="142628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a pseudo-tree defining</a:t>
            </a:r>
            <a:r>
              <a:rPr lang="en-US" baseline="0" dirty="0" smtClean="0"/>
              <a:t> an AND/OR search space.</a:t>
            </a:r>
          </a:p>
          <a:p>
            <a:endParaRPr lang="en-US" baseline="0" dirty="0" smtClean="0"/>
          </a:p>
          <a:p>
            <a:r>
              <a:rPr lang="en-US" baseline="0" dirty="0" smtClean="0"/>
              <a:t>The look-ahead subtree for a given variable and depth is formed by the subtree rooted by that variable pruned below the depth.</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an example of the look-ahead subtrees from variable A.  Increasing the depth, the look-ahead subtree grows.</a:t>
            </a:r>
            <a:endParaRPr lang="en-US" dirty="0" smtClean="0"/>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29</a:t>
            </a:fld>
            <a:endParaRPr lang="en-US"/>
          </a:p>
        </p:txBody>
      </p:sp>
    </p:spTree>
    <p:extLst>
      <p:ext uri="{BB962C8B-B14F-4D97-AF65-F5344CB8AC3E}">
        <p14:creationId xmlns:p14="http://schemas.microsoft.com/office/powerpoint/2010/main" val="221083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a pseudo-tree defining</a:t>
            </a:r>
            <a:r>
              <a:rPr lang="en-US" baseline="0" dirty="0" smtClean="0"/>
              <a:t> an AND/OR search space.</a:t>
            </a:r>
          </a:p>
          <a:p>
            <a:endParaRPr lang="en-US" baseline="0" dirty="0" smtClean="0"/>
          </a:p>
          <a:p>
            <a:r>
              <a:rPr lang="en-US" baseline="0" dirty="0" smtClean="0"/>
              <a:t>The look-ahead subtree for a given variable and depth is formed by the subtree rooted by that variable pruned below the depth.</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an example of the look-ahead subtrees from variable A.  Increasing the depth, the look-ahead subtree grows.</a:t>
            </a:r>
            <a:endParaRPr lang="en-US" dirty="0" smtClean="0"/>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30</a:t>
            </a:fld>
            <a:endParaRPr lang="en-US"/>
          </a:p>
        </p:txBody>
      </p:sp>
    </p:spTree>
    <p:extLst>
      <p:ext uri="{BB962C8B-B14F-4D97-AF65-F5344CB8AC3E}">
        <p14:creationId xmlns:p14="http://schemas.microsoft.com/office/powerpoint/2010/main" val="1408586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way of representing</a:t>
            </a:r>
            <a:r>
              <a:rPr lang="en-US" baseline="0" dirty="0" smtClean="0"/>
              <a:t> the look-ahead computation, we can now think of how to avoid look-ahead through pruning nodes from the look-ahead subtrees.</a:t>
            </a:r>
            <a:endParaRPr lang="en-US" dirty="0" smtClean="0"/>
          </a:p>
          <a:p>
            <a:endParaRPr lang="en-US" dirty="0" smtClean="0"/>
          </a:p>
          <a:p>
            <a:endParaRPr lang="en-US" dirty="0" smtClean="0"/>
          </a:p>
          <a:p>
            <a:endParaRPr lang="en-US" dirty="0" smtClean="0"/>
          </a:p>
          <a:p>
            <a:r>
              <a:rPr lang="en-US" dirty="0" smtClean="0"/>
              <a:t>///////</a:t>
            </a:r>
          </a:p>
          <a:p>
            <a:r>
              <a:rPr lang="en-US" dirty="0" smtClean="0"/>
              <a:t>Consider a pseudo-tree defining</a:t>
            </a:r>
            <a:r>
              <a:rPr lang="en-US" baseline="0" dirty="0" smtClean="0"/>
              <a:t> an AND/OR search space.</a:t>
            </a:r>
          </a:p>
          <a:p>
            <a:endParaRPr lang="en-US" baseline="0" dirty="0" smtClean="0"/>
          </a:p>
          <a:p>
            <a:r>
              <a:rPr lang="en-US" baseline="0" dirty="0" smtClean="0"/>
              <a:t>The look-ahead subtree for a given variable and depth is formed by the subtree rooted by that variable pruned below the depth.</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an example of the look-ahead subtrees from variable A.  Increasing the depth, the look-ahead subtree grows.</a:t>
            </a:r>
            <a:endParaRPr lang="en-US" dirty="0" smtClean="0"/>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31</a:t>
            </a:fld>
            <a:endParaRPr lang="en-US"/>
          </a:p>
        </p:txBody>
      </p:sp>
    </p:spTree>
    <p:extLst>
      <p:ext uri="{BB962C8B-B14F-4D97-AF65-F5344CB8AC3E}">
        <p14:creationId xmlns:p14="http://schemas.microsoft.com/office/powerpoint/2010/main" val="3579765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show what we can do with the average bucket errors, which are now labeled on the tree.</a:t>
            </a:r>
          </a:p>
          <a:p>
            <a:endParaRPr lang="en-US" baseline="0" dirty="0" smtClean="0"/>
          </a:p>
          <a:p>
            <a:r>
              <a:rPr lang="en-US" baseline="0" dirty="0" smtClean="0"/>
              <a:t>(Click)</a:t>
            </a:r>
          </a:p>
          <a:p>
            <a:r>
              <a:rPr lang="en-US" baseline="0" dirty="0" smtClean="0"/>
              <a:t>We will call a variable look-ahead relevant if its bucket error is greater than or equal to some threshold epsilon</a:t>
            </a:r>
          </a:p>
          <a:p>
            <a:endParaRPr lang="en-US" baseline="0" dirty="0" smtClean="0"/>
          </a:p>
          <a:p>
            <a:r>
              <a:rPr lang="en-US" baseline="0" dirty="0" smtClean="0"/>
              <a:t>(Click)</a:t>
            </a:r>
          </a:p>
          <a:p>
            <a:r>
              <a:rPr lang="en-US" baseline="0" dirty="0" smtClean="0"/>
              <a:t>Here, let’s choose epsilon to be 5.  The nodes marked red are the relevant variables.</a:t>
            </a:r>
          </a:p>
          <a:p>
            <a:endParaRPr lang="en-US" baseline="0" dirty="0" smtClean="0"/>
          </a:p>
          <a:p>
            <a:r>
              <a:rPr lang="en-US" baseline="0" dirty="0" smtClean="0"/>
              <a:t>(Click)</a:t>
            </a:r>
          </a:p>
          <a:p>
            <a:r>
              <a:rPr lang="en-US" baseline="0" dirty="0" smtClean="0"/>
              <a:t>For a depth of 1, we have this look-ahead subtree.  Since B has high error, we opt to keep to look-ahead subtree as is in this case.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32</a:t>
            </a:fld>
            <a:endParaRPr lang="en-US"/>
          </a:p>
        </p:txBody>
      </p:sp>
    </p:spTree>
    <p:extLst>
      <p:ext uri="{BB962C8B-B14F-4D97-AF65-F5344CB8AC3E}">
        <p14:creationId xmlns:p14="http://schemas.microsoft.com/office/powerpoint/2010/main" val="223331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4</a:t>
            </a:fld>
            <a:endParaRPr lang="en-US"/>
          </a:p>
        </p:txBody>
      </p:sp>
    </p:spTree>
    <p:extLst>
      <p:ext uri="{BB962C8B-B14F-4D97-AF65-F5344CB8AC3E}">
        <p14:creationId xmlns:p14="http://schemas.microsoft.com/office/powerpoint/2010/main" val="1369625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start from the look-ahead subtree at a depth of 2.</a:t>
            </a:r>
          </a:p>
          <a:p>
            <a:endParaRPr lang="en-US" baseline="0" dirty="0" smtClean="0"/>
          </a:p>
          <a:p>
            <a:r>
              <a:rPr lang="en-US" baseline="0" dirty="0" smtClean="0"/>
              <a:t>We prune any node from the tree as long as it has no relevant descendants.  In this case, it’s C and F.</a:t>
            </a:r>
          </a:p>
          <a:p>
            <a:endParaRPr lang="en-US" baseline="0" dirty="0" smtClean="0"/>
          </a:p>
          <a:p>
            <a:r>
              <a:rPr lang="en-US" baseline="0" dirty="0" smtClean="0"/>
              <a:t>(Click)</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we can, for this variable, actually choose to do a less costly depth 1 look-ahead.</a:t>
            </a:r>
          </a:p>
          <a:p>
            <a:endParaRPr lang="en-US" baseline="0"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33</a:t>
            </a:fld>
            <a:endParaRPr lang="en-US"/>
          </a:p>
        </p:txBody>
      </p:sp>
    </p:spTree>
    <p:extLst>
      <p:ext uri="{BB962C8B-B14F-4D97-AF65-F5344CB8AC3E}">
        <p14:creationId xmlns:p14="http://schemas.microsoft.com/office/powerpoint/2010/main" val="986905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a:t>
            </a:r>
            <a:r>
              <a:rPr lang="en-US" baseline="0" dirty="0" smtClean="0"/>
              <a:t> the depth to 3, we would prune the tree like this:</a:t>
            </a:r>
          </a:p>
          <a:p>
            <a:r>
              <a:rPr lang="en-US" baseline="0" dirty="0" smtClean="0"/>
              <a:t>(Click)</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34</a:t>
            </a:fld>
            <a:endParaRPr lang="en-US"/>
          </a:p>
        </p:txBody>
      </p:sp>
    </p:spTree>
    <p:extLst>
      <p:ext uri="{BB962C8B-B14F-4D97-AF65-F5344CB8AC3E}">
        <p14:creationId xmlns:p14="http://schemas.microsoft.com/office/powerpoint/2010/main" val="2953799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at 4,</a:t>
            </a:r>
            <a:r>
              <a:rPr lang="en-US" baseline="0" dirty="0" smtClean="0"/>
              <a:t> like this:</a:t>
            </a:r>
          </a:p>
          <a:p>
            <a:r>
              <a:rPr lang="en-US" baseline="0" dirty="0" smtClean="0"/>
              <a:t>(Click)</a:t>
            </a:r>
          </a:p>
          <a:p>
            <a:endParaRPr lang="en-US" baseline="0" dirty="0" smtClean="0"/>
          </a:p>
          <a:p>
            <a:r>
              <a:rPr lang="en-US" baseline="0" dirty="0" smtClean="0"/>
              <a:t>So using this technique, we can often avoid look-ahead where it is not likely to be beneficial.</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35</a:t>
            </a:fld>
            <a:endParaRPr lang="en-US"/>
          </a:p>
        </p:txBody>
      </p:sp>
    </p:spTree>
    <p:extLst>
      <p:ext uri="{BB962C8B-B14F-4D97-AF65-F5344CB8AC3E}">
        <p14:creationId xmlns:p14="http://schemas.microsoft.com/office/powerpoint/2010/main" val="839935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illustrate the same thing on an actual problem</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37</a:t>
            </a:fld>
            <a:endParaRPr lang="en-US"/>
          </a:p>
        </p:txBody>
      </p:sp>
    </p:spTree>
    <p:extLst>
      <p:ext uri="{BB962C8B-B14F-4D97-AF65-F5344CB8AC3E}">
        <p14:creationId xmlns:p14="http://schemas.microsoft.com/office/powerpoint/2010/main" val="4239060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the effect on this real problem,</a:t>
            </a:r>
            <a:r>
              <a:rPr lang="en-US" baseline="0" dirty="0" smtClean="0"/>
              <a:t> consider looking ahead from 406 with a depth of 1, 3, and 5. Assume we take all buckets with </a:t>
            </a:r>
            <a:r>
              <a:rPr lang="en-US" baseline="0" dirty="0" err="1" smtClean="0"/>
              <a:t>Rel</a:t>
            </a:r>
            <a:r>
              <a:rPr lang="en-US" baseline="0" dirty="0" smtClean="0"/>
              <a:t> </a:t>
            </a:r>
            <a:r>
              <a:rPr lang="en-US" baseline="0" dirty="0" err="1" smtClean="0"/>
              <a:t>Avg</a:t>
            </a:r>
            <a:r>
              <a:rPr lang="en-US" baseline="0" dirty="0" smtClean="0"/>
              <a:t> Error &gt; 0.</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38</a:t>
            </a:fld>
            <a:endParaRPr lang="en-US"/>
          </a:p>
        </p:txBody>
      </p:sp>
    </p:spTree>
    <p:extLst>
      <p:ext uri="{BB962C8B-B14F-4D97-AF65-F5344CB8AC3E}">
        <p14:creationId xmlns:p14="http://schemas.microsoft.com/office/powerpoint/2010/main" val="4239060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the effect on this real problem,</a:t>
            </a:r>
            <a:r>
              <a:rPr lang="en-US" baseline="0" dirty="0" smtClean="0"/>
              <a:t> consider looking ahead from 406 with a depth of 1, 3, and 5. Assume we take all buckets with </a:t>
            </a:r>
            <a:r>
              <a:rPr lang="en-US" baseline="0" dirty="0" err="1" smtClean="0"/>
              <a:t>Rel</a:t>
            </a:r>
            <a:r>
              <a:rPr lang="en-US" baseline="0" dirty="0" smtClean="0"/>
              <a:t> </a:t>
            </a:r>
            <a:r>
              <a:rPr lang="en-US" baseline="0" dirty="0" err="1" smtClean="0"/>
              <a:t>Avg</a:t>
            </a:r>
            <a:r>
              <a:rPr lang="en-US" baseline="0" dirty="0" smtClean="0"/>
              <a:t> Error &gt; 0.</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39</a:t>
            </a:fld>
            <a:endParaRPr lang="en-US"/>
          </a:p>
        </p:txBody>
      </p:sp>
    </p:spTree>
    <p:extLst>
      <p:ext uri="{BB962C8B-B14F-4D97-AF65-F5344CB8AC3E}">
        <p14:creationId xmlns:p14="http://schemas.microsoft.com/office/powerpoint/2010/main" val="4239060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the effect on this real problem,</a:t>
            </a:r>
            <a:r>
              <a:rPr lang="en-US" baseline="0" dirty="0" smtClean="0"/>
              <a:t> consider looking ahead from 406 with a depth of 1, 3, and 5. Assume we take all buckets with </a:t>
            </a:r>
            <a:r>
              <a:rPr lang="en-US" baseline="0" dirty="0" err="1" smtClean="0"/>
              <a:t>Rel</a:t>
            </a:r>
            <a:r>
              <a:rPr lang="en-US" baseline="0" dirty="0" smtClean="0"/>
              <a:t> </a:t>
            </a:r>
            <a:r>
              <a:rPr lang="en-US" baseline="0" dirty="0" err="1" smtClean="0"/>
              <a:t>Avg</a:t>
            </a:r>
            <a:r>
              <a:rPr lang="en-US" baseline="0" dirty="0" smtClean="0"/>
              <a:t> Error &gt; 0.</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40</a:t>
            </a:fld>
            <a:endParaRPr lang="en-US"/>
          </a:p>
        </p:txBody>
      </p:sp>
    </p:spTree>
    <p:extLst>
      <p:ext uri="{BB962C8B-B14F-4D97-AF65-F5344CB8AC3E}">
        <p14:creationId xmlns:p14="http://schemas.microsoft.com/office/powerpoint/2010/main" val="4239060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relevant</a:t>
            </a:r>
            <a:r>
              <a:rPr lang="en-US" baseline="0" dirty="0" smtClean="0"/>
              <a:t> when we are deeper in the search space.</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41</a:t>
            </a:fld>
            <a:endParaRPr lang="en-US"/>
          </a:p>
        </p:txBody>
      </p:sp>
    </p:spTree>
    <p:extLst>
      <p:ext uri="{BB962C8B-B14F-4D97-AF65-F5344CB8AC3E}">
        <p14:creationId xmlns:p14="http://schemas.microsoft.com/office/powerpoint/2010/main" val="4045795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move onto experiments.  We performed many experiments across 6 different benchmarks with varying difficulties.  The various problem parameters are summarized here.</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42</a:t>
            </a:fld>
            <a:endParaRPr lang="en-US"/>
          </a:p>
        </p:txBody>
      </p:sp>
    </p:spTree>
    <p:extLst>
      <p:ext uri="{BB962C8B-B14F-4D97-AF65-F5344CB8AC3E}">
        <p14:creationId xmlns:p14="http://schemas.microsoft.com/office/powerpoint/2010/main" val="13821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question we have are about the impact of look-ahead depth.  We will measure this by considering the speedup obtained over no look-ahead when solving problems exactly.</a:t>
            </a:r>
          </a:p>
          <a:p>
            <a:r>
              <a:rPr lang="en-US" baseline="0" dirty="0" smtClean="0"/>
              <a:t>For harder problems, we consider the anytime context, where we look at the quality of the solutions that are produced over time.</a:t>
            </a:r>
          </a:p>
          <a:p>
            <a:r>
              <a:rPr lang="en-US" baseline="0" dirty="0" smtClean="0"/>
              <a:t>In this first part, we used an epsilon threshold of 0.01, to encourage look-ahead to all variables except the ones smallest errors.</a:t>
            </a:r>
          </a:p>
          <a:p>
            <a:endParaRPr lang="en-US" baseline="0" dirty="0" smtClean="0"/>
          </a:p>
          <a:p>
            <a:r>
              <a:rPr lang="en-US" baseline="0" dirty="0" smtClean="0"/>
              <a:t>We are also of course interested in the impact of the thresholds used, so we also experimented with various epsilon.  The main question here is how much the pruning procedure helps in each case.</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43</a:t>
            </a:fld>
            <a:endParaRPr lang="en-US"/>
          </a:p>
        </p:txBody>
      </p:sp>
    </p:spTree>
    <p:extLst>
      <p:ext uri="{BB962C8B-B14F-4D97-AF65-F5344CB8AC3E}">
        <p14:creationId xmlns:p14="http://schemas.microsoft.com/office/powerpoint/2010/main" val="233058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work in the framework of (discrete) graphical models, which are defined over a set of local cost functions defined over sets of variables with discrete domains.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model defines a global function that is the sum of all the local functions.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can define a primal graph, where each node represents variables and edges connect them if they appear in the same scope of any function.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queries can be performed over graphical models, but we focus on the min-sum query, which is to find an assignment with the minimal cost.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complexity of this task can be characterized by the </a:t>
            </a:r>
            <a:r>
              <a:rPr lang="en-US" baseline="0" dirty="0" err="1" smtClean="0"/>
              <a:t>treewidth</a:t>
            </a:r>
            <a:r>
              <a:rPr lang="en-US" baseline="0" dirty="0" smtClean="0"/>
              <a:t> of the primal graph.  We won’t go into the specific details, but it is a measure for deciding how close the graph is to a tree.  </a:t>
            </a:r>
          </a:p>
        </p:txBody>
      </p:sp>
      <p:sp>
        <p:nvSpPr>
          <p:cNvPr id="4" name="Slide Number Placeholder 3"/>
          <p:cNvSpPr>
            <a:spLocks noGrp="1"/>
          </p:cNvSpPr>
          <p:nvPr>
            <p:ph type="sldNum" sz="quarter" idx="10"/>
          </p:nvPr>
        </p:nvSpPr>
        <p:spPr/>
        <p:txBody>
          <a:bodyPr/>
          <a:lstStyle/>
          <a:p>
            <a:fld id="{991E325E-E742-1D42-BB50-DD386887126D}" type="slidenum">
              <a:rPr lang="en-US" smtClean="0"/>
              <a:t>5</a:t>
            </a:fld>
            <a:endParaRPr lang="en-US"/>
          </a:p>
        </p:txBody>
      </p:sp>
    </p:spTree>
    <p:extLst>
      <p:ext uri="{BB962C8B-B14F-4D97-AF65-F5344CB8AC3E}">
        <p14:creationId xmlns:p14="http://schemas.microsoft.com/office/powerpoint/2010/main" val="2690384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figure,</a:t>
            </a:r>
            <a:r>
              <a:rPr lang="en-US" baseline="0" dirty="0" smtClean="0"/>
              <a:t> we plot the speedups over no look-ahead for each instance in this DBN benchmark for each depth.  The number at the top of each column of points indicates the number of instances in the set that had a positive speedup.  On this particular benchmark, all of the problem benefited from </a:t>
            </a:r>
            <a:r>
              <a:rPr lang="en-US" baseline="0" dirty="0" err="1" smtClean="0"/>
              <a:t>lookahead</a:t>
            </a:r>
            <a:r>
              <a:rPr lang="en-US" baseline="0" dirty="0" smtClean="0"/>
              <a:t> with speedups ranging from 2-3, with a single outlier going up to almost 5.</a:t>
            </a:r>
          </a:p>
          <a:p>
            <a:endParaRPr lang="en-US" baseline="0" dirty="0" smtClean="0"/>
          </a:p>
          <a:p>
            <a:r>
              <a:rPr lang="en-US" baseline="0" dirty="0" smtClean="0"/>
              <a:t>(Click)</a:t>
            </a:r>
          </a:p>
          <a:p>
            <a:r>
              <a:rPr lang="en-US" baseline="0" dirty="0" smtClean="0"/>
              <a:t>Here’s another benchmark, where most of the instances benefited starting from a depth of 1 and improve a bit at 2.  However, performance starts deteriorating at 3 and above.  So this shows that care must be taken in controlling this parameter.</a:t>
            </a:r>
          </a:p>
          <a:p>
            <a:endParaRPr lang="en-US" baseline="0" dirty="0" smtClean="0"/>
          </a:p>
          <a:p>
            <a:r>
              <a:rPr lang="en-US" baseline="0" dirty="0" smtClean="0"/>
              <a:t>(Click)</a:t>
            </a:r>
          </a:p>
          <a:p>
            <a:r>
              <a:rPr lang="en-US" baseline="0" dirty="0" smtClean="0"/>
              <a:t>However, on easier benchmarks like this one where the MBE heuristic is strong, it is not as effective.</a:t>
            </a:r>
          </a:p>
          <a:p>
            <a:endParaRPr lang="en-US" baseline="0" dirty="0" smtClean="0"/>
          </a:p>
          <a:p>
            <a:r>
              <a:rPr lang="en-US" baseline="0" dirty="0" smtClean="0"/>
              <a:t>//Thus, we show that look-ahead boosts the power of the heuristics in the context of exact solving when our memory resources may otherwise limit their power.</a:t>
            </a:r>
          </a:p>
        </p:txBody>
      </p:sp>
      <p:sp>
        <p:nvSpPr>
          <p:cNvPr id="4" name="Slide Number Placeholder 3"/>
          <p:cNvSpPr>
            <a:spLocks noGrp="1"/>
          </p:cNvSpPr>
          <p:nvPr>
            <p:ph type="sldNum" sz="quarter" idx="10"/>
          </p:nvPr>
        </p:nvSpPr>
        <p:spPr/>
        <p:txBody>
          <a:bodyPr/>
          <a:lstStyle/>
          <a:p>
            <a:fld id="{991E325E-E742-1D42-BB50-DD386887126D}" type="slidenum">
              <a:rPr lang="en-US" smtClean="0"/>
              <a:t>44</a:t>
            </a:fld>
            <a:endParaRPr lang="en-US"/>
          </a:p>
        </p:txBody>
      </p:sp>
    </p:spTree>
    <p:extLst>
      <p:ext uri="{BB962C8B-B14F-4D97-AF65-F5344CB8AC3E}">
        <p14:creationId xmlns:p14="http://schemas.microsoft.com/office/powerpoint/2010/main" val="113528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focus on hard instances that we cannot solve</a:t>
            </a:r>
            <a:r>
              <a:rPr lang="en-US" baseline="0" dirty="0" smtClean="0"/>
              <a:t> precisely because of this reason.</a:t>
            </a:r>
            <a:endParaRPr lang="en-US" dirty="0" smtClean="0"/>
          </a:p>
          <a:p>
            <a:endParaRPr lang="en-US" dirty="0" smtClean="0"/>
          </a:p>
          <a:p>
            <a:r>
              <a:rPr lang="en-US" dirty="0" smtClean="0"/>
              <a:t>This</a:t>
            </a:r>
            <a:r>
              <a:rPr lang="en-US" baseline="0" dirty="0" smtClean="0"/>
              <a:t> here is a plot of the anytime solutions (or upper bounds) on the optimal solution over time for an instance from the largefam3 benchmark.</a:t>
            </a:r>
          </a:p>
          <a:p>
            <a:endParaRPr lang="en-US" baseline="0" dirty="0" smtClean="0"/>
          </a:p>
          <a:p>
            <a:r>
              <a:rPr lang="en-US" baseline="0" dirty="0" smtClean="0"/>
              <a:t>A line that is lower and to the left is better, so we see here that a depth of 6 produces the best solutions.</a:t>
            </a:r>
          </a:p>
          <a:p>
            <a:endParaRPr lang="en-US" baseline="0" dirty="0" smtClean="0"/>
          </a:p>
          <a:p>
            <a:r>
              <a:rPr lang="en-US" baseline="0" dirty="0" smtClean="0"/>
              <a:t>(Click)</a:t>
            </a:r>
          </a:p>
          <a:p>
            <a:r>
              <a:rPr lang="en-US" baseline="0" dirty="0" smtClean="0"/>
              <a:t>Here is another instance, which is from the type4 benchmark.  We see that a depth of 5 is best here, but the baseline is actually outperformed by all depths for most of the time period.</a:t>
            </a:r>
          </a:p>
          <a:p>
            <a:endParaRPr lang="en-US" baseline="0" dirty="0" smtClean="0"/>
          </a:p>
          <a:p>
            <a:r>
              <a:rPr lang="en-US" baseline="0" dirty="0" smtClean="0"/>
              <a:t>//So the answer to our question is that look-ahead can indeed improve the quality of anytime solutions, especially when performed at a higher depth.</a:t>
            </a:r>
          </a:p>
        </p:txBody>
      </p:sp>
      <p:sp>
        <p:nvSpPr>
          <p:cNvPr id="4" name="Slide Number Placeholder 3"/>
          <p:cNvSpPr>
            <a:spLocks noGrp="1"/>
          </p:cNvSpPr>
          <p:nvPr>
            <p:ph type="sldNum" sz="quarter" idx="10"/>
          </p:nvPr>
        </p:nvSpPr>
        <p:spPr/>
        <p:txBody>
          <a:bodyPr/>
          <a:lstStyle/>
          <a:p>
            <a:fld id="{991E325E-E742-1D42-BB50-DD386887126D}" type="slidenum">
              <a:rPr lang="en-US" smtClean="0"/>
              <a:t>45</a:t>
            </a:fld>
            <a:endParaRPr lang="en-US"/>
          </a:p>
        </p:txBody>
      </p:sp>
    </p:spTree>
    <p:extLst>
      <p:ext uri="{BB962C8B-B14F-4D97-AF65-F5344CB8AC3E}">
        <p14:creationId xmlns:p14="http://schemas.microsoft.com/office/powerpoint/2010/main" val="4220617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show the speedup plots</a:t>
            </a:r>
            <a:r>
              <a:rPr lang="en-US" baseline="0" dirty="0" smtClean="0"/>
              <a:t> for the largefam3 benchmark.  Each group of 4 here corresponds to a depth of 2 and 5.  Within each group, they correspond to different error thresholds.</a:t>
            </a:r>
          </a:p>
          <a:p>
            <a:r>
              <a:rPr lang="en-US" baseline="0" dirty="0" smtClean="0"/>
              <a:t>Considering a depth of 2 first, 0.0 corresponds to performing no pruning for the look-ahead subtrees.  Indeed, we increase the number of instances with positive speedup when we use 0.01 instead.</a:t>
            </a:r>
          </a:p>
          <a:p>
            <a:r>
              <a:rPr lang="en-US" baseline="0" dirty="0" smtClean="0"/>
              <a:t>Further increases negatively impact look-ahead.</a:t>
            </a:r>
          </a:p>
          <a:p>
            <a:r>
              <a:rPr lang="en-US" baseline="0" dirty="0" smtClean="0"/>
              <a:t>A depth of 5 was generally bad for this benchmark, so we can see that increasing the threshold here generally helps.</a:t>
            </a:r>
          </a:p>
          <a:p>
            <a:endParaRPr lang="en-US" baseline="0" dirty="0" smtClean="0"/>
          </a:p>
          <a:p>
            <a:r>
              <a:rPr lang="en-US" baseline="0" dirty="0" smtClean="0"/>
              <a:t>(Click)</a:t>
            </a:r>
          </a:p>
          <a:p>
            <a:r>
              <a:rPr lang="en-US" baseline="0" dirty="0" smtClean="0"/>
              <a:t>We see similar behavior in this other benchmark too.</a:t>
            </a:r>
          </a:p>
          <a:p>
            <a:endParaRPr lang="en-US" baseline="0" dirty="0" smtClean="0"/>
          </a:p>
          <a:p>
            <a:r>
              <a:rPr lang="en-US" baseline="0" dirty="0" smtClean="0"/>
              <a:t>//Most of the gain comes from moving from no pruning to pruning zeros and small errors.</a:t>
            </a:r>
          </a:p>
        </p:txBody>
      </p:sp>
      <p:sp>
        <p:nvSpPr>
          <p:cNvPr id="4" name="Slide Number Placeholder 3"/>
          <p:cNvSpPr>
            <a:spLocks noGrp="1"/>
          </p:cNvSpPr>
          <p:nvPr>
            <p:ph type="sldNum" sz="quarter" idx="10"/>
          </p:nvPr>
        </p:nvSpPr>
        <p:spPr/>
        <p:txBody>
          <a:bodyPr/>
          <a:lstStyle/>
          <a:p>
            <a:fld id="{991E325E-E742-1D42-BB50-DD386887126D}" type="slidenum">
              <a:rPr lang="en-US" smtClean="0"/>
              <a:t>47</a:t>
            </a:fld>
            <a:endParaRPr lang="en-US"/>
          </a:p>
        </p:txBody>
      </p:sp>
    </p:spTree>
    <p:extLst>
      <p:ext uri="{BB962C8B-B14F-4D97-AF65-F5344CB8AC3E}">
        <p14:creationId xmlns:p14="http://schemas.microsoft.com/office/powerpoint/2010/main" val="823366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Weaker</a:t>
            </a:r>
            <a:r>
              <a:rPr lang="en-US" baseline="0" dirty="0" smtClean="0"/>
              <a:t> heuristics benefit more.  I only showed speedup plots using the highest </a:t>
            </a:r>
            <a:r>
              <a:rPr lang="en-US" baseline="0" dirty="0" err="1" smtClean="0"/>
              <a:t>i</a:t>
            </a:r>
            <a:r>
              <a:rPr lang="en-US" baseline="0" dirty="0" smtClean="0"/>
              <a:t>-bounds possible.  On the easier instances only lower </a:t>
            </a:r>
            <a:r>
              <a:rPr lang="en-US" baseline="0" dirty="0" err="1" smtClean="0"/>
              <a:t>i</a:t>
            </a:r>
            <a:r>
              <a:rPr lang="en-US" baseline="0" dirty="0" smtClean="0"/>
              <a:t>-bounds were better.</a:t>
            </a:r>
          </a:p>
          <a:p>
            <a:endParaRPr lang="en-US" baseline="0" dirty="0" smtClean="0"/>
          </a:p>
          <a:p>
            <a:r>
              <a:rPr lang="en-US" baseline="0" dirty="0" smtClean="0"/>
              <a:t>Depth requires careful control: the best was different for each evaluation between exact and anytime.</a:t>
            </a:r>
          </a:p>
          <a:p>
            <a:r>
              <a:rPr lang="en-US" baseline="0" dirty="0" smtClean="0"/>
              <a:t>For exact, high depth usually caused runtime to become much worse.  For anytime, better solutions were obtained earlier with higher depths.</a:t>
            </a:r>
          </a:p>
          <a:p>
            <a:endParaRPr lang="en-US" baseline="0" dirty="0" smtClean="0"/>
          </a:p>
          <a:p>
            <a:r>
              <a:rPr lang="en-US" baseline="0" dirty="0" smtClean="0"/>
              <a:t>For look-ahead subtree pruning, we saw most of the benefit from pruning only the smallest errors, such as the buckets with zero error.</a:t>
            </a:r>
          </a:p>
          <a:p>
            <a:endParaRPr lang="en-US" baseline="0" dirty="0" smtClean="0"/>
          </a:p>
          <a:p>
            <a:r>
              <a:rPr lang="en-US" baseline="0" dirty="0" smtClean="0"/>
              <a:t>Overall, look-ahead enabled us to strengthen heuristics without spending more memory by using more time in a cost-effective manner, which yielded overall better time performance.</a:t>
            </a:r>
          </a:p>
          <a:p>
            <a:endParaRPr lang="en-US" baseline="0" dirty="0" smtClean="0"/>
          </a:p>
          <a:p>
            <a:endParaRPr lang="en-US" baseline="0" dirty="0" smtClean="0"/>
          </a:p>
          <a:p>
            <a:r>
              <a:rPr lang="en-US" baseline="0" dirty="0" smtClean="0"/>
              <a:t>/////////////////////////////////////</a:t>
            </a:r>
          </a:p>
          <a:p>
            <a:r>
              <a:rPr lang="en-US" dirty="0" smtClean="0"/>
              <a:t>Based</a:t>
            </a:r>
            <a:r>
              <a:rPr lang="en-US" baseline="0" dirty="0" smtClean="0"/>
              <a:t> on these takeaways, we could consider controlling depth during search, as seen with how higher depths seemed to allow for better early solutions, yet worse when running to termination.</a:t>
            </a:r>
          </a:p>
          <a:p>
            <a:endParaRPr lang="en-US" baseline="0" dirty="0" smtClean="0"/>
          </a:p>
          <a:p>
            <a:r>
              <a:rPr lang="en-US" baseline="0" dirty="0" smtClean="0"/>
              <a:t>It is clear that the threshold using errors is very dependent on the problem, but we usually stuck with 0.01 to encourage look-ahead on most non-zero errors.  So a more </a:t>
            </a:r>
            <a:r>
              <a:rPr lang="en-US" baseline="0" dirty="0" err="1" smtClean="0"/>
              <a:t>sophiscated</a:t>
            </a:r>
            <a:r>
              <a:rPr lang="en-US" baseline="0" dirty="0" smtClean="0"/>
              <a:t> scheme better using this information could improve the look-ahead subtrees.  As with depth a dynamic control may also help, as seen where it can sometimes yield better early anytime solutions with eps &lt; 0.01.</a:t>
            </a:r>
          </a:p>
          <a:p>
            <a:endParaRPr lang="en-US" baseline="0" dirty="0" smtClean="0"/>
          </a:p>
          <a:p>
            <a:r>
              <a:rPr lang="en-US" baseline="0" dirty="0" smtClean="0"/>
              <a:t>Lastly, from our process of casting the look-ahead computation as a BE task, we could instead parameterize look-ahead with width instead.</a:t>
            </a:r>
          </a:p>
        </p:txBody>
      </p:sp>
      <p:sp>
        <p:nvSpPr>
          <p:cNvPr id="4" name="Slide Number Placeholder 3"/>
          <p:cNvSpPr>
            <a:spLocks noGrp="1"/>
          </p:cNvSpPr>
          <p:nvPr>
            <p:ph type="sldNum" sz="quarter" idx="10"/>
          </p:nvPr>
        </p:nvSpPr>
        <p:spPr/>
        <p:txBody>
          <a:bodyPr/>
          <a:lstStyle/>
          <a:p>
            <a:fld id="{991E325E-E742-1D42-BB50-DD386887126D}" type="slidenum">
              <a:rPr lang="en-US" smtClean="0"/>
              <a:t>48</a:t>
            </a:fld>
            <a:endParaRPr lang="en-US"/>
          </a:p>
        </p:txBody>
      </p:sp>
    </p:spTree>
    <p:extLst>
      <p:ext uri="{BB962C8B-B14F-4D97-AF65-F5344CB8AC3E}">
        <p14:creationId xmlns:p14="http://schemas.microsoft.com/office/powerpoint/2010/main" val="3878960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AND/OR Best-First search, search is performed</a:t>
            </a:r>
            <a:r>
              <a:rPr lang="en-US" baseline="0" dirty="0" smtClean="0"/>
              <a:t> by maintaining a partial solution tree with the best estimate, marked in red lines here.</a:t>
            </a:r>
          </a:p>
          <a:p>
            <a:endParaRPr lang="en-US" baseline="0" dirty="0" smtClean="0"/>
          </a:p>
          <a:p>
            <a:r>
              <a:rPr lang="en-US" baseline="0" dirty="0" smtClean="0"/>
              <a:t>Here we show a partial solution tree where the current estimate is 10, which is calculated by propagating heuristic values up from descendants.  Here we add the edge costs up, and the heuristic values at each of these nodes to get 10. The general idea we constantly maintain the best partial solution tree which will then be extended until a better one is found.  So we actually want to increase f as quickly as possible.</a:t>
            </a:r>
          </a:p>
          <a:p>
            <a:endParaRPr lang="en-US" baseline="0" dirty="0" smtClean="0"/>
          </a:p>
          <a:p>
            <a:r>
              <a:rPr lang="en-US" baseline="0" dirty="0" smtClean="0"/>
              <a:t>When choosing which AND node to expand, we simply choose the best one based on heuristics as usual.  However, for choosing OR nodes (which represent the roots of </a:t>
            </a:r>
            <a:r>
              <a:rPr lang="en-US" baseline="0" dirty="0" err="1" smtClean="0"/>
              <a:t>subproblems</a:t>
            </a:r>
            <a:r>
              <a:rPr lang="en-US" baseline="0" dirty="0" smtClean="0"/>
              <a:t>), the impact of which to expand can have an impact.  </a:t>
            </a:r>
          </a:p>
          <a:p>
            <a:r>
              <a:rPr lang="en-US" baseline="0" dirty="0" smtClean="0"/>
              <a:t>(Click)</a:t>
            </a:r>
          </a:p>
          <a:p>
            <a:r>
              <a:rPr lang="en-US" baseline="0" dirty="0" smtClean="0"/>
              <a:t>For example lets say that if we completely explore the nodes under C first,</a:t>
            </a:r>
          </a:p>
        </p:txBody>
      </p:sp>
      <p:sp>
        <p:nvSpPr>
          <p:cNvPr id="4" name="Slide Number Placeholder 3"/>
          <p:cNvSpPr>
            <a:spLocks noGrp="1"/>
          </p:cNvSpPr>
          <p:nvPr>
            <p:ph type="sldNum" sz="quarter" idx="10"/>
          </p:nvPr>
        </p:nvSpPr>
        <p:spPr/>
        <p:txBody>
          <a:bodyPr/>
          <a:lstStyle/>
          <a:p>
            <a:fld id="{991E325E-E742-1D42-BB50-DD386887126D}" type="slidenum">
              <a:rPr lang="en-US" smtClean="0"/>
              <a:t>50</a:t>
            </a:fld>
            <a:endParaRPr lang="en-US"/>
          </a:p>
        </p:txBody>
      </p:sp>
    </p:spTree>
    <p:extLst>
      <p:ext uri="{BB962C8B-B14F-4D97-AF65-F5344CB8AC3E}">
        <p14:creationId xmlns:p14="http://schemas.microsoft.com/office/powerpoint/2010/main" val="2579083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Then it increases the estimate of the solution tree to 40.</a:t>
            </a:r>
          </a:p>
          <a:p>
            <a:endParaRPr lang="en-US" baseline="0" dirty="0" smtClean="0"/>
          </a:p>
          <a:p>
            <a:r>
              <a:rPr lang="en-US" baseline="0" dirty="0" smtClean="0"/>
              <a:t>On the other hand…..</a:t>
            </a:r>
          </a:p>
        </p:txBody>
      </p:sp>
      <p:sp>
        <p:nvSpPr>
          <p:cNvPr id="4" name="Slide Number Placeholder 3"/>
          <p:cNvSpPr>
            <a:spLocks noGrp="1"/>
          </p:cNvSpPr>
          <p:nvPr>
            <p:ph type="sldNum" sz="quarter" idx="10"/>
          </p:nvPr>
        </p:nvSpPr>
        <p:spPr/>
        <p:txBody>
          <a:bodyPr/>
          <a:lstStyle/>
          <a:p>
            <a:fld id="{991E325E-E742-1D42-BB50-DD386887126D}" type="slidenum">
              <a:rPr lang="en-US" smtClean="0"/>
              <a:t>51</a:t>
            </a:fld>
            <a:endParaRPr lang="en-US"/>
          </a:p>
        </p:txBody>
      </p:sp>
    </p:spTree>
    <p:extLst>
      <p:ext uri="{BB962C8B-B14F-4D97-AF65-F5344CB8AC3E}">
        <p14:creationId xmlns:p14="http://schemas.microsoft.com/office/powerpoint/2010/main" val="2579083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expand the nodes under D first, the estimate becomes 50.  So this would mean we prefer this choice.</a:t>
            </a:r>
          </a:p>
          <a:p>
            <a:endParaRPr lang="en-US" baseline="0" dirty="0" smtClean="0"/>
          </a:p>
          <a:p>
            <a:r>
              <a:rPr lang="en-US" baseline="0" dirty="0" smtClean="0"/>
              <a:t>Even better yet,</a:t>
            </a:r>
          </a:p>
        </p:txBody>
      </p:sp>
      <p:sp>
        <p:nvSpPr>
          <p:cNvPr id="4" name="Slide Number Placeholder 3"/>
          <p:cNvSpPr>
            <a:spLocks noGrp="1"/>
          </p:cNvSpPr>
          <p:nvPr>
            <p:ph type="sldNum" sz="quarter" idx="10"/>
          </p:nvPr>
        </p:nvSpPr>
        <p:spPr/>
        <p:txBody>
          <a:bodyPr/>
          <a:lstStyle/>
          <a:p>
            <a:fld id="{991E325E-E742-1D42-BB50-DD386887126D}" type="slidenum">
              <a:rPr lang="en-US" smtClean="0"/>
              <a:t>52</a:t>
            </a:fld>
            <a:endParaRPr lang="en-US"/>
          </a:p>
        </p:txBody>
      </p:sp>
    </p:spTree>
    <p:extLst>
      <p:ext uri="{BB962C8B-B14F-4D97-AF65-F5344CB8AC3E}">
        <p14:creationId xmlns:p14="http://schemas.microsoft.com/office/powerpoint/2010/main" val="2579083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could explore part of each and get an even better estimate.</a:t>
            </a:r>
          </a:p>
          <a:p>
            <a:endParaRPr lang="en-US" baseline="0" dirty="0" smtClean="0"/>
          </a:p>
          <a:p>
            <a:r>
              <a:rPr lang="en-US" baseline="0" dirty="0" smtClean="0"/>
              <a:t>This is the core problem of </a:t>
            </a:r>
            <a:r>
              <a:rPr lang="en-US" baseline="0" dirty="0" err="1" smtClean="0"/>
              <a:t>subproblem</a:t>
            </a:r>
            <a:r>
              <a:rPr lang="en-US" baseline="0" dirty="0" smtClean="0"/>
              <a:t> ordering, where we need to find the best balance of exploration between the </a:t>
            </a:r>
            <a:r>
              <a:rPr lang="en-US" baseline="0" dirty="0" err="1" smtClean="0"/>
              <a:t>subproblems</a:t>
            </a:r>
            <a:r>
              <a:rPr lang="en-US" baseline="0" dirty="0" smtClean="0"/>
              <a:t>.</a:t>
            </a:r>
          </a:p>
          <a:p>
            <a:endParaRPr lang="en-US" baseline="0" dirty="0" smtClean="0"/>
          </a:p>
          <a:p>
            <a:r>
              <a:rPr lang="en-US" baseline="0" dirty="0" smtClean="0"/>
              <a:t>Re-iterating here: this estimate of a partial solution is calculated by propagating descendant heuristics up.  Recall that this is actually what look-ahead does.</a:t>
            </a:r>
          </a:p>
          <a:p>
            <a:r>
              <a:rPr lang="en-US" baseline="0" dirty="0" smtClean="0"/>
              <a:t>For example, performing look-ahead from C would up to the red part would give a look-ahead heuristic value of 25.</a:t>
            </a:r>
          </a:p>
          <a:p>
            <a:endParaRPr lang="en-US" baseline="0" dirty="0" smtClean="0"/>
          </a:p>
          <a:p>
            <a:r>
              <a:rPr lang="en-US" baseline="0" dirty="0" smtClean="0"/>
              <a:t>Thus the residual quantifies the increase in f from exploring a particular part of the search space below.</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usual heuristic used is just the same heuristic used for calculating the partial solution tree’s value, so this does not actually tell us about the amount of change that will occur in f.  It would pick C in that case, but if the heuristic for C was already very accurate, we would not see much change in f.</a:t>
            </a:r>
          </a:p>
          <a:p>
            <a:endParaRPr lang="en-US" baseline="0" dirty="0" smtClean="0"/>
          </a:p>
          <a:p>
            <a:r>
              <a:rPr lang="en-US" baseline="0" dirty="0" smtClean="0"/>
              <a:t>We have already established the connection between residuals and the bucket errors, so we use the bucket errors as a basis to developing </a:t>
            </a:r>
            <a:r>
              <a:rPr lang="en-US" baseline="0" dirty="0" err="1" smtClean="0"/>
              <a:t>subproblem</a:t>
            </a:r>
            <a:r>
              <a:rPr lang="en-US" baseline="0" dirty="0" smtClean="0"/>
              <a:t> ordering heuristics.</a:t>
            </a:r>
          </a:p>
          <a:p>
            <a:endParaRPr lang="en-US" baseline="0"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53</a:t>
            </a:fld>
            <a:endParaRPr lang="en-US"/>
          </a:p>
        </p:txBody>
      </p:sp>
    </p:spTree>
    <p:extLst>
      <p:ext uri="{BB962C8B-B14F-4D97-AF65-F5344CB8AC3E}">
        <p14:creationId xmlns:p14="http://schemas.microsoft.com/office/powerpoint/2010/main" val="2579083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new problem, as Pearl</a:t>
            </a:r>
            <a:r>
              <a:rPr lang="en-US" baseline="0" dirty="0" smtClean="0"/>
              <a:t> presented a view of the expansions in best-first search on AND/OR graphs.</a:t>
            </a:r>
          </a:p>
          <a:p>
            <a:endParaRPr lang="en-US" baseline="0" dirty="0" smtClean="0"/>
          </a:p>
          <a:p>
            <a:r>
              <a:rPr lang="en-US" baseline="0" dirty="0" smtClean="0"/>
              <a:t>The first is to identify the most promising partial solution tree as is done with maintaining T* in the previous example.  This is decided by the standard heuristics we use for purposes like pruning in branch-and-bound.</a:t>
            </a:r>
          </a:p>
          <a:p>
            <a:endParaRPr lang="en-US" baseline="0" dirty="0" smtClean="0"/>
          </a:p>
          <a:p>
            <a:r>
              <a:rPr lang="en-US" baseline="0" dirty="0" smtClean="0"/>
              <a:t>The second defines a separate evaluation function (f2) that chooses the tip node.</a:t>
            </a:r>
          </a:p>
          <a:p>
            <a:endParaRPr lang="en-US" baseline="0" dirty="0" smtClean="0"/>
          </a:p>
          <a:p>
            <a:r>
              <a:rPr lang="en-US" baseline="0" dirty="0" smtClean="0"/>
              <a:t>Indeed, lots of work focuses on finding good evaluation functions first such as in the work I just presented on look-ahead, while the choice for the second is largely ignored and chosen ad-hoc.</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54</a:t>
            </a:fld>
            <a:endParaRPr lang="en-US"/>
          </a:p>
        </p:txBody>
      </p:sp>
    </p:spTree>
    <p:extLst>
      <p:ext uri="{BB962C8B-B14F-4D97-AF65-F5344CB8AC3E}">
        <p14:creationId xmlns:p14="http://schemas.microsoft.com/office/powerpoint/2010/main" val="2171927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I’ll illustrate</a:t>
            </a:r>
            <a:r>
              <a:rPr lang="en-US" baseline="0" dirty="0" smtClean="0"/>
              <a:t> AOBF on an example here.</a:t>
            </a:r>
          </a:p>
          <a:p>
            <a:endParaRPr lang="en-US" baseline="0" dirty="0" smtClean="0"/>
          </a:p>
          <a:p>
            <a:r>
              <a:rPr lang="en-US" baseline="0" dirty="0" smtClean="0"/>
              <a:t>We’ll call the sequence of lower bounds that it produces a “profile”.</a:t>
            </a:r>
          </a:p>
          <a:p>
            <a:endParaRPr lang="en-US" baseline="0" dirty="0" smtClean="0"/>
          </a:p>
          <a:p>
            <a:r>
              <a:rPr lang="en-US" baseline="0" dirty="0" smtClean="0"/>
              <a:t>We ended up expanding *everything* in the end to find the optimal solution tree.</a:t>
            </a:r>
          </a:p>
          <a:p>
            <a:r>
              <a:rPr lang="en-US" baseline="0" dirty="0" smtClean="0"/>
              <a:t>What we saw on the way from the start was the profile (0,1,5,11)</a:t>
            </a:r>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55</a:t>
            </a:fld>
            <a:endParaRPr lang="en-US"/>
          </a:p>
        </p:txBody>
      </p:sp>
    </p:spTree>
    <p:extLst>
      <p:ext uri="{BB962C8B-B14F-4D97-AF65-F5344CB8AC3E}">
        <p14:creationId xmlns:p14="http://schemas.microsoft.com/office/powerpoint/2010/main" val="420673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example of a problem that has been modeled using this framework is the protein folding problem in bioinformatics.</a:t>
            </a:r>
          </a:p>
          <a:p>
            <a:endParaRPr lang="en-US" baseline="0" dirty="0" smtClean="0"/>
          </a:p>
          <a:p>
            <a:r>
              <a:rPr lang="en-US" baseline="0" dirty="0" smtClean="0"/>
              <a:t>The goal is to minimize the energy between amino acids, which can be mapped as a set of local cost functions in graphical models to globally minimize over.</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a:t>
            </a:fld>
            <a:endParaRPr lang="en-US"/>
          </a:p>
        </p:txBody>
      </p:sp>
    </p:spTree>
    <p:extLst>
      <p:ext uri="{BB962C8B-B14F-4D97-AF65-F5344CB8AC3E}">
        <p14:creationId xmlns:p14="http://schemas.microsoft.com/office/powerpoint/2010/main" val="3240942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idea: </a:t>
            </a:r>
            <a:r>
              <a:rPr lang="en-US" dirty="0" smtClean="0"/>
              <a:t>If</a:t>
            </a:r>
            <a:r>
              <a:rPr lang="en-US" baseline="0" dirty="0" smtClean="0"/>
              <a:t> the current best partial solution tree extends to a cost &gt;C*, then we want to discover this as soon as possible.</a:t>
            </a:r>
          </a:p>
          <a:p>
            <a:r>
              <a:rPr lang="en-US" baseline="0" dirty="0" smtClean="0"/>
              <a:t>Intuitively, that means we want to expand the </a:t>
            </a:r>
            <a:r>
              <a:rPr lang="en-US" baseline="0" dirty="0" err="1" smtClean="0"/>
              <a:t>subproblem</a:t>
            </a:r>
            <a:r>
              <a:rPr lang="en-US" baseline="0" dirty="0" smtClean="0"/>
              <a:t> where our heuristic is the least accurate.</a:t>
            </a:r>
          </a:p>
          <a:p>
            <a:endParaRPr lang="en-US" baseline="0" dirty="0" smtClean="0"/>
          </a:p>
          <a:p>
            <a:r>
              <a:rPr lang="en-US" baseline="0" dirty="0" smtClean="0"/>
              <a:t>We avoided expanding the left most part.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What we saw on the way from the start was the profile (0,6,11)</a:t>
            </a:r>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56</a:t>
            </a:fld>
            <a:endParaRPr lang="en-US"/>
          </a:p>
        </p:txBody>
      </p:sp>
    </p:spTree>
    <p:extLst>
      <p:ext uri="{BB962C8B-B14F-4D97-AF65-F5344CB8AC3E}">
        <p14:creationId xmlns:p14="http://schemas.microsoft.com/office/powerpoint/2010/main" val="2022278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given a problem with the following errors, we could use this directly to choose between OR nodes, but notice how most of these are zero, so we’re again left with nothing, such as when choosing between C and F.</a:t>
            </a:r>
          </a:p>
          <a:p>
            <a:r>
              <a:rPr lang="en-US" baseline="0" dirty="0" smtClean="0"/>
              <a:t>The problem is the the bucket errors only measure 1-level of look-ahead.</a:t>
            </a:r>
          </a:p>
          <a:p>
            <a:endParaRPr lang="en-US" baseline="0" dirty="0" smtClean="0"/>
          </a:p>
          <a:p>
            <a:r>
              <a:rPr lang="en-US" baseline="0" dirty="0" smtClean="0"/>
              <a:t>Thus, we employ a process of propagating the error values up from leaves to the root to communicate information about errors to ancestors.</a:t>
            </a:r>
          </a:p>
          <a:p>
            <a:endParaRPr lang="en-US" baseline="0" dirty="0" smtClean="0"/>
          </a:p>
          <a:p>
            <a:r>
              <a:rPr lang="en-US" baseline="0" dirty="0" smtClean="0"/>
              <a:t>In the process, we also penalize propagated values with some discount factor as a way to capture the distance of errors.  In this example, it is ½.</a:t>
            </a:r>
          </a:p>
          <a:p>
            <a:endParaRPr lang="en-US" baseline="0" dirty="0" smtClean="0"/>
          </a:p>
          <a:p>
            <a:r>
              <a:rPr lang="en-US" baseline="0" dirty="0" smtClean="0"/>
              <a:t>So halving each of these and adding them yield this number here.  From G it becomes 1.25 once propagated to F.</a:t>
            </a:r>
          </a:p>
          <a:p>
            <a:r>
              <a:rPr lang="en-US" baseline="0" dirty="0" smtClean="0"/>
              <a:t>And then we continue this process up to the root.</a:t>
            </a:r>
          </a:p>
          <a:p>
            <a:endParaRPr lang="en-US" baseline="0" dirty="0" smtClean="0"/>
          </a:p>
          <a:p>
            <a:r>
              <a:rPr lang="en-US" baseline="0" dirty="0" smtClean="0"/>
              <a:t>In the thesis, we also propagate entire bucket error functions to provide richer ordering heuristics, but I won’t delve into the details here in this talk.</a:t>
            </a:r>
          </a:p>
        </p:txBody>
      </p:sp>
      <p:sp>
        <p:nvSpPr>
          <p:cNvPr id="4" name="Slide Number Placeholder 3"/>
          <p:cNvSpPr>
            <a:spLocks noGrp="1"/>
          </p:cNvSpPr>
          <p:nvPr>
            <p:ph type="sldNum" sz="quarter" idx="10"/>
          </p:nvPr>
        </p:nvSpPr>
        <p:spPr/>
        <p:txBody>
          <a:bodyPr/>
          <a:lstStyle/>
          <a:p>
            <a:fld id="{991E325E-E742-1D42-BB50-DD386887126D}" type="slidenum">
              <a:rPr lang="en-US" smtClean="0"/>
              <a:t>57</a:t>
            </a:fld>
            <a:endParaRPr lang="en-US"/>
          </a:p>
        </p:txBody>
      </p:sp>
    </p:spTree>
    <p:extLst>
      <p:ext uri="{BB962C8B-B14F-4D97-AF65-F5344CB8AC3E}">
        <p14:creationId xmlns:p14="http://schemas.microsoft.com/office/powerpoint/2010/main" val="6433158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ran experiments on 3 benchmarks.</a:t>
            </a:r>
          </a:p>
          <a:p>
            <a:endParaRPr lang="en-US" dirty="0" smtClean="0"/>
          </a:p>
          <a:p>
            <a:r>
              <a:rPr lang="en-US" dirty="0" smtClean="0"/>
              <a:t>The</a:t>
            </a:r>
            <a:r>
              <a:rPr lang="en-US" baseline="0" dirty="0" smtClean="0"/>
              <a:t> baseline is typically uses the heuristic for evaluating the estimate of the partial solution tree.</a:t>
            </a:r>
            <a:endParaRPr lang="en-US" dirty="0" smtClean="0"/>
          </a:p>
          <a:p>
            <a:endParaRPr lang="en-US" dirty="0" smtClean="0"/>
          </a:p>
          <a:p>
            <a:r>
              <a:rPr lang="en-US" dirty="0" smtClean="0"/>
              <a:t>(Click)</a:t>
            </a:r>
          </a:p>
          <a:p>
            <a:r>
              <a:rPr lang="en-US" baseline="0" dirty="0" smtClean="0"/>
              <a:t>One variant is based on the average subtree errors as described and </a:t>
            </a:r>
          </a:p>
          <a:p>
            <a:endParaRPr lang="en-US" baseline="0" dirty="0" smtClean="0"/>
          </a:p>
          <a:p>
            <a:r>
              <a:rPr lang="en-US" baseline="0" dirty="0" smtClean="0"/>
              <a:t>(Click)</a:t>
            </a:r>
          </a:p>
          <a:p>
            <a:r>
              <a:rPr lang="en-US" baseline="0" dirty="0" smtClean="0"/>
              <a:t>The other is based on subtree error functions as I mentioned in passing. </a:t>
            </a:r>
          </a:p>
          <a:p>
            <a:endParaRPr lang="en-US" baseline="0" dirty="0" smtClean="0"/>
          </a:p>
          <a:p>
            <a:r>
              <a:rPr lang="en-US" baseline="0" dirty="0" smtClean="0"/>
              <a:t>Each also have a variant which normalize the scale of the error values to relative errors. </a:t>
            </a:r>
          </a:p>
          <a:p>
            <a:r>
              <a:rPr lang="en-US" baseline="0" dirty="0" smtClean="0"/>
              <a:t>All of them are compiled before search, so there is no overhead during search.</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58</a:t>
            </a:fld>
            <a:endParaRPr lang="en-US"/>
          </a:p>
        </p:txBody>
      </p:sp>
    </p:spTree>
    <p:extLst>
      <p:ext uri="{BB962C8B-B14F-4D97-AF65-F5344CB8AC3E}">
        <p14:creationId xmlns:p14="http://schemas.microsoft.com/office/powerpoint/2010/main" val="1081145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show a plot like the anytime plots earlier, but these are for lower bounds on the optimal solution, so higher and to the left is better.</a:t>
            </a:r>
          </a:p>
          <a:p>
            <a:r>
              <a:rPr lang="en-US" baseline="0" dirty="0" smtClean="0"/>
              <a:t>We see that 3 our new heuristics manage to get better bounds than the baseline.</a:t>
            </a:r>
          </a:p>
          <a:p>
            <a:r>
              <a:rPr lang="en-US" baseline="0" dirty="0" smtClean="0"/>
              <a:t>We also show the bound as a function of the number of nodes expanded.</a:t>
            </a:r>
          </a:p>
          <a:p>
            <a:endParaRPr lang="en-US" baseline="0" dirty="0" smtClean="0"/>
          </a:p>
          <a:p>
            <a:r>
              <a:rPr lang="en-US" baseline="0" dirty="0" smtClean="0"/>
              <a:t>(Click)</a:t>
            </a:r>
          </a:p>
          <a:p>
            <a:r>
              <a:rPr lang="en-US" baseline="0" dirty="0" smtClean="0"/>
              <a:t>On this other instance, we also see the same 3 methods outperforming the baseline, in fact solving the problem as well in half the time and half the number of nodes.</a:t>
            </a:r>
          </a:p>
        </p:txBody>
      </p:sp>
      <p:sp>
        <p:nvSpPr>
          <p:cNvPr id="4" name="Slide Number Placeholder 3"/>
          <p:cNvSpPr>
            <a:spLocks noGrp="1"/>
          </p:cNvSpPr>
          <p:nvPr>
            <p:ph type="sldNum" sz="quarter" idx="10"/>
          </p:nvPr>
        </p:nvSpPr>
        <p:spPr/>
        <p:txBody>
          <a:bodyPr/>
          <a:lstStyle/>
          <a:p>
            <a:fld id="{991E325E-E742-1D42-BB50-DD386887126D}" type="slidenum">
              <a:rPr lang="en-US" smtClean="0"/>
              <a:t>59</a:t>
            </a:fld>
            <a:endParaRPr lang="en-US"/>
          </a:p>
        </p:txBody>
      </p:sp>
    </p:spTree>
    <p:extLst>
      <p:ext uri="{BB962C8B-B14F-4D97-AF65-F5344CB8AC3E}">
        <p14:creationId xmlns:p14="http://schemas.microsoft.com/office/powerpoint/2010/main" val="4147533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an account of how the methods rank across all instances we also show their average rankings with each other</a:t>
            </a:r>
            <a:r>
              <a:rPr lang="en-US" baseline="0" dirty="0" smtClean="0"/>
              <a:t>, plotted by normalizing all the runtimes of each instance.</a:t>
            </a:r>
          </a:p>
          <a:p>
            <a:endParaRPr lang="en-US" baseline="0" dirty="0" smtClean="0"/>
          </a:p>
          <a:p>
            <a:r>
              <a:rPr lang="en-US" baseline="0" dirty="0" smtClean="0"/>
              <a:t>We see that the one of our methods here outrank the rest (including the baseline) for most of the time.</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60</a:t>
            </a:fld>
            <a:endParaRPr lang="en-US"/>
          </a:p>
        </p:txBody>
      </p:sp>
    </p:spTree>
    <p:extLst>
      <p:ext uri="{BB962C8B-B14F-4D97-AF65-F5344CB8AC3E}">
        <p14:creationId xmlns:p14="http://schemas.microsoft.com/office/powerpoint/2010/main" val="13330161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r>
              <a:rPr lang="en-US" baseline="0" dirty="0" smtClean="0"/>
              <a:t> we generally saw that the impact was indeed significant, reducing the number of nodes in many cases while also being cost-effective as there is no overhead during search.</a:t>
            </a:r>
          </a:p>
          <a:p>
            <a:endParaRPr lang="en-US" baseline="0" dirty="0" smtClean="0"/>
          </a:p>
          <a:p>
            <a:r>
              <a:rPr lang="en-US" baseline="0" dirty="0" smtClean="0"/>
              <a:t>(Click)</a:t>
            </a:r>
          </a:p>
          <a:p>
            <a:r>
              <a:rPr lang="en-US" baseline="0" dirty="0" smtClean="0"/>
              <a:t>Clearly, it is less effective on problems where strong heuristics were possible. In this case </a:t>
            </a:r>
            <a:r>
              <a:rPr lang="en-US" baseline="0" dirty="0" err="1" smtClean="0"/>
              <a:t>subproblem</a:t>
            </a:r>
            <a:r>
              <a:rPr lang="en-US" baseline="0" dirty="0" smtClean="0"/>
              <a:t> ordering is less likely to have an impact since the residuals would be small.</a:t>
            </a:r>
          </a:p>
        </p:txBody>
      </p:sp>
      <p:sp>
        <p:nvSpPr>
          <p:cNvPr id="4" name="Slide Number Placeholder 3"/>
          <p:cNvSpPr>
            <a:spLocks noGrp="1"/>
          </p:cNvSpPr>
          <p:nvPr>
            <p:ph type="sldNum" sz="quarter" idx="10"/>
          </p:nvPr>
        </p:nvSpPr>
        <p:spPr/>
        <p:txBody>
          <a:bodyPr/>
          <a:lstStyle/>
          <a:p>
            <a:fld id="{991E325E-E742-1D42-BB50-DD386887126D}" type="slidenum">
              <a:rPr lang="en-US" smtClean="0"/>
              <a:t>61</a:t>
            </a:fld>
            <a:endParaRPr lang="en-US"/>
          </a:p>
        </p:txBody>
      </p:sp>
    </p:spTree>
    <p:extLst>
      <p:ext uri="{BB962C8B-B14F-4D97-AF65-F5344CB8AC3E}">
        <p14:creationId xmlns:p14="http://schemas.microsoft.com/office/powerpoint/2010/main" val="127907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9pPr>
          </a:lstStyle>
          <a:p>
            <a:pPr eaLnBrk="1"/>
            <a:fld id="{B712A1AC-BAA5-499A-9440-19AB4E94D862}" type="slidenum">
              <a:rPr lang="en-US" altLang="en-US">
                <a:solidFill>
                  <a:srgbClr val="000000"/>
                </a:solidFill>
                <a:latin typeface="Times New Roman" panose="02020603050405020304" pitchFamily="18" charset="0"/>
                <a:cs typeface="DejaVu Sans" panose="020B0603030804020204" pitchFamily="34" charset="0"/>
              </a:rPr>
              <a:pPr eaLnBrk="1"/>
              <a:t>7</a:t>
            </a:fld>
            <a:endParaRPr lang="en-US" altLang="en-US">
              <a:solidFill>
                <a:srgbClr val="000000"/>
              </a:solidFill>
              <a:latin typeface="Times New Roman" panose="02020603050405020304" pitchFamily="18" charset="0"/>
              <a:cs typeface="DejaVu Sans" panose="020B0603030804020204" pitchFamily="34" charset="0"/>
            </a:endParaRPr>
          </a:p>
        </p:txBody>
      </p:sp>
      <p:sp>
        <p:nvSpPr>
          <p:cNvPr id="798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777875" y="4776788"/>
            <a:ext cx="6218238" cy="4435475"/>
          </a:xfr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Times New Roman" panose="02020603050405020304" pitchFamily="18" charset="0"/>
              </a:rPr>
              <a:t>Now</a:t>
            </a:r>
            <a:r>
              <a:rPr lang="en-US" altLang="en-US" baseline="0" dirty="0" smtClean="0">
                <a:latin typeface="Times New Roman" panose="02020603050405020304" pitchFamily="18" charset="0"/>
              </a:rPr>
              <a:t> we work into how the min-sum problem can be mapped to a search task.</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We can think of enumerating the assignments by instantiating one variable at a time, yielding the search tree here.  The goal is to then find the optimal solution path.</a:t>
            </a:r>
          </a:p>
          <a:p>
            <a:r>
              <a:rPr lang="en-US" altLang="en-US" baseline="0" dirty="0" smtClean="0">
                <a:latin typeface="Times New Roman" panose="02020603050405020304" pitchFamily="18" charset="0"/>
              </a:rPr>
              <a:t>(Click) Like this shown here.</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(Click)</a:t>
            </a:r>
          </a:p>
          <a:p>
            <a:r>
              <a:rPr lang="en-US" altLang="en-US" baseline="0" dirty="0" smtClean="0">
                <a:latin typeface="Times New Roman" panose="02020603050405020304" pitchFamily="18" charset="0"/>
              </a:rPr>
              <a:t>The time complexity is exponential in the number of variables, but uses only linear space.</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67175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9pPr>
          </a:lstStyle>
          <a:p>
            <a:pPr eaLnBrk="1"/>
            <a:fld id="{9C225B92-5808-49A9-ADAC-391D34AD3844}" type="slidenum">
              <a:rPr lang="en-US" altLang="en-US">
                <a:solidFill>
                  <a:srgbClr val="000000"/>
                </a:solidFill>
                <a:latin typeface="Times New Roman" panose="02020603050405020304" pitchFamily="18" charset="0"/>
                <a:cs typeface="DejaVu Sans" panose="020B0603030804020204" pitchFamily="34" charset="0"/>
              </a:rPr>
              <a:pPr eaLnBrk="1"/>
              <a:t>8</a:t>
            </a:fld>
            <a:endParaRPr lang="en-US" altLang="en-US">
              <a:solidFill>
                <a:srgbClr val="000000"/>
              </a:solidFill>
              <a:latin typeface="Times New Roman" panose="02020603050405020304" pitchFamily="18" charset="0"/>
              <a:cs typeface="DejaVu Sans" panose="020B0603030804020204" pitchFamily="34" charset="0"/>
            </a:endParaRPr>
          </a:p>
        </p:txBody>
      </p:sp>
      <p:sp>
        <p:nvSpPr>
          <p:cNvPr id="808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777875" y="4776788"/>
            <a:ext cx="6218238" cy="4525962"/>
          </a:xfr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Times New Roman" panose="02020603050405020304" pitchFamily="18" charset="0"/>
              </a:rPr>
              <a:t>The </a:t>
            </a:r>
            <a:r>
              <a:rPr lang="en-US" altLang="en-US" baseline="0" dirty="0" smtClean="0">
                <a:latin typeface="Times New Roman" panose="02020603050405020304" pitchFamily="18" charset="0"/>
              </a:rPr>
              <a:t>search tree used in the previous slide does not exploit conditional independencies in the problem.</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For example, after conditioning A and B, the graph splits into two components.  This type of information can be captured by a data structure known as a pseudo-tree, which guides the structure of an AND/OR search tree.</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(Click)</a:t>
            </a:r>
          </a:p>
          <a:p>
            <a:r>
              <a:rPr lang="en-US" altLang="en-US" baseline="0" dirty="0" smtClean="0">
                <a:latin typeface="Times New Roman" panose="02020603050405020304" pitchFamily="18" charset="0"/>
              </a:rPr>
              <a:t>In this AND/OR search tree, allows us to capture decomposition.  Here, this part of the search tree represents that we can decompose the problem into two separate </a:t>
            </a:r>
            <a:r>
              <a:rPr lang="en-US" altLang="en-US" baseline="0" dirty="0" err="1" smtClean="0">
                <a:latin typeface="Times New Roman" panose="02020603050405020304" pitchFamily="18" charset="0"/>
              </a:rPr>
              <a:t>subproblems</a:t>
            </a:r>
            <a:r>
              <a:rPr lang="en-US" altLang="en-US" baseline="0" dirty="0" smtClean="0">
                <a:latin typeface="Times New Roman" panose="02020603050405020304" pitchFamily="18" charset="0"/>
              </a:rPr>
              <a:t>, each rooted by C and E.  The goal is to find an optimal solution tree (Click) Like this highlighted here.</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(Click)</a:t>
            </a:r>
          </a:p>
          <a:p>
            <a:r>
              <a:rPr lang="en-US" altLang="en-US" baseline="0" dirty="0" smtClean="0">
                <a:latin typeface="Times New Roman" panose="02020603050405020304" pitchFamily="18" charset="0"/>
              </a:rPr>
              <a:t>The time complexity of depth-first search on this graph is exponential in the height rather than n and we still maintain linear space complexity.</a:t>
            </a:r>
          </a:p>
          <a:p>
            <a:endParaRPr lang="en-US" altLang="en-US" baseline="0" dirty="0" smtClean="0">
              <a:latin typeface="Times New Roman" panose="02020603050405020304" pitchFamily="18" charset="0"/>
            </a:endParaRPr>
          </a:p>
          <a:p>
            <a:endParaRPr lang="en-US" altLang="en-US" baseline="0" dirty="0" smtClean="0">
              <a:latin typeface="Times New Roman" panose="02020603050405020304" pitchFamily="18" charset="0"/>
            </a:endParaRPr>
          </a:p>
          <a:p>
            <a:endParaRPr lang="en-US" altLang="en-US" baseline="0" dirty="0" smtClean="0">
              <a:latin typeface="Times New Roman" panose="02020603050405020304" pitchFamily="18" charset="0"/>
            </a:endParaRPr>
          </a:p>
        </p:txBody>
      </p:sp>
    </p:spTree>
    <p:extLst>
      <p:ext uri="{BB962C8B-B14F-4D97-AF65-F5344CB8AC3E}">
        <p14:creationId xmlns:p14="http://schemas.microsoft.com/office/powerpoint/2010/main" val="334049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9pPr>
          </a:lstStyle>
          <a:p>
            <a:pPr eaLnBrk="1"/>
            <a:fld id="{1DDB69F0-7152-4895-A60E-98561EF32D7F}" type="slidenum">
              <a:rPr lang="en-US" altLang="en-US">
                <a:solidFill>
                  <a:srgbClr val="000000"/>
                </a:solidFill>
                <a:latin typeface="Times New Roman" panose="02020603050405020304" pitchFamily="18" charset="0"/>
                <a:cs typeface="DejaVu Sans" panose="020B0603030804020204" pitchFamily="34" charset="0"/>
              </a:rPr>
              <a:pPr eaLnBrk="1"/>
              <a:t>9</a:t>
            </a:fld>
            <a:endParaRPr lang="en-US" altLang="en-US">
              <a:solidFill>
                <a:srgbClr val="000000"/>
              </a:solidFill>
              <a:latin typeface="Times New Roman" panose="02020603050405020304" pitchFamily="18" charset="0"/>
              <a:cs typeface="DejaVu Sans" panose="020B0603030804020204" pitchFamily="34" charset="0"/>
            </a:endParaRPr>
          </a:p>
        </p:txBody>
      </p:sp>
      <p:sp>
        <p:nvSpPr>
          <p:cNvPr id="819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777875" y="4776788"/>
            <a:ext cx="6218238" cy="4435475"/>
          </a:xfr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Times New Roman" panose="02020603050405020304" pitchFamily="18" charset="0"/>
              </a:rPr>
              <a:t>We can further compact the search</a:t>
            </a:r>
            <a:r>
              <a:rPr lang="en-US" altLang="en-US" baseline="0" dirty="0" smtClean="0">
                <a:latin typeface="Times New Roman" panose="02020603050405020304" pitchFamily="18" charset="0"/>
              </a:rPr>
              <a:t> tree to a search graph by merging </a:t>
            </a:r>
            <a:r>
              <a:rPr lang="en-US" altLang="en-US" baseline="0" dirty="0" err="1" smtClean="0">
                <a:latin typeface="Times New Roman" panose="02020603050405020304" pitchFamily="18" charset="0"/>
              </a:rPr>
              <a:t>subproblems</a:t>
            </a:r>
            <a:r>
              <a:rPr lang="en-US" altLang="en-US" baseline="0" dirty="0" smtClean="0">
                <a:latin typeface="Times New Roman" panose="02020603050405020304" pitchFamily="18" charset="0"/>
              </a:rPr>
              <a:t>.</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Intuitively, since certain variables are not connected, they only depend on a subset of the ancestors in the search tree.</a:t>
            </a:r>
          </a:p>
          <a:p>
            <a:r>
              <a:rPr lang="en-US" altLang="en-US" baseline="0" dirty="0" smtClean="0">
                <a:latin typeface="Times New Roman" panose="02020603050405020304" pitchFamily="18" charset="0"/>
              </a:rPr>
              <a:t>This information is captured by the context of a variable, which can be derived from the pseudo-tree.</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(Click)</a:t>
            </a:r>
          </a:p>
          <a:p>
            <a:r>
              <a:rPr lang="en-US" altLang="en-US" baseline="0" dirty="0" smtClean="0">
                <a:latin typeface="Times New Roman" panose="02020603050405020304" pitchFamily="18" charset="0"/>
              </a:rPr>
              <a:t>For example, since F is not connected to A here, we can merge the copies that came from different assignments to A.  This is typically implemented by caching solutions of already explored contexts.</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(Click)</a:t>
            </a:r>
          </a:p>
          <a:p>
            <a:r>
              <a:rPr lang="en-US" altLang="en-US" baseline="0" dirty="0" smtClean="0">
                <a:latin typeface="Times New Roman" panose="02020603050405020304" pitchFamily="18" charset="0"/>
              </a:rPr>
              <a:t>The time complexity is further reduced to be exponential in the </a:t>
            </a:r>
            <a:r>
              <a:rPr lang="en-US" altLang="en-US" baseline="0" dirty="0" err="1" smtClean="0">
                <a:latin typeface="Times New Roman" panose="02020603050405020304" pitchFamily="18" charset="0"/>
              </a:rPr>
              <a:t>treewidth</a:t>
            </a:r>
            <a:r>
              <a:rPr lang="en-US" altLang="en-US" baseline="0" dirty="0" smtClean="0">
                <a:latin typeface="Times New Roman" panose="02020603050405020304" pitchFamily="18" charset="0"/>
              </a:rPr>
              <a:t>, but due to caching, the space is also exponential in the </a:t>
            </a:r>
            <a:r>
              <a:rPr lang="en-US" altLang="en-US" baseline="0" dirty="0" err="1" smtClean="0">
                <a:latin typeface="Times New Roman" panose="02020603050405020304" pitchFamily="18" charset="0"/>
              </a:rPr>
              <a:t>treewidth</a:t>
            </a:r>
            <a:r>
              <a:rPr lang="en-US" altLang="en-US" baseline="0" dirty="0" smtClean="0">
                <a:latin typeface="Times New Roman" panose="02020603050405020304" pitchFamily="18" charset="0"/>
              </a:rPr>
              <a:t>.  In practice, the space usage can be freely adjusted to match the available resources.</a:t>
            </a:r>
          </a:p>
          <a:p>
            <a:endParaRPr lang="en-US" altLang="en-US" baseline="0" dirty="0" smtClean="0">
              <a:latin typeface="Times New Roman" panose="02020603050405020304" pitchFamily="18" charset="0"/>
            </a:endParaRPr>
          </a:p>
          <a:p>
            <a:endParaRPr lang="en-US" altLang="en-US" baseline="0" dirty="0" smtClean="0">
              <a:latin typeface="Times New Roman" panose="02020603050405020304" pitchFamily="18" charset="0"/>
            </a:endParaRPr>
          </a:p>
        </p:txBody>
      </p:sp>
    </p:spTree>
    <p:extLst>
      <p:ext uri="{BB962C8B-B14F-4D97-AF65-F5344CB8AC3E}">
        <p14:creationId xmlns:p14="http://schemas.microsoft.com/office/powerpoint/2010/main" val="270731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extLs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Droid Sans Fallback" charset="0"/>
                <a:cs typeface="Droid Sans Fallback" charset="0"/>
              </a:defRPr>
            </a:lvl9pPr>
          </a:lstStyle>
          <a:p>
            <a:pPr eaLnBrk="1"/>
            <a:fld id="{7DD7AEEB-FAD3-4B6B-AE93-1A8A904835C1}" type="slidenum">
              <a:rPr lang="en-US" altLang="en-US">
                <a:solidFill>
                  <a:srgbClr val="000000"/>
                </a:solidFill>
                <a:latin typeface="Times New Roman" panose="02020603050405020304" pitchFamily="18" charset="0"/>
                <a:cs typeface="DejaVu Sans" panose="020B0603030804020204" pitchFamily="34" charset="0"/>
              </a:rPr>
              <a:pPr eaLnBrk="1"/>
              <a:t>10</a:t>
            </a:fld>
            <a:endParaRPr lang="en-US" altLang="en-US">
              <a:solidFill>
                <a:srgbClr val="000000"/>
              </a:solidFill>
              <a:latin typeface="Times New Roman" panose="02020603050405020304" pitchFamily="18" charset="0"/>
              <a:cs typeface="DejaVu Sans" panose="020B0603030804020204" pitchFamily="34" charset="0"/>
            </a:endParaRPr>
          </a:p>
        </p:txBody>
      </p:sp>
      <p:sp>
        <p:nvSpPr>
          <p:cNvPr id="8294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777875" y="4776788"/>
            <a:ext cx="6218238" cy="4435475"/>
          </a:xfrm>
          <a:noFill/>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latin typeface="Times New Roman" panose="02020603050405020304" pitchFamily="18" charset="0"/>
              </a:rPr>
              <a:t>Obviously,</a:t>
            </a:r>
            <a:r>
              <a:rPr lang="en-US" altLang="en-US" baseline="0" dirty="0" smtClean="0">
                <a:latin typeface="Times New Roman" panose="02020603050405020304" pitchFamily="18" charset="0"/>
              </a:rPr>
              <a:t> depth-first search alone is not good enough to be practical. Thus, we use branch-and-bound, which uses heuristics to prune the search space in the usual way.</a:t>
            </a:r>
          </a:p>
          <a:p>
            <a:endParaRPr lang="en-US" altLang="en-US" baseline="0" dirty="0" smtClean="0">
              <a:latin typeface="Times New Roman" panose="02020603050405020304" pitchFamily="18" charset="0"/>
            </a:endParaRPr>
          </a:p>
          <a:p>
            <a:r>
              <a:rPr lang="en-US" altLang="en-US" baseline="0" dirty="0" smtClean="0">
                <a:latin typeface="Times New Roman" panose="02020603050405020304" pitchFamily="18" charset="0"/>
              </a:rPr>
              <a:t>In particular, the most popular heuristic used is known as the mini-bucket heuristic, which I talk about next.</a:t>
            </a: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09169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72263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16082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5813" cy="5561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61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7766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89F9E9-7C6C-4225-A615-12BE1DDB89EE}" type="slidenum">
              <a:rPr lang="en-US"/>
              <a:pPr/>
              <a:t>‹#›</a:t>
            </a:fld>
            <a:endParaRPr lang="en-US"/>
          </a:p>
        </p:txBody>
      </p:sp>
    </p:spTree>
    <p:extLst>
      <p:ext uri="{BB962C8B-B14F-4D97-AF65-F5344CB8AC3E}">
        <p14:creationId xmlns:p14="http://schemas.microsoft.com/office/powerpoint/2010/main" val="82893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EB4123-19D9-42A6-8911-DF899FC6F5DF}" type="slidenum">
              <a:rPr lang="en-US"/>
              <a:pPr/>
              <a:t>‹#›</a:t>
            </a:fld>
            <a:endParaRPr lang="en-US"/>
          </a:p>
        </p:txBody>
      </p:sp>
    </p:spTree>
    <p:extLst>
      <p:ext uri="{BB962C8B-B14F-4D97-AF65-F5344CB8AC3E}">
        <p14:creationId xmlns:p14="http://schemas.microsoft.com/office/powerpoint/2010/main" val="142889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D047A7C-FC71-4E53-BE8E-A72C5AFCC54E}" type="slidenum">
              <a:rPr lang="en-US"/>
              <a:pPr/>
              <a:t>‹#›</a:t>
            </a:fld>
            <a:endParaRPr lang="en-US"/>
          </a:p>
        </p:txBody>
      </p:sp>
    </p:spTree>
    <p:extLst>
      <p:ext uri="{BB962C8B-B14F-4D97-AF65-F5344CB8AC3E}">
        <p14:creationId xmlns:p14="http://schemas.microsoft.com/office/powerpoint/2010/main" val="144987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EDE4A5C-5024-4C06-BEE2-B34DB351D982}" type="slidenum">
              <a:rPr lang="en-US"/>
              <a:pPr/>
              <a:t>‹#›</a:t>
            </a:fld>
            <a:endParaRPr lang="en-US"/>
          </a:p>
        </p:txBody>
      </p:sp>
    </p:spTree>
    <p:extLst>
      <p:ext uri="{BB962C8B-B14F-4D97-AF65-F5344CB8AC3E}">
        <p14:creationId xmlns:p14="http://schemas.microsoft.com/office/powerpoint/2010/main" val="345861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9DDFAD6-6497-4D85-BA25-B6FFEF73607C}" type="slidenum">
              <a:rPr lang="en-US"/>
              <a:pPr/>
              <a:t>‹#›</a:t>
            </a:fld>
            <a:endParaRPr lang="en-US"/>
          </a:p>
        </p:txBody>
      </p:sp>
    </p:spTree>
    <p:extLst>
      <p:ext uri="{BB962C8B-B14F-4D97-AF65-F5344CB8AC3E}">
        <p14:creationId xmlns:p14="http://schemas.microsoft.com/office/powerpoint/2010/main" val="33256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BE9A5F0-7ABB-47D0-8778-54FEAF8AFF0E}" type="slidenum">
              <a:rPr lang="en-US"/>
              <a:pPr/>
              <a:t>‹#›</a:t>
            </a:fld>
            <a:endParaRPr lang="en-US"/>
          </a:p>
        </p:txBody>
      </p:sp>
    </p:spTree>
    <p:extLst>
      <p:ext uri="{BB962C8B-B14F-4D97-AF65-F5344CB8AC3E}">
        <p14:creationId xmlns:p14="http://schemas.microsoft.com/office/powerpoint/2010/main" val="200743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102F0AA-610D-4F6A-86AE-6718E2D9DFE3}" type="slidenum">
              <a:rPr lang="en-US"/>
              <a:pPr/>
              <a:t>‹#›</a:t>
            </a:fld>
            <a:endParaRPr lang="en-US"/>
          </a:p>
        </p:txBody>
      </p:sp>
    </p:spTree>
    <p:extLst>
      <p:ext uri="{BB962C8B-B14F-4D97-AF65-F5344CB8AC3E}">
        <p14:creationId xmlns:p14="http://schemas.microsoft.com/office/powerpoint/2010/main" val="374466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54F1BE2-2041-43D4-BC0A-87F2F157E82B}" type="slidenum">
              <a:rPr lang="en-US"/>
              <a:pPr/>
              <a:t>‹#›</a:t>
            </a:fld>
            <a:endParaRPr lang="en-US"/>
          </a:p>
        </p:txBody>
      </p:sp>
    </p:spTree>
    <p:extLst>
      <p:ext uri="{BB962C8B-B14F-4D97-AF65-F5344CB8AC3E}">
        <p14:creationId xmlns:p14="http://schemas.microsoft.com/office/powerpoint/2010/main" val="8520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8013" cy="4648200"/>
          </a:xfrm>
        </p:spPr>
        <p:txBody>
          <a:bodyPr/>
          <a:lstStyle>
            <a:lvl1pPr marL="457200" indent="-457200">
              <a:buClr>
                <a:schemeClr val="tx2">
                  <a:lumMod val="75000"/>
                </a:schemeClr>
              </a:buClr>
              <a:buFont typeface="Wingdings" pitchFamily="2" charset="2"/>
              <a:buChar char="q"/>
              <a:defRPr/>
            </a:lvl1pPr>
            <a:lvl2pPr marL="914400" indent="-457200">
              <a:buClr>
                <a:schemeClr val="accent2">
                  <a:lumMod val="75000"/>
                </a:schemeClr>
              </a:buClr>
              <a:buFont typeface="Wingdings" pitchFamily="2" charset="2"/>
              <a:buChar char="§"/>
              <a:defRPr/>
            </a:lvl2pPr>
            <a:lvl3pPr marL="1257300" indent="-342900">
              <a:buClr>
                <a:schemeClr val="tx1"/>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idx="10"/>
          </p:nvPr>
        </p:nvSpPr>
        <p:spPr>
          <a:xfrm>
            <a:off x="3124200" y="6248399"/>
            <a:ext cx="2894013" cy="455613"/>
          </a:xfrm>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53785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0F09CB3-8848-42B0-829F-F62FF19F4462}" type="slidenum">
              <a:rPr lang="en-US"/>
              <a:pPr/>
              <a:t>‹#›</a:t>
            </a:fld>
            <a:endParaRPr lang="en-US"/>
          </a:p>
        </p:txBody>
      </p:sp>
    </p:spTree>
    <p:extLst>
      <p:ext uri="{BB962C8B-B14F-4D97-AF65-F5344CB8AC3E}">
        <p14:creationId xmlns:p14="http://schemas.microsoft.com/office/powerpoint/2010/main" val="42700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4EB4E33-4CA0-4C0F-B2B4-C997C7D4F1DF}" type="slidenum">
              <a:rPr lang="en-US"/>
              <a:pPr/>
              <a:t>‹#›</a:t>
            </a:fld>
            <a:endParaRPr lang="en-US"/>
          </a:p>
        </p:txBody>
      </p:sp>
    </p:spTree>
    <p:extLst>
      <p:ext uri="{BB962C8B-B14F-4D97-AF65-F5344CB8AC3E}">
        <p14:creationId xmlns:p14="http://schemas.microsoft.com/office/powerpoint/2010/main" val="48889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5813" cy="5519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9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6C85242-8A13-40DA-AA75-9C57CA19FA4B}" type="slidenum">
              <a:rPr lang="en-US"/>
              <a:pPr/>
              <a:t>‹#›</a:t>
            </a:fld>
            <a:endParaRPr lang="en-US"/>
          </a:p>
        </p:txBody>
      </p:sp>
    </p:spTree>
    <p:extLst>
      <p:ext uri="{BB962C8B-B14F-4D97-AF65-F5344CB8AC3E}">
        <p14:creationId xmlns:p14="http://schemas.microsoft.com/office/powerpoint/2010/main" val="3897376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018213" cy="22082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8400"/>
            <a:ext cx="2132013" cy="455613"/>
          </a:xfrm>
        </p:spPr>
        <p:txBody>
          <a:bodyPr/>
          <a:lstStyle>
            <a:lvl1pPr>
              <a:defRPr/>
            </a:lvl1pPr>
          </a:lstStyle>
          <a:p>
            <a:endParaRPr lang="en-US"/>
          </a:p>
        </p:txBody>
      </p:sp>
      <p:sp>
        <p:nvSpPr>
          <p:cNvPr id="4" name="Footer Placeholder 3"/>
          <p:cNvSpPr>
            <a:spLocks noGrp="1"/>
          </p:cNvSpPr>
          <p:nvPr>
            <p:ph type="ftr" idx="11"/>
          </p:nvPr>
        </p:nvSpPr>
        <p:spPr>
          <a:xfrm>
            <a:off x="3124200" y="6248400"/>
            <a:ext cx="2894013" cy="455613"/>
          </a:xfrm>
        </p:spPr>
        <p:txBody>
          <a:bodyPr/>
          <a:lstStyle>
            <a:lvl1pPr>
              <a:defRPr/>
            </a:lvl1pPr>
          </a:lstStyle>
          <a:p>
            <a:endParaRPr lang="en-US"/>
          </a:p>
        </p:txBody>
      </p:sp>
      <p:sp>
        <p:nvSpPr>
          <p:cNvPr id="5" name="Slide Number Placeholder 4"/>
          <p:cNvSpPr>
            <a:spLocks noGrp="1"/>
          </p:cNvSpPr>
          <p:nvPr>
            <p:ph type="sldNum" idx="12"/>
          </p:nvPr>
        </p:nvSpPr>
        <p:spPr>
          <a:xfrm>
            <a:off x="7872413" y="6248400"/>
            <a:ext cx="1065212" cy="455613"/>
          </a:xfrm>
        </p:spPr>
        <p:txBody>
          <a:bodyPr/>
          <a:lstStyle>
            <a:lvl1pPr>
              <a:defRPr/>
            </a:lvl1pPr>
          </a:lstStyle>
          <a:p>
            <a:fld id="{A03DE794-CD4F-4995-BB99-FCCAEE932727}" type="slidenum">
              <a:rPr lang="en-US"/>
              <a:pPr/>
              <a:t>‹#›</a:t>
            </a:fld>
            <a:endParaRPr lang="en-US"/>
          </a:p>
        </p:txBody>
      </p:sp>
    </p:spTree>
    <p:extLst>
      <p:ext uri="{BB962C8B-B14F-4D97-AF65-F5344CB8AC3E}">
        <p14:creationId xmlns:p14="http://schemas.microsoft.com/office/powerpoint/2010/main" val="377403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6848FA96-84E8-4582-860F-337DD09F5A80}" type="slidenum">
              <a:rPr lang="en-US" smtClean="0"/>
              <a:t>‹#›</a:t>
            </a:fld>
            <a:endParaRPr lang="en-US"/>
          </a:p>
        </p:txBody>
      </p:sp>
    </p:spTree>
    <p:extLst>
      <p:ext uri="{BB962C8B-B14F-4D97-AF65-F5344CB8AC3E}">
        <p14:creationId xmlns:p14="http://schemas.microsoft.com/office/powerpoint/2010/main" val="3929685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7022945" y="6415823"/>
            <a:ext cx="2057400" cy="365125"/>
          </a:xfrm>
        </p:spPr>
        <p:txBody>
          <a:bodyPr/>
          <a:lstStyle/>
          <a:p>
            <a:fld id="{6848FA96-84E8-4582-860F-337DD09F5A80}" type="slidenum">
              <a:rPr lang="en-US" smtClean="0"/>
              <a:t>‹#›</a:t>
            </a:fld>
            <a:endParaRPr lang="en-US"/>
          </a:p>
        </p:txBody>
      </p:sp>
    </p:spTree>
    <p:extLst>
      <p:ext uri="{BB962C8B-B14F-4D97-AF65-F5344CB8AC3E}">
        <p14:creationId xmlns:p14="http://schemas.microsoft.com/office/powerpoint/2010/main" val="283956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28"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smtClean="0"/>
              <a:t>Click to edit Master text styles</a:t>
            </a:r>
          </a:p>
        </p:txBody>
      </p:sp>
    </p:spTree>
    <p:extLst>
      <p:ext uri="{BB962C8B-B14F-4D97-AF65-F5344CB8AC3E}">
        <p14:creationId xmlns:p14="http://schemas.microsoft.com/office/powerpoint/2010/main" val="179627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451672"/>
            <a:ext cx="4043520" cy="3976258"/>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451672"/>
            <a:ext cx="4044960" cy="3976258"/>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8905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336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015511" y="6393676"/>
            <a:ext cx="2057400" cy="365125"/>
          </a:xfrm>
        </p:spPr>
        <p:txBody>
          <a:bodyPr/>
          <a:lstStyle/>
          <a:p>
            <a:fld id="{6848FA96-84E8-4582-860F-337DD09F5A80}" type="slidenum">
              <a:rPr lang="en-US" smtClean="0"/>
              <a:t>‹#›</a:t>
            </a:fld>
            <a:endParaRPr lang="en-US"/>
          </a:p>
        </p:txBody>
      </p:sp>
    </p:spTree>
    <p:extLst>
      <p:ext uri="{BB962C8B-B14F-4D97-AF65-F5344CB8AC3E}">
        <p14:creationId xmlns:p14="http://schemas.microsoft.com/office/powerpoint/2010/main" val="78622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093586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94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14"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Tree>
    <p:extLst>
      <p:ext uri="{BB962C8B-B14F-4D97-AF65-F5344CB8AC3E}">
        <p14:creationId xmlns:p14="http://schemas.microsoft.com/office/powerpoint/2010/main" val="2915330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14"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r>
              <a:rPr lang="en-US" noProof="0" smtClean="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n-US" smtClean="0"/>
              <a:t>Click to edit Master text styles</a:t>
            </a:r>
          </a:p>
        </p:txBody>
      </p:sp>
    </p:spTree>
    <p:extLst>
      <p:ext uri="{BB962C8B-B14F-4D97-AF65-F5344CB8AC3E}">
        <p14:creationId xmlns:p14="http://schemas.microsoft.com/office/powerpoint/2010/main" val="2104789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659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600" y="622145"/>
            <a:ext cx="2062080" cy="480578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622145"/>
            <a:ext cx="6050880" cy="4805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05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622146"/>
            <a:ext cx="8251200" cy="620706"/>
          </a:xfrm>
        </p:spPr>
        <p:txBody>
          <a:bodyPr/>
          <a:lstStyle/>
          <a:p>
            <a:r>
              <a:rPr lang="en-US" smtClean="0"/>
              <a:t>Click to edit Master title style</a:t>
            </a:r>
            <a:endParaRPr lang="en-US"/>
          </a:p>
        </p:txBody>
      </p:sp>
    </p:spTree>
    <p:extLst>
      <p:ext uri="{BB962C8B-B14F-4D97-AF65-F5344CB8AC3E}">
        <p14:creationId xmlns:p14="http://schemas.microsoft.com/office/powerpoint/2010/main" val="8660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70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71401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9" name="Date Placeholder 8"/>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10710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5" name="Date Placeholder 4"/>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56960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4" name="Date Placeholder 3"/>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13942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4202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6635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ftr"/>
          </p:nvPr>
        </p:nvSpPr>
        <p:spPr bwMode="auto">
          <a:xfrm>
            <a:off x="3124200" y="6062663"/>
            <a:ext cx="2894013"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6" name="Rectangle 2"/>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7C7EBC6B-15C4-40EC-9541-A04D2D5C7D2C}" type="slidenum">
              <a:rPr lang="en-US" smtClean="0"/>
              <a:t>‹#›</a:t>
            </a:fld>
            <a:endParaRPr lang="en-US"/>
          </a:p>
        </p:txBody>
      </p:sp>
      <p:sp>
        <p:nvSpPr>
          <p:cNvPr id="1027" name="Rectangle 3"/>
          <p:cNvSpPr>
            <a:spLocks noGrp="1" noChangeArrowheads="1"/>
          </p:cNvSpPr>
          <p:nvPr>
            <p:ph type="title"/>
          </p:nvPr>
        </p:nvSpPr>
        <p:spPr bwMode="auto">
          <a:xfrm>
            <a:off x="457200" y="533400"/>
            <a:ext cx="8228013" cy="836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4"/>
          <p:cNvSpPr>
            <a:spLocks noGrp="1" noChangeArrowheads="1"/>
          </p:cNvSpPr>
          <p:nvPr>
            <p:ph type="body" idx="1"/>
          </p:nvPr>
        </p:nvSpPr>
        <p:spPr bwMode="auto">
          <a:xfrm>
            <a:off x="457200" y="1524000"/>
            <a:ext cx="8228013" cy="4570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dt"/>
          </p:nvPr>
        </p:nvSpPr>
        <p:spPr bwMode="auto">
          <a:xfrm>
            <a:off x="1524000" y="6245225"/>
            <a:ext cx="1370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pic>
        <p:nvPicPr>
          <p:cNvPr id="1030" name="Picture 6"/>
          <p:cNvPicPr>
            <a:picLocks noChangeAspect="1" noChangeArrowheads="1"/>
          </p:cNvPicPr>
          <p:nvPr/>
        </p:nvPicPr>
        <p:blipFill>
          <a:blip r:embed="rId13" cstate="email">
            <a:extLst>
              <a:ext uri="{28A0092B-C50C-407E-A947-70E740481C1C}">
                <a14:useLocalDpi xmlns:a14="http://schemas.microsoft.com/office/drawing/2010/main" val="0"/>
              </a:ext>
            </a:extLst>
          </a:blip>
          <a:srcRect l="835" t="63176" r="1666"/>
          <a:stretch>
            <a:fillRect/>
          </a:stretch>
        </p:blipFill>
        <p:spPr bwMode="auto">
          <a:xfrm>
            <a:off x="31750" y="15875"/>
            <a:ext cx="9067800" cy="593725"/>
          </a:xfrm>
          <a:prstGeom prst="rect">
            <a:avLst/>
          </a:prstGeom>
          <a:noFill/>
          <a:ln>
            <a:noFill/>
          </a:ln>
          <a:effectLst/>
          <a:extLst>
            <a:ext uri="{909E8E84-426E-40dd-AFC4-6F175D3DCCD1}">
              <a14:hiddenFill xmlns="" xmlns:a14="http://schemas.microsoft.com/office/drawing/2010/main">
                <a:blipFill dpi="0" rotWithShape="0">
                  <a:blip/>
                  <a:srcRect l="835" t="63176" r="1666"/>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31" name="Picture 7"/>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2400" y="6172200"/>
            <a:ext cx="1371600" cy="5572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2pPr>
      <a:lvl3pPr marL="1143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3pPr>
      <a:lvl4pPr marL="1600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4pPr>
      <a:lvl5pPr marL="20574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a:buSzPct val="45000"/>
              <a:buFont typeface="Wingdings" charset="2"/>
              <a:buNone/>
              <a:tabLst>
                <a:tab pos="723900" algn="l"/>
                <a:tab pos="1447800" algn="l"/>
              </a:tabLst>
              <a:defRPr sz="1200">
                <a:solidFill>
                  <a:srgbClr val="000000"/>
                </a:solidFill>
                <a:latin typeface="Times New Roman" pitchFamily="16" charset="0"/>
              </a:defRPr>
            </a:lvl1pPr>
          </a:lstStyle>
          <a:p>
            <a:endParaRPr lang="en-US"/>
          </a:p>
        </p:txBody>
      </p:sp>
      <p:sp>
        <p:nvSpPr>
          <p:cNvPr id="2050" name="Rectangle 2"/>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a:buClrTx/>
              <a:buFontTx/>
              <a:buNone/>
              <a:tabLst>
                <a:tab pos="723900" algn="l"/>
                <a:tab pos="1447800" algn="l"/>
                <a:tab pos="2171700" algn="l"/>
                <a:tab pos="2895600" algn="l"/>
              </a:tabLst>
              <a:defRPr sz="1200">
                <a:solidFill>
                  <a:srgbClr val="000000"/>
                </a:solidFill>
                <a:latin typeface="+mn-lt"/>
              </a:defRPr>
            </a:lvl1pPr>
          </a:lstStyle>
          <a:p>
            <a:endParaRPr lang="en-US"/>
          </a:p>
        </p:txBody>
      </p:sp>
      <p:sp>
        <p:nvSpPr>
          <p:cNvPr id="2051" name="Rectangle 3"/>
          <p:cNvSpPr>
            <a:spLocks noGrp="1" noChangeArrowheads="1"/>
          </p:cNvSpPr>
          <p:nvPr>
            <p:ph type="sldNum"/>
          </p:nvPr>
        </p:nvSpPr>
        <p:spPr bwMode="auto">
          <a:xfrm>
            <a:off x="7872413" y="6248400"/>
            <a:ext cx="1065212"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buClrTx/>
              <a:buFontTx/>
              <a:buNone/>
              <a:tabLst>
                <a:tab pos="723900" algn="l"/>
              </a:tabLst>
              <a:defRPr sz="1200">
                <a:solidFill>
                  <a:srgbClr val="000000"/>
                </a:solidFill>
                <a:latin typeface="Arial Black" pitchFamily="32" charset="0"/>
              </a:defRPr>
            </a:lvl1pPr>
          </a:lstStyle>
          <a:p>
            <a:fld id="{8154473C-6368-4F9B-A9DD-BB05DC7B47A2}" type="slidenum">
              <a:rPr lang="en-US"/>
              <a:pPr/>
              <a:t>‹#›</a:t>
            </a:fld>
            <a:endParaRPr lang="en-US"/>
          </a:p>
        </p:txBody>
      </p:sp>
      <p:sp>
        <p:nvSpPr>
          <p:cNvPr id="2052" name="Rectangle 4"/>
          <p:cNvSpPr>
            <a:spLocks noGrp="1" noChangeArrowheads="1"/>
          </p:cNvSpPr>
          <p:nvPr>
            <p:ph type="title"/>
          </p:nvPr>
        </p:nvSpPr>
        <p:spPr bwMode="auto">
          <a:xfrm>
            <a:off x="1600200" y="609600"/>
            <a:ext cx="6018213" cy="2208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pic>
        <p:nvPicPr>
          <p:cNvPr id="2053" name="Picture 5"/>
          <p:cNvPicPr>
            <a:picLocks noChangeAspect="1" noChangeArrowheads="1"/>
          </p:cNvPicPr>
          <p:nvPr/>
        </p:nvPicPr>
        <p:blipFill>
          <a:blip r:embed="rId14" cstate="email">
            <a:extLst>
              <a:ext uri="{28A0092B-C50C-407E-A947-70E740481C1C}">
                <a14:useLocalDpi xmlns:a14="http://schemas.microsoft.com/office/drawing/2010/main" val="0"/>
              </a:ext>
            </a:extLst>
          </a:blip>
          <a:srcRect l="845" r="845"/>
          <a:stretch>
            <a:fillRect/>
          </a:stretch>
        </p:blipFill>
        <p:spPr bwMode="auto">
          <a:xfrm>
            <a:off x="152400" y="4419600"/>
            <a:ext cx="8839200" cy="1828800"/>
          </a:xfrm>
          <a:prstGeom prst="rect">
            <a:avLst/>
          </a:prstGeom>
          <a:noFill/>
          <a:ln>
            <a:noFill/>
          </a:ln>
          <a:effectLst/>
          <a:extLst>
            <a:ext uri="{909E8E84-426E-40dd-AFC4-6F175D3DCCD1}">
              <a14:hiddenFill xmlns="" xmlns:a14="http://schemas.microsoft.com/office/drawing/2010/main">
                <a:blipFill dpi="0" rotWithShape="0">
                  <a:blip/>
                  <a:srcRect l="845" r="845"/>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054" name="Rectangle 6"/>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2pPr>
      <a:lvl3pPr marL="1143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3pPr>
      <a:lvl4pPr marL="1600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4pPr>
      <a:lvl5pPr marL="20574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622146"/>
            <a:ext cx="8251200" cy="62070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6481" y="1451672"/>
            <a:ext cx="8226720" cy="39762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8" name="Line 3"/>
          <p:cNvSpPr>
            <a:spLocks noChangeShapeType="1"/>
          </p:cNvSpPr>
          <p:nvPr/>
        </p:nvSpPr>
        <p:spPr bwMode="auto">
          <a:xfrm>
            <a:off x="0" y="1342221"/>
            <a:ext cx="7672320" cy="1441"/>
          </a:xfrm>
          <a:prstGeom prst="line">
            <a:avLst/>
          </a:prstGeom>
          <a:noFill/>
          <a:ln w="18360">
            <a:solidFill>
              <a:srgbClr val="0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pic>
        <p:nvPicPr>
          <p:cNvPr id="1029" name="Picture 4"/>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 y="0"/>
            <a:ext cx="9139680" cy="54149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8FA96-84E8-4582-860F-337DD09F5A80}" type="slidenum">
              <a:rPr lang="en-US" smtClean="0"/>
              <a:t>‹#›</a:t>
            </a:fld>
            <a:endParaRPr lang="en-US"/>
          </a:p>
        </p:txBody>
      </p:sp>
    </p:spTree>
    <p:extLst>
      <p:ext uri="{BB962C8B-B14F-4D97-AF65-F5344CB8AC3E}">
        <p14:creationId xmlns:p14="http://schemas.microsoft.com/office/powerpoint/2010/main" val="40173238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defTabSz="414726" rtl="0" eaLnBrk="1" fontAlgn="base" hangingPunct="1">
        <a:lnSpc>
          <a:spcPct val="93000"/>
        </a:lnSpc>
        <a:spcBef>
          <a:spcPct val="0"/>
        </a:spcBef>
        <a:spcAft>
          <a:spcPct val="0"/>
        </a:spcAft>
        <a:buClr>
          <a:srgbClr val="000000"/>
        </a:buClr>
        <a:buSzPct val="100000"/>
        <a:buFont typeface="Times New Roman" pitchFamily="18" charset="0"/>
        <a:defRPr sz="3628">
          <a:solidFill>
            <a:srgbClr val="000000"/>
          </a:solidFill>
          <a:latin typeface="+mj-lt"/>
          <a:ea typeface="+mj-ea"/>
          <a:cs typeface="+mj-cs"/>
        </a:defRPr>
      </a:lvl1pPr>
      <a:lvl2pPr algn="l" defTabSz="414726" rtl="0" eaLnBrk="1" fontAlgn="base" hangingPunct="1">
        <a:lnSpc>
          <a:spcPct val="93000"/>
        </a:lnSpc>
        <a:spcBef>
          <a:spcPct val="0"/>
        </a:spcBef>
        <a:spcAft>
          <a:spcPct val="0"/>
        </a:spcAft>
        <a:buClr>
          <a:srgbClr val="000000"/>
        </a:buClr>
        <a:buSzPct val="100000"/>
        <a:buFont typeface="Times New Roman" pitchFamily="18" charset="0"/>
        <a:defRPr sz="3628">
          <a:solidFill>
            <a:srgbClr val="000000"/>
          </a:solidFill>
          <a:latin typeface="Arial" charset="0"/>
          <a:ea typeface="Droid Sans Fallback" charset="0"/>
          <a:cs typeface="Droid Sans Fallback" charset="0"/>
        </a:defRPr>
      </a:lvl2pPr>
      <a:lvl3pPr algn="l" defTabSz="414726" rtl="0" eaLnBrk="1" fontAlgn="base" hangingPunct="1">
        <a:lnSpc>
          <a:spcPct val="93000"/>
        </a:lnSpc>
        <a:spcBef>
          <a:spcPct val="0"/>
        </a:spcBef>
        <a:spcAft>
          <a:spcPct val="0"/>
        </a:spcAft>
        <a:buClr>
          <a:srgbClr val="000000"/>
        </a:buClr>
        <a:buSzPct val="100000"/>
        <a:buFont typeface="Times New Roman" pitchFamily="18" charset="0"/>
        <a:defRPr sz="3628">
          <a:solidFill>
            <a:srgbClr val="000000"/>
          </a:solidFill>
          <a:latin typeface="Arial" charset="0"/>
          <a:ea typeface="Droid Sans Fallback" charset="0"/>
          <a:cs typeface="Droid Sans Fallback" charset="0"/>
        </a:defRPr>
      </a:lvl3pPr>
      <a:lvl4pPr algn="l" defTabSz="414726" rtl="0" eaLnBrk="1" fontAlgn="base" hangingPunct="1">
        <a:lnSpc>
          <a:spcPct val="93000"/>
        </a:lnSpc>
        <a:spcBef>
          <a:spcPct val="0"/>
        </a:spcBef>
        <a:spcAft>
          <a:spcPct val="0"/>
        </a:spcAft>
        <a:buClr>
          <a:srgbClr val="000000"/>
        </a:buClr>
        <a:buSzPct val="100000"/>
        <a:buFont typeface="Times New Roman" pitchFamily="18" charset="0"/>
        <a:defRPr sz="3628">
          <a:solidFill>
            <a:srgbClr val="000000"/>
          </a:solidFill>
          <a:latin typeface="Arial" charset="0"/>
          <a:ea typeface="Droid Sans Fallback" charset="0"/>
          <a:cs typeface="Droid Sans Fallback" charset="0"/>
        </a:defRPr>
      </a:lvl4pPr>
      <a:lvl5pPr algn="l" defTabSz="414726" rtl="0" eaLnBrk="1" fontAlgn="base" hangingPunct="1">
        <a:lnSpc>
          <a:spcPct val="93000"/>
        </a:lnSpc>
        <a:spcBef>
          <a:spcPct val="0"/>
        </a:spcBef>
        <a:spcAft>
          <a:spcPct val="0"/>
        </a:spcAft>
        <a:buClr>
          <a:srgbClr val="000000"/>
        </a:buClr>
        <a:buSzPct val="100000"/>
        <a:buFont typeface="Times New Roman" pitchFamily="18" charset="0"/>
        <a:defRPr sz="3628">
          <a:solidFill>
            <a:srgbClr val="000000"/>
          </a:solidFill>
          <a:latin typeface="Arial" charset="0"/>
          <a:ea typeface="Droid Sans Fallback" charset="0"/>
          <a:cs typeface="Droid Sans Fallback" charset="0"/>
        </a:defRPr>
      </a:lvl5pPr>
      <a:lvl6pPr marL="2280994"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3628">
          <a:solidFill>
            <a:srgbClr val="000000"/>
          </a:solidFill>
          <a:latin typeface="Arial" charset="0"/>
          <a:ea typeface="Droid Sans Fallback" charset="0"/>
          <a:cs typeface="Droid Sans Fallback" charset="0"/>
        </a:defRPr>
      </a:lvl6pPr>
      <a:lvl7pPr marL="2695720"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3628">
          <a:solidFill>
            <a:srgbClr val="000000"/>
          </a:solidFill>
          <a:latin typeface="Arial" charset="0"/>
          <a:ea typeface="Droid Sans Fallback" charset="0"/>
          <a:cs typeface="Droid Sans Fallback" charset="0"/>
        </a:defRPr>
      </a:lvl7pPr>
      <a:lvl8pPr marL="3110446"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3628">
          <a:solidFill>
            <a:srgbClr val="000000"/>
          </a:solidFill>
          <a:latin typeface="Arial" charset="0"/>
          <a:ea typeface="Droid Sans Fallback" charset="0"/>
          <a:cs typeface="Droid Sans Fallback" charset="0"/>
        </a:defRPr>
      </a:lvl8pPr>
      <a:lvl9pPr marL="3525172" indent="-207363" algn="l" defTabSz="414726" rtl="0" eaLnBrk="1" fontAlgn="base" hangingPunct="1">
        <a:lnSpc>
          <a:spcPct val="93000"/>
        </a:lnSpc>
        <a:spcBef>
          <a:spcPct val="0"/>
        </a:spcBef>
        <a:spcAft>
          <a:spcPct val="0"/>
        </a:spcAft>
        <a:buClr>
          <a:srgbClr val="000000"/>
        </a:buClr>
        <a:buSzPct val="100000"/>
        <a:buFont typeface="Times New Roman" pitchFamily="16" charset="0"/>
        <a:defRPr sz="3628">
          <a:solidFill>
            <a:srgbClr val="000000"/>
          </a:solidFill>
          <a:latin typeface="Arial" charset="0"/>
          <a:ea typeface="Droid Sans Fallback" charset="0"/>
          <a:cs typeface="Droid Sans Fallback" charset="0"/>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8" charset="0"/>
        <a:defRPr sz="2903">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8" charset="0"/>
        <a:defRPr sz="2540">
          <a:solidFill>
            <a:srgbClr val="00008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8" charset="0"/>
        <a:defRPr sz="2177">
          <a:solidFill>
            <a:srgbClr val="280099"/>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8" charset="0"/>
        <a:defRPr sz="1814">
          <a:solidFill>
            <a:srgbClr val="280099"/>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8" charset="0"/>
        <a:defRPr sz="1814">
          <a:solidFill>
            <a:srgbClr val="280099"/>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827" y="1500256"/>
            <a:ext cx="7773120" cy="1470394"/>
          </a:xfrm>
        </p:spPr>
        <p:txBody>
          <a:bodyPr/>
          <a:lstStyle/>
          <a:p>
            <a:pPr algn="ctr" eaLnBrk="0" hangingPunct="0"/>
            <a:r>
              <a:rPr lang="en-US" b="1" dirty="0" smtClean="0"/>
              <a:t>Advancing Heuristics for Search over Graphical Models </a:t>
            </a:r>
            <a:endParaRPr lang="en-US" b="1" dirty="0"/>
          </a:p>
        </p:txBody>
      </p:sp>
      <p:sp>
        <p:nvSpPr>
          <p:cNvPr id="3" name="Subtitle 2"/>
          <p:cNvSpPr>
            <a:spLocks noGrp="1"/>
          </p:cNvSpPr>
          <p:nvPr>
            <p:ph type="subTitle" idx="1"/>
          </p:nvPr>
        </p:nvSpPr>
        <p:spPr>
          <a:xfrm>
            <a:off x="311355" y="3523034"/>
            <a:ext cx="8554064" cy="1752600"/>
          </a:xfrm>
        </p:spPr>
        <p:txBody>
          <a:bodyPr/>
          <a:lstStyle/>
          <a:p>
            <a:r>
              <a:rPr lang="en-US" sz="2400" dirty="0" smtClean="0"/>
              <a:t>William Lam</a:t>
            </a:r>
          </a:p>
          <a:p>
            <a:r>
              <a:rPr lang="en-US" sz="2400" dirty="0" smtClean="0"/>
              <a:t>Final Defense</a:t>
            </a:r>
          </a:p>
          <a:p>
            <a:r>
              <a:rPr lang="en-US" sz="2400" dirty="0" smtClean="0"/>
              <a:t>March 16, 2017</a:t>
            </a:r>
          </a:p>
        </p:txBody>
      </p:sp>
      <p:sp>
        <p:nvSpPr>
          <p:cNvPr id="4" name="TextBox 3"/>
          <p:cNvSpPr txBox="1"/>
          <p:nvPr/>
        </p:nvSpPr>
        <p:spPr>
          <a:xfrm>
            <a:off x="5986732" y="5464314"/>
            <a:ext cx="2878687" cy="1200329"/>
          </a:xfrm>
          <a:prstGeom prst="rect">
            <a:avLst/>
          </a:prstGeom>
          <a:noFill/>
        </p:spPr>
        <p:txBody>
          <a:bodyPr wrap="square" rtlCol="0">
            <a:spAutoFit/>
          </a:bodyPr>
          <a:lstStyle/>
          <a:p>
            <a:pPr algn="r"/>
            <a:r>
              <a:rPr lang="en-US" dirty="0" smtClean="0">
                <a:solidFill>
                  <a:srgbClr val="000000"/>
                </a:solidFill>
              </a:rPr>
              <a:t>Committee:</a:t>
            </a:r>
          </a:p>
          <a:p>
            <a:pPr algn="r"/>
            <a:r>
              <a:rPr lang="en-US" dirty="0" smtClean="0">
                <a:solidFill>
                  <a:srgbClr val="000000"/>
                </a:solidFill>
                <a:latin typeface="+mn-lt"/>
              </a:rPr>
              <a:t>Rina </a:t>
            </a:r>
            <a:r>
              <a:rPr lang="en-US" dirty="0" err="1" smtClean="0">
                <a:solidFill>
                  <a:srgbClr val="000000"/>
                </a:solidFill>
                <a:latin typeface="+mn-lt"/>
              </a:rPr>
              <a:t>Dechter</a:t>
            </a:r>
            <a:endParaRPr lang="en-US" dirty="0" smtClean="0">
              <a:solidFill>
                <a:srgbClr val="000000"/>
              </a:solidFill>
              <a:latin typeface="+mn-lt"/>
            </a:endParaRPr>
          </a:p>
          <a:p>
            <a:pPr algn="r"/>
            <a:r>
              <a:rPr lang="en-US" dirty="0" smtClean="0">
                <a:solidFill>
                  <a:srgbClr val="000000"/>
                </a:solidFill>
              </a:rPr>
              <a:t>Alexander </a:t>
            </a:r>
            <a:r>
              <a:rPr lang="en-US" dirty="0" err="1" smtClean="0">
                <a:solidFill>
                  <a:srgbClr val="000000"/>
                </a:solidFill>
              </a:rPr>
              <a:t>Ihler</a:t>
            </a:r>
            <a:endParaRPr lang="en-US" dirty="0" smtClean="0">
              <a:solidFill>
                <a:srgbClr val="000000"/>
              </a:solidFill>
            </a:endParaRPr>
          </a:p>
          <a:p>
            <a:pPr algn="r"/>
            <a:r>
              <a:rPr lang="en-US" dirty="0" smtClean="0">
                <a:solidFill>
                  <a:srgbClr val="000000"/>
                </a:solidFill>
                <a:latin typeface="+mn-lt"/>
              </a:rPr>
              <a:t>Sameer Singh</a:t>
            </a:r>
          </a:p>
        </p:txBody>
      </p:sp>
      <p:sp>
        <p:nvSpPr>
          <p:cNvPr id="5" name="TextBox 4"/>
          <p:cNvSpPr txBox="1"/>
          <p:nvPr/>
        </p:nvSpPr>
        <p:spPr>
          <a:xfrm>
            <a:off x="155275" y="5234885"/>
            <a:ext cx="2061713" cy="1477328"/>
          </a:xfrm>
          <a:prstGeom prst="rect">
            <a:avLst/>
          </a:prstGeom>
          <a:noFill/>
        </p:spPr>
        <p:txBody>
          <a:bodyPr wrap="square" rtlCol="0">
            <a:spAutoFit/>
          </a:bodyPr>
          <a:lstStyle/>
          <a:p>
            <a:r>
              <a:rPr lang="en-US" dirty="0" smtClean="0"/>
              <a:t>Collaborators: Rina </a:t>
            </a:r>
            <a:r>
              <a:rPr lang="en-US" dirty="0" err="1" smtClean="0"/>
              <a:t>Dechter</a:t>
            </a:r>
            <a:endParaRPr lang="en-US" dirty="0" smtClean="0"/>
          </a:p>
          <a:p>
            <a:r>
              <a:rPr lang="en-US" dirty="0" err="1" smtClean="0"/>
              <a:t>Kalev</a:t>
            </a:r>
            <a:r>
              <a:rPr lang="en-US" dirty="0" smtClean="0"/>
              <a:t> </a:t>
            </a:r>
            <a:r>
              <a:rPr lang="en-US" dirty="0" err="1" smtClean="0"/>
              <a:t>Kask</a:t>
            </a:r>
            <a:endParaRPr lang="en-US" dirty="0" smtClean="0"/>
          </a:p>
          <a:p>
            <a:r>
              <a:rPr lang="en-US" dirty="0" smtClean="0"/>
              <a:t>Javier </a:t>
            </a:r>
            <a:r>
              <a:rPr lang="en-US" dirty="0" err="1" smtClean="0"/>
              <a:t>Larrosa</a:t>
            </a:r>
            <a:endParaRPr lang="en-US" dirty="0" smtClean="0"/>
          </a:p>
          <a:p>
            <a:r>
              <a:rPr lang="en-US" dirty="0" smtClean="0"/>
              <a:t>Alexander </a:t>
            </a:r>
            <a:r>
              <a:rPr lang="en-US" dirty="0" err="1" smtClean="0"/>
              <a:t>Ihler</a:t>
            </a:r>
            <a:endParaRPr lang="en-US" dirty="0"/>
          </a:p>
        </p:txBody>
      </p:sp>
    </p:spTree>
    <p:extLst>
      <p:ext uri="{BB962C8B-B14F-4D97-AF65-F5344CB8AC3E}">
        <p14:creationId xmlns:p14="http://schemas.microsoft.com/office/powerpoint/2010/main" val="205168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4000" y="3318120"/>
            <a:ext cx="7430400" cy="33177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p:nvPr>
        </p:nvSpPr>
        <p:spPr>
          <a:xfrm>
            <a:off x="456481" y="622440"/>
            <a:ext cx="8252640" cy="622080"/>
          </a:xfrm>
        </p:spPr>
        <p:txBody>
          <a:bodyPr vert="horz" wrap="square" lIns="0" tIns="32002" rIns="0" bIns="0" numCol="1" anchor="ctr" anchorCtr="0" compatLnSpc="1">
            <a:prstTxWarp prst="textNoShape">
              <a:avLst/>
            </a:prstTxWarp>
          </a:bodyPr>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3200" dirty="0" smtClean="0"/>
              <a:t>AND/OR Branch-and-Bound </a:t>
            </a:r>
            <a:r>
              <a:rPr lang="en-US" altLang="en-US" sz="1633" dirty="0"/>
              <a:t>[</a:t>
            </a:r>
            <a:r>
              <a:rPr lang="en-US" altLang="en-US" sz="1633" dirty="0" err="1"/>
              <a:t>Marinescu</a:t>
            </a:r>
            <a:r>
              <a:rPr lang="en-US" altLang="en-US" sz="1633" dirty="0"/>
              <a:t> &amp; </a:t>
            </a:r>
            <a:r>
              <a:rPr lang="en-US" altLang="en-US" sz="1633" dirty="0" err="1" smtClean="0"/>
              <a:t>Dechter</a:t>
            </a:r>
            <a:r>
              <a:rPr lang="en-US" altLang="en-US" sz="1633" dirty="0" smtClean="0"/>
              <a:t> 2009]</a:t>
            </a:r>
            <a:endParaRPr lang="en-US" altLang="en-US" sz="1633" dirty="0"/>
          </a:p>
        </p:txBody>
      </p:sp>
      <p:sp>
        <p:nvSpPr>
          <p:cNvPr id="10244" name="Rectangle 3"/>
          <p:cNvSpPr>
            <a:spLocks noGrp="1" noChangeArrowheads="1"/>
          </p:cNvSpPr>
          <p:nvPr>
            <p:ph type="body" idx="1"/>
          </p:nvPr>
        </p:nvSpPr>
        <p:spPr>
          <a:xfrm>
            <a:off x="456481" y="1451880"/>
            <a:ext cx="8228160" cy="4976640"/>
          </a:xfrm>
        </p:spPr>
        <p:txBody>
          <a:body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Augment to weighted AND/OR spaces.</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Heuristic-based pruning.</a:t>
            </a:r>
          </a:p>
          <a:p>
            <a:pPr marL="1175057" lvl="2" indent="-260644">
              <a:buSzPct val="7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Mini-bucket heuristic bounds</a:t>
            </a:r>
            <a:br>
              <a:rPr lang="en-US" altLang="en-US" dirty="0" smtClean="0"/>
            </a:br>
            <a:r>
              <a:rPr lang="en-US" altLang="en-US" dirty="0" err="1" smtClean="0"/>
              <a:t>subproblem</a:t>
            </a:r>
            <a:r>
              <a:rPr lang="en-US" altLang="en-US" dirty="0" smtClean="0"/>
              <a:t> solution costs.</a:t>
            </a:r>
            <a:br>
              <a:rPr lang="en-US" altLang="en-US" dirty="0" smtClean="0"/>
            </a:br>
            <a:r>
              <a:rPr lang="en-US" altLang="en-US" sz="1633" dirty="0"/>
              <a:t>[</a:t>
            </a:r>
            <a:r>
              <a:rPr lang="en-US" altLang="en-US" sz="1633" dirty="0" err="1"/>
              <a:t>Kask</a:t>
            </a:r>
            <a:r>
              <a:rPr lang="en-US" altLang="en-US" sz="1633" dirty="0"/>
              <a:t> &amp; </a:t>
            </a:r>
            <a:r>
              <a:rPr lang="en-US" altLang="en-US" sz="1633" dirty="0" err="1" smtClean="0"/>
              <a:t>Dechter</a:t>
            </a:r>
            <a:r>
              <a:rPr lang="en-US" altLang="en-US" sz="1633" dirty="0" smtClean="0"/>
              <a:t> 1999]</a:t>
            </a:r>
            <a:endParaRPr lang="en-US" altLang="en-US" sz="1633" dirty="0"/>
          </a:p>
        </p:txBody>
      </p:sp>
      <p:pic>
        <p:nvPicPr>
          <p:cNvPr id="1024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30401" y="1605961"/>
            <a:ext cx="1213920" cy="1700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24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04001" y="1964520"/>
            <a:ext cx="1022400" cy="12441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47" name="Text Box 6"/>
          <p:cNvSpPr txBox="1">
            <a:spLocks noChangeArrowheads="1"/>
          </p:cNvSpPr>
          <p:nvPr/>
        </p:nvSpPr>
        <p:spPr bwMode="auto">
          <a:xfrm>
            <a:off x="8555041" y="2837161"/>
            <a:ext cx="470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[BE]</a:t>
            </a:r>
          </a:p>
        </p:txBody>
      </p:sp>
      <p:sp>
        <p:nvSpPr>
          <p:cNvPr id="10248" name="Text Box 7"/>
          <p:cNvSpPr txBox="1">
            <a:spLocks noChangeArrowheads="1"/>
          </p:cNvSpPr>
          <p:nvPr/>
        </p:nvSpPr>
        <p:spPr bwMode="auto">
          <a:xfrm>
            <a:off x="8555041" y="2356201"/>
            <a:ext cx="470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[AB]</a:t>
            </a:r>
          </a:p>
        </p:txBody>
      </p:sp>
      <p:sp>
        <p:nvSpPr>
          <p:cNvPr id="10249" name="Text Box 8"/>
          <p:cNvSpPr txBox="1">
            <a:spLocks noChangeArrowheads="1"/>
          </p:cNvSpPr>
          <p:nvPr/>
        </p:nvSpPr>
        <p:spPr bwMode="auto">
          <a:xfrm>
            <a:off x="7053121" y="2837161"/>
            <a:ext cx="48096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[BC]</a:t>
            </a:r>
          </a:p>
        </p:txBody>
      </p:sp>
      <p:sp>
        <p:nvSpPr>
          <p:cNvPr id="10250" name="Text Box 9"/>
          <p:cNvSpPr txBox="1">
            <a:spLocks noChangeArrowheads="1"/>
          </p:cNvSpPr>
          <p:nvPr/>
        </p:nvSpPr>
        <p:spPr bwMode="auto">
          <a:xfrm>
            <a:off x="7053121" y="2347561"/>
            <a:ext cx="470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[AB]</a:t>
            </a:r>
          </a:p>
        </p:txBody>
      </p:sp>
      <p:sp>
        <p:nvSpPr>
          <p:cNvPr id="10251" name="Text Box 10"/>
          <p:cNvSpPr txBox="1">
            <a:spLocks noChangeArrowheads="1"/>
          </p:cNvSpPr>
          <p:nvPr/>
        </p:nvSpPr>
        <p:spPr bwMode="auto">
          <a:xfrm>
            <a:off x="8065441" y="1922761"/>
            <a:ext cx="362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p>
            <a:r>
              <a:rPr lang="en-US" altLang="en-US" sz="1270">
                <a:solidFill>
                  <a:srgbClr val="000000"/>
                </a:solidFill>
              </a:rPr>
              <a:t>[A]</a:t>
            </a:r>
          </a:p>
        </p:txBody>
      </p:sp>
      <p:sp>
        <p:nvSpPr>
          <p:cNvPr id="10252" name="Text Box 11"/>
          <p:cNvSpPr txBox="1">
            <a:spLocks noChangeArrowheads="1"/>
          </p:cNvSpPr>
          <p:nvPr/>
        </p:nvSpPr>
        <p:spPr bwMode="auto">
          <a:xfrm>
            <a:off x="8098561" y="1466281"/>
            <a:ext cx="30096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p>
            <a:r>
              <a:rPr lang="en-US" altLang="en-US" sz="1270">
                <a:solidFill>
                  <a:srgbClr val="000000"/>
                </a:solidFill>
              </a:rPr>
              <a:t>[ ]</a:t>
            </a:r>
          </a:p>
        </p:txBody>
      </p:sp>
      <p:sp>
        <p:nvSpPr>
          <p:cNvPr id="10253" name="Text Box 12"/>
          <p:cNvSpPr txBox="1">
            <a:spLocks noChangeArrowheads="1"/>
          </p:cNvSpPr>
          <p:nvPr/>
        </p:nvSpPr>
        <p:spPr bwMode="auto">
          <a:xfrm>
            <a:off x="7745761" y="4676041"/>
            <a:ext cx="748800" cy="3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6820"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814" i="1" dirty="0" smtClean="0">
                <a:solidFill>
                  <a:srgbClr val="FF0000"/>
                </a:solidFill>
              </a:rPr>
              <a:t>h=0.7</a:t>
            </a:r>
            <a:endParaRPr lang="en-US" altLang="en-US" sz="1814" i="1" dirty="0">
              <a:solidFill>
                <a:srgbClr val="FF0000"/>
              </a:solidFill>
            </a:endParaRPr>
          </a:p>
        </p:txBody>
      </p:sp>
      <p:sp>
        <p:nvSpPr>
          <p:cNvPr id="10254" name="Line 13"/>
          <p:cNvSpPr>
            <a:spLocks noChangeShapeType="1"/>
          </p:cNvSpPr>
          <p:nvPr/>
        </p:nvSpPr>
        <p:spPr bwMode="auto">
          <a:xfrm flipV="1">
            <a:off x="6848641" y="4441321"/>
            <a:ext cx="580320" cy="185760"/>
          </a:xfrm>
          <a:prstGeom prst="line">
            <a:avLst/>
          </a:prstGeom>
          <a:noFill/>
          <a:ln w="36720">
            <a:solidFill>
              <a:srgbClr val="FF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10255" name="Text Box 14"/>
          <p:cNvSpPr txBox="1">
            <a:spLocks noChangeArrowheads="1"/>
          </p:cNvSpPr>
          <p:nvPr/>
        </p:nvSpPr>
        <p:spPr bwMode="auto">
          <a:xfrm>
            <a:off x="6753600" y="3656521"/>
            <a:ext cx="864000" cy="3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6820" rIns="81638" bIns="40819"/>
          <a:lstStyle>
            <a:lvl1pPr eaLnBrk="0">
              <a:tabLst>
                <a:tab pos="457200" algn="l"/>
                <a:tab pos="9144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814" i="1">
                <a:solidFill>
                  <a:srgbClr val="008080"/>
                </a:solidFill>
              </a:rPr>
              <a:t>v=0.56</a:t>
            </a:r>
          </a:p>
        </p:txBody>
      </p:sp>
      <p:sp>
        <p:nvSpPr>
          <p:cNvPr id="10256" name="Text Box 15"/>
          <p:cNvSpPr txBox="1">
            <a:spLocks noChangeArrowheads="1"/>
          </p:cNvSpPr>
          <p:nvPr/>
        </p:nvSpPr>
        <p:spPr bwMode="auto">
          <a:xfrm>
            <a:off x="4430881" y="4287241"/>
            <a:ext cx="735840" cy="3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6820"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814" i="1" dirty="0">
                <a:solidFill>
                  <a:srgbClr val="008080"/>
                </a:solidFill>
              </a:rPr>
              <a:t>v=0.8</a:t>
            </a:r>
          </a:p>
        </p:txBody>
      </p:sp>
      <p:sp>
        <p:nvSpPr>
          <p:cNvPr id="10257" name="Text Box 16"/>
          <p:cNvSpPr txBox="1">
            <a:spLocks noChangeArrowheads="1"/>
          </p:cNvSpPr>
          <p:nvPr/>
        </p:nvSpPr>
        <p:spPr bwMode="auto">
          <a:xfrm>
            <a:off x="5188321" y="3879721"/>
            <a:ext cx="735840" cy="3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6820"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814" i="1" dirty="0">
                <a:solidFill>
                  <a:srgbClr val="008080"/>
                </a:solidFill>
              </a:rPr>
              <a:t>v=0.7</a:t>
            </a:r>
          </a:p>
        </p:txBody>
      </p:sp>
      <p:sp>
        <p:nvSpPr>
          <p:cNvPr id="10258" name="Line 17"/>
          <p:cNvSpPr>
            <a:spLocks noChangeShapeType="1"/>
          </p:cNvSpPr>
          <p:nvPr/>
        </p:nvSpPr>
        <p:spPr bwMode="auto">
          <a:xfrm>
            <a:off x="5094721" y="4543561"/>
            <a:ext cx="331200" cy="165600"/>
          </a:xfrm>
          <a:prstGeom prst="line">
            <a:avLst/>
          </a:prstGeom>
          <a:noFill/>
          <a:ln w="9525">
            <a:solidFill>
              <a:srgbClr val="0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10259" name="Line 18"/>
          <p:cNvSpPr>
            <a:spLocks noChangeShapeType="1"/>
          </p:cNvSpPr>
          <p:nvPr/>
        </p:nvSpPr>
        <p:spPr bwMode="auto">
          <a:xfrm>
            <a:off x="5788800" y="4174921"/>
            <a:ext cx="144000" cy="326880"/>
          </a:xfrm>
          <a:prstGeom prst="line">
            <a:avLst/>
          </a:prstGeom>
          <a:noFill/>
          <a:ln w="9525">
            <a:solidFill>
              <a:srgbClr val="0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10260" name="Line 19"/>
          <p:cNvSpPr>
            <a:spLocks noChangeShapeType="1"/>
          </p:cNvSpPr>
          <p:nvPr/>
        </p:nvSpPr>
        <p:spPr bwMode="auto">
          <a:xfrm flipH="1">
            <a:off x="6609600" y="3908521"/>
            <a:ext cx="207360" cy="272160"/>
          </a:xfrm>
          <a:prstGeom prst="line">
            <a:avLst/>
          </a:prstGeom>
          <a:noFill/>
          <a:ln w="9525">
            <a:solidFill>
              <a:srgbClr val="0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10261" name="Line 20"/>
          <p:cNvSpPr>
            <a:spLocks noChangeShapeType="1"/>
          </p:cNvSpPr>
          <p:nvPr/>
        </p:nvSpPr>
        <p:spPr bwMode="auto">
          <a:xfrm>
            <a:off x="7596001" y="4709161"/>
            <a:ext cx="216000" cy="13392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10262" name="Text Box 21"/>
          <p:cNvSpPr txBox="1">
            <a:spLocks noChangeArrowheads="1"/>
          </p:cNvSpPr>
          <p:nvPr/>
        </p:nvSpPr>
        <p:spPr bwMode="auto">
          <a:xfrm>
            <a:off x="7404481" y="4284361"/>
            <a:ext cx="756000" cy="3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6820"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814" i="1">
                <a:solidFill>
                  <a:srgbClr val="FF0000"/>
                </a:solidFill>
              </a:rPr>
              <a:t>prune</a:t>
            </a:r>
          </a:p>
        </p:txBody>
      </p:sp>
      <p:sp>
        <p:nvSpPr>
          <p:cNvPr id="10263" name="Text Box 22"/>
          <p:cNvSpPr txBox="1">
            <a:spLocks noChangeArrowheads="1"/>
          </p:cNvSpPr>
          <p:nvPr/>
        </p:nvSpPr>
        <p:spPr bwMode="auto">
          <a:xfrm>
            <a:off x="6937921" y="3961801"/>
            <a:ext cx="735840" cy="338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6820"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814" i="1">
                <a:solidFill>
                  <a:srgbClr val="008080"/>
                </a:solidFill>
              </a:rPr>
              <a:t>v=0.9</a:t>
            </a:r>
          </a:p>
        </p:txBody>
      </p:sp>
      <p:sp>
        <p:nvSpPr>
          <p:cNvPr id="10264" name="Line 23"/>
          <p:cNvSpPr>
            <a:spLocks noChangeShapeType="1"/>
          </p:cNvSpPr>
          <p:nvPr/>
        </p:nvSpPr>
        <p:spPr bwMode="auto">
          <a:xfrm flipH="1">
            <a:off x="6804001" y="4233961"/>
            <a:ext cx="280800" cy="240480"/>
          </a:xfrm>
          <a:prstGeom prst="line">
            <a:avLst/>
          </a:prstGeom>
          <a:noFill/>
          <a:ln w="9525">
            <a:solidFill>
              <a:srgbClr val="0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2" name="Slide Number Placeholder 1"/>
          <p:cNvSpPr>
            <a:spLocks noGrp="1"/>
          </p:cNvSpPr>
          <p:nvPr>
            <p:ph type="sldNum" sz="quarter" idx="10"/>
          </p:nvPr>
        </p:nvSpPr>
        <p:spPr/>
        <p:txBody>
          <a:bodyPr/>
          <a:lstStyle/>
          <a:p>
            <a:fld id="{6848FA96-84E8-4582-860F-337DD09F5A80}" type="slidenum">
              <a:rPr lang="en-US" smtClean="0"/>
              <a:t>10</a:t>
            </a:fld>
            <a:endParaRPr lang="en-US"/>
          </a:p>
        </p:txBody>
      </p:sp>
    </p:spTree>
    <p:extLst>
      <p:ext uri="{BB962C8B-B14F-4D97-AF65-F5344CB8AC3E}">
        <p14:creationId xmlns:p14="http://schemas.microsoft.com/office/powerpoint/2010/main" val="3569509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Bucket and Mini-Bucket Elimination</a:t>
            </a:r>
            <a:endParaRPr lang="en-US" sz="4000" dirty="0"/>
          </a:p>
        </p:txBody>
      </p:sp>
      <p:grpSp>
        <p:nvGrpSpPr>
          <p:cNvPr id="116" name="Group 115"/>
          <p:cNvGrpSpPr/>
          <p:nvPr/>
        </p:nvGrpSpPr>
        <p:grpSpPr>
          <a:xfrm>
            <a:off x="7353283" y="1438817"/>
            <a:ext cx="999822" cy="637541"/>
            <a:chOff x="3357240" y="1590787"/>
            <a:chExt cx="2406468" cy="1386182"/>
          </a:xfrm>
        </p:grpSpPr>
        <p:sp>
          <p:nvSpPr>
            <p:cNvPr id="117" name="Oval 116"/>
            <p:cNvSpPr/>
            <p:nvPr/>
          </p:nvSpPr>
          <p:spPr>
            <a:xfrm>
              <a:off x="4063094" y="2139027"/>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118" name="Oval 117"/>
            <p:cNvSpPr/>
            <p:nvPr/>
          </p:nvSpPr>
          <p:spPr>
            <a:xfrm>
              <a:off x="4807708" y="2139027"/>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19" name="Oval 118"/>
            <p:cNvSpPr/>
            <p:nvPr/>
          </p:nvSpPr>
          <p:spPr>
            <a:xfrm>
              <a:off x="5140871" y="2691321"/>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20" name="Oval 119"/>
            <p:cNvSpPr/>
            <p:nvPr/>
          </p:nvSpPr>
          <p:spPr>
            <a:xfrm>
              <a:off x="4449723" y="2691325"/>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21" name="Oval 120"/>
            <p:cNvSpPr/>
            <p:nvPr/>
          </p:nvSpPr>
          <p:spPr>
            <a:xfrm>
              <a:off x="5499012" y="2139027"/>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sp>
          <p:nvSpPr>
            <p:cNvPr id="122" name="Oval 121"/>
            <p:cNvSpPr/>
            <p:nvPr/>
          </p:nvSpPr>
          <p:spPr>
            <a:xfrm>
              <a:off x="4063094" y="1590787"/>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123" name="Oval 122"/>
            <p:cNvSpPr/>
            <p:nvPr/>
          </p:nvSpPr>
          <p:spPr>
            <a:xfrm>
              <a:off x="3357240" y="2139030"/>
              <a:ext cx="264696" cy="285644"/>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124" name="Straight Connector 123"/>
            <p:cNvCxnSpPr>
              <a:stCxn id="117" idx="6"/>
              <a:endCxn id="118" idx="2"/>
            </p:cNvCxnSpPr>
            <p:nvPr/>
          </p:nvCxnSpPr>
          <p:spPr>
            <a:xfrm>
              <a:off x="4327788" y="2281851"/>
              <a:ext cx="479921" cy="0"/>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8" idx="5"/>
              <a:endCxn id="119" idx="1"/>
            </p:cNvCxnSpPr>
            <p:nvPr/>
          </p:nvCxnSpPr>
          <p:spPr>
            <a:xfrm>
              <a:off x="5033640" y="2382841"/>
              <a:ext cx="145995" cy="350312"/>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9" idx="2"/>
              <a:endCxn id="120" idx="6"/>
            </p:cNvCxnSpPr>
            <p:nvPr/>
          </p:nvCxnSpPr>
          <p:spPr>
            <a:xfrm flipH="1">
              <a:off x="4714419" y="2834144"/>
              <a:ext cx="426452" cy="3"/>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7" idx="5"/>
              <a:endCxn id="120" idx="1"/>
            </p:cNvCxnSpPr>
            <p:nvPr/>
          </p:nvCxnSpPr>
          <p:spPr>
            <a:xfrm>
              <a:off x="4289024" y="2382841"/>
              <a:ext cx="199464" cy="350315"/>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8" idx="3"/>
              <a:endCxn id="120" idx="7"/>
            </p:cNvCxnSpPr>
            <p:nvPr/>
          </p:nvCxnSpPr>
          <p:spPr>
            <a:xfrm flipH="1">
              <a:off x="4675655" y="2382841"/>
              <a:ext cx="170818" cy="350315"/>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1" idx="3"/>
              <a:endCxn id="119" idx="7"/>
            </p:cNvCxnSpPr>
            <p:nvPr/>
          </p:nvCxnSpPr>
          <p:spPr>
            <a:xfrm flipH="1">
              <a:off x="5366802" y="2382841"/>
              <a:ext cx="170975" cy="350312"/>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21" idx="2"/>
              <a:endCxn id="118" idx="6"/>
            </p:cNvCxnSpPr>
            <p:nvPr/>
          </p:nvCxnSpPr>
          <p:spPr>
            <a:xfrm flipH="1">
              <a:off x="5072404" y="2281851"/>
              <a:ext cx="426609" cy="0"/>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2" idx="6"/>
              <a:endCxn id="118" idx="1"/>
            </p:cNvCxnSpPr>
            <p:nvPr/>
          </p:nvCxnSpPr>
          <p:spPr>
            <a:xfrm>
              <a:off x="4327788" y="1733610"/>
              <a:ext cx="518685" cy="447250"/>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2" idx="2"/>
              <a:endCxn id="123" idx="7"/>
            </p:cNvCxnSpPr>
            <p:nvPr/>
          </p:nvCxnSpPr>
          <p:spPr>
            <a:xfrm flipH="1">
              <a:off x="3583171" y="1733610"/>
              <a:ext cx="479922" cy="447251"/>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3" idx="6"/>
              <a:endCxn id="117" idx="2"/>
            </p:cNvCxnSpPr>
            <p:nvPr/>
          </p:nvCxnSpPr>
          <p:spPr>
            <a:xfrm flipV="1">
              <a:off x="3621935" y="2281851"/>
              <a:ext cx="441158" cy="1"/>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Rounded Rectangle 81"/>
          <p:cNvSpPr/>
          <p:nvPr/>
        </p:nvSpPr>
        <p:spPr>
          <a:xfrm>
            <a:off x="1400618" y="3518300"/>
            <a:ext cx="619828"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3" name="TextBox 5"/>
          <p:cNvSpPr txBox="1">
            <a:spLocks noChangeArrowheads="1"/>
          </p:cNvSpPr>
          <p:nvPr/>
        </p:nvSpPr>
        <p:spPr bwMode="auto">
          <a:xfrm>
            <a:off x="1189313" y="3489858"/>
            <a:ext cx="287258" cy="276999"/>
          </a:xfrm>
          <a:prstGeom prst="rect">
            <a:avLst/>
          </a:prstGeom>
          <a:noFill/>
          <a:ln w="31750">
            <a:noFill/>
            <a:miter lim="800000"/>
            <a:headEnd/>
            <a:tailEnd/>
          </a:ln>
        </p:spPr>
        <p:txBody>
          <a:bodyPr wrap="none">
            <a:spAutoFit/>
          </a:bodyPr>
          <a:lstStyle/>
          <a:p>
            <a:r>
              <a:rPr lang="en-US" sz="1200" dirty="0"/>
              <a:t>A</a:t>
            </a:r>
          </a:p>
        </p:txBody>
      </p:sp>
      <p:sp>
        <p:nvSpPr>
          <p:cNvPr id="84" name="Rounded Rectangle 83"/>
          <p:cNvSpPr/>
          <p:nvPr/>
        </p:nvSpPr>
        <p:spPr>
          <a:xfrm>
            <a:off x="1400618" y="4113620"/>
            <a:ext cx="619827"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f(A,B)</a:t>
            </a:r>
          </a:p>
        </p:txBody>
      </p:sp>
      <p:sp>
        <p:nvSpPr>
          <p:cNvPr id="85" name="TextBox 7"/>
          <p:cNvSpPr txBox="1">
            <a:spLocks noChangeArrowheads="1"/>
          </p:cNvSpPr>
          <p:nvPr/>
        </p:nvSpPr>
        <p:spPr bwMode="auto">
          <a:xfrm>
            <a:off x="1197401" y="4094661"/>
            <a:ext cx="287258" cy="276999"/>
          </a:xfrm>
          <a:prstGeom prst="rect">
            <a:avLst/>
          </a:prstGeom>
          <a:noFill/>
          <a:ln w="31750">
            <a:noFill/>
            <a:miter lim="800000"/>
            <a:headEnd/>
            <a:tailEnd/>
          </a:ln>
        </p:spPr>
        <p:txBody>
          <a:bodyPr wrap="none">
            <a:spAutoFit/>
          </a:bodyPr>
          <a:lstStyle/>
          <a:p>
            <a:r>
              <a:rPr lang="en-US" sz="1200" dirty="0"/>
              <a:t>B</a:t>
            </a:r>
          </a:p>
        </p:txBody>
      </p:sp>
      <p:sp>
        <p:nvSpPr>
          <p:cNvPr id="86" name="Rounded Rectangle 85"/>
          <p:cNvSpPr/>
          <p:nvPr/>
        </p:nvSpPr>
        <p:spPr>
          <a:xfrm>
            <a:off x="893487" y="4816044"/>
            <a:ext cx="619827"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f(B,C)</a:t>
            </a:r>
          </a:p>
        </p:txBody>
      </p:sp>
      <p:sp>
        <p:nvSpPr>
          <p:cNvPr id="87" name="TextBox 9"/>
          <p:cNvSpPr txBox="1">
            <a:spLocks noChangeArrowheads="1"/>
          </p:cNvSpPr>
          <p:nvPr/>
        </p:nvSpPr>
        <p:spPr bwMode="auto">
          <a:xfrm>
            <a:off x="654009" y="4782865"/>
            <a:ext cx="295274" cy="276999"/>
          </a:xfrm>
          <a:prstGeom prst="rect">
            <a:avLst/>
          </a:prstGeom>
          <a:noFill/>
          <a:ln w="31750">
            <a:noFill/>
            <a:miter lim="800000"/>
            <a:headEnd/>
            <a:tailEnd/>
          </a:ln>
        </p:spPr>
        <p:txBody>
          <a:bodyPr wrap="none">
            <a:spAutoFit/>
          </a:bodyPr>
          <a:lstStyle/>
          <a:p>
            <a:r>
              <a:rPr lang="en-US" sz="1200" dirty="0"/>
              <a:t>C</a:t>
            </a:r>
          </a:p>
        </p:txBody>
      </p:sp>
      <p:sp>
        <p:nvSpPr>
          <p:cNvPr id="88" name="Rounded Rectangle 87"/>
          <p:cNvSpPr/>
          <p:nvPr/>
        </p:nvSpPr>
        <p:spPr>
          <a:xfrm>
            <a:off x="2640272" y="4816044"/>
            <a:ext cx="617479"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f(B,F)</a:t>
            </a:r>
          </a:p>
        </p:txBody>
      </p:sp>
      <p:sp>
        <p:nvSpPr>
          <p:cNvPr id="89" name="TextBox 11"/>
          <p:cNvSpPr txBox="1">
            <a:spLocks noChangeArrowheads="1"/>
          </p:cNvSpPr>
          <p:nvPr/>
        </p:nvSpPr>
        <p:spPr bwMode="auto">
          <a:xfrm>
            <a:off x="2374967" y="4782865"/>
            <a:ext cx="279244" cy="276999"/>
          </a:xfrm>
          <a:prstGeom prst="rect">
            <a:avLst/>
          </a:prstGeom>
          <a:noFill/>
          <a:ln w="31750">
            <a:noFill/>
            <a:miter lim="800000"/>
            <a:headEnd/>
            <a:tailEnd/>
          </a:ln>
        </p:spPr>
        <p:txBody>
          <a:bodyPr wrap="none">
            <a:spAutoFit/>
          </a:bodyPr>
          <a:lstStyle/>
          <a:p>
            <a:r>
              <a:rPr lang="en-US" sz="1200" dirty="0"/>
              <a:t>F</a:t>
            </a:r>
          </a:p>
        </p:txBody>
      </p:sp>
      <p:sp>
        <p:nvSpPr>
          <p:cNvPr id="90" name="Rounded Rectangle 89"/>
          <p:cNvSpPr/>
          <p:nvPr/>
        </p:nvSpPr>
        <p:spPr>
          <a:xfrm>
            <a:off x="2598502" y="5551504"/>
            <a:ext cx="702001" cy="47148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f(A,G) f(F,G)</a:t>
            </a:r>
          </a:p>
        </p:txBody>
      </p:sp>
      <p:sp>
        <p:nvSpPr>
          <p:cNvPr id="91" name="TextBox 13"/>
          <p:cNvSpPr txBox="1">
            <a:spLocks noChangeArrowheads="1"/>
          </p:cNvSpPr>
          <p:nvPr/>
        </p:nvSpPr>
        <p:spPr bwMode="auto">
          <a:xfrm>
            <a:off x="2347876" y="5551504"/>
            <a:ext cx="304892" cy="276999"/>
          </a:xfrm>
          <a:prstGeom prst="rect">
            <a:avLst/>
          </a:prstGeom>
          <a:noFill/>
          <a:ln w="31750">
            <a:noFill/>
            <a:miter lim="800000"/>
            <a:headEnd/>
            <a:tailEnd/>
          </a:ln>
        </p:spPr>
        <p:txBody>
          <a:bodyPr wrap="none">
            <a:spAutoFit/>
          </a:bodyPr>
          <a:lstStyle/>
          <a:p>
            <a:r>
              <a:rPr lang="en-US" sz="1200" dirty="0"/>
              <a:t>G</a:t>
            </a:r>
          </a:p>
        </p:txBody>
      </p:sp>
      <p:sp>
        <p:nvSpPr>
          <p:cNvPr id="92" name="Rounded Rectangle 91"/>
          <p:cNvSpPr/>
          <p:nvPr/>
        </p:nvSpPr>
        <p:spPr>
          <a:xfrm>
            <a:off x="1344271" y="5551504"/>
            <a:ext cx="676175" cy="47148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f(B,E) f(C,E)</a:t>
            </a:r>
          </a:p>
        </p:txBody>
      </p:sp>
      <p:sp>
        <p:nvSpPr>
          <p:cNvPr id="93" name="TextBox 15"/>
          <p:cNvSpPr txBox="1">
            <a:spLocks noChangeArrowheads="1"/>
          </p:cNvSpPr>
          <p:nvPr/>
        </p:nvSpPr>
        <p:spPr bwMode="auto">
          <a:xfrm>
            <a:off x="1104792" y="5551504"/>
            <a:ext cx="287258" cy="276999"/>
          </a:xfrm>
          <a:prstGeom prst="rect">
            <a:avLst/>
          </a:prstGeom>
          <a:noFill/>
          <a:ln w="31750">
            <a:noFill/>
            <a:miter lim="800000"/>
            <a:headEnd/>
            <a:tailEnd/>
          </a:ln>
        </p:spPr>
        <p:txBody>
          <a:bodyPr wrap="none">
            <a:spAutoFit/>
          </a:bodyPr>
          <a:lstStyle/>
          <a:p>
            <a:r>
              <a:rPr lang="en-US" sz="1200"/>
              <a:t>E</a:t>
            </a:r>
          </a:p>
        </p:txBody>
      </p:sp>
      <p:sp>
        <p:nvSpPr>
          <p:cNvPr id="94" name="Rounded Rectangle 93"/>
          <p:cNvSpPr/>
          <p:nvPr/>
        </p:nvSpPr>
        <p:spPr>
          <a:xfrm>
            <a:off x="217313" y="5551504"/>
            <a:ext cx="676175" cy="65434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t>
            </a:r>
            <a:r>
              <a:rPr lang="en-US" sz="1200" dirty="0" smtClean="0">
                <a:solidFill>
                  <a:schemeClr val="tx1"/>
                </a:solidFill>
              </a:rPr>
              <a:t>(A,D)</a:t>
            </a:r>
          </a:p>
          <a:p>
            <a:pPr algn="ctr">
              <a:defRPr/>
            </a:pPr>
            <a:r>
              <a:rPr lang="en-US" sz="1200" dirty="0" smtClean="0">
                <a:solidFill>
                  <a:schemeClr val="tx1"/>
                </a:solidFill>
              </a:rPr>
              <a:t>f</a:t>
            </a:r>
            <a:r>
              <a:rPr lang="en-US" sz="1200" dirty="0">
                <a:solidFill>
                  <a:schemeClr val="tx1"/>
                </a:solidFill>
              </a:rPr>
              <a:t>(B,D) f(C,D)</a:t>
            </a:r>
          </a:p>
        </p:txBody>
      </p:sp>
      <p:sp>
        <p:nvSpPr>
          <p:cNvPr id="95" name="TextBox 17"/>
          <p:cNvSpPr txBox="1">
            <a:spLocks noChangeArrowheads="1"/>
          </p:cNvSpPr>
          <p:nvPr/>
        </p:nvSpPr>
        <p:spPr bwMode="auto">
          <a:xfrm>
            <a:off x="-22166" y="5551504"/>
            <a:ext cx="295274" cy="276999"/>
          </a:xfrm>
          <a:prstGeom prst="rect">
            <a:avLst/>
          </a:prstGeom>
          <a:noFill/>
          <a:ln w="31750">
            <a:noFill/>
            <a:miter lim="800000"/>
            <a:headEnd/>
            <a:tailEnd/>
          </a:ln>
        </p:spPr>
        <p:txBody>
          <a:bodyPr wrap="none">
            <a:spAutoFit/>
          </a:bodyPr>
          <a:lstStyle/>
          <a:p>
            <a:r>
              <a:rPr lang="en-US" sz="1200"/>
              <a:t>D</a:t>
            </a:r>
          </a:p>
        </p:txBody>
      </p:sp>
      <p:cxnSp>
        <p:nvCxnSpPr>
          <p:cNvPr id="96" name="Straight Arrow Connector 95"/>
          <p:cNvCxnSpPr>
            <a:stCxn id="94" idx="0"/>
            <a:endCxn id="86" idx="2"/>
          </p:cNvCxnSpPr>
          <p:nvPr/>
        </p:nvCxnSpPr>
        <p:spPr>
          <a:xfrm flipV="1">
            <a:off x="555401" y="5051784"/>
            <a:ext cx="648000" cy="499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2" idx="0"/>
            <a:endCxn id="86" idx="2"/>
          </p:cNvCxnSpPr>
          <p:nvPr/>
        </p:nvCxnSpPr>
        <p:spPr>
          <a:xfrm rot="16200000" flipV="1">
            <a:off x="1193019" y="5062166"/>
            <a:ext cx="499720" cy="47895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0" idx="0"/>
            <a:endCxn id="88" idx="2"/>
          </p:cNvCxnSpPr>
          <p:nvPr/>
        </p:nvCxnSpPr>
        <p:spPr>
          <a:xfrm flipH="1" flipV="1">
            <a:off x="2949012" y="5051784"/>
            <a:ext cx="490" cy="499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6" idx="0"/>
            <a:endCxn id="84" idx="2"/>
          </p:cNvCxnSpPr>
          <p:nvPr/>
        </p:nvCxnSpPr>
        <p:spPr>
          <a:xfrm flipV="1">
            <a:off x="1203401" y="4349360"/>
            <a:ext cx="507131" cy="4666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8" idx="0"/>
            <a:endCxn id="84" idx="2"/>
          </p:cNvCxnSpPr>
          <p:nvPr/>
        </p:nvCxnSpPr>
        <p:spPr>
          <a:xfrm flipH="1" flipV="1">
            <a:off x="1710532" y="4349360"/>
            <a:ext cx="1238480" cy="4666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4" idx="0"/>
            <a:endCxn id="82" idx="2"/>
          </p:cNvCxnSpPr>
          <p:nvPr/>
        </p:nvCxnSpPr>
        <p:spPr>
          <a:xfrm flipV="1">
            <a:off x="1710532" y="3754041"/>
            <a:ext cx="0" cy="35957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a:spLocks noChangeArrowheads="1"/>
          </p:cNvSpPr>
          <p:nvPr/>
        </p:nvSpPr>
        <p:spPr bwMode="auto">
          <a:xfrm>
            <a:off x="2415494" y="4374407"/>
            <a:ext cx="742511"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F</a:t>
            </a:r>
            <a:r>
              <a:rPr lang="en-US" sz="1200" b="1" dirty="0" smtClean="0">
                <a:solidFill>
                  <a:srgbClr val="FF0000"/>
                </a:solidFill>
              </a:rPr>
              <a:t> </a:t>
            </a:r>
            <a:r>
              <a:rPr lang="en-US" sz="1200" b="1" dirty="0">
                <a:solidFill>
                  <a:srgbClr val="FF0000"/>
                </a:solidFill>
              </a:rPr>
              <a:t>(A,B)</a:t>
            </a:r>
          </a:p>
        </p:txBody>
      </p:sp>
      <p:sp>
        <p:nvSpPr>
          <p:cNvPr id="103" name="TextBox 102"/>
          <p:cNvSpPr txBox="1">
            <a:spLocks noChangeArrowheads="1"/>
          </p:cNvSpPr>
          <p:nvPr/>
        </p:nvSpPr>
        <p:spPr bwMode="auto">
          <a:xfrm>
            <a:off x="1738707" y="3770316"/>
            <a:ext cx="59984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B</a:t>
            </a:r>
            <a:r>
              <a:rPr lang="en-US" sz="1200" b="1" dirty="0" smtClean="0">
                <a:solidFill>
                  <a:srgbClr val="FF0000"/>
                </a:solidFill>
              </a:rPr>
              <a:t> (</a:t>
            </a:r>
            <a:r>
              <a:rPr lang="en-US" sz="1200" b="1" dirty="0">
                <a:solidFill>
                  <a:srgbClr val="FF0000"/>
                </a:solidFill>
              </a:rPr>
              <a:t>A)</a:t>
            </a:r>
          </a:p>
        </p:txBody>
      </p:sp>
      <p:sp>
        <p:nvSpPr>
          <p:cNvPr id="104" name="TextBox 103"/>
          <p:cNvSpPr txBox="1">
            <a:spLocks noChangeArrowheads="1"/>
          </p:cNvSpPr>
          <p:nvPr/>
        </p:nvSpPr>
        <p:spPr bwMode="auto">
          <a:xfrm>
            <a:off x="1456966" y="5131591"/>
            <a:ext cx="748923"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E</a:t>
            </a:r>
            <a:r>
              <a:rPr lang="en-US" sz="1200" b="1" dirty="0" smtClean="0">
                <a:solidFill>
                  <a:srgbClr val="FF0000"/>
                </a:solidFill>
              </a:rPr>
              <a:t> </a:t>
            </a:r>
            <a:r>
              <a:rPr lang="en-US" sz="1200" b="1" dirty="0">
                <a:solidFill>
                  <a:srgbClr val="FF0000"/>
                </a:solidFill>
              </a:rPr>
              <a:t>(B,C)</a:t>
            </a:r>
          </a:p>
        </p:txBody>
      </p:sp>
      <p:sp>
        <p:nvSpPr>
          <p:cNvPr id="105" name="TextBox 104"/>
          <p:cNvSpPr txBox="1">
            <a:spLocks noChangeArrowheads="1"/>
          </p:cNvSpPr>
          <p:nvPr/>
        </p:nvSpPr>
        <p:spPr bwMode="auto">
          <a:xfrm>
            <a:off x="8043" y="5131591"/>
            <a:ext cx="907621"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 (A,B</a:t>
            </a:r>
            <a:r>
              <a:rPr lang="en-US" sz="1200" b="1" dirty="0">
                <a:solidFill>
                  <a:srgbClr val="FF0000"/>
                </a:solidFill>
              </a:rPr>
              <a:t>,C)</a:t>
            </a:r>
          </a:p>
        </p:txBody>
      </p:sp>
      <p:sp>
        <p:nvSpPr>
          <p:cNvPr id="106" name="TextBox 105"/>
          <p:cNvSpPr txBox="1">
            <a:spLocks noChangeArrowheads="1"/>
          </p:cNvSpPr>
          <p:nvPr/>
        </p:nvSpPr>
        <p:spPr bwMode="auto">
          <a:xfrm>
            <a:off x="760495" y="4380740"/>
            <a:ext cx="753732"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C</a:t>
            </a:r>
            <a:r>
              <a:rPr lang="en-US" sz="1200" b="1" dirty="0" smtClean="0">
                <a:solidFill>
                  <a:srgbClr val="FF0000"/>
                </a:solidFill>
              </a:rPr>
              <a:t> (A,B</a:t>
            </a:r>
            <a:r>
              <a:rPr lang="en-US" sz="1200" b="1" dirty="0">
                <a:solidFill>
                  <a:srgbClr val="FF0000"/>
                </a:solidFill>
              </a:rPr>
              <a:t>)</a:t>
            </a:r>
          </a:p>
        </p:txBody>
      </p:sp>
      <p:sp>
        <p:nvSpPr>
          <p:cNvPr id="112" name="TextBox 111"/>
          <p:cNvSpPr txBox="1">
            <a:spLocks noChangeArrowheads="1"/>
          </p:cNvSpPr>
          <p:nvPr/>
        </p:nvSpPr>
        <p:spPr bwMode="auto">
          <a:xfrm>
            <a:off x="2963100" y="5127303"/>
            <a:ext cx="74411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G</a:t>
            </a:r>
            <a:r>
              <a:rPr lang="en-US" sz="1200" b="1" dirty="0" smtClean="0">
                <a:solidFill>
                  <a:srgbClr val="FF0000"/>
                </a:solidFill>
              </a:rPr>
              <a:t> </a:t>
            </a:r>
            <a:r>
              <a:rPr lang="en-US" sz="1200" b="1" dirty="0">
                <a:solidFill>
                  <a:srgbClr val="FF0000"/>
                </a:solidFill>
              </a:rPr>
              <a:t>(A,F)</a:t>
            </a:r>
          </a:p>
        </p:txBody>
      </p:sp>
      <p:sp>
        <p:nvSpPr>
          <p:cNvPr id="113" name="Rectangle 112"/>
          <p:cNvSpPr/>
          <p:nvPr/>
        </p:nvSpPr>
        <p:spPr>
          <a:xfrm>
            <a:off x="1493965" y="3489859"/>
            <a:ext cx="433132" cy="276999"/>
          </a:xfrm>
          <a:prstGeom prst="rect">
            <a:avLst/>
          </a:prstGeom>
        </p:spPr>
        <p:txBody>
          <a:bodyPr wrap="none">
            <a:spAutoFit/>
          </a:bodyPr>
          <a:lstStyle/>
          <a:p>
            <a:pPr algn="ctr">
              <a:defRPr/>
            </a:pPr>
            <a:r>
              <a:rPr lang="en-US" sz="1200" dirty="0"/>
              <a:t>f(</a:t>
            </a:r>
            <a:r>
              <a:rPr lang="en-US" sz="1200" dirty="0" smtClean="0"/>
              <a:t>A)</a:t>
            </a:r>
            <a:endParaRPr lang="en-US" sz="1200" dirty="0"/>
          </a:p>
        </p:txBody>
      </p:sp>
      <p:grpSp>
        <p:nvGrpSpPr>
          <p:cNvPr id="4" name="Group 3"/>
          <p:cNvGrpSpPr/>
          <p:nvPr/>
        </p:nvGrpSpPr>
        <p:grpSpPr>
          <a:xfrm>
            <a:off x="8355718" y="1563480"/>
            <a:ext cx="624977" cy="807114"/>
            <a:chOff x="693014" y="3669750"/>
            <a:chExt cx="1295400" cy="1676294"/>
          </a:xfrm>
        </p:grpSpPr>
        <p:sp>
          <p:nvSpPr>
            <p:cNvPr id="107" name="Oval 106"/>
            <p:cNvSpPr/>
            <p:nvPr/>
          </p:nvSpPr>
          <p:spPr>
            <a:xfrm>
              <a:off x="1363048" y="3669750"/>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108" name="Oval 107"/>
            <p:cNvSpPr/>
            <p:nvPr/>
          </p:nvSpPr>
          <p:spPr>
            <a:xfrm>
              <a:off x="1363048" y="4139616"/>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09" name="Oval 108"/>
            <p:cNvSpPr/>
            <p:nvPr/>
          </p:nvSpPr>
          <p:spPr>
            <a:xfrm>
              <a:off x="1005697" y="4538930"/>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10" name="Oval 109"/>
            <p:cNvSpPr/>
            <p:nvPr/>
          </p:nvSpPr>
          <p:spPr>
            <a:xfrm>
              <a:off x="1720400" y="4538930"/>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111" name="Oval 110"/>
            <p:cNvSpPr/>
            <p:nvPr/>
          </p:nvSpPr>
          <p:spPr>
            <a:xfrm>
              <a:off x="1720400" y="5060162"/>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114" name="Straight Connector 113"/>
            <p:cNvCxnSpPr>
              <a:stCxn id="107" idx="4"/>
              <a:endCxn id="108" idx="0"/>
            </p:cNvCxnSpPr>
            <p:nvPr/>
          </p:nvCxnSpPr>
          <p:spPr>
            <a:xfrm>
              <a:off x="1497055" y="3955393"/>
              <a:ext cx="0" cy="184223"/>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8" idx="3"/>
              <a:endCxn id="109" idx="0"/>
            </p:cNvCxnSpPr>
            <p:nvPr/>
          </p:nvCxnSpPr>
          <p:spPr>
            <a:xfrm flipH="1">
              <a:off x="1139704" y="4383428"/>
              <a:ext cx="262594" cy="155502"/>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08" idx="5"/>
              <a:endCxn id="110" idx="0"/>
            </p:cNvCxnSpPr>
            <p:nvPr/>
          </p:nvCxnSpPr>
          <p:spPr>
            <a:xfrm>
              <a:off x="1591812" y="4383428"/>
              <a:ext cx="262595" cy="155502"/>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0" idx="4"/>
              <a:endCxn id="111" idx="0"/>
            </p:cNvCxnSpPr>
            <p:nvPr/>
          </p:nvCxnSpPr>
          <p:spPr>
            <a:xfrm>
              <a:off x="1854407" y="4824573"/>
              <a:ext cx="0" cy="235589"/>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693014" y="5060401"/>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6" name="Oval 145"/>
            <p:cNvSpPr/>
            <p:nvPr/>
          </p:nvSpPr>
          <p:spPr>
            <a:xfrm>
              <a:off x="1363048" y="5060401"/>
              <a:ext cx="268014" cy="285643"/>
            </a:xfrm>
            <a:prstGeom prst="ellipse">
              <a:avLst/>
            </a:prstGeom>
            <a:solidFill>
              <a:srgbClr val="99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47" name="Straight Connector 146"/>
            <p:cNvCxnSpPr>
              <a:stCxn id="109" idx="3"/>
              <a:endCxn id="145" idx="0"/>
            </p:cNvCxnSpPr>
            <p:nvPr/>
          </p:nvCxnSpPr>
          <p:spPr>
            <a:xfrm flipH="1">
              <a:off x="827021" y="4782742"/>
              <a:ext cx="217926" cy="277659"/>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09" idx="5"/>
              <a:endCxn id="146" idx="0"/>
            </p:cNvCxnSpPr>
            <p:nvPr/>
          </p:nvCxnSpPr>
          <p:spPr>
            <a:xfrm>
              <a:off x="1234461" y="4782742"/>
              <a:ext cx="262594" cy="277659"/>
            </a:xfrm>
            <a:prstGeom prst="line">
              <a:avLst/>
            </a:prstGeom>
            <a:solidFill>
              <a:srgbClr val="99CCFF"/>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37679" y="1588904"/>
            <a:ext cx="8836714" cy="2031325"/>
          </a:xfrm>
          <a:prstGeom prst="rect">
            <a:avLst/>
          </a:prstGeom>
          <a:noFill/>
        </p:spPr>
        <p:txBody>
          <a:bodyPr wrap="none" rtlCol="0">
            <a:spAutoFit/>
          </a:bodyPr>
          <a:lstStyle/>
          <a:p>
            <a:r>
              <a:rPr lang="en-US" b="1" i="1" dirty="0"/>
              <a:t>Bucket Elimination (BE) (Dechter 1999)</a:t>
            </a:r>
          </a:p>
          <a:p>
            <a:pPr marL="457200" indent="-457200">
              <a:buFont typeface="Arial" panose="020B0604020202020204" pitchFamily="34" charset="0"/>
              <a:buChar char="•"/>
            </a:pPr>
            <a:r>
              <a:rPr lang="en-US" dirty="0"/>
              <a:t>Solves the min-sum problem by eliminating variables one at a time.</a:t>
            </a:r>
          </a:p>
          <a:p>
            <a:pPr marL="457200" indent="-457200">
              <a:buFont typeface="Arial" panose="020B0604020202020204" pitchFamily="34" charset="0"/>
              <a:buChar char="•"/>
            </a:pPr>
            <a:r>
              <a:rPr lang="en-US" dirty="0"/>
              <a:t>Complexity: exponential in the </a:t>
            </a:r>
            <a:r>
              <a:rPr lang="en-US" i="1" dirty="0" smtClean="0"/>
              <a:t>w*</a:t>
            </a:r>
            <a:r>
              <a:rPr lang="en-US" dirty="0" smtClean="0"/>
              <a:t> </a:t>
            </a:r>
            <a:r>
              <a:rPr lang="en-US" dirty="0"/>
              <a:t>of the underlying primal graph</a:t>
            </a:r>
          </a:p>
          <a:p>
            <a:r>
              <a:rPr lang="en-US" b="1" i="1" dirty="0"/>
              <a:t>Mini-Bucket Elimination</a:t>
            </a:r>
            <a:r>
              <a:rPr lang="en-US" b="1" dirty="0"/>
              <a:t> (MBE) (Dechter and </a:t>
            </a:r>
            <a:r>
              <a:rPr lang="en-US" b="1" dirty="0" err="1"/>
              <a:t>Rish</a:t>
            </a:r>
            <a:r>
              <a:rPr lang="en-US" b="1" dirty="0"/>
              <a:t> 2001)</a:t>
            </a:r>
          </a:p>
          <a:p>
            <a:pPr marL="457200" indent="-457200">
              <a:buFont typeface="Arial" panose="020B0604020202020204" pitchFamily="34" charset="0"/>
              <a:buChar char="•"/>
            </a:pPr>
            <a:r>
              <a:rPr lang="en-US" dirty="0"/>
              <a:t>We can </a:t>
            </a:r>
            <a:r>
              <a:rPr lang="en-US" i="1" dirty="0"/>
              <a:t>approximate</a:t>
            </a:r>
            <a:r>
              <a:rPr lang="en-US" dirty="0"/>
              <a:t> BE by solving a relaxation created by duplicating variables </a:t>
            </a:r>
          </a:p>
          <a:p>
            <a:r>
              <a:rPr lang="en-US" dirty="0" smtClean="0"/>
              <a:t>to </a:t>
            </a:r>
            <a:r>
              <a:rPr lang="en-US" dirty="0"/>
              <a:t>bound the </a:t>
            </a:r>
            <a:r>
              <a:rPr lang="en-US" dirty="0" smtClean="0"/>
              <a:t>w* </a:t>
            </a:r>
            <a:r>
              <a:rPr lang="en-US" dirty="0"/>
              <a:t>by a parameter known as the </a:t>
            </a:r>
            <a:r>
              <a:rPr lang="en-US" i="1" dirty="0" err="1"/>
              <a:t>i</a:t>
            </a:r>
            <a:r>
              <a:rPr lang="en-US" i="1" dirty="0"/>
              <a:t>-bound.</a:t>
            </a:r>
          </a:p>
          <a:p>
            <a:endParaRPr lang="en-US" dirty="0" smtClean="0">
              <a:solidFill>
                <a:srgbClr val="000000"/>
              </a:solidFill>
              <a:latin typeface="+mn-lt"/>
            </a:endParaRPr>
          </a:p>
        </p:txBody>
      </p:sp>
      <p:sp>
        <p:nvSpPr>
          <p:cNvPr id="189" name="Rounded Rectangle 188"/>
          <p:cNvSpPr/>
          <p:nvPr/>
        </p:nvSpPr>
        <p:spPr>
          <a:xfrm>
            <a:off x="6636043" y="3409913"/>
            <a:ext cx="619828"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90" name="TextBox 5"/>
          <p:cNvSpPr txBox="1">
            <a:spLocks noChangeArrowheads="1"/>
          </p:cNvSpPr>
          <p:nvPr/>
        </p:nvSpPr>
        <p:spPr bwMode="auto">
          <a:xfrm>
            <a:off x="6424738" y="3381471"/>
            <a:ext cx="287258" cy="276999"/>
          </a:xfrm>
          <a:prstGeom prst="rect">
            <a:avLst/>
          </a:prstGeom>
          <a:noFill/>
          <a:ln w="31750">
            <a:noFill/>
            <a:miter lim="800000"/>
            <a:headEnd/>
            <a:tailEnd/>
          </a:ln>
        </p:spPr>
        <p:txBody>
          <a:bodyPr wrap="none">
            <a:spAutoFit/>
          </a:bodyPr>
          <a:lstStyle/>
          <a:p>
            <a:r>
              <a:rPr lang="en-US" sz="1200" dirty="0"/>
              <a:t>A</a:t>
            </a:r>
          </a:p>
        </p:txBody>
      </p:sp>
      <p:sp>
        <p:nvSpPr>
          <p:cNvPr id="191" name="Rounded Rectangle 190"/>
          <p:cNvSpPr/>
          <p:nvPr/>
        </p:nvSpPr>
        <p:spPr>
          <a:xfrm>
            <a:off x="6636043" y="4005233"/>
            <a:ext cx="619827"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f(A,B)</a:t>
            </a:r>
          </a:p>
        </p:txBody>
      </p:sp>
      <p:sp>
        <p:nvSpPr>
          <p:cNvPr id="192" name="TextBox 7"/>
          <p:cNvSpPr txBox="1">
            <a:spLocks noChangeArrowheads="1"/>
          </p:cNvSpPr>
          <p:nvPr/>
        </p:nvSpPr>
        <p:spPr bwMode="auto">
          <a:xfrm>
            <a:off x="6432826" y="3986274"/>
            <a:ext cx="287258" cy="276999"/>
          </a:xfrm>
          <a:prstGeom prst="rect">
            <a:avLst/>
          </a:prstGeom>
          <a:noFill/>
          <a:ln w="31750">
            <a:noFill/>
            <a:miter lim="800000"/>
            <a:headEnd/>
            <a:tailEnd/>
          </a:ln>
        </p:spPr>
        <p:txBody>
          <a:bodyPr wrap="none">
            <a:spAutoFit/>
          </a:bodyPr>
          <a:lstStyle/>
          <a:p>
            <a:r>
              <a:rPr lang="en-US" sz="1200" dirty="0"/>
              <a:t>B</a:t>
            </a:r>
          </a:p>
        </p:txBody>
      </p:sp>
      <p:sp>
        <p:nvSpPr>
          <p:cNvPr id="193" name="Rounded Rectangle 192"/>
          <p:cNvSpPr/>
          <p:nvPr/>
        </p:nvSpPr>
        <p:spPr>
          <a:xfrm>
            <a:off x="6128912" y="4707657"/>
            <a:ext cx="619827"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f(B,C)</a:t>
            </a:r>
          </a:p>
        </p:txBody>
      </p:sp>
      <p:sp>
        <p:nvSpPr>
          <p:cNvPr id="194" name="TextBox 9"/>
          <p:cNvSpPr txBox="1">
            <a:spLocks noChangeArrowheads="1"/>
          </p:cNvSpPr>
          <p:nvPr/>
        </p:nvSpPr>
        <p:spPr bwMode="auto">
          <a:xfrm>
            <a:off x="5889434" y="4674478"/>
            <a:ext cx="295274" cy="276999"/>
          </a:xfrm>
          <a:prstGeom prst="rect">
            <a:avLst/>
          </a:prstGeom>
          <a:noFill/>
          <a:ln w="31750">
            <a:noFill/>
            <a:miter lim="800000"/>
            <a:headEnd/>
            <a:tailEnd/>
          </a:ln>
        </p:spPr>
        <p:txBody>
          <a:bodyPr wrap="none">
            <a:spAutoFit/>
          </a:bodyPr>
          <a:lstStyle/>
          <a:p>
            <a:r>
              <a:rPr lang="en-US" sz="1200" dirty="0"/>
              <a:t>C</a:t>
            </a:r>
          </a:p>
        </p:txBody>
      </p:sp>
      <p:sp>
        <p:nvSpPr>
          <p:cNvPr id="195" name="Rounded Rectangle 194"/>
          <p:cNvSpPr/>
          <p:nvPr/>
        </p:nvSpPr>
        <p:spPr>
          <a:xfrm>
            <a:off x="7875697" y="4707657"/>
            <a:ext cx="617479"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f(B,F)</a:t>
            </a:r>
          </a:p>
        </p:txBody>
      </p:sp>
      <p:sp>
        <p:nvSpPr>
          <p:cNvPr id="196" name="TextBox 11"/>
          <p:cNvSpPr txBox="1">
            <a:spLocks noChangeArrowheads="1"/>
          </p:cNvSpPr>
          <p:nvPr/>
        </p:nvSpPr>
        <p:spPr bwMode="auto">
          <a:xfrm>
            <a:off x="7610392" y="4674478"/>
            <a:ext cx="279244" cy="276999"/>
          </a:xfrm>
          <a:prstGeom prst="rect">
            <a:avLst/>
          </a:prstGeom>
          <a:noFill/>
          <a:ln w="31750">
            <a:noFill/>
            <a:miter lim="800000"/>
            <a:headEnd/>
            <a:tailEnd/>
          </a:ln>
        </p:spPr>
        <p:txBody>
          <a:bodyPr wrap="none">
            <a:spAutoFit/>
          </a:bodyPr>
          <a:lstStyle/>
          <a:p>
            <a:r>
              <a:rPr lang="en-US" sz="1200" dirty="0"/>
              <a:t>F</a:t>
            </a:r>
          </a:p>
        </p:txBody>
      </p:sp>
      <p:sp>
        <p:nvSpPr>
          <p:cNvPr id="197" name="Rounded Rectangle 196"/>
          <p:cNvSpPr/>
          <p:nvPr/>
        </p:nvSpPr>
        <p:spPr>
          <a:xfrm>
            <a:off x="7833927" y="5443117"/>
            <a:ext cx="702001" cy="47148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f(A,G) f(F,G)</a:t>
            </a:r>
          </a:p>
        </p:txBody>
      </p:sp>
      <p:sp>
        <p:nvSpPr>
          <p:cNvPr id="198" name="TextBox 13"/>
          <p:cNvSpPr txBox="1">
            <a:spLocks noChangeArrowheads="1"/>
          </p:cNvSpPr>
          <p:nvPr/>
        </p:nvSpPr>
        <p:spPr bwMode="auto">
          <a:xfrm>
            <a:off x="7583301" y="5443117"/>
            <a:ext cx="304892" cy="276999"/>
          </a:xfrm>
          <a:prstGeom prst="rect">
            <a:avLst/>
          </a:prstGeom>
          <a:noFill/>
          <a:ln w="31750">
            <a:noFill/>
            <a:miter lim="800000"/>
            <a:headEnd/>
            <a:tailEnd/>
          </a:ln>
        </p:spPr>
        <p:txBody>
          <a:bodyPr wrap="none">
            <a:spAutoFit/>
          </a:bodyPr>
          <a:lstStyle/>
          <a:p>
            <a:r>
              <a:rPr lang="en-US" sz="1200" dirty="0"/>
              <a:t>G</a:t>
            </a:r>
          </a:p>
        </p:txBody>
      </p:sp>
      <p:sp>
        <p:nvSpPr>
          <p:cNvPr id="199" name="Rounded Rectangle 198"/>
          <p:cNvSpPr/>
          <p:nvPr/>
        </p:nvSpPr>
        <p:spPr>
          <a:xfrm>
            <a:off x="6579696" y="5443117"/>
            <a:ext cx="676175" cy="47148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f(B,E) f(C,E)</a:t>
            </a:r>
          </a:p>
        </p:txBody>
      </p:sp>
      <p:sp>
        <p:nvSpPr>
          <p:cNvPr id="200" name="TextBox 15"/>
          <p:cNvSpPr txBox="1">
            <a:spLocks noChangeArrowheads="1"/>
          </p:cNvSpPr>
          <p:nvPr/>
        </p:nvSpPr>
        <p:spPr bwMode="auto">
          <a:xfrm>
            <a:off x="6340217" y="5443117"/>
            <a:ext cx="287258" cy="276999"/>
          </a:xfrm>
          <a:prstGeom prst="rect">
            <a:avLst/>
          </a:prstGeom>
          <a:noFill/>
          <a:ln w="31750">
            <a:noFill/>
            <a:miter lim="800000"/>
            <a:headEnd/>
            <a:tailEnd/>
          </a:ln>
        </p:spPr>
        <p:txBody>
          <a:bodyPr wrap="none">
            <a:spAutoFit/>
          </a:bodyPr>
          <a:lstStyle/>
          <a:p>
            <a:r>
              <a:rPr lang="en-US" sz="1200"/>
              <a:t>E</a:t>
            </a:r>
          </a:p>
        </p:txBody>
      </p:sp>
      <p:sp>
        <p:nvSpPr>
          <p:cNvPr id="201" name="Rounded Rectangle 200"/>
          <p:cNvSpPr/>
          <p:nvPr/>
        </p:nvSpPr>
        <p:spPr>
          <a:xfrm>
            <a:off x="5452738" y="5443117"/>
            <a:ext cx="676175" cy="65434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t>
            </a:r>
            <a:r>
              <a:rPr lang="en-US" sz="1200" dirty="0" smtClean="0">
                <a:solidFill>
                  <a:schemeClr val="tx1"/>
                </a:solidFill>
              </a:rPr>
              <a:t>(A,D)</a:t>
            </a:r>
          </a:p>
          <a:p>
            <a:pPr algn="ctr">
              <a:defRPr/>
            </a:pPr>
            <a:r>
              <a:rPr lang="en-US" sz="1200" dirty="0" smtClean="0">
                <a:solidFill>
                  <a:schemeClr val="tx1"/>
                </a:solidFill>
              </a:rPr>
              <a:t>f</a:t>
            </a:r>
            <a:r>
              <a:rPr lang="en-US" sz="1200" dirty="0">
                <a:solidFill>
                  <a:schemeClr val="tx1"/>
                </a:solidFill>
              </a:rPr>
              <a:t>(B,D) f(C,D)</a:t>
            </a:r>
          </a:p>
        </p:txBody>
      </p:sp>
      <p:sp>
        <p:nvSpPr>
          <p:cNvPr id="202" name="TextBox 17"/>
          <p:cNvSpPr txBox="1">
            <a:spLocks noChangeArrowheads="1"/>
          </p:cNvSpPr>
          <p:nvPr/>
        </p:nvSpPr>
        <p:spPr bwMode="auto">
          <a:xfrm>
            <a:off x="5213259" y="5443117"/>
            <a:ext cx="295274" cy="276999"/>
          </a:xfrm>
          <a:prstGeom prst="rect">
            <a:avLst/>
          </a:prstGeom>
          <a:noFill/>
          <a:ln w="31750">
            <a:noFill/>
            <a:miter lim="800000"/>
            <a:headEnd/>
            <a:tailEnd/>
          </a:ln>
        </p:spPr>
        <p:txBody>
          <a:bodyPr wrap="none">
            <a:spAutoFit/>
          </a:bodyPr>
          <a:lstStyle/>
          <a:p>
            <a:r>
              <a:rPr lang="en-US" sz="1200"/>
              <a:t>D</a:t>
            </a:r>
          </a:p>
        </p:txBody>
      </p:sp>
      <p:cxnSp>
        <p:nvCxnSpPr>
          <p:cNvPr id="203" name="Straight Arrow Connector 202"/>
          <p:cNvCxnSpPr>
            <a:stCxn id="201" idx="0"/>
            <a:endCxn id="193" idx="2"/>
          </p:cNvCxnSpPr>
          <p:nvPr/>
        </p:nvCxnSpPr>
        <p:spPr>
          <a:xfrm flipV="1">
            <a:off x="5790826" y="4943397"/>
            <a:ext cx="648000" cy="499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99" idx="0"/>
            <a:endCxn id="193" idx="2"/>
          </p:cNvCxnSpPr>
          <p:nvPr/>
        </p:nvCxnSpPr>
        <p:spPr>
          <a:xfrm rot="16200000" flipV="1">
            <a:off x="6428444" y="4953779"/>
            <a:ext cx="499720" cy="47895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97" idx="0"/>
            <a:endCxn id="195" idx="2"/>
          </p:cNvCxnSpPr>
          <p:nvPr/>
        </p:nvCxnSpPr>
        <p:spPr>
          <a:xfrm flipH="1" flipV="1">
            <a:off x="8184437" y="4943397"/>
            <a:ext cx="490" cy="499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93" idx="0"/>
            <a:endCxn id="191" idx="2"/>
          </p:cNvCxnSpPr>
          <p:nvPr/>
        </p:nvCxnSpPr>
        <p:spPr>
          <a:xfrm flipV="1">
            <a:off x="6438826" y="4240973"/>
            <a:ext cx="507131" cy="4666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95" idx="0"/>
            <a:endCxn id="191" idx="2"/>
          </p:cNvCxnSpPr>
          <p:nvPr/>
        </p:nvCxnSpPr>
        <p:spPr>
          <a:xfrm flipH="1" flipV="1">
            <a:off x="6945957" y="4240973"/>
            <a:ext cx="1238480" cy="4666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91" idx="0"/>
            <a:endCxn id="189" idx="2"/>
          </p:cNvCxnSpPr>
          <p:nvPr/>
        </p:nvCxnSpPr>
        <p:spPr>
          <a:xfrm flipV="1">
            <a:off x="6945957" y="3645654"/>
            <a:ext cx="0" cy="35957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TextBox 208"/>
          <p:cNvSpPr txBox="1">
            <a:spLocks noChangeArrowheads="1"/>
          </p:cNvSpPr>
          <p:nvPr/>
        </p:nvSpPr>
        <p:spPr bwMode="auto">
          <a:xfrm>
            <a:off x="7650919" y="4266020"/>
            <a:ext cx="742511"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F</a:t>
            </a:r>
            <a:r>
              <a:rPr lang="en-US" sz="1200" b="1" dirty="0" smtClean="0">
                <a:solidFill>
                  <a:srgbClr val="FF0000"/>
                </a:solidFill>
              </a:rPr>
              <a:t> </a:t>
            </a:r>
            <a:r>
              <a:rPr lang="en-US" sz="1200" b="1" dirty="0">
                <a:solidFill>
                  <a:srgbClr val="FF0000"/>
                </a:solidFill>
              </a:rPr>
              <a:t>(A,B)</a:t>
            </a:r>
          </a:p>
        </p:txBody>
      </p:sp>
      <p:sp>
        <p:nvSpPr>
          <p:cNvPr id="210" name="TextBox 209"/>
          <p:cNvSpPr txBox="1">
            <a:spLocks noChangeArrowheads="1"/>
          </p:cNvSpPr>
          <p:nvPr/>
        </p:nvSpPr>
        <p:spPr bwMode="auto">
          <a:xfrm>
            <a:off x="6974132" y="3661929"/>
            <a:ext cx="59984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B</a:t>
            </a:r>
            <a:r>
              <a:rPr lang="en-US" sz="1200" b="1" dirty="0" smtClean="0">
                <a:solidFill>
                  <a:srgbClr val="FF0000"/>
                </a:solidFill>
              </a:rPr>
              <a:t> (</a:t>
            </a:r>
            <a:r>
              <a:rPr lang="en-US" sz="1200" b="1" dirty="0">
                <a:solidFill>
                  <a:srgbClr val="FF0000"/>
                </a:solidFill>
              </a:rPr>
              <a:t>A)</a:t>
            </a:r>
          </a:p>
        </p:txBody>
      </p:sp>
      <p:sp>
        <p:nvSpPr>
          <p:cNvPr id="211" name="TextBox 210"/>
          <p:cNvSpPr txBox="1">
            <a:spLocks noChangeArrowheads="1"/>
          </p:cNvSpPr>
          <p:nvPr/>
        </p:nvSpPr>
        <p:spPr bwMode="auto">
          <a:xfrm>
            <a:off x="6692391" y="5023204"/>
            <a:ext cx="748923"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E</a:t>
            </a:r>
            <a:r>
              <a:rPr lang="en-US" sz="1200" b="1" dirty="0" smtClean="0">
                <a:solidFill>
                  <a:srgbClr val="FF0000"/>
                </a:solidFill>
              </a:rPr>
              <a:t> </a:t>
            </a:r>
            <a:r>
              <a:rPr lang="en-US" sz="1200" b="1" dirty="0">
                <a:solidFill>
                  <a:srgbClr val="FF0000"/>
                </a:solidFill>
              </a:rPr>
              <a:t>(B,C)</a:t>
            </a:r>
          </a:p>
        </p:txBody>
      </p:sp>
      <p:sp>
        <p:nvSpPr>
          <p:cNvPr id="212" name="TextBox 211"/>
          <p:cNvSpPr txBox="1">
            <a:spLocks noChangeArrowheads="1"/>
          </p:cNvSpPr>
          <p:nvPr/>
        </p:nvSpPr>
        <p:spPr bwMode="auto">
          <a:xfrm>
            <a:off x="5243468" y="5023204"/>
            <a:ext cx="753732"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 (B,C</a:t>
            </a:r>
            <a:r>
              <a:rPr lang="en-US" sz="1200" b="1" dirty="0">
                <a:solidFill>
                  <a:srgbClr val="FF0000"/>
                </a:solidFill>
              </a:rPr>
              <a:t>)</a:t>
            </a:r>
          </a:p>
        </p:txBody>
      </p:sp>
      <p:sp>
        <p:nvSpPr>
          <p:cNvPr id="213" name="TextBox 212"/>
          <p:cNvSpPr txBox="1">
            <a:spLocks noChangeArrowheads="1"/>
          </p:cNvSpPr>
          <p:nvPr/>
        </p:nvSpPr>
        <p:spPr bwMode="auto">
          <a:xfrm>
            <a:off x="5995920" y="4272353"/>
            <a:ext cx="59984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C</a:t>
            </a:r>
            <a:r>
              <a:rPr lang="en-US" sz="1200" b="1" dirty="0" smtClean="0">
                <a:solidFill>
                  <a:srgbClr val="FF0000"/>
                </a:solidFill>
              </a:rPr>
              <a:t> (B</a:t>
            </a:r>
            <a:r>
              <a:rPr lang="en-US" sz="1200" b="1" dirty="0">
                <a:solidFill>
                  <a:srgbClr val="FF0000"/>
                </a:solidFill>
              </a:rPr>
              <a:t>)</a:t>
            </a:r>
          </a:p>
        </p:txBody>
      </p:sp>
      <p:sp>
        <p:nvSpPr>
          <p:cNvPr id="214" name="TextBox 213"/>
          <p:cNvSpPr txBox="1">
            <a:spLocks noChangeArrowheads="1"/>
          </p:cNvSpPr>
          <p:nvPr/>
        </p:nvSpPr>
        <p:spPr bwMode="auto">
          <a:xfrm>
            <a:off x="8198525" y="5018916"/>
            <a:ext cx="74411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G</a:t>
            </a:r>
            <a:r>
              <a:rPr lang="en-US" sz="1200" b="1" dirty="0" smtClean="0">
                <a:solidFill>
                  <a:srgbClr val="FF0000"/>
                </a:solidFill>
              </a:rPr>
              <a:t> </a:t>
            </a:r>
            <a:r>
              <a:rPr lang="en-US" sz="1200" b="1" dirty="0">
                <a:solidFill>
                  <a:srgbClr val="FF0000"/>
                </a:solidFill>
              </a:rPr>
              <a:t>(A,F)</a:t>
            </a:r>
          </a:p>
        </p:txBody>
      </p:sp>
      <p:sp>
        <p:nvSpPr>
          <p:cNvPr id="215" name="Rectangle 214"/>
          <p:cNvSpPr/>
          <p:nvPr/>
        </p:nvSpPr>
        <p:spPr>
          <a:xfrm>
            <a:off x="6729390" y="3381472"/>
            <a:ext cx="433132" cy="276999"/>
          </a:xfrm>
          <a:prstGeom prst="rect">
            <a:avLst/>
          </a:prstGeom>
        </p:spPr>
        <p:txBody>
          <a:bodyPr wrap="none">
            <a:spAutoFit/>
          </a:bodyPr>
          <a:lstStyle/>
          <a:p>
            <a:pPr algn="ctr">
              <a:defRPr/>
            </a:pPr>
            <a:r>
              <a:rPr lang="en-US" sz="1200" dirty="0"/>
              <a:t>f(</a:t>
            </a:r>
            <a:r>
              <a:rPr lang="en-US" sz="1200" dirty="0" smtClean="0"/>
              <a:t>A)</a:t>
            </a:r>
            <a:endParaRPr lang="en-US" sz="1200" dirty="0"/>
          </a:p>
        </p:txBody>
      </p:sp>
      <p:sp>
        <p:nvSpPr>
          <p:cNvPr id="216" name="Rounded Rectangle 215"/>
          <p:cNvSpPr/>
          <p:nvPr/>
        </p:nvSpPr>
        <p:spPr>
          <a:xfrm>
            <a:off x="5637598" y="5541918"/>
            <a:ext cx="664776" cy="486407"/>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f(B,D) f(C,D)</a:t>
            </a:r>
          </a:p>
        </p:txBody>
      </p:sp>
      <p:sp>
        <p:nvSpPr>
          <p:cNvPr id="217" name="TextBox 17"/>
          <p:cNvSpPr txBox="1">
            <a:spLocks noChangeArrowheads="1"/>
          </p:cNvSpPr>
          <p:nvPr/>
        </p:nvSpPr>
        <p:spPr bwMode="auto">
          <a:xfrm>
            <a:off x="5402157" y="5541917"/>
            <a:ext cx="295274" cy="276999"/>
          </a:xfrm>
          <a:prstGeom prst="rect">
            <a:avLst/>
          </a:prstGeom>
          <a:noFill/>
          <a:ln w="31750">
            <a:noFill/>
            <a:miter lim="800000"/>
            <a:headEnd/>
            <a:tailEnd/>
          </a:ln>
        </p:spPr>
        <p:txBody>
          <a:bodyPr wrap="none">
            <a:spAutoFit/>
          </a:bodyPr>
          <a:lstStyle/>
          <a:p>
            <a:r>
              <a:rPr lang="en-US" sz="1200"/>
              <a:t>D</a:t>
            </a:r>
          </a:p>
        </p:txBody>
      </p:sp>
      <p:sp>
        <p:nvSpPr>
          <p:cNvPr id="218" name="Rounded Rectangle 217"/>
          <p:cNvSpPr/>
          <p:nvPr/>
        </p:nvSpPr>
        <p:spPr>
          <a:xfrm>
            <a:off x="4654284" y="5541918"/>
            <a:ext cx="664776" cy="30400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f(A,D)</a:t>
            </a:r>
          </a:p>
        </p:txBody>
      </p:sp>
      <p:sp>
        <p:nvSpPr>
          <p:cNvPr id="219" name="TextBox 33"/>
          <p:cNvSpPr txBox="1">
            <a:spLocks noChangeArrowheads="1"/>
          </p:cNvSpPr>
          <p:nvPr/>
        </p:nvSpPr>
        <p:spPr bwMode="auto">
          <a:xfrm>
            <a:off x="4416534" y="5541917"/>
            <a:ext cx="295274" cy="276999"/>
          </a:xfrm>
          <a:prstGeom prst="rect">
            <a:avLst/>
          </a:prstGeom>
          <a:noFill/>
          <a:ln w="31750">
            <a:noFill/>
            <a:miter lim="800000"/>
            <a:headEnd/>
            <a:tailEnd/>
          </a:ln>
        </p:spPr>
        <p:txBody>
          <a:bodyPr wrap="none">
            <a:spAutoFit/>
          </a:bodyPr>
          <a:lstStyle/>
          <a:p>
            <a:r>
              <a:rPr lang="en-US" sz="1200"/>
              <a:t>D</a:t>
            </a:r>
          </a:p>
        </p:txBody>
      </p:sp>
      <p:sp>
        <p:nvSpPr>
          <p:cNvPr id="220" name="Rounded Rectangle 219"/>
          <p:cNvSpPr/>
          <p:nvPr/>
        </p:nvSpPr>
        <p:spPr>
          <a:xfrm>
            <a:off x="4416534" y="5443117"/>
            <a:ext cx="1994328" cy="668809"/>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221" name="TextBox 220"/>
          <p:cNvSpPr txBox="1">
            <a:spLocks noChangeArrowheads="1"/>
          </p:cNvSpPr>
          <p:nvPr/>
        </p:nvSpPr>
        <p:spPr bwMode="auto">
          <a:xfrm>
            <a:off x="4775582" y="4420974"/>
            <a:ext cx="59984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 </a:t>
            </a:r>
            <a:r>
              <a:rPr lang="en-US" sz="1200" b="1" dirty="0">
                <a:solidFill>
                  <a:srgbClr val="FF0000"/>
                </a:solidFill>
              </a:rPr>
              <a:t>(A)</a:t>
            </a:r>
          </a:p>
        </p:txBody>
      </p:sp>
      <p:cxnSp>
        <p:nvCxnSpPr>
          <p:cNvPr id="222" name="Straight Arrow Connector 221"/>
          <p:cNvCxnSpPr>
            <a:endCxn id="190" idx="2"/>
          </p:cNvCxnSpPr>
          <p:nvPr/>
        </p:nvCxnSpPr>
        <p:spPr>
          <a:xfrm flipV="1">
            <a:off x="5005836" y="3658470"/>
            <a:ext cx="1562531" cy="1775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215" y="6188839"/>
            <a:ext cx="3934462" cy="646331"/>
          </a:xfrm>
          <a:prstGeom prst="rect">
            <a:avLst/>
          </a:prstGeom>
          <a:noFill/>
        </p:spPr>
        <p:txBody>
          <a:bodyPr wrap="square" rtlCol="0">
            <a:spAutoFit/>
          </a:bodyPr>
          <a:lstStyle/>
          <a:p>
            <a:r>
              <a:rPr lang="el-GR" b="1" dirty="0" smtClean="0">
                <a:solidFill>
                  <a:srgbClr val="FF0000"/>
                </a:solidFill>
              </a:rPr>
              <a:t>λ</a:t>
            </a:r>
            <a:r>
              <a:rPr lang="en-US" b="1" baseline="30000" dirty="0" smtClean="0">
                <a:solidFill>
                  <a:srgbClr val="FF0000"/>
                </a:solidFill>
              </a:rPr>
              <a:t>D</a:t>
            </a:r>
            <a:r>
              <a:rPr lang="en-US" b="1" dirty="0" smtClean="0">
                <a:solidFill>
                  <a:srgbClr val="FF0000"/>
                </a:solidFill>
              </a:rPr>
              <a:t>(</a:t>
            </a:r>
            <a:r>
              <a:rPr lang="en-US" b="1" dirty="0">
                <a:solidFill>
                  <a:srgbClr val="FF0000"/>
                </a:solidFill>
              </a:rPr>
              <a:t>A,B,C</a:t>
            </a:r>
            <a:r>
              <a:rPr lang="en-US" b="1" dirty="0" smtClean="0">
                <a:solidFill>
                  <a:srgbClr val="FF0000"/>
                </a:solidFill>
              </a:rPr>
              <a:t>) = </a:t>
            </a:r>
          </a:p>
          <a:p>
            <a:r>
              <a:rPr lang="en-US" b="1" dirty="0" err="1" smtClean="0">
                <a:solidFill>
                  <a:srgbClr val="FF0000"/>
                </a:solidFill>
              </a:rPr>
              <a:t>min</a:t>
            </a:r>
            <a:r>
              <a:rPr lang="en-US" b="1" baseline="-25000" dirty="0" err="1" smtClean="0">
                <a:solidFill>
                  <a:srgbClr val="FF0000"/>
                </a:solidFill>
              </a:rPr>
              <a:t>D</a:t>
            </a:r>
            <a:r>
              <a:rPr lang="en-US" b="1" dirty="0" smtClean="0">
                <a:solidFill>
                  <a:srgbClr val="FF0000"/>
                </a:solidFill>
              </a:rPr>
              <a:t> [f(A,D) +f(B,D) + f(C,D)]</a:t>
            </a:r>
            <a:endParaRPr lang="en-US" b="1" dirty="0">
              <a:solidFill>
                <a:srgbClr val="FF0000"/>
              </a:solidFill>
            </a:endParaRPr>
          </a:p>
        </p:txBody>
      </p:sp>
      <p:sp>
        <p:nvSpPr>
          <p:cNvPr id="134" name="TextBox 133"/>
          <p:cNvSpPr txBox="1"/>
          <p:nvPr/>
        </p:nvSpPr>
        <p:spPr>
          <a:xfrm>
            <a:off x="4335143" y="6188839"/>
            <a:ext cx="3934462" cy="646331"/>
          </a:xfrm>
          <a:prstGeom prst="rect">
            <a:avLst/>
          </a:prstGeom>
          <a:noFill/>
        </p:spPr>
        <p:txBody>
          <a:bodyPr wrap="square" rtlCol="0">
            <a:spAutoFit/>
          </a:bodyPr>
          <a:lstStyle/>
          <a:p>
            <a:r>
              <a:rPr lang="el-GR" b="1" dirty="0" smtClean="0">
                <a:solidFill>
                  <a:srgbClr val="FF0000"/>
                </a:solidFill>
              </a:rPr>
              <a:t>λ</a:t>
            </a:r>
            <a:r>
              <a:rPr lang="en-US" b="1" baseline="30000" dirty="0" smtClean="0">
                <a:solidFill>
                  <a:srgbClr val="FF0000"/>
                </a:solidFill>
              </a:rPr>
              <a:t>D</a:t>
            </a:r>
            <a:r>
              <a:rPr lang="en-US" b="1" dirty="0" smtClean="0">
                <a:solidFill>
                  <a:srgbClr val="FF0000"/>
                </a:solidFill>
              </a:rPr>
              <a:t>(A) = </a:t>
            </a:r>
            <a:r>
              <a:rPr lang="en-US" b="1" dirty="0" err="1" smtClean="0">
                <a:solidFill>
                  <a:srgbClr val="FF0000"/>
                </a:solidFill>
              </a:rPr>
              <a:t>min</a:t>
            </a:r>
            <a:r>
              <a:rPr lang="en-US" b="1" baseline="-25000" dirty="0" err="1" smtClean="0">
                <a:solidFill>
                  <a:srgbClr val="FF0000"/>
                </a:solidFill>
              </a:rPr>
              <a:t>D</a:t>
            </a:r>
            <a:r>
              <a:rPr lang="en-US" b="1" dirty="0">
                <a:solidFill>
                  <a:srgbClr val="FF0000"/>
                </a:solidFill>
              </a:rPr>
              <a:t> </a:t>
            </a:r>
            <a:r>
              <a:rPr lang="en-US" b="1" dirty="0" smtClean="0">
                <a:solidFill>
                  <a:srgbClr val="FF0000"/>
                </a:solidFill>
              </a:rPr>
              <a:t>f(A,D) </a:t>
            </a:r>
          </a:p>
          <a:p>
            <a:r>
              <a:rPr lang="el-GR" b="1" dirty="0" smtClean="0">
                <a:solidFill>
                  <a:srgbClr val="FF0000"/>
                </a:solidFill>
              </a:rPr>
              <a:t>λ</a:t>
            </a:r>
            <a:r>
              <a:rPr lang="en-US" b="1" baseline="30000" dirty="0" smtClean="0">
                <a:solidFill>
                  <a:srgbClr val="FF0000"/>
                </a:solidFill>
              </a:rPr>
              <a:t>D</a:t>
            </a:r>
            <a:r>
              <a:rPr lang="en-US" b="1" dirty="0" smtClean="0">
                <a:solidFill>
                  <a:srgbClr val="FF0000"/>
                </a:solidFill>
              </a:rPr>
              <a:t>(</a:t>
            </a:r>
            <a:r>
              <a:rPr lang="en-US" b="1" dirty="0">
                <a:solidFill>
                  <a:srgbClr val="FF0000"/>
                </a:solidFill>
              </a:rPr>
              <a:t>B,C</a:t>
            </a:r>
            <a:r>
              <a:rPr lang="en-US" b="1" dirty="0" smtClean="0">
                <a:solidFill>
                  <a:srgbClr val="FF0000"/>
                </a:solidFill>
              </a:rPr>
              <a:t>) = </a:t>
            </a:r>
            <a:r>
              <a:rPr lang="en-US" b="1" dirty="0" err="1" smtClean="0">
                <a:solidFill>
                  <a:srgbClr val="FF0000"/>
                </a:solidFill>
              </a:rPr>
              <a:t>min</a:t>
            </a:r>
            <a:r>
              <a:rPr lang="en-US" b="1" baseline="-25000" dirty="0" err="1" smtClean="0">
                <a:solidFill>
                  <a:srgbClr val="FF0000"/>
                </a:solidFill>
              </a:rPr>
              <a:t>D</a:t>
            </a:r>
            <a:r>
              <a:rPr lang="en-US" b="1" dirty="0" smtClean="0">
                <a:solidFill>
                  <a:srgbClr val="FF0000"/>
                </a:solidFill>
              </a:rPr>
              <a:t> [f(B,D) + f(C,D)]</a:t>
            </a:r>
            <a:endParaRPr lang="en-US" b="1" dirty="0">
              <a:solidFill>
                <a:srgbClr val="FF0000"/>
              </a:solidFill>
            </a:endParaRPr>
          </a:p>
        </p:txBody>
      </p:sp>
      <p:sp>
        <p:nvSpPr>
          <p:cNvPr id="6" name="Slide Number Placeholder 5"/>
          <p:cNvSpPr>
            <a:spLocks noGrp="1"/>
          </p:cNvSpPr>
          <p:nvPr>
            <p:ph type="sldNum" sz="quarter" idx="10"/>
          </p:nvPr>
        </p:nvSpPr>
        <p:spPr/>
        <p:txBody>
          <a:bodyPr/>
          <a:lstStyle/>
          <a:p>
            <a:fld id="{6848FA96-84E8-4582-860F-337DD09F5A80}" type="slidenum">
              <a:rPr lang="en-US" smtClean="0"/>
              <a:t>11</a:t>
            </a:fld>
            <a:endParaRPr lang="en-US"/>
          </a:p>
        </p:txBody>
      </p:sp>
    </p:spTree>
    <p:extLst>
      <p:ext uri="{BB962C8B-B14F-4D97-AF65-F5344CB8AC3E}">
        <p14:creationId xmlns:p14="http://schemas.microsoft.com/office/powerpoint/2010/main" val="41874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4">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
                                            <p:txEl>
                                              <p:pRg st="3" end="3"/>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
                                            <p:txEl>
                                              <p:pRg st="4" end="4"/>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8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0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9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9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9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9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9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0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0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0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0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0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07"/>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0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1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201">
                                            <p:txEl>
                                              <p:pRg st="0" end="0"/>
                                            </p:txEl>
                                          </p:spTgt>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201">
                                            <p:txEl>
                                              <p:pRg st="0" end="0"/>
                                            </p:txEl>
                                          </p:spTgt>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201">
                                            <p:txEl>
                                              <p:pRg st="1" end="1"/>
                                            </p:txEl>
                                          </p:spTgt>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201">
                                            <p:bg/>
                                          </p:spTgt>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202"/>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216"/>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1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1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1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20"/>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2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21"/>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212"/>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21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214"/>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213"/>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209"/>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4" grpId="0" animBg="1"/>
      <p:bldP spid="85" grpId="0"/>
      <p:bldP spid="86" grpId="0" animBg="1"/>
      <p:bldP spid="87" grpId="0"/>
      <p:bldP spid="88" grpId="0" animBg="1"/>
      <p:bldP spid="89" grpId="0"/>
      <p:bldP spid="90" grpId="0" animBg="1"/>
      <p:bldP spid="91" grpId="0"/>
      <p:bldP spid="92" grpId="0" animBg="1"/>
      <p:bldP spid="93" grpId="0"/>
      <p:bldP spid="94" grpId="0" animBg="1"/>
      <p:bldP spid="95" grpId="0"/>
      <p:bldP spid="102" grpId="0"/>
      <p:bldP spid="103" grpId="0"/>
      <p:bldP spid="104" grpId="0"/>
      <p:bldP spid="105" grpId="0"/>
      <p:bldP spid="106" grpId="0"/>
      <p:bldP spid="112" grpId="0"/>
      <p:bldP spid="113" grpId="0"/>
      <p:bldP spid="189" grpId="0" animBg="1"/>
      <p:bldP spid="190" grpId="0"/>
      <p:bldP spid="191" grpId="0" animBg="1"/>
      <p:bldP spid="192" grpId="0"/>
      <p:bldP spid="193" grpId="0" animBg="1"/>
      <p:bldP spid="194" grpId="0"/>
      <p:bldP spid="195" grpId="0" animBg="1"/>
      <p:bldP spid="196" grpId="0"/>
      <p:bldP spid="197" grpId="0" animBg="1"/>
      <p:bldP spid="198" grpId="0"/>
      <p:bldP spid="199" grpId="0" animBg="1"/>
      <p:bldP spid="200" grpId="0"/>
      <p:bldP spid="201" grpId="0" animBg="1"/>
      <p:bldP spid="201" grpId="1" build="allAtOnce" animBg="1"/>
      <p:bldP spid="202" grpId="0"/>
      <p:bldP spid="202" grpId="1"/>
      <p:bldP spid="209" grpId="0"/>
      <p:bldP spid="210" grpId="0"/>
      <p:bldP spid="211" grpId="0"/>
      <p:bldP spid="212" grpId="0"/>
      <p:bldP spid="213" grpId="0"/>
      <p:bldP spid="214" grpId="0"/>
      <p:bldP spid="215" grpId="0"/>
      <p:bldP spid="216" grpId="0" animBg="1"/>
      <p:bldP spid="217" grpId="0"/>
      <p:bldP spid="218" grpId="0" animBg="1"/>
      <p:bldP spid="219" grpId="0"/>
      <p:bldP spid="220" grpId="0" animBg="1"/>
      <p:bldP spid="22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6481" y="3119666"/>
            <a:ext cx="8226720" cy="696305"/>
          </a:xfrm>
        </p:spPr>
        <p:txBody>
          <a:bodyPr>
            <a:noAutofit/>
          </a:bodyPr>
          <a:lstStyle/>
          <a:p>
            <a:pPr marL="0" indent="0"/>
            <a:r>
              <a:rPr lang="en-US" sz="4000" b="1" dirty="0" smtClean="0"/>
              <a:t>Dynamic FGLP Heuristics</a:t>
            </a:r>
            <a:endParaRPr lang="en-US" sz="4000" b="1" dirty="0"/>
          </a:p>
        </p:txBody>
      </p:sp>
      <p:sp>
        <p:nvSpPr>
          <p:cNvPr id="4" name="Slide Number Placeholder 3"/>
          <p:cNvSpPr>
            <a:spLocks noGrp="1"/>
          </p:cNvSpPr>
          <p:nvPr>
            <p:ph type="sldNum" sz="quarter" idx="10"/>
          </p:nvPr>
        </p:nvSpPr>
        <p:spPr/>
        <p:txBody>
          <a:bodyPr/>
          <a:lstStyle/>
          <a:p>
            <a:fld id="{6848FA96-84E8-4582-860F-337DD09F5A80}" type="slidenum">
              <a:rPr lang="en-US" smtClean="0"/>
              <a:t>12</a:t>
            </a:fld>
            <a:endParaRPr lang="en-US"/>
          </a:p>
        </p:txBody>
      </p:sp>
    </p:spTree>
    <p:extLst>
      <p:ext uri="{BB962C8B-B14F-4D97-AF65-F5344CB8AC3E}">
        <p14:creationId xmlns:p14="http://schemas.microsoft.com/office/powerpoint/2010/main" val="1270620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Overview: Dynamic FGLP Heuristics</a:t>
            </a:r>
            <a:endParaRPr lang="en-US" sz="2800" dirty="0"/>
          </a:p>
        </p:txBody>
      </p:sp>
      <p:grpSp>
        <p:nvGrpSpPr>
          <p:cNvPr id="73" name="Group 72"/>
          <p:cNvGrpSpPr/>
          <p:nvPr/>
        </p:nvGrpSpPr>
        <p:grpSpPr>
          <a:xfrm>
            <a:off x="1760387" y="2019222"/>
            <a:ext cx="1906479" cy="1258324"/>
            <a:chOff x="1025502" y="1651008"/>
            <a:chExt cx="1906479" cy="1258324"/>
          </a:xfrm>
        </p:grpSpPr>
        <p:sp>
          <p:nvSpPr>
            <p:cNvPr id="4" name="Oval 3"/>
            <p:cNvSpPr>
              <a:spLocks noChangeAspect="1"/>
            </p:cNvSpPr>
            <p:nvPr/>
          </p:nvSpPr>
          <p:spPr>
            <a:xfrm>
              <a:off x="1737932" y="1651008"/>
              <a:ext cx="321487"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6" name="Oval 5"/>
            <p:cNvSpPr>
              <a:spLocks noChangeAspect="1"/>
            </p:cNvSpPr>
            <p:nvPr/>
          </p:nvSpPr>
          <p:spPr>
            <a:xfrm>
              <a:off x="1299747" y="2357205"/>
              <a:ext cx="320040"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smtClean="0">
                  <a:solidFill>
                    <a:schemeClr val="tx1"/>
                  </a:solidFill>
                </a:rPr>
                <a:t>B</a:t>
              </a:r>
              <a:endParaRPr lang="en-US" sz="1200" dirty="0">
                <a:solidFill>
                  <a:schemeClr val="tx1"/>
                </a:solidFill>
              </a:endParaRPr>
            </a:p>
          </p:txBody>
        </p:sp>
        <p:sp>
          <p:nvSpPr>
            <p:cNvPr id="7" name="Oval 6"/>
            <p:cNvSpPr>
              <a:spLocks noChangeAspect="1"/>
            </p:cNvSpPr>
            <p:nvPr/>
          </p:nvSpPr>
          <p:spPr>
            <a:xfrm>
              <a:off x="2189275" y="2357205"/>
              <a:ext cx="320040"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a:solidFill>
                    <a:schemeClr val="tx1"/>
                  </a:solidFill>
                </a:rPr>
                <a:t>C</a:t>
              </a:r>
            </a:p>
          </p:txBody>
        </p:sp>
        <p:cxnSp>
          <p:nvCxnSpPr>
            <p:cNvPr id="9" name="Straight Connector 8"/>
            <p:cNvCxnSpPr>
              <a:stCxn id="6" idx="7"/>
              <a:endCxn id="4" idx="3"/>
            </p:cNvCxnSpPr>
            <p:nvPr/>
          </p:nvCxnSpPr>
          <p:spPr bwMode="auto">
            <a:xfrm flipV="1">
              <a:off x="1572918" y="1924179"/>
              <a:ext cx="212095" cy="479895"/>
            </a:xfrm>
            <a:prstGeom prst="line">
              <a:avLst/>
            </a:prstGeom>
            <a:solidFill>
              <a:srgbClr val="00B8FF"/>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a:stCxn id="6" idx="6"/>
              <a:endCxn id="7" idx="2"/>
            </p:cNvCxnSpPr>
            <p:nvPr/>
          </p:nvCxnSpPr>
          <p:spPr bwMode="auto">
            <a:xfrm>
              <a:off x="1619787" y="2517225"/>
              <a:ext cx="569488" cy="0"/>
            </a:xfrm>
            <a:prstGeom prst="line">
              <a:avLst/>
            </a:prstGeom>
            <a:solidFill>
              <a:srgbClr val="00B8FF"/>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4" idx="5"/>
              <a:endCxn id="7" idx="1"/>
            </p:cNvCxnSpPr>
            <p:nvPr/>
          </p:nvCxnSpPr>
          <p:spPr bwMode="auto">
            <a:xfrm>
              <a:off x="2012338" y="1924179"/>
              <a:ext cx="223806" cy="479895"/>
            </a:xfrm>
            <a:prstGeom prst="line">
              <a:avLst/>
            </a:prstGeom>
            <a:solidFill>
              <a:srgbClr val="00B8FF"/>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1025502" y="1940929"/>
              <a:ext cx="780335" cy="307777"/>
            </a:xfrm>
            <a:prstGeom prst="rect">
              <a:avLst/>
            </a:prstGeom>
            <a:noFill/>
          </p:spPr>
          <p:txBody>
            <a:bodyPr wrap="square" rtlCol="0">
              <a:spAutoFit/>
            </a:bodyPr>
            <a:lstStyle/>
            <a:p>
              <a:r>
                <a:rPr lang="en-US" sz="1400" dirty="0" smtClean="0"/>
                <a:t>f(A,B)</a:t>
              </a:r>
              <a:endParaRPr lang="en-US" sz="1400" dirty="0"/>
            </a:p>
          </p:txBody>
        </p:sp>
        <p:sp>
          <p:nvSpPr>
            <p:cNvPr id="47" name="TextBox 46"/>
            <p:cNvSpPr txBox="1"/>
            <p:nvPr/>
          </p:nvSpPr>
          <p:spPr>
            <a:xfrm>
              <a:off x="2151646" y="1936359"/>
              <a:ext cx="780335" cy="307777"/>
            </a:xfrm>
            <a:prstGeom prst="rect">
              <a:avLst/>
            </a:prstGeom>
            <a:noFill/>
          </p:spPr>
          <p:txBody>
            <a:bodyPr wrap="square" rtlCol="0">
              <a:spAutoFit/>
            </a:bodyPr>
            <a:lstStyle/>
            <a:p>
              <a:r>
                <a:rPr lang="en-US" sz="1400" dirty="0" smtClean="0"/>
                <a:t>f(A,C)</a:t>
              </a:r>
              <a:endParaRPr lang="en-US" sz="1400" dirty="0"/>
            </a:p>
          </p:txBody>
        </p:sp>
        <p:sp>
          <p:nvSpPr>
            <p:cNvPr id="48" name="TextBox 47"/>
            <p:cNvSpPr txBox="1"/>
            <p:nvPr/>
          </p:nvSpPr>
          <p:spPr>
            <a:xfrm>
              <a:off x="1519468" y="2601555"/>
              <a:ext cx="780335" cy="307777"/>
            </a:xfrm>
            <a:prstGeom prst="rect">
              <a:avLst/>
            </a:prstGeom>
            <a:noFill/>
          </p:spPr>
          <p:txBody>
            <a:bodyPr wrap="square" rtlCol="0">
              <a:spAutoFit/>
            </a:bodyPr>
            <a:lstStyle/>
            <a:p>
              <a:pPr algn="ctr"/>
              <a:r>
                <a:rPr lang="en-US" sz="1400" dirty="0" smtClean="0"/>
                <a:t>f(B,C)</a:t>
              </a:r>
              <a:endParaRPr lang="en-US" sz="1400" dirty="0"/>
            </a:p>
          </p:txBody>
        </p:sp>
      </p:grpSp>
      <p:sp>
        <p:nvSpPr>
          <p:cNvPr id="26" name="Oval 25"/>
          <p:cNvSpPr>
            <a:spLocks noChangeAspect="1"/>
          </p:cNvSpPr>
          <p:nvPr/>
        </p:nvSpPr>
        <p:spPr>
          <a:xfrm>
            <a:off x="5456851" y="1622147"/>
            <a:ext cx="321487"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a:solidFill>
                  <a:schemeClr val="tx1"/>
                </a:solidFill>
              </a:rPr>
              <a:t>A</a:t>
            </a:r>
          </a:p>
        </p:txBody>
      </p:sp>
      <p:sp>
        <p:nvSpPr>
          <p:cNvPr id="27" name="Oval 26"/>
          <p:cNvSpPr>
            <a:spLocks noChangeAspect="1"/>
          </p:cNvSpPr>
          <p:nvPr/>
        </p:nvSpPr>
        <p:spPr>
          <a:xfrm>
            <a:off x="5018666" y="2328344"/>
            <a:ext cx="320040"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smtClean="0">
                <a:solidFill>
                  <a:schemeClr val="tx1"/>
                </a:solidFill>
              </a:rPr>
              <a:t>B</a:t>
            </a:r>
            <a:endParaRPr lang="en-US" sz="1200" dirty="0">
              <a:solidFill>
                <a:schemeClr val="tx1"/>
              </a:solidFill>
            </a:endParaRPr>
          </a:p>
        </p:txBody>
      </p:sp>
      <p:cxnSp>
        <p:nvCxnSpPr>
          <p:cNvPr id="29" name="Straight Connector 28"/>
          <p:cNvCxnSpPr>
            <a:stCxn id="27" idx="7"/>
            <a:endCxn id="26" idx="3"/>
          </p:cNvCxnSpPr>
          <p:nvPr/>
        </p:nvCxnSpPr>
        <p:spPr bwMode="auto">
          <a:xfrm flipV="1">
            <a:off x="5291837" y="1895318"/>
            <a:ext cx="212095" cy="479895"/>
          </a:xfrm>
          <a:prstGeom prst="line">
            <a:avLst/>
          </a:prstGeom>
          <a:solidFill>
            <a:srgbClr val="00B8FF"/>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2" name="Oval 31"/>
          <p:cNvSpPr>
            <a:spLocks noChangeAspect="1"/>
          </p:cNvSpPr>
          <p:nvPr/>
        </p:nvSpPr>
        <p:spPr>
          <a:xfrm>
            <a:off x="5452620" y="3011477"/>
            <a:ext cx="320040"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smtClean="0">
                <a:solidFill>
                  <a:schemeClr val="tx1"/>
                </a:solidFill>
              </a:rPr>
              <a:t>B’</a:t>
            </a:r>
            <a:endParaRPr lang="en-US" sz="1200" dirty="0">
              <a:solidFill>
                <a:schemeClr val="tx1"/>
              </a:solidFill>
            </a:endParaRPr>
          </a:p>
        </p:txBody>
      </p:sp>
      <p:sp>
        <p:nvSpPr>
          <p:cNvPr id="33" name="Oval 32"/>
          <p:cNvSpPr>
            <a:spLocks noChangeAspect="1"/>
          </p:cNvSpPr>
          <p:nvPr/>
        </p:nvSpPr>
        <p:spPr>
          <a:xfrm>
            <a:off x="6382692" y="3011477"/>
            <a:ext cx="320040"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a:solidFill>
                  <a:schemeClr val="tx1"/>
                </a:solidFill>
              </a:rPr>
              <a:t>C</a:t>
            </a:r>
          </a:p>
        </p:txBody>
      </p:sp>
      <p:cxnSp>
        <p:nvCxnSpPr>
          <p:cNvPr id="34" name="Straight Connector 33"/>
          <p:cNvCxnSpPr>
            <a:stCxn id="32" idx="6"/>
            <a:endCxn id="33" idx="2"/>
          </p:cNvCxnSpPr>
          <p:nvPr/>
        </p:nvCxnSpPr>
        <p:spPr bwMode="auto">
          <a:xfrm>
            <a:off x="5772660" y="3171497"/>
            <a:ext cx="610032" cy="0"/>
          </a:xfrm>
          <a:prstGeom prst="line">
            <a:avLst/>
          </a:prstGeom>
          <a:solidFill>
            <a:srgbClr val="00B8FF"/>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Oval 34"/>
          <p:cNvSpPr>
            <a:spLocks noChangeAspect="1"/>
          </p:cNvSpPr>
          <p:nvPr/>
        </p:nvSpPr>
        <p:spPr>
          <a:xfrm>
            <a:off x="6376494" y="1622147"/>
            <a:ext cx="321487"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smtClean="0">
                <a:solidFill>
                  <a:schemeClr val="tx1"/>
                </a:solidFill>
              </a:rPr>
              <a:t>A’</a:t>
            </a:r>
            <a:endParaRPr lang="en-US" sz="1200" dirty="0">
              <a:solidFill>
                <a:schemeClr val="tx1"/>
              </a:solidFill>
            </a:endParaRPr>
          </a:p>
        </p:txBody>
      </p:sp>
      <p:sp>
        <p:nvSpPr>
          <p:cNvPr id="36" name="Oval 35"/>
          <p:cNvSpPr>
            <a:spLocks noChangeAspect="1"/>
          </p:cNvSpPr>
          <p:nvPr/>
        </p:nvSpPr>
        <p:spPr>
          <a:xfrm>
            <a:off x="6827837" y="2328344"/>
            <a:ext cx="320040" cy="32004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200" dirty="0" smtClean="0">
                <a:solidFill>
                  <a:schemeClr val="tx1"/>
                </a:solidFill>
              </a:rPr>
              <a:t>C’</a:t>
            </a:r>
            <a:endParaRPr lang="en-US" sz="1200" dirty="0">
              <a:solidFill>
                <a:schemeClr val="tx1"/>
              </a:solidFill>
            </a:endParaRPr>
          </a:p>
        </p:txBody>
      </p:sp>
      <p:cxnSp>
        <p:nvCxnSpPr>
          <p:cNvPr id="37" name="Straight Connector 36"/>
          <p:cNvCxnSpPr>
            <a:stCxn id="35" idx="5"/>
            <a:endCxn id="36" idx="1"/>
          </p:cNvCxnSpPr>
          <p:nvPr/>
        </p:nvCxnSpPr>
        <p:spPr bwMode="auto">
          <a:xfrm>
            <a:off x="6650900" y="1895318"/>
            <a:ext cx="223806" cy="479895"/>
          </a:xfrm>
          <a:prstGeom prst="line">
            <a:avLst/>
          </a:prstGeom>
          <a:solidFill>
            <a:srgbClr val="00B8FF"/>
          </a:solidFill>
          <a:ln w="317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a:off x="5837137" y="1622147"/>
            <a:ext cx="481077"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H="1">
            <a:off x="5811874" y="1909014"/>
            <a:ext cx="531601"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4776800" y="1955403"/>
            <a:ext cx="780335" cy="307777"/>
          </a:xfrm>
          <a:prstGeom prst="rect">
            <a:avLst/>
          </a:prstGeom>
          <a:noFill/>
        </p:spPr>
        <p:txBody>
          <a:bodyPr wrap="square" rtlCol="0">
            <a:spAutoFit/>
          </a:bodyPr>
          <a:lstStyle/>
          <a:p>
            <a:r>
              <a:rPr lang="en-US" sz="1400" dirty="0" smtClean="0"/>
              <a:t>f(A,B)</a:t>
            </a:r>
            <a:endParaRPr lang="en-US" sz="1400" dirty="0"/>
          </a:p>
        </p:txBody>
      </p:sp>
      <p:sp>
        <p:nvSpPr>
          <p:cNvPr id="50" name="TextBox 49"/>
          <p:cNvSpPr txBox="1"/>
          <p:nvPr/>
        </p:nvSpPr>
        <p:spPr>
          <a:xfrm>
            <a:off x="6825392" y="1952747"/>
            <a:ext cx="780335" cy="307777"/>
          </a:xfrm>
          <a:prstGeom prst="rect">
            <a:avLst/>
          </a:prstGeom>
          <a:noFill/>
        </p:spPr>
        <p:txBody>
          <a:bodyPr wrap="square" rtlCol="0">
            <a:spAutoFit/>
          </a:bodyPr>
          <a:lstStyle/>
          <a:p>
            <a:r>
              <a:rPr lang="en-US" sz="1400" dirty="0" smtClean="0"/>
              <a:t>f(A’,C’)</a:t>
            </a:r>
            <a:endParaRPr lang="en-US" sz="1400" dirty="0"/>
          </a:p>
        </p:txBody>
      </p:sp>
      <p:sp>
        <p:nvSpPr>
          <p:cNvPr id="51" name="TextBox 50"/>
          <p:cNvSpPr txBox="1"/>
          <p:nvPr/>
        </p:nvSpPr>
        <p:spPr>
          <a:xfrm>
            <a:off x="5687506" y="3337648"/>
            <a:ext cx="780335" cy="307777"/>
          </a:xfrm>
          <a:prstGeom prst="rect">
            <a:avLst/>
          </a:prstGeom>
          <a:noFill/>
        </p:spPr>
        <p:txBody>
          <a:bodyPr wrap="square" rtlCol="0">
            <a:spAutoFit/>
          </a:bodyPr>
          <a:lstStyle/>
          <a:p>
            <a:pPr algn="ctr"/>
            <a:r>
              <a:rPr lang="en-US" sz="1400" dirty="0" smtClean="0"/>
              <a:t>f(B’,C)</a:t>
            </a:r>
            <a:endParaRPr lang="en-US" sz="1400" dirty="0"/>
          </a:p>
        </p:txBody>
      </p:sp>
      <p:sp>
        <p:nvSpPr>
          <p:cNvPr id="52" name="Rectangle 51"/>
          <p:cNvSpPr/>
          <p:nvPr/>
        </p:nvSpPr>
        <p:spPr>
          <a:xfrm>
            <a:off x="5872819" y="1324088"/>
            <a:ext cx="370614" cy="307777"/>
          </a:xfrm>
          <a:prstGeom prst="rect">
            <a:avLst/>
          </a:prstGeom>
        </p:spPr>
        <p:txBody>
          <a:bodyPr wrap="none">
            <a:spAutoFit/>
          </a:bodyPr>
          <a:lstStyle/>
          <a:p>
            <a:r>
              <a:rPr lang="el-GR" sz="1400" b="1" dirty="0" smtClean="0">
                <a:solidFill>
                  <a:srgbClr val="FF0000"/>
                </a:solidFill>
              </a:rPr>
              <a:t>λ</a:t>
            </a:r>
            <a:r>
              <a:rPr lang="en-US" sz="1400" b="1" baseline="-25000" dirty="0" smtClean="0">
                <a:solidFill>
                  <a:srgbClr val="FF0000"/>
                </a:solidFill>
              </a:rPr>
              <a:t>A</a:t>
            </a:r>
            <a:endParaRPr lang="en-US" sz="1400" dirty="0"/>
          </a:p>
        </p:txBody>
      </p:sp>
      <p:sp>
        <p:nvSpPr>
          <p:cNvPr id="53" name="Rectangle 52"/>
          <p:cNvSpPr/>
          <p:nvPr/>
        </p:nvSpPr>
        <p:spPr>
          <a:xfrm>
            <a:off x="5872787" y="1915146"/>
            <a:ext cx="399468" cy="307777"/>
          </a:xfrm>
          <a:prstGeom prst="rect">
            <a:avLst/>
          </a:prstGeom>
        </p:spPr>
        <p:txBody>
          <a:bodyPr wrap="none">
            <a:spAutoFit/>
          </a:bodyPr>
          <a:lstStyle/>
          <a:p>
            <a:r>
              <a:rPr lang="el-GR" sz="1400" b="1" dirty="0" smtClean="0">
                <a:solidFill>
                  <a:srgbClr val="FF0000"/>
                </a:solidFill>
              </a:rPr>
              <a:t>λ</a:t>
            </a:r>
            <a:r>
              <a:rPr lang="en-US" sz="1400" b="1" baseline="-25000" dirty="0" smtClean="0">
                <a:solidFill>
                  <a:srgbClr val="FF0000"/>
                </a:solidFill>
              </a:rPr>
              <a:t>A’</a:t>
            </a:r>
            <a:endParaRPr lang="en-US" sz="1400" dirty="0"/>
          </a:p>
        </p:txBody>
      </p:sp>
      <p:cxnSp>
        <p:nvCxnSpPr>
          <p:cNvPr id="54" name="Straight Arrow Connector 53"/>
          <p:cNvCxnSpPr/>
          <p:nvPr/>
        </p:nvCxnSpPr>
        <p:spPr bwMode="auto">
          <a:xfrm>
            <a:off x="5397884" y="2585996"/>
            <a:ext cx="214756" cy="335154"/>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5178686" y="2713548"/>
            <a:ext cx="214756" cy="335154"/>
          </a:xfrm>
          <a:prstGeom prst="straightConnector1">
            <a:avLst/>
          </a:prstGeom>
          <a:solidFill>
            <a:srgbClr val="00B8FF"/>
          </a:solidFill>
          <a:ln w="9525" cap="flat" cmpd="sng" algn="ctr">
            <a:solidFill>
              <a:schemeClr val="tx1"/>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1" name="Rectangle 60"/>
          <p:cNvSpPr/>
          <p:nvPr/>
        </p:nvSpPr>
        <p:spPr>
          <a:xfrm>
            <a:off x="5466268" y="2529043"/>
            <a:ext cx="370614" cy="307777"/>
          </a:xfrm>
          <a:prstGeom prst="rect">
            <a:avLst/>
          </a:prstGeom>
        </p:spPr>
        <p:txBody>
          <a:bodyPr wrap="none">
            <a:spAutoFit/>
          </a:bodyPr>
          <a:lstStyle/>
          <a:p>
            <a:r>
              <a:rPr lang="el-GR" sz="1400" b="1" dirty="0" smtClean="0">
                <a:solidFill>
                  <a:srgbClr val="FF0000"/>
                </a:solidFill>
              </a:rPr>
              <a:t>λ</a:t>
            </a:r>
            <a:r>
              <a:rPr lang="en-US" sz="1400" b="1" baseline="-25000" dirty="0">
                <a:solidFill>
                  <a:srgbClr val="FF0000"/>
                </a:solidFill>
              </a:rPr>
              <a:t>B</a:t>
            </a:r>
            <a:endParaRPr lang="en-US" sz="1400" dirty="0"/>
          </a:p>
        </p:txBody>
      </p:sp>
      <p:sp>
        <p:nvSpPr>
          <p:cNvPr id="62" name="Rectangle 61"/>
          <p:cNvSpPr/>
          <p:nvPr/>
        </p:nvSpPr>
        <p:spPr>
          <a:xfrm>
            <a:off x="4971912" y="2806089"/>
            <a:ext cx="404278" cy="307777"/>
          </a:xfrm>
          <a:prstGeom prst="rect">
            <a:avLst/>
          </a:prstGeom>
        </p:spPr>
        <p:txBody>
          <a:bodyPr wrap="none">
            <a:spAutoFit/>
          </a:bodyPr>
          <a:lstStyle/>
          <a:p>
            <a:r>
              <a:rPr lang="el-GR" sz="1400" b="1" dirty="0" smtClean="0">
                <a:solidFill>
                  <a:srgbClr val="FF0000"/>
                </a:solidFill>
              </a:rPr>
              <a:t>λ</a:t>
            </a:r>
            <a:r>
              <a:rPr lang="en-US" sz="1400" b="1" baseline="-25000" dirty="0" smtClean="0">
                <a:solidFill>
                  <a:srgbClr val="FF0000"/>
                </a:solidFill>
              </a:rPr>
              <a:t>B’</a:t>
            </a:r>
            <a:endParaRPr lang="en-US" sz="1400" dirty="0"/>
          </a:p>
        </p:txBody>
      </p:sp>
      <p:cxnSp>
        <p:nvCxnSpPr>
          <p:cNvPr id="63" name="Straight Arrow Connector 62"/>
          <p:cNvCxnSpPr/>
          <p:nvPr/>
        </p:nvCxnSpPr>
        <p:spPr bwMode="auto">
          <a:xfrm flipV="1">
            <a:off x="6577739" y="2617191"/>
            <a:ext cx="181543" cy="272764"/>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9" name="Straight Arrow Connector 68"/>
          <p:cNvCxnSpPr/>
          <p:nvPr/>
        </p:nvCxnSpPr>
        <p:spPr bwMode="auto">
          <a:xfrm flipV="1">
            <a:off x="6759282" y="2713548"/>
            <a:ext cx="181543" cy="272764"/>
          </a:xfrm>
          <a:prstGeom prst="straightConnector1">
            <a:avLst/>
          </a:prstGeom>
          <a:solidFill>
            <a:srgbClr val="00B8FF"/>
          </a:solidFill>
          <a:ln w="9525" cap="flat" cmpd="sng" algn="ctr">
            <a:solidFill>
              <a:schemeClr val="tx1"/>
            </a:solidFill>
            <a:prstDash val="solid"/>
            <a:round/>
            <a:headEnd type="triangle" w="med" len="med"/>
            <a:tailEnd type="non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0" name="Rectangle 69"/>
          <p:cNvSpPr/>
          <p:nvPr/>
        </p:nvSpPr>
        <p:spPr>
          <a:xfrm>
            <a:off x="6327367" y="2525807"/>
            <a:ext cx="370614" cy="307777"/>
          </a:xfrm>
          <a:prstGeom prst="rect">
            <a:avLst/>
          </a:prstGeom>
        </p:spPr>
        <p:txBody>
          <a:bodyPr wrap="none">
            <a:spAutoFit/>
          </a:bodyPr>
          <a:lstStyle/>
          <a:p>
            <a:r>
              <a:rPr lang="el-GR" sz="1400" b="1" dirty="0" smtClean="0">
                <a:solidFill>
                  <a:srgbClr val="FF0000"/>
                </a:solidFill>
              </a:rPr>
              <a:t>λ</a:t>
            </a:r>
            <a:r>
              <a:rPr lang="en-US" sz="1400" b="1" baseline="-25000" dirty="0" smtClean="0">
                <a:solidFill>
                  <a:srgbClr val="FF0000"/>
                </a:solidFill>
              </a:rPr>
              <a:t>C</a:t>
            </a:r>
            <a:endParaRPr lang="en-US" sz="1400" dirty="0"/>
          </a:p>
        </p:txBody>
      </p:sp>
      <p:sp>
        <p:nvSpPr>
          <p:cNvPr id="71" name="Rectangle 70"/>
          <p:cNvSpPr/>
          <p:nvPr/>
        </p:nvSpPr>
        <p:spPr>
          <a:xfrm>
            <a:off x="6851371" y="2804712"/>
            <a:ext cx="404278" cy="307777"/>
          </a:xfrm>
          <a:prstGeom prst="rect">
            <a:avLst/>
          </a:prstGeom>
        </p:spPr>
        <p:txBody>
          <a:bodyPr wrap="none">
            <a:spAutoFit/>
          </a:bodyPr>
          <a:lstStyle/>
          <a:p>
            <a:r>
              <a:rPr lang="el-GR" sz="1400" b="1" dirty="0" smtClean="0">
                <a:solidFill>
                  <a:srgbClr val="FF0000"/>
                </a:solidFill>
              </a:rPr>
              <a:t>λ</a:t>
            </a:r>
            <a:r>
              <a:rPr lang="en-US" sz="1400" b="1" baseline="-25000" dirty="0" smtClean="0">
                <a:solidFill>
                  <a:srgbClr val="FF0000"/>
                </a:solidFill>
              </a:rPr>
              <a:t>C’</a:t>
            </a:r>
            <a:endParaRPr lang="en-US" sz="1400" dirty="0"/>
          </a:p>
        </p:txBody>
      </p:sp>
      <p:sp>
        <p:nvSpPr>
          <p:cNvPr id="74" name="TextBox 73"/>
          <p:cNvSpPr txBox="1"/>
          <p:nvPr/>
        </p:nvSpPr>
        <p:spPr>
          <a:xfrm>
            <a:off x="1497506" y="3590218"/>
            <a:ext cx="2294028" cy="369332"/>
          </a:xfrm>
          <a:prstGeom prst="rect">
            <a:avLst/>
          </a:prstGeom>
          <a:noFill/>
        </p:spPr>
        <p:txBody>
          <a:bodyPr wrap="square" rtlCol="0">
            <a:spAutoFit/>
          </a:bodyPr>
          <a:lstStyle/>
          <a:p>
            <a:pPr algn="ctr"/>
            <a:r>
              <a:rPr lang="en-US" dirty="0" smtClean="0"/>
              <a:t>Original Problem</a:t>
            </a:r>
            <a:endParaRPr lang="en-US" dirty="0"/>
          </a:p>
        </p:txBody>
      </p:sp>
      <p:sp>
        <p:nvSpPr>
          <p:cNvPr id="75" name="TextBox 74"/>
          <p:cNvSpPr txBox="1"/>
          <p:nvPr/>
        </p:nvSpPr>
        <p:spPr>
          <a:xfrm>
            <a:off x="5000664" y="3596958"/>
            <a:ext cx="2294028" cy="369332"/>
          </a:xfrm>
          <a:prstGeom prst="rect">
            <a:avLst/>
          </a:prstGeom>
          <a:noFill/>
        </p:spPr>
        <p:txBody>
          <a:bodyPr wrap="square" rtlCol="0">
            <a:spAutoFit/>
          </a:bodyPr>
          <a:lstStyle/>
          <a:p>
            <a:pPr algn="ctr"/>
            <a:r>
              <a:rPr lang="en-US" dirty="0" smtClean="0"/>
              <a:t>Relaxed Problem</a:t>
            </a:r>
            <a:endParaRPr lang="en-US" dirty="0"/>
          </a:p>
        </p:txBody>
      </p:sp>
      <p:sp>
        <p:nvSpPr>
          <p:cNvPr id="76" name="Content Placeholder 2"/>
          <p:cNvSpPr>
            <a:spLocks noGrp="1"/>
          </p:cNvSpPr>
          <p:nvPr>
            <p:ph idx="1"/>
          </p:nvPr>
        </p:nvSpPr>
        <p:spPr>
          <a:xfrm>
            <a:off x="456481" y="4123010"/>
            <a:ext cx="8226720" cy="2546833"/>
          </a:xfrm>
        </p:spPr>
        <p:txBody>
          <a:bodyPr>
            <a:normAutofit/>
          </a:bodyPr>
          <a:lstStyle/>
          <a:p>
            <a:pPr marL="457200" indent="-457200">
              <a:buFont typeface="Arial" panose="020B0604020202020204" pitchFamily="34" charset="0"/>
              <a:buChar char="•"/>
            </a:pPr>
            <a:r>
              <a:rPr lang="en-US" sz="2400" dirty="0" smtClean="0"/>
              <a:t>Dynamic: compute heuristics </a:t>
            </a:r>
            <a:r>
              <a:rPr lang="en-US" sz="2400" i="1" u="sng" dirty="0" smtClean="0"/>
              <a:t>during</a:t>
            </a:r>
            <a:r>
              <a:rPr lang="en-US" sz="2400" dirty="0" smtClean="0"/>
              <a:t> search</a:t>
            </a:r>
          </a:p>
          <a:p>
            <a:pPr marL="457200" indent="-457200">
              <a:buFont typeface="Arial" panose="020B0604020202020204" pitchFamily="34" charset="0"/>
              <a:buChar char="•"/>
            </a:pPr>
            <a:r>
              <a:rPr lang="en-US" sz="2400" dirty="0" smtClean="0"/>
              <a:t>Use the FGLP algorithm [</a:t>
            </a:r>
            <a:r>
              <a:rPr lang="en-US" sz="2400" dirty="0" err="1" smtClean="0"/>
              <a:t>Ihler</a:t>
            </a:r>
            <a:r>
              <a:rPr lang="en-US" sz="2400" dirty="0" smtClean="0"/>
              <a:t> et al. 2012] on each node</a:t>
            </a:r>
          </a:p>
          <a:p>
            <a:pPr marL="457200" indent="-457200">
              <a:buFont typeface="Arial" panose="020B0604020202020204" pitchFamily="34" charset="0"/>
              <a:buChar char="•"/>
            </a:pPr>
            <a:r>
              <a:rPr lang="en-US" sz="2400" dirty="0" smtClean="0"/>
              <a:t>Similar to “soft arc-consistency” methods in the WCSPs [</a:t>
            </a:r>
            <a:r>
              <a:rPr lang="en-US" sz="2400" dirty="0" err="1" smtClean="0"/>
              <a:t>Larrosa</a:t>
            </a:r>
            <a:r>
              <a:rPr lang="en-US" sz="2400" dirty="0" smtClean="0"/>
              <a:t> and </a:t>
            </a:r>
            <a:r>
              <a:rPr lang="en-US" sz="2400" dirty="0" err="1" smtClean="0"/>
              <a:t>Schiex</a:t>
            </a:r>
            <a:r>
              <a:rPr lang="en-US" sz="2400" dirty="0" smtClean="0"/>
              <a:t> 2004]</a:t>
            </a:r>
          </a:p>
        </p:txBody>
      </p:sp>
      <p:pic>
        <p:nvPicPr>
          <p:cNvPr id="5" name="Picture 4" descr="CPD-solv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8862" y="3590218"/>
            <a:ext cx="4172088" cy="2980063"/>
          </a:xfrm>
          <a:prstGeom prst="rect">
            <a:avLst/>
          </a:prstGeom>
        </p:spPr>
      </p:pic>
      <p:cxnSp>
        <p:nvCxnSpPr>
          <p:cNvPr id="11" name="Straight Arrow Connector 10"/>
          <p:cNvCxnSpPr/>
          <p:nvPr/>
        </p:nvCxnSpPr>
        <p:spPr bwMode="auto">
          <a:xfrm>
            <a:off x="5178686" y="5114636"/>
            <a:ext cx="433954" cy="33481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701484" y="4768273"/>
            <a:ext cx="892771" cy="369332"/>
          </a:xfrm>
          <a:prstGeom prst="rect">
            <a:avLst/>
          </a:prstGeom>
          <a:noFill/>
        </p:spPr>
        <p:txBody>
          <a:bodyPr wrap="square" rtlCol="0">
            <a:spAutoFit/>
          </a:bodyPr>
          <a:lstStyle/>
          <a:p>
            <a:r>
              <a:rPr lang="en-US" dirty="0" smtClean="0"/>
              <a:t>static</a:t>
            </a:r>
            <a:endParaRPr lang="en-US" dirty="0"/>
          </a:p>
        </p:txBody>
      </p:sp>
      <p:sp>
        <p:nvSpPr>
          <p:cNvPr id="45" name="TextBox 44"/>
          <p:cNvSpPr txBox="1"/>
          <p:nvPr/>
        </p:nvSpPr>
        <p:spPr>
          <a:xfrm>
            <a:off x="6648506" y="5950473"/>
            <a:ext cx="1246191" cy="369332"/>
          </a:xfrm>
          <a:prstGeom prst="rect">
            <a:avLst/>
          </a:prstGeom>
          <a:noFill/>
        </p:spPr>
        <p:txBody>
          <a:bodyPr wrap="square" rtlCol="0">
            <a:spAutoFit/>
          </a:bodyPr>
          <a:lstStyle/>
          <a:p>
            <a:r>
              <a:rPr lang="en-US" dirty="0" smtClean="0"/>
              <a:t>dynamic</a:t>
            </a:r>
            <a:endParaRPr lang="en-US" dirty="0"/>
          </a:p>
        </p:txBody>
      </p:sp>
      <p:cxnSp>
        <p:nvCxnSpPr>
          <p:cNvPr id="15" name="Straight Arrow Connector 14"/>
          <p:cNvCxnSpPr/>
          <p:nvPr/>
        </p:nvCxnSpPr>
        <p:spPr bwMode="auto">
          <a:xfrm flipH="1" flipV="1">
            <a:off x="6130636" y="5772727"/>
            <a:ext cx="572096" cy="31628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0"/>
          </p:nvPr>
        </p:nvSpPr>
        <p:spPr/>
        <p:txBody>
          <a:bodyPr/>
          <a:lstStyle/>
          <a:p>
            <a:fld id="{6848FA96-84E8-4582-860F-337DD09F5A80}" type="slidenum">
              <a:rPr lang="en-US" smtClean="0"/>
              <a:t>13</a:t>
            </a:fld>
            <a:endParaRPr lang="en-US"/>
          </a:p>
        </p:txBody>
      </p:sp>
    </p:spTree>
    <p:extLst>
      <p:ext uri="{BB962C8B-B14F-4D97-AF65-F5344CB8AC3E}">
        <p14:creationId xmlns:p14="http://schemas.microsoft.com/office/powerpoint/2010/main" val="49558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61" grpId="0"/>
      <p:bldP spid="62" grpId="0"/>
      <p:bldP spid="70" grpId="0"/>
      <p:bldP spid="71" grpId="0"/>
      <p:bldP spid="76" grpId="0" uiExpand="1" build="p"/>
      <p:bldP spid="12"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6481" y="3119666"/>
            <a:ext cx="8226720" cy="696305"/>
          </a:xfrm>
        </p:spPr>
        <p:txBody>
          <a:bodyPr>
            <a:noAutofit/>
          </a:bodyPr>
          <a:lstStyle/>
          <a:p>
            <a:pPr marL="0" indent="0"/>
            <a:r>
              <a:rPr lang="en-US" sz="4000" b="1" dirty="0" smtClean="0"/>
              <a:t>Extensions to AOMDDs</a:t>
            </a:r>
            <a:endParaRPr lang="en-US" sz="4000" b="1" dirty="0"/>
          </a:p>
        </p:txBody>
      </p:sp>
      <p:sp>
        <p:nvSpPr>
          <p:cNvPr id="4" name="Slide Number Placeholder 3"/>
          <p:cNvSpPr>
            <a:spLocks noGrp="1"/>
          </p:cNvSpPr>
          <p:nvPr>
            <p:ph type="sldNum" sz="quarter" idx="10"/>
          </p:nvPr>
        </p:nvSpPr>
        <p:spPr/>
        <p:txBody>
          <a:bodyPr/>
          <a:lstStyle/>
          <a:p>
            <a:fld id="{6848FA96-84E8-4582-860F-337DD09F5A80}" type="slidenum">
              <a:rPr lang="en-US" smtClean="0"/>
              <a:t>14</a:t>
            </a:fld>
            <a:endParaRPr lang="en-US"/>
          </a:p>
        </p:txBody>
      </p:sp>
    </p:spTree>
    <p:extLst>
      <p:ext uri="{BB962C8B-B14F-4D97-AF65-F5344CB8AC3E}">
        <p14:creationId xmlns:p14="http://schemas.microsoft.com/office/powerpoint/2010/main" val="2306476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Overview: Extensions to AOMDDs</a:t>
            </a:r>
            <a:endParaRPr lang="en-US" sz="2800" dirty="0"/>
          </a:p>
        </p:txBody>
      </p:sp>
      <p:graphicFrame>
        <p:nvGraphicFramePr>
          <p:cNvPr id="7" name="Group 4"/>
          <p:cNvGraphicFramePr>
            <a:graphicFrameLocks noGrp="1"/>
          </p:cNvGraphicFramePr>
          <p:nvPr>
            <p:extLst>
              <p:ext uri="{D42A27DB-BD31-4B8C-83A1-F6EECF244321}">
                <p14:modId xmlns:p14="http://schemas.microsoft.com/office/powerpoint/2010/main" val="1803797064"/>
              </p:ext>
            </p:extLst>
          </p:nvPr>
        </p:nvGraphicFramePr>
        <p:xfrm>
          <a:off x="663036" y="1517980"/>
          <a:ext cx="1524000" cy="1628775"/>
        </p:xfrm>
        <a:graphic>
          <a:graphicData uri="http://schemas.openxmlformats.org/drawingml/2006/table">
            <a:tbl>
              <a:tblPr/>
              <a:tblGrid>
                <a:gridCol w="342900"/>
                <a:gridCol w="342900"/>
                <a:gridCol w="341313"/>
                <a:gridCol w="496887"/>
              </a:tblGrid>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Arial" charset="0"/>
                        </a:rPr>
                        <a:t>A</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f(ABC)</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9694"/>
                    </a:solid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C00000"/>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9694"/>
                    </a:solidFill>
                  </a:tcPr>
                </a:tc>
              </a:tr>
            </a:tbl>
          </a:graphicData>
        </a:graphic>
      </p:graphicFrame>
      <p:grpSp>
        <p:nvGrpSpPr>
          <p:cNvPr id="8" name="Group 169"/>
          <p:cNvGrpSpPr>
            <a:grpSpLocks/>
          </p:cNvGrpSpPr>
          <p:nvPr/>
        </p:nvGrpSpPr>
        <p:grpSpPr bwMode="auto">
          <a:xfrm>
            <a:off x="2716769" y="1478293"/>
            <a:ext cx="3352800" cy="2341563"/>
            <a:chOff x="1296" y="1800"/>
            <a:chExt cx="2112" cy="1475"/>
          </a:xfrm>
        </p:grpSpPr>
        <p:grpSp>
          <p:nvGrpSpPr>
            <p:cNvPr id="9" name="Group 170"/>
            <p:cNvGrpSpPr>
              <a:grpSpLocks/>
            </p:cNvGrpSpPr>
            <p:nvPr/>
          </p:nvGrpSpPr>
          <p:grpSpPr bwMode="auto">
            <a:xfrm>
              <a:off x="1536" y="1800"/>
              <a:ext cx="1872" cy="1475"/>
              <a:chOff x="1440" y="1800"/>
              <a:chExt cx="1872" cy="1475"/>
            </a:xfrm>
          </p:grpSpPr>
          <p:sp>
            <p:nvSpPr>
              <p:cNvPr id="15" name="Oval 171"/>
              <p:cNvSpPr>
                <a:spLocks noChangeAspect="1" noChangeArrowheads="1"/>
              </p:cNvSpPr>
              <p:nvPr/>
            </p:nvSpPr>
            <p:spPr bwMode="auto">
              <a:xfrm>
                <a:off x="1810" y="2112"/>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B</a:t>
                </a:r>
              </a:p>
            </p:txBody>
          </p:sp>
          <p:sp>
            <p:nvSpPr>
              <p:cNvPr id="16" name="Oval 172"/>
              <p:cNvSpPr>
                <a:spLocks noChangeAspect="1" noChangeArrowheads="1"/>
              </p:cNvSpPr>
              <p:nvPr/>
            </p:nvSpPr>
            <p:spPr bwMode="auto">
              <a:xfrm>
                <a:off x="2290" y="1800"/>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A</a:t>
                </a:r>
              </a:p>
            </p:txBody>
          </p:sp>
          <p:cxnSp>
            <p:nvCxnSpPr>
              <p:cNvPr id="17" name="AutoShape 173"/>
              <p:cNvCxnSpPr>
                <a:cxnSpLocks noChangeAspect="1" noChangeShapeType="1"/>
                <a:stCxn id="16" idx="4"/>
                <a:endCxn id="31" idx="0"/>
              </p:cNvCxnSpPr>
              <p:nvPr/>
            </p:nvCxnSpPr>
            <p:spPr bwMode="auto">
              <a:xfrm>
                <a:off x="2377" y="1973"/>
                <a:ext cx="480" cy="139"/>
              </a:xfrm>
              <a:prstGeom prst="straightConnector1">
                <a:avLst/>
              </a:prstGeom>
              <a:noFill/>
              <a:ln w="9525">
                <a:solidFill>
                  <a:schemeClr val="tx1"/>
                </a:solidFill>
                <a:round/>
                <a:headEnd/>
                <a:tailEnd/>
              </a:ln>
              <a:effectLst/>
            </p:spPr>
          </p:cxnSp>
          <p:cxnSp>
            <p:nvCxnSpPr>
              <p:cNvPr id="18" name="AutoShape 174"/>
              <p:cNvCxnSpPr>
                <a:cxnSpLocks noChangeAspect="1" noChangeShapeType="1"/>
                <a:stCxn id="15" idx="0"/>
                <a:endCxn id="16" idx="4"/>
              </p:cNvCxnSpPr>
              <p:nvPr/>
            </p:nvCxnSpPr>
            <p:spPr bwMode="auto">
              <a:xfrm flipV="1">
                <a:off x="1897" y="1973"/>
                <a:ext cx="480" cy="139"/>
              </a:xfrm>
              <a:prstGeom prst="straightConnector1">
                <a:avLst/>
              </a:prstGeom>
              <a:noFill/>
              <a:ln w="9525">
                <a:solidFill>
                  <a:schemeClr val="tx1"/>
                </a:solidFill>
                <a:prstDash val="dash"/>
                <a:round/>
                <a:headEnd/>
                <a:tailEnd/>
              </a:ln>
              <a:effectLst/>
            </p:spPr>
          </p:cxnSp>
          <p:sp>
            <p:nvSpPr>
              <p:cNvPr id="19" name="Oval 175"/>
              <p:cNvSpPr>
                <a:spLocks noChangeAspect="1" noChangeArrowheads="1"/>
              </p:cNvSpPr>
              <p:nvPr/>
            </p:nvSpPr>
            <p:spPr bwMode="auto">
              <a:xfrm>
                <a:off x="1570" y="2424"/>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C</a:t>
                </a:r>
              </a:p>
            </p:txBody>
          </p:sp>
          <p:cxnSp>
            <p:nvCxnSpPr>
              <p:cNvPr id="20" name="AutoShape 176"/>
              <p:cNvCxnSpPr>
                <a:cxnSpLocks noChangeAspect="1" noChangeShapeType="1"/>
                <a:stCxn id="15" idx="4"/>
                <a:endCxn id="26" idx="0"/>
              </p:cNvCxnSpPr>
              <p:nvPr/>
            </p:nvCxnSpPr>
            <p:spPr bwMode="auto">
              <a:xfrm>
                <a:off x="1897" y="2285"/>
                <a:ext cx="240" cy="139"/>
              </a:xfrm>
              <a:prstGeom prst="straightConnector1">
                <a:avLst/>
              </a:prstGeom>
              <a:noFill/>
              <a:ln w="9525">
                <a:solidFill>
                  <a:schemeClr val="tx1"/>
                </a:solidFill>
                <a:round/>
                <a:headEnd/>
                <a:tailEnd/>
              </a:ln>
              <a:effectLst/>
            </p:spPr>
          </p:cxnSp>
          <p:cxnSp>
            <p:nvCxnSpPr>
              <p:cNvPr id="21" name="AutoShape 177"/>
              <p:cNvCxnSpPr>
                <a:cxnSpLocks noChangeAspect="1" noChangeShapeType="1"/>
                <a:stCxn id="19" idx="0"/>
                <a:endCxn id="15" idx="4"/>
              </p:cNvCxnSpPr>
              <p:nvPr/>
            </p:nvCxnSpPr>
            <p:spPr bwMode="auto">
              <a:xfrm flipV="1">
                <a:off x="1657" y="2285"/>
                <a:ext cx="240" cy="139"/>
              </a:xfrm>
              <a:prstGeom prst="straightConnector1">
                <a:avLst/>
              </a:prstGeom>
              <a:noFill/>
              <a:ln w="9525">
                <a:solidFill>
                  <a:schemeClr val="tx1"/>
                </a:solidFill>
                <a:prstDash val="dash"/>
                <a:round/>
                <a:headEnd/>
                <a:tailEnd/>
              </a:ln>
              <a:effectLst/>
            </p:spPr>
          </p:cxnSp>
          <p:sp>
            <p:nvSpPr>
              <p:cNvPr id="22" name="Rectangle 178"/>
              <p:cNvSpPr>
                <a:spLocks noChangeArrowheads="1"/>
              </p:cNvSpPr>
              <p:nvPr/>
            </p:nvSpPr>
            <p:spPr bwMode="auto">
              <a:xfrm>
                <a:off x="1440" y="2736"/>
                <a:ext cx="192" cy="144"/>
              </a:xfrm>
              <a:prstGeom prst="rect">
                <a:avLst/>
              </a:prstGeom>
              <a:solidFill>
                <a:schemeClr val="bg1"/>
              </a:solidFill>
              <a:ln w="9525">
                <a:solidFill>
                  <a:schemeClr val="tx1"/>
                </a:solidFill>
                <a:miter lim="800000"/>
                <a:headEnd/>
                <a:tailEnd/>
              </a:ln>
              <a:effectLst/>
            </p:spPr>
            <p:txBody>
              <a:bodyPr wrap="none" lIns="0" rIns="0" anchor="ctr"/>
              <a:lstStyle/>
              <a:p>
                <a:pPr defTabSz="1463675" eaLnBrk="1" hangingPunct="1"/>
                <a:r>
                  <a:rPr lang="en-US" sz="1000" b="1">
                    <a:latin typeface="Arial" charset="0"/>
                  </a:rPr>
                  <a:t>0</a:t>
                </a:r>
              </a:p>
            </p:txBody>
          </p:sp>
          <p:sp>
            <p:nvSpPr>
              <p:cNvPr id="23" name="Rectangle 179"/>
              <p:cNvSpPr>
                <a:spLocks noChangeArrowheads="1"/>
              </p:cNvSpPr>
              <p:nvPr/>
            </p:nvSpPr>
            <p:spPr bwMode="auto">
              <a:xfrm>
                <a:off x="1680" y="2736"/>
                <a:ext cx="192" cy="144"/>
              </a:xfrm>
              <a:prstGeom prst="rect">
                <a:avLst/>
              </a:prstGeom>
              <a:solidFill>
                <a:schemeClr val="bg1"/>
              </a:solidFill>
              <a:ln w="9525">
                <a:solidFill>
                  <a:schemeClr val="tx1"/>
                </a:solidFill>
                <a:miter lim="800000"/>
                <a:headEnd/>
                <a:tailEnd/>
              </a:ln>
              <a:effectLst/>
            </p:spPr>
            <p:txBody>
              <a:bodyPr wrap="none" anchor="ctr"/>
              <a:lstStyle/>
              <a:p>
                <a:pPr defTabSz="1463675" eaLnBrk="1" hangingPunct="1"/>
                <a:r>
                  <a:rPr lang="en-US" sz="1000" b="1">
                    <a:latin typeface="Arial" charset="0"/>
                  </a:rPr>
                  <a:t>0</a:t>
                </a:r>
              </a:p>
            </p:txBody>
          </p:sp>
          <p:cxnSp>
            <p:nvCxnSpPr>
              <p:cNvPr id="24" name="AutoShape 180"/>
              <p:cNvCxnSpPr>
                <a:cxnSpLocks noChangeAspect="1" noChangeShapeType="1"/>
                <a:stCxn id="19" idx="4"/>
                <a:endCxn id="23" idx="0"/>
              </p:cNvCxnSpPr>
              <p:nvPr/>
            </p:nvCxnSpPr>
            <p:spPr bwMode="auto">
              <a:xfrm>
                <a:off x="1657" y="2597"/>
                <a:ext cx="119" cy="139"/>
              </a:xfrm>
              <a:prstGeom prst="straightConnector1">
                <a:avLst/>
              </a:prstGeom>
              <a:noFill/>
              <a:ln w="9525">
                <a:solidFill>
                  <a:schemeClr val="tx1"/>
                </a:solidFill>
                <a:round/>
                <a:headEnd/>
                <a:tailEnd/>
              </a:ln>
              <a:effectLst/>
            </p:spPr>
          </p:cxnSp>
          <p:cxnSp>
            <p:nvCxnSpPr>
              <p:cNvPr id="25" name="AutoShape 181"/>
              <p:cNvCxnSpPr>
                <a:cxnSpLocks noChangeAspect="1" noChangeShapeType="1"/>
                <a:stCxn id="22" idx="0"/>
                <a:endCxn id="19" idx="4"/>
              </p:cNvCxnSpPr>
              <p:nvPr/>
            </p:nvCxnSpPr>
            <p:spPr bwMode="auto">
              <a:xfrm flipV="1">
                <a:off x="1536" y="2597"/>
                <a:ext cx="121" cy="139"/>
              </a:xfrm>
              <a:prstGeom prst="straightConnector1">
                <a:avLst/>
              </a:prstGeom>
              <a:noFill/>
              <a:ln w="9525">
                <a:solidFill>
                  <a:schemeClr val="tx1"/>
                </a:solidFill>
                <a:prstDash val="dash"/>
                <a:round/>
                <a:headEnd/>
                <a:tailEnd/>
              </a:ln>
              <a:effectLst/>
            </p:spPr>
          </p:cxnSp>
          <p:sp>
            <p:nvSpPr>
              <p:cNvPr id="26" name="Oval 182"/>
              <p:cNvSpPr>
                <a:spLocks noChangeAspect="1" noChangeArrowheads="1"/>
              </p:cNvSpPr>
              <p:nvPr/>
            </p:nvSpPr>
            <p:spPr bwMode="auto">
              <a:xfrm>
                <a:off x="2050" y="2424"/>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C</a:t>
                </a:r>
              </a:p>
            </p:txBody>
          </p:sp>
          <p:sp>
            <p:nvSpPr>
              <p:cNvPr id="27" name="Rectangle 183"/>
              <p:cNvSpPr>
                <a:spLocks noChangeArrowheads="1"/>
              </p:cNvSpPr>
              <p:nvPr/>
            </p:nvSpPr>
            <p:spPr bwMode="auto">
              <a:xfrm>
                <a:off x="1920" y="2736"/>
                <a:ext cx="192" cy="144"/>
              </a:xfrm>
              <a:prstGeom prst="rect">
                <a:avLst/>
              </a:prstGeom>
              <a:solidFill>
                <a:schemeClr val="bg1"/>
              </a:solidFill>
              <a:ln w="9525">
                <a:solidFill>
                  <a:schemeClr val="tx1"/>
                </a:solidFill>
                <a:miter lim="800000"/>
                <a:headEnd/>
                <a:tailEnd/>
              </a:ln>
              <a:effectLst/>
            </p:spPr>
            <p:txBody>
              <a:bodyPr wrap="none" lIns="0" rIns="0" anchor="ctr"/>
              <a:lstStyle/>
              <a:p>
                <a:pPr defTabSz="1463675" eaLnBrk="1" hangingPunct="1"/>
                <a:r>
                  <a:rPr lang="en-US" sz="1000" b="1">
                    <a:latin typeface="Arial" charset="0"/>
                  </a:rPr>
                  <a:t>0</a:t>
                </a:r>
              </a:p>
            </p:txBody>
          </p:sp>
          <p:sp>
            <p:nvSpPr>
              <p:cNvPr id="28" name="Rectangle 184"/>
              <p:cNvSpPr>
                <a:spLocks noChangeArrowheads="1"/>
              </p:cNvSpPr>
              <p:nvPr/>
            </p:nvSpPr>
            <p:spPr bwMode="auto">
              <a:xfrm>
                <a:off x="2160" y="2736"/>
                <a:ext cx="192" cy="144"/>
              </a:xfrm>
              <a:prstGeom prst="rect">
                <a:avLst/>
              </a:prstGeom>
              <a:solidFill>
                <a:srgbClr val="D99694"/>
              </a:solidFill>
              <a:ln w="9525">
                <a:solidFill>
                  <a:schemeClr val="tx1"/>
                </a:solidFill>
                <a:miter lim="800000"/>
                <a:headEnd/>
                <a:tailEnd/>
              </a:ln>
              <a:effectLst/>
            </p:spPr>
            <p:txBody>
              <a:bodyPr wrap="none" anchor="ctr"/>
              <a:lstStyle/>
              <a:p>
                <a:pPr defTabSz="1463675" eaLnBrk="1" hangingPunct="1"/>
                <a:r>
                  <a:rPr lang="en-US" sz="1000" b="1" dirty="0">
                    <a:latin typeface="Arial" charset="0"/>
                  </a:rPr>
                  <a:t>1</a:t>
                </a:r>
              </a:p>
            </p:txBody>
          </p:sp>
          <p:cxnSp>
            <p:nvCxnSpPr>
              <p:cNvPr id="29" name="AutoShape 185"/>
              <p:cNvCxnSpPr>
                <a:cxnSpLocks noChangeAspect="1" noChangeShapeType="1"/>
                <a:stCxn id="26" idx="4"/>
                <a:endCxn id="28" idx="0"/>
              </p:cNvCxnSpPr>
              <p:nvPr/>
            </p:nvCxnSpPr>
            <p:spPr bwMode="auto">
              <a:xfrm>
                <a:off x="2137" y="2597"/>
                <a:ext cx="119" cy="139"/>
              </a:xfrm>
              <a:prstGeom prst="straightConnector1">
                <a:avLst/>
              </a:prstGeom>
              <a:noFill/>
              <a:ln w="9525">
                <a:solidFill>
                  <a:schemeClr val="tx1"/>
                </a:solidFill>
                <a:round/>
                <a:headEnd/>
                <a:tailEnd/>
              </a:ln>
              <a:effectLst/>
            </p:spPr>
          </p:cxnSp>
          <p:cxnSp>
            <p:nvCxnSpPr>
              <p:cNvPr id="30" name="AutoShape 186"/>
              <p:cNvCxnSpPr>
                <a:cxnSpLocks noChangeAspect="1" noChangeShapeType="1"/>
                <a:stCxn id="27" idx="0"/>
                <a:endCxn id="26" idx="4"/>
              </p:cNvCxnSpPr>
              <p:nvPr/>
            </p:nvCxnSpPr>
            <p:spPr bwMode="auto">
              <a:xfrm flipV="1">
                <a:off x="2016" y="2597"/>
                <a:ext cx="121" cy="139"/>
              </a:xfrm>
              <a:prstGeom prst="straightConnector1">
                <a:avLst/>
              </a:prstGeom>
              <a:noFill/>
              <a:ln w="9525">
                <a:solidFill>
                  <a:schemeClr val="tx1"/>
                </a:solidFill>
                <a:prstDash val="dash"/>
                <a:round/>
                <a:headEnd/>
                <a:tailEnd/>
              </a:ln>
              <a:effectLst/>
            </p:spPr>
          </p:cxnSp>
          <p:sp>
            <p:nvSpPr>
              <p:cNvPr id="31" name="Oval 187"/>
              <p:cNvSpPr>
                <a:spLocks noChangeAspect="1" noChangeArrowheads="1"/>
              </p:cNvSpPr>
              <p:nvPr/>
            </p:nvSpPr>
            <p:spPr bwMode="auto">
              <a:xfrm>
                <a:off x="2770" y="2112"/>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B</a:t>
                </a:r>
              </a:p>
            </p:txBody>
          </p:sp>
          <p:sp>
            <p:nvSpPr>
              <p:cNvPr id="32" name="Oval 188"/>
              <p:cNvSpPr>
                <a:spLocks noChangeAspect="1" noChangeArrowheads="1"/>
              </p:cNvSpPr>
              <p:nvPr/>
            </p:nvSpPr>
            <p:spPr bwMode="auto">
              <a:xfrm>
                <a:off x="2530" y="2424"/>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C</a:t>
                </a:r>
              </a:p>
            </p:txBody>
          </p:sp>
          <p:cxnSp>
            <p:nvCxnSpPr>
              <p:cNvPr id="33" name="AutoShape 189"/>
              <p:cNvCxnSpPr>
                <a:cxnSpLocks noChangeAspect="1" noChangeShapeType="1"/>
                <a:stCxn id="31" idx="4"/>
                <a:endCxn id="39" idx="0"/>
              </p:cNvCxnSpPr>
              <p:nvPr/>
            </p:nvCxnSpPr>
            <p:spPr bwMode="auto">
              <a:xfrm>
                <a:off x="2857" y="2285"/>
                <a:ext cx="240" cy="139"/>
              </a:xfrm>
              <a:prstGeom prst="straightConnector1">
                <a:avLst/>
              </a:prstGeom>
              <a:noFill/>
              <a:ln w="9525">
                <a:solidFill>
                  <a:schemeClr val="tx1"/>
                </a:solidFill>
                <a:round/>
                <a:headEnd/>
                <a:tailEnd/>
              </a:ln>
              <a:effectLst/>
            </p:spPr>
          </p:cxnSp>
          <p:cxnSp>
            <p:nvCxnSpPr>
              <p:cNvPr id="34" name="AutoShape 190"/>
              <p:cNvCxnSpPr>
                <a:cxnSpLocks noChangeAspect="1" noChangeShapeType="1"/>
                <a:stCxn id="32" idx="0"/>
                <a:endCxn id="31" idx="4"/>
              </p:cNvCxnSpPr>
              <p:nvPr/>
            </p:nvCxnSpPr>
            <p:spPr bwMode="auto">
              <a:xfrm flipV="1">
                <a:off x="2617" y="2285"/>
                <a:ext cx="240" cy="139"/>
              </a:xfrm>
              <a:prstGeom prst="straightConnector1">
                <a:avLst/>
              </a:prstGeom>
              <a:noFill/>
              <a:ln w="9525">
                <a:solidFill>
                  <a:schemeClr val="tx1"/>
                </a:solidFill>
                <a:prstDash val="dash"/>
                <a:round/>
                <a:headEnd/>
                <a:tailEnd/>
              </a:ln>
              <a:effectLst/>
            </p:spPr>
          </p:cxnSp>
          <p:sp>
            <p:nvSpPr>
              <p:cNvPr id="35" name="Rectangle 191"/>
              <p:cNvSpPr>
                <a:spLocks noChangeArrowheads="1"/>
              </p:cNvSpPr>
              <p:nvPr/>
            </p:nvSpPr>
            <p:spPr bwMode="auto">
              <a:xfrm>
                <a:off x="2400" y="2736"/>
                <a:ext cx="192" cy="144"/>
              </a:xfrm>
              <a:prstGeom prst="rect">
                <a:avLst/>
              </a:prstGeom>
              <a:solidFill>
                <a:schemeClr val="bg1"/>
              </a:solidFill>
              <a:ln w="9525">
                <a:solidFill>
                  <a:schemeClr val="tx1"/>
                </a:solidFill>
                <a:miter lim="800000"/>
                <a:headEnd/>
                <a:tailEnd/>
              </a:ln>
              <a:effectLst/>
            </p:spPr>
            <p:txBody>
              <a:bodyPr wrap="none" lIns="0" rIns="0" anchor="ctr"/>
              <a:lstStyle/>
              <a:p>
                <a:pPr defTabSz="1463675" eaLnBrk="1" hangingPunct="1"/>
                <a:r>
                  <a:rPr lang="en-US" sz="1000" b="1">
                    <a:latin typeface="Arial" charset="0"/>
                  </a:rPr>
                  <a:t>0</a:t>
                </a:r>
              </a:p>
            </p:txBody>
          </p:sp>
          <p:sp>
            <p:nvSpPr>
              <p:cNvPr id="36" name="Rectangle 192"/>
              <p:cNvSpPr>
                <a:spLocks noChangeArrowheads="1"/>
              </p:cNvSpPr>
              <p:nvPr/>
            </p:nvSpPr>
            <p:spPr bwMode="auto">
              <a:xfrm>
                <a:off x="2640" y="2736"/>
                <a:ext cx="192" cy="144"/>
              </a:xfrm>
              <a:prstGeom prst="rect">
                <a:avLst/>
              </a:prstGeom>
              <a:solidFill>
                <a:srgbClr val="D99694"/>
              </a:solidFill>
              <a:ln w="9525">
                <a:solidFill>
                  <a:schemeClr val="tx1"/>
                </a:solidFill>
                <a:miter lim="800000"/>
                <a:headEnd/>
                <a:tailEnd/>
              </a:ln>
              <a:effectLst/>
            </p:spPr>
            <p:txBody>
              <a:bodyPr wrap="none" anchor="ctr"/>
              <a:lstStyle/>
              <a:p>
                <a:pPr defTabSz="1463675" eaLnBrk="1" hangingPunct="1"/>
                <a:r>
                  <a:rPr lang="en-US" sz="1000" b="1">
                    <a:latin typeface="Arial" charset="0"/>
                  </a:rPr>
                  <a:t>1</a:t>
                </a:r>
              </a:p>
            </p:txBody>
          </p:sp>
          <p:cxnSp>
            <p:nvCxnSpPr>
              <p:cNvPr id="37" name="AutoShape 193"/>
              <p:cNvCxnSpPr>
                <a:cxnSpLocks noChangeAspect="1" noChangeShapeType="1"/>
                <a:stCxn id="32" idx="4"/>
                <a:endCxn id="36" idx="0"/>
              </p:cNvCxnSpPr>
              <p:nvPr/>
            </p:nvCxnSpPr>
            <p:spPr bwMode="auto">
              <a:xfrm>
                <a:off x="2617" y="2597"/>
                <a:ext cx="119" cy="139"/>
              </a:xfrm>
              <a:prstGeom prst="straightConnector1">
                <a:avLst/>
              </a:prstGeom>
              <a:noFill/>
              <a:ln w="9525">
                <a:solidFill>
                  <a:schemeClr val="tx1"/>
                </a:solidFill>
                <a:round/>
                <a:headEnd/>
                <a:tailEnd/>
              </a:ln>
              <a:effectLst/>
            </p:spPr>
          </p:cxnSp>
          <p:cxnSp>
            <p:nvCxnSpPr>
              <p:cNvPr id="38" name="AutoShape 194"/>
              <p:cNvCxnSpPr>
                <a:cxnSpLocks noChangeAspect="1" noChangeShapeType="1"/>
                <a:stCxn id="35" idx="0"/>
                <a:endCxn id="32" idx="4"/>
              </p:cNvCxnSpPr>
              <p:nvPr/>
            </p:nvCxnSpPr>
            <p:spPr bwMode="auto">
              <a:xfrm flipV="1">
                <a:off x="2496" y="2597"/>
                <a:ext cx="121" cy="139"/>
              </a:xfrm>
              <a:prstGeom prst="straightConnector1">
                <a:avLst/>
              </a:prstGeom>
              <a:noFill/>
              <a:ln w="9525">
                <a:solidFill>
                  <a:schemeClr val="tx1"/>
                </a:solidFill>
                <a:prstDash val="dash"/>
                <a:round/>
                <a:headEnd/>
                <a:tailEnd/>
              </a:ln>
              <a:effectLst/>
            </p:spPr>
          </p:cxnSp>
          <p:sp>
            <p:nvSpPr>
              <p:cNvPr id="39" name="Oval 195"/>
              <p:cNvSpPr>
                <a:spLocks noChangeAspect="1" noChangeArrowheads="1"/>
              </p:cNvSpPr>
              <p:nvPr/>
            </p:nvSpPr>
            <p:spPr bwMode="auto">
              <a:xfrm>
                <a:off x="3010" y="2424"/>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C</a:t>
                </a:r>
              </a:p>
            </p:txBody>
          </p:sp>
          <p:sp>
            <p:nvSpPr>
              <p:cNvPr id="40" name="Rectangle 196"/>
              <p:cNvSpPr>
                <a:spLocks noChangeArrowheads="1"/>
              </p:cNvSpPr>
              <p:nvPr/>
            </p:nvSpPr>
            <p:spPr bwMode="auto">
              <a:xfrm>
                <a:off x="2880" y="2736"/>
                <a:ext cx="192" cy="144"/>
              </a:xfrm>
              <a:prstGeom prst="rect">
                <a:avLst/>
              </a:prstGeom>
              <a:solidFill>
                <a:schemeClr val="bg1"/>
              </a:solidFill>
              <a:ln w="9525">
                <a:solidFill>
                  <a:schemeClr val="tx1"/>
                </a:solidFill>
                <a:miter lim="800000"/>
                <a:headEnd/>
                <a:tailEnd/>
              </a:ln>
              <a:effectLst/>
            </p:spPr>
            <p:txBody>
              <a:bodyPr wrap="none" lIns="0" rIns="0" anchor="ctr"/>
              <a:lstStyle/>
              <a:p>
                <a:pPr defTabSz="1463675" eaLnBrk="1" hangingPunct="1"/>
                <a:r>
                  <a:rPr lang="en-US" sz="1000" b="1">
                    <a:latin typeface="Arial" charset="0"/>
                  </a:rPr>
                  <a:t>0</a:t>
                </a:r>
              </a:p>
            </p:txBody>
          </p:sp>
          <p:sp>
            <p:nvSpPr>
              <p:cNvPr id="41" name="Rectangle 197"/>
              <p:cNvSpPr>
                <a:spLocks noChangeArrowheads="1"/>
              </p:cNvSpPr>
              <p:nvPr/>
            </p:nvSpPr>
            <p:spPr bwMode="auto">
              <a:xfrm>
                <a:off x="3120" y="2736"/>
                <a:ext cx="192" cy="144"/>
              </a:xfrm>
              <a:prstGeom prst="rect">
                <a:avLst/>
              </a:prstGeom>
              <a:solidFill>
                <a:srgbClr val="D99694"/>
              </a:solidFill>
              <a:ln w="9525">
                <a:solidFill>
                  <a:schemeClr val="tx1"/>
                </a:solidFill>
                <a:miter lim="800000"/>
                <a:headEnd/>
                <a:tailEnd/>
              </a:ln>
              <a:effectLst/>
            </p:spPr>
            <p:txBody>
              <a:bodyPr wrap="none" anchor="ctr"/>
              <a:lstStyle/>
              <a:p>
                <a:pPr defTabSz="1463675" eaLnBrk="1" hangingPunct="1"/>
                <a:r>
                  <a:rPr lang="en-US" sz="1000" b="1">
                    <a:latin typeface="Arial" charset="0"/>
                  </a:rPr>
                  <a:t>1</a:t>
                </a:r>
              </a:p>
            </p:txBody>
          </p:sp>
          <p:cxnSp>
            <p:nvCxnSpPr>
              <p:cNvPr id="42" name="AutoShape 198"/>
              <p:cNvCxnSpPr>
                <a:cxnSpLocks noChangeAspect="1" noChangeShapeType="1"/>
                <a:stCxn id="39" idx="4"/>
                <a:endCxn id="41" idx="0"/>
              </p:cNvCxnSpPr>
              <p:nvPr/>
            </p:nvCxnSpPr>
            <p:spPr bwMode="auto">
              <a:xfrm>
                <a:off x="3097" y="2597"/>
                <a:ext cx="119" cy="139"/>
              </a:xfrm>
              <a:prstGeom prst="straightConnector1">
                <a:avLst/>
              </a:prstGeom>
              <a:noFill/>
              <a:ln w="9525">
                <a:solidFill>
                  <a:schemeClr val="tx1"/>
                </a:solidFill>
                <a:round/>
                <a:headEnd/>
                <a:tailEnd/>
              </a:ln>
              <a:effectLst/>
            </p:spPr>
          </p:cxnSp>
          <p:cxnSp>
            <p:nvCxnSpPr>
              <p:cNvPr id="43" name="AutoShape 199"/>
              <p:cNvCxnSpPr>
                <a:cxnSpLocks noChangeAspect="1" noChangeShapeType="1"/>
                <a:stCxn id="40" idx="0"/>
                <a:endCxn id="39" idx="4"/>
              </p:cNvCxnSpPr>
              <p:nvPr/>
            </p:nvCxnSpPr>
            <p:spPr bwMode="auto">
              <a:xfrm flipV="1">
                <a:off x="2976" y="2597"/>
                <a:ext cx="121" cy="139"/>
              </a:xfrm>
              <a:prstGeom prst="straightConnector1">
                <a:avLst/>
              </a:prstGeom>
              <a:noFill/>
              <a:ln w="9525">
                <a:solidFill>
                  <a:schemeClr val="tx1"/>
                </a:solidFill>
                <a:prstDash val="dash"/>
                <a:round/>
                <a:headEnd/>
                <a:tailEnd/>
              </a:ln>
              <a:effectLst/>
            </p:spPr>
          </p:cxnSp>
          <p:sp>
            <p:nvSpPr>
              <p:cNvPr id="44" name="Text Box 200"/>
              <p:cNvSpPr txBox="1">
                <a:spLocks noChangeArrowheads="1"/>
              </p:cNvSpPr>
              <p:nvPr/>
            </p:nvSpPr>
            <p:spPr bwMode="auto">
              <a:xfrm>
                <a:off x="2308" y="3044"/>
                <a:ext cx="161" cy="231"/>
              </a:xfrm>
              <a:prstGeom prst="rect">
                <a:avLst/>
              </a:prstGeom>
              <a:noFill/>
              <a:ln w="9525" algn="ctr">
                <a:noFill/>
                <a:miter lim="800000"/>
                <a:headEnd/>
                <a:tailEnd/>
              </a:ln>
              <a:effectLst/>
            </p:spPr>
            <p:txBody>
              <a:bodyPr wrap="none">
                <a:spAutoFit/>
              </a:bodyPr>
              <a:lstStyle/>
              <a:p>
                <a:r>
                  <a:rPr lang="en-GB" sz="1800"/>
                  <a:t> </a:t>
                </a:r>
                <a:endParaRPr lang="en-US" sz="1800"/>
              </a:p>
            </p:txBody>
          </p:sp>
          <p:sp>
            <p:nvSpPr>
              <p:cNvPr id="45" name="Text Box 201"/>
              <p:cNvSpPr txBox="1">
                <a:spLocks noChangeArrowheads="1"/>
              </p:cNvSpPr>
              <p:nvPr/>
            </p:nvSpPr>
            <p:spPr bwMode="auto">
              <a:xfrm>
                <a:off x="1831" y="3044"/>
                <a:ext cx="1081" cy="231"/>
              </a:xfrm>
              <a:prstGeom prst="rect">
                <a:avLst/>
              </a:prstGeom>
              <a:noFill/>
              <a:ln w="9525" algn="ctr">
                <a:noFill/>
                <a:miter lim="800000"/>
                <a:headEnd/>
                <a:tailEnd/>
              </a:ln>
              <a:effectLst/>
            </p:spPr>
            <p:txBody>
              <a:bodyPr>
                <a:spAutoFit/>
              </a:bodyPr>
              <a:lstStyle/>
              <a:p>
                <a:r>
                  <a:rPr lang="en-GB" sz="1800"/>
                  <a:t>Decision tree</a:t>
                </a:r>
                <a:endParaRPr lang="en-US" sz="1800"/>
              </a:p>
            </p:txBody>
          </p:sp>
        </p:grpSp>
        <p:sp>
          <p:nvSpPr>
            <p:cNvPr id="10" name="Oval 202"/>
            <p:cNvSpPr>
              <a:spLocks noChangeAspect="1" noChangeArrowheads="1"/>
            </p:cNvSpPr>
            <p:nvPr/>
          </p:nvSpPr>
          <p:spPr bwMode="auto">
            <a:xfrm>
              <a:off x="1296" y="1827"/>
              <a:ext cx="142" cy="153"/>
            </a:xfrm>
            <a:prstGeom prst="ellipse">
              <a:avLst/>
            </a:prstGeom>
            <a:noFill/>
            <a:ln w="9525">
              <a:solidFill>
                <a:schemeClr val="tx1"/>
              </a:solidFill>
              <a:round/>
              <a:headEnd/>
              <a:tailEnd/>
            </a:ln>
            <a:effectLst/>
          </p:spPr>
          <p:txBody>
            <a:bodyPr wrap="none" anchor="ctr" anchorCtr="1"/>
            <a:lstStyle/>
            <a:p>
              <a:pPr eaLnBrk="1" hangingPunct="1"/>
              <a:r>
                <a:rPr lang="en-US" sz="1200" b="1" dirty="0">
                  <a:latin typeface="Arial" charset="0"/>
                  <a:cs typeface="Arial" charset="0"/>
                </a:rPr>
                <a:t>A</a:t>
              </a:r>
            </a:p>
          </p:txBody>
        </p:sp>
        <p:sp>
          <p:nvSpPr>
            <p:cNvPr id="11" name="Oval 203"/>
            <p:cNvSpPr>
              <a:spLocks noChangeAspect="1" noChangeArrowheads="1"/>
            </p:cNvSpPr>
            <p:nvPr/>
          </p:nvSpPr>
          <p:spPr bwMode="auto">
            <a:xfrm>
              <a:off x="1296" y="2148"/>
              <a:ext cx="142" cy="153"/>
            </a:xfrm>
            <a:prstGeom prst="ellipse">
              <a:avLst/>
            </a:prstGeom>
            <a:noFill/>
            <a:ln w="9525">
              <a:solidFill>
                <a:schemeClr val="tx1"/>
              </a:solidFill>
              <a:round/>
              <a:headEnd/>
              <a:tailEnd/>
            </a:ln>
            <a:effectLst/>
          </p:spPr>
          <p:txBody>
            <a:bodyPr wrap="none" anchor="ctr" anchorCtr="1"/>
            <a:lstStyle/>
            <a:p>
              <a:pPr eaLnBrk="1" hangingPunct="1"/>
              <a:r>
                <a:rPr lang="en-US" sz="1200" b="1" dirty="0">
                  <a:latin typeface="Arial" charset="0"/>
                  <a:cs typeface="Arial" charset="0"/>
                </a:rPr>
                <a:t>B</a:t>
              </a:r>
            </a:p>
          </p:txBody>
        </p:sp>
        <p:sp>
          <p:nvSpPr>
            <p:cNvPr id="12" name="Oval 204"/>
            <p:cNvSpPr>
              <a:spLocks noChangeAspect="1" noChangeArrowheads="1"/>
            </p:cNvSpPr>
            <p:nvPr/>
          </p:nvSpPr>
          <p:spPr bwMode="auto">
            <a:xfrm>
              <a:off x="1297" y="2470"/>
              <a:ext cx="142" cy="154"/>
            </a:xfrm>
            <a:prstGeom prst="ellipse">
              <a:avLst/>
            </a:prstGeom>
            <a:noFill/>
            <a:ln w="9525">
              <a:solidFill>
                <a:schemeClr val="tx1"/>
              </a:solidFill>
              <a:round/>
              <a:headEnd/>
              <a:tailEnd/>
            </a:ln>
            <a:effectLst/>
          </p:spPr>
          <p:txBody>
            <a:bodyPr wrap="none" anchor="ctr" anchorCtr="1"/>
            <a:lstStyle/>
            <a:p>
              <a:pPr eaLnBrk="1" hangingPunct="1"/>
              <a:r>
                <a:rPr lang="en-US" sz="1200" b="1">
                  <a:latin typeface="Arial" charset="0"/>
                  <a:cs typeface="Arial" charset="0"/>
                </a:rPr>
                <a:t>C</a:t>
              </a:r>
            </a:p>
          </p:txBody>
        </p:sp>
        <p:cxnSp>
          <p:nvCxnSpPr>
            <p:cNvPr id="13" name="AutoShape 205"/>
            <p:cNvCxnSpPr>
              <a:cxnSpLocks noChangeAspect="1" noChangeShapeType="1"/>
              <a:stCxn id="10" idx="4"/>
              <a:endCxn id="11" idx="0"/>
            </p:cNvCxnSpPr>
            <p:nvPr/>
          </p:nvCxnSpPr>
          <p:spPr bwMode="auto">
            <a:xfrm>
              <a:off x="1367" y="1980"/>
              <a:ext cx="0" cy="168"/>
            </a:xfrm>
            <a:prstGeom prst="straightConnector1">
              <a:avLst/>
            </a:prstGeom>
            <a:noFill/>
            <a:ln w="19050">
              <a:solidFill>
                <a:schemeClr val="tx1"/>
              </a:solidFill>
              <a:round/>
              <a:headEnd/>
              <a:tailEnd type="triangle" w="med" len="med"/>
            </a:ln>
            <a:effectLst/>
          </p:spPr>
        </p:cxnSp>
        <p:cxnSp>
          <p:nvCxnSpPr>
            <p:cNvPr id="14" name="AutoShape 206"/>
            <p:cNvCxnSpPr>
              <a:cxnSpLocks noChangeShapeType="1"/>
              <a:stCxn id="11" idx="4"/>
              <a:endCxn id="12" idx="0"/>
            </p:cNvCxnSpPr>
            <p:nvPr/>
          </p:nvCxnSpPr>
          <p:spPr bwMode="auto">
            <a:xfrm>
              <a:off x="1367" y="2301"/>
              <a:ext cx="1" cy="169"/>
            </a:xfrm>
            <a:prstGeom prst="straightConnector1">
              <a:avLst/>
            </a:prstGeom>
            <a:noFill/>
            <a:ln w="19050">
              <a:solidFill>
                <a:schemeClr val="tx1"/>
              </a:solidFill>
              <a:round/>
              <a:headEnd/>
              <a:tailEnd type="triangle" w="med" len="med"/>
            </a:ln>
            <a:effectLst/>
          </p:spPr>
        </p:cxnSp>
      </p:grpSp>
      <p:grpSp>
        <p:nvGrpSpPr>
          <p:cNvPr id="46" name="Group 150"/>
          <p:cNvGrpSpPr>
            <a:grpSpLocks/>
          </p:cNvGrpSpPr>
          <p:nvPr/>
        </p:nvGrpSpPr>
        <p:grpSpPr bwMode="auto">
          <a:xfrm>
            <a:off x="6658036" y="1426700"/>
            <a:ext cx="1600200" cy="2713038"/>
            <a:chOff x="3920" y="1896"/>
            <a:chExt cx="1008" cy="1709"/>
          </a:xfrm>
        </p:grpSpPr>
        <p:grpSp>
          <p:nvGrpSpPr>
            <p:cNvPr id="47" name="Group 151"/>
            <p:cNvGrpSpPr>
              <a:grpSpLocks/>
            </p:cNvGrpSpPr>
            <p:nvPr/>
          </p:nvGrpSpPr>
          <p:grpSpPr bwMode="auto">
            <a:xfrm>
              <a:off x="4080" y="1896"/>
              <a:ext cx="672" cy="1080"/>
              <a:chOff x="2040" y="1800"/>
              <a:chExt cx="672" cy="1080"/>
            </a:xfrm>
          </p:grpSpPr>
          <p:sp>
            <p:nvSpPr>
              <p:cNvPr id="49" name="Oval 152"/>
              <p:cNvSpPr>
                <a:spLocks noChangeAspect="1" noChangeArrowheads="1"/>
              </p:cNvSpPr>
              <p:nvPr/>
            </p:nvSpPr>
            <p:spPr bwMode="auto">
              <a:xfrm>
                <a:off x="2050" y="2112"/>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B</a:t>
                </a:r>
              </a:p>
            </p:txBody>
          </p:sp>
          <p:sp>
            <p:nvSpPr>
              <p:cNvPr id="50" name="Oval 153"/>
              <p:cNvSpPr>
                <a:spLocks noChangeAspect="1" noChangeArrowheads="1"/>
              </p:cNvSpPr>
              <p:nvPr/>
            </p:nvSpPr>
            <p:spPr bwMode="auto">
              <a:xfrm>
                <a:off x="2290" y="1800"/>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A</a:t>
                </a:r>
              </a:p>
            </p:txBody>
          </p:sp>
          <p:cxnSp>
            <p:nvCxnSpPr>
              <p:cNvPr id="51" name="AutoShape 154"/>
              <p:cNvCxnSpPr>
                <a:cxnSpLocks noChangeAspect="1" noChangeShapeType="1"/>
                <a:stCxn id="50" idx="4"/>
                <a:endCxn id="57" idx="0"/>
              </p:cNvCxnSpPr>
              <p:nvPr/>
            </p:nvCxnSpPr>
            <p:spPr bwMode="auto">
              <a:xfrm>
                <a:off x="2377" y="1973"/>
                <a:ext cx="240" cy="451"/>
              </a:xfrm>
              <a:prstGeom prst="straightConnector1">
                <a:avLst/>
              </a:prstGeom>
              <a:noFill/>
              <a:ln w="9525">
                <a:solidFill>
                  <a:schemeClr val="tx1"/>
                </a:solidFill>
                <a:round/>
                <a:headEnd/>
                <a:tailEnd/>
              </a:ln>
              <a:effectLst/>
            </p:spPr>
          </p:cxnSp>
          <p:cxnSp>
            <p:nvCxnSpPr>
              <p:cNvPr id="52" name="AutoShape 155"/>
              <p:cNvCxnSpPr>
                <a:cxnSpLocks noChangeAspect="1" noChangeShapeType="1"/>
                <a:stCxn id="49" idx="0"/>
                <a:endCxn id="50" idx="4"/>
              </p:cNvCxnSpPr>
              <p:nvPr/>
            </p:nvCxnSpPr>
            <p:spPr bwMode="auto">
              <a:xfrm flipV="1">
                <a:off x="2137" y="1973"/>
                <a:ext cx="240" cy="139"/>
              </a:xfrm>
              <a:prstGeom prst="straightConnector1">
                <a:avLst/>
              </a:prstGeom>
              <a:noFill/>
              <a:ln w="9525">
                <a:solidFill>
                  <a:schemeClr val="tx1"/>
                </a:solidFill>
                <a:prstDash val="dash"/>
                <a:round/>
                <a:headEnd/>
                <a:tailEnd/>
              </a:ln>
              <a:effectLst/>
            </p:spPr>
          </p:cxnSp>
          <p:cxnSp>
            <p:nvCxnSpPr>
              <p:cNvPr id="53" name="AutoShape 156"/>
              <p:cNvCxnSpPr>
                <a:cxnSpLocks noChangeAspect="1" noChangeShapeType="1"/>
                <a:stCxn id="49" idx="4"/>
                <a:endCxn id="57" idx="0"/>
              </p:cNvCxnSpPr>
              <p:nvPr/>
            </p:nvCxnSpPr>
            <p:spPr bwMode="auto">
              <a:xfrm>
                <a:off x="2137" y="2285"/>
                <a:ext cx="480" cy="139"/>
              </a:xfrm>
              <a:prstGeom prst="straightConnector1">
                <a:avLst/>
              </a:prstGeom>
              <a:noFill/>
              <a:ln w="9525">
                <a:solidFill>
                  <a:schemeClr val="tx1"/>
                </a:solidFill>
                <a:round/>
                <a:headEnd/>
                <a:tailEnd/>
              </a:ln>
              <a:effectLst/>
            </p:spPr>
          </p:cxnSp>
          <p:cxnSp>
            <p:nvCxnSpPr>
              <p:cNvPr id="54" name="AutoShape 157"/>
              <p:cNvCxnSpPr>
                <a:cxnSpLocks noChangeAspect="1" noChangeShapeType="1"/>
                <a:stCxn id="55" idx="0"/>
                <a:endCxn id="49" idx="4"/>
              </p:cNvCxnSpPr>
              <p:nvPr/>
            </p:nvCxnSpPr>
            <p:spPr bwMode="auto">
              <a:xfrm flipV="1">
                <a:off x="2136" y="2285"/>
                <a:ext cx="1" cy="451"/>
              </a:xfrm>
              <a:prstGeom prst="straightConnector1">
                <a:avLst/>
              </a:prstGeom>
              <a:noFill/>
              <a:ln w="9525">
                <a:solidFill>
                  <a:schemeClr val="tx1"/>
                </a:solidFill>
                <a:prstDash val="dash"/>
                <a:round/>
                <a:headEnd/>
                <a:tailEnd/>
              </a:ln>
              <a:effectLst/>
            </p:spPr>
          </p:cxnSp>
          <p:sp>
            <p:nvSpPr>
              <p:cNvPr id="55" name="Rectangle 158"/>
              <p:cNvSpPr>
                <a:spLocks noChangeArrowheads="1"/>
              </p:cNvSpPr>
              <p:nvPr/>
            </p:nvSpPr>
            <p:spPr bwMode="auto">
              <a:xfrm>
                <a:off x="2040" y="2736"/>
                <a:ext cx="192" cy="144"/>
              </a:xfrm>
              <a:prstGeom prst="rect">
                <a:avLst/>
              </a:prstGeom>
              <a:solidFill>
                <a:schemeClr val="bg1"/>
              </a:solidFill>
              <a:ln w="9525">
                <a:solidFill>
                  <a:schemeClr val="tx1"/>
                </a:solidFill>
                <a:miter lim="800000"/>
                <a:headEnd/>
                <a:tailEnd/>
              </a:ln>
              <a:effectLst/>
            </p:spPr>
            <p:txBody>
              <a:bodyPr wrap="none" lIns="0" rIns="0" anchor="ctr"/>
              <a:lstStyle/>
              <a:p>
                <a:pPr defTabSz="1463675" eaLnBrk="1" hangingPunct="1"/>
                <a:r>
                  <a:rPr lang="en-US" sz="1000" b="1">
                    <a:latin typeface="Arial" charset="0"/>
                  </a:rPr>
                  <a:t>0</a:t>
                </a:r>
              </a:p>
            </p:txBody>
          </p:sp>
          <p:sp>
            <p:nvSpPr>
              <p:cNvPr id="56" name="Rectangle 159"/>
              <p:cNvSpPr>
                <a:spLocks noChangeArrowheads="1"/>
              </p:cNvSpPr>
              <p:nvPr/>
            </p:nvSpPr>
            <p:spPr bwMode="auto">
              <a:xfrm>
                <a:off x="2520" y="2736"/>
                <a:ext cx="192" cy="144"/>
              </a:xfrm>
              <a:prstGeom prst="rect">
                <a:avLst/>
              </a:prstGeom>
              <a:solidFill>
                <a:srgbClr val="D99694"/>
              </a:solidFill>
              <a:ln w="9525">
                <a:solidFill>
                  <a:schemeClr val="tx1"/>
                </a:solidFill>
                <a:miter lim="800000"/>
                <a:headEnd/>
                <a:tailEnd/>
              </a:ln>
              <a:effectLst/>
            </p:spPr>
            <p:txBody>
              <a:bodyPr wrap="none" anchor="ctr"/>
              <a:lstStyle/>
              <a:p>
                <a:pPr defTabSz="1463675" eaLnBrk="1" hangingPunct="1"/>
                <a:r>
                  <a:rPr lang="en-US" sz="1000" b="1" dirty="0">
                    <a:latin typeface="Arial" charset="0"/>
                  </a:rPr>
                  <a:t>1</a:t>
                </a:r>
              </a:p>
            </p:txBody>
          </p:sp>
          <p:sp>
            <p:nvSpPr>
              <p:cNvPr id="57" name="Oval 160"/>
              <p:cNvSpPr>
                <a:spLocks noChangeAspect="1" noChangeArrowheads="1"/>
              </p:cNvSpPr>
              <p:nvPr/>
            </p:nvSpPr>
            <p:spPr bwMode="auto">
              <a:xfrm>
                <a:off x="2530" y="2424"/>
                <a:ext cx="173" cy="173"/>
              </a:xfrm>
              <a:prstGeom prst="ellipse">
                <a:avLst/>
              </a:prstGeom>
              <a:solidFill>
                <a:srgbClr val="CCECFF"/>
              </a:solidFill>
              <a:ln w="9525">
                <a:solidFill>
                  <a:schemeClr val="tx1"/>
                </a:solidFill>
                <a:round/>
                <a:headEnd/>
                <a:tailEnd/>
              </a:ln>
              <a:effectLst/>
            </p:spPr>
            <p:txBody>
              <a:bodyPr wrap="none" anchor="ctr" anchorCtr="1"/>
              <a:lstStyle/>
              <a:p>
                <a:pPr eaLnBrk="1" hangingPunct="1"/>
                <a:r>
                  <a:rPr lang="en-US" sz="1000" b="1">
                    <a:latin typeface="Arial" charset="0"/>
                    <a:cs typeface="Arial" charset="0"/>
                  </a:rPr>
                  <a:t>C</a:t>
                </a:r>
              </a:p>
            </p:txBody>
          </p:sp>
          <p:cxnSp>
            <p:nvCxnSpPr>
              <p:cNvPr id="58" name="AutoShape 161"/>
              <p:cNvCxnSpPr>
                <a:cxnSpLocks noChangeAspect="1" noChangeShapeType="1"/>
                <a:stCxn id="57" idx="4"/>
                <a:endCxn id="56" idx="0"/>
              </p:cNvCxnSpPr>
              <p:nvPr/>
            </p:nvCxnSpPr>
            <p:spPr bwMode="auto">
              <a:xfrm flipH="1">
                <a:off x="2616" y="2597"/>
                <a:ext cx="1" cy="139"/>
              </a:xfrm>
              <a:prstGeom prst="straightConnector1">
                <a:avLst/>
              </a:prstGeom>
              <a:noFill/>
              <a:ln w="9525">
                <a:solidFill>
                  <a:schemeClr val="tx1"/>
                </a:solidFill>
                <a:round/>
                <a:headEnd/>
                <a:tailEnd/>
              </a:ln>
              <a:effectLst/>
            </p:spPr>
          </p:cxnSp>
          <p:cxnSp>
            <p:nvCxnSpPr>
              <p:cNvPr id="59" name="AutoShape 162"/>
              <p:cNvCxnSpPr>
                <a:cxnSpLocks noChangeAspect="1" noChangeShapeType="1"/>
                <a:stCxn id="55" idx="0"/>
                <a:endCxn id="57" idx="4"/>
              </p:cNvCxnSpPr>
              <p:nvPr/>
            </p:nvCxnSpPr>
            <p:spPr bwMode="auto">
              <a:xfrm flipV="1">
                <a:off x="2136" y="2597"/>
                <a:ext cx="481" cy="139"/>
              </a:xfrm>
              <a:prstGeom prst="straightConnector1">
                <a:avLst/>
              </a:prstGeom>
              <a:noFill/>
              <a:ln w="9525">
                <a:solidFill>
                  <a:schemeClr val="tx1"/>
                </a:solidFill>
                <a:prstDash val="dash"/>
                <a:round/>
                <a:headEnd/>
                <a:tailEnd/>
              </a:ln>
              <a:effectLst/>
            </p:spPr>
          </p:cxnSp>
        </p:grpSp>
        <p:sp>
          <p:nvSpPr>
            <p:cNvPr id="48" name="Text Box 163"/>
            <p:cNvSpPr txBox="1">
              <a:spLocks noChangeArrowheads="1"/>
            </p:cNvSpPr>
            <p:nvPr/>
          </p:nvSpPr>
          <p:spPr bwMode="auto">
            <a:xfrm>
              <a:off x="3920" y="3140"/>
              <a:ext cx="1008" cy="465"/>
            </a:xfrm>
            <a:prstGeom prst="rect">
              <a:avLst/>
            </a:prstGeom>
            <a:noFill/>
            <a:ln w="9525" algn="ctr">
              <a:noFill/>
              <a:miter lim="800000"/>
              <a:headEnd/>
              <a:tailEnd/>
            </a:ln>
            <a:effectLst/>
          </p:spPr>
          <p:txBody>
            <a:bodyPr>
              <a:spAutoFit/>
            </a:bodyPr>
            <a:lstStyle/>
            <a:p>
              <a:r>
                <a:rPr lang="en-US" sz="1400" dirty="0" smtClean="0"/>
                <a:t>Reduced Binary Decision Diagram</a:t>
              </a:r>
            </a:p>
            <a:p>
              <a:r>
                <a:rPr lang="en-US" sz="1400" dirty="0" smtClean="0"/>
                <a:t>[Bryant 1986</a:t>
              </a:r>
              <a:r>
                <a:rPr lang="en-US" sz="1400" dirty="0"/>
                <a:t>]</a:t>
              </a:r>
            </a:p>
          </p:txBody>
        </p:sp>
      </p:grpSp>
      <p:sp>
        <p:nvSpPr>
          <p:cNvPr id="60" name="Content Placeholder 2"/>
          <p:cNvSpPr>
            <a:spLocks noGrp="1"/>
          </p:cNvSpPr>
          <p:nvPr>
            <p:ph idx="1"/>
          </p:nvPr>
        </p:nvSpPr>
        <p:spPr>
          <a:xfrm>
            <a:off x="456481" y="4123010"/>
            <a:ext cx="8226720" cy="2546833"/>
          </a:xfrm>
        </p:spPr>
        <p:txBody>
          <a:bodyPr>
            <a:normAutofit/>
          </a:bodyPr>
          <a:lstStyle/>
          <a:p>
            <a:pPr marL="457200" indent="-457200">
              <a:buFont typeface="Arial" panose="020B0604020202020204" pitchFamily="34" charset="0"/>
              <a:buChar char="•"/>
            </a:pPr>
            <a:r>
              <a:rPr lang="en-US" sz="2400" dirty="0" smtClean="0"/>
              <a:t>AOMDD framework [</a:t>
            </a:r>
            <a:r>
              <a:rPr lang="en-US" sz="2400" dirty="0" err="1" smtClean="0"/>
              <a:t>Mateescu</a:t>
            </a:r>
            <a:r>
              <a:rPr lang="en-US" sz="2400" dirty="0" smtClean="0"/>
              <a:t> &amp; </a:t>
            </a:r>
            <a:r>
              <a:rPr lang="en-US" sz="2400" dirty="0" err="1" smtClean="0"/>
              <a:t>Dechter</a:t>
            </a:r>
            <a:r>
              <a:rPr lang="en-US" sz="2400" dirty="0" smtClean="0"/>
              <a:t> 2007]</a:t>
            </a:r>
          </a:p>
          <a:p>
            <a:pPr marL="457200" indent="-457200">
              <a:buFont typeface="Arial" panose="020B0604020202020204" pitchFamily="34" charset="0"/>
              <a:buChar char="•"/>
            </a:pPr>
            <a:r>
              <a:rPr lang="en-US" sz="2400" dirty="0" smtClean="0"/>
              <a:t>Provide first implementation and empirical results on existing algorithms</a:t>
            </a:r>
            <a:endParaRPr lang="en-US" sz="2400" dirty="0"/>
          </a:p>
          <a:p>
            <a:pPr marL="457200" indent="-457200">
              <a:buFont typeface="Arial" panose="020B0604020202020204" pitchFamily="34" charset="0"/>
              <a:buChar char="•"/>
            </a:pPr>
            <a:r>
              <a:rPr lang="en-US" sz="2400" dirty="0" smtClean="0"/>
              <a:t>Extended AOMDDs to be used to implement bucket elimination</a:t>
            </a:r>
          </a:p>
        </p:txBody>
      </p:sp>
      <p:pic>
        <p:nvPicPr>
          <p:cNvPr id="4" name="Picture 3" descr="aomdd-uai2006-me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6627" y="3119706"/>
            <a:ext cx="4301033" cy="3072166"/>
          </a:xfrm>
          <a:prstGeom prst="rect">
            <a:avLst/>
          </a:prstGeom>
        </p:spPr>
      </p:pic>
      <p:cxnSp>
        <p:nvCxnSpPr>
          <p:cNvPr id="6" name="Straight Connector 5"/>
          <p:cNvCxnSpPr/>
          <p:nvPr/>
        </p:nvCxnSpPr>
        <p:spPr bwMode="auto">
          <a:xfrm>
            <a:off x="2885079" y="4882167"/>
            <a:ext cx="357433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TextBox 63"/>
          <p:cNvSpPr txBox="1"/>
          <p:nvPr/>
        </p:nvSpPr>
        <p:spPr>
          <a:xfrm>
            <a:off x="3274144" y="5359902"/>
            <a:ext cx="996950" cy="276999"/>
          </a:xfrm>
          <a:prstGeom prst="rect">
            <a:avLst/>
          </a:prstGeom>
          <a:noFill/>
        </p:spPr>
        <p:txBody>
          <a:bodyPr wrap="square" rtlCol="0">
            <a:spAutoFit/>
          </a:bodyPr>
          <a:lstStyle/>
          <a:p>
            <a:pPr algn="ctr"/>
            <a:r>
              <a:rPr lang="en-US" sz="1200" dirty="0" smtClean="0"/>
              <a:t>feasible</a:t>
            </a:r>
            <a:endParaRPr lang="en-US" sz="1200" dirty="0"/>
          </a:p>
        </p:txBody>
      </p:sp>
      <p:sp>
        <p:nvSpPr>
          <p:cNvPr id="65" name="TextBox 64"/>
          <p:cNvSpPr txBox="1"/>
          <p:nvPr/>
        </p:nvSpPr>
        <p:spPr>
          <a:xfrm>
            <a:off x="3274625" y="4610168"/>
            <a:ext cx="996950" cy="276999"/>
          </a:xfrm>
          <a:prstGeom prst="rect">
            <a:avLst/>
          </a:prstGeom>
          <a:noFill/>
        </p:spPr>
        <p:txBody>
          <a:bodyPr wrap="square" rtlCol="0">
            <a:spAutoFit/>
          </a:bodyPr>
          <a:lstStyle/>
          <a:p>
            <a:pPr algn="ctr"/>
            <a:r>
              <a:rPr lang="en-US" sz="1200" dirty="0" smtClean="0"/>
              <a:t>infeasible</a:t>
            </a:r>
            <a:endParaRPr lang="en-US" sz="1200" dirty="0"/>
          </a:p>
        </p:txBody>
      </p:sp>
      <p:sp>
        <p:nvSpPr>
          <p:cNvPr id="3" name="Slide Number Placeholder 2"/>
          <p:cNvSpPr>
            <a:spLocks noGrp="1"/>
          </p:cNvSpPr>
          <p:nvPr>
            <p:ph type="sldNum" sz="quarter" idx="10"/>
          </p:nvPr>
        </p:nvSpPr>
        <p:spPr/>
        <p:txBody>
          <a:bodyPr/>
          <a:lstStyle/>
          <a:p>
            <a:fld id="{6848FA96-84E8-4582-860F-337DD09F5A80}" type="slidenum">
              <a:rPr lang="en-US" smtClean="0"/>
              <a:t>15</a:t>
            </a:fld>
            <a:endParaRPr lang="en-US"/>
          </a:p>
        </p:txBody>
      </p:sp>
    </p:spTree>
    <p:extLst>
      <p:ext uri="{BB962C8B-B14F-4D97-AF65-F5344CB8AC3E}">
        <p14:creationId xmlns:p14="http://schemas.microsoft.com/office/powerpoint/2010/main" val="35648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6481" y="3119666"/>
            <a:ext cx="8226720" cy="696305"/>
          </a:xfrm>
        </p:spPr>
        <p:txBody>
          <a:bodyPr>
            <a:noAutofit/>
          </a:bodyPr>
          <a:lstStyle/>
          <a:p>
            <a:pPr marL="0" indent="0"/>
            <a:r>
              <a:rPr lang="en-US" sz="4000" b="1" dirty="0"/>
              <a:t>Cost-Directed Look-ahead in AND/OR Search via Residual Analysis</a:t>
            </a:r>
          </a:p>
        </p:txBody>
      </p:sp>
      <p:sp>
        <p:nvSpPr>
          <p:cNvPr id="4" name="Slide Number Placeholder 3"/>
          <p:cNvSpPr>
            <a:spLocks noGrp="1"/>
          </p:cNvSpPr>
          <p:nvPr>
            <p:ph type="sldNum" sz="quarter" idx="10"/>
          </p:nvPr>
        </p:nvSpPr>
        <p:spPr/>
        <p:txBody>
          <a:bodyPr/>
          <a:lstStyle/>
          <a:p>
            <a:fld id="{6848FA96-84E8-4582-860F-337DD09F5A80}" type="slidenum">
              <a:rPr lang="en-US" smtClean="0"/>
              <a:t>16</a:t>
            </a:fld>
            <a:endParaRPr lang="en-US" dirty="0"/>
          </a:p>
        </p:txBody>
      </p:sp>
    </p:spTree>
    <p:extLst>
      <p:ext uri="{BB962C8B-B14F-4D97-AF65-F5344CB8AC3E}">
        <p14:creationId xmlns:p14="http://schemas.microsoft.com/office/powerpoint/2010/main" val="444816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in Search</a:t>
            </a:r>
            <a:endParaRPr lang="en-US" dirty="0"/>
          </a:p>
        </p:txBody>
      </p:sp>
      <p:sp>
        <p:nvSpPr>
          <p:cNvPr id="5" name="Rectangle 2"/>
          <p:cNvSpPr txBox="1">
            <a:spLocks noChangeArrowheads="1"/>
          </p:cNvSpPr>
          <p:nvPr/>
        </p:nvSpPr>
        <p:spPr>
          <a:xfrm>
            <a:off x="456481" y="1451880"/>
            <a:ext cx="8228160" cy="1919393"/>
          </a:xfrm>
          <a:prstGeom prst="rect">
            <a:avLst/>
          </a:prstGeom>
        </p:spPr>
        <p:txBody>
          <a:bodyPr/>
          <a:lst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8" charset="0"/>
              <a:defRPr sz="2903">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8" charset="0"/>
              <a:defRPr sz="2540">
                <a:solidFill>
                  <a:srgbClr val="00008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8" charset="0"/>
              <a:defRPr sz="2177">
                <a:solidFill>
                  <a:srgbClr val="280099"/>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8" charset="0"/>
              <a:defRPr sz="1814">
                <a:solidFill>
                  <a:srgbClr val="280099"/>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8" charset="0"/>
              <a:defRPr sz="1814">
                <a:solidFill>
                  <a:srgbClr val="280099"/>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9p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kern="0" dirty="0" smtClean="0"/>
              <a:t>Strengthen a heuristic by backing up heuristics of descendants</a:t>
            </a:r>
          </a:p>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b="1" kern="0" dirty="0" smtClean="0"/>
              <a:t>residual: </a:t>
            </a:r>
            <a:r>
              <a:rPr lang="en-US" altLang="en-US" sz="2400" kern="0" dirty="0" err="1" smtClean="0"/>
              <a:t>res</a:t>
            </a:r>
            <a:r>
              <a:rPr lang="en-US" altLang="en-US" sz="2400" kern="0" baseline="30000" dirty="0" err="1" smtClean="0"/>
              <a:t>d</a:t>
            </a:r>
            <a:r>
              <a:rPr lang="en-US" altLang="en-US" sz="2400" kern="0" dirty="0" smtClean="0"/>
              <a:t> = </a:t>
            </a:r>
            <a:r>
              <a:rPr lang="en-US" altLang="en-US" sz="2400" kern="0" dirty="0" err="1" smtClean="0"/>
              <a:t>h</a:t>
            </a:r>
            <a:r>
              <a:rPr lang="en-US" altLang="en-US" sz="2400" kern="0" baseline="30000" dirty="0" err="1" smtClean="0"/>
              <a:t>d</a:t>
            </a:r>
            <a:r>
              <a:rPr lang="en-US" altLang="en-US" sz="2400" kern="0" dirty="0" smtClean="0"/>
              <a:t> - h</a:t>
            </a:r>
            <a:endParaRPr lang="en-US" altLang="en-US" sz="2400" b="1" kern="0" dirty="0" smtClean="0"/>
          </a:p>
        </p:txBody>
      </p:sp>
      <p:grpSp>
        <p:nvGrpSpPr>
          <p:cNvPr id="6" name="Group 5"/>
          <p:cNvGrpSpPr/>
          <p:nvPr/>
        </p:nvGrpSpPr>
        <p:grpSpPr>
          <a:xfrm>
            <a:off x="48751" y="3831317"/>
            <a:ext cx="3948315" cy="1743914"/>
            <a:chOff x="2521381" y="4545735"/>
            <a:chExt cx="3948315" cy="1743914"/>
          </a:xfrm>
        </p:grpSpPr>
        <p:sp>
          <p:nvSpPr>
            <p:cNvPr id="7" name="Oval 6"/>
            <p:cNvSpPr/>
            <p:nvPr/>
          </p:nvSpPr>
          <p:spPr>
            <a:xfrm>
              <a:off x="4298063" y="49249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a:solidFill>
                    <a:schemeClr val="tx1"/>
                  </a:solidFill>
                </a:rPr>
                <a:t>n</a:t>
              </a:r>
            </a:p>
          </p:txBody>
        </p:sp>
        <p:cxnSp>
          <p:nvCxnSpPr>
            <p:cNvPr id="8" name="Straight Connector 7"/>
            <p:cNvCxnSpPr>
              <a:stCxn id="7" idx="3"/>
              <a:endCxn id="9" idx="0"/>
            </p:cNvCxnSpPr>
            <p:nvPr/>
          </p:nvCxnSpPr>
          <p:spPr>
            <a:xfrm flipH="1">
              <a:off x="3355475" y="5168729"/>
              <a:ext cx="981838" cy="753454"/>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221468" y="592218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a:solidFill>
                    <a:schemeClr val="tx1"/>
                  </a:solidFill>
                </a:rPr>
                <a:t>n</a:t>
              </a:r>
              <a:r>
                <a:rPr lang="en-US" sz="1400" baseline="-25000" dirty="0" smtClean="0">
                  <a:solidFill>
                    <a:schemeClr val="tx1"/>
                  </a:solidFill>
                </a:rPr>
                <a:t>1</a:t>
              </a:r>
              <a:endParaRPr lang="en-US" sz="1400" dirty="0">
                <a:solidFill>
                  <a:schemeClr val="tx1"/>
                </a:solidFill>
              </a:endParaRPr>
            </a:p>
          </p:txBody>
        </p:sp>
        <p:sp>
          <p:nvSpPr>
            <p:cNvPr id="12" name="TextBox 11"/>
            <p:cNvSpPr txBox="1"/>
            <p:nvPr/>
          </p:nvSpPr>
          <p:spPr>
            <a:xfrm>
              <a:off x="4565423" y="5771654"/>
              <a:ext cx="922421" cy="461665"/>
            </a:xfrm>
            <a:prstGeom prst="rect">
              <a:avLst/>
            </a:prstGeom>
            <a:noFill/>
          </p:spPr>
          <p:txBody>
            <a:bodyPr wrap="square" rtlCol="0">
              <a:noAutofit/>
            </a:bodyPr>
            <a:lstStyle/>
            <a:p>
              <a:endParaRPr lang="en-US" sz="1400" dirty="0" smtClean="0">
                <a:solidFill>
                  <a:srgbClr val="000000"/>
                </a:solidFill>
                <a:latin typeface="+mn-lt"/>
              </a:endParaRPr>
            </a:p>
          </p:txBody>
        </p:sp>
        <p:cxnSp>
          <p:nvCxnSpPr>
            <p:cNvPr id="13" name="Straight Connector 12"/>
            <p:cNvCxnSpPr>
              <a:stCxn id="7" idx="5"/>
              <a:endCxn id="14" idx="0"/>
            </p:cNvCxnSpPr>
            <p:nvPr/>
          </p:nvCxnSpPr>
          <p:spPr>
            <a:xfrm>
              <a:off x="4526827" y="5168729"/>
              <a:ext cx="1127410" cy="753454"/>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520230" y="592218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smtClean="0">
                  <a:solidFill>
                    <a:schemeClr val="tx1"/>
                  </a:solidFill>
                </a:rPr>
                <a:t>n</a:t>
              </a:r>
              <a:r>
                <a:rPr lang="en-US" sz="1400" baseline="-25000" dirty="0">
                  <a:solidFill>
                    <a:schemeClr val="tx1"/>
                  </a:solidFill>
                </a:rPr>
                <a:t>2</a:t>
              </a:r>
              <a:endParaRPr lang="en-US" sz="1400" dirty="0">
                <a:solidFill>
                  <a:schemeClr val="tx1"/>
                </a:solidFill>
              </a:endParaRPr>
            </a:p>
          </p:txBody>
        </p:sp>
        <p:sp>
          <p:nvSpPr>
            <p:cNvPr id="15" name="TextBox 14"/>
            <p:cNvSpPr txBox="1"/>
            <p:nvPr/>
          </p:nvSpPr>
          <p:spPr>
            <a:xfrm>
              <a:off x="3221468" y="5269384"/>
              <a:ext cx="815459" cy="369332"/>
            </a:xfrm>
            <a:prstGeom prst="rect">
              <a:avLst/>
            </a:prstGeom>
            <a:noFill/>
          </p:spPr>
          <p:txBody>
            <a:bodyPr wrap="square" rtlCol="0">
              <a:noAutofit/>
            </a:bodyPr>
            <a:lstStyle/>
            <a:p>
              <a:pPr algn="ctr"/>
              <a:r>
                <a:rPr lang="en-US" sz="1400" dirty="0">
                  <a:solidFill>
                    <a:srgbClr val="000000"/>
                  </a:solidFill>
                </a:rPr>
                <a:t>3</a:t>
              </a:r>
              <a:endParaRPr lang="en-US" sz="1400" dirty="0" smtClean="0">
                <a:solidFill>
                  <a:srgbClr val="000000"/>
                </a:solidFill>
              </a:endParaRPr>
            </a:p>
          </p:txBody>
        </p:sp>
        <p:sp>
          <p:nvSpPr>
            <p:cNvPr id="17" name="TextBox 16"/>
            <p:cNvSpPr txBox="1"/>
            <p:nvPr/>
          </p:nvSpPr>
          <p:spPr>
            <a:xfrm>
              <a:off x="4892497" y="5269384"/>
              <a:ext cx="815459" cy="369332"/>
            </a:xfrm>
            <a:prstGeom prst="rect">
              <a:avLst/>
            </a:prstGeom>
            <a:noFill/>
          </p:spPr>
          <p:txBody>
            <a:bodyPr wrap="square" rtlCol="0">
              <a:noAutofit/>
            </a:bodyPr>
            <a:lstStyle/>
            <a:p>
              <a:pPr algn="ctr"/>
              <a:r>
                <a:rPr lang="en-US" sz="1400" dirty="0">
                  <a:solidFill>
                    <a:srgbClr val="000000"/>
                  </a:solidFill>
                </a:rPr>
                <a:t>4</a:t>
              </a:r>
              <a:endParaRPr lang="en-US" sz="1400" dirty="0" smtClean="0">
                <a:solidFill>
                  <a:srgbClr val="000000"/>
                </a:solidFill>
              </a:endParaRPr>
            </a:p>
          </p:txBody>
        </p:sp>
        <p:sp>
          <p:nvSpPr>
            <p:cNvPr id="18" name="TextBox 17"/>
            <p:cNvSpPr txBox="1"/>
            <p:nvPr/>
          </p:nvSpPr>
          <p:spPr>
            <a:xfrm>
              <a:off x="2521381" y="5920317"/>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=16</a:t>
              </a:r>
            </a:p>
          </p:txBody>
        </p:sp>
        <p:sp>
          <p:nvSpPr>
            <p:cNvPr id="20" name="TextBox 19"/>
            <p:cNvSpPr txBox="1"/>
            <p:nvPr/>
          </p:nvSpPr>
          <p:spPr>
            <a:xfrm>
              <a:off x="5654237" y="5889283"/>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=11</a:t>
              </a:r>
            </a:p>
          </p:txBody>
        </p:sp>
        <p:sp>
          <p:nvSpPr>
            <p:cNvPr id="21" name="TextBox 20"/>
            <p:cNvSpPr txBox="1"/>
            <p:nvPr/>
          </p:nvSpPr>
          <p:spPr>
            <a:xfrm>
              <a:off x="4043576" y="4545735"/>
              <a:ext cx="815459" cy="369332"/>
            </a:xfrm>
            <a:prstGeom prst="rect">
              <a:avLst/>
            </a:prstGeom>
            <a:noFill/>
          </p:spPr>
          <p:txBody>
            <a:bodyPr wrap="square" rtlCol="0">
              <a:noAutofit/>
            </a:bodyPr>
            <a:lstStyle/>
            <a:p>
              <a:pPr algn="ctr"/>
              <a:r>
                <a:rPr lang="en-US" sz="1400" dirty="0" smtClean="0">
                  <a:solidFill>
                    <a:srgbClr val="000000"/>
                  </a:solidFill>
                </a:rPr>
                <a:t>h=10</a:t>
              </a:r>
            </a:p>
          </p:txBody>
        </p:sp>
      </p:grpSp>
      <p:sp>
        <p:nvSpPr>
          <p:cNvPr id="3" name="TextBox 2"/>
          <p:cNvSpPr txBox="1"/>
          <p:nvPr/>
        </p:nvSpPr>
        <p:spPr>
          <a:xfrm>
            <a:off x="562530" y="4210499"/>
            <a:ext cx="896800" cy="307777"/>
          </a:xfrm>
          <a:prstGeom prst="rect">
            <a:avLst/>
          </a:prstGeom>
          <a:noFill/>
        </p:spPr>
        <p:txBody>
          <a:bodyPr wrap="square" rtlCol="0">
            <a:spAutoFit/>
          </a:bodyPr>
          <a:lstStyle/>
          <a:p>
            <a:pPr algn="ctr"/>
            <a:r>
              <a:rPr lang="en-US" sz="1400" dirty="0" smtClean="0"/>
              <a:t>3+16=19</a:t>
            </a:r>
            <a:endParaRPr lang="en-US" sz="1400" dirty="0"/>
          </a:p>
        </p:txBody>
      </p:sp>
      <p:sp>
        <p:nvSpPr>
          <p:cNvPr id="19" name="TextBox 18"/>
          <p:cNvSpPr txBox="1"/>
          <p:nvPr/>
        </p:nvSpPr>
        <p:spPr>
          <a:xfrm>
            <a:off x="2566814" y="4210045"/>
            <a:ext cx="896800" cy="307777"/>
          </a:xfrm>
          <a:prstGeom prst="rect">
            <a:avLst/>
          </a:prstGeom>
          <a:noFill/>
        </p:spPr>
        <p:txBody>
          <a:bodyPr wrap="square" rtlCol="0">
            <a:spAutoFit/>
          </a:bodyPr>
          <a:lstStyle/>
          <a:p>
            <a:pPr algn="ctr"/>
            <a:r>
              <a:rPr lang="en-US" sz="1400" dirty="0"/>
              <a:t>4</a:t>
            </a:r>
            <a:r>
              <a:rPr lang="en-US" sz="1400" dirty="0" smtClean="0"/>
              <a:t>+11=15</a:t>
            </a:r>
            <a:endParaRPr lang="en-US" sz="1400" dirty="0"/>
          </a:p>
        </p:txBody>
      </p:sp>
      <p:sp>
        <p:nvSpPr>
          <p:cNvPr id="22" name="TextBox 21"/>
          <p:cNvSpPr txBox="1"/>
          <p:nvPr/>
        </p:nvSpPr>
        <p:spPr>
          <a:xfrm>
            <a:off x="1562930" y="3649517"/>
            <a:ext cx="815459" cy="369332"/>
          </a:xfrm>
          <a:prstGeom prst="rect">
            <a:avLst/>
          </a:prstGeom>
          <a:noFill/>
        </p:spPr>
        <p:txBody>
          <a:bodyPr wrap="square" rtlCol="0">
            <a:noAutofit/>
          </a:bodyPr>
          <a:lstStyle/>
          <a:p>
            <a:pPr algn="ctr"/>
            <a:r>
              <a:rPr lang="en-US" sz="1400" dirty="0" smtClean="0">
                <a:solidFill>
                  <a:srgbClr val="990000"/>
                </a:solidFill>
              </a:rPr>
              <a:t>h</a:t>
            </a:r>
            <a:r>
              <a:rPr lang="en-US" sz="1400" baseline="30000" dirty="0" smtClean="0">
                <a:solidFill>
                  <a:srgbClr val="990000"/>
                </a:solidFill>
              </a:rPr>
              <a:t>1</a:t>
            </a:r>
            <a:r>
              <a:rPr lang="en-US" sz="1400" dirty="0" smtClean="0">
                <a:solidFill>
                  <a:srgbClr val="990000"/>
                </a:solidFill>
              </a:rPr>
              <a:t>=15</a:t>
            </a:r>
          </a:p>
        </p:txBody>
      </p:sp>
      <p:grpSp>
        <p:nvGrpSpPr>
          <p:cNvPr id="38" name="Group 37"/>
          <p:cNvGrpSpPr/>
          <p:nvPr/>
        </p:nvGrpSpPr>
        <p:grpSpPr>
          <a:xfrm>
            <a:off x="4256679" y="3831317"/>
            <a:ext cx="3975260" cy="1712880"/>
            <a:chOff x="2531366" y="4545735"/>
            <a:chExt cx="3975260" cy="1712880"/>
          </a:xfrm>
        </p:grpSpPr>
        <p:sp>
          <p:nvSpPr>
            <p:cNvPr id="39" name="Oval 38"/>
            <p:cNvSpPr/>
            <p:nvPr/>
          </p:nvSpPr>
          <p:spPr>
            <a:xfrm>
              <a:off x="4298063" y="49249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a:solidFill>
                    <a:schemeClr val="tx1"/>
                  </a:solidFill>
                </a:rPr>
                <a:t>n</a:t>
              </a:r>
            </a:p>
          </p:txBody>
        </p:sp>
        <p:cxnSp>
          <p:nvCxnSpPr>
            <p:cNvPr id="40" name="Straight Connector 39"/>
            <p:cNvCxnSpPr>
              <a:stCxn id="39" idx="3"/>
              <a:endCxn id="41" idx="0"/>
            </p:cNvCxnSpPr>
            <p:nvPr/>
          </p:nvCxnSpPr>
          <p:spPr>
            <a:xfrm flipH="1">
              <a:off x="3355475" y="5168729"/>
              <a:ext cx="981838" cy="753454"/>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221468" y="592218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a:solidFill>
                    <a:schemeClr val="tx1"/>
                  </a:solidFill>
                </a:rPr>
                <a:t>n</a:t>
              </a:r>
              <a:r>
                <a:rPr lang="en-US" sz="1400" baseline="-25000" dirty="0" smtClean="0">
                  <a:solidFill>
                    <a:schemeClr val="tx1"/>
                  </a:solidFill>
                </a:rPr>
                <a:t>1</a:t>
              </a:r>
              <a:endParaRPr lang="en-US" sz="1400" dirty="0">
                <a:solidFill>
                  <a:schemeClr val="tx1"/>
                </a:solidFill>
              </a:endParaRPr>
            </a:p>
          </p:txBody>
        </p:sp>
        <p:sp>
          <p:nvSpPr>
            <p:cNvPr id="42" name="TextBox 41"/>
            <p:cNvSpPr txBox="1"/>
            <p:nvPr/>
          </p:nvSpPr>
          <p:spPr>
            <a:xfrm>
              <a:off x="4565423" y="5771654"/>
              <a:ext cx="922421" cy="461665"/>
            </a:xfrm>
            <a:prstGeom prst="rect">
              <a:avLst/>
            </a:prstGeom>
            <a:noFill/>
          </p:spPr>
          <p:txBody>
            <a:bodyPr wrap="square" rtlCol="0">
              <a:noAutofit/>
            </a:bodyPr>
            <a:lstStyle/>
            <a:p>
              <a:endParaRPr lang="en-US" sz="1400" dirty="0" smtClean="0">
                <a:solidFill>
                  <a:srgbClr val="000000"/>
                </a:solidFill>
                <a:latin typeface="+mn-lt"/>
              </a:endParaRPr>
            </a:p>
          </p:txBody>
        </p:sp>
        <p:cxnSp>
          <p:nvCxnSpPr>
            <p:cNvPr id="43" name="Straight Connector 42"/>
            <p:cNvCxnSpPr>
              <a:stCxn id="39" idx="5"/>
              <a:endCxn id="44" idx="0"/>
            </p:cNvCxnSpPr>
            <p:nvPr/>
          </p:nvCxnSpPr>
          <p:spPr>
            <a:xfrm>
              <a:off x="4526827" y="5168729"/>
              <a:ext cx="1127410" cy="753454"/>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520230" y="592218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smtClean="0">
                  <a:solidFill>
                    <a:schemeClr val="tx1"/>
                  </a:solidFill>
                </a:rPr>
                <a:t>n</a:t>
              </a:r>
              <a:r>
                <a:rPr lang="en-US" sz="1400" baseline="-25000" dirty="0">
                  <a:solidFill>
                    <a:schemeClr val="tx1"/>
                  </a:solidFill>
                </a:rPr>
                <a:t>2</a:t>
              </a:r>
              <a:endParaRPr lang="en-US" sz="1400" dirty="0">
                <a:solidFill>
                  <a:schemeClr val="tx1"/>
                </a:solidFill>
              </a:endParaRPr>
            </a:p>
          </p:txBody>
        </p:sp>
        <p:sp>
          <p:nvSpPr>
            <p:cNvPr id="45" name="TextBox 44"/>
            <p:cNvSpPr txBox="1"/>
            <p:nvPr/>
          </p:nvSpPr>
          <p:spPr>
            <a:xfrm>
              <a:off x="3221468" y="5269384"/>
              <a:ext cx="815459" cy="369332"/>
            </a:xfrm>
            <a:prstGeom prst="rect">
              <a:avLst/>
            </a:prstGeom>
            <a:noFill/>
          </p:spPr>
          <p:txBody>
            <a:bodyPr wrap="square" rtlCol="0">
              <a:noAutofit/>
            </a:bodyPr>
            <a:lstStyle/>
            <a:p>
              <a:pPr algn="ctr"/>
              <a:r>
                <a:rPr lang="en-US" sz="1400" dirty="0">
                  <a:solidFill>
                    <a:srgbClr val="000000"/>
                  </a:solidFill>
                </a:rPr>
                <a:t>3</a:t>
              </a:r>
              <a:endParaRPr lang="en-US" sz="1400" dirty="0" smtClean="0">
                <a:solidFill>
                  <a:srgbClr val="000000"/>
                </a:solidFill>
              </a:endParaRPr>
            </a:p>
          </p:txBody>
        </p:sp>
        <p:sp>
          <p:nvSpPr>
            <p:cNvPr id="46" name="TextBox 45"/>
            <p:cNvSpPr txBox="1"/>
            <p:nvPr/>
          </p:nvSpPr>
          <p:spPr>
            <a:xfrm>
              <a:off x="4892497" y="5269384"/>
              <a:ext cx="815459" cy="369332"/>
            </a:xfrm>
            <a:prstGeom prst="rect">
              <a:avLst/>
            </a:prstGeom>
            <a:noFill/>
          </p:spPr>
          <p:txBody>
            <a:bodyPr wrap="square" rtlCol="0">
              <a:noAutofit/>
            </a:bodyPr>
            <a:lstStyle/>
            <a:p>
              <a:pPr algn="ctr"/>
              <a:r>
                <a:rPr lang="en-US" sz="1400" dirty="0">
                  <a:solidFill>
                    <a:srgbClr val="000000"/>
                  </a:solidFill>
                </a:rPr>
                <a:t>4</a:t>
              </a:r>
              <a:endParaRPr lang="en-US" sz="1400" dirty="0" smtClean="0">
                <a:solidFill>
                  <a:srgbClr val="000000"/>
                </a:solidFill>
              </a:endParaRPr>
            </a:p>
          </p:txBody>
        </p:sp>
        <p:sp>
          <p:nvSpPr>
            <p:cNvPr id="47" name="TextBox 46"/>
            <p:cNvSpPr txBox="1"/>
            <p:nvPr/>
          </p:nvSpPr>
          <p:spPr>
            <a:xfrm>
              <a:off x="2531366" y="5889283"/>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=16</a:t>
              </a:r>
            </a:p>
          </p:txBody>
        </p:sp>
        <p:sp>
          <p:nvSpPr>
            <p:cNvPr id="48" name="TextBox 47"/>
            <p:cNvSpPr txBox="1"/>
            <p:nvPr/>
          </p:nvSpPr>
          <p:spPr>
            <a:xfrm>
              <a:off x="5691167" y="5889283"/>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=11</a:t>
              </a:r>
            </a:p>
          </p:txBody>
        </p:sp>
        <p:sp>
          <p:nvSpPr>
            <p:cNvPr id="49" name="TextBox 48"/>
            <p:cNvSpPr txBox="1"/>
            <p:nvPr/>
          </p:nvSpPr>
          <p:spPr>
            <a:xfrm>
              <a:off x="4043576" y="4545735"/>
              <a:ext cx="815459" cy="369332"/>
            </a:xfrm>
            <a:prstGeom prst="rect">
              <a:avLst/>
            </a:prstGeom>
            <a:noFill/>
          </p:spPr>
          <p:txBody>
            <a:bodyPr wrap="square" rtlCol="0">
              <a:noAutofit/>
            </a:bodyPr>
            <a:lstStyle/>
            <a:p>
              <a:pPr algn="ctr"/>
              <a:r>
                <a:rPr lang="en-US" sz="1400" dirty="0" smtClean="0">
                  <a:solidFill>
                    <a:srgbClr val="000000"/>
                  </a:solidFill>
                </a:rPr>
                <a:t>h=10</a:t>
              </a:r>
            </a:p>
          </p:txBody>
        </p:sp>
      </p:grpSp>
      <p:sp>
        <p:nvSpPr>
          <p:cNvPr id="50" name="Oval 49"/>
          <p:cNvSpPr/>
          <p:nvPr/>
        </p:nvSpPr>
        <p:spPr>
          <a:xfrm>
            <a:off x="4452636" y="597207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smtClean="0">
                <a:solidFill>
                  <a:schemeClr val="tx1"/>
                </a:solidFill>
              </a:rPr>
              <a:t>n</a:t>
            </a:r>
            <a:r>
              <a:rPr lang="en-US" sz="1400" baseline="-25000" dirty="0">
                <a:solidFill>
                  <a:schemeClr val="tx1"/>
                </a:solidFill>
              </a:rPr>
              <a:t>3</a:t>
            </a:r>
            <a:endParaRPr lang="en-US" sz="1400" dirty="0">
              <a:solidFill>
                <a:schemeClr val="tx1"/>
              </a:solidFill>
            </a:endParaRPr>
          </a:p>
        </p:txBody>
      </p:sp>
      <p:sp>
        <p:nvSpPr>
          <p:cNvPr id="51" name="Oval 50"/>
          <p:cNvSpPr/>
          <p:nvPr/>
        </p:nvSpPr>
        <p:spPr>
          <a:xfrm>
            <a:off x="5390126" y="59816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smtClean="0">
                <a:solidFill>
                  <a:schemeClr val="tx1"/>
                </a:solidFill>
              </a:rPr>
              <a:t>n</a:t>
            </a:r>
            <a:r>
              <a:rPr lang="en-US" sz="1400" baseline="-25000" dirty="0">
                <a:solidFill>
                  <a:schemeClr val="tx1"/>
                </a:solidFill>
              </a:rPr>
              <a:t>4</a:t>
            </a:r>
            <a:endParaRPr lang="en-US" sz="1400" dirty="0">
              <a:solidFill>
                <a:schemeClr val="tx1"/>
              </a:solidFill>
            </a:endParaRPr>
          </a:p>
        </p:txBody>
      </p:sp>
      <p:sp>
        <p:nvSpPr>
          <p:cNvPr id="52" name="Oval 51"/>
          <p:cNvSpPr/>
          <p:nvPr/>
        </p:nvSpPr>
        <p:spPr>
          <a:xfrm>
            <a:off x="6775581" y="597207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smtClean="0">
                <a:solidFill>
                  <a:schemeClr val="tx1"/>
                </a:solidFill>
              </a:rPr>
              <a:t>n</a:t>
            </a:r>
            <a:r>
              <a:rPr lang="en-US" sz="1400" baseline="-25000" dirty="0" smtClean="0">
                <a:solidFill>
                  <a:schemeClr val="tx1"/>
                </a:solidFill>
              </a:rPr>
              <a:t>5</a:t>
            </a:r>
            <a:endParaRPr lang="en-US" sz="1400" dirty="0">
              <a:solidFill>
                <a:schemeClr val="tx1"/>
              </a:solidFill>
            </a:endParaRPr>
          </a:p>
        </p:txBody>
      </p:sp>
      <p:sp>
        <p:nvSpPr>
          <p:cNvPr id="53" name="Oval 52"/>
          <p:cNvSpPr/>
          <p:nvPr/>
        </p:nvSpPr>
        <p:spPr>
          <a:xfrm>
            <a:off x="7713071" y="59816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noAutofit/>
          </a:bodyPr>
          <a:lstStyle/>
          <a:p>
            <a:pPr algn="ctr">
              <a:defRPr/>
            </a:pPr>
            <a:r>
              <a:rPr lang="en-US" sz="1400" dirty="0" smtClean="0">
                <a:solidFill>
                  <a:schemeClr val="tx1"/>
                </a:solidFill>
              </a:rPr>
              <a:t>n</a:t>
            </a:r>
            <a:r>
              <a:rPr lang="en-US" sz="1400" baseline="-25000" dirty="0" smtClean="0">
                <a:solidFill>
                  <a:schemeClr val="tx1"/>
                </a:solidFill>
              </a:rPr>
              <a:t>6</a:t>
            </a:r>
            <a:endParaRPr lang="en-US" sz="1400" dirty="0">
              <a:solidFill>
                <a:schemeClr val="tx1"/>
              </a:solidFill>
            </a:endParaRPr>
          </a:p>
        </p:txBody>
      </p:sp>
      <p:cxnSp>
        <p:nvCxnSpPr>
          <p:cNvPr id="54" name="Straight Connector 53"/>
          <p:cNvCxnSpPr>
            <a:stCxn id="41" idx="3"/>
            <a:endCxn id="50" idx="0"/>
          </p:cNvCxnSpPr>
          <p:nvPr/>
        </p:nvCxnSpPr>
        <p:spPr>
          <a:xfrm flipH="1">
            <a:off x="4586643" y="5451577"/>
            <a:ext cx="399388" cy="520497"/>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1" idx="5"/>
            <a:endCxn id="51" idx="0"/>
          </p:cNvCxnSpPr>
          <p:nvPr/>
        </p:nvCxnSpPr>
        <p:spPr>
          <a:xfrm>
            <a:off x="5175545" y="5451577"/>
            <a:ext cx="348588" cy="530075"/>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4" idx="3"/>
            <a:endCxn id="52" idx="0"/>
          </p:cNvCxnSpPr>
          <p:nvPr/>
        </p:nvCxnSpPr>
        <p:spPr>
          <a:xfrm flipH="1">
            <a:off x="6909588" y="5451577"/>
            <a:ext cx="375205" cy="520497"/>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4" idx="5"/>
            <a:endCxn id="53" idx="0"/>
          </p:cNvCxnSpPr>
          <p:nvPr/>
        </p:nvCxnSpPr>
        <p:spPr>
          <a:xfrm>
            <a:off x="7474307" y="5451577"/>
            <a:ext cx="372771" cy="530075"/>
          </a:xfrm>
          <a:prstGeom prst="line">
            <a:avLst/>
          </a:prstGeom>
          <a:solidFill>
            <a:srgbClr val="99CCFF"/>
          </a:solidFill>
          <a:ln w="3175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765277" y="5960260"/>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=17</a:t>
            </a:r>
          </a:p>
        </p:txBody>
      </p:sp>
      <p:sp>
        <p:nvSpPr>
          <p:cNvPr id="68" name="TextBox 67"/>
          <p:cNvSpPr txBox="1"/>
          <p:nvPr/>
        </p:nvSpPr>
        <p:spPr>
          <a:xfrm>
            <a:off x="5524133" y="5958920"/>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=20</a:t>
            </a:r>
          </a:p>
        </p:txBody>
      </p:sp>
      <p:sp>
        <p:nvSpPr>
          <p:cNvPr id="69" name="TextBox 68"/>
          <p:cNvSpPr txBox="1"/>
          <p:nvPr/>
        </p:nvSpPr>
        <p:spPr>
          <a:xfrm>
            <a:off x="6092161" y="5958762"/>
            <a:ext cx="815459" cy="369332"/>
          </a:xfrm>
          <a:prstGeom prst="rect">
            <a:avLst/>
          </a:prstGeom>
          <a:noFill/>
        </p:spPr>
        <p:txBody>
          <a:bodyPr wrap="square" rtlCol="0">
            <a:noAutofit/>
          </a:bodyPr>
          <a:lstStyle/>
          <a:p>
            <a:pPr algn="ctr"/>
            <a:r>
              <a:rPr lang="en-US" sz="1400" dirty="0" smtClean="0">
                <a:solidFill>
                  <a:srgbClr val="000000"/>
                </a:solidFill>
              </a:rPr>
              <a:t>h=15</a:t>
            </a:r>
          </a:p>
        </p:txBody>
      </p:sp>
      <p:sp>
        <p:nvSpPr>
          <p:cNvPr id="70" name="TextBox 69"/>
          <p:cNvSpPr txBox="1"/>
          <p:nvPr/>
        </p:nvSpPr>
        <p:spPr>
          <a:xfrm>
            <a:off x="7847078" y="5963329"/>
            <a:ext cx="815459" cy="369332"/>
          </a:xfrm>
          <a:prstGeom prst="rect">
            <a:avLst/>
          </a:prstGeom>
          <a:noFill/>
        </p:spPr>
        <p:txBody>
          <a:bodyPr wrap="square" rtlCol="0">
            <a:noAutofit/>
          </a:bodyPr>
          <a:lstStyle/>
          <a:p>
            <a:pPr algn="ctr"/>
            <a:r>
              <a:rPr lang="en-US" sz="1400" dirty="0" smtClean="0">
                <a:solidFill>
                  <a:srgbClr val="000000"/>
                </a:solidFill>
              </a:rPr>
              <a:t>h=14</a:t>
            </a:r>
          </a:p>
        </p:txBody>
      </p:sp>
      <p:sp>
        <p:nvSpPr>
          <p:cNvPr id="71" name="TextBox 70"/>
          <p:cNvSpPr txBox="1"/>
          <p:nvPr/>
        </p:nvSpPr>
        <p:spPr>
          <a:xfrm>
            <a:off x="4170572" y="5493408"/>
            <a:ext cx="815459" cy="369332"/>
          </a:xfrm>
          <a:prstGeom prst="rect">
            <a:avLst/>
          </a:prstGeom>
          <a:noFill/>
        </p:spPr>
        <p:txBody>
          <a:bodyPr wrap="square" rtlCol="0">
            <a:noAutofit/>
          </a:bodyPr>
          <a:lstStyle/>
          <a:p>
            <a:pPr algn="ctr"/>
            <a:r>
              <a:rPr lang="en-US" sz="1400" dirty="0" smtClean="0">
                <a:solidFill>
                  <a:srgbClr val="000000"/>
                </a:solidFill>
              </a:rPr>
              <a:t>2</a:t>
            </a:r>
          </a:p>
        </p:txBody>
      </p:sp>
      <p:sp>
        <p:nvSpPr>
          <p:cNvPr id="72" name="TextBox 71"/>
          <p:cNvSpPr txBox="1"/>
          <p:nvPr/>
        </p:nvSpPr>
        <p:spPr>
          <a:xfrm>
            <a:off x="5095504" y="5497757"/>
            <a:ext cx="815459" cy="369332"/>
          </a:xfrm>
          <a:prstGeom prst="rect">
            <a:avLst/>
          </a:prstGeom>
          <a:noFill/>
        </p:spPr>
        <p:txBody>
          <a:bodyPr wrap="square" rtlCol="0">
            <a:noAutofit/>
          </a:bodyPr>
          <a:lstStyle/>
          <a:p>
            <a:pPr algn="ctr"/>
            <a:r>
              <a:rPr lang="en-US" sz="1400" dirty="0">
                <a:solidFill>
                  <a:srgbClr val="000000"/>
                </a:solidFill>
              </a:rPr>
              <a:t>1</a:t>
            </a:r>
            <a:endParaRPr lang="en-US" sz="1400" dirty="0" smtClean="0">
              <a:solidFill>
                <a:srgbClr val="000000"/>
              </a:solidFill>
            </a:endParaRPr>
          </a:p>
        </p:txBody>
      </p:sp>
      <p:sp>
        <p:nvSpPr>
          <p:cNvPr id="73" name="TextBox 72"/>
          <p:cNvSpPr txBox="1"/>
          <p:nvPr/>
        </p:nvSpPr>
        <p:spPr>
          <a:xfrm>
            <a:off x="6487501" y="5509562"/>
            <a:ext cx="815459" cy="369332"/>
          </a:xfrm>
          <a:prstGeom prst="rect">
            <a:avLst/>
          </a:prstGeom>
          <a:noFill/>
        </p:spPr>
        <p:txBody>
          <a:bodyPr wrap="square" rtlCol="0">
            <a:noAutofit/>
          </a:bodyPr>
          <a:lstStyle/>
          <a:p>
            <a:pPr algn="ctr"/>
            <a:r>
              <a:rPr lang="en-US" sz="1400" dirty="0" smtClean="0">
                <a:solidFill>
                  <a:srgbClr val="000000"/>
                </a:solidFill>
              </a:rPr>
              <a:t>8</a:t>
            </a:r>
          </a:p>
        </p:txBody>
      </p:sp>
      <p:sp>
        <p:nvSpPr>
          <p:cNvPr id="74" name="TextBox 73"/>
          <p:cNvSpPr txBox="1"/>
          <p:nvPr/>
        </p:nvSpPr>
        <p:spPr>
          <a:xfrm>
            <a:off x="7444318" y="5502757"/>
            <a:ext cx="815459" cy="369332"/>
          </a:xfrm>
          <a:prstGeom prst="rect">
            <a:avLst/>
          </a:prstGeom>
          <a:noFill/>
        </p:spPr>
        <p:txBody>
          <a:bodyPr wrap="square" rtlCol="0">
            <a:noAutofit/>
          </a:bodyPr>
          <a:lstStyle/>
          <a:p>
            <a:pPr algn="ctr"/>
            <a:r>
              <a:rPr lang="en-US" sz="1400" dirty="0" smtClean="0">
                <a:solidFill>
                  <a:srgbClr val="000000"/>
                </a:solidFill>
              </a:rPr>
              <a:t>3</a:t>
            </a:r>
          </a:p>
        </p:txBody>
      </p:sp>
      <p:sp>
        <p:nvSpPr>
          <p:cNvPr id="75" name="TextBox 74"/>
          <p:cNvSpPr txBox="1"/>
          <p:nvPr/>
        </p:nvSpPr>
        <p:spPr>
          <a:xfrm>
            <a:off x="4255195" y="4957933"/>
            <a:ext cx="815459" cy="369332"/>
          </a:xfrm>
          <a:prstGeom prst="rect">
            <a:avLst/>
          </a:prstGeom>
          <a:noFill/>
        </p:spPr>
        <p:txBody>
          <a:bodyPr wrap="square" rtlCol="0">
            <a:noAutofit/>
          </a:bodyPr>
          <a:lstStyle/>
          <a:p>
            <a:pPr algn="ctr"/>
            <a:r>
              <a:rPr lang="en-US" sz="1400" dirty="0" smtClean="0">
                <a:solidFill>
                  <a:srgbClr val="000000"/>
                </a:solidFill>
              </a:rPr>
              <a:t>h</a:t>
            </a:r>
            <a:r>
              <a:rPr lang="en-US" sz="1400" baseline="30000" dirty="0" smtClean="0">
                <a:solidFill>
                  <a:srgbClr val="000000"/>
                </a:solidFill>
              </a:rPr>
              <a:t>1</a:t>
            </a:r>
            <a:r>
              <a:rPr lang="en-US" sz="1400" dirty="0" smtClean="0">
                <a:solidFill>
                  <a:srgbClr val="000000"/>
                </a:solidFill>
              </a:rPr>
              <a:t>=19</a:t>
            </a:r>
          </a:p>
        </p:txBody>
      </p:sp>
      <p:sp>
        <p:nvSpPr>
          <p:cNvPr id="76" name="TextBox 75"/>
          <p:cNvSpPr txBox="1"/>
          <p:nvPr/>
        </p:nvSpPr>
        <p:spPr>
          <a:xfrm>
            <a:off x="7389766" y="4987014"/>
            <a:ext cx="815459" cy="369332"/>
          </a:xfrm>
          <a:prstGeom prst="rect">
            <a:avLst/>
          </a:prstGeom>
          <a:noFill/>
        </p:spPr>
        <p:txBody>
          <a:bodyPr wrap="square" rtlCol="0">
            <a:noAutofit/>
          </a:bodyPr>
          <a:lstStyle/>
          <a:p>
            <a:pPr algn="ctr"/>
            <a:r>
              <a:rPr lang="en-US" sz="1400" dirty="0" smtClean="0">
                <a:solidFill>
                  <a:srgbClr val="000000"/>
                </a:solidFill>
              </a:rPr>
              <a:t>h</a:t>
            </a:r>
            <a:r>
              <a:rPr lang="en-US" sz="1400" baseline="30000" dirty="0" smtClean="0">
                <a:solidFill>
                  <a:srgbClr val="000000"/>
                </a:solidFill>
              </a:rPr>
              <a:t>1</a:t>
            </a:r>
            <a:r>
              <a:rPr lang="en-US" sz="1400" dirty="0" smtClean="0">
                <a:solidFill>
                  <a:srgbClr val="000000"/>
                </a:solidFill>
              </a:rPr>
              <a:t>=17</a:t>
            </a:r>
          </a:p>
        </p:txBody>
      </p:sp>
      <p:sp>
        <p:nvSpPr>
          <p:cNvPr id="77" name="TextBox 76"/>
          <p:cNvSpPr txBox="1"/>
          <p:nvPr/>
        </p:nvSpPr>
        <p:spPr>
          <a:xfrm>
            <a:off x="5762240" y="3639658"/>
            <a:ext cx="815459" cy="369332"/>
          </a:xfrm>
          <a:prstGeom prst="rect">
            <a:avLst/>
          </a:prstGeom>
          <a:noFill/>
        </p:spPr>
        <p:txBody>
          <a:bodyPr wrap="square" rtlCol="0">
            <a:noAutofit/>
          </a:bodyPr>
          <a:lstStyle/>
          <a:p>
            <a:pPr algn="ctr"/>
            <a:r>
              <a:rPr lang="en-US" sz="1400" dirty="0" smtClean="0">
                <a:solidFill>
                  <a:srgbClr val="990000"/>
                </a:solidFill>
              </a:rPr>
              <a:t>h</a:t>
            </a:r>
            <a:r>
              <a:rPr lang="en-US" sz="1400" baseline="30000" dirty="0" smtClean="0">
                <a:solidFill>
                  <a:srgbClr val="990000"/>
                </a:solidFill>
              </a:rPr>
              <a:t>2</a:t>
            </a:r>
            <a:r>
              <a:rPr lang="en-US" sz="1400" dirty="0" smtClean="0">
                <a:solidFill>
                  <a:srgbClr val="990000"/>
                </a:solidFill>
              </a:rPr>
              <a:t>=21</a:t>
            </a:r>
          </a:p>
        </p:txBody>
      </p:sp>
      <p:sp>
        <p:nvSpPr>
          <p:cNvPr id="78" name="TextBox 77"/>
          <p:cNvSpPr txBox="1"/>
          <p:nvPr/>
        </p:nvSpPr>
        <p:spPr>
          <a:xfrm>
            <a:off x="2363315" y="3684152"/>
            <a:ext cx="1885822" cy="369332"/>
          </a:xfrm>
          <a:prstGeom prst="rect">
            <a:avLst/>
          </a:prstGeom>
          <a:noFill/>
        </p:spPr>
        <p:txBody>
          <a:bodyPr wrap="square" rtlCol="0">
            <a:spAutoFit/>
          </a:bodyPr>
          <a:lstStyle/>
          <a:p>
            <a:r>
              <a:rPr lang="en-US" dirty="0"/>
              <a:t>r</a:t>
            </a:r>
            <a:r>
              <a:rPr lang="en-US" dirty="0" smtClean="0"/>
              <a:t>es</a:t>
            </a:r>
            <a:r>
              <a:rPr lang="en-US" baseline="30000" dirty="0" smtClean="0"/>
              <a:t>1</a:t>
            </a:r>
            <a:r>
              <a:rPr lang="en-US" dirty="0" smtClean="0"/>
              <a:t>=15-10=5</a:t>
            </a:r>
            <a:endParaRPr lang="en-US" dirty="0"/>
          </a:p>
        </p:txBody>
      </p:sp>
      <p:sp>
        <p:nvSpPr>
          <p:cNvPr id="79" name="TextBox 78"/>
          <p:cNvSpPr txBox="1"/>
          <p:nvPr/>
        </p:nvSpPr>
        <p:spPr>
          <a:xfrm>
            <a:off x="6560790" y="3684152"/>
            <a:ext cx="1885822" cy="369332"/>
          </a:xfrm>
          <a:prstGeom prst="rect">
            <a:avLst/>
          </a:prstGeom>
          <a:noFill/>
        </p:spPr>
        <p:txBody>
          <a:bodyPr wrap="square" rtlCol="0">
            <a:spAutoFit/>
          </a:bodyPr>
          <a:lstStyle/>
          <a:p>
            <a:r>
              <a:rPr lang="en-US" dirty="0" smtClean="0"/>
              <a:t>res</a:t>
            </a:r>
            <a:r>
              <a:rPr lang="en-US" baseline="30000" dirty="0"/>
              <a:t>2</a:t>
            </a:r>
            <a:r>
              <a:rPr lang="en-US" dirty="0" smtClean="0"/>
              <a:t>=17-10=7</a:t>
            </a:r>
            <a:endParaRPr lang="en-US" dirty="0"/>
          </a:p>
        </p:txBody>
      </p:sp>
      <p:sp>
        <p:nvSpPr>
          <p:cNvPr id="81" name="TextBox 80"/>
          <p:cNvSpPr txBox="1"/>
          <p:nvPr/>
        </p:nvSpPr>
        <p:spPr>
          <a:xfrm>
            <a:off x="1036440" y="3234066"/>
            <a:ext cx="1842334" cy="369332"/>
          </a:xfrm>
          <a:prstGeom prst="rect">
            <a:avLst/>
          </a:prstGeom>
          <a:noFill/>
        </p:spPr>
        <p:txBody>
          <a:bodyPr wrap="square" rtlCol="0">
            <a:spAutoFit/>
          </a:bodyPr>
          <a:lstStyle/>
          <a:p>
            <a:pPr algn="ctr"/>
            <a:r>
              <a:rPr lang="en-US" dirty="0"/>
              <a:t>d</a:t>
            </a:r>
            <a:r>
              <a:rPr lang="en-US" dirty="0" smtClean="0"/>
              <a:t>epth 1</a:t>
            </a:r>
            <a:endParaRPr lang="en-US" dirty="0"/>
          </a:p>
        </p:txBody>
      </p:sp>
      <p:sp>
        <p:nvSpPr>
          <p:cNvPr id="82" name="TextBox 81"/>
          <p:cNvSpPr txBox="1"/>
          <p:nvPr/>
        </p:nvSpPr>
        <p:spPr>
          <a:xfrm>
            <a:off x="5214795" y="3245550"/>
            <a:ext cx="1842334" cy="369332"/>
          </a:xfrm>
          <a:prstGeom prst="rect">
            <a:avLst/>
          </a:prstGeom>
          <a:noFill/>
        </p:spPr>
        <p:txBody>
          <a:bodyPr wrap="square" rtlCol="0">
            <a:spAutoFit/>
          </a:bodyPr>
          <a:lstStyle/>
          <a:p>
            <a:pPr algn="ctr"/>
            <a:r>
              <a:rPr lang="en-US" dirty="0" smtClean="0"/>
              <a:t>depth 2</a:t>
            </a:r>
            <a:endParaRPr lang="en-US" dirty="0"/>
          </a:p>
        </p:txBody>
      </p:sp>
      <p:sp>
        <p:nvSpPr>
          <p:cNvPr id="4" name="Slide Number Placeholder 3"/>
          <p:cNvSpPr>
            <a:spLocks noGrp="1"/>
          </p:cNvSpPr>
          <p:nvPr>
            <p:ph type="sldNum" sz="quarter" idx="10"/>
          </p:nvPr>
        </p:nvSpPr>
        <p:spPr/>
        <p:txBody>
          <a:bodyPr/>
          <a:lstStyle/>
          <a:p>
            <a:fld id="{6848FA96-84E8-4582-860F-337DD09F5A80}" type="slidenum">
              <a:rPr lang="en-US" smtClean="0"/>
              <a:t>17</a:t>
            </a:fld>
            <a:endParaRPr lang="en-US" dirty="0"/>
          </a:p>
        </p:txBody>
      </p:sp>
    </p:spTree>
    <p:extLst>
      <p:ext uri="{BB962C8B-B14F-4D97-AF65-F5344CB8AC3E}">
        <p14:creationId xmlns:p14="http://schemas.microsoft.com/office/powerpoint/2010/main" val="32080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2" grpId="0"/>
      <p:bldP spid="50" grpId="0" animBg="1"/>
      <p:bldP spid="51" grpId="0" animBg="1"/>
      <p:bldP spid="52" grpId="0" animBg="1"/>
      <p:bldP spid="53" grpId="0" animBg="1"/>
      <p:bldP spid="67" grpId="0"/>
      <p:bldP spid="68" grpId="0"/>
      <p:bldP spid="69" grpId="0"/>
      <p:bldP spid="70" grpId="0"/>
      <p:bldP spid="71" grpId="0"/>
      <p:bldP spid="72" grpId="0"/>
      <p:bldP spid="73" grpId="0"/>
      <p:bldP spid="74" grpId="0"/>
      <p:bldP spid="75" grpId="0"/>
      <p:bldP spid="76" grpId="0"/>
      <p:bldP spid="77" grpId="0"/>
      <p:bldP spid="78" grpId="0"/>
      <p:bldP spid="79" grpId="1"/>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AND/OR Look-ahead</a:t>
            </a:r>
            <a:endParaRPr lang="en-US" dirty="0"/>
          </a:p>
        </p:txBody>
      </p:sp>
      <p:sp>
        <p:nvSpPr>
          <p:cNvPr id="112" name="Rectangle 2"/>
          <p:cNvSpPr txBox="1">
            <a:spLocks noChangeArrowheads="1"/>
          </p:cNvSpPr>
          <p:nvPr/>
        </p:nvSpPr>
        <p:spPr>
          <a:xfrm>
            <a:off x="456481" y="1451880"/>
            <a:ext cx="8228160" cy="1319029"/>
          </a:xfrm>
          <a:prstGeom prst="rect">
            <a:avLst/>
          </a:prstGeom>
        </p:spPr>
        <p:txBody>
          <a:bodyPr/>
          <a:lst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8" charset="0"/>
              <a:defRPr sz="2903">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8" charset="0"/>
              <a:defRPr sz="2540">
                <a:solidFill>
                  <a:srgbClr val="00008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8" charset="0"/>
              <a:defRPr sz="2177">
                <a:solidFill>
                  <a:srgbClr val="280099"/>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8" charset="0"/>
              <a:defRPr sz="1814">
                <a:solidFill>
                  <a:srgbClr val="280099"/>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8" charset="0"/>
              <a:defRPr sz="1814">
                <a:solidFill>
                  <a:srgbClr val="280099"/>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9p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kern="0" dirty="0" smtClean="0"/>
              <a:t>Simple extension to AND/OR Search</a:t>
            </a:r>
          </a:p>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kern="0" dirty="0" smtClean="0"/>
              <a:t>Defined relative to AND nodes</a:t>
            </a:r>
          </a:p>
          <a:p>
            <a:pPr marL="754571"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037" kern="0" dirty="0"/>
              <a:t>d</a:t>
            </a:r>
            <a:r>
              <a:rPr lang="en-US" altLang="en-US" sz="2037" kern="0" dirty="0" smtClean="0"/>
              <a:t>epth 1 goes 2 levels in the AND/OR search space</a:t>
            </a:r>
          </a:p>
          <a:p>
            <a:pPr marL="1117456" lvl="2"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74" kern="0" dirty="0" smtClean="0"/>
              <a:t>Sum over children of AND nodes</a:t>
            </a:r>
          </a:p>
          <a:p>
            <a:pPr marL="1117456" lvl="2"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74" kern="0" dirty="0"/>
              <a:t>M</a:t>
            </a:r>
            <a:r>
              <a:rPr lang="en-US" altLang="en-US" sz="1674" kern="0" dirty="0" smtClean="0"/>
              <a:t>inimize over children of OR nodes</a:t>
            </a:r>
            <a:endParaRPr lang="en-US" altLang="en-US" sz="2037" b="1" kern="0" dirty="0" smtClean="0"/>
          </a:p>
        </p:txBody>
      </p:sp>
      <p:grpSp>
        <p:nvGrpSpPr>
          <p:cNvPr id="148" name="Group 147"/>
          <p:cNvGrpSpPr/>
          <p:nvPr/>
        </p:nvGrpSpPr>
        <p:grpSpPr>
          <a:xfrm>
            <a:off x="2463913" y="3865308"/>
            <a:ext cx="4166305" cy="1927760"/>
            <a:chOff x="3157679" y="4226367"/>
            <a:chExt cx="4166305" cy="1927760"/>
          </a:xfrm>
        </p:grpSpPr>
        <p:sp>
          <p:nvSpPr>
            <p:cNvPr id="40" name="Oval 39"/>
            <p:cNvSpPr/>
            <p:nvPr/>
          </p:nvSpPr>
          <p:spPr>
            <a:xfrm>
              <a:off x="3861910" y="4909450"/>
              <a:ext cx="253730" cy="247695"/>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800" dirty="0" smtClean="0">
                  <a:solidFill>
                    <a:schemeClr val="tx1"/>
                  </a:solidFill>
                </a:rPr>
                <a:t>m</a:t>
              </a:r>
              <a:r>
                <a:rPr lang="en-US" sz="800" baseline="-25000" dirty="0" smtClean="0">
                  <a:solidFill>
                    <a:schemeClr val="tx1"/>
                  </a:solidFill>
                </a:rPr>
                <a:t>1</a:t>
              </a:r>
              <a:endParaRPr lang="en-US" sz="800" dirty="0">
                <a:solidFill>
                  <a:schemeClr val="tx1"/>
                </a:solidFill>
              </a:endParaRPr>
            </a:p>
          </p:txBody>
        </p:sp>
        <p:cxnSp>
          <p:nvCxnSpPr>
            <p:cNvPr id="45" name="Straight Connector 44"/>
            <p:cNvCxnSpPr>
              <a:stCxn id="53" idx="2"/>
              <a:endCxn id="40" idx="0"/>
            </p:cNvCxnSpPr>
            <p:nvPr/>
          </p:nvCxnSpPr>
          <p:spPr>
            <a:xfrm flipH="1">
              <a:off x="3988775" y="4717377"/>
              <a:ext cx="1051382" cy="192073"/>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3" idx="2"/>
              <a:endCxn id="79" idx="0"/>
            </p:cNvCxnSpPr>
            <p:nvPr/>
          </p:nvCxnSpPr>
          <p:spPr>
            <a:xfrm>
              <a:off x="5040157" y="4717377"/>
              <a:ext cx="1086575" cy="193394"/>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4"/>
              <a:endCxn id="60" idx="0"/>
            </p:cNvCxnSpPr>
            <p:nvPr/>
          </p:nvCxnSpPr>
          <p:spPr>
            <a:xfrm>
              <a:off x="3988775" y="5157145"/>
              <a:ext cx="331188" cy="470429"/>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4"/>
              <a:endCxn id="59" idx="0"/>
            </p:cNvCxnSpPr>
            <p:nvPr/>
          </p:nvCxnSpPr>
          <p:spPr>
            <a:xfrm flipH="1">
              <a:off x="3611743" y="5157145"/>
              <a:ext cx="377032" cy="455007"/>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Rectangle 28"/>
            <p:cNvSpPr>
              <a:spLocks noChangeAspect="1" noChangeArrowheads="1"/>
            </p:cNvSpPr>
            <p:nvPr/>
          </p:nvSpPr>
          <p:spPr bwMode="auto">
            <a:xfrm>
              <a:off x="4978290" y="4564205"/>
              <a:ext cx="123734"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a:cs typeface="Arial" charset="0"/>
                </a:rPr>
                <a:t>n</a:t>
              </a:r>
            </a:p>
          </p:txBody>
        </p:sp>
        <p:sp>
          <p:nvSpPr>
            <p:cNvPr id="59" name="Rectangle 28"/>
            <p:cNvSpPr>
              <a:spLocks noChangeAspect="1" noChangeArrowheads="1"/>
            </p:cNvSpPr>
            <p:nvPr/>
          </p:nvSpPr>
          <p:spPr bwMode="auto">
            <a:xfrm>
              <a:off x="3484060" y="5612152"/>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10</a:t>
              </a:r>
              <a:endParaRPr lang="en-US" sz="800" b="1" dirty="0">
                <a:cs typeface="Arial" charset="0"/>
              </a:endParaRPr>
            </a:p>
          </p:txBody>
        </p:sp>
        <p:sp>
          <p:nvSpPr>
            <p:cNvPr id="60" name="Rectangle 28"/>
            <p:cNvSpPr>
              <a:spLocks noChangeAspect="1" noChangeArrowheads="1"/>
            </p:cNvSpPr>
            <p:nvPr/>
          </p:nvSpPr>
          <p:spPr bwMode="auto">
            <a:xfrm>
              <a:off x="4192280" y="5627574"/>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11</a:t>
              </a:r>
              <a:endParaRPr lang="en-US" sz="800" b="1" dirty="0">
                <a:cs typeface="Arial" charset="0"/>
              </a:endParaRPr>
            </a:p>
          </p:txBody>
        </p:sp>
        <p:sp>
          <p:nvSpPr>
            <p:cNvPr id="79" name="Oval 78"/>
            <p:cNvSpPr/>
            <p:nvPr/>
          </p:nvSpPr>
          <p:spPr>
            <a:xfrm>
              <a:off x="5999867" y="4910771"/>
              <a:ext cx="253730" cy="247695"/>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800" dirty="0" smtClean="0">
                  <a:solidFill>
                    <a:schemeClr val="tx1"/>
                  </a:solidFill>
                </a:rPr>
                <a:t>m</a:t>
              </a:r>
              <a:r>
                <a:rPr lang="en-US" sz="800" baseline="-25000" dirty="0">
                  <a:solidFill>
                    <a:schemeClr val="tx1"/>
                  </a:solidFill>
                </a:rPr>
                <a:t>2</a:t>
              </a:r>
              <a:endParaRPr lang="en-US" sz="800" dirty="0">
                <a:solidFill>
                  <a:schemeClr val="tx1"/>
                </a:solidFill>
              </a:endParaRPr>
            </a:p>
          </p:txBody>
        </p:sp>
        <p:cxnSp>
          <p:nvCxnSpPr>
            <p:cNvPr id="80" name="Straight Connector 79"/>
            <p:cNvCxnSpPr>
              <a:stCxn id="79" idx="4"/>
              <a:endCxn id="83" idx="0"/>
            </p:cNvCxnSpPr>
            <p:nvPr/>
          </p:nvCxnSpPr>
          <p:spPr>
            <a:xfrm>
              <a:off x="6126732" y="5158466"/>
              <a:ext cx="367949" cy="46910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4"/>
              <a:endCxn id="82" idx="0"/>
            </p:cNvCxnSpPr>
            <p:nvPr/>
          </p:nvCxnSpPr>
          <p:spPr>
            <a:xfrm flipH="1">
              <a:off x="5771555" y="5158466"/>
              <a:ext cx="355177" cy="469108"/>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2" name="Rectangle 28"/>
            <p:cNvSpPr>
              <a:spLocks noChangeAspect="1" noChangeArrowheads="1"/>
            </p:cNvSpPr>
            <p:nvPr/>
          </p:nvSpPr>
          <p:spPr bwMode="auto">
            <a:xfrm>
              <a:off x="5643872" y="5627574"/>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20</a:t>
              </a:r>
              <a:endParaRPr lang="en-US" sz="800" b="1" dirty="0">
                <a:cs typeface="Arial" charset="0"/>
              </a:endParaRPr>
            </a:p>
          </p:txBody>
        </p:sp>
        <p:sp>
          <p:nvSpPr>
            <p:cNvPr id="83" name="Rectangle 28"/>
            <p:cNvSpPr>
              <a:spLocks noChangeAspect="1" noChangeArrowheads="1"/>
            </p:cNvSpPr>
            <p:nvPr/>
          </p:nvSpPr>
          <p:spPr bwMode="auto">
            <a:xfrm>
              <a:off x="6366998" y="5627574"/>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21</a:t>
              </a:r>
              <a:endParaRPr lang="en-US" sz="800" b="1" dirty="0">
                <a:cs typeface="Arial" charset="0"/>
              </a:endParaRPr>
            </a:p>
          </p:txBody>
        </p:sp>
        <p:sp>
          <p:nvSpPr>
            <p:cNvPr id="134" name="TextBox 133"/>
            <p:cNvSpPr txBox="1"/>
            <p:nvPr/>
          </p:nvSpPr>
          <p:spPr>
            <a:xfrm>
              <a:off x="4632427" y="4226367"/>
              <a:ext cx="815459" cy="369332"/>
            </a:xfrm>
            <a:prstGeom prst="rect">
              <a:avLst/>
            </a:prstGeom>
            <a:noFill/>
          </p:spPr>
          <p:txBody>
            <a:bodyPr wrap="square" rtlCol="0">
              <a:noAutofit/>
            </a:bodyPr>
            <a:lstStyle/>
            <a:p>
              <a:pPr algn="ctr"/>
              <a:r>
                <a:rPr lang="en-US" sz="1400" dirty="0" smtClean="0">
                  <a:solidFill>
                    <a:srgbClr val="000000"/>
                  </a:solidFill>
                </a:rPr>
                <a:t>h=10</a:t>
              </a:r>
            </a:p>
          </p:txBody>
        </p:sp>
        <p:sp>
          <p:nvSpPr>
            <p:cNvPr id="135" name="TextBox 134"/>
            <p:cNvSpPr txBox="1"/>
            <p:nvPr/>
          </p:nvSpPr>
          <p:spPr>
            <a:xfrm>
              <a:off x="3214780" y="5780746"/>
              <a:ext cx="815459" cy="369332"/>
            </a:xfrm>
            <a:prstGeom prst="rect">
              <a:avLst/>
            </a:prstGeom>
            <a:noFill/>
          </p:spPr>
          <p:txBody>
            <a:bodyPr wrap="square" rtlCol="0">
              <a:noAutofit/>
            </a:bodyPr>
            <a:lstStyle/>
            <a:p>
              <a:pPr algn="ctr"/>
              <a:r>
                <a:rPr lang="en-US" sz="1400" dirty="0" smtClean="0">
                  <a:solidFill>
                    <a:srgbClr val="000000"/>
                  </a:solidFill>
                </a:rPr>
                <a:t>h=3</a:t>
              </a:r>
            </a:p>
          </p:txBody>
        </p:sp>
        <p:sp>
          <p:nvSpPr>
            <p:cNvPr id="136" name="TextBox 135"/>
            <p:cNvSpPr txBox="1"/>
            <p:nvPr/>
          </p:nvSpPr>
          <p:spPr>
            <a:xfrm>
              <a:off x="3884283" y="5783474"/>
              <a:ext cx="815459" cy="369332"/>
            </a:xfrm>
            <a:prstGeom prst="rect">
              <a:avLst/>
            </a:prstGeom>
            <a:noFill/>
          </p:spPr>
          <p:txBody>
            <a:bodyPr wrap="square" rtlCol="0">
              <a:noAutofit/>
            </a:bodyPr>
            <a:lstStyle/>
            <a:p>
              <a:pPr algn="ctr"/>
              <a:r>
                <a:rPr lang="en-US" sz="1400" dirty="0" smtClean="0">
                  <a:solidFill>
                    <a:srgbClr val="000000"/>
                  </a:solidFill>
                </a:rPr>
                <a:t>h=4</a:t>
              </a:r>
            </a:p>
          </p:txBody>
        </p:sp>
        <p:sp>
          <p:nvSpPr>
            <p:cNvPr id="137" name="TextBox 136"/>
            <p:cNvSpPr txBox="1"/>
            <p:nvPr/>
          </p:nvSpPr>
          <p:spPr>
            <a:xfrm>
              <a:off x="5363825" y="5782067"/>
              <a:ext cx="815459" cy="369332"/>
            </a:xfrm>
            <a:prstGeom prst="rect">
              <a:avLst/>
            </a:prstGeom>
            <a:noFill/>
          </p:spPr>
          <p:txBody>
            <a:bodyPr wrap="square" rtlCol="0">
              <a:noAutofit/>
            </a:bodyPr>
            <a:lstStyle/>
            <a:p>
              <a:pPr algn="ctr"/>
              <a:r>
                <a:rPr lang="en-US" sz="1400" dirty="0" smtClean="0">
                  <a:solidFill>
                    <a:srgbClr val="000000"/>
                  </a:solidFill>
                </a:rPr>
                <a:t>h=5</a:t>
              </a:r>
            </a:p>
          </p:txBody>
        </p:sp>
        <p:sp>
          <p:nvSpPr>
            <p:cNvPr id="138" name="TextBox 137"/>
            <p:cNvSpPr txBox="1"/>
            <p:nvPr/>
          </p:nvSpPr>
          <p:spPr>
            <a:xfrm>
              <a:off x="6086951" y="5784795"/>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=2</a:t>
              </a:r>
            </a:p>
          </p:txBody>
        </p:sp>
        <p:sp>
          <p:nvSpPr>
            <p:cNvPr id="139" name="TextBox 138"/>
            <p:cNvSpPr txBox="1"/>
            <p:nvPr/>
          </p:nvSpPr>
          <p:spPr>
            <a:xfrm>
              <a:off x="3157679" y="5184132"/>
              <a:ext cx="1012662" cy="369332"/>
            </a:xfrm>
            <a:prstGeom prst="rect">
              <a:avLst/>
            </a:prstGeom>
            <a:noFill/>
          </p:spPr>
          <p:txBody>
            <a:bodyPr wrap="square" rtlCol="0">
              <a:noAutofit/>
            </a:bodyPr>
            <a:lstStyle/>
            <a:p>
              <a:pPr algn="ctr"/>
              <a:r>
                <a:rPr lang="en-US" sz="1400" dirty="0">
                  <a:solidFill>
                    <a:srgbClr val="000000"/>
                  </a:solidFill>
                </a:rPr>
                <a:t>2</a:t>
              </a:r>
              <a:endParaRPr lang="en-US" sz="1400" dirty="0" smtClean="0">
                <a:solidFill>
                  <a:srgbClr val="000000"/>
                </a:solidFill>
              </a:endParaRPr>
            </a:p>
          </p:txBody>
        </p:sp>
        <p:sp>
          <p:nvSpPr>
            <p:cNvPr id="140" name="TextBox 139"/>
            <p:cNvSpPr txBox="1"/>
            <p:nvPr/>
          </p:nvSpPr>
          <p:spPr>
            <a:xfrm>
              <a:off x="4141541" y="5180913"/>
              <a:ext cx="1012662" cy="369332"/>
            </a:xfrm>
            <a:prstGeom prst="rect">
              <a:avLst/>
            </a:prstGeom>
            <a:noFill/>
          </p:spPr>
          <p:txBody>
            <a:bodyPr wrap="square" rtlCol="0">
              <a:noAutofit/>
            </a:bodyPr>
            <a:lstStyle/>
            <a:p>
              <a:r>
                <a:rPr lang="en-US" sz="1400" dirty="0">
                  <a:solidFill>
                    <a:srgbClr val="000000"/>
                  </a:solidFill>
                </a:rPr>
                <a:t>3</a:t>
              </a:r>
              <a:endParaRPr lang="en-US" sz="1400" dirty="0" smtClean="0">
                <a:solidFill>
                  <a:srgbClr val="000000"/>
                </a:solidFill>
              </a:endParaRPr>
            </a:p>
          </p:txBody>
        </p:sp>
        <p:sp>
          <p:nvSpPr>
            <p:cNvPr id="143" name="TextBox 142"/>
            <p:cNvSpPr txBox="1"/>
            <p:nvPr/>
          </p:nvSpPr>
          <p:spPr>
            <a:xfrm>
              <a:off x="5298660" y="5197865"/>
              <a:ext cx="1012662" cy="369332"/>
            </a:xfrm>
            <a:prstGeom prst="rect">
              <a:avLst/>
            </a:prstGeom>
            <a:noFill/>
          </p:spPr>
          <p:txBody>
            <a:bodyPr wrap="square" rtlCol="0">
              <a:noAutofit/>
            </a:bodyPr>
            <a:lstStyle/>
            <a:p>
              <a:pPr algn="ctr"/>
              <a:r>
                <a:rPr lang="en-US" sz="1400" dirty="0">
                  <a:solidFill>
                    <a:srgbClr val="000000"/>
                  </a:solidFill>
                </a:rPr>
                <a:t>6</a:t>
              </a:r>
              <a:endParaRPr lang="en-US" sz="1400" dirty="0" smtClean="0">
                <a:solidFill>
                  <a:srgbClr val="000000"/>
                </a:solidFill>
              </a:endParaRPr>
            </a:p>
          </p:txBody>
        </p:sp>
        <p:sp>
          <p:nvSpPr>
            <p:cNvPr id="144" name="TextBox 143"/>
            <p:cNvSpPr txBox="1"/>
            <p:nvPr/>
          </p:nvSpPr>
          <p:spPr>
            <a:xfrm>
              <a:off x="6311322" y="5184242"/>
              <a:ext cx="1012662" cy="369332"/>
            </a:xfrm>
            <a:prstGeom prst="rect">
              <a:avLst/>
            </a:prstGeom>
            <a:noFill/>
          </p:spPr>
          <p:txBody>
            <a:bodyPr wrap="square" rtlCol="0">
              <a:noAutofit/>
            </a:bodyPr>
            <a:lstStyle/>
            <a:p>
              <a:r>
                <a:rPr lang="en-US" sz="1400" dirty="0">
                  <a:solidFill>
                    <a:srgbClr val="000000"/>
                  </a:solidFill>
                </a:rPr>
                <a:t>5</a:t>
              </a:r>
              <a:endParaRPr lang="en-US" sz="1400" dirty="0" smtClean="0">
                <a:solidFill>
                  <a:srgbClr val="000000"/>
                </a:solidFill>
              </a:endParaRPr>
            </a:p>
          </p:txBody>
        </p:sp>
      </p:grpSp>
      <p:sp>
        <p:nvSpPr>
          <p:cNvPr id="4" name="TextBox 3"/>
          <p:cNvSpPr txBox="1"/>
          <p:nvPr/>
        </p:nvSpPr>
        <p:spPr>
          <a:xfrm>
            <a:off x="3156274" y="4241935"/>
            <a:ext cx="284515" cy="307777"/>
          </a:xfrm>
          <a:prstGeom prst="rect">
            <a:avLst/>
          </a:prstGeom>
          <a:noFill/>
        </p:spPr>
        <p:txBody>
          <a:bodyPr wrap="none" rtlCol="0">
            <a:spAutoFit/>
          </a:bodyPr>
          <a:lstStyle/>
          <a:p>
            <a:r>
              <a:rPr lang="en-US" sz="1400" dirty="0" smtClean="0"/>
              <a:t>5</a:t>
            </a:r>
            <a:endParaRPr lang="en-US" sz="1400" dirty="0"/>
          </a:p>
        </p:txBody>
      </p:sp>
      <p:sp>
        <p:nvSpPr>
          <p:cNvPr id="29" name="TextBox 28"/>
          <p:cNvSpPr txBox="1"/>
          <p:nvPr/>
        </p:nvSpPr>
        <p:spPr>
          <a:xfrm>
            <a:off x="5290708" y="4234640"/>
            <a:ext cx="284515" cy="307777"/>
          </a:xfrm>
          <a:prstGeom prst="rect">
            <a:avLst/>
          </a:prstGeom>
          <a:noFill/>
        </p:spPr>
        <p:txBody>
          <a:bodyPr wrap="none" rtlCol="0">
            <a:spAutoFit/>
          </a:bodyPr>
          <a:lstStyle/>
          <a:p>
            <a:r>
              <a:rPr lang="en-US" sz="1400" dirty="0" smtClean="0"/>
              <a:t>7</a:t>
            </a:r>
            <a:endParaRPr lang="en-US" sz="1400" dirty="0"/>
          </a:p>
        </p:txBody>
      </p:sp>
      <p:sp>
        <p:nvSpPr>
          <p:cNvPr id="30" name="TextBox 29"/>
          <p:cNvSpPr txBox="1"/>
          <p:nvPr/>
        </p:nvSpPr>
        <p:spPr>
          <a:xfrm>
            <a:off x="3934519" y="3655944"/>
            <a:ext cx="815459" cy="369332"/>
          </a:xfrm>
          <a:prstGeom prst="rect">
            <a:avLst/>
          </a:prstGeom>
          <a:noFill/>
        </p:spPr>
        <p:txBody>
          <a:bodyPr wrap="square" rtlCol="0">
            <a:noAutofit/>
          </a:bodyPr>
          <a:lstStyle/>
          <a:p>
            <a:pPr algn="ctr"/>
            <a:r>
              <a:rPr lang="en-US" sz="1400" dirty="0" smtClean="0">
                <a:solidFill>
                  <a:srgbClr val="990000"/>
                </a:solidFill>
              </a:rPr>
              <a:t>h</a:t>
            </a:r>
            <a:r>
              <a:rPr lang="en-US" sz="1400" baseline="30000" dirty="0" smtClean="0">
                <a:solidFill>
                  <a:srgbClr val="990000"/>
                </a:solidFill>
              </a:rPr>
              <a:t>1</a:t>
            </a:r>
            <a:r>
              <a:rPr lang="en-US" sz="1400" dirty="0" smtClean="0">
                <a:solidFill>
                  <a:srgbClr val="990000"/>
                </a:solidFill>
              </a:rPr>
              <a:t>=12</a:t>
            </a:r>
          </a:p>
        </p:txBody>
      </p:sp>
      <p:sp>
        <p:nvSpPr>
          <p:cNvPr id="31" name="TextBox 30"/>
          <p:cNvSpPr txBox="1"/>
          <p:nvPr/>
        </p:nvSpPr>
        <p:spPr>
          <a:xfrm>
            <a:off x="4674645" y="3729909"/>
            <a:ext cx="1885822" cy="369332"/>
          </a:xfrm>
          <a:prstGeom prst="rect">
            <a:avLst/>
          </a:prstGeom>
          <a:noFill/>
        </p:spPr>
        <p:txBody>
          <a:bodyPr wrap="square" rtlCol="0">
            <a:spAutoFit/>
          </a:bodyPr>
          <a:lstStyle/>
          <a:p>
            <a:r>
              <a:rPr lang="en-US" dirty="0"/>
              <a:t>r</a:t>
            </a:r>
            <a:r>
              <a:rPr lang="en-US" dirty="0" smtClean="0"/>
              <a:t>es</a:t>
            </a:r>
            <a:r>
              <a:rPr lang="en-US" baseline="30000" dirty="0" smtClean="0"/>
              <a:t>1</a:t>
            </a:r>
            <a:r>
              <a:rPr lang="en-US" dirty="0" smtClean="0"/>
              <a:t>=12-10=2</a:t>
            </a:r>
            <a:endParaRPr lang="en-US" dirty="0"/>
          </a:p>
        </p:txBody>
      </p:sp>
      <p:sp>
        <p:nvSpPr>
          <p:cNvPr id="3" name="Slide Number Placeholder 2"/>
          <p:cNvSpPr>
            <a:spLocks noGrp="1"/>
          </p:cNvSpPr>
          <p:nvPr>
            <p:ph type="sldNum" sz="quarter" idx="10"/>
          </p:nvPr>
        </p:nvSpPr>
        <p:spPr/>
        <p:txBody>
          <a:bodyPr/>
          <a:lstStyle/>
          <a:p>
            <a:fld id="{6848FA96-84E8-4582-860F-337DD09F5A80}" type="slidenum">
              <a:rPr lang="en-US" smtClean="0"/>
              <a:t>18</a:t>
            </a:fld>
            <a:endParaRPr lang="en-US"/>
          </a:p>
        </p:txBody>
      </p:sp>
    </p:spTree>
    <p:extLst>
      <p:ext uri="{BB962C8B-B14F-4D97-AF65-F5344CB8AC3E}">
        <p14:creationId xmlns:p14="http://schemas.microsoft.com/office/powerpoint/2010/main" val="29577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AND/OR Look-ahead</a:t>
            </a:r>
            <a:endParaRPr lang="en-US" dirty="0"/>
          </a:p>
        </p:txBody>
      </p:sp>
      <p:sp>
        <p:nvSpPr>
          <p:cNvPr id="112" name="Rectangle 2"/>
          <p:cNvSpPr txBox="1">
            <a:spLocks noChangeArrowheads="1"/>
          </p:cNvSpPr>
          <p:nvPr/>
        </p:nvSpPr>
        <p:spPr>
          <a:xfrm>
            <a:off x="456481" y="1451880"/>
            <a:ext cx="8228160" cy="1319029"/>
          </a:xfrm>
          <a:prstGeom prst="rect">
            <a:avLst/>
          </a:prstGeom>
        </p:spPr>
        <p:txBody>
          <a:bodyPr/>
          <a:lst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8" charset="0"/>
              <a:defRPr sz="2903">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8" charset="0"/>
              <a:defRPr sz="2540">
                <a:solidFill>
                  <a:srgbClr val="000080"/>
                </a:solidFill>
                <a:latin typeface="+mn-lt"/>
                <a:ea typeface="+mn-ea"/>
                <a:cs typeface="+mn-cs"/>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8" charset="0"/>
              <a:defRPr sz="2177">
                <a:solidFill>
                  <a:srgbClr val="280099"/>
                </a:solidFill>
                <a:latin typeface="+mn-lt"/>
                <a:ea typeface="+mn-ea"/>
                <a:cs typeface="+mn-cs"/>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8" charset="0"/>
              <a:defRPr sz="1814">
                <a:solidFill>
                  <a:srgbClr val="280099"/>
                </a:solidFill>
                <a:latin typeface="+mn-lt"/>
                <a:ea typeface="+mn-ea"/>
                <a:cs typeface="+mn-cs"/>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8" charset="0"/>
              <a:defRPr sz="1814">
                <a:solidFill>
                  <a:srgbClr val="280099"/>
                </a:solidFill>
                <a:latin typeface="+mn-lt"/>
                <a:ea typeface="+mn-ea"/>
                <a:cs typeface="+mn-cs"/>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14">
                <a:solidFill>
                  <a:srgbClr val="280099"/>
                </a:solidFill>
                <a:latin typeface="+mn-lt"/>
                <a:ea typeface="+mn-ea"/>
                <a:cs typeface="+mn-cs"/>
              </a:defRPr>
            </a:lvl9p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kern="0" dirty="0" smtClean="0"/>
              <a:t>Simple extension to AND/OR Search</a:t>
            </a:r>
          </a:p>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kern="0" dirty="0" smtClean="0"/>
              <a:t>Defined relative to AND nodes</a:t>
            </a:r>
          </a:p>
          <a:p>
            <a:pPr marL="754571"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037" kern="0" dirty="0"/>
              <a:t>d</a:t>
            </a:r>
            <a:r>
              <a:rPr lang="en-US" altLang="en-US" sz="2037" kern="0" dirty="0" smtClean="0"/>
              <a:t>epth 1 goes 2 levels in the AND/OR search space</a:t>
            </a:r>
          </a:p>
          <a:p>
            <a:pPr marL="1117456" lvl="2"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74" kern="0" dirty="0" smtClean="0"/>
              <a:t>Sum over children of AND nodes</a:t>
            </a:r>
          </a:p>
          <a:p>
            <a:pPr marL="1117456" lvl="2"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74" kern="0" dirty="0"/>
              <a:t>M</a:t>
            </a:r>
            <a:r>
              <a:rPr lang="en-US" altLang="en-US" sz="1674" kern="0" dirty="0" smtClean="0"/>
              <a:t>inimize over children of OR nodes</a:t>
            </a:r>
            <a:endParaRPr lang="en-US" altLang="en-US" sz="2037" b="1" kern="0" dirty="0" smtClean="0"/>
          </a:p>
        </p:txBody>
      </p:sp>
      <p:grpSp>
        <p:nvGrpSpPr>
          <p:cNvPr id="148" name="Group 147"/>
          <p:cNvGrpSpPr/>
          <p:nvPr/>
        </p:nvGrpSpPr>
        <p:grpSpPr>
          <a:xfrm>
            <a:off x="2463913" y="3865308"/>
            <a:ext cx="4166305" cy="1927760"/>
            <a:chOff x="3157679" y="4226367"/>
            <a:chExt cx="4166305" cy="1927760"/>
          </a:xfrm>
        </p:grpSpPr>
        <p:sp>
          <p:nvSpPr>
            <p:cNvPr id="40" name="Oval 39"/>
            <p:cNvSpPr/>
            <p:nvPr/>
          </p:nvSpPr>
          <p:spPr>
            <a:xfrm>
              <a:off x="3861910" y="4909450"/>
              <a:ext cx="253730" cy="247695"/>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800" dirty="0" smtClean="0">
                  <a:solidFill>
                    <a:schemeClr val="tx1"/>
                  </a:solidFill>
                </a:rPr>
                <a:t>m</a:t>
              </a:r>
              <a:r>
                <a:rPr lang="en-US" sz="800" baseline="-25000" dirty="0" smtClean="0">
                  <a:solidFill>
                    <a:schemeClr val="tx1"/>
                  </a:solidFill>
                </a:rPr>
                <a:t>1</a:t>
              </a:r>
              <a:endParaRPr lang="en-US" sz="800" dirty="0">
                <a:solidFill>
                  <a:schemeClr val="tx1"/>
                </a:solidFill>
              </a:endParaRPr>
            </a:p>
          </p:txBody>
        </p:sp>
        <p:cxnSp>
          <p:nvCxnSpPr>
            <p:cNvPr id="45" name="Straight Connector 44"/>
            <p:cNvCxnSpPr>
              <a:stCxn id="53" idx="2"/>
              <a:endCxn id="40" idx="0"/>
            </p:cNvCxnSpPr>
            <p:nvPr/>
          </p:nvCxnSpPr>
          <p:spPr>
            <a:xfrm flipH="1">
              <a:off x="3988775" y="4717377"/>
              <a:ext cx="1051382" cy="192073"/>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3" idx="2"/>
              <a:endCxn id="79" idx="0"/>
            </p:cNvCxnSpPr>
            <p:nvPr/>
          </p:nvCxnSpPr>
          <p:spPr>
            <a:xfrm>
              <a:off x="5040157" y="4717377"/>
              <a:ext cx="1086575" cy="193394"/>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4"/>
              <a:endCxn id="60" idx="0"/>
            </p:cNvCxnSpPr>
            <p:nvPr/>
          </p:nvCxnSpPr>
          <p:spPr>
            <a:xfrm>
              <a:off x="3988775" y="5157145"/>
              <a:ext cx="331188" cy="470429"/>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4"/>
              <a:endCxn id="59" idx="0"/>
            </p:cNvCxnSpPr>
            <p:nvPr/>
          </p:nvCxnSpPr>
          <p:spPr>
            <a:xfrm flipH="1">
              <a:off x="3611743" y="5157145"/>
              <a:ext cx="377032" cy="455007"/>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Rectangle 28"/>
            <p:cNvSpPr>
              <a:spLocks noChangeAspect="1" noChangeArrowheads="1"/>
            </p:cNvSpPr>
            <p:nvPr/>
          </p:nvSpPr>
          <p:spPr bwMode="auto">
            <a:xfrm>
              <a:off x="4978290" y="4564205"/>
              <a:ext cx="123734"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a:cs typeface="Arial" charset="0"/>
                </a:rPr>
                <a:t>n</a:t>
              </a:r>
            </a:p>
          </p:txBody>
        </p:sp>
        <p:sp>
          <p:nvSpPr>
            <p:cNvPr id="59" name="Rectangle 28"/>
            <p:cNvSpPr>
              <a:spLocks noChangeAspect="1" noChangeArrowheads="1"/>
            </p:cNvSpPr>
            <p:nvPr/>
          </p:nvSpPr>
          <p:spPr bwMode="auto">
            <a:xfrm>
              <a:off x="3484060" y="5612152"/>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10</a:t>
              </a:r>
              <a:endParaRPr lang="en-US" sz="800" b="1" dirty="0">
                <a:cs typeface="Arial" charset="0"/>
              </a:endParaRPr>
            </a:p>
          </p:txBody>
        </p:sp>
        <p:sp>
          <p:nvSpPr>
            <p:cNvPr id="60" name="Rectangle 28"/>
            <p:cNvSpPr>
              <a:spLocks noChangeAspect="1" noChangeArrowheads="1"/>
            </p:cNvSpPr>
            <p:nvPr/>
          </p:nvSpPr>
          <p:spPr bwMode="auto">
            <a:xfrm>
              <a:off x="4192280" y="5627574"/>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11</a:t>
              </a:r>
              <a:endParaRPr lang="en-US" sz="800" b="1" dirty="0">
                <a:cs typeface="Arial" charset="0"/>
              </a:endParaRPr>
            </a:p>
          </p:txBody>
        </p:sp>
        <p:sp>
          <p:nvSpPr>
            <p:cNvPr id="79" name="Oval 78"/>
            <p:cNvSpPr/>
            <p:nvPr/>
          </p:nvSpPr>
          <p:spPr>
            <a:xfrm>
              <a:off x="5999867" y="4910771"/>
              <a:ext cx="253730" cy="247695"/>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800" dirty="0" smtClean="0">
                  <a:solidFill>
                    <a:schemeClr val="tx1"/>
                  </a:solidFill>
                </a:rPr>
                <a:t>m</a:t>
              </a:r>
              <a:r>
                <a:rPr lang="en-US" sz="800" baseline="-25000" dirty="0">
                  <a:solidFill>
                    <a:schemeClr val="tx1"/>
                  </a:solidFill>
                </a:rPr>
                <a:t>2</a:t>
              </a:r>
              <a:endParaRPr lang="en-US" sz="800" dirty="0">
                <a:solidFill>
                  <a:schemeClr val="tx1"/>
                </a:solidFill>
              </a:endParaRPr>
            </a:p>
          </p:txBody>
        </p:sp>
        <p:cxnSp>
          <p:nvCxnSpPr>
            <p:cNvPr id="80" name="Straight Connector 79"/>
            <p:cNvCxnSpPr>
              <a:stCxn id="79" idx="4"/>
              <a:endCxn id="83" idx="0"/>
            </p:cNvCxnSpPr>
            <p:nvPr/>
          </p:nvCxnSpPr>
          <p:spPr>
            <a:xfrm>
              <a:off x="6126732" y="5158466"/>
              <a:ext cx="367949" cy="46910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4"/>
              <a:endCxn id="82" idx="0"/>
            </p:cNvCxnSpPr>
            <p:nvPr/>
          </p:nvCxnSpPr>
          <p:spPr>
            <a:xfrm flipH="1">
              <a:off x="5771555" y="5158466"/>
              <a:ext cx="355177" cy="469108"/>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2" name="Rectangle 28"/>
            <p:cNvSpPr>
              <a:spLocks noChangeAspect="1" noChangeArrowheads="1"/>
            </p:cNvSpPr>
            <p:nvPr/>
          </p:nvSpPr>
          <p:spPr bwMode="auto">
            <a:xfrm>
              <a:off x="5643872" y="5627574"/>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20</a:t>
              </a:r>
              <a:endParaRPr lang="en-US" sz="800" b="1" dirty="0">
                <a:cs typeface="Arial" charset="0"/>
              </a:endParaRPr>
            </a:p>
          </p:txBody>
        </p:sp>
        <p:sp>
          <p:nvSpPr>
            <p:cNvPr id="83" name="Rectangle 28"/>
            <p:cNvSpPr>
              <a:spLocks noChangeAspect="1" noChangeArrowheads="1"/>
            </p:cNvSpPr>
            <p:nvPr/>
          </p:nvSpPr>
          <p:spPr bwMode="auto">
            <a:xfrm>
              <a:off x="6366998" y="5627574"/>
              <a:ext cx="255366" cy="153172"/>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800" b="1" dirty="0" smtClean="0">
                  <a:cs typeface="Arial" charset="0"/>
                </a:rPr>
                <a:t>m</a:t>
              </a:r>
              <a:r>
                <a:rPr lang="en-US" sz="800" b="1" baseline="-25000" dirty="0" smtClean="0">
                  <a:cs typeface="Arial" charset="0"/>
                </a:rPr>
                <a:t>21</a:t>
              </a:r>
              <a:endParaRPr lang="en-US" sz="800" b="1" dirty="0">
                <a:cs typeface="Arial" charset="0"/>
              </a:endParaRPr>
            </a:p>
          </p:txBody>
        </p:sp>
        <p:sp>
          <p:nvSpPr>
            <p:cNvPr id="134" name="TextBox 133"/>
            <p:cNvSpPr txBox="1"/>
            <p:nvPr/>
          </p:nvSpPr>
          <p:spPr>
            <a:xfrm>
              <a:off x="4632427" y="4226367"/>
              <a:ext cx="815459" cy="369332"/>
            </a:xfrm>
            <a:prstGeom prst="rect">
              <a:avLst/>
            </a:prstGeom>
            <a:noFill/>
          </p:spPr>
          <p:txBody>
            <a:bodyPr wrap="square" rtlCol="0">
              <a:noAutofit/>
            </a:bodyPr>
            <a:lstStyle/>
            <a:p>
              <a:pPr algn="ctr"/>
              <a:r>
                <a:rPr lang="en-US" sz="1400" dirty="0" smtClean="0">
                  <a:solidFill>
                    <a:srgbClr val="000000"/>
                  </a:solidFill>
                </a:rPr>
                <a:t>h=10</a:t>
              </a:r>
            </a:p>
          </p:txBody>
        </p:sp>
        <p:sp>
          <p:nvSpPr>
            <p:cNvPr id="135" name="TextBox 134"/>
            <p:cNvSpPr txBox="1"/>
            <p:nvPr/>
          </p:nvSpPr>
          <p:spPr>
            <a:xfrm>
              <a:off x="3214780" y="5780746"/>
              <a:ext cx="815459" cy="369332"/>
            </a:xfrm>
            <a:prstGeom prst="rect">
              <a:avLst/>
            </a:prstGeom>
            <a:noFill/>
          </p:spPr>
          <p:txBody>
            <a:bodyPr wrap="square" rtlCol="0">
              <a:noAutofit/>
            </a:bodyPr>
            <a:lstStyle/>
            <a:p>
              <a:pPr algn="ctr"/>
              <a:r>
                <a:rPr lang="en-US" sz="1400" dirty="0" smtClean="0">
                  <a:solidFill>
                    <a:srgbClr val="000000"/>
                  </a:solidFill>
                </a:rPr>
                <a:t>h=1</a:t>
              </a:r>
            </a:p>
          </p:txBody>
        </p:sp>
        <p:sp>
          <p:nvSpPr>
            <p:cNvPr id="136" name="TextBox 135"/>
            <p:cNvSpPr txBox="1"/>
            <p:nvPr/>
          </p:nvSpPr>
          <p:spPr>
            <a:xfrm>
              <a:off x="3884283" y="5783474"/>
              <a:ext cx="815459" cy="369332"/>
            </a:xfrm>
            <a:prstGeom prst="rect">
              <a:avLst/>
            </a:prstGeom>
            <a:noFill/>
          </p:spPr>
          <p:txBody>
            <a:bodyPr wrap="square" rtlCol="0">
              <a:noAutofit/>
            </a:bodyPr>
            <a:lstStyle/>
            <a:p>
              <a:pPr algn="ctr"/>
              <a:r>
                <a:rPr lang="en-US" sz="1400" dirty="0" smtClean="0">
                  <a:solidFill>
                    <a:srgbClr val="000000"/>
                  </a:solidFill>
                </a:rPr>
                <a:t>h=4</a:t>
              </a:r>
            </a:p>
          </p:txBody>
        </p:sp>
        <p:sp>
          <p:nvSpPr>
            <p:cNvPr id="137" name="TextBox 136"/>
            <p:cNvSpPr txBox="1"/>
            <p:nvPr/>
          </p:nvSpPr>
          <p:spPr>
            <a:xfrm>
              <a:off x="5363825" y="5782067"/>
              <a:ext cx="815459" cy="369332"/>
            </a:xfrm>
            <a:prstGeom prst="rect">
              <a:avLst/>
            </a:prstGeom>
            <a:noFill/>
          </p:spPr>
          <p:txBody>
            <a:bodyPr wrap="square" rtlCol="0">
              <a:noAutofit/>
            </a:bodyPr>
            <a:lstStyle/>
            <a:p>
              <a:pPr algn="ctr"/>
              <a:r>
                <a:rPr lang="en-US" sz="1400" dirty="0" smtClean="0">
                  <a:solidFill>
                    <a:srgbClr val="000000"/>
                  </a:solidFill>
                </a:rPr>
                <a:t>h=5</a:t>
              </a:r>
            </a:p>
          </p:txBody>
        </p:sp>
        <p:sp>
          <p:nvSpPr>
            <p:cNvPr id="138" name="TextBox 137"/>
            <p:cNvSpPr txBox="1"/>
            <p:nvPr/>
          </p:nvSpPr>
          <p:spPr>
            <a:xfrm>
              <a:off x="6086951" y="5784795"/>
              <a:ext cx="815459" cy="369332"/>
            </a:xfrm>
            <a:prstGeom prst="rect">
              <a:avLst/>
            </a:prstGeom>
            <a:noFill/>
          </p:spPr>
          <p:txBody>
            <a:bodyPr wrap="square" rtlCol="0">
              <a:noAutofit/>
            </a:bodyPr>
            <a:lstStyle/>
            <a:p>
              <a:pPr algn="ctr"/>
              <a:r>
                <a:rPr lang="en-US" sz="1400" dirty="0">
                  <a:solidFill>
                    <a:srgbClr val="000000"/>
                  </a:solidFill>
                </a:rPr>
                <a:t>h</a:t>
              </a:r>
              <a:r>
                <a:rPr lang="en-US" sz="1400" dirty="0" smtClean="0">
                  <a:solidFill>
                    <a:srgbClr val="000000"/>
                  </a:solidFill>
                </a:rPr>
                <a:t>=2</a:t>
              </a:r>
            </a:p>
          </p:txBody>
        </p:sp>
        <p:sp>
          <p:nvSpPr>
            <p:cNvPr id="139" name="TextBox 138"/>
            <p:cNvSpPr txBox="1"/>
            <p:nvPr/>
          </p:nvSpPr>
          <p:spPr>
            <a:xfrm>
              <a:off x="3157679" y="5184132"/>
              <a:ext cx="1012662" cy="369332"/>
            </a:xfrm>
            <a:prstGeom prst="rect">
              <a:avLst/>
            </a:prstGeom>
            <a:noFill/>
          </p:spPr>
          <p:txBody>
            <a:bodyPr wrap="square" rtlCol="0">
              <a:noAutofit/>
            </a:bodyPr>
            <a:lstStyle/>
            <a:p>
              <a:pPr algn="ctr"/>
              <a:r>
                <a:rPr lang="en-US" sz="1400" dirty="0">
                  <a:solidFill>
                    <a:srgbClr val="000000"/>
                  </a:solidFill>
                </a:rPr>
                <a:t>2</a:t>
              </a:r>
              <a:endParaRPr lang="en-US" sz="1400" dirty="0" smtClean="0">
                <a:solidFill>
                  <a:srgbClr val="000000"/>
                </a:solidFill>
              </a:endParaRPr>
            </a:p>
          </p:txBody>
        </p:sp>
        <p:sp>
          <p:nvSpPr>
            <p:cNvPr id="140" name="TextBox 139"/>
            <p:cNvSpPr txBox="1"/>
            <p:nvPr/>
          </p:nvSpPr>
          <p:spPr>
            <a:xfrm>
              <a:off x="4141541" y="5180913"/>
              <a:ext cx="1012662" cy="369332"/>
            </a:xfrm>
            <a:prstGeom prst="rect">
              <a:avLst/>
            </a:prstGeom>
            <a:noFill/>
          </p:spPr>
          <p:txBody>
            <a:bodyPr wrap="square" rtlCol="0">
              <a:noAutofit/>
            </a:bodyPr>
            <a:lstStyle/>
            <a:p>
              <a:r>
                <a:rPr lang="en-US" sz="1400" dirty="0">
                  <a:solidFill>
                    <a:srgbClr val="000000"/>
                  </a:solidFill>
                </a:rPr>
                <a:t>3</a:t>
              </a:r>
              <a:endParaRPr lang="en-US" sz="1400" dirty="0" smtClean="0">
                <a:solidFill>
                  <a:srgbClr val="000000"/>
                </a:solidFill>
              </a:endParaRPr>
            </a:p>
          </p:txBody>
        </p:sp>
        <p:sp>
          <p:nvSpPr>
            <p:cNvPr id="143" name="TextBox 142"/>
            <p:cNvSpPr txBox="1"/>
            <p:nvPr/>
          </p:nvSpPr>
          <p:spPr>
            <a:xfrm>
              <a:off x="5298660" y="5197865"/>
              <a:ext cx="1012662" cy="369332"/>
            </a:xfrm>
            <a:prstGeom prst="rect">
              <a:avLst/>
            </a:prstGeom>
            <a:noFill/>
          </p:spPr>
          <p:txBody>
            <a:bodyPr wrap="square" rtlCol="0">
              <a:noAutofit/>
            </a:bodyPr>
            <a:lstStyle/>
            <a:p>
              <a:pPr algn="ctr"/>
              <a:r>
                <a:rPr lang="en-US" sz="1400" dirty="0">
                  <a:solidFill>
                    <a:srgbClr val="000000"/>
                  </a:solidFill>
                </a:rPr>
                <a:t>6</a:t>
              </a:r>
              <a:endParaRPr lang="en-US" sz="1400" dirty="0" smtClean="0">
                <a:solidFill>
                  <a:srgbClr val="000000"/>
                </a:solidFill>
              </a:endParaRPr>
            </a:p>
          </p:txBody>
        </p:sp>
        <p:sp>
          <p:nvSpPr>
            <p:cNvPr id="144" name="TextBox 143"/>
            <p:cNvSpPr txBox="1"/>
            <p:nvPr/>
          </p:nvSpPr>
          <p:spPr>
            <a:xfrm>
              <a:off x="6311322" y="5184242"/>
              <a:ext cx="1012662" cy="369332"/>
            </a:xfrm>
            <a:prstGeom prst="rect">
              <a:avLst/>
            </a:prstGeom>
            <a:noFill/>
          </p:spPr>
          <p:txBody>
            <a:bodyPr wrap="square" rtlCol="0">
              <a:noAutofit/>
            </a:bodyPr>
            <a:lstStyle/>
            <a:p>
              <a:r>
                <a:rPr lang="en-US" sz="1400" dirty="0">
                  <a:solidFill>
                    <a:srgbClr val="000000"/>
                  </a:solidFill>
                </a:rPr>
                <a:t>5</a:t>
              </a:r>
              <a:endParaRPr lang="en-US" sz="1400" dirty="0" smtClean="0">
                <a:solidFill>
                  <a:srgbClr val="000000"/>
                </a:solidFill>
              </a:endParaRPr>
            </a:p>
          </p:txBody>
        </p:sp>
      </p:grpSp>
      <p:sp>
        <p:nvSpPr>
          <p:cNvPr id="4" name="TextBox 3"/>
          <p:cNvSpPr txBox="1"/>
          <p:nvPr/>
        </p:nvSpPr>
        <p:spPr>
          <a:xfrm>
            <a:off x="3156274" y="4241935"/>
            <a:ext cx="284052" cy="307777"/>
          </a:xfrm>
          <a:prstGeom prst="rect">
            <a:avLst/>
          </a:prstGeom>
          <a:noFill/>
        </p:spPr>
        <p:txBody>
          <a:bodyPr wrap="none" rtlCol="0">
            <a:spAutoFit/>
          </a:bodyPr>
          <a:lstStyle/>
          <a:p>
            <a:r>
              <a:rPr lang="en-US" sz="1400" dirty="0"/>
              <a:t>3</a:t>
            </a:r>
          </a:p>
        </p:txBody>
      </p:sp>
      <p:sp>
        <p:nvSpPr>
          <p:cNvPr id="29" name="TextBox 28"/>
          <p:cNvSpPr txBox="1"/>
          <p:nvPr/>
        </p:nvSpPr>
        <p:spPr>
          <a:xfrm>
            <a:off x="5290708" y="4234640"/>
            <a:ext cx="284515" cy="307777"/>
          </a:xfrm>
          <a:prstGeom prst="rect">
            <a:avLst/>
          </a:prstGeom>
          <a:noFill/>
        </p:spPr>
        <p:txBody>
          <a:bodyPr wrap="none" rtlCol="0">
            <a:spAutoFit/>
          </a:bodyPr>
          <a:lstStyle/>
          <a:p>
            <a:r>
              <a:rPr lang="en-US" sz="1400" dirty="0" smtClean="0"/>
              <a:t>7</a:t>
            </a:r>
            <a:endParaRPr lang="en-US" sz="1400" dirty="0"/>
          </a:p>
        </p:txBody>
      </p:sp>
      <p:sp>
        <p:nvSpPr>
          <p:cNvPr id="30" name="TextBox 29"/>
          <p:cNvSpPr txBox="1"/>
          <p:nvPr/>
        </p:nvSpPr>
        <p:spPr>
          <a:xfrm>
            <a:off x="3934519" y="3655944"/>
            <a:ext cx="815459" cy="369332"/>
          </a:xfrm>
          <a:prstGeom prst="rect">
            <a:avLst/>
          </a:prstGeom>
          <a:noFill/>
        </p:spPr>
        <p:txBody>
          <a:bodyPr wrap="square" rtlCol="0">
            <a:noAutofit/>
          </a:bodyPr>
          <a:lstStyle/>
          <a:p>
            <a:pPr algn="ctr"/>
            <a:r>
              <a:rPr lang="en-US" sz="1400" dirty="0" smtClean="0">
                <a:solidFill>
                  <a:srgbClr val="990000"/>
                </a:solidFill>
              </a:rPr>
              <a:t>h</a:t>
            </a:r>
            <a:r>
              <a:rPr lang="en-US" sz="1400" baseline="30000" dirty="0" smtClean="0">
                <a:solidFill>
                  <a:srgbClr val="990000"/>
                </a:solidFill>
              </a:rPr>
              <a:t>1</a:t>
            </a:r>
            <a:r>
              <a:rPr lang="en-US" sz="1400" dirty="0" smtClean="0">
                <a:solidFill>
                  <a:srgbClr val="990000"/>
                </a:solidFill>
              </a:rPr>
              <a:t>=10</a:t>
            </a:r>
          </a:p>
        </p:txBody>
      </p:sp>
      <p:sp>
        <p:nvSpPr>
          <p:cNvPr id="31" name="TextBox 30"/>
          <p:cNvSpPr txBox="1"/>
          <p:nvPr/>
        </p:nvSpPr>
        <p:spPr>
          <a:xfrm>
            <a:off x="4674645" y="3729909"/>
            <a:ext cx="1885822" cy="369332"/>
          </a:xfrm>
          <a:prstGeom prst="rect">
            <a:avLst/>
          </a:prstGeom>
          <a:noFill/>
        </p:spPr>
        <p:txBody>
          <a:bodyPr wrap="square" rtlCol="0">
            <a:spAutoFit/>
          </a:bodyPr>
          <a:lstStyle/>
          <a:p>
            <a:r>
              <a:rPr lang="en-US" dirty="0" smtClean="0"/>
              <a:t>res</a:t>
            </a:r>
            <a:r>
              <a:rPr lang="en-US" baseline="30000" dirty="0" smtClean="0"/>
              <a:t>1</a:t>
            </a:r>
            <a:r>
              <a:rPr lang="en-US" dirty="0" smtClean="0"/>
              <a:t>=10-10=0</a:t>
            </a:r>
            <a:endParaRPr lang="en-US" dirty="0"/>
          </a:p>
        </p:txBody>
      </p:sp>
      <p:sp>
        <p:nvSpPr>
          <p:cNvPr id="32" name="TextBox 31"/>
          <p:cNvSpPr txBox="1"/>
          <p:nvPr/>
        </p:nvSpPr>
        <p:spPr>
          <a:xfrm>
            <a:off x="346357" y="5807363"/>
            <a:ext cx="8228160" cy="830997"/>
          </a:xfrm>
          <a:prstGeom prst="rect">
            <a:avLst/>
          </a:prstGeom>
          <a:noFill/>
        </p:spPr>
        <p:txBody>
          <a:bodyPr wrap="square" rtlCol="0">
            <a:spAutoFit/>
          </a:bodyPr>
          <a:lstStyle/>
          <a:p>
            <a:pPr marL="97922" indent="0">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2400" b="1" kern="0" dirty="0"/>
              <a:t>Our goal: </a:t>
            </a:r>
            <a:r>
              <a:rPr lang="en-US" altLang="en-US" sz="2400" kern="0" dirty="0"/>
              <a:t>Cost-effective look-ahead for AND/OR search over graphical models.</a:t>
            </a:r>
          </a:p>
        </p:txBody>
      </p:sp>
      <p:sp>
        <p:nvSpPr>
          <p:cNvPr id="3" name="Slide Number Placeholder 2"/>
          <p:cNvSpPr>
            <a:spLocks noGrp="1"/>
          </p:cNvSpPr>
          <p:nvPr>
            <p:ph type="sldNum" sz="quarter" idx="10"/>
          </p:nvPr>
        </p:nvSpPr>
        <p:spPr/>
        <p:txBody>
          <a:bodyPr/>
          <a:lstStyle/>
          <a:p>
            <a:fld id="{6848FA96-84E8-4582-860F-337DD09F5A80}" type="slidenum">
              <a:rPr lang="en-US" smtClean="0"/>
              <a:t>19</a:t>
            </a:fld>
            <a:endParaRPr lang="en-US"/>
          </a:p>
        </p:txBody>
      </p:sp>
    </p:spTree>
    <p:extLst>
      <p:ext uri="{BB962C8B-B14F-4D97-AF65-F5344CB8AC3E}">
        <p14:creationId xmlns:p14="http://schemas.microsoft.com/office/powerpoint/2010/main" val="3826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Contributions</a:t>
            </a:r>
            <a:endParaRPr lang="en-US" dirty="0"/>
          </a:p>
        </p:txBody>
      </p:sp>
      <p:sp>
        <p:nvSpPr>
          <p:cNvPr id="3" name="Content Placeholder 2"/>
          <p:cNvSpPr>
            <a:spLocks noGrp="1"/>
          </p:cNvSpPr>
          <p:nvPr>
            <p:ph idx="1"/>
          </p:nvPr>
        </p:nvSpPr>
        <p:spPr>
          <a:xfrm>
            <a:off x="456481" y="1451671"/>
            <a:ext cx="8226720" cy="5080089"/>
          </a:xfrm>
        </p:spPr>
        <p:txBody>
          <a:bodyPr/>
          <a:lstStyle/>
          <a:p>
            <a:pPr marL="457200" indent="-457200">
              <a:buFont typeface="Arial"/>
              <a:buChar char="•"/>
            </a:pPr>
            <a:r>
              <a:rPr lang="en-US" dirty="0" smtClean="0"/>
              <a:t>Boost existing heuristics with </a:t>
            </a:r>
            <a:r>
              <a:rPr lang="en-US" b="1" dirty="0" smtClean="0"/>
              <a:t>look-ahead</a:t>
            </a:r>
          </a:p>
          <a:p>
            <a:pPr marL="820085" lvl="1" indent="-457200">
              <a:buFont typeface="Arial"/>
              <a:buChar char="•"/>
            </a:pPr>
            <a:r>
              <a:rPr lang="en-US" dirty="0" smtClean="0"/>
              <a:t>Developed a cost-effective scheme</a:t>
            </a:r>
          </a:p>
          <a:p>
            <a:pPr marL="457200" indent="-457200">
              <a:buFont typeface="Arial"/>
              <a:buChar char="•"/>
            </a:pPr>
            <a:r>
              <a:rPr lang="en-US" b="1" dirty="0" err="1" smtClean="0"/>
              <a:t>Subproblem</a:t>
            </a:r>
            <a:r>
              <a:rPr lang="en-US" b="1" dirty="0" smtClean="0"/>
              <a:t> ordering</a:t>
            </a:r>
            <a:r>
              <a:rPr lang="en-US" dirty="0"/>
              <a:t> </a:t>
            </a:r>
            <a:r>
              <a:rPr lang="en-US" dirty="0" smtClean="0"/>
              <a:t>for AOBF</a:t>
            </a:r>
          </a:p>
          <a:p>
            <a:pPr marL="820085" lvl="1" indent="-457200">
              <a:buFont typeface="Arial"/>
              <a:buChar char="•"/>
            </a:pPr>
            <a:r>
              <a:rPr lang="en-US" dirty="0" smtClean="0"/>
              <a:t>Demonstrated its impact and proposed heuristics</a:t>
            </a:r>
            <a:endParaRPr lang="en-US" dirty="0"/>
          </a:p>
          <a:p>
            <a:pPr marL="457200" indent="-457200">
              <a:buFont typeface="Arial"/>
              <a:buChar char="•"/>
            </a:pPr>
            <a:r>
              <a:rPr lang="en-US" b="1" dirty="0" smtClean="0"/>
              <a:t>Dynamic heuristics</a:t>
            </a:r>
            <a:r>
              <a:rPr lang="en-US" dirty="0" smtClean="0"/>
              <a:t> for search</a:t>
            </a:r>
          </a:p>
          <a:p>
            <a:pPr marL="820085" lvl="1" indent="-457200">
              <a:buFont typeface="Arial"/>
              <a:buChar char="•"/>
            </a:pPr>
            <a:r>
              <a:rPr lang="en-US" dirty="0" smtClean="0"/>
              <a:t>Superior performance on select problem classes</a:t>
            </a:r>
            <a:endParaRPr lang="en-US" dirty="0"/>
          </a:p>
          <a:p>
            <a:pPr marL="457200" indent="-457200">
              <a:buFont typeface="Arial"/>
              <a:buChar char="•"/>
            </a:pPr>
            <a:r>
              <a:rPr lang="en-US" b="1" dirty="0" smtClean="0"/>
              <a:t>Exact inference</a:t>
            </a:r>
            <a:r>
              <a:rPr lang="en-US" dirty="0" smtClean="0"/>
              <a:t> using AOMDDs</a:t>
            </a:r>
          </a:p>
          <a:p>
            <a:pPr marL="820085" lvl="1" indent="-457200">
              <a:buFont typeface="Arial"/>
              <a:buChar char="•"/>
            </a:pPr>
            <a:r>
              <a:rPr lang="en-US" dirty="0" smtClean="0"/>
              <a:t>Exploited a compact representation to push feasibility</a:t>
            </a:r>
          </a:p>
          <a:p>
            <a:pPr marL="820085" lvl="1" indent="-457200">
              <a:buFont typeface="Arial"/>
              <a:buChar char="•"/>
            </a:pPr>
            <a:endParaRPr lang="en-US" dirty="0"/>
          </a:p>
        </p:txBody>
      </p:sp>
      <p:sp>
        <p:nvSpPr>
          <p:cNvPr id="4" name="Rectangle 3"/>
          <p:cNvSpPr/>
          <p:nvPr/>
        </p:nvSpPr>
        <p:spPr bwMode="auto">
          <a:xfrm>
            <a:off x="456481" y="1451671"/>
            <a:ext cx="7916506" cy="210730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5" name="Slide Number Placeholder 4"/>
          <p:cNvSpPr>
            <a:spLocks noGrp="1"/>
          </p:cNvSpPr>
          <p:nvPr>
            <p:ph type="sldNum" sz="quarter" idx="10"/>
          </p:nvPr>
        </p:nvSpPr>
        <p:spPr/>
        <p:txBody>
          <a:bodyPr/>
          <a:lstStyle/>
          <a:p>
            <a:fld id="{6848FA96-84E8-4582-860F-337DD09F5A80}" type="slidenum">
              <a:rPr lang="en-US" smtClean="0"/>
              <a:t>2</a:t>
            </a:fld>
            <a:endParaRPr lang="en-US"/>
          </a:p>
        </p:txBody>
      </p:sp>
    </p:spTree>
    <p:extLst>
      <p:ext uri="{BB962C8B-B14F-4D97-AF65-F5344CB8AC3E}">
        <p14:creationId xmlns:p14="http://schemas.microsoft.com/office/powerpoint/2010/main" val="2089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3">
                                            <p:txEl>
                                              <p:pRg st="4" end="4"/>
                                            </p:txEl>
                                          </p:spTgt>
                                        </p:tgtEl>
                                        <p:attrNameLst>
                                          <p:attrName>style.opacity</p:attrName>
                                        </p:attrNameLst>
                                      </p:cBhvr>
                                      <p:to>
                                        <p:strVal val="0.5"/>
                                      </p:to>
                                    </p:set>
                                    <p:animEffect filter="image" prLst="opacity: 0.5">
                                      <p:cBhvr rctx="IE">
                                        <p:cTn id="33" dur="indefinite"/>
                                        <p:tgtEl>
                                          <p:spTgt spid="3">
                                            <p:txEl>
                                              <p:pRg st="4" end="4"/>
                                            </p:txEl>
                                          </p:spTgt>
                                        </p:tgtEl>
                                      </p:cBhvr>
                                    </p:animEffect>
                                  </p:childTnLst>
                                </p:cTn>
                              </p:par>
                              <p:par>
                                <p:cTn id="34" presetID="9" presetClass="emph" presetSubtype="0" nodeType="withEffect">
                                  <p:stCondLst>
                                    <p:cond delay="0"/>
                                  </p:stCondLst>
                                  <p:childTnLst>
                                    <p:set>
                                      <p:cBhvr rctx="PPT">
                                        <p:cTn id="35" dur="indefinite"/>
                                        <p:tgtEl>
                                          <p:spTgt spid="3">
                                            <p:txEl>
                                              <p:pRg st="5" end="5"/>
                                            </p:txEl>
                                          </p:spTgt>
                                        </p:tgtEl>
                                        <p:attrNameLst>
                                          <p:attrName>style.opacity</p:attrName>
                                        </p:attrNameLst>
                                      </p:cBhvr>
                                      <p:to>
                                        <p:strVal val="0.5"/>
                                      </p:to>
                                    </p:set>
                                    <p:animEffect filter="image" prLst="opacity: 0.5">
                                      <p:cBhvr rctx="IE">
                                        <p:cTn id="36" dur="indefinite"/>
                                        <p:tgtEl>
                                          <p:spTgt spid="3">
                                            <p:txEl>
                                              <p:pRg st="5" end="5"/>
                                            </p:txEl>
                                          </p:spTgt>
                                        </p:tgtEl>
                                      </p:cBhvr>
                                    </p:animEffect>
                                  </p:childTnLst>
                                </p:cTn>
                              </p:par>
                              <p:par>
                                <p:cTn id="37" presetID="9" presetClass="emph" presetSubtype="0" nodeType="withEffect">
                                  <p:stCondLst>
                                    <p:cond delay="0"/>
                                  </p:stCondLst>
                                  <p:childTnLst>
                                    <p:set>
                                      <p:cBhvr rctx="PPT">
                                        <p:cTn id="38" dur="indefinite"/>
                                        <p:tgtEl>
                                          <p:spTgt spid="3">
                                            <p:txEl>
                                              <p:pRg st="6" end="6"/>
                                            </p:txEl>
                                          </p:spTgt>
                                        </p:tgtEl>
                                        <p:attrNameLst>
                                          <p:attrName>style.opacity</p:attrName>
                                        </p:attrNameLst>
                                      </p:cBhvr>
                                      <p:to>
                                        <p:strVal val="0.5"/>
                                      </p:to>
                                    </p:set>
                                    <p:animEffect filter="image" prLst="opacity: 0.5">
                                      <p:cBhvr rctx="IE">
                                        <p:cTn id="39" dur="indefinite"/>
                                        <p:tgtEl>
                                          <p:spTgt spid="3">
                                            <p:txEl>
                                              <p:pRg st="6" end="6"/>
                                            </p:txEl>
                                          </p:spTgt>
                                        </p:tgtEl>
                                      </p:cBhvr>
                                    </p:animEffect>
                                  </p:childTnLst>
                                </p:cTn>
                              </p:par>
                              <p:par>
                                <p:cTn id="40" presetID="9" presetClass="emph" presetSubtype="0" nodeType="withEffect">
                                  <p:stCondLst>
                                    <p:cond delay="0"/>
                                  </p:stCondLst>
                                  <p:childTnLst>
                                    <p:set>
                                      <p:cBhvr rctx="PPT">
                                        <p:cTn id="41" dur="indefinite"/>
                                        <p:tgtEl>
                                          <p:spTgt spid="3">
                                            <p:txEl>
                                              <p:pRg st="7" end="7"/>
                                            </p:txEl>
                                          </p:spTgt>
                                        </p:tgtEl>
                                        <p:attrNameLst>
                                          <p:attrName>style.opacity</p:attrName>
                                        </p:attrNameLst>
                                      </p:cBhvr>
                                      <p:to>
                                        <p:strVal val="0.5"/>
                                      </p:to>
                                    </p:set>
                                    <p:animEffect filter="image" prLst="opacity: 0.5">
                                      <p:cBhvr rctx="IE">
                                        <p:cTn id="42"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196237" y="3046598"/>
            <a:ext cx="676175" cy="65434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t>
            </a:r>
            <a:r>
              <a:rPr lang="en-US" sz="1200" dirty="0" smtClean="0">
                <a:solidFill>
                  <a:schemeClr val="tx1"/>
                </a:solidFill>
              </a:rPr>
              <a:t>(A,D)</a:t>
            </a:r>
          </a:p>
          <a:p>
            <a:pPr algn="ctr">
              <a:defRPr/>
            </a:pPr>
            <a:r>
              <a:rPr lang="en-US" sz="1200" dirty="0" smtClean="0">
                <a:solidFill>
                  <a:schemeClr val="tx1"/>
                </a:solidFill>
              </a:rPr>
              <a:t>f</a:t>
            </a:r>
            <a:r>
              <a:rPr lang="en-US" sz="1200" dirty="0">
                <a:solidFill>
                  <a:schemeClr val="tx1"/>
                </a:solidFill>
              </a:rPr>
              <a:t>(B,D) f(C,D)</a:t>
            </a:r>
          </a:p>
        </p:txBody>
      </p:sp>
      <p:sp>
        <p:nvSpPr>
          <p:cNvPr id="2" name="Title 1"/>
          <p:cNvSpPr>
            <a:spLocks noGrp="1"/>
          </p:cNvSpPr>
          <p:nvPr>
            <p:ph type="title"/>
          </p:nvPr>
        </p:nvSpPr>
        <p:spPr/>
        <p:txBody>
          <a:bodyPr/>
          <a:lstStyle/>
          <a:p>
            <a:r>
              <a:rPr lang="en-US" dirty="0" smtClean="0"/>
              <a:t>Quantifying MBE’s Errors</a:t>
            </a:r>
            <a:endParaRPr lang="en-US" dirty="0"/>
          </a:p>
        </p:txBody>
      </p:sp>
      <p:cxnSp>
        <p:nvCxnSpPr>
          <p:cNvPr id="17" name="Straight Arrow Connector 16"/>
          <p:cNvCxnSpPr/>
          <p:nvPr/>
        </p:nvCxnSpPr>
        <p:spPr>
          <a:xfrm flipV="1">
            <a:off x="2534325" y="2205694"/>
            <a:ext cx="8217" cy="82705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1675804" y="2502240"/>
            <a:ext cx="864339"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(A,B,C</a:t>
            </a:r>
            <a:r>
              <a:rPr lang="en-US" sz="1200" b="1" dirty="0">
                <a:solidFill>
                  <a:srgbClr val="FF0000"/>
                </a:solidFill>
              </a:rPr>
              <a:t>)</a:t>
            </a:r>
          </a:p>
        </p:txBody>
      </p:sp>
      <p:cxnSp>
        <p:nvCxnSpPr>
          <p:cNvPr id="44" name="Straight Arrow Connector 43"/>
          <p:cNvCxnSpPr>
            <a:stCxn id="57" idx="0"/>
          </p:cNvCxnSpPr>
          <p:nvPr/>
        </p:nvCxnSpPr>
        <p:spPr>
          <a:xfrm flipH="1" flipV="1">
            <a:off x="6649751" y="2180137"/>
            <a:ext cx="8140" cy="102054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6325503" y="3200680"/>
            <a:ext cx="664776" cy="486407"/>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f(B,D) f(C,D)</a:t>
            </a:r>
          </a:p>
        </p:txBody>
      </p:sp>
      <p:sp>
        <p:nvSpPr>
          <p:cNvPr id="58" name="TextBox 17"/>
          <p:cNvSpPr txBox="1">
            <a:spLocks noChangeArrowheads="1"/>
          </p:cNvSpPr>
          <p:nvPr/>
        </p:nvSpPr>
        <p:spPr bwMode="auto">
          <a:xfrm>
            <a:off x="6090062" y="3200679"/>
            <a:ext cx="295274" cy="276999"/>
          </a:xfrm>
          <a:prstGeom prst="rect">
            <a:avLst/>
          </a:prstGeom>
          <a:noFill/>
          <a:ln w="31750">
            <a:noFill/>
            <a:miter lim="800000"/>
            <a:headEnd/>
            <a:tailEnd/>
          </a:ln>
        </p:spPr>
        <p:txBody>
          <a:bodyPr wrap="none">
            <a:spAutoFit/>
          </a:bodyPr>
          <a:lstStyle/>
          <a:p>
            <a:r>
              <a:rPr lang="en-US" sz="1200"/>
              <a:t>D</a:t>
            </a:r>
          </a:p>
        </p:txBody>
      </p:sp>
      <p:sp>
        <p:nvSpPr>
          <p:cNvPr id="59" name="Rounded Rectangle 58"/>
          <p:cNvSpPr/>
          <p:nvPr/>
        </p:nvSpPr>
        <p:spPr>
          <a:xfrm>
            <a:off x="5342189" y="3200680"/>
            <a:ext cx="664776" cy="30400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f(A,D)</a:t>
            </a:r>
          </a:p>
        </p:txBody>
      </p:sp>
      <p:sp>
        <p:nvSpPr>
          <p:cNvPr id="60" name="TextBox 33"/>
          <p:cNvSpPr txBox="1">
            <a:spLocks noChangeArrowheads="1"/>
          </p:cNvSpPr>
          <p:nvPr/>
        </p:nvSpPr>
        <p:spPr bwMode="auto">
          <a:xfrm>
            <a:off x="5104439" y="3200679"/>
            <a:ext cx="295274" cy="276999"/>
          </a:xfrm>
          <a:prstGeom prst="rect">
            <a:avLst/>
          </a:prstGeom>
          <a:noFill/>
          <a:ln w="31750">
            <a:noFill/>
            <a:miter lim="800000"/>
            <a:headEnd/>
            <a:tailEnd/>
          </a:ln>
        </p:spPr>
        <p:txBody>
          <a:bodyPr wrap="none">
            <a:spAutoFit/>
          </a:bodyPr>
          <a:lstStyle/>
          <a:p>
            <a:r>
              <a:rPr lang="en-US" sz="1200"/>
              <a:t>D</a:t>
            </a:r>
          </a:p>
        </p:txBody>
      </p:sp>
      <p:sp>
        <p:nvSpPr>
          <p:cNvPr id="61" name="Rounded Rectangle 60"/>
          <p:cNvSpPr/>
          <p:nvPr/>
        </p:nvSpPr>
        <p:spPr>
          <a:xfrm>
            <a:off x="5104439" y="3101879"/>
            <a:ext cx="1994328" cy="668809"/>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62" name="TextBox 61"/>
          <p:cNvSpPr txBox="1">
            <a:spLocks noChangeArrowheads="1"/>
          </p:cNvSpPr>
          <p:nvPr/>
        </p:nvSpPr>
        <p:spPr bwMode="auto">
          <a:xfrm>
            <a:off x="5074733" y="2531870"/>
            <a:ext cx="556563"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(A</a:t>
            </a:r>
            <a:r>
              <a:rPr lang="en-US" sz="1200" b="1" dirty="0">
                <a:solidFill>
                  <a:srgbClr val="FF0000"/>
                </a:solidFill>
              </a:rPr>
              <a:t>)</a:t>
            </a:r>
          </a:p>
        </p:txBody>
      </p:sp>
      <p:sp>
        <p:nvSpPr>
          <p:cNvPr id="64" name="TextBox 63"/>
          <p:cNvSpPr txBox="1"/>
          <p:nvPr/>
        </p:nvSpPr>
        <p:spPr>
          <a:xfrm>
            <a:off x="260350" y="4244070"/>
            <a:ext cx="8447331" cy="1846659"/>
          </a:xfrm>
          <a:prstGeom prst="rect">
            <a:avLst/>
          </a:prstGeom>
          <a:noFill/>
        </p:spPr>
        <p:txBody>
          <a:bodyPr wrap="square" rtlCol="0">
            <a:spAutoFit/>
          </a:bodyPr>
          <a:lstStyle/>
          <a:p>
            <a:pPr marL="285750" indent="-285750">
              <a:buFont typeface="Arial"/>
              <a:buChar char="•"/>
            </a:pPr>
            <a:r>
              <a:rPr lang="en-US" sz="2400" b="1" i="1" dirty="0" smtClean="0">
                <a:solidFill>
                  <a:srgbClr val="000000"/>
                </a:solidFill>
              </a:rPr>
              <a:t>(Local) Bucket Error</a:t>
            </a:r>
          </a:p>
          <a:p>
            <a:pPr algn="ctr"/>
            <a:r>
              <a:rPr lang="en-US" sz="2400" dirty="0" err="1" smtClean="0">
                <a:solidFill>
                  <a:srgbClr val="C00000"/>
                </a:solidFill>
              </a:rPr>
              <a:t>Err</a:t>
            </a:r>
            <a:r>
              <a:rPr lang="en-US" sz="2400" baseline="-25000" dirty="0" err="1" smtClean="0">
                <a:solidFill>
                  <a:srgbClr val="C00000"/>
                </a:solidFill>
              </a:rPr>
              <a:t>D</a:t>
            </a:r>
            <a:r>
              <a:rPr lang="en-US" sz="2400" dirty="0" smtClean="0">
                <a:solidFill>
                  <a:srgbClr val="C00000"/>
                </a:solidFill>
              </a:rPr>
              <a:t>(A,B,C</a:t>
            </a:r>
            <a:r>
              <a:rPr lang="en-US" sz="2400" dirty="0">
                <a:solidFill>
                  <a:srgbClr val="C00000"/>
                </a:solidFill>
              </a:rPr>
              <a:t>) </a:t>
            </a:r>
            <a:r>
              <a:rPr lang="en-US" sz="2400" dirty="0" smtClean="0">
                <a:solidFill>
                  <a:srgbClr val="C00000"/>
                </a:solidFill>
              </a:rPr>
              <a:t>= </a:t>
            </a:r>
            <a:r>
              <a:rPr lang="el-GR" altLang="ja-JP" sz="2400" dirty="0">
                <a:solidFill>
                  <a:srgbClr val="C00000"/>
                </a:solidFill>
              </a:rPr>
              <a:t>μ</a:t>
            </a:r>
            <a:r>
              <a:rPr lang="en-US" altLang="ja-JP" sz="2400" dirty="0">
                <a:solidFill>
                  <a:srgbClr val="C00000"/>
                </a:solidFill>
              </a:rPr>
              <a:t>*</a:t>
            </a:r>
            <a:r>
              <a:rPr lang="en-US" altLang="ja-JP" sz="2400" baseline="-25000" dirty="0">
                <a:solidFill>
                  <a:srgbClr val="C00000"/>
                </a:solidFill>
              </a:rPr>
              <a:t>D</a:t>
            </a:r>
            <a:r>
              <a:rPr lang="en-US" sz="2400" b="1" dirty="0">
                <a:solidFill>
                  <a:srgbClr val="C00000"/>
                </a:solidFill>
              </a:rPr>
              <a:t>(A,B,C)</a:t>
            </a:r>
            <a:r>
              <a:rPr lang="en-US" sz="2400" dirty="0" smtClean="0">
                <a:solidFill>
                  <a:srgbClr val="C00000"/>
                </a:solidFill>
              </a:rPr>
              <a:t> </a:t>
            </a:r>
            <a:r>
              <a:rPr lang="en-US" sz="2400" dirty="0">
                <a:solidFill>
                  <a:srgbClr val="C00000"/>
                </a:solidFill>
              </a:rPr>
              <a:t>-</a:t>
            </a:r>
            <a:r>
              <a:rPr lang="en-US" sz="2400" dirty="0" smtClean="0">
                <a:solidFill>
                  <a:srgbClr val="C00000"/>
                </a:solidFill>
              </a:rPr>
              <a:t> </a:t>
            </a:r>
            <a:r>
              <a:rPr lang="el-GR" altLang="ja-JP" sz="2400" dirty="0">
                <a:solidFill>
                  <a:srgbClr val="C00000"/>
                </a:solidFill>
              </a:rPr>
              <a:t>μ</a:t>
            </a:r>
            <a:r>
              <a:rPr lang="en-US" altLang="ja-JP" sz="2400" baseline="-25000" dirty="0">
                <a:solidFill>
                  <a:srgbClr val="C00000"/>
                </a:solidFill>
              </a:rPr>
              <a:t>D</a:t>
            </a:r>
            <a:r>
              <a:rPr lang="en-US" sz="2400" b="1" dirty="0">
                <a:solidFill>
                  <a:srgbClr val="C00000"/>
                </a:solidFill>
              </a:rPr>
              <a:t>(A,B,C)</a:t>
            </a:r>
            <a:endParaRPr lang="en-US" sz="2400" dirty="0" smtClean="0">
              <a:solidFill>
                <a:srgbClr val="C00000"/>
              </a:solidFill>
            </a:endParaRPr>
          </a:p>
          <a:p>
            <a:pPr marL="285750" indent="-285750">
              <a:buFont typeface="Arial" panose="020B0604020202020204" pitchFamily="34" charset="0"/>
              <a:buChar char="•"/>
            </a:pPr>
            <a:r>
              <a:rPr lang="en-US" sz="2400" dirty="0" smtClean="0">
                <a:solidFill>
                  <a:srgbClr val="000000"/>
                </a:solidFill>
              </a:rPr>
              <a:t>Measures the error induced by the partitioning over a single bucket alone</a:t>
            </a:r>
            <a:endParaRPr lang="en-US" sz="2400" dirty="0">
              <a:solidFill>
                <a:srgbClr val="000000"/>
              </a:solidFill>
            </a:endParaRPr>
          </a:p>
          <a:p>
            <a:endParaRPr lang="en-US" dirty="0"/>
          </a:p>
        </p:txBody>
      </p:sp>
      <p:cxnSp>
        <p:nvCxnSpPr>
          <p:cNvPr id="69" name="Straight Arrow Connector 68"/>
          <p:cNvCxnSpPr>
            <a:stCxn id="59" idx="0"/>
          </p:cNvCxnSpPr>
          <p:nvPr/>
        </p:nvCxnSpPr>
        <p:spPr>
          <a:xfrm flipV="1">
            <a:off x="5674577" y="2164594"/>
            <a:ext cx="0" cy="103608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a:spLocks noChangeArrowheads="1"/>
          </p:cNvSpPr>
          <p:nvPr/>
        </p:nvSpPr>
        <p:spPr bwMode="auto">
          <a:xfrm>
            <a:off x="5949441" y="2538010"/>
            <a:ext cx="710451"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(B,C)</a:t>
            </a:r>
            <a:endParaRPr lang="en-US" sz="1200" b="1" dirty="0">
              <a:solidFill>
                <a:srgbClr val="FF0000"/>
              </a:solidFill>
            </a:endParaRPr>
          </a:p>
        </p:txBody>
      </p:sp>
      <p:sp>
        <p:nvSpPr>
          <p:cNvPr id="76" name="TextBox 75"/>
          <p:cNvSpPr txBox="1">
            <a:spLocks noChangeArrowheads="1"/>
          </p:cNvSpPr>
          <p:nvPr/>
        </p:nvSpPr>
        <p:spPr bwMode="auto">
          <a:xfrm>
            <a:off x="1261525" y="1928695"/>
            <a:ext cx="1869423" cy="276999"/>
          </a:xfrm>
          <a:prstGeom prst="rect">
            <a:avLst/>
          </a:prstGeom>
          <a:noFill/>
          <a:ln w="31750">
            <a:noFill/>
            <a:miter lim="800000"/>
            <a:headEnd/>
            <a:tailEnd/>
          </a:ln>
        </p:spPr>
        <p:txBody>
          <a:bodyPr wrap="none">
            <a:spAutoFit/>
          </a:bodyPr>
          <a:lstStyle/>
          <a:p>
            <a:r>
              <a:rPr lang="el-GR" altLang="ja-JP" sz="1200" dirty="0" smtClean="0">
                <a:solidFill>
                  <a:srgbClr val="C00000"/>
                </a:solidFill>
              </a:rPr>
              <a:t>μ</a:t>
            </a:r>
            <a:r>
              <a:rPr lang="en-US" altLang="ja-JP" sz="1200" dirty="0" smtClean="0">
                <a:solidFill>
                  <a:srgbClr val="C00000"/>
                </a:solidFill>
              </a:rPr>
              <a:t>*</a:t>
            </a:r>
            <a:r>
              <a:rPr lang="en-US" altLang="ja-JP" sz="1200" baseline="-25000" dirty="0" smtClean="0">
                <a:solidFill>
                  <a:srgbClr val="C00000"/>
                </a:solidFill>
              </a:rPr>
              <a:t>D</a:t>
            </a:r>
            <a:r>
              <a:rPr lang="en-US" sz="1200" b="1" dirty="0" smtClean="0">
                <a:solidFill>
                  <a:srgbClr val="C00000"/>
                </a:solidFill>
              </a:rPr>
              <a:t>(A,B,C) = </a:t>
            </a:r>
            <a:r>
              <a:rPr lang="el-GR" sz="1200" b="1" dirty="0">
                <a:solidFill>
                  <a:srgbClr val="C00000"/>
                </a:solidFill>
              </a:rPr>
              <a:t>λ</a:t>
            </a:r>
            <a:r>
              <a:rPr lang="en-US" sz="1200" b="1" baseline="30000" dirty="0" smtClean="0">
                <a:solidFill>
                  <a:srgbClr val="C00000"/>
                </a:solidFill>
              </a:rPr>
              <a:t>D</a:t>
            </a:r>
            <a:r>
              <a:rPr lang="en-US" sz="1200" b="1" dirty="0" smtClean="0">
                <a:solidFill>
                  <a:srgbClr val="C00000"/>
                </a:solidFill>
              </a:rPr>
              <a:t>(A,B,C) </a:t>
            </a:r>
            <a:endParaRPr lang="en-US" sz="1200" b="1" dirty="0">
              <a:solidFill>
                <a:srgbClr val="C00000"/>
              </a:solidFill>
            </a:endParaRPr>
          </a:p>
        </p:txBody>
      </p:sp>
      <p:sp>
        <p:nvSpPr>
          <p:cNvPr id="78" name="TextBox 77"/>
          <p:cNvSpPr txBox="1">
            <a:spLocks noChangeArrowheads="1"/>
          </p:cNvSpPr>
          <p:nvPr/>
        </p:nvSpPr>
        <p:spPr bwMode="auto">
          <a:xfrm>
            <a:off x="4615633" y="1887595"/>
            <a:ext cx="2377574" cy="276999"/>
          </a:xfrm>
          <a:prstGeom prst="rect">
            <a:avLst/>
          </a:prstGeom>
          <a:noFill/>
          <a:ln w="31750">
            <a:noFill/>
            <a:miter lim="800000"/>
            <a:headEnd/>
            <a:tailEnd/>
          </a:ln>
        </p:spPr>
        <p:txBody>
          <a:bodyPr wrap="none">
            <a:spAutoFit/>
          </a:bodyPr>
          <a:lstStyle/>
          <a:p>
            <a:r>
              <a:rPr lang="el-GR" altLang="ja-JP" sz="1200" dirty="0" smtClean="0">
                <a:solidFill>
                  <a:srgbClr val="C00000"/>
                </a:solidFill>
              </a:rPr>
              <a:t>μ</a:t>
            </a:r>
            <a:r>
              <a:rPr lang="en-US" altLang="ja-JP" sz="1200" baseline="-25000" dirty="0" smtClean="0">
                <a:solidFill>
                  <a:srgbClr val="C00000"/>
                </a:solidFill>
              </a:rPr>
              <a:t>D</a:t>
            </a:r>
            <a:r>
              <a:rPr lang="en-US" sz="1200" b="1" dirty="0" smtClean="0">
                <a:solidFill>
                  <a:srgbClr val="C00000"/>
                </a:solidFill>
              </a:rPr>
              <a:t>(A,B,C) = </a:t>
            </a:r>
            <a:r>
              <a:rPr lang="el-GR" sz="1200" b="1" dirty="0">
                <a:solidFill>
                  <a:srgbClr val="C00000"/>
                </a:solidFill>
              </a:rPr>
              <a:t>λ</a:t>
            </a:r>
            <a:r>
              <a:rPr lang="en-US" sz="1200" b="1" baseline="30000" dirty="0" smtClean="0">
                <a:solidFill>
                  <a:srgbClr val="C00000"/>
                </a:solidFill>
              </a:rPr>
              <a:t>D</a:t>
            </a:r>
            <a:r>
              <a:rPr lang="en-US" sz="1200" b="1" dirty="0" smtClean="0">
                <a:solidFill>
                  <a:srgbClr val="C00000"/>
                </a:solidFill>
              </a:rPr>
              <a:t>(A)    +    </a:t>
            </a:r>
            <a:r>
              <a:rPr lang="el-GR" sz="1200" b="1" dirty="0" smtClean="0">
                <a:solidFill>
                  <a:srgbClr val="C00000"/>
                </a:solidFill>
              </a:rPr>
              <a:t>λ</a:t>
            </a:r>
            <a:r>
              <a:rPr lang="en-US" sz="1200" b="1" baseline="30000" dirty="0">
                <a:solidFill>
                  <a:srgbClr val="C00000"/>
                </a:solidFill>
              </a:rPr>
              <a:t>D</a:t>
            </a:r>
            <a:r>
              <a:rPr lang="en-US" sz="1200" b="1" dirty="0">
                <a:solidFill>
                  <a:srgbClr val="C00000"/>
                </a:solidFill>
              </a:rPr>
              <a:t>(B,C</a:t>
            </a:r>
            <a:r>
              <a:rPr lang="en-US" sz="1200" b="1" dirty="0" smtClean="0">
                <a:solidFill>
                  <a:srgbClr val="C00000"/>
                </a:solidFill>
              </a:rPr>
              <a:t>)</a:t>
            </a:r>
            <a:endParaRPr lang="en-US" sz="1200" b="1" dirty="0">
              <a:solidFill>
                <a:srgbClr val="C00000"/>
              </a:solidFill>
            </a:endParaRPr>
          </a:p>
        </p:txBody>
      </p:sp>
      <p:sp>
        <p:nvSpPr>
          <p:cNvPr id="79" name="TextBox 78"/>
          <p:cNvSpPr txBox="1"/>
          <p:nvPr/>
        </p:nvSpPr>
        <p:spPr>
          <a:xfrm>
            <a:off x="1064294" y="1492384"/>
            <a:ext cx="2940060" cy="369332"/>
          </a:xfrm>
          <a:prstGeom prst="rect">
            <a:avLst/>
          </a:prstGeom>
          <a:noFill/>
        </p:spPr>
        <p:txBody>
          <a:bodyPr wrap="square" rtlCol="0">
            <a:spAutoFit/>
          </a:bodyPr>
          <a:lstStyle/>
          <a:p>
            <a:pPr algn="ctr"/>
            <a:r>
              <a:rPr lang="en-US" dirty="0" smtClean="0"/>
              <a:t>Exact Bucket Message</a:t>
            </a:r>
            <a:endParaRPr lang="en-US" dirty="0"/>
          </a:p>
        </p:txBody>
      </p:sp>
      <p:sp>
        <p:nvSpPr>
          <p:cNvPr id="80" name="TextBox 79"/>
          <p:cNvSpPr txBox="1"/>
          <p:nvPr/>
        </p:nvSpPr>
        <p:spPr>
          <a:xfrm>
            <a:off x="4631573" y="1489762"/>
            <a:ext cx="2940060" cy="369332"/>
          </a:xfrm>
          <a:prstGeom prst="rect">
            <a:avLst/>
          </a:prstGeom>
          <a:noFill/>
        </p:spPr>
        <p:txBody>
          <a:bodyPr wrap="square" rtlCol="0">
            <a:spAutoFit/>
          </a:bodyPr>
          <a:lstStyle/>
          <a:p>
            <a:pPr algn="ctr"/>
            <a:r>
              <a:rPr lang="en-US" dirty="0" smtClean="0"/>
              <a:t>MBE Bucket Message</a:t>
            </a:r>
            <a:endParaRPr lang="en-US" dirty="0"/>
          </a:p>
        </p:txBody>
      </p:sp>
      <p:sp>
        <p:nvSpPr>
          <p:cNvPr id="25" name="TextBox 24"/>
          <p:cNvSpPr txBox="1"/>
          <p:nvPr/>
        </p:nvSpPr>
        <p:spPr>
          <a:xfrm>
            <a:off x="5074733" y="3794994"/>
            <a:ext cx="2131759" cy="400110"/>
          </a:xfrm>
          <a:prstGeom prst="rect">
            <a:avLst/>
          </a:prstGeom>
          <a:noFill/>
        </p:spPr>
        <p:txBody>
          <a:bodyPr wrap="square" rtlCol="0">
            <a:spAutoFit/>
          </a:bodyPr>
          <a:lstStyle/>
          <a:p>
            <a:r>
              <a:rPr lang="el-GR" sz="1000" b="1" dirty="0" smtClean="0">
                <a:solidFill>
                  <a:srgbClr val="FF0000"/>
                </a:solidFill>
              </a:rPr>
              <a:t>λ</a:t>
            </a:r>
            <a:r>
              <a:rPr lang="en-US" sz="1000" b="1" baseline="30000" dirty="0" smtClean="0">
                <a:solidFill>
                  <a:srgbClr val="FF0000"/>
                </a:solidFill>
              </a:rPr>
              <a:t>D</a:t>
            </a:r>
            <a:r>
              <a:rPr lang="en-US" sz="1000" b="1" dirty="0" smtClean="0">
                <a:solidFill>
                  <a:srgbClr val="FF0000"/>
                </a:solidFill>
              </a:rPr>
              <a:t>(A) = </a:t>
            </a:r>
            <a:r>
              <a:rPr lang="en-US" sz="1000" b="1" dirty="0" err="1" smtClean="0">
                <a:solidFill>
                  <a:srgbClr val="FF0000"/>
                </a:solidFill>
              </a:rPr>
              <a:t>min</a:t>
            </a:r>
            <a:r>
              <a:rPr lang="en-US" sz="1000" b="1" baseline="-25000" dirty="0" err="1" smtClean="0">
                <a:solidFill>
                  <a:srgbClr val="FF0000"/>
                </a:solidFill>
              </a:rPr>
              <a:t>D</a:t>
            </a:r>
            <a:r>
              <a:rPr lang="en-US" sz="1000" b="1" dirty="0">
                <a:solidFill>
                  <a:srgbClr val="FF0000"/>
                </a:solidFill>
              </a:rPr>
              <a:t> </a:t>
            </a:r>
            <a:r>
              <a:rPr lang="en-US" sz="1000" b="1" dirty="0" smtClean="0">
                <a:solidFill>
                  <a:srgbClr val="FF0000"/>
                </a:solidFill>
              </a:rPr>
              <a:t>f(A,D) </a:t>
            </a:r>
          </a:p>
          <a:p>
            <a:r>
              <a:rPr lang="el-GR" sz="1000" b="1" dirty="0" smtClean="0">
                <a:solidFill>
                  <a:srgbClr val="FF0000"/>
                </a:solidFill>
              </a:rPr>
              <a:t>λ</a:t>
            </a:r>
            <a:r>
              <a:rPr lang="en-US" sz="1000" b="1" baseline="30000" dirty="0" smtClean="0">
                <a:solidFill>
                  <a:srgbClr val="FF0000"/>
                </a:solidFill>
              </a:rPr>
              <a:t>D</a:t>
            </a:r>
            <a:r>
              <a:rPr lang="en-US" sz="1000" b="1" dirty="0" smtClean="0">
                <a:solidFill>
                  <a:srgbClr val="FF0000"/>
                </a:solidFill>
              </a:rPr>
              <a:t>(</a:t>
            </a:r>
            <a:r>
              <a:rPr lang="en-US" sz="1000" b="1" dirty="0">
                <a:solidFill>
                  <a:srgbClr val="FF0000"/>
                </a:solidFill>
              </a:rPr>
              <a:t>B,C</a:t>
            </a:r>
            <a:r>
              <a:rPr lang="en-US" sz="1000" b="1" dirty="0" smtClean="0">
                <a:solidFill>
                  <a:srgbClr val="FF0000"/>
                </a:solidFill>
              </a:rPr>
              <a:t>) = </a:t>
            </a:r>
            <a:r>
              <a:rPr lang="en-US" sz="1000" b="1" dirty="0" err="1" smtClean="0">
                <a:solidFill>
                  <a:srgbClr val="FF0000"/>
                </a:solidFill>
              </a:rPr>
              <a:t>min</a:t>
            </a:r>
            <a:r>
              <a:rPr lang="en-US" sz="1000" b="1" baseline="-25000" dirty="0" err="1" smtClean="0">
                <a:solidFill>
                  <a:srgbClr val="FF0000"/>
                </a:solidFill>
              </a:rPr>
              <a:t>D</a:t>
            </a:r>
            <a:r>
              <a:rPr lang="en-US" sz="1000" b="1" dirty="0" smtClean="0">
                <a:solidFill>
                  <a:srgbClr val="FF0000"/>
                </a:solidFill>
              </a:rPr>
              <a:t> [f(B,D) + f(C,D)]</a:t>
            </a:r>
            <a:endParaRPr lang="en-US" sz="1000" b="1" dirty="0">
              <a:solidFill>
                <a:srgbClr val="FF0000"/>
              </a:solidFill>
            </a:endParaRPr>
          </a:p>
        </p:txBody>
      </p:sp>
      <p:sp>
        <p:nvSpPr>
          <p:cNvPr id="27" name="TextBox 26"/>
          <p:cNvSpPr txBox="1"/>
          <p:nvPr/>
        </p:nvSpPr>
        <p:spPr>
          <a:xfrm>
            <a:off x="1201779" y="3640895"/>
            <a:ext cx="2681525" cy="400110"/>
          </a:xfrm>
          <a:prstGeom prst="rect">
            <a:avLst/>
          </a:prstGeom>
          <a:noFill/>
        </p:spPr>
        <p:txBody>
          <a:bodyPr wrap="square" rtlCol="0">
            <a:spAutoFit/>
          </a:bodyPr>
          <a:lstStyle/>
          <a:p>
            <a:endParaRPr lang="en-US" sz="1000" b="1" dirty="0" smtClean="0">
              <a:solidFill>
                <a:srgbClr val="FF0000"/>
              </a:solidFill>
            </a:endParaRPr>
          </a:p>
          <a:p>
            <a:pPr algn="ctr"/>
            <a:r>
              <a:rPr lang="el-GR" sz="1000" b="1" dirty="0" smtClean="0">
                <a:solidFill>
                  <a:srgbClr val="FF0000"/>
                </a:solidFill>
              </a:rPr>
              <a:t>λ</a:t>
            </a:r>
            <a:r>
              <a:rPr lang="en-US" sz="1000" b="1" baseline="30000" dirty="0" smtClean="0">
                <a:solidFill>
                  <a:srgbClr val="FF0000"/>
                </a:solidFill>
              </a:rPr>
              <a:t>D</a:t>
            </a:r>
            <a:r>
              <a:rPr lang="en-US" sz="1000" b="1" dirty="0" smtClean="0">
                <a:solidFill>
                  <a:srgbClr val="FF0000"/>
                </a:solidFill>
              </a:rPr>
              <a:t>(A,B,C) = </a:t>
            </a:r>
            <a:r>
              <a:rPr lang="en-US" sz="1000" b="1" dirty="0" err="1" smtClean="0">
                <a:solidFill>
                  <a:srgbClr val="FF0000"/>
                </a:solidFill>
              </a:rPr>
              <a:t>min</a:t>
            </a:r>
            <a:r>
              <a:rPr lang="en-US" sz="1000" b="1" baseline="-25000" dirty="0" err="1" smtClean="0">
                <a:solidFill>
                  <a:srgbClr val="FF0000"/>
                </a:solidFill>
              </a:rPr>
              <a:t>D</a:t>
            </a:r>
            <a:r>
              <a:rPr lang="en-US" sz="1000" b="1" dirty="0" smtClean="0">
                <a:solidFill>
                  <a:srgbClr val="FF0000"/>
                </a:solidFill>
              </a:rPr>
              <a:t> [f(A,D) + f(B,D) + f(C,D)]</a:t>
            </a:r>
            <a:endParaRPr lang="en-US" sz="1000" b="1" dirty="0">
              <a:solidFill>
                <a:srgbClr val="FF0000"/>
              </a:solidFill>
            </a:endParaRPr>
          </a:p>
        </p:txBody>
      </p:sp>
      <p:sp>
        <p:nvSpPr>
          <p:cNvPr id="3" name="Slide Number Placeholder 2"/>
          <p:cNvSpPr>
            <a:spLocks noGrp="1"/>
          </p:cNvSpPr>
          <p:nvPr>
            <p:ph type="sldNum" sz="quarter" idx="10"/>
          </p:nvPr>
        </p:nvSpPr>
        <p:spPr/>
        <p:txBody>
          <a:bodyPr/>
          <a:lstStyle/>
          <a:p>
            <a:fld id="{6848FA96-84E8-4582-860F-337DD09F5A80}" type="slidenum">
              <a:rPr lang="en-US" smtClean="0"/>
              <a:t>20</a:t>
            </a:fld>
            <a:endParaRPr lang="en-US"/>
          </a:p>
        </p:txBody>
      </p:sp>
    </p:spTree>
    <p:extLst>
      <p:ext uri="{BB962C8B-B14F-4D97-AF65-F5344CB8AC3E}">
        <p14:creationId xmlns:p14="http://schemas.microsoft.com/office/powerpoint/2010/main" val="35220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76" grpId="0"/>
      <p:bldP spid="79"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Error Evaluation (BEE)</a:t>
            </a:r>
            <a:endParaRPr lang="en-US" dirty="0"/>
          </a:p>
        </p:txBody>
      </p:sp>
      <p:pic>
        <p:nvPicPr>
          <p:cNvPr id="3" name="Picture 2"/>
          <p:cNvPicPr>
            <a:picLocks noChangeAspect="1"/>
          </p:cNvPicPr>
          <p:nvPr/>
        </p:nvPicPr>
        <p:blipFill>
          <a:blip r:embed="rId3"/>
          <a:stretch>
            <a:fillRect/>
          </a:stretch>
        </p:blipFill>
        <p:spPr>
          <a:xfrm>
            <a:off x="1224017" y="1976108"/>
            <a:ext cx="6308076" cy="3582987"/>
          </a:xfrm>
          <a:prstGeom prst="rect">
            <a:avLst/>
          </a:prstGeom>
        </p:spPr>
      </p:pic>
      <p:sp>
        <p:nvSpPr>
          <p:cNvPr id="4" name="Rounded Rectangle 3"/>
          <p:cNvSpPr/>
          <p:nvPr/>
        </p:nvSpPr>
        <p:spPr bwMode="auto">
          <a:xfrm>
            <a:off x="1801091" y="4779818"/>
            <a:ext cx="2341418" cy="360218"/>
          </a:xfrm>
          <a:prstGeom prst="roundRect">
            <a:avLst/>
          </a:prstGeom>
          <a:noFill/>
          <a:ln w="381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 name="Rounded Rectangle 4"/>
          <p:cNvSpPr/>
          <p:nvPr/>
        </p:nvSpPr>
        <p:spPr bwMode="auto">
          <a:xfrm>
            <a:off x="1399309" y="3297382"/>
            <a:ext cx="4197927" cy="263236"/>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Rounded Rectangle 5"/>
          <p:cNvSpPr/>
          <p:nvPr/>
        </p:nvSpPr>
        <p:spPr bwMode="auto">
          <a:xfrm>
            <a:off x="1801091" y="4166712"/>
            <a:ext cx="3297382" cy="654669"/>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Slide Number Placeholder 6"/>
          <p:cNvSpPr>
            <a:spLocks noGrp="1"/>
          </p:cNvSpPr>
          <p:nvPr>
            <p:ph type="sldNum" sz="quarter" idx="10"/>
          </p:nvPr>
        </p:nvSpPr>
        <p:spPr/>
        <p:txBody>
          <a:bodyPr/>
          <a:lstStyle/>
          <a:p>
            <a:fld id="{6848FA96-84E8-4582-860F-337DD09F5A80}" type="slidenum">
              <a:rPr lang="en-US" smtClean="0"/>
              <a:t>21</a:t>
            </a:fld>
            <a:endParaRPr lang="en-US"/>
          </a:p>
        </p:txBody>
      </p:sp>
    </p:spTree>
    <p:extLst>
      <p:ext uri="{BB962C8B-B14F-4D97-AF65-F5344CB8AC3E}">
        <p14:creationId xmlns:p14="http://schemas.microsoft.com/office/powerpoint/2010/main" val="415957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BEE</a:t>
            </a:r>
            <a:endParaRPr lang="en-US" dirty="0"/>
          </a:p>
        </p:txBody>
      </p:sp>
      <p:grpSp>
        <p:nvGrpSpPr>
          <p:cNvPr id="6" name="Group 5"/>
          <p:cNvGrpSpPr/>
          <p:nvPr/>
        </p:nvGrpSpPr>
        <p:grpSpPr>
          <a:xfrm>
            <a:off x="4100049" y="3559764"/>
            <a:ext cx="3434382" cy="3188862"/>
            <a:chOff x="676630" y="3487298"/>
            <a:chExt cx="3434382" cy="3188862"/>
          </a:xfrm>
        </p:grpSpPr>
        <p:sp>
          <p:nvSpPr>
            <p:cNvPr id="135" name="TextBox 134"/>
            <p:cNvSpPr txBox="1"/>
            <p:nvPr/>
          </p:nvSpPr>
          <p:spPr>
            <a:xfrm>
              <a:off x="1519774" y="6399161"/>
              <a:ext cx="1974899" cy="276999"/>
            </a:xfrm>
            <a:prstGeom prst="rect">
              <a:avLst/>
            </a:prstGeom>
            <a:noFill/>
          </p:spPr>
          <p:txBody>
            <a:bodyPr wrap="square" rtlCol="0">
              <a:spAutoFit/>
            </a:bodyPr>
            <a:lstStyle/>
            <a:p>
              <a:pPr algn="ctr"/>
              <a:r>
                <a:rPr lang="en-US" sz="1200" dirty="0" smtClean="0">
                  <a:solidFill>
                    <a:srgbClr val="000000"/>
                  </a:solidFill>
                </a:rPr>
                <a:t>MBE, </a:t>
              </a:r>
              <a:r>
                <a:rPr lang="en-US" sz="1200" dirty="0" err="1" smtClean="0">
                  <a:solidFill>
                    <a:srgbClr val="000000"/>
                  </a:solidFill>
                </a:rPr>
                <a:t>i</a:t>
              </a:r>
              <a:r>
                <a:rPr lang="en-US" sz="1200" dirty="0" smtClean="0">
                  <a:solidFill>
                    <a:srgbClr val="000000"/>
                  </a:solidFill>
                </a:rPr>
                <a:t>-bound=3</a:t>
              </a:r>
            </a:p>
          </p:txBody>
        </p:sp>
        <p:grpSp>
          <p:nvGrpSpPr>
            <p:cNvPr id="3" name="Group 2"/>
            <p:cNvGrpSpPr/>
            <p:nvPr/>
          </p:nvGrpSpPr>
          <p:grpSpPr>
            <a:xfrm>
              <a:off x="676630" y="3487298"/>
              <a:ext cx="3434382" cy="2792393"/>
              <a:chOff x="110804" y="1346050"/>
              <a:chExt cx="3434382" cy="2792393"/>
            </a:xfrm>
          </p:grpSpPr>
          <p:grpSp>
            <p:nvGrpSpPr>
              <p:cNvPr id="43" name="Group 42"/>
              <p:cNvGrpSpPr/>
              <p:nvPr/>
            </p:nvGrpSpPr>
            <p:grpSpPr>
              <a:xfrm>
                <a:off x="110804" y="1346050"/>
                <a:ext cx="3379375" cy="2513998"/>
                <a:chOff x="89515" y="950203"/>
                <a:chExt cx="6537998" cy="4863772"/>
              </a:xfrm>
            </p:grpSpPr>
            <p:sp>
              <p:nvSpPr>
                <p:cNvPr id="44" name="Rounded Rectangle 43"/>
                <p:cNvSpPr/>
                <p:nvPr/>
              </p:nvSpPr>
              <p:spPr>
                <a:xfrm>
                  <a:off x="4809098" y="1003121"/>
                  <a:ext cx="1206168" cy="43860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45" name="TextBox 5"/>
                <p:cNvSpPr txBox="1">
                  <a:spLocks noChangeArrowheads="1"/>
                </p:cNvSpPr>
                <p:nvPr/>
              </p:nvSpPr>
              <p:spPr bwMode="auto">
                <a:xfrm>
                  <a:off x="4397904" y="950203"/>
                  <a:ext cx="555751" cy="535903"/>
                </a:xfrm>
                <a:prstGeom prst="rect">
                  <a:avLst/>
                </a:prstGeom>
                <a:noFill/>
                <a:ln w="31750">
                  <a:noFill/>
                  <a:miter lim="800000"/>
                  <a:headEnd/>
                  <a:tailEnd/>
                </a:ln>
              </p:spPr>
              <p:txBody>
                <a:bodyPr wrap="none">
                  <a:spAutoFit/>
                </a:bodyPr>
                <a:lstStyle/>
                <a:p>
                  <a:r>
                    <a:rPr lang="en-US" sz="1200" dirty="0"/>
                    <a:t>A</a:t>
                  </a:r>
                </a:p>
              </p:txBody>
            </p:sp>
            <p:sp>
              <p:nvSpPr>
                <p:cNvPr id="46" name="Rounded Rectangle 45"/>
                <p:cNvSpPr/>
                <p:nvPr/>
              </p:nvSpPr>
              <p:spPr>
                <a:xfrm>
                  <a:off x="4809098" y="2110741"/>
                  <a:ext cx="1206167" cy="43860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f(A,B)</a:t>
                  </a:r>
                </a:p>
              </p:txBody>
            </p:sp>
            <p:sp>
              <p:nvSpPr>
                <p:cNvPr id="47" name="TextBox 7"/>
                <p:cNvSpPr txBox="1">
                  <a:spLocks noChangeArrowheads="1"/>
                </p:cNvSpPr>
                <p:nvPr/>
              </p:nvSpPr>
              <p:spPr bwMode="auto">
                <a:xfrm>
                  <a:off x="4413643" y="2075467"/>
                  <a:ext cx="555751" cy="535903"/>
                </a:xfrm>
                <a:prstGeom prst="rect">
                  <a:avLst/>
                </a:prstGeom>
                <a:noFill/>
                <a:ln w="31750">
                  <a:noFill/>
                  <a:miter lim="800000"/>
                  <a:headEnd/>
                  <a:tailEnd/>
                </a:ln>
              </p:spPr>
              <p:txBody>
                <a:bodyPr wrap="none">
                  <a:spAutoFit/>
                </a:bodyPr>
                <a:lstStyle/>
                <a:p>
                  <a:r>
                    <a:rPr lang="en-US" sz="1200" dirty="0"/>
                    <a:t>B</a:t>
                  </a:r>
                </a:p>
              </p:txBody>
            </p:sp>
            <p:sp>
              <p:nvSpPr>
                <p:cNvPr id="48" name="Rounded Rectangle 47"/>
                <p:cNvSpPr/>
                <p:nvPr/>
              </p:nvSpPr>
              <p:spPr>
                <a:xfrm>
                  <a:off x="3822235" y="3417633"/>
                  <a:ext cx="1206167" cy="43860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f(B,C)</a:t>
                  </a:r>
                </a:p>
              </p:txBody>
            </p:sp>
            <p:sp>
              <p:nvSpPr>
                <p:cNvPr id="49" name="TextBox 9"/>
                <p:cNvSpPr txBox="1">
                  <a:spLocks noChangeArrowheads="1"/>
                </p:cNvSpPr>
                <p:nvPr/>
              </p:nvSpPr>
              <p:spPr bwMode="auto">
                <a:xfrm>
                  <a:off x="3356217" y="3355901"/>
                  <a:ext cx="571260" cy="535903"/>
                </a:xfrm>
                <a:prstGeom prst="rect">
                  <a:avLst/>
                </a:prstGeom>
                <a:noFill/>
                <a:ln w="31750">
                  <a:noFill/>
                  <a:miter lim="800000"/>
                  <a:headEnd/>
                  <a:tailEnd/>
                </a:ln>
              </p:spPr>
              <p:txBody>
                <a:bodyPr wrap="none">
                  <a:spAutoFit/>
                </a:bodyPr>
                <a:lstStyle/>
                <a:p>
                  <a:r>
                    <a:rPr lang="en-US" sz="1200" dirty="0"/>
                    <a:t>C</a:t>
                  </a:r>
                </a:p>
              </p:txBody>
            </p:sp>
            <p:sp>
              <p:nvSpPr>
                <p:cNvPr id="54" name="Rounded Rectangle 53"/>
                <p:cNvSpPr/>
                <p:nvPr/>
              </p:nvSpPr>
              <p:spPr>
                <a:xfrm>
                  <a:off x="4699447" y="4785992"/>
                  <a:ext cx="1315818" cy="877213"/>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f(B,E) f(C,E)</a:t>
                  </a:r>
                </a:p>
              </p:txBody>
            </p:sp>
            <p:sp>
              <p:nvSpPr>
                <p:cNvPr id="55" name="TextBox 15"/>
                <p:cNvSpPr txBox="1">
                  <a:spLocks noChangeArrowheads="1"/>
                </p:cNvSpPr>
                <p:nvPr/>
              </p:nvSpPr>
              <p:spPr bwMode="auto">
                <a:xfrm>
                  <a:off x="4233428" y="4785991"/>
                  <a:ext cx="555751" cy="535903"/>
                </a:xfrm>
                <a:prstGeom prst="rect">
                  <a:avLst/>
                </a:prstGeom>
                <a:noFill/>
                <a:ln w="31750">
                  <a:noFill/>
                  <a:miter lim="800000"/>
                  <a:headEnd/>
                  <a:tailEnd/>
                </a:ln>
              </p:spPr>
              <p:txBody>
                <a:bodyPr wrap="none">
                  <a:spAutoFit/>
                </a:bodyPr>
                <a:lstStyle/>
                <a:p>
                  <a:r>
                    <a:rPr lang="en-US" sz="1200"/>
                    <a:t>E</a:t>
                  </a:r>
                </a:p>
              </p:txBody>
            </p:sp>
            <p:sp>
              <p:nvSpPr>
                <p:cNvPr id="56" name="Rounded Rectangle 55"/>
                <p:cNvSpPr/>
                <p:nvPr/>
              </p:nvSpPr>
              <p:spPr>
                <a:xfrm>
                  <a:off x="2506417" y="4785992"/>
                  <a:ext cx="1315818" cy="877213"/>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f(B,D) f(C,D)</a:t>
                  </a:r>
                </a:p>
              </p:txBody>
            </p:sp>
            <p:sp>
              <p:nvSpPr>
                <p:cNvPr id="57" name="TextBox 17"/>
                <p:cNvSpPr txBox="1">
                  <a:spLocks noChangeArrowheads="1"/>
                </p:cNvSpPr>
                <p:nvPr/>
              </p:nvSpPr>
              <p:spPr bwMode="auto">
                <a:xfrm>
                  <a:off x="2040398" y="4785991"/>
                  <a:ext cx="571260" cy="535903"/>
                </a:xfrm>
                <a:prstGeom prst="rect">
                  <a:avLst/>
                </a:prstGeom>
                <a:noFill/>
                <a:ln w="31750">
                  <a:noFill/>
                  <a:miter lim="800000"/>
                  <a:headEnd/>
                  <a:tailEnd/>
                </a:ln>
              </p:spPr>
              <p:txBody>
                <a:bodyPr wrap="none">
                  <a:spAutoFit/>
                </a:bodyPr>
                <a:lstStyle/>
                <a:p>
                  <a:r>
                    <a:rPr lang="en-US" sz="1200"/>
                    <a:t>D</a:t>
                  </a:r>
                </a:p>
              </p:txBody>
            </p:sp>
            <p:cxnSp>
              <p:nvCxnSpPr>
                <p:cNvPr id="58" name="Straight Arrow Connector 57"/>
                <p:cNvCxnSpPr>
                  <a:stCxn id="56" idx="0"/>
                  <a:endCxn id="48" idx="2"/>
                </p:cNvCxnSpPr>
                <p:nvPr/>
              </p:nvCxnSpPr>
              <p:spPr>
                <a:xfrm rot="5400000" flipH="1" flipV="1">
                  <a:off x="3329945" y="3690619"/>
                  <a:ext cx="929753" cy="126099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4" idx="0"/>
                  <a:endCxn id="48" idx="2"/>
                </p:cNvCxnSpPr>
                <p:nvPr/>
              </p:nvCxnSpPr>
              <p:spPr>
                <a:xfrm rot="16200000" flipV="1">
                  <a:off x="4426460" y="3855097"/>
                  <a:ext cx="929753" cy="9320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8" idx="0"/>
                  <a:endCxn id="46" idx="2"/>
                </p:cNvCxnSpPr>
                <p:nvPr/>
              </p:nvCxnSpPr>
              <p:spPr>
                <a:xfrm flipV="1">
                  <a:off x="4425319" y="2549347"/>
                  <a:ext cx="986863" cy="86828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6" idx="0"/>
                  <a:endCxn id="44" idx="2"/>
                </p:cNvCxnSpPr>
                <p:nvPr/>
              </p:nvCxnSpPr>
              <p:spPr>
                <a:xfrm flipV="1">
                  <a:off x="5412182" y="1441727"/>
                  <a:ext cx="0" cy="66901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5467009" y="1472008"/>
                  <a:ext cx="1160504" cy="535903"/>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B</a:t>
                  </a:r>
                  <a:r>
                    <a:rPr lang="en-US" sz="1200" b="1" dirty="0" smtClean="0">
                      <a:solidFill>
                        <a:srgbClr val="FF0000"/>
                      </a:solidFill>
                    </a:rPr>
                    <a:t> (</a:t>
                  </a:r>
                  <a:r>
                    <a:rPr lang="en-US" sz="1200" b="1" dirty="0">
                      <a:solidFill>
                        <a:srgbClr val="FF0000"/>
                      </a:solidFill>
                    </a:rPr>
                    <a:t>A)</a:t>
                  </a:r>
                </a:p>
              </p:txBody>
            </p:sp>
            <p:sp>
              <p:nvSpPr>
                <p:cNvPr id="66" name="TextBox 65"/>
                <p:cNvSpPr txBox="1">
                  <a:spLocks noChangeArrowheads="1"/>
                </p:cNvSpPr>
                <p:nvPr/>
              </p:nvSpPr>
              <p:spPr bwMode="auto">
                <a:xfrm>
                  <a:off x="4918750" y="4004724"/>
                  <a:ext cx="1448924" cy="535903"/>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E</a:t>
                  </a:r>
                  <a:r>
                    <a:rPr lang="en-US" sz="1200" b="1" dirty="0" smtClean="0">
                      <a:solidFill>
                        <a:srgbClr val="FF0000"/>
                      </a:solidFill>
                    </a:rPr>
                    <a:t> </a:t>
                  </a:r>
                  <a:r>
                    <a:rPr lang="en-US" sz="1200" b="1" dirty="0">
                      <a:solidFill>
                        <a:srgbClr val="FF0000"/>
                      </a:solidFill>
                    </a:rPr>
                    <a:t>(B,C)</a:t>
                  </a:r>
                </a:p>
              </p:txBody>
            </p:sp>
            <p:sp>
              <p:nvSpPr>
                <p:cNvPr id="67" name="TextBox 66"/>
                <p:cNvSpPr txBox="1">
                  <a:spLocks noChangeArrowheads="1"/>
                </p:cNvSpPr>
                <p:nvPr/>
              </p:nvSpPr>
              <p:spPr bwMode="auto">
                <a:xfrm>
                  <a:off x="2172895" y="4004724"/>
                  <a:ext cx="1458228" cy="535903"/>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 </a:t>
                  </a:r>
                  <a:r>
                    <a:rPr lang="en-US" sz="1200" b="1" dirty="0">
                      <a:solidFill>
                        <a:srgbClr val="FF0000"/>
                      </a:solidFill>
                    </a:rPr>
                    <a:t>(B,C)</a:t>
                  </a:r>
                </a:p>
              </p:txBody>
            </p:sp>
            <p:sp>
              <p:nvSpPr>
                <p:cNvPr id="68" name="TextBox 67"/>
                <p:cNvSpPr txBox="1">
                  <a:spLocks noChangeArrowheads="1"/>
                </p:cNvSpPr>
                <p:nvPr/>
              </p:nvSpPr>
              <p:spPr bwMode="auto">
                <a:xfrm>
                  <a:off x="3735429" y="2607731"/>
                  <a:ext cx="1160504" cy="535903"/>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C</a:t>
                  </a:r>
                  <a:r>
                    <a:rPr lang="en-US" sz="1200" b="1" dirty="0" smtClean="0">
                      <a:solidFill>
                        <a:srgbClr val="FF0000"/>
                      </a:solidFill>
                    </a:rPr>
                    <a:t> </a:t>
                  </a:r>
                  <a:r>
                    <a:rPr lang="en-US" sz="1200" b="1" dirty="0">
                      <a:solidFill>
                        <a:srgbClr val="FF0000"/>
                      </a:solidFill>
                    </a:rPr>
                    <a:t>(B)</a:t>
                  </a:r>
                </a:p>
              </p:txBody>
            </p:sp>
            <p:sp>
              <p:nvSpPr>
                <p:cNvPr id="69" name="TextBox 68"/>
                <p:cNvSpPr txBox="1">
                  <a:spLocks noChangeArrowheads="1"/>
                </p:cNvSpPr>
                <p:nvPr/>
              </p:nvSpPr>
              <p:spPr bwMode="auto">
                <a:xfrm>
                  <a:off x="1624636" y="3047558"/>
                  <a:ext cx="1160504" cy="535903"/>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 </a:t>
                  </a:r>
                  <a:r>
                    <a:rPr lang="en-US" sz="1200" b="1" dirty="0">
                      <a:solidFill>
                        <a:srgbClr val="FF0000"/>
                      </a:solidFill>
                    </a:rPr>
                    <a:t>(A)</a:t>
                  </a:r>
                </a:p>
              </p:txBody>
            </p:sp>
            <p:sp>
              <p:nvSpPr>
                <p:cNvPr id="70" name="Rounded Rectangle 69"/>
                <p:cNvSpPr/>
                <p:nvPr/>
              </p:nvSpPr>
              <p:spPr>
                <a:xfrm>
                  <a:off x="560103" y="4785992"/>
                  <a:ext cx="1315818" cy="54825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f(A,D)</a:t>
                  </a:r>
                </a:p>
              </p:txBody>
            </p:sp>
            <p:cxnSp>
              <p:nvCxnSpPr>
                <p:cNvPr id="71" name="Straight Arrow Connector 70"/>
                <p:cNvCxnSpPr>
                  <a:stCxn id="70" idx="0"/>
                  <a:endCxn id="44" idx="2"/>
                </p:cNvCxnSpPr>
                <p:nvPr/>
              </p:nvCxnSpPr>
              <p:spPr>
                <a:xfrm flipV="1">
                  <a:off x="1218012" y="1441727"/>
                  <a:ext cx="4194170" cy="334426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33"/>
                <p:cNvSpPr txBox="1">
                  <a:spLocks noChangeArrowheads="1"/>
                </p:cNvSpPr>
                <p:nvPr/>
              </p:nvSpPr>
              <p:spPr bwMode="auto">
                <a:xfrm>
                  <a:off x="89515" y="4785991"/>
                  <a:ext cx="571260" cy="535903"/>
                </a:xfrm>
                <a:prstGeom prst="rect">
                  <a:avLst/>
                </a:prstGeom>
                <a:noFill/>
                <a:ln w="31750">
                  <a:noFill/>
                  <a:miter lim="800000"/>
                  <a:headEnd/>
                  <a:tailEnd/>
                </a:ln>
              </p:spPr>
              <p:txBody>
                <a:bodyPr wrap="none">
                  <a:spAutoFit/>
                </a:bodyPr>
                <a:lstStyle/>
                <a:p>
                  <a:r>
                    <a:rPr lang="en-US" sz="1200"/>
                    <a:t>D</a:t>
                  </a:r>
                </a:p>
              </p:txBody>
            </p:sp>
            <p:sp>
              <p:nvSpPr>
                <p:cNvPr id="73" name="Rounded Rectangle 72"/>
                <p:cNvSpPr/>
                <p:nvPr/>
              </p:nvSpPr>
              <p:spPr>
                <a:xfrm>
                  <a:off x="89515" y="4607808"/>
                  <a:ext cx="3947454" cy="1206167"/>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78" name="Rectangle 77"/>
                <p:cNvSpPr/>
                <p:nvPr/>
              </p:nvSpPr>
              <p:spPr>
                <a:xfrm>
                  <a:off x="4993197" y="950205"/>
                  <a:ext cx="837968" cy="535903"/>
                </a:xfrm>
                <a:prstGeom prst="rect">
                  <a:avLst/>
                </a:prstGeom>
              </p:spPr>
              <p:txBody>
                <a:bodyPr wrap="none">
                  <a:spAutoFit/>
                </a:bodyPr>
                <a:lstStyle/>
                <a:p>
                  <a:pPr algn="ctr">
                    <a:defRPr/>
                  </a:pPr>
                  <a:r>
                    <a:rPr lang="en-US" sz="1200" dirty="0"/>
                    <a:t>f(</a:t>
                  </a:r>
                  <a:r>
                    <a:rPr lang="en-US" sz="1200" dirty="0" smtClean="0"/>
                    <a:t>A)</a:t>
                  </a:r>
                  <a:endParaRPr lang="en-US" sz="1200" dirty="0"/>
                </a:p>
              </p:txBody>
            </p:sp>
          </p:grpSp>
          <p:sp>
            <p:nvSpPr>
              <p:cNvPr id="139" name="TextBox 138"/>
              <p:cNvSpPr txBox="1"/>
              <p:nvPr/>
            </p:nvSpPr>
            <p:spPr>
              <a:xfrm>
                <a:off x="2473205" y="2416785"/>
                <a:ext cx="1071981" cy="276999"/>
              </a:xfrm>
              <a:prstGeom prst="rect">
                <a:avLst/>
              </a:prstGeom>
              <a:noFill/>
            </p:spPr>
            <p:txBody>
              <a:bodyPr wrap="square" rtlCol="0">
                <a:spAutoFit/>
              </a:bodyPr>
              <a:lstStyle/>
              <a:p>
                <a:pPr algn="ctr"/>
                <a:r>
                  <a:rPr lang="en-US" sz="1200" b="1" dirty="0" smtClean="0">
                    <a:solidFill>
                      <a:schemeClr val="tx2"/>
                    </a:solidFill>
                  </a:rPr>
                  <a:t>w=2, </a:t>
                </a:r>
                <a:r>
                  <a:rPr lang="en-US" sz="1200" b="1" dirty="0" err="1" smtClean="0">
                    <a:solidFill>
                      <a:schemeClr val="tx2"/>
                    </a:solidFill>
                  </a:rPr>
                  <a:t>psw</a:t>
                </a:r>
                <a:r>
                  <a:rPr lang="en-US" sz="1200" b="1" dirty="0" smtClean="0">
                    <a:solidFill>
                      <a:schemeClr val="tx2"/>
                    </a:solidFill>
                  </a:rPr>
                  <a:t>=2</a:t>
                </a:r>
              </a:p>
            </p:txBody>
          </p:sp>
          <p:sp>
            <p:nvSpPr>
              <p:cNvPr id="141" name="TextBox 140"/>
              <p:cNvSpPr txBox="1"/>
              <p:nvPr/>
            </p:nvSpPr>
            <p:spPr>
              <a:xfrm>
                <a:off x="568933" y="3861444"/>
                <a:ext cx="1135787" cy="276999"/>
              </a:xfrm>
              <a:prstGeom prst="rect">
                <a:avLst/>
              </a:prstGeom>
              <a:noFill/>
            </p:spPr>
            <p:txBody>
              <a:bodyPr wrap="square" rtlCol="0">
                <a:spAutoFit/>
              </a:bodyPr>
              <a:lstStyle/>
              <a:p>
                <a:pPr algn="ctr"/>
                <a:r>
                  <a:rPr lang="en-US" sz="1200" b="1" dirty="0">
                    <a:solidFill>
                      <a:schemeClr val="tx2"/>
                    </a:solidFill>
                  </a:rPr>
                  <a:t>w</a:t>
                </a:r>
                <a:r>
                  <a:rPr lang="en-US" sz="1200" b="1" dirty="0" smtClean="0">
                    <a:solidFill>
                      <a:schemeClr val="tx2"/>
                    </a:solidFill>
                  </a:rPr>
                  <a:t>=3, </a:t>
                </a:r>
                <a:r>
                  <a:rPr lang="en-US" sz="1200" b="1" dirty="0" err="1" smtClean="0">
                    <a:solidFill>
                      <a:schemeClr val="tx2"/>
                    </a:solidFill>
                  </a:rPr>
                  <a:t>psw</a:t>
                </a:r>
                <a:r>
                  <a:rPr lang="en-US" sz="1200" b="1" dirty="0" smtClean="0">
                    <a:solidFill>
                      <a:schemeClr val="tx2"/>
                    </a:solidFill>
                  </a:rPr>
                  <a:t>=4</a:t>
                </a:r>
              </a:p>
            </p:txBody>
          </p:sp>
        </p:grpSp>
      </p:grpSp>
      <p:grpSp>
        <p:nvGrpSpPr>
          <p:cNvPr id="4" name="Group 3"/>
          <p:cNvGrpSpPr/>
          <p:nvPr/>
        </p:nvGrpSpPr>
        <p:grpSpPr>
          <a:xfrm>
            <a:off x="1097525" y="3453905"/>
            <a:ext cx="2451666" cy="3156221"/>
            <a:chOff x="5140156" y="3443945"/>
            <a:chExt cx="2451666" cy="3156221"/>
          </a:xfrm>
        </p:grpSpPr>
        <p:sp>
          <p:nvSpPr>
            <p:cNvPr id="82" name="Rounded Rectangle 81"/>
            <p:cNvSpPr/>
            <p:nvPr/>
          </p:nvSpPr>
          <p:spPr>
            <a:xfrm>
              <a:off x="6571248" y="3478992"/>
              <a:ext cx="623447"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3" name="TextBox 5"/>
            <p:cNvSpPr txBox="1">
              <a:spLocks noChangeArrowheads="1"/>
            </p:cNvSpPr>
            <p:nvPr/>
          </p:nvSpPr>
          <p:spPr bwMode="auto">
            <a:xfrm>
              <a:off x="6358709" y="3451640"/>
              <a:ext cx="287258" cy="276999"/>
            </a:xfrm>
            <a:prstGeom prst="rect">
              <a:avLst/>
            </a:prstGeom>
            <a:noFill/>
            <a:ln w="31750">
              <a:noFill/>
              <a:miter lim="800000"/>
              <a:headEnd/>
              <a:tailEnd/>
            </a:ln>
          </p:spPr>
          <p:txBody>
            <a:bodyPr wrap="none">
              <a:spAutoFit/>
            </a:bodyPr>
            <a:lstStyle/>
            <a:p>
              <a:r>
                <a:rPr lang="en-US" sz="1200" dirty="0"/>
                <a:t>A</a:t>
              </a:r>
            </a:p>
          </p:txBody>
        </p:sp>
        <p:sp>
          <p:nvSpPr>
            <p:cNvPr id="84" name="Rounded Rectangle 83"/>
            <p:cNvSpPr/>
            <p:nvPr/>
          </p:nvSpPr>
          <p:spPr>
            <a:xfrm>
              <a:off x="6571248" y="4051502"/>
              <a:ext cx="623446"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f(A,B)</a:t>
              </a:r>
            </a:p>
          </p:txBody>
        </p:sp>
        <p:sp>
          <p:nvSpPr>
            <p:cNvPr id="85" name="TextBox 7"/>
            <p:cNvSpPr txBox="1">
              <a:spLocks noChangeArrowheads="1"/>
            </p:cNvSpPr>
            <p:nvPr/>
          </p:nvSpPr>
          <p:spPr bwMode="auto">
            <a:xfrm>
              <a:off x="6366844" y="4033269"/>
              <a:ext cx="287258" cy="276999"/>
            </a:xfrm>
            <a:prstGeom prst="rect">
              <a:avLst/>
            </a:prstGeom>
            <a:noFill/>
            <a:ln w="31750">
              <a:noFill/>
              <a:miter lim="800000"/>
              <a:headEnd/>
              <a:tailEnd/>
            </a:ln>
          </p:spPr>
          <p:txBody>
            <a:bodyPr wrap="none">
              <a:spAutoFit/>
            </a:bodyPr>
            <a:lstStyle/>
            <a:p>
              <a:r>
                <a:rPr lang="en-US" sz="1200" dirty="0"/>
                <a:t>B</a:t>
              </a:r>
            </a:p>
          </p:txBody>
        </p:sp>
        <p:sp>
          <p:nvSpPr>
            <p:cNvPr id="86" name="Rounded Rectangle 85"/>
            <p:cNvSpPr/>
            <p:nvPr/>
          </p:nvSpPr>
          <p:spPr>
            <a:xfrm>
              <a:off x="6061156" y="4727011"/>
              <a:ext cx="623446"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f(B,C)</a:t>
              </a:r>
            </a:p>
          </p:txBody>
        </p:sp>
        <p:sp>
          <p:nvSpPr>
            <p:cNvPr id="87" name="TextBox 9"/>
            <p:cNvSpPr txBox="1">
              <a:spLocks noChangeArrowheads="1"/>
            </p:cNvSpPr>
            <p:nvPr/>
          </p:nvSpPr>
          <p:spPr bwMode="auto">
            <a:xfrm>
              <a:off x="5820279" y="4695104"/>
              <a:ext cx="295274" cy="276999"/>
            </a:xfrm>
            <a:prstGeom prst="rect">
              <a:avLst/>
            </a:prstGeom>
            <a:noFill/>
            <a:ln w="31750">
              <a:noFill/>
              <a:miter lim="800000"/>
              <a:headEnd/>
              <a:tailEnd/>
            </a:ln>
          </p:spPr>
          <p:txBody>
            <a:bodyPr wrap="none">
              <a:spAutoFit/>
            </a:bodyPr>
            <a:lstStyle/>
            <a:p>
              <a:r>
                <a:rPr lang="en-US" sz="1200" dirty="0"/>
                <a:t>C</a:t>
              </a:r>
            </a:p>
          </p:txBody>
        </p:sp>
        <p:sp>
          <p:nvSpPr>
            <p:cNvPr id="92" name="Rounded Rectangle 91"/>
            <p:cNvSpPr/>
            <p:nvPr/>
          </p:nvSpPr>
          <p:spPr>
            <a:xfrm>
              <a:off x="6514571" y="5434292"/>
              <a:ext cx="680123" cy="45341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f(B,E) f(C,E)</a:t>
              </a:r>
            </a:p>
          </p:txBody>
        </p:sp>
        <p:sp>
          <p:nvSpPr>
            <p:cNvPr id="93" name="TextBox 15"/>
            <p:cNvSpPr txBox="1">
              <a:spLocks noChangeArrowheads="1"/>
            </p:cNvSpPr>
            <p:nvPr/>
          </p:nvSpPr>
          <p:spPr bwMode="auto">
            <a:xfrm>
              <a:off x="6273694" y="5434292"/>
              <a:ext cx="287258" cy="276999"/>
            </a:xfrm>
            <a:prstGeom prst="rect">
              <a:avLst/>
            </a:prstGeom>
            <a:noFill/>
            <a:ln w="31750">
              <a:noFill/>
              <a:miter lim="800000"/>
              <a:headEnd/>
              <a:tailEnd/>
            </a:ln>
          </p:spPr>
          <p:txBody>
            <a:bodyPr wrap="none">
              <a:spAutoFit/>
            </a:bodyPr>
            <a:lstStyle/>
            <a:p>
              <a:r>
                <a:rPr lang="en-US" sz="1200"/>
                <a:t>E</a:t>
              </a:r>
            </a:p>
          </p:txBody>
        </p:sp>
        <p:sp>
          <p:nvSpPr>
            <p:cNvPr id="94" name="Rounded Rectangle 93"/>
            <p:cNvSpPr/>
            <p:nvPr/>
          </p:nvSpPr>
          <p:spPr>
            <a:xfrm>
              <a:off x="5381033" y="5434292"/>
              <a:ext cx="680123" cy="62927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f</a:t>
              </a:r>
              <a:r>
                <a:rPr lang="en-US" sz="1200" dirty="0" smtClean="0">
                  <a:solidFill>
                    <a:schemeClr val="tx1"/>
                  </a:solidFill>
                </a:rPr>
                <a:t>(A,D)</a:t>
              </a:r>
            </a:p>
            <a:p>
              <a:pPr algn="ctr">
                <a:defRPr/>
              </a:pPr>
              <a:r>
                <a:rPr lang="en-US" sz="1200" dirty="0" smtClean="0">
                  <a:solidFill>
                    <a:schemeClr val="tx1"/>
                  </a:solidFill>
                </a:rPr>
                <a:t>f</a:t>
              </a:r>
              <a:r>
                <a:rPr lang="en-US" sz="1200" dirty="0">
                  <a:solidFill>
                    <a:schemeClr val="tx1"/>
                  </a:solidFill>
                </a:rPr>
                <a:t>(B,D) f(C,D)</a:t>
              </a:r>
            </a:p>
          </p:txBody>
        </p:sp>
        <p:sp>
          <p:nvSpPr>
            <p:cNvPr id="95" name="TextBox 17"/>
            <p:cNvSpPr txBox="1">
              <a:spLocks noChangeArrowheads="1"/>
            </p:cNvSpPr>
            <p:nvPr/>
          </p:nvSpPr>
          <p:spPr bwMode="auto">
            <a:xfrm>
              <a:off x="5140156" y="5434292"/>
              <a:ext cx="295274" cy="276999"/>
            </a:xfrm>
            <a:prstGeom prst="rect">
              <a:avLst/>
            </a:prstGeom>
            <a:noFill/>
            <a:ln w="31750">
              <a:noFill/>
              <a:miter lim="800000"/>
              <a:headEnd/>
              <a:tailEnd/>
            </a:ln>
          </p:spPr>
          <p:txBody>
            <a:bodyPr wrap="none">
              <a:spAutoFit/>
            </a:bodyPr>
            <a:lstStyle/>
            <a:p>
              <a:r>
                <a:rPr lang="en-US" sz="1200"/>
                <a:t>D</a:t>
              </a:r>
            </a:p>
          </p:txBody>
        </p:sp>
        <p:cxnSp>
          <p:nvCxnSpPr>
            <p:cNvPr id="96" name="Straight Arrow Connector 95"/>
            <p:cNvCxnSpPr>
              <a:stCxn id="94" idx="0"/>
              <a:endCxn id="86" idx="2"/>
            </p:cNvCxnSpPr>
            <p:nvPr/>
          </p:nvCxnSpPr>
          <p:spPr>
            <a:xfrm flipV="1">
              <a:off x="5721095" y="4953719"/>
              <a:ext cx="651784" cy="4805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92" idx="0"/>
              <a:endCxn id="86" idx="2"/>
            </p:cNvCxnSpPr>
            <p:nvPr/>
          </p:nvCxnSpPr>
          <p:spPr>
            <a:xfrm rot="16200000" flipV="1">
              <a:off x="6373469" y="4953129"/>
              <a:ext cx="480573" cy="4817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6" idx="0"/>
              <a:endCxn id="84" idx="2"/>
            </p:cNvCxnSpPr>
            <p:nvPr/>
          </p:nvCxnSpPr>
          <p:spPr>
            <a:xfrm flipV="1">
              <a:off x="6372879" y="4278210"/>
              <a:ext cx="510092" cy="4488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4" idx="0"/>
              <a:endCxn id="82" idx="2"/>
            </p:cNvCxnSpPr>
            <p:nvPr/>
          </p:nvCxnSpPr>
          <p:spPr>
            <a:xfrm flipV="1">
              <a:off x="6882971" y="3705700"/>
              <a:ext cx="0" cy="3458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a:spLocks noChangeArrowheads="1"/>
            </p:cNvSpPr>
            <p:nvPr/>
          </p:nvSpPr>
          <p:spPr bwMode="auto">
            <a:xfrm>
              <a:off x="6911310" y="3721352"/>
              <a:ext cx="599844"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B</a:t>
              </a:r>
              <a:r>
                <a:rPr lang="en-US" sz="1200" b="1" dirty="0" smtClean="0">
                  <a:solidFill>
                    <a:srgbClr val="FF0000"/>
                  </a:solidFill>
                </a:rPr>
                <a:t> (</a:t>
              </a:r>
              <a:r>
                <a:rPr lang="en-US" sz="1200" b="1" dirty="0">
                  <a:solidFill>
                    <a:srgbClr val="FF0000"/>
                  </a:solidFill>
                </a:rPr>
                <a:t>A)</a:t>
              </a:r>
            </a:p>
          </p:txBody>
        </p:sp>
        <p:sp>
          <p:nvSpPr>
            <p:cNvPr id="104" name="TextBox 103"/>
            <p:cNvSpPr txBox="1">
              <a:spLocks noChangeArrowheads="1"/>
            </p:cNvSpPr>
            <p:nvPr/>
          </p:nvSpPr>
          <p:spPr bwMode="auto">
            <a:xfrm>
              <a:off x="6627925" y="5030468"/>
              <a:ext cx="748923"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E</a:t>
              </a:r>
              <a:r>
                <a:rPr lang="en-US" sz="1200" b="1" dirty="0" smtClean="0">
                  <a:solidFill>
                    <a:srgbClr val="FF0000"/>
                  </a:solidFill>
                </a:rPr>
                <a:t> </a:t>
              </a:r>
              <a:r>
                <a:rPr lang="en-US" sz="1200" b="1" dirty="0">
                  <a:solidFill>
                    <a:srgbClr val="FF0000"/>
                  </a:solidFill>
                </a:rPr>
                <a:t>(B,C)</a:t>
              </a:r>
            </a:p>
          </p:txBody>
        </p:sp>
        <p:sp>
          <p:nvSpPr>
            <p:cNvPr id="105" name="TextBox 104"/>
            <p:cNvSpPr txBox="1">
              <a:spLocks noChangeArrowheads="1"/>
            </p:cNvSpPr>
            <p:nvPr/>
          </p:nvSpPr>
          <p:spPr bwMode="auto">
            <a:xfrm>
              <a:off x="5170541" y="5030468"/>
              <a:ext cx="907621"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D</a:t>
              </a:r>
              <a:r>
                <a:rPr lang="en-US" sz="1200" b="1" dirty="0" smtClean="0">
                  <a:solidFill>
                    <a:srgbClr val="FF0000"/>
                  </a:solidFill>
                </a:rPr>
                <a:t> (A,B</a:t>
              </a:r>
              <a:r>
                <a:rPr lang="en-US" sz="1200" b="1" dirty="0">
                  <a:solidFill>
                    <a:srgbClr val="FF0000"/>
                  </a:solidFill>
                </a:rPr>
                <a:t>,C)</a:t>
              </a:r>
            </a:p>
          </p:txBody>
        </p:sp>
        <p:sp>
          <p:nvSpPr>
            <p:cNvPr id="106" name="TextBox 105"/>
            <p:cNvSpPr txBox="1">
              <a:spLocks noChangeArrowheads="1"/>
            </p:cNvSpPr>
            <p:nvPr/>
          </p:nvSpPr>
          <p:spPr bwMode="auto">
            <a:xfrm>
              <a:off x="5927387" y="4308387"/>
              <a:ext cx="753732" cy="276999"/>
            </a:xfrm>
            <a:prstGeom prst="rect">
              <a:avLst/>
            </a:prstGeom>
            <a:noFill/>
            <a:ln w="31750">
              <a:noFill/>
              <a:miter lim="800000"/>
              <a:headEnd/>
              <a:tailEnd/>
            </a:ln>
          </p:spPr>
          <p:txBody>
            <a:bodyPr wrap="none">
              <a:spAutoFit/>
            </a:bodyPr>
            <a:lstStyle/>
            <a:p>
              <a:r>
                <a:rPr lang="el-GR" sz="1200" b="1" dirty="0" smtClean="0">
                  <a:solidFill>
                    <a:srgbClr val="FF0000"/>
                  </a:solidFill>
                </a:rPr>
                <a:t>λ</a:t>
              </a:r>
              <a:r>
                <a:rPr lang="en-US" sz="1200" b="1" baseline="30000" dirty="0" smtClean="0">
                  <a:solidFill>
                    <a:srgbClr val="FF0000"/>
                  </a:solidFill>
                </a:rPr>
                <a:t>C</a:t>
              </a:r>
              <a:r>
                <a:rPr lang="en-US" sz="1200" b="1" dirty="0" smtClean="0">
                  <a:solidFill>
                    <a:srgbClr val="FF0000"/>
                  </a:solidFill>
                </a:rPr>
                <a:t> (A,B</a:t>
              </a:r>
              <a:r>
                <a:rPr lang="en-US" sz="1200" b="1" dirty="0">
                  <a:solidFill>
                    <a:srgbClr val="FF0000"/>
                  </a:solidFill>
                </a:rPr>
                <a:t>)</a:t>
              </a:r>
            </a:p>
          </p:txBody>
        </p:sp>
        <p:sp>
          <p:nvSpPr>
            <p:cNvPr id="113" name="Rectangle 112"/>
            <p:cNvSpPr/>
            <p:nvPr/>
          </p:nvSpPr>
          <p:spPr>
            <a:xfrm>
              <a:off x="6696833" y="3443945"/>
              <a:ext cx="433131" cy="276999"/>
            </a:xfrm>
            <a:prstGeom prst="rect">
              <a:avLst/>
            </a:prstGeom>
          </p:spPr>
          <p:txBody>
            <a:bodyPr wrap="none">
              <a:spAutoFit/>
            </a:bodyPr>
            <a:lstStyle/>
            <a:p>
              <a:pPr algn="ctr">
                <a:defRPr/>
              </a:pPr>
              <a:r>
                <a:rPr lang="en-US" sz="1200" dirty="0"/>
                <a:t>f(</a:t>
              </a:r>
              <a:r>
                <a:rPr lang="en-US" sz="1200" dirty="0" smtClean="0"/>
                <a:t>A)</a:t>
              </a:r>
              <a:endParaRPr lang="en-US" sz="1200" dirty="0"/>
            </a:p>
          </p:txBody>
        </p:sp>
        <p:sp>
          <p:nvSpPr>
            <p:cNvPr id="136" name="TextBox 135"/>
            <p:cNvSpPr txBox="1"/>
            <p:nvPr/>
          </p:nvSpPr>
          <p:spPr>
            <a:xfrm>
              <a:off x="5581658" y="6323167"/>
              <a:ext cx="1929496" cy="276999"/>
            </a:xfrm>
            <a:prstGeom prst="rect">
              <a:avLst/>
            </a:prstGeom>
            <a:noFill/>
          </p:spPr>
          <p:txBody>
            <a:bodyPr wrap="square" rtlCol="0">
              <a:spAutoFit/>
            </a:bodyPr>
            <a:lstStyle/>
            <a:p>
              <a:pPr algn="ctr"/>
              <a:r>
                <a:rPr lang="en-US" sz="1200" dirty="0" smtClean="0">
                  <a:solidFill>
                    <a:srgbClr val="000000"/>
                  </a:solidFill>
                </a:rPr>
                <a:t>Bucket Elimination</a:t>
              </a:r>
            </a:p>
          </p:txBody>
        </p:sp>
        <p:sp>
          <p:nvSpPr>
            <p:cNvPr id="140" name="TextBox 139"/>
            <p:cNvSpPr txBox="1"/>
            <p:nvPr/>
          </p:nvSpPr>
          <p:spPr>
            <a:xfrm>
              <a:off x="6425797" y="4513242"/>
              <a:ext cx="1166025" cy="461665"/>
            </a:xfrm>
            <a:prstGeom prst="rect">
              <a:avLst/>
            </a:prstGeom>
            <a:noFill/>
          </p:spPr>
          <p:txBody>
            <a:bodyPr wrap="square" rtlCol="0">
              <a:spAutoFit/>
            </a:bodyPr>
            <a:lstStyle/>
            <a:p>
              <a:pPr algn="ctr"/>
              <a:r>
                <a:rPr lang="en-US" sz="1200" b="1" dirty="0">
                  <a:solidFill>
                    <a:schemeClr val="tx2"/>
                  </a:solidFill>
                </a:rPr>
                <a:t>w</a:t>
              </a:r>
              <a:r>
                <a:rPr lang="en-US" sz="1200" b="1" dirty="0" smtClean="0">
                  <a:solidFill>
                    <a:schemeClr val="tx2"/>
                  </a:solidFill>
                </a:rPr>
                <a:t>=3,</a:t>
              </a:r>
            </a:p>
            <a:p>
              <a:pPr algn="ctr"/>
              <a:r>
                <a:rPr lang="en-US" sz="1200" b="1" dirty="0" err="1" smtClean="0">
                  <a:solidFill>
                    <a:schemeClr val="tx2"/>
                  </a:solidFill>
                </a:rPr>
                <a:t>psw</a:t>
              </a:r>
              <a:r>
                <a:rPr lang="en-US" sz="1200" b="1" dirty="0">
                  <a:solidFill>
                    <a:schemeClr val="tx2"/>
                  </a:solidFill>
                </a:rPr>
                <a:t>=</a:t>
              </a:r>
              <a:r>
                <a:rPr lang="en-US" sz="1200" b="1" dirty="0" smtClean="0">
                  <a:solidFill>
                    <a:schemeClr val="tx2"/>
                  </a:solidFill>
                </a:rPr>
                <a:t>3</a:t>
              </a:r>
            </a:p>
          </p:txBody>
        </p:sp>
        <p:sp>
          <p:nvSpPr>
            <p:cNvPr id="142" name="TextBox 141"/>
            <p:cNvSpPr txBox="1"/>
            <p:nvPr/>
          </p:nvSpPr>
          <p:spPr>
            <a:xfrm>
              <a:off x="5669984" y="5760176"/>
              <a:ext cx="1234444" cy="584776"/>
            </a:xfrm>
            <a:prstGeom prst="rect">
              <a:avLst/>
            </a:prstGeom>
            <a:noFill/>
          </p:spPr>
          <p:txBody>
            <a:bodyPr wrap="square" rtlCol="0">
              <a:spAutoFit/>
            </a:bodyPr>
            <a:lstStyle/>
            <a:p>
              <a:pPr algn="ctr"/>
              <a:r>
                <a:rPr lang="en-US" sz="1600" b="1" dirty="0">
                  <a:solidFill>
                    <a:schemeClr val="tx2"/>
                  </a:solidFill>
                </a:rPr>
                <a:t>w</a:t>
              </a:r>
              <a:r>
                <a:rPr lang="en-US" sz="1600" b="1" dirty="0" smtClean="0">
                  <a:solidFill>
                    <a:schemeClr val="tx2"/>
                  </a:solidFill>
                </a:rPr>
                <a:t>=4,</a:t>
              </a:r>
            </a:p>
            <a:p>
              <a:pPr algn="ctr"/>
              <a:r>
                <a:rPr lang="en-US" sz="1600" b="1" dirty="0" smtClean="0">
                  <a:solidFill>
                    <a:schemeClr val="tx2"/>
                  </a:solidFill>
                </a:rPr>
                <a:t> </a:t>
              </a:r>
              <a:r>
                <a:rPr lang="en-US" sz="1600" b="1" dirty="0" err="1" smtClean="0">
                  <a:solidFill>
                    <a:schemeClr val="tx2"/>
                  </a:solidFill>
                </a:rPr>
                <a:t>psw</a:t>
              </a:r>
              <a:r>
                <a:rPr lang="en-US" sz="1600" b="1" dirty="0" smtClean="0">
                  <a:solidFill>
                    <a:schemeClr val="tx2"/>
                  </a:solidFill>
                </a:rPr>
                <a:t>=4</a:t>
              </a:r>
              <a:endParaRPr lang="en-US" sz="1600" b="1" dirty="0" smtClean="0">
                <a:solidFill>
                  <a:schemeClr val="tx2"/>
                </a:solidFill>
                <a:latin typeface="+mn-lt"/>
              </a:endParaRPr>
            </a:p>
          </p:txBody>
        </p:sp>
      </p:gr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smtClean="0"/>
              <a:t>Exponential in the </a:t>
            </a:r>
            <a:r>
              <a:rPr lang="en-US" i="1" dirty="0" smtClean="0"/>
              <a:t>pseudo-width</a:t>
            </a:r>
          </a:p>
          <a:p>
            <a:pPr marL="820085" lvl="1" indent="-457200">
              <a:buFont typeface="Arial" panose="020B0604020202020204" pitchFamily="34" charset="0"/>
              <a:buChar char="•"/>
            </a:pPr>
            <a:r>
              <a:rPr lang="en-US" dirty="0" smtClean="0"/>
              <a:t>Number of variables in a bucket at the time of processing</a:t>
            </a:r>
          </a:p>
          <a:p>
            <a:pPr marL="820085" lvl="1" indent="-457200">
              <a:buFont typeface="Arial" panose="020B0604020202020204" pitchFamily="34" charset="0"/>
              <a:buChar char="•"/>
            </a:pPr>
            <a:r>
              <a:rPr lang="en-US" dirty="0" err="1" smtClean="0"/>
              <a:t>i</a:t>
            </a:r>
            <a:r>
              <a:rPr lang="en-US" dirty="0" smtClean="0"/>
              <a:t>-bound </a:t>
            </a:r>
            <a:r>
              <a:rPr lang="ja-JP" altLang="en-US" dirty="0" smtClean="0"/>
              <a:t>≤</a:t>
            </a:r>
            <a:r>
              <a:rPr lang="ja-JP" altLang="en-US" dirty="0"/>
              <a:t> </a:t>
            </a:r>
            <a:r>
              <a:rPr lang="en-US" altLang="ja-JP" dirty="0" smtClean="0"/>
              <a:t>p</a:t>
            </a:r>
            <a:r>
              <a:rPr lang="en-US" dirty="0" smtClean="0"/>
              <a:t>seudo-width </a:t>
            </a:r>
            <a:r>
              <a:rPr lang="ja-JP" altLang="en-US" dirty="0" smtClean="0"/>
              <a:t>≤</a:t>
            </a:r>
            <a:r>
              <a:rPr lang="en-US" altLang="ja-JP" dirty="0" smtClean="0"/>
              <a:t> </a:t>
            </a:r>
            <a:r>
              <a:rPr lang="en-US" altLang="ja-JP" dirty="0" err="1" smtClean="0"/>
              <a:t>treewidth</a:t>
            </a:r>
            <a:endParaRPr lang="ja-JP" altLang="en-US" dirty="0"/>
          </a:p>
        </p:txBody>
      </p:sp>
      <p:sp>
        <p:nvSpPr>
          <p:cNvPr id="7" name="Slide Number Placeholder 6"/>
          <p:cNvSpPr>
            <a:spLocks noGrp="1"/>
          </p:cNvSpPr>
          <p:nvPr>
            <p:ph type="sldNum" sz="quarter" idx="10"/>
          </p:nvPr>
        </p:nvSpPr>
        <p:spPr/>
        <p:txBody>
          <a:bodyPr/>
          <a:lstStyle/>
          <a:p>
            <a:fld id="{6848FA96-84E8-4582-860F-337DD09F5A80}" type="slidenum">
              <a:rPr lang="en-US" smtClean="0"/>
              <a:t>22</a:t>
            </a:fld>
            <a:endParaRPr lang="en-US"/>
          </a:p>
        </p:txBody>
      </p:sp>
    </p:spTree>
    <p:extLst>
      <p:ext uri="{BB962C8B-B14F-4D97-AF65-F5344CB8AC3E}">
        <p14:creationId xmlns:p14="http://schemas.microsoft.com/office/powerpoint/2010/main" val="425898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02"/>
            <a:ext cx="8228013" cy="836613"/>
          </a:xfrm>
        </p:spPr>
        <p:txBody>
          <a:bodyPr/>
          <a:lstStyle/>
          <a:p>
            <a:r>
              <a:rPr lang="en-US" sz="4000" dirty="0" smtClean="0"/>
              <a:t>BEE Example</a:t>
            </a:r>
            <a:endParaRPr lang="en-US" sz="4000" dirty="0"/>
          </a:p>
        </p:txBody>
      </p:sp>
      <p:grpSp>
        <p:nvGrpSpPr>
          <p:cNvPr id="19" name="Group 18"/>
          <p:cNvGrpSpPr/>
          <p:nvPr/>
        </p:nvGrpSpPr>
        <p:grpSpPr>
          <a:xfrm>
            <a:off x="460395" y="1462224"/>
            <a:ext cx="7803361" cy="2765240"/>
            <a:chOff x="460395" y="1462224"/>
            <a:chExt cx="7803361" cy="2765240"/>
          </a:xfrm>
        </p:grpSpPr>
        <p:sp>
          <p:nvSpPr>
            <p:cNvPr id="9" name="TextBox 8"/>
            <p:cNvSpPr txBox="1"/>
            <p:nvPr/>
          </p:nvSpPr>
          <p:spPr>
            <a:xfrm>
              <a:off x="1542564" y="1586748"/>
              <a:ext cx="1147106" cy="369332"/>
            </a:xfrm>
            <a:prstGeom prst="rect">
              <a:avLst/>
            </a:prstGeom>
            <a:noFill/>
          </p:spPr>
          <p:txBody>
            <a:bodyPr wrap="none" rtlCol="0">
              <a:spAutoFit/>
            </a:bodyPr>
            <a:lstStyle/>
            <a:p>
              <a:r>
                <a:rPr lang="en-US" dirty="0" err="1" smtClean="0">
                  <a:solidFill>
                    <a:srgbClr val="000000"/>
                  </a:solidFill>
                </a:rPr>
                <a:t>i</a:t>
              </a:r>
              <a:r>
                <a:rPr lang="en-US" dirty="0" smtClean="0">
                  <a:solidFill>
                    <a:srgbClr val="000000"/>
                  </a:solidFill>
                </a:rPr>
                <a:t>-</a:t>
              </a:r>
              <a:r>
                <a:rPr lang="en-US" dirty="0" smtClean="0">
                  <a:solidFill>
                    <a:srgbClr val="000000"/>
                  </a:solidFill>
                  <a:latin typeface="+mn-lt"/>
                </a:rPr>
                <a:t>bound=2</a:t>
              </a:r>
            </a:p>
          </p:txBody>
        </p:sp>
        <p:sp>
          <p:nvSpPr>
            <p:cNvPr id="171" name="Rounded Rectangle 170"/>
            <p:cNvSpPr/>
            <p:nvPr/>
          </p:nvSpPr>
          <p:spPr>
            <a:xfrm>
              <a:off x="4899687" y="1493073"/>
              <a:ext cx="640683" cy="25569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72" name="TextBox 5"/>
            <p:cNvSpPr txBox="1">
              <a:spLocks noChangeArrowheads="1"/>
            </p:cNvSpPr>
            <p:nvPr/>
          </p:nvSpPr>
          <p:spPr bwMode="auto">
            <a:xfrm>
              <a:off x="4681271" y="1462224"/>
              <a:ext cx="333404" cy="294180"/>
            </a:xfrm>
            <a:prstGeom prst="rect">
              <a:avLst/>
            </a:prstGeom>
            <a:noFill/>
            <a:ln w="31750">
              <a:noFill/>
              <a:miter lim="800000"/>
              <a:headEnd/>
              <a:tailEnd/>
            </a:ln>
          </p:spPr>
          <p:txBody>
            <a:bodyPr wrap="none">
              <a:spAutoFit/>
            </a:bodyPr>
            <a:lstStyle/>
            <a:p>
              <a:r>
                <a:rPr lang="en-US" sz="900" dirty="0"/>
                <a:t>A</a:t>
              </a:r>
            </a:p>
          </p:txBody>
        </p:sp>
        <p:sp>
          <p:nvSpPr>
            <p:cNvPr id="173" name="Rounded Rectangle 172"/>
            <p:cNvSpPr/>
            <p:nvPr/>
          </p:nvSpPr>
          <p:spPr>
            <a:xfrm>
              <a:off x="4899687" y="2138790"/>
              <a:ext cx="640682" cy="25569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f(A,B)</a:t>
              </a:r>
            </a:p>
          </p:txBody>
        </p:sp>
        <p:sp>
          <p:nvSpPr>
            <p:cNvPr id="174" name="TextBox 7"/>
            <p:cNvSpPr txBox="1">
              <a:spLocks noChangeArrowheads="1"/>
            </p:cNvSpPr>
            <p:nvPr/>
          </p:nvSpPr>
          <p:spPr bwMode="auto">
            <a:xfrm>
              <a:off x="4689632" y="2118225"/>
              <a:ext cx="333404" cy="294180"/>
            </a:xfrm>
            <a:prstGeom prst="rect">
              <a:avLst/>
            </a:prstGeom>
            <a:noFill/>
            <a:ln w="31750">
              <a:noFill/>
              <a:miter lim="800000"/>
              <a:headEnd/>
              <a:tailEnd/>
            </a:ln>
          </p:spPr>
          <p:txBody>
            <a:bodyPr wrap="none">
              <a:spAutoFit/>
            </a:bodyPr>
            <a:lstStyle/>
            <a:p>
              <a:r>
                <a:rPr lang="en-US" sz="900" dirty="0"/>
                <a:t>B</a:t>
              </a:r>
            </a:p>
          </p:txBody>
        </p:sp>
        <p:sp>
          <p:nvSpPr>
            <p:cNvPr id="175" name="Rounded Rectangle 174"/>
            <p:cNvSpPr/>
            <p:nvPr/>
          </p:nvSpPr>
          <p:spPr>
            <a:xfrm>
              <a:off x="4375493" y="2900677"/>
              <a:ext cx="640682" cy="25569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f(B,C)</a:t>
              </a:r>
            </a:p>
          </p:txBody>
        </p:sp>
        <p:sp>
          <p:nvSpPr>
            <p:cNvPr id="176" name="TextBox 9"/>
            <p:cNvSpPr txBox="1">
              <a:spLocks noChangeArrowheads="1"/>
            </p:cNvSpPr>
            <p:nvPr/>
          </p:nvSpPr>
          <p:spPr bwMode="auto">
            <a:xfrm>
              <a:off x="4127957" y="2864689"/>
              <a:ext cx="341577" cy="294180"/>
            </a:xfrm>
            <a:prstGeom prst="rect">
              <a:avLst/>
            </a:prstGeom>
            <a:noFill/>
            <a:ln w="31750">
              <a:noFill/>
              <a:miter lim="800000"/>
              <a:headEnd/>
              <a:tailEnd/>
            </a:ln>
          </p:spPr>
          <p:txBody>
            <a:bodyPr wrap="none">
              <a:spAutoFit/>
            </a:bodyPr>
            <a:lstStyle/>
            <a:p>
              <a:r>
                <a:rPr lang="en-US" sz="900" dirty="0"/>
                <a:t>C</a:t>
              </a:r>
            </a:p>
          </p:txBody>
        </p:sp>
        <p:sp>
          <p:nvSpPr>
            <p:cNvPr id="177" name="Rounded Rectangle 176"/>
            <p:cNvSpPr/>
            <p:nvPr/>
          </p:nvSpPr>
          <p:spPr>
            <a:xfrm>
              <a:off x="6622295" y="2859426"/>
              <a:ext cx="638256" cy="25569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f(B,F)</a:t>
              </a:r>
            </a:p>
          </p:txBody>
        </p:sp>
        <p:sp>
          <p:nvSpPr>
            <p:cNvPr id="178" name="TextBox 11"/>
            <p:cNvSpPr txBox="1">
              <a:spLocks noChangeArrowheads="1"/>
            </p:cNvSpPr>
            <p:nvPr/>
          </p:nvSpPr>
          <p:spPr bwMode="auto">
            <a:xfrm>
              <a:off x="6358294" y="2843036"/>
              <a:ext cx="325233" cy="294180"/>
            </a:xfrm>
            <a:prstGeom prst="rect">
              <a:avLst/>
            </a:prstGeom>
            <a:noFill/>
            <a:ln w="31750">
              <a:noFill/>
              <a:miter lim="800000"/>
              <a:headEnd/>
              <a:tailEnd/>
            </a:ln>
          </p:spPr>
          <p:txBody>
            <a:bodyPr wrap="none">
              <a:spAutoFit/>
            </a:bodyPr>
            <a:lstStyle/>
            <a:p>
              <a:r>
                <a:rPr lang="en-US" sz="900" dirty="0"/>
                <a:t>F</a:t>
              </a:r>
            </a:p>
          </p:txBody>
        </p:sp>
        <p:sp>
          <p:nvSpPr>
            <p:cNvPr id="183" name="Rounded Rectangle 182"/>
            <p:cNvSpPr/>
            <p:nvPr/>
          </p:nvSpPr>
          <p:spPr>
            <a:xfrm>
              <a:off x="2575297" y="3802276"/>
              <a:ext cx="698926" cy="32171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a:t>
              </a:r>
              <a:r>
                <a:rPr lang="en-US" sz="900" dirty="0" smtClean="0">
                  <a:solidFill>
                    <a:schemeClr val="tx1"/>
                  </a:solidFill>
                </a:rPr>
                <a:t>(C,</a:t>
              </a:r>
              <a:r>
                <a:rPr lang="en-US" sz="900" dirty="0">
                  <a:solidFill>
                    <a:schemeClr val="tx1"/>
                  </a:solidFill>
                </a:rPr>
                <a:t>D</a:t>
              </a:r>
              <a:r>
                <a:rPr lang="en-US" sz="900" dirty="0" smtClean="0">
                  <a:solidFill>
                    <a:schemeClr val="tx1"/>
                  </a:solidFill>
                </a:rPr>
                <a:t>)</a:t>
              </a:r>
              <a:endParaRPr lang="en-US" sz="900" dirty="0">
                <a:solidFill>
                  <a:schemeClr val="tx1"/>
                </a:solidFill>
              </a:endParaRPr>
            </a:p>
          </p:txBody>
        </p:sp>
        <p:sp>
          <p:nvSpPr>
            <p:cNvPr id="184" name="TextBox 17"/>
            <p:cNvSpPr txBox="1">
              <a:spLocks noChangeArrowheads="1"/>
            </p:cNvSpPr>
            <p:nvPr/>
          </p:nvSpPr>
          <p:spPr bwMode="auto">
            <a:xfrm>
              <a:off x="2327762" y="3802274"/>
              <a:ext cx="341577" cy="294180"/>
            </a:xfrm>
            <a:prstGeom prst="rect">
              <a:avLst/>
            </a:prstGeom>
            <a:noFill/>
            <a:ln w="31750">
              <a:noFill/>
              <a:miter lim="800000"/>
              <a:headEnd/>
              <a:tailEnd/>
            </a:ln>
          </p:spPr>
          <p:txBody>
            <a:bodyPr wrap="none">
              <a:spAutoFit/>
            </a:bodyPr>
            <a:lstStyle/>
            <a:p>
              <a:r>
                <a:rPr lang="en-US" sz="900"/>
                <a:t>D</a:t>
              </a:r>
            </a:p>
          </p:txBody>
        </p:sp>
        <p:cxnSp>
          <p:nvCxnSpPr>
            <p:cNvPr id="185" name="Straight Arrow Connector 184"/>
            <p:cNvCxnSpPr>
              <a:endCxn id="175" idx="2"/>
            </p:cNvCxnSpPr>
            <p:nvPr/>
          </p:nvCxnSpPr>
          <p:spPr>
            <a:xfrm flipV="1">
              <a:off x="3274223" y="3156375"/>
              <a:ext cx="1421611" cy="5220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217" idx="0"/>
              <a:endCxn id="175" idx="2"/>
            </p:cNvCxnSpPr>
            <p:nvPr/>
          </p:nvCxnSpPr>
          <p:spPr>
            <a:xfrm flipH="1" flipV="1">
              <a:off x="4695834" y="3156375"/>
              <a:ext cx="452981" cy="5220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endCxn id="177" idx="2"/>
            </p:cNvCxnSpPr>
            <p:nvPr/>
          </p:nvCxnSpPr>
          <p:spPr>
            <a:xfrm flipV="1">
              <a:off x="6941423" y="3115124"/>
              <a:ext cx="0" cy="5055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75" idx="0"/>
              <a:endCxn id="173" idx="2"/>
            </p:cNvCxnSpPr>
            <p:nvPr/>
          </p:nvCxnSpPr>
          <p:spPr>
            <a:xfrm flipV="1">
              <a:off x="4695834" y="2394487"/>
              <a:ext cx="524195" cy="5061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77" idx="0"/>
              <a:endCxn id="173" idx="2"/>
            </p:cNvCxnSpPr>
            <p:nvPr/>
          </p:nvCxnSpPr>
          <p:spPr>
            <a:xfrm flipH="1" flipV="1">
              <a:off x="5220028" y="2394488"/>
              <a:ext cx="1721395" cy="4649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73" idx="0"/>
              <a:endCxn id="171" idx="2"/>
            </p:cNvCxnSpPr>
            <p:nvPr/>
          </p:nvCxnSpPr>
          <p:spPr>
            <a:xfrm flipV="1">
              <a:off x="5220028" y="1748771"/>
              <a:ext cx="0" cy="3900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1" name="TextBox 190"/>
            <p:cNvSpPr txBox="1">
              <a:spLocks noChangeArrowheads="1"/>
            </p:cNvSpPr>
            <p:nvPr/>
          </p:nvSpPr>
          <p:spPr bwMode="auto">
            <a:xfrm>
              <a:off x="6400185" y="2400000"/>
              <a:ext cx="621458"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F</a:t>
              </a:r>
              <a:r>
                <a:rPr lang="en-US" sz="900" b="1" dirty="0" smtClean="0">
                  <a:solidFill>
                    <a:srgbClr val="FF0000"/>
                  </a:solidFill>
                </a:rPr>
                <a:t> (B</a:t>
              </a:r>
              <a:r>
                <a:rPr lang="en-US" sz="900" b="1" dirty="0">
                  <a:solidFill>
                    <a:srgbClr val="FF0000"/>
                  </a:solidFill>
                </a:rPr>
                <a:t>)</a:t>
              </a:r>
            </a:p>
          </p:txBody>
        </p:sp>
        <p:sp>
          <p:nvSpPr>
            <p:cNvPr id="192" name="TextBox 191"/>
            <p:cNvSpPr txBox="1">
              <a:spLocks noChangeArrowheads="1"/>
            </p:cNvSpPr>
            <p:nvPr/>
          </p:nvSpPr>
          <p:spPr bwMode="auto">
            <a:xfrm>
              <a:off x="5249151" y="1766423"/>
              <a:ext cx="633715"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B</a:t>
              </a:r>
              <a:r>
                <a:rPr lang="en-US" sz="900" b="1" dirty="0" smtClean="0">
                  <a:solidFill>
                    <a:srgbClr val="FF0000"/>
                  </a:solidFill>
                </a:rPr>
                <a:t> (</a:t>
              </a:r>
              <a:r>
                <a:rPr lang="en-US" sz="900" b="1" dirty="0">
                  <a:solidFill>
                    <a:srgbClr val="FF0000"/>
                  </a:solidFill>
                </a:rPr>
                <a:t>A)</a:t>
              </a:r>
            </a:p>
          </p:txBody>
        </p:sp>
        <p:sp>
          <p:nvSpPr>
            <p:cNvPr id="193" name="TextBox 192"/>
            <p:cNvSpPr txBox="1">
              <a:spLocks noChangeArrowheads="1"/>
            </p:cNvSpPr>
            <p:nvPr/>
          </p:nvSpPr>
          <p:spPr bwMode="auto">
            <a:xfrm>
              <a:off x="4448616" y="3390281"/>
              <a:ext cx="627586"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E</a:t>
              </a:r>
              <a:r>
                <a:rPr lang="en-US" sz="900" b="1" dirty="0" smtClean="0">
                  <a:solidFill>
                    <a:srgbClr val="FF0000"/>
                  </a:solidFill>
                </a:rPr>
                <a:t> (C</a:t>
              </a:r>
              <a:r>
                <a:rPr lang="en-US" sz="900" b="1" dirty="0">
                  <a:solidFill>
                    <a:srgbClr val="FF0000"/>
                  </a:solidFill>
                </a:rPr>
                <a:t>)</a:t>
              </a:r>
            </a:p>
          </p:txBody>
        </p:sp>
        <p:sp>
          <p:nvSpPr>
            <p:cNvPr id="194" name="TextBox 193"/>
            <p:cNvSpPr txBox="1">
              <a:spLocks noChangeArrowheads="1"/>
            </p:cNvSpPr>
            <p:nvPr/>
          </p:nvSpPr>
          <p:spPr bwMode="auto">
            <a:xfrm>
              <a:off x="2586113" y="3270769"/>
              <a:ext cx="633715"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D</a:t>
              </a:r>
              <a:r>
                <a:rPr lang="en-US" sz="900" b="1" dirty="0" smtClean="0">
                  <a:solidFill>
                    <a:srgbClr val="FF0000"/>
                  </a:solidFill>
                </a:rPr>
                <a:t> (C</a:t>
              </a:r>
              <a:r>
                <a:rPr lang="en-US" sz="900" b="1" dirty="0">
                  <a:solidFill>
                    <a:srgbClr val="FF0000"/>
                  </a:solidFill>
                </a:rPr>
                <a:t>)</a:t>
              </a:r>
            </a:p>
          </p:txBody>
        </p:sp>
        <p:sp>
          <p:nvSpPr>
            <p:cNvPr id="195" name="TextBox 194"/>
            <p:cNvSpPr txBox="1">
              <a:spLocks noChangeArrowheads="1"/>
            </p:cNvSpPr>
            <p:nvPr/>
          </p:nvSpPr>
          <p:spPr bwMode="auto">
            <a:xfrm>
              <a:off x="4329384" y="2428523"/>
              <a:ext cx="633715"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C</a:t>
              </a:r>
              <a:r>
                <a:rPr lang="en-US" sz="900" b="1" dirty="0" smtClean="0">
                  <a:solidFill>
                    <a:srgbClr val="FF0000"/>
                  </a:solidFill>
                </a:rPr>
                <a:t> </a:t>
              </a:r>
              <a:r>
                <a:rPr lang="en-US" sz="900" b="1" dirty="0">
                  <a:solidFill>
                    <a:srgbClr val="FF0000"/>
                  </a:solidFill>
                </a:rPr>
                <a:t>(B)</a:t>
              </a:r>
            </a:p>
          </p:txBody>
        </p:sp>
        <p:sp>
          <p:nvSpPr>
            <p:cNvPr id="196" name="TextBox 195"/>
            <p:cNvSpPr txBox="1">
              <a:spLocks noChangeArrowheads="1"/>
            </p:cNvSpPr>
            <p:nvPr/>
          </p:nvSpPr>
          <p:spPr bwMode="auto">
            <a:xfrm>
              <a:off x="763676" y="3261873"/>
              <a:ext cx="633715"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D</a:t>
              </a:r>
              <a:r>
                <a:rPr lang="en-US" sz="900" b="1" dirty="0" smtClean="0">
                  <a:solidFill>
                    <a:srgbClr val="FF0000"/>
                  </a:solidFill>
                </a:rPr>
                <a:t> </a:t>
              </a:r>
              <a:r>
                <a:rPr lang="en-US" sz="900" b="1" dirty="0">
                  <a:solidFill>
                    <a:srgbClr val="FF0000"/>
                  </a:solidFill>
                </a:rPr>
                <a:t>(A)</a:t>
              </a:r>
            </a:p>
          </p:txBody>
        </p:sp>
        <p:sp>
          <p:nvSpPr>
            <p:cNvPr id="197" name="Rounded Rectangle 196"/>
            <p:cNvSpPr/>
            <p:nvPr/>
          </p:nvSpPr>
          <p:spPr>
            <a:xfrm>
              <a:off x="1644848" y="3802275"/>
              <a:ext cx="698926" cy="31962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a:t>
              </a:r>
              <a:r>
                <a:rPr lang="en-US" sz="900" dirty="0" smtClean="0">
                  <a:solidFill>
                    <a:schemeClr val="tx1"/>
                  </a:solidFill>
                </a:rPr>
                <a:t>(B,</a:t>
              </a:r>
              <a:r>
                <a:rPr lang="en-US" sz="900" dirty="0">
                  <a:solidFill>
                    <a:schemeClr val="tx1"/>
                  </a:solidFill>
                </a:rPr>
                <a:t>D)</a:t>
              </a:r>
            </a:p>
          </p:txBody>
        </p:sp>
        <p:sp>
          <p:nvSpPr>
            <p:cNvPr id="199" name="TextBox 33"/>
            <p:cNvSpPr txBox="1">
              <a:spLocks noChangeArrowheads="1"/>
            </p:cNvSpPr>
            <p:nvPr/>
          </p:nvSpPr>
          <p:spPr bwMode="auto">
            <a:xfrm>
              <a:off x="1394884" y="3802274"/>
              <a:ext cx="341577" cy="294180"/>
            </a:xfrm>
            <a:prstGeom prst="rect">
              <a:avLst/>
            </a:prstGeom>
            <a:noFill/>
            <a:ln w="31750">
              <a:noFill/>
              <a:miter lim="800000"/>
              <a:headEnd/>
              <a:tailEnd/>
            </a:ln>
          </p:spPr>
          <p:txBody>
            <a:bodyPr wrap="none">
              <a:spAutoFit/>
            </a:bodyPr>
            <a:lstStyle/>
            <a:p>
              <a:r>
                <a:rPr lang="en-US" sz="900" dirty="0"/>
                <a:t>D</a:t>
              </a:r>
            </a:p>
          </p:txBody>
        </p:sp>
        <p:sp>
          <p:nvSpPr>
            <p:cNvPr id="200" name="Rounded Rectangle 199"/>
            <p:cNvSpPr/>
            <p:nvPr/>
          </p:nvSpPr>
          <p:spPr>
            <a:xfrm>
              <a:off x="460395" y="3698399"/>
              <a:ext cx="2927889" cy="529065"/>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201" name="TextBox 200"/>
            <p:cNvSpPr txBox="1">
              <a:spLocks noChangeArrowheads="1"/>
            </p:cNvSpPr>
            <p:nvPr/>
          </p:nvSpPr>
          <p:spPr bwMode="auto">
            <a:xfrm>
              <a:off x="6966215" y="3293439"/>
              <a:ext cx="621458"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G</a:t>
              </a:r>
              <a:r>
                <a:rPr lang="en-US" sz="900" b="1" dirty="0" smtClean="0">
                  <a:solidFill>
                    <a:srgbClr val="FF0000"/>
                  </a:solidFill>
                </a:rPr>
                <a:t> (F</a:t>
              </a:r>
              <a:r>
                <a:rPr lang="en-US" sz="900" b="1" dirty="0">
                  <a:solidFill>
                    <a:srgbClr val="FF0000"/>
                  </a:solidFill>
                </a:rPr>
                <a:t>)</a:t>
              </a:r>
            </a:p>
          </p:txBody>
        </p:sp>
        <p:sp>
          <p:nvSpPr>
            <p:cNvPr id="202" name="Rectangle 201"/>
            <p:cNvSpPr/>
            <p:nvPr/>
          </p:nvSpPr>
          <p:spPr>
            <a:xfrm>
              <a:off x="4983864" y="1462225"/>
              <a:ext cx="472323" cy="294180"/>
            </a:xfrm>
            <a:prstGeom prst="rect">
              <a:avLst/>
            </a:prstGeom>
          </p:spPr>
          <p:txBody>
            <a:bodyPr wrap="none">
              <a:spAutoFit/>
            </a:bodyPr>
            <a:lstStyle/>
            <a:p>
              <a:pPr algn="ctr">
                <a:defRPr/>
              </a:pPr>
              <a:r>
                <a:rPr lang="en-US" sz="900" dirty="0"/>
                <a:t>f(</a:t>
              </a:r>
              <a:r>
                <a:rPr lang="en-US" sz="900" dirty="0" smtClean="0"/>
                <a:t>A)</a:t>
              </a:r>
              <a:endParaRPr lang="en-US" sz="900" dirty="0"/>
            </a:p>
          </p:txBody>
        </p:sp>
        <p:sp>
          <p:nvSpPr>
            <p:cNvPr id="204" name="Rounded Rectangle 203"/>
            <p:cNvSpPr/>
            <p:nvPr/>
          </p:nvSpPr>
          <p:spPr>
            <a:xfrm>
              <a:off x="710358" y="3804364"/>
              <a:ext cx="698926" cy="31962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f(A,D)</a:t>
              </a:r>
            </a:p>
          </p:txBody>
        </p:sp>
        <p:sp>
          <p:nvSpPr>
            <p:cNvPr id="205" name="TextBox 33"/>
            <p:cNvSpPr txBox="1">
              <a:spLocks noChangeArrowheads="1"/>
            </p:cNvSpPr>
            <p:nvPr/>
          </p:nvSpPr>
          <p:spPr bwMode="auto">
            <a:xfrm>
              <a:off x="460395" y="3804363"/>
              <a:ext cx="341577" cy="294180"/>
            </a:xfrm>
            <a:prstGeom prst="rect">
              <a:avLst/>
            </a:prstGeom>
            <a:noFill/>
            <a:ln w="31750">
              <a:noFill/>
              <a:miter lim="800000"/>
              <a:headEnd/>
              <a:tailEnd/>
            </a:ln>
          </p:spPr>
          <p:txBody>
            <a:bodyPr wrap="none">
              <a:spAutoFit/>
            </a:bodyPr>
            <a:lstStyle/>
            <a:p>
              <a:r>
                <a:rPr lang="en-US" sz="900"/>
                <a:t>D</a:t>
              </a:r>
            </a:p>
          </p:txBody>
        </p:sp>
        <p:sp>
          <p:nvSpPr>
            <p:cNvPr id="206" name="TextBox 205"/>
            <p:cNvSpPr txBox="1">
              <a:spLocks noChangeArrowheads="1"/>
            </p:cNvSpPr>
            <p:nvPr/>
          </p:nvSpPr>
          <p:spPr bwMode="auto">
            <a:xfrm>
              <a:off x="1698601" y="3276707"/>
              <a:ext cx="633715"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D</a:t>
              </a:r>
              <a:r>
                <a:rPr lang="en-US" sz="900" b="1" dirty="0" smtClean="0">
                  <a:solidFill>
                    <a:srgbClr val="FF0000"/>
                  </a:solidFill>
                </a:rPr>
                <a:t> (B)</a:t>
              </a:r>
              <a:endParaRPr lang="en-US" sz="900" b="1" dirty="0">
                <a:solidFill>
                  <a:srgbClr val="FF0000"/>
                </a:solidFill>
              </a:endParaRPr>
            </a:p>
          </p:txBody>
        </p:sp>
        <p:sp>
          <p:nvSpPr>
            <p:cNvPr id="215" name="TextBox 214"/>
            <p:cNvSpPr txBox="1">
              <a:spLocks noChangeArrowheads="1"/>
            </p:cNvSpPr>
            <p:nvPr/>
          </p:nvSpPr>
          <p:spPr bwMode="auto">
            <a:xfrm>
              <a:off x="5366988" y="3401833"/>
              <a:ext cx="627586"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E</a:t>
              </a:r>
              <a:r>
                <a:rPr lang="en-US" sz="900" b="1" dirty="0" smtClean="0">
                  <a:solidFill>
                    <a:srgbClr val="FF0000"/>
                  </a:solidFill>
                </a:rPr>
                <a:t> (B)</a:t>
              </a:r>
              <a:endParaRPr lang="en-US" sz="900" b="1" dirty="0">
                <a:solidFill>
                  <a:srgbClr val="FF0000"/>
                </a:solidFill>
              </a:endParaRPr>
            </a:p>
          </p:txBody>
        </p:sp>
        <p:grpSp>
          <p:nvGrpSpPr>
            <p:cNvPr id="34" name="Group 33"/>
            <p:cNvGrpSpPr/>
            <p:nvPr/>
          </p:nvGrpSpPr>
          <p:grpSpPr>
            <a:xfrm>
              <a:off x="4160183" y="3678406"/>
              <a:ext cx="1912936" cy="529065"/>
              <a:chOff x="4942164" y="5724361"/>
              <a:chExt cx="1819469" cy="503215"/>
            </a:xfrm>
          </p:grpSpPr>
          <p:sp>
            <p:nvSpPr>
              <p:cNvPr id="181" name="Rounded Rectangle 180"/>
              <p:cNvSpPr/>
              <p:nvPr/>
            </p:nvSpPr>
            <p:spPr>
              <a:xfrm>
                <a:off x="5173886" y="5842397"/>
                <a:ext cx="664776" cy="300684"/>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solidFill>
                      <a:schemeClr val="tx1"/>
                    </a:solidFill>
                  </a:rPr>
                  <a:t>f(C,E)</a:t>
                </a:r>
                <a:endParaRPr lang="en-US" sz="900" dirty="0">
                  <a:solidFill>
                    <a:schemeClr val="tx1"/>
                  </a:solidFill>
                </a:endParaRPr>
              </a:p>
            </p:txBody>
          </p:sp>
          <p:sp>
            <p:nvSpPr>
              <p:cNvPr id="182" name="TextBox 15"/>
              <p:cNvSpPr txBox="1">
                <a:spLocks noChangeArrowheads="1"/>
              </p:cNvSpPr>
              <p:nvPr/>
            </p:nvSpPr>
            <p:spPr bwMode="auto">
              <a:xfrm>
                <a:off x="4942164" y="5841062"/>
                <a:ext cx="317114" cy="279807"/>
              </a:xfrm>
              <a:prstGeom prst="rect">
                <a:avLst/>
              </a:prstGeom>
              <a:noFill/>
              <a:ln w="31750">
                <a:noFill/>
                <a:miter lim="800000"/>
                <a:headEnd/>
                <a:tailEnd/>
              </a:ln>
            </p:spPr>
            <p:txBody>
              <a:bodyPr wrap="none">
                <a:spAutoFit/>
              </a:bodyPr>
              <a:lstStyle/>
              <a:p>
                <a:r>
                  <a:rPr lang="en-US" sz="900" dirty="0"/>
                  <a:t>E</a:t>
                </a:r>
              </a:p>
            </p:txBody>
          </p:sp>
          <p:sp>
            <p:nvSpPr>
              <p:cNvPr id="213" name="Rounded Rectangle 212"/>
              <p:cNvSpPr/>
              <p:nvPr/>
            </p:nvSpPr>
            <p:spPr>
              <a:xfrm>
                <a:off x="6045148" y="5839075"/>
                <a:ext cx="664776" cy="300684"/>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solidFill>
                      <a:schemeClr val="tx1"/>
                    </a:solidFill>
                  </a:rPr>
                  <a:t>f(B,E)</a:t>
                </a:r>
                <a:endParaRPr lang="en-US" sz="900" dirty="0">
                  <a:solidFill>
                    <a:schemeClr val="tx1"/>
                  </a:solidFill>
                </a:endParaRPr>
              </a:p>
            </p:txBody>
          </p:sp>
          <p:sp>
            <p:nvSpPr>
              <p:cNvPr id="214" name="TextBox 15"/>
              <p:cNvSpPr txBox="1">
                <a:spLocks noChangeArrowheads="1"/>
              </p:cNvSpPr>
              <p:nvPr/>
            </p:nvSpPr>
            <p:spPr bwMode="auto">
              <a:xfrm>
                <a:off x="5813426" y="5837740"/>
                <a:ext cx="317114" cy="279807"/>
              </a:xfrm>
              <a:prstGeom prst="rect">
                <a:avLst/>
              </a:prstGeom>
              <a:noFill/>
              <a:ln w="31750">
                <a:noFill/>
                <a:miter lim="800000"/>
                <a:headEnd/>
                <a:tailEnd/>
              </a:ln>
            </p:spPr>
            <p:txBody>
              <a:bodyPr wrap="none">
                <a:spAutoFit/>
              </a:bodyPr>
              <a:lstStyle/>
              <a:p>
                <a:r>
                  <a:rPr lang="en-US" sz="900" dirty="0"/>
                  <a:t>E</a:t>
                </a:r>
              </a:p>
            </p:txBody>
          </p:sp>
          <p:sp>
            <p:nvSpPr>
              <p:cNvPr id="217" name="Rounded Rectangle 216"/>
              <p:cNvSpPr/>
              <p:nvPr/>
            </p:nvSpPr>
            <p:spPr>
              <a:xfrm>
                <a:off x="5003348" y="5724361"/>
                <a:ext cx="1758285" cy="503215"/>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grpSp>
        <p:grpSp>
          <p:nvGrpSpPr>
            <p:cNvPr id="218" name="Group 217"/>
            <p:cNvGrpSpPr/>
            <p:nvPr/>
          </p:nvGrpSpPr>
          <p:grpSpPr>
            <a:xfrm>
              <a:off x="6350573" y="3620688"/>
              <a:ext cx="1912936" cy="529065"/>
              <a:chOff x="4942164" y="5724361"/>
              <a:chExt cx="1819469" cy="503215"/>
            </a:xfrm>
          </p:grpSpPr>
          <p:sp>
            <p:nvSpPr>
              <p:cNvPr id="219" name="Rounded Rectangle 218"/>
              <p:cNvSpPr/>
              <p:nvPr/>
            </p:nvSpPr>
            <p:spPr>
              <a:xfrm>
                <a:off x="5173886" y="5842397"/>
                <a:ext cx="664776" cy="300684"/>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a:t>
                </a:r>
                <a:r>
                  <a:rPr lang="en-US" sz="900" dirty="0" smtClean="0">
                    <a:solidFill>
                      <a:schemeClr val="tx1"/>
                    </a:solidFill>
                  </a:rPr>
                  <a:t>(F,</a:t>
                </a:r>
                <a:r>
                  <a:rPr lang="en-US" sz="900" dirty="0">
                    <a:solidFill>
                      <a:schemeClr val="tx1"/>
                    </a:solidFill>
                  </a:rPr>
                  <a:t>G</a:t>
                </a:r>
                <a:r>
                  <a:rPr lang="en-US" sz="900" dirty="0" smtClean="0">
                    <a:solidFill>
                      <a:schemeClr val="tx1"/>
                    </a:solidFill>
                  </a:rPr>
                  <a:t>)</a:t>
                </a:r>
                <a:endParaRPr lang="en-US" sz="900" dirty="0">
                  <a:solidFill>
                    <a:schemeClr val="tx1"/>
                  </a:solidFill>
                </a:endParaRPr>
              </a:p>
            </p:txBody>
          </p:sp>
          <p:sp>
            <p:nvSpPr>
              <p:cNvPr id="220" name="TextBox 15"/>
              <p:cNvSpPr txBox="1">
                <a:spLocks noChangeArrowheads="1"/>
              </p:cNvSpPr>
              <p:nvPr/>
            </p:nvSpPr>
            <p:spPr bwMode="auto">
              <a:xfrm>
                <a:off x="4942164" y="5841062"/>
                <a:ext cx="332659" cy="279807"/>
              </a:xfrm>
              <a:prstGeom prst="rect">
                <a:avLst/>
              </a:prstGeom>
              <a:noFill/>
              <a:ln w="31750">
                <a:noFill/>
                <a:miter lim="800000"/>
                <a:headEnd/>
                <a:tailEnd/>
              </a:ln>
            </p:spPr>
            <p:txBody>
              <a:bodyPr wrap="none">
                <a:spAutoFit/>
              </a:bodyPr>
              <a:lstStyle/>
              <a:p>
                <a:r>
                  <a:rPr lang="en-US" sz="900" dirty="0"/>
                  <a:t>G</a:t>
                </a:r>
              </a:p>
            </p:txBody>
          </p:sp>
          <p:sp>
            <p:nvSpPr>
              <p:cNvPr id="221" name="Rounded Rectangle 220"/>
              <p:cNvSpPr/>
              <p:nvPr/>
            </p:nvSpPr>
            <p:spPr>
              <a:xfrm>
                <a:off x="6045148" y="5839075"/>
                <a:ext cx="664776" cy="300684"/>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smtClean="0">
                    <a:solidFill>
                      <a:schemeClr val="tx1"/>
                    </a:solidFill>
                  </a:rPr>
                  <a:t>f(</a:t>
                </a:r>
                <a:r>
                  <a:rPr lang="en-US" sz="900" dirty="0">
                    <a:solidFill>
                      <a:schemeClr val="tx1"/>
                    </a:solidFill>
                  </a:rPr>
                  <a:t>A</a:t>
                </a:r>
                <a:r>
                  <a:rPr lang="en-US" sz="900" dirty="0" smtClean="0">
                    <a:solidFill>
                      <a:schemeClr val="tx1"/>
                    </a:solidFill>
                  </a:rPr>
                  <a:t>,G)</a:t>
                </a:r>
                <a:endParaRPr lang="en-US" sz="900" dirty="0">
                  <a:solidFill>
                    <a:schemeClr val="tx1"/>
                  </a:solidFill>
                </a:endParaRPr>
              </a:p>
            </p:txBody>
          </p:sp>
          <p:sp>
            <p:nvSpPr>
              <p:cNvPr id="222" name="TextBox 15"/>
              <p:cNvSpPr txBox="1">
                <a:spLocks noChangeArrowheads="1"/>
              </p:cNvSpPr>
              <p:nvPr/>
            </p:nvSpPr>
            <p:spPr bwMode="auto">
              <a:xfrm>
                <a:off x="5813426" y="5837740"/>
                <a:ext cx="332659" cy="279807"/>
              </a:xfrm>
              <a:prstGeom prst="rect">
                <a:avLst/>
              </a:prstGeom>
              <a:noFill/>
              <a:ln w="31750">
                <a:noFill/>
                <a:miter lim="800000"/>
                <a:headEnd/>
                <a:tailEnd/>
              </a:ln>
            </p:spPr>
            <p:txBody>
              <a:bodyPr wrap="none">
                <a:spAutoFit/>
              </a:bodyPr>
              <a:lstStyle/>
              <a:p>
                <a:r>
                  <a:rPr lang="en-US" sz="900" dirty="0"/>
                  <a:t>G</a:t>
                </a:r>
              </a:p>
            </p:txBody>
          </p:sp>
          <p:sp>
            <p:nvSpPr>
              <p:cNvPr id="223" name="Rounded Rectangle 222"/>
              <p:cNvSpPr/>
              <p:nvPr/>
            </p:nvSpPr>
            <p:spPr>
              <a:xfrm>
                <a:off x="5003348" y="5724361"/>
                <a:ext cx="1758285" cy="503215"/>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grpSp>
        <p:sp>
          <p:nvSpPr>
            <p:cNvPr id="225" name="TextBox 224"/>
            <p:cNvSpPr txBox="1">
              <a:spLocks noChangeArrowheads="1"/>
            </p:cNvSpPr>
            <p:nvPr/>
          </p:nvSpPr>
          <p:spPr bwMode="auto">
            <a:xfrm>
              <a:off x="7625955" y="3294847"/>
              <a:ext cx="637801" cy="294180"/>
            </a:xfrm>
            <a:prstGeom prst="rect">
              <a:avLst/>
            </a:prstGeom>
            <a:noFill/>
            <a:ln w="31750">
              <a:noFill/>
              <a:miter lim="800000"/>
              <a:headEnd/>
              <a:tailEnd/>
            </a:ln>
          </p:spPr>
          <p:txBody>
            <a:bodyPr wrap="none">
              <a:spAutoFit/>
            </a:bodyPr>
            <a:lstStyle/>
            <a:p>
              <a:r>
                <a:rPr lang="el-GR" sz="900" b="1" dirty="0" smtClean="0">
                  <a:solidFill>
                    <a:srgbClr val="FF0000"/>
                  </a:solidFill>
                </a:rPr>
                <a:t>λ</a:t>
              </a:r>
              <a:r>
                <a:rPr lang="en-US" sz="900" b="1" baseline="30000" dirty="0" smtClean="0">
                  <a:solidFill>
                    <a:srgbClr val="FF0000"/>
                  </a:solidFill>
                </a:rPr>
                <a:t>G</a:t>
              </a:r>
              <a:r>
                <a:rPr lang="en-US" sz="900" b="1" dirty="0" smtClean="0">
                  <a:solidFill>
                    <a:srgbClr val="FF0000"/>
                  </a:solidFill>
                </a:rPr>
                <a:t> (A)</a:t>
              </a:r>
              <a:endParaRPr lang="en-US" sz="900" b="1" dirty="0">
                <a:solidFill>
                  <a:srgbClr val="FF0000"/>
                </a:solidFill>
              </a:endParaRPr>
            </a:p>
          </p:txBody>
        </p:sp>
      </p:grpSp>
      <p:graphicFrame>
        <p:nvGraphicFramePr>
          <p:cNvPr id="149" name="Group 281"/>
          <p:cNvGraphicFramePr>
            <a:graphicFrameLocks noGrp="1"/>
          </p:cNvGraphicFramePr>
          <p:nvPr>
            <p:extLst>
              <p:ext uri="{D42A27DB-BD31-4B8C-83A1-F6EECF244321}">
                <p14:modId xmlns:p14="http://schemas.microsoft.com/office/powerpoint/2010/main" val="261332987"/>
              </p:ext>
            </p:extLst>
          </p:nvPr>
        </p:nvGraphicFramePr>
        <p:xfrm>
          <a:off x="1612128" y="4999989"/>
          <a:ext cx="624421" cy="1371600"/>
        </p:xfrm>
        <a:graphic>
          <a:graphicData uri="http://schemas.openxmlformats.org/drawingml/2006/table">
            <a:tbl>
              <a:tblPr>
                <a:tableStyleId>{3C2FFA5D-87B4-456A-9821-1D502468CF0F}</a:tableStyleId>
              </a:tblPr>
              <a:tblGrid>
                <a:gridCol w="114300"/>
                <a:gridCol w="114300"/>
                <a:gridCol w="114300"/>
                <a:gridCol w="281521"/>
              </a:tblGrid>
              <a:tr h="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latin typeface="+mn-lt"/>
                        </a:rPr>
                        <a:t>A</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latin typeface="+mn-lt"/>
                        </a:rPr>
                        <a:t>B</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mn-lt"/>
                        </a:rPr>
                        <a:t>C</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err="1" smtClean="0">
                          <a:ln>
                            <a:noFill/>
                          </a:ln>
                          <a:effectLst/>
                          <a:latin typeface="+mn-lt"/>
                        </a:rPr>
                        <a:t>Err</a:t>
                      </a:r>
                      <a:r>
                        <a:rPr kumimoji="0" lang="en-US" sz="1000" b="1" u="none" strike="noStrike" cap="none" normalizeH="0" baseline="-25000" dirty="0" err="1" smtClean="0">
                          <a:ln>
                            <a:noFill/>
                          </a:ln>
                          <a:effectLst/>
                          <a:latin typeface="+mn-lt"/>
                        </a:rPr>
                        <a:t>D</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u="none" strike="noStrike" cap="none" normalizeH="0" baseline="0" dirty="0" smtClean="0">
                          <a:ln>
                            <a:noFill/>
                          </a:ln>
                          <a:solidFill>
                            <a:srgbClr val="000000"/>
                          </a:solidFill>
                          <a:effectLst/>
                          <a:latin typeface="+mn-lt"/>
                        </a:rPr>
                        <a:t>0</a:t>
                      </a:r>
                      <a:endParaRPr kumimoji="0" lang="en-US" sz="1000" b="0" i="0" u="none" strike="noStrike" cap="none" normalizeH="0" baseline="0" dirty="0" smtClean="0">
                        <a:ln>
                          <a:noFill/>
                        </a:ln>
                        <a:solidFill>
                          <a:srgbClr val="000000"/>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0</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dk1"/>
                          </a:solidFill>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dk1"/>
                          </a:solidFill>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3</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4</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bl>
          </a:graphicData>
        </a:graphic>
      </p:graphicFrame>
      <p:graphicFrame>
        <p:nvGraphicFramePr>
          <p:cNvPr id="150" name="Group 281"/>
          <p:cNvGraphicFramePr>
            <a:graphicFrameLocks noGrp="1"/>
          </p:cNvGraphicFramePr>
          <p:nvPr>
            <p:extLst>
              <p:ext uri="{D42A27DB-BD31-4B8C-83A1-F6EECF244321}">
                <p14:modId xmlns:p14="http://schemas.microsoft.com/office/powerpoint/2010/main" val="694251768"/>
              </p:ext>
            </p:extLst>
          </p:nvPr>
        </p:nvGraphicFramePr>
        <p:xfrm>
          <a:off x="4899687" y="5024396"/>
          <a:ext cx="510121" cy="762000"/>
        </p:xfrm>
        <a:graphic>
          <a:graphicData uri="http://schemas.openxmlformats.org/drawingml/2006/table">
            <a:tbl>
              <a:tblPr>
                <a:tableStyleId>{3C2FFA5D-87B4-456A-9821-1D502468CF0F}</a:tableStyleId>
              </a:tblPr>
              <a:tblGrid>
                <a:gridCol w="114300"/>
                <a:gridCol w="114300"/>
                <a:gridCol w="281521"/>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latin typeface="+mn-lt"/>
                        </a:rPr>
                        <a:t>B</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mn-lt"/>
                        </a:rPr>
                        <a:t>C</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err="1" smtClean="0">
                          <a:ln>
                            <a:noFill/>
                          </a:ln>
                          <a:effectLst/>
                          <a:latin typeface="+mn-lt"/>
                        </a:rPr>
                        <a:t>Err</a:t>
                      </a:r>
                      <a:r>
                        <a:rPr kumimoji="0" lang="en-US" sz="1000" b="1" u="none" strike="noStrike" cap="none" normalizeH="0" baseline="-25000" dirty="0" err="1" smtClean="0">
                          <a:ln>
                            <a:noFill/>
                          </a:ln>
                          <a:effectLst/>
                          <a:latin typeface="+mn-lt"/>
                        </a:rPr>
                        <a:t>E</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u="none" strike="noStrike" cap="none" normalizeH="0" baseline="0" dirty="0" smtClean="0">
                          <a:ln>
                            <a:noFill/>
                          </a:ln>
                          <a:solidFill>
                            <a:srgbClr val="000000"/>
                          </a:solidFill>
                          <a:effectLst/>
                          <a:latin typeface="+mn-lt"/>
                        </a:rPr>
                        <a:t>0</a:t>
                      </a:r>
                      <a:endParaRPr kumimoji="0" lang="en-US" sz="1000" b="0" i="0" u="none" strike="noStrike" cap="none" normalizeH="0" baseline="0" dirty="0" smtClean="0">
                        <a:ln>
                          <a:noFill/>
                        </a:ln>
                        <a:solidFill>
                          <a:srgbClr val="000000"/>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0</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4</a:t>
                      </a: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bl>
          </a:graphicData>
        </a:graphic>
      </p:graphicFrame>
      <p:graphicFrame>
        <p:nvGraphicFramePr>
          <p:cNvPr id="151" name="Group 281"/>
          <p:cNvGraphicFramePr>
            <a:graphicFrameLocks noGrp="1"/>
          </p:cNvGraphicFramePr>
          <p:nvPr>
            <p:extLst>
              <p:ext uri="{D42A27DB-BD31-4B8C-83A1-F6EECF244321}">
                <p14:modId xmlns:p14="http://schemas.microsoft.com/office/powerpoint/2010/main" val="1501169405"/>
              </p:ext>
            </p:extLst>
          </p:nvPr>
        </p:nvGraphicFramePr>
        <p:xfrm>
          <a:off x="7186405" y="4999553"/>
          <a:ext cx="510121" cy="762000"/>
        </p:xfrm>
        <a:graphic>
          <a:graphicData uri="http://schemas.openxmlformats.org/drawingml/2006/table">
            <a:tbl>
              <a:tblPr>
                <a:tableStyleId>{3C2FFA5D-87B4-456A-9821-1D502468CF0F}</a:tableStyleId>
              </a:tblPr>
              <a:tblGrid>
                <a:gridCol w="114300"/>
                <a:gridCol w="114300"/>
                <a:gridCol w="281521"/>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dk1"/>
                          </a:solidFill>
                          <a:effectLst/>
                          <a:latin typeface="+mn-lt"/>
                        </a:rPr>
                        <a:t>A</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mn-lt"/>
                        </a:rPr>
                        <a:t>F</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err="1" smtClean="0">
                          <a:ln>
                            <a:noFill/>
                          </a:ln>
                          <a:effectLst/>
                          <a:latin typeface="+mn-lt"/>
                        </a:rPr>
                        <a:t>Err</a:t>
                      </a:r>
                      <a:r>
                        <a:rPr kumimoji="0" lang="en-US" sz="1000" b="1" u="none" strike="noStrike" cap="none" normalizeH="0" baseline="-25000" dirty="0" err="1" smtClean="0">
                          <a:ln>
                            <a:noFill/>
                          </a:ln>
                          <a:effectLst/>
                          <a:latin typeface="+mn-lt"/>
                        </a:rPr>
                        <a:t>G</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u="none" strike="noStrike" cap="none" normalizeH="0" baseline="0" dirty="0" smtClean="0">
                          <a:ln>
                            <a:noFill/>
                          </a:ln>
                          <a:solidFill>
                            <a:srgbClr val="000000"/>
                          </a:solidFill>
                          <a:effectLst/>
                          <a:latin typeface="+mn-lt"/>
                        </a:rPr>
                        <a:t>0</a:t>
                      </a:r>
                      <a:endParaRPr kumimoji="0" lang="en-US" sz="1000" b="0" i="0" u="none" strike="noStrike" cap="none" normalizeH="0" baseline="0" dirty="0" smtClean="0">
                        <a:ln>
                          <a:noFill/>
                        </a:ln>
                        <a:solidFill>
                          <a:srgbClr val="000000"/>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5</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3</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0</a:t>
                      </a:r>
                    </a:p>
                  </a:txBody>
                  <a:tcPr marL="0" marR="0" marT="0" marB="0" anchor="ctr" horzOverflow="overflow"/>
                </a:tc>
              </a:tr>
            </a:tbl>
          </a:graphicData>
        </a:graphic>
      </p:graphicFrame>
      <p:sp>
        <p:nvSpPr>
          <p:cNvPr id="18" name="TextBox 17"/>
          <p:cNvSpPr txBox="1"/>
          <p:nvPr/>
        </p:nvSpPr>
        <p:spPr>
          <a:xfrm>
            <a:off x="433878" y="4244717"/>
            <a:ext cx="3120865" cy="523220"/>
          </a:xfrm>
          <a:prstGeom prst="rect">
            <a:avLst/>
          </a:prstGeom>
          <a:noFill/>
        </p:spPr>
        <p:txBody>
          <a:bodyPr wrap="square" rtlCol="0">
            <a:spAutoFit/>
          </a:bodyPr>
          <a:lstStyle/>
          <a:p>
            <a:pPr algn="ctr"/>
            <a:r>
              <a:rPr lang="en-US" sz="1400" dirty="0" err="1" smtClean="0"/>
              <a:t>Err</a:t>
            </a:r>
            <a:r>
              <a:rPr lang="en-US" sz="1400" baseline="-25000" dirty="0" err="1" smtClean="0"/>
              <a:t>D</a:t>
            </a:r>
            <a:r>
              <a:rPr lang="en-US" sz="1400" dirty="0" smtClean="0"/>
              <a:t>(A,B,C) =</a:t>
            </a:r>
          </a:p>
          <a:p>
            <a:pPr algn="ctr"/>
            <a:r>
              <a:rPr lang="el-GR" sz="1400" dirty="0" smtClean="0"/>
              <a:t>λ</a:t>
            </a:r>
            <a:r>
              <a:rPr lang="en-US" sz="1400" baseline="30000" dirty="0" smtClean="0"/>
              <a:t>D</a:t>
            </a:r>
            <a:r>
              <a:rPr lang="en-US" sz="1400" dirty="0" smtClean="0"/>
              <a:t>(A,B,C) - [</a:t>
            </a:r>
            <a:r>
              <a:rPr lang="el-GR" sz="1400" dirty="0"/>
              <a:t>λ</a:t>
            </a:r>
            <a:r>
              <a:rPr lang="en-US" sz="1400" baseline="30000" dirty="0" smtClean="0"/>
              <a:t>D</a:t>
            </a:r>
            <a:r>
              <a:rPr lang="en-US" sz="1400" dirty="0" smtClean="0"/>
              <a:t>(A) + </a:t>
            </a:r>
            <a:r>
              <a:rPr lang="el-GR" sz="1400" dirty="0"/>
              <a:t>λ</a:t>
            </a:r>
            <a:r>
              <a:rPr lang="en-US" sz="1400" baseline="30000" dirty="0" smtClean="0"/>
              <a:t>D</a:t>
            </a:r>
            <a:r>
              <a:rPr lang="en-US" sz="1400" dirty="0" smtClean="0"/>
              <a:t>(B) + </a:t>
            </a:r>
            <a:r>
              <a:rPr lang="el-GR" sz="1400" dirty="0"/>
              <a:t>λ</a:t>
            </a:r>
            <a:r>
              <a:rPr lang="en-US" sz="1400" baseline="30000" dirty="0" smtClean="0"/>
              <a:t>D</a:t>
            </a:r>
            <a:r>
              <a:rPr lang="en-US" sz="1400" dirty="0" smtClean="0"/>
              <a:t>(C)] </a:t>
            </a:r>
            <a:endParaRPr lang="en-US" sz="1400" dirty="0"/>
          </a:p>
        </p:txBody>
      </p:sp>
      <p:sp>
        <p:nvSpPr>
          <p:cNvPr id="87" name="TextBox 86"/>
          <p:cNvSpPr txBox="1"/>
          <p:nvPr/>
        </p:nvSpPr>
        <p:spPr>
          <a:xfrm>
            <a:off x="4085782" y="4227453"/>
            <a:ext cx="2126063" cy="523220"/>
          </a:xfrm>
          <a:prstGeom prst="rect">
            <a:avLst/>
          </a:prstGeom>
          <a:noFill/>
        </p:spPr>
        <p:txBody>
          <a:bodyPr wrap="square" rtlCol="0">
            <a:spAutoFit/>
          </a:bodyPr>
          <a:lstStyle/>
          <a:p>
            <a:pPr algn="ctr"/>
            <a:r>
              <a:rPr lang="en-US" sz="1400" dirty="0" err="1" smtClean="0"/>
              <a:t>Err</a:t>
            </a:r>
            <a:r>
              <a:rPr lang="en-US" sz="1400" baseline="-25000" dirty="0" err="1" smtClean="0"/>
              <a:t>E</a:t>
            </a:r>
            <a:r>
              <a:rPr lang="en-US" sz="1400" dirty="0" smtClean="0"/>
              <a:t>(B,C) =</a:t>
            </a:r>
          </a:p>
          <a:p>
            <a:pPr algn="ctr"/>
            <a:r>
              <a:rPr lang="el-GR" sz="1400" dirty="0" smtClean="0"/>
              <a:t>λ</a:t>
            </a:r>
            <a:r>
              <a:rPr lang="en-US" sz="1400" baseline="30000" dirty="0"/>
              <a:t>E</a:t>
            </a:r>
            <a:r>
              <a:rPr lang="en-US" sz="1400" dirty="0" smtClean="0"/>
              <a:t>(B,C) - [</a:t>
            </a:r>
            <a:r>
              <a:rPr lang="el-GR" sz="1400" dirty="0" smtClean="0"/>
              <a:t>λ</a:t>
            </a:r>
            <a:r>
              <a:rPr lang="en-US" sz="1400" baseline="30000" dirty="0" smtClean="0"/>
              <a:t>E</a:t>
            </a:r>
            <a:r>
              <a:rPr lang="en-US" sz="1400" dirty="0" smtClean="0"/>
              <a:t>(B) + </a:t>
            </a:r>
            <a:r>
              <a:rPr lang="el-GR" sz="1400" dirty="0" smtClean="0"/>
              <a:t>λ</a:t>
            </a:r>
            <a:r>
              <a:rPr lang="en-US" sz="1400" baseline="30000" dirty="0" smtClean="0"/>
              <a:t>E</a:t>
            </a:r>
            <a:r>
              <a:rPr lang="en-US" sz="1400" dirty="0" smtClean="0"/>
              <a:t>(C)] </a:t>
            </a:r>
            <a:endParaRPr lang="en-US" sz="1400" dirty="0"/>
          </a:p>
        </p:txBody>
      </p:sp>
      <p:sp>
        <p:nvSpPr>
          <p:cNvPr id="88" name="TextBox 87"/>
          <p:cNvSpPr txBox="1"/>
          <p:nvPr/>
        </p:nvSpPr>
        <p:spPr>
          <a:xfrm>
            <a:off x="6307862" y="4266590"/>
            <a:ext cx="2126063" cy="523220"/>
          </a:xfrm>
          <a:prstGeom prst="rect">
            <a:avLst/>
          </a:prstGeom>
          <a:noFill/>
        </p:spPr>
        <p:txBody>
          <a:bodyPr wrap="square" rtlCol="0">
            <a:spAutoFit/>
          </a:bodyPr>
          <a:lstStyle/>
          <a:p>
            <a:pPr algn="ctr"/>
            <a:r>
              <a:rPr lang="en-US" sz="1400" dirty="0" err="1" smtClean="0"/>
              <a:t>Err</a:t>
            </a:r>
            <a:r>
              <a:rPr lang="en-US" sz="1400" baseline="-25000" dirty="0" err="1" smtClean="0"/>
              <a:t>G</a:t>
            </a:r>
            <a:r>
              <a:rPr lang="en-US" sz="1400" dirty="0" smtClean="0"/>
              <a:t>(A,F) =</a:t>
            </a:r>
          </a:p>
          <a:p>
            <a:pPr algn="ctr"/>
            <a:r>
              <a:rPr lang="el-GR" sz="1400" dirty="0" smtClean="0"/>
              <a:t>λ</a:t>
            </a:r>
            <a:r>
              <a:rPr lang="en-US" sz="1400" baseline="30000" dirty="0"/>
              <a:t>G</a:t>
            </a:r>
            <a:r>
              <a:rPr lang="en-US" sz="1400" dirty="0" smtClean="0"/>
              <a:t>(A,F) - [</a:t>
            </a:r>
            <a:r>
              <a:rPr lang="el-GR" sz="1400" dirty="0" smtClean="0"/>
              <a:t>λ</a:t>
            </a:r>
            <a:r>
              <a:rPr lang="en-US" sz="1400" baseline="30000" dirty="0" smtClean="0"/>
              <a:t>G</a:t>
            </a:r>
            <a:r>
              <a:rPr lang="en-US" sz="1400" dirty="0" smtClean="0"/>
              <a:t>(A) + </a:t>
            </a:r>
            <a:r>
              <a:rPr lang="el-GR" sz="1400" dirty="0" smtClean="0"/>
              <a:t>λ</a:t>
            </a:r>
            <a:r>
              <a:rPr lang="en-US" sz="1400" baseline="30000" dirty="0" smtClean="0"/>
              <a:t>G</a:t>
            </a:r>
            <a:r>
              <a:rPr lang="en-US" sz="1400" dirty="0" smtClean="0"/>
              <a:t>(F)] </a:t>
            </a:r>
            <a:endParaRPr lang="en-US" sz="1400" dirty="0"/>
          </a:p>
        </p:txBody>
      </p:sp>
      <p:sp>
        <p:nvSpPr>
          <p:cNvPr id="3" name="Slide Number Placeholder 2"/>
          <p:cNvSpPr>
            <a:spLocks noGrp="1"/>
          </p:cNvSpPr>
          <p:nvPr>
            <p:ph type="sldNum" sz="quarter" idx="10"/>
          </p:nvPr>
        </p:nvSpPr>
        <p:spPr/>
        <p:txBody>
          <a:bodyPr/>
          <a:lstStyle/>
          <a:p>
            <a:fld id="{6848FA96-84E8-4582-860F-337DD09F5A80}" type="slidenum">
              <a:rPr lang="en-US" smtClean="0"/>
              <a:t>23</a:t>
            </a:fld>
            <a:endParaRPr lang="en-US"/>
          </a:p>
        </p:txBody>
      </p:sp>
    </p:spTree>
    <p:extLst>
      <p:ext uri="{BB962C8B-B14F-4D97-AF65-F5344CB8AC3E}">
        <p14:creationId xmlns:p14="http://schemas.microsoft.com/office/powerpoint/2010/main" val="222573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7"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Bucket Error</a:t>
            </a:r>
            <a:endParaRPr lang="en-US" dirty="0"/>
          </a:p>
        </p:txBody>
      </p:sp>
      <p:grpSp>
        <p:nvGrpSpPr>
          <p:cNvPr id="3" name="Group 2"/>
          <p:cNvGrpSpPr/>
          <p:nvPr/>
        </p:nvGrpSpPr>
        <p:grpSpPr>
          <a:xfrm>
            <a:off x="772272" y="1629398"/>
            <a:ext cx="3047321" cy="2377960"/>
            <a:chOff x="272899" y="1551320"/>
            <a:chExt cx="3047321" cy="2377960"/>
          </a:xfrm>
        </p:grpSpPr>
        <p:sp>
          <p:nvSpPr>
            <p:cNvPr id="5" name="Oval 4"/>
            <p:cNvSpPr/>
            <p:nvPr/>
          </p:nvSpPr>
          <p:spPr>
            <a:xfrm>
              <a:off x="2092413" y="1551320"/>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A</a:t>
              </a:r>
            </a:p>
          </p:txBody>
        </p:sp>
        <p:sp>
          <p:nvSpPr>
            <p:cNvPr id="6" name="Oval 5"/>
            <p:cNvSpPr/>
            <p:nvPr/>
          </p:nvSpPr>
          <p:spPr>
            <a:xfrm>
              <a:off x="2092413" y="2130204"/>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B</a:t>
              </a:r>
            </a:p>
          </p:txBody>
        </p:sp>
        <p:sp>
          <p:nvSpPr>
            <p:cNvPr id="7" name="Oval 6"/>
            <p:cNvSpPr/>
            <p:nvPr/>
          </p:nvSpPr>
          <p:spPr>
            <a:xfrm>
              <a:off x="1131102" y="2622168"/>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C</a:t>
              </a:r>
            </a:p>
          </p:txBody>
        </p:sp>
        <p:sp>
          <p:nvSpPr>
            <p:cNvPr id="8" name="Oval 7"/>
            <p:cNvSpPr/>
            <p:nvPr/>
          </p:nvSpPr>
          <p:spPr>
            <a:xfrm>
              <a:off x="2532679" y="2622168"/>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F</a:t>
              </a:r>
            </a:p>
          </p:txBody>
        </p:sp>
        <p:sp>
          <p:nvSpPr>
            <p:cNvPr id="9" name="Oval 8"/>
            <p:cNvSpPr/>
            <p:nvPr/>
          </p:nvSpPr>
          <p:spPr>
            <a:xfrm>
              <a:off x="2532679" y="3264337"/>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G</a:t>
              </a:r>
            </a:p>
          </p:txBody>
        </p:sp>
        <p:cxnSp>
          <p:nvCxnSpPr>
            <p:cNvPr id="10" name="Straight Connector 9"/>
            <p:cNvCxnSpPr>
              <a:stCxn id="5" idx="4"/>
              <a:endCxn id="6" idx="0"/>
            </p:cNvCxnSpPr>
            <p:nvPr/>
          </p:nvCxnSpPr>
          <p:spPr>
            <a:xfrm>
              <a:off x="2257513" y="1880240"/>
              <a:ext cx="0" cy="24996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3"/>
              <a:endCxn id="7" idx="0"/>
            </p:cNvCxnSpPr>
            <p:nvPr/>
          </p:nvCxnSpPr>
          <p:spPr>
            <a:xfrm flipH="1">
              <a:off x="1296202" y="2410956"/>
              <a:ext cx="844568"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8" idx="0"/>
            </p:cNvCxnSpPr>
            <p:nvPr/>
          </p:nvCxnSpPr>
          <p:spPr>
            <a:xfrm>
              <a:off x="2374254" y="2410956"/>
              <a:ext cx="323524"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4"/>
              <a:endCxn id="9" idx="0"/>
            </p:cNvCxnSpPr>
            <p:nvPr/>
          </p:nvCxnSpPr>
          <p:spPr>
            <a:xfrm>
              <a:off x="2697778" y="2951089"/>
              <a:ext cx="0" cy="31324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45870" y="3264630"/>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D</a:t>
              </a:r>
            </a:p>
          </p:txBody>
        </p:sp>
        <p:sp>
          <p:nvSpPr>
            <p:cNvPr id="15" name="Oval 14"/>
            <p:cNvSpPr/>
            <p:nvPr/>
          </p:nvSpPr>
          <p:spPr>
            <a:xfrm>
              <a:off x="1810571" y="3264630"/>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E</a:t>
              </a:r>
            </a:p>
          </p:txBody>
        </p:sp>
        <p:cxnSp>
          <p:nvCxnSpPr>
            <p:cNvPr id="16" name="Straight Connector 15"/>
            <p:cNvCxnSpPr>
              <a:stCxn id="7" idx="3"/>
              <a:endCxn id="14" idx="0"/>
            </p:cNvCxnSpPr>
            <p:nvPr/>
          </p:nvCxnSpPr>
          <p:spPr>
            <a:xfrm flipH="1">
              <a:off x="910970" y="2902920"/>
              <a:ext cx="268490" cy="36171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5"/>
              <a:endCxn id="15" idx="0"/>
            </p:cNvCxnSpPr>
            <p:nvPr/>
          </p:nvCxnSpPr>
          <p:spPr>
            <a:xfrm>
              <a:off x="1412944" y="2902920"/>
              <a:ext cx="562727" cy="36171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2899" y="3621503"/>
              <a:ext cx="1188402" cy="307777"/>
            </a:xfrm>
            <a:prstGeom prst="rect">
              <a:avLst/>
            </a:prstGeom>
            <a:noFill/>
          </p:spPr>
          <p:txBody>
            <a:bodyPr wrap="square" rtlCol="0">
              <a:spAutoFit/>
            </a:bodyPr>
            <a:lstStyle/>
            <a:p>
              <a:pPr algn="ctr"/>
              <a:r>
                <a:rPr lang="en-US" sz="1400" dirty="0" err="1" smtClean="0">
                  <a:solidFill>
                    <a:srgbClr val="000000"/>
                  </a:solidFill>
                </a:rPr>
                <a:t>Err</a:t>
              </a:r>
              <a:r>
                <a:rPr lang="en-US" sz="1400" baseline="-25000" dirty="0" err="1" smtClean="0">
                  <a:solidFill>
                    <a:srgbClr val="000000"/>
                  </a:solidFill>
                </a:rPr>
                <a:t>D</a:t>
              </a:r>
              <a:r>
                <a:rPr lang="en-US" sz="1400" dirty="0" smtClean="0">
                  <a:solidFill>
                    <a:srgbClr val="000000"/>
                  </a:solidFill>
                </a:rPr>
                <a:t>(A,B,C)</a:t>
              </a:r>
            </a:p>
          </p:txBody>
        </p:sp>
        <p:sp>
          <p:nvSpPr>
            <p:cNvPr id="19" name="TextBox 18"/>
            <p:cNvSpPr txBox="1"/>
            <p:nvPr/>
          </p:nvSpPr>
          <p:spPr>
            <a:xfrm>
              <a:off x="1461301" y="3613416"/>
              <a:ext cx="978809" cy="307777"/>
            </a:xfrm>
            <a:prstGeom prst="rect">
              <a:avLst/>
            </a:prstGeom>
            <a:noFill/>
          </p:spPr>
          <p:txBody>
            <a:bodyPr wrap="square" rtlCol="0">
              <a:spAutoFit/>
            </a:bodyPr>
            <a:lstStyle/>
            <a:p>
              <a:pPr algn="ctr"/>
              <a:r>
                <a:rPr lang="en-US" sz="1400" dirty="0" err="1" smtClean="0">
                  <a:solidFill>
                    <a:srgbClr val="000000"/>
                  </a:solidFill>
                </a:rPr>
                <a:t>Err</a:t>
              </a:r>
              <a:r>
                <a:rPr lang="en-US" sz="1400" baseline="-25000" dirty="0" err="1">
                  <a:solidFill>
                    <a:srgbClr val="000000"/>
                  </a:solidFill>
                </a:rPr>
                <a:t>E</a:t>
              </a:r>
              <a:r>
                <a:rPr lang="en-US" sz="1400" dirty="0" smtClean="0">
                  <a:solidFill>
                    <a:srgbClr val="000000"/>
                  </a:solidFill>
                </a:rPr>
                <a:t>(B,C)</a:t>
              </a:r>
            </a:p>
          </p:txBody>
        </p:sp>
        <p:sp>
          <p:nvSpPr>
            <p:cNvPr id="20" name="TextBox 19"/>
            <p:cNvSpPr txBox="1"/>
            <p:nvPr/>
          </p:nvSpPr>
          <p:spPr>
            <a:xfrm>
              <a:off x="2301110" y="3612874"/>
              <a:ext cx="1019110" cy="307777"/>
            </a:xfrm>
            <a:prstGeom prst="rect">
              <a:avLst/>
            </a:prstGeom>
            <a:noFill/>
          </p:spPr>
          <p:txBody>
            <a:bodyPr wrap="square" rtlCol="0">
              <a:spAutoFit/>
            </a:bodyPr>
            <a:lstStyle/>
            <a:p>
              <a:pPr algn="ctr"/>
              <a:r>
                <a:rPr lang="en-US" sz="1400" dirty="0" err="1" smtClean="0">
                  <a:solidFill>
                    <a:srgbClr val="000000"/>
                  </a:solidFill>
                </a:rPr>
                <a:t>Err</a:t>
              </a:r>
              <a:r>
                <a:rPr lang="en-US" sz="1400" baseline="-25000" dirty="0" err="1" smtClean="0">
                  <a:solidFill>
                    <a:srgbClr val="000000"/>
                  </a:solidFill>
                </a:rPr>
                <a:t>G</a:t>
              </a:r>
              <a:r>
                <a:rPr lang="en-US" sz="1400" dirty="0" smtClean="0">
                  <a:solidFill>
                    <a:srgbClr val="000000"/>
                  </a:solidFill>
                </a:rPr>
                <a:t>(A,</a:t>
              </a:r>
              <a:r>
                <a:rPr lang="en-US" sz="1400" dirty="0">
                  <a:solidFill>
                    <a:srgbClr val="000000"/>
                  </a:solidFill>
                </a:rPr>
                <a:t>F</a:t>
              </a:r>
              <a:r>
                <a:rPr lang="en-US" sz="1400" dirty="0" smtClean="0">
                  <a:solidFill>
                    <a:srgbClr val="000000"/>
                  </a:solidFill>
                </a:rPr>
                <a:t>)</a:t>
              </a:r>
            </a:p>
          </p:txBody>
        </p:sp>
      </p:grpSp>
      <p:graphicFrame>
        <p:nvGraphicFramePr>
          <p:cNvPr id="21" name="Group 281"/>
          <p:cNvGraphicFramePr>
            <a:graphicFrameLocks noGrp="1"/>
          </p:cNvGraphicFramePr>
          <p:nvPr>
            <p:extLst>
              <p:ext uri="{D42A27DB-BD31-4B8C-83A1-F6EECF244321}">
                <p14:modId xmlns:p14="http://schemas.microsoft.com/office/powerpoint/2010/main" val="3270157737"/>
              </p:ext>
            </p:extLst>
          </p:nvPr>
        </p:nvGraphicFramePr>
        <p:xfrm>
          <a:off x="1040867" y="4037262"/>
          <a:ext cx="624421" cy="1371600"/>
        </p:xfrm>
        <a:graphic>
          <a:graphicData uri="http://schemas.openxmlformats.org/drawingml/2006/table">
            <a:tbl>
              <a:tblPr>
                <a:tableStyleId>{3C2FFA5D-87B4-456A-9821-1D502468CF0F}</a:tableStyleId>
              </a:tblPr>
              <a:tblGrid>
                <a:gridCol w="114300"/>
                <a:gridCol w="114300"/>
                <a:gridCol w="114300"/>
                <a:gridCol w="281521"/>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latin typeface="+mn-lt"/>
                        </a:rPr>
                        <a:t>A</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latin typeface="+mn-lt"/>
                        </a:rPr>
                        <a:t>B</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mn-lt"/>
                        </a:rPr>
                        <a:t>C</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err="1" smtClean="0">
                          <a:ln>
                            <a:noFill/>
                          </a:ln>
                          <a:effectLst/>
                          <a:latin typeface="+mn-lt"/>
                        </a:rPr>
                        <a:t>Err</a:t>
                      </a:r>
                      <a:r>
                        <a:rPr kumimoji="0" lang="en-US" sz="1000" b="1" u="none" strike="noStrike" cap="none" normalizeH="0" baseline="-25000" dirty="0" err="1" smtClean="0">
                          <a:ln>
                            <a:noFill/>
                          </a:ln>
                          <a:effectLst/>
                          <a:latin typeface="+mn-lt"/>
                        </a:rPr>
                        <a:t>D</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u="none" strike="noStrike" cap="none" normalizeH="0" baseline="0" dirty="0" smtClean="0">
                          <a:ln>
                            <a:noFill/>
                          </a:ln>
                          <a:solidFill>
                            <a:srgbClr val="000000"/>
                          </a:solidFill>
                          <a:effectLst/>
                          <a:latin typeface="+mn-lt"/>
                        </a:rPr>
                        <a:t>0</a:t>
                      </a:r>
                      <a:endParaRPr kumimoji="0" lang="en-US" sz="1000" b="0" i="0" u="none" strike="noStrike" cap="none" normalizeH="0" baseline="0" dirty="0" smtClean="0">
                        <a:ln>
                          <a:noFill/>
                        </a:ln>
                        <a:solidFill>
                          <a:srgbClr val="000000"/>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0</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dk1"/>
                          </a:solidFill>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chemeClr val="dk1"/>
                          </a:solidFill>
                          <a:effectLst/>
                          <a:latin typeface="+mn-lt"/>
                        </a:rPr>
                        <a:t>0</a:t>
                      </a:r>
                      <a:endParaRPr kumimoji="0" lang="en-US" sz="1000" b="0"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3</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3</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5</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4</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bl>
          </a:graphicData>
        </a:graphic>
      </p:graphicFrame>
      <p:graphicFrame>
        <p:nvGraphicFramePr>
          <p:cNvPr id="22" name="Group 281"/>
          <p:cNvGraphicFramePr>
            <a:graphicFrameLocks noGrp="1"/>
          </p:cNvGraphicFramePr>
          <p:nvPr>
            <p:extLst>
              <p:ext uri="{D42A27DB-BD31-4B8C-83A1-F6EECF244321}">
                <p14:modId xmlns:p14="http://schemas.microsoft.com/office/powerpoint/2010/main" val="1967449646"/>
              </p:ext>
            </p:extLst>
          </p:nvPr>
        </p:nvGraphicFramePr>
        <p:xfrm>
          <a:off x="2180868" y="4035951"/>
          <a:ext cx="510121" cy="762000"/>
        </p:xfrm>
        <a:graphic>
          <a:graphicData uri="http://schemas.openxmlformats.org/drawingml/2006/table">
            <a:tbl>
              <a:tblPr>
                <a:tableStyleId>{3C2FFA5D-87B4-456A-9821-1D502468CF0F}</a:tableStyleId>
              </a:tblPr>
              <a:tblGrid>
                <a:gridCol w="114300"/>
                <a:gridCol w="114300"/>
                <a:gridCol w="281521"/>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latin typeface="+mn-lt"/>
                        </a:rPr>
                        <a:t>B</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mn-lt"/>
                        </a:rPr>
                        <a:t>C</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err="1" smtClean="0">
                          <a:ln>
                            <a:noFill/>
                          </a:ln>
                          <a:effectLst/>
                          <a:latin typeface="+mn-lt"/>
                        </a:rPr>
                        <a:t>Err</a:t>
                      </a:r>
                      <a:r>
                        <a:rPr kumimoji="0" lang="en-US" sz="1000" b="1" u="none" strike="noStrike" cap="none" normalizeH="0" baseline="-25000" dirty="0" err="1" smtClean="0">
                          <a:ln>
                            <a:noFill/>
                          </a:ln>
                          <a:effectLst/>
                          <a:latin typeface="+mn-lt"/>
                        </a:rPr>
                        <a:t>E</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u="none" strike="noStrike" cap="none" normalizeH="0" baseline="0" dirty="0" smtClean="0">
                          <a:ln>
                            <a:noFill/>
                          </a:ln>
                          <a:solidFill>
                            <a:srgbClr val="000000"/>
                          </a:solidFill>
                          <a:effectLst/>
                          <a:latin typeface="+mn-lt"/>
                        </a:rPr>
                        <a:t>0</a:t>
                      </a:r>
                      <a:endParaRPr kumimoji="0" lang="en-US" sz="1000" b="0" i="0" u="none" strike="noStrike" cap="none" normalizeH="0" baseline="0" dirty="0" smtClean="0">
                        <a:ln>
                          <a:noFill/>
                        </a:ln>
                        <a:solidFill>
                          <a:srgbClr val="000000"/>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0</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4</a:t>
                      </a: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p>
                  </a:txBody>
                  <a:tcPr marL="0" marR="0" marT="0" marB="0" anchor="ctr" horzOverflow="overflow"/>
                </a:tc>
              </a:tr>
            </a:tbl>
          </a:graphicData>
        </a:graphic>
      </p:graphicFrame>
      <p:graphicFrame>
        <p:nvGraphicFramePr>
          <p:cNvPr id="23" name="Group 281"/>
          <p:cNvGraphicFramePr>
            <a:graphicFrameLocks noGrp="1"/>
          </p:cNvGraphicFramePr>
          <p:nvPr>
            <p:extLst>
              <p:ext uri="{D42A27DB-BD31-4B8C-83A1-F6EECF244321}">
                <p14:modId xmlns:p14="http://schemas.microsoft.com/office/powerpoint/2010/main" val="2571407945"/>
              </p:ext>
            </p:extLst>
          </p:nvPr>
        </p:nvGraphicFramePr>
        <p:xfrm>
          <a:off x="3017263" y="4043086"/>
          <a:ext cx="510121" cy="762000"/>
        </p:xfrm>
        <a:graphic>
          <a:graphicData uri="http://schemas.openxmlformats.org/drawingml/2006/table">
            <a:tbl>
              <a:tblPr>
                <a:tableStyleId>{3C2FFA5D-87B4-456A-9821-1D502468CF0F}</a:tableStyleId>
              </a:tblPr>
              <a:tblGrid>
                <a:gridCol w="114300"/>
                <a:gridCol w="114300"/>
                <a:gridCol w="281521"/>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dk1"/>
                          </a:solidFill>
                          <a:effectLst/>
                          <a:latin typeface="+mn-lt"/>
                        </a:rPr>
                        <a:t>A</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tx1"/>
                          </a:solidFill>
                          <a:effectLst/>
                          <a:latin typeface="+mn-lt"/>
                        </a:rPr>
                        <a:t>F</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err="1" smtClean="0">
                          <a:ln>
                            <a:noFill/>
                          </a:ln>
                          <a:effectLst/>
                          <a:latin typeface="+mn-lt"/>
                        </a:rPr>
                        <a:t>Err</a:t>
                      </a:r>
                      <a:r>
                        <a:rPr kumimoji="0" lang="en-US" sz="1000" b="1" u="none" strike="noStrike" cap="none" normalizeH="0" baseline="-25000" dirty="0" err="1" smtClean="0">
                          <a:ln>
                            <a:noFill/>
                          </a:ln>
                          <a:effectLst/>
                          <a:latin typeface="+mn-lt"/>
                        </a:rPr>
                        <a:t>G</a:t>
                      </a:r>
                      <a:endParaRPr kumimoji="0" lang="en-US" sz="1000" b="1" i="0" u="none" strike="noStrike" cap="none" normalizeH="0" baseline="0" dirty="0" smtClean="0">
                        <a:ln>
                          <a:noFill/>
                        </a:ln>
                        <a:solidFill>
                          <a:schemeClr val="bg1"/>
                        </a:solidFill>
                        <a:effectLst/>
                        <a:latin typeface="+mn-lt"/>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u="none" strike="noStrike" cap="none" normalizeH="0" baseline="0" dirty="0" smtClean="0">
                          <a:ln>
                            <a:noFill/>
                          </a:ln>
                          <a:solidFill>
                            <a:srgbClr val="000000"/>
                          </a:solidFill>
                          <a:effectLst/>
                          <a:latin typeface="+mn-lt"/>
                        </a:rPr>
                        <a:t>0</a:t>
                      </a:r>
                      <a:endParaRPr kumimoji="0" lang="en-US" sz="1000" b="0" i="0" u="none" strike="noStrike" cap="none" normalizeH="0" baseline="0" dirty="0" smtClean="0">
                        <a:ln>
                          <a:noFill/>
                        </a:ln>
                        <a:solidFill>
                          <a:srgbClr val="000000"/>
                        </a:solidFill>
                        <a:effectLst/>
                        <a:latin typeface="+mn-lt"/>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5</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3</a:t>
                      </a: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dirty="0" smtClean="0">
                          <a:ln>
                            <a:noFill/>
                          </a:ln>
                          <a:solidFill>
                            <a:srgbClr val="000000"/>
                          </a:solidFill>
                          <a:effectLst/>
                          <a:latin typeface="+mn-lt"/>
                        </a:rPr>
                        <a:t>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0</a:t>
                      </a:r>
                    </a:p>
                  </a:txBody>
                  <a:tcPr marL="0" marR="0" marT="0" marB="0" anchor="ctr" horzOverflow="overflow"/>
                </a:tc>
              </a:tr>
            </a:tbl>
          </a:graphicData>
        </a:graphic>
      </p:graphicFrame>
      <p:cxnSp>
        <p:nvCxnSpPr>
          <p:cNvPr id="29" name="Straight Arrow Connector 28"/>
          <p:cNvCxnSpPr>
            <a:stCxn id="21" idx="2"/>
          </p:cNvCxnSpPr>
          <p:nvPr/>
        </p:nvCxnSpPr>
        <p:spPr bwMode="auto">
          <a:xfrm>
            <a:off x="1353077" y="5408862"/>
            <a:ext cx="0" cy="32948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22" idx="2"/>
            <a:endCxn id="43" idx="0"/>
          </p:cNvCxnSpPr>
          <p:nvPr/>
        </p:nvCxnSpPr>
        <p:spPr bwMode="auto">
          <a:xfrm>
            <a:off x="2435928" y="4797951"/>
            <a:ext cx="7550" cy="96710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 name="Straight Arrow Connector 38"/>
          <p:cNvCxnSpPr>
            <a:stCxn id="23" idx="2"/>
            <a:endCxn id="46" idx="0"/>
          </p:cNvCxnSpPr>
          <p:nvPr/>
        </p:nvCxnSpPr>
        <p:spPr bwMode="auto">
          <a:xfrm>
            <a:off x="3272323" y="4805086"/>
            <a:ext cx="7550" cy="95997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946831" y="5765057"/>
            <a:ext cx="812492" cy="369332"/>
          </a:xfrm>
          <a:prstGeom prst="rect">
            <a:avLst/>
          </a:prstGeom>
          <a:noFill/>
        </p:spPr>
        <p:txBody>
          <a:bodyPr wrap="square" rtlCol="0">
            <a:spAutoFit/>
          </a:bodyPr>
          <a:lstStyle/>
          <a:p>
            <a:pPr algn="ctr"/>
            <a:r>
              <a:rPr lang="en-US" dirty="0" smtClean="0">
                <a:solidFill>
                  <a:srgbClr val="000000"/>
                </a:solidFill>
              </a:rPr>
              <a:t>2.375</a:t>
            </a:r>
            <a:endParaRPr lang="en-US" dirty="0" smtClean="0">
              <a:solidFill>
                <a:srgbClr val="000000"/>
              </a:solidFill>
              <a:latin typeface="+mn-lt"/>
            </a:endParaRPr>
          </a:p>
        </p:txBody>
      </p:sp>
      <p:sp>
        <p:nvSpPr>
          <p:cNvPr id="43" name="TextBox 42"/>
          <p:cNvSpPr txBox="1"/>
          <p:nvPr/>
        </p:nvSpPr>
        <p:spPr>
          <a:xfrm>
            <a:off x="2037232" y="5765057"/>
            <a:ext cx="812492" cy="369332"/>
          </a:xfrm>
          <a:prstGeom prst="rect">
            <a:avLst/>
          </a:prstGeom>
          <a:noFill/>
        </p:spPr>
        <p:txBody>
          <a:bodyPr wrap="square" rtlCol="0">
            <a:spAutoFit/>
          </a:bodyPr>
          <a:lstStyle/>
          <a:p>
            <a:pPr algn="ctr"/>
            <a:r>
              <a:rPr lang="en-US" dirty="0" smtClean="0">
                <a:solidFill>
                  <a:srgbClr val="000000"/>
                </a:solidFill>
              </a:rPr>
              <a:t>1.75</a:t>
            </a:r>
            <a:endParaRPr lang="en-US" dirty="0" smtClean="0">
              <a:solidFill>
                <a:srgbClr val="000000"/>
              </a:solidFill>
              <a:latin typeface="+mn-lt"/>
            </a:endParaRPr>
          </a:p>
        </p:txBody>
      </p:sp>
      <p:sp>
        <p:nvSpPr>
          <p:cNvPr id="46" name="TextBox 45"/>
          <p:cNvSpPr txBox="1"/>
          <p:nvPr/>
        </p:nvSpPr>
        <p:spPr>
          <a:xfrm>
            <a:off x="2873627" y="5765057"/>
            <a:ext cx="812492" cy="369332"/>
          </a:xfrm>
          <a:prstGeom prst="rect">
            <a:avLst/>
          </a:prstGeom>
          <a:noFill/>
        </p:spPr>
        <p:txBody>
          <a:bodyPr wrap="square" rtlCol="0">
            <a:spAutoFit/>
          </a:bodyPr>
          <a:lstStyle/>
          <a:p>
            <a:pPr algn="ctr"/>
            <a:r>
              <a:rPr lang="en-US" dirty="0" smtClean="0">
                <a:solidFill>
                  <a:srgbClr val="000000"/>
                </a:solidFill>
              </a:rPr>
              <a:t>2.5</a:t>
            </a:r>
            <a:endParaRPr lang="en-US" dirty="0" smtClean="0">
              <a:solidFill>
                <a:srgbClr val="000000"/>
              </a:solidFill>
              <a:latin typeface="+mn-lt"/>
            </a:endParaRPr>
          </a:p>
        </p:txBody>
      </p:sp>
      <p:grpSp>
        <p:nvGrpSpPr>
          <p:cNvPr id="27" name="Group 26"/>
          <p:cNvGrpSpPr/>
          <p:nvPr/>
        </p:nvGrpSpPr>
        <p:grpSpPr>
          <a:xfrm>
            <a:off x="4957462" y="2324245"/>
            <a:ext cx="2764400" cy="2371509"/>
            <a:chOff x="4957462" y="2010839"/>
            <a:chExt cx="2764400" cy="2371509"/>
          </a:xfrm>
        </p:grpSpPr>
        <p:sp>
          <p:nvSpPr>
            <p:cNvPr id="69" name="TextBox 68"/>
            <p:cNvSpPr txBox="1"/>
            <p:nvPr/>
          </p:nvSpPr>
          <p:spPr>
            <a:xfrm>
              <a:off x="7315616" y="3084064"/>
              <a:ext cx="406246"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grpSp>
          <p:nvGrpSpPr>
            <p:cNvPr id="25" name="Group 24"/>
            <p:cNvGrpSpPr/>
            <p:nvPr/>
          </p:nvGrpSpPr>
          <p:grpSpPr>
            <a:xfrm>
              <a:off x="4957462" y="2010839"/>
              <a:ext cx="2599300" cy="2371509"/>
              <a:chOff x="2769435" y="4034201"/>
              <a:chExt cx="2599300" cy="2371509"/>
            </a:xfrm>
          </p:grpSpPr>
          <p:sp>
            <p:nvSpPr>
              <p:cNvPr id="50" name="Oval 49"/>
              <p:cNvSpPr/>
              <p:nvPr/>
            </p:nvSpPr>
            <p:spPr>
              <a:xfrm>
                <a:off x="4357124" y="4053426"/>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A</a:t>
                </a:r>
              </a:p>
            </p:txBody>
          </p:sp>
          <p:sp>
            <p:nvSpPr>
              <p:cNvPr id="51" name="Oval 50"/>
              <p:cNvSpPr/>
              <p:nvPr/>
            </p:nvSpPr>
            <p:spPr>
              <a:xfrm>
                <a:off x="4357124" y="4632310"/>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B</a:t>
                </a:r>
              </a:p>
            </p:txBody>
          </p:sp>
          <p:sp>
            <p:nvSpPr>
              <p:cNvPr id="52" name="Oval 51"/>
              <p:cNvSpPr/>
              <p:nvPr/>
            </p:nvSpPr>
            <p:spPr>
              <a:xfrm>
                <a:off x="3395813" y="5124274"/>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C</a:t>
                </a:r>
              </a:p>
            </p:txBody>
          </p:sp>
          <p:sp>
            <p:nvSpPr>
              <p:cNvPr id="53" name="Oval 52"/>
              <p:cNvSpPr/>
              <p:nvPr/>
            </p:nvSpPr>
            <p:spPr>
              <a:xfrm>
                <a:off x="4797390" y="5124274"/>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F</a:t>
                </a:r>
              </a:p>
            </p:txBody>
          </p:sp>
          <p:sp>
            <p:nvSpPr>
              <p:cNvPr id="54" name="Oval 53"/>
              <p:cNvSpPr/>
              <p:nvPr/>
            </p:nvSpPr>
            <p:spPr>
              <a:xfrm>
                <a:off x="4797390" y="5766443"/>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G</a:t>
                </a:r>
              </a:p>
            </p:txBody>
          </p:sp>
          <p:cxnSp>
            <p:nvCxnSpPr>
              <p:cNvPr id="55" name="Straight Connector 54"/>
              <p:cNvCxnSpPr>
                <a:stCxn id="50" idx="4"/>
                <a:endCxn id="51" idx="0"/>
              </p:cNvCxnSpPr>
              <p:nvPr/>
            </p:nvCxnSpPr>
            <p:spPr>
              <a:xfrm>
                <a:off x="4522224" y="4382346"/>
                <a:ext cx="0" cy="24996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1" idx="3"/>
                <a:endCxn id="52" idx="0"/>
              </p:cNvCxnSpPr>
              <p:nvPr/>
            </p:nvCxnSpPr>
            <p:spPr>
              <a:xfrm flipH="1">
                <a:off x="3560913" y="4913062"/>
                <a:ext cx="844568"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1" idx="5"/>
                <a:endCxn id="53" idx="0"/>
              </p:cNvCxnSpPr>
              <p:nvPr/>
            </p:nvCxnSpPr>
            <p:spPr>
              <a:xfrm>
                <a:off x="4638965" y="4913062"/>
                <a:ext cx="323524"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3" idx="4"/>
                <a:endCxn id="54" idx="0"/>
              </p:cNvCxnSpPr>
              <p:nvPr/>
            </p:nvCxnSpPr>
            <p:spPr>
              <a:xfrm>
                <a:off x="4962489" y="5453195"/>
                <a:ext cx="0" cy="31324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010581" y="5766736"/>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D</a:t>
                </a:r>
              </a:p>
            </p:txBody>
          </p:sp>
          <p:sp>
            <p:nvSpPr>
              <p:cNvPr id="60" name="Oval 59"/>
              <p:cNvSpPr/>
              <p:nvPr/>
            </p:nvSpPr>
            <p:spPr>
              <a:xfrm>
                <a:off x="4075282" y="5766736"/>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E</a:t>
                </a:r>
              </a:p>
            </p:txBody>
          </p:sp>
          <p:cxnSp>
            <p:nvCxnSpPr>
              <p:cNvPr id="61" name="Straight Connector 60"/>
              <p:cNvCxnSpPr>
                <a:stCxn id="52" idx="3"/>
                <a:endCxn id="59" idx="0"/>
              </p:cNvCxnSpPr>
              <p:nvPr/>
            </p:nvCxnSpPr>
            <p:spPr>
              <a:xfrm flipH="1">
                <a:off x="3175681" y="5405026"/>
                <a:ext cx="268490" cy="36171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5"/>
                <a:endCxn id="60" idx="0"/>
              </p:cNvCxnSpPr>
              <p:nvPr/>
            </p:nvCxnSpPr>
            <p:spPr>
              <a:xfrm>
                <a:off x="3677655" y="5405026"/>
                <a:ext cx="562727" cy="36171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769435" y="6059394"/>
                <a:ext cx="812492" cy="338554"/>
              </a:xfrm>
              <a:prstGeom prst="rect">
                <a:avLst/>
              </a:prstGeom>
              <a:noFill/>
            </p:spPr>
            <p:txBody>
              <a:bodyPr wrap="square" rtlCol="0">
                <a:spAutoFit/>
              </a:bodyPr>
              <a:lstStyle/>
              <a:p>
                <a:pPr algn="ctr"/>
                <a:r>
                  <a:rPr lang="en-US" sz="1600" dirty="0" smtClean="0">
                    <a:solidFill>
                      <a:schemeClr val="accent2"/>
                    </a:solidFill>
                  </a:rPr>
                  <a:t>2.375</a:t>
                </a:r>
              </a:p>
            </p:txBody>
          </p:sp>
          <p:sp>
            <p:nvSpPr>
              <p:cNvPr id="66" name="TextBox 65"/>
              <p:cNvSpPr txBox="1"/>
              <p:nvPr/>
            </p:nvSpPr>
            <p:spPr>
              <a:xfrm>
                <a:off x="3834136" y="6067156"/>
                <a:ext cx="812492" cy="338554"/>
              </a:xfrm>
              <a:prstGeom prst="rect">
                <a:avLst/>
              </a:prstGeom>
              <a:noFill/>
            </p:spPr>
            <p:txBody>
              <a:bodyPr wrap="square" rtlCol="0">
                <a:spAutoFit/>
              </a:bodyPr>
              <a:lstStyle/>
              <a:p>
                <a:pPr algn="ctr"/>
                <a:r>
                  <a:rPr lang="en-US" sz="1600" dirty="0" smtClean="0">
                    <a:solidFill>
                      <a:schemeClr val="accent2"/>
                    </a:solidFill>
                  </a:rPr>
                  <a:t>1.75</a:t>
                </a:r>
              </a:p>
            </p:txBody>
          </p:sp>
          <p:sp>
            <p:nvSpPr>
              <p:cNvPr id="67" name="TextBox 66"/>
              <p:cNvSpPr txBox="1"/>
              <p:nvPr/>
            </p:nvSpPr>
            <p:spPr>
              <a:xfrm>
                <a:off x="4556243" y="6067156"/>
                <a:ext cx="812492" cy="338554"/>
              </a:xfrm>
              <a:prstGeom prst="rect">
                <a:avLst/>
              </a:prstGeom>
              <a:noFill/>
            </p:spPr>
            <p:txBody>
              <a:bodyPr wrap="square" rtlCol="0">
                <a:spAutoFit/>
              </a:bodyPr>
              <a:lstStyle/>
              <a:p>
                <a:pPr algn="ctr"/>
                <a:r>
                  <a:rPr lang="en-US" sz="1600" dirty="0" smtClean="0">
                    <a:solidFill>
                      <a:schemeClr val="accent2"/>
                    </a:solidFill>
                  </a:rPr>
                  <a:t>2.5</a:t>
                </a:r>
              </a:p>
            </p:txBody>
          </p:sp>
          <p:sp>
            <p:nvSpPr>
              <p:cNvPr id="68" name="TextBox 67"/>
              <p:cNvSpPr txBox="1"/>
              <p:nvPr/>
            </p:nvSpPr>
            <p:spPr>
              <a:xfrm>
                <a:off x="2806963" y="5114641"/>
                <a:ext cx="812492"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sp>
            <p:nvSpPr>
              <p:cNvPr id="70" name="TextBox 69"/>
              <p:cNvSpPr txBox="1"/>
              <p:nvPr/>
            </p:nvSpPr>
            <p:spPr>
              <a:xfrm>
                <a:off x="4560544" y="4034201"/>
                <a:ext cx="567045"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sp>
            <p:nvSpPr>
              <p:cNvPr id="74" name="TextBox 73"/>
              <p:cNvSpPr txBox="1"/>
              <p:nvPr/>
            </p:nvSpPr>
            <p:spPr>
              <a:xfrm>
                <a:off x="4645319" y="4576850"/>
                <a:ext cx="406246"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grpSp>
      </p:grpSp>
      <p:sp>
        <p:nvSpPr>
          <p:cNvPr id="75" name="TextBox 74"/>
          <p:cNvSpPr txBox="1"/>
          <p:nvPr/>
        </p:nvSpPr>
        <p:spPr>
          <a:xfrm>
            <a:off x="1040867" y="6094755"/>
            <a:ext cx="2508983" cy="369332"/>
          </a:xfrm>
          <a:prstGeom prst="rect">
            <a:avLst/>
          </a:prstGeom>
          <a:noFill/>
        </p:spPr>
        <p:txBody>
          <a:bodyPr wrap="square" rtlCol="0">
            <a:spAutoFit/>
          </a:bodyPr>
          <a:lstStyle/>
          <a:p>
            <a:pPr algn="ctr"/>
            <a:r>
              <a:rPr lang="en-US" dirty="0" smtClean="0">
                <a:solidFill>
                  <a:srgbClr val="000000"/>
                </a:solidFill>
                <a:latin typeface="+mn-lt"/>
              </a:rPr>
              <a:t>Average Bucket Errors</a:t>
            </a:r>
          </a:p>
        </p:txBody>
      </p:sp>
      <p:sp>
        <p:nvSpPr>
          <p:cNvPr id="63" name="TextBox 62"/>
          <p:cNvSpPr txBox="1"/>
          <p:nvPr/>
        </p:nvSpPr>
        <p:spPr>
          <a:xfrm>
            <a:off x="5458949" y="4855659"/>
            <a:ext cx="2477203" cy="646331"/>
          </a:xfrm>
          <a:prstGeom prst="rect">
            <a:avLst/>
          </a:prstGeom>
          <a:noFill/>
        </p:spPr>
        <p:txBody>
          <a:bodyPr wrap="square" rtlCol="0">
            <a:spAutoFit/>
          </a:bodyPr>
          <a:lstStyle/>
          <a:p>
            <a:pPr algn="ctr"/>
            <a:r>
              <a:rPr lang="en-US" dirty="0" smtClean="0">
                <a:solidFill>
                  <a:srgbClr val="000000"/>
                </a:solidFill>
                <a:latin typeface="+mn-lt"/>
              </a:rPr>
              <a:t>Average errors for each variable</a:t>
            </a:r>
          </a:p>
        </p:txBody>
      </p:sp>
      <p:sp>
        <p:nvSpPr>
          <p:cNvPr id="4" name="Slide Number Placeholder 3"/>
          <p:cNvSpPr>
            <a:spLocks noGrp="1"/>
          </p:cNvSpPr>
          <p:nvPr>
            <p:ph type="sldNum" sz="quarter" idx="10"/>
          </p:nvPr>
        </p:nvSpPr>
        <p:spPr/>
        <p:txBody>
          <a:bodyPr/>
          <a:lstStyle/>
          <a:p>
            <a:fld id="{6848FA96-84E8-4582-860F-337DD09F5A80}" type="slidenum">
              <a:rPr lang="en-US" smtClean="0"/>
              <a:t>24</a:t>
            </a:fld>
            <a:endParaRPr lang="en-US"/>
          </a:p>
        </p:txBody>
      </p:sp>
    </p:spTree>
    <p:extLst>
      <p:ext uri="{BB962C8B-B14F-4D97-AF65-F5344CB8AC3E}">
        <p14:creationId xmlns:p14="http://schemas.microsoft.com/office/powerpoint/2010/main" val="22130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75"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Bucket-Errors: Across </a:t>
            </a:r>
            <a:r>
              <a:rPr lang="en-US" sz="3200" dirty="0" err="1" smtClean="0"/>
              <a:t>i</a:t>
            </a:r>
            <a:r>
              <a:rPr lang="en-US" sz="3200" dirty="0" smtClean="0"/>
              <a:t>-bounds (pedigree40)</a:t>
            </a:r>
            <a:endParaRPr lang="en-US" sz="3200" dirty="0"/>
          </a:p>
        </p:txBody>
      </p:sp>
      <p:pic>
        <p:nvPicPr>
          <p:cNvPr id="5" name="Picture 4" descr="pedigree40-i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622" y="1276435"/>
            <a:ext cx="3916947" cy="2831019"/>
          </a:xfrm>
          <a:prstGeom prst="rect">
            <a:avLst/>
          </a:prstGeom>
        </p:spPr>
      </p:pic>
      <p:pic>
        <p:nvPicPr>
          <p:cNvPr id="8" name="Picture 7" descr="pedigree40-i10.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38834" y="1276435"/>
            <a:ext cx="3904412" cy="2831019"/>
          </a:xfrm>
          <a:prstGeom prst="rect">
            <a:avLst/>
          </a:prstGeom>
        </p:spPr>
      </p:pic>
      <p:pic>
        <p:nvPicPr>
          <p:cNvPr id="9" name="Picture 8" descr="pedigree40-i1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24903" y="4107454"/>
            <a:ext cx="3573332" cy="2626754"/>
          </a:xfrm>
          <a:prstGeom prst="rect">
            <a:avLst/>
          </a:prstGeom>
        </p:spPr>
      </p:pic>
      <p:sp>
        <p:nvSpPr>
          <p:cNvPr id="3" name="Slide Number Placeholder 2"/>
          <p:cNvSpPr>
            <a:spLocks noGrp="1"/>
          </p:cNvSpPr>
          <p:nvPr>
            <p:ph type="sldNum" sz="quarter" idx="10"/>
          </p:nvPr>
        </p:nvSpPr>
        <p:spPr/>
        <p:txBody>
          <a:bodyPr/>
          <a:lstStyle/>
          <a:p>
            <a:fld id="{6848FA96-84E8-4582-860F-337DD09F5A80}" type="slidenum">
              <a:rPr lang="en-US" smtClean="0"/>
              <a:t>25</a:t>
            </a:fld>
            <a:endParaRPr lang="en-US"/>
          </a:p>
        </p:txBody>
      </p:sp>
    </p:spTree>
    <p:extLst>
      <p:ext uri="{BB962C8B-B14F-4D97-AF65-F5344CB8AC3E}">
        <p14:creationId xmlns:p14="http://schemas.microsoft.com/office/powerpoint/2010/main" val="38917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Residual and Bucket Error</a:t>
            </a:r>
            <a:endParaRPr lang="en-US" dirty="0"/>
          </a:p>
        </p:txBody>
      </p:sp>
      <p:pic>
        <p:nvPicPr>
          <p:cNvPr id="4" name="Picture 3"/>
          <p:cNvPicPr>
            <a:picLocks noChangeAspect="1"/>
          </p:cNvPicPr>
          <p:nvPr/>
        </p:nvPicPr>
        <p:blipFill>
          <a:blip r:embed="rId3"/>
          <a:stretch>
            <a:fillRect/>
          </a:stretch>
        </p:blipFill>
        <p:spPr>
          <a:xfrm>
            <a:off x="851285" y="3600394"/>
            <a:ext cx="6905401" cy="1928880"/>
          </a:xfrm>
          <a:prstGeom prst="rect">
            <a:avLst/>
          </a:prstGeom>
        </p:spPr>
      </p:pic>
      <p:sp>
        <p:nvSpPr>
          <p:cNvPr id="2" name="TextBox 1"/>
          <p:cNvSpPr txBox="1"/>
          <p:nvPr/>
        </p:nvSpPr>
        <p:spPr>
          <a:xfrm>
            <a:off x="456481" y="1627909"/>
            <a:ext cx="8251200" cy="1323439"/>
          </a:xfrm>
          <a:prstGeom prst="rect">
            <a:avLst/>
          </a:prstGeom>
          <a:noFill/>
        </p:spPr>
        <p:txBody>
          <a:bodyPr wrap="square" rtlCol="0">
            <a:spAutoFit/>
          </a:bodyPr>
          <a:lstStyle/>
          <a:p>
            <a:pPr marL="342900" indent="-342900">
              <a:buFont typeface="Arial"/>
              <a:buChar char="•"/>
            </a:pPr>
            <a:r>
              <a:rPr lang="en-US" sz="2400" dirty="0" smtClean="0"/>
              <a:t>Residual: measures the impact of look-ahead</a:t>
            </a:r>
          </a:p>
          <a:p>
            <a:pPr algn="ctr"/>
            <a:endParaRPr lang="en-US" sz="2400" dirty="0" smtClean="0"/>
          </a:p>
          <a:p>
            <a:pPr algn="ctr"/>
            <a:r>
              <a:rPr lang="en-US" sz="3200" dirty="0" smtClean="0"/>
              <a:t>res = h</a:t>
            </a:r>
            <a:r>
              <a:rPr lang="en-US" sz="3200" baseline="30000" dirty="0" smtClean="0"/>
              <a:t>1</a:t>
            </a:r>
            <a:r>
              <a:rPr lang="en-US" sz="3200" dirty="0" smtClean="0"/>
              <a:t> - h</a:t>
            </a:r>
            <a:endParaRPr lang="en-US" sz="3200" dirty="0"/>
          </a:p>
        </p:txBody>
      </p:sp>
      <p:sp>
        <p:nvSpPr>
          <p:cNvPr id="3" name="Slide Number Placeholder 2"/>
          <p:cNvSpPr>
            <a:spLocks noGrp="1"/>
          </p:cNvSpPr>
          <p:nvPr>
            <p:ph type="sldNum" sz="quarter" idx="10"/>
          </p:nvPr>
        </p:nvSpPr>
        <p:spPr/>
        <p:txBody>
          <a:bodyPr/>
          <a:lstStyle/>
          <a:p>
            <a:fld id="{6848FA96-84E8-4582-860F-337DD09F5A80}" type="slidenum">
              <a:rPr lang="en-US" smtClean="0"/>
              <a:t>26</a:t>
            </a:fld>
            <a:endParaRPr lang="en-US"/>
          </a:p>
        </p:txBody>
      </p:sp>
    </p:spTree>
    <p:extLst>
      <p:ext uri="{BB962C8B-B14F-4D97-AF65-F5344CB8AC3E}">
        <p14:creationId xmlns:p14="http://schemas.microsoft.com/office/powerpoint/2010/main" val="115574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Subtree</a:t>
            </a:r>
            <a:endParaRPr lang="en-US" dirty="0"/>
          </a:p>
        </p:txBody>
      </p:sp>
      <p:grpSp>
        <p:nvGrpSpPr>
          <p:cNvPr id="3" name="Group 2"/>
          <p:cNvGrpSpPr/>
          <p:nvPr/>
        </p:nvGrpSpPr>
        <p:grpSpPr>
          <a:xfrm>
            <a:off x="1262374" y="2034340"/>
            <a:ext cx="1563414" cy="2313401"/>
            <a:chOff x="787931" y="2243164"/>
            <a:chExt cx="1563414" cy="2313401"/>
          </a:xfrm>
        </p:grpSpPr>
        <p:sp>
          <p:nvSpPr>
            <p:cNvPr id="4" name="Oval 3"/>
            <p:cNvSpPr/>
            <p:nvPr/>
          </p:nvSpPr>
          <p:spPr>
            <a:xfrm>
              <a:off x="1725979" y="224316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083331"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083331" y="363357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1859986" y="2528807"/>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502635" y="2956842"/>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1954743" y="2956842"/>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217338" y="3397987"/>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55945"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1725979"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189952" y="3356156"/>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1597392" y="3356156"/>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87931"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323959"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921938"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189952"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46" name="Oval 45"/>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63" name="TextBox 62"/>
          <p:cNvSpPr txBox="1"/>
          <p:nvPr/>
        </p:nvSpPr>
        <p:spPr>
          <a:xfrm>
            <a:off x="5700610" y="4347741"/>
            <a:ext cx="1027386" cy="369332"/>
          </a:xfrm>
          <a:prstGeom prst="rect">
            <a:avLst/>
          </a:prstGeom>
          <a:noFill/>
        </p:spPr>
        <p:txBody>
          <a:bodyPr wrap="square" rtlCol="0">
            <a:spAutoFit/>
          </a:bodyPr>
          <a:lstStyle/>
          <a:p>
            <a:r>
              <a:rPr lang="en-US" dirty="0" smtClean="0"/>
              <a:t>Depth 0</a:t>
            </a:r>
            <a:endParaRPr lang="en-US" dirty="0"/>
          </a:p>
        </p:txBody>
      </p:sp>
      <p:sp>
        <p:nvSpPr>
          <p:cNvPr id="21" name="Slide Number Placeholder 20"/>
          <p:cNvSpPr>
            <a:spLocks noGrp="1"/>
          </p:cNvSpPr>
          <p:nvPr>
            <p:ph type="sldNum" sz="quarter" idx="10"/>
          </p:nvPr>
        </p:nvSpPr>
        <p:spPr/>
        <p:txBody>
          <a:bodyPr/>
          <a:lstStyle/>
          <a:p>
            <a:fld id="{6848FA96-84E8-4582-860F-337DD09F5A80}" type="slidenum">
              <a:rPr lang="en-US" smtClean="0"/>
              <a:t>27</a:t>
            </a:fld>
            <a:endParaRPr lang="en-US"/>
          </a:p>
        </p:txBody>
      </p:sp>
    </p:spTree>
    <p:extLst>
      <p:ext uri="{BB962C8B-B14F-4D97-AF65-F5344CB8AC3E}">
        <p14:creationId xmlns:p14="http://schemas.microsoft.com/office/powerpoint/2010/main" val="354969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animBg="1"/>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Subtree</a:t>
            </a:r>
            <a:endParaRPr lang="en-US" dirty="0"/>
          </a:p>
        </p:txBody>
      </p:sp>
      <p:grpSp>
        <p:nvGrpSpPr>
          <p:cNvPr id="3" name="Group 2"/>
          <p:cNvGrpSpPr/>
          <p:nvPr/>
        </p:nvGrpSpPr>
        <p:grpSpPr>
          <a:xfrm>
            <a:off x="1262374" y="2034340"/>
            <a:ext cx="1563414" cy="2313401"/>
            <a:chOff x="787931" y="2243164"/>
            <a:chExt cx="1563414" cy="2313401"/>
          </a:xfrm>
        </p:grpSpPr>
        <p:sp>
          <p:nvSpPr>
            <p:cNvPr id="4" name="Oval 3"/>
            <p:cNvSpPr/>
            <p:nvPr/>
          </p:nvSpPr>
          <p:spPr>
            <a:xfrm>
              <a:off x="1725979" y="224316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083331"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083331" y="363357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1859986" y="2528807"/>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502635" y="2956842"/>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1954743" y="2956842"/>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217338" y="3397987"/>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55945"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1725979"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189952" y="3356156"/>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1597392" y="3356156"/>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87931"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323959"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921938"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189952"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46" name="Oval 45"/>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47" name="Oval 46"/>
          <p:cNvSpPr/>
          <p:nvPr/>
        </p:nvSpPr>
        <p:spPr>
          <a:xfrm>
            <a:off x="6123976" y="250420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51" name="Straight Connector 50"/>
          <p:cNvCxnSpPr>
            <a:stCxn id="46" idx="4"/>
            <a:endCxn id="47"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00610" y="4347741"/>
            <a:ext cx="1027386" cy="369332"/>
          </a:xfrm>
          <a:prstGeom prst="rect">
            <a:avLst/>
          </a:prstGeom>
          <a:noFill/>
        </p:spPr>
        <p:txBody>
          <a:bodyPr wrap="square" rtlCol="0">
            <a:spAutoFit/>
          </a:bodyPr>
          <a:lstStyle/>
          <a:p>
            <a:r>
              <a:rPr lang="en-US" dirty="0" smtClean="0"/>
              <a:t>Depth 1</a:t>
            </a:r>
            <a:endParaRPr lang="en-US" dirty="0"/>
          </a:p>
        </p:txBody>
      </p:sp>
      <p:sp>
        <p:nvSpPr>
          <p:cNvPr id="21" name="Slide Number Placeholder 20"/>
          <p:cNvSpPr>
            <a:spLocks noGrp="1"/>
          </p:cNvSpPr>
          <p:nvPr>
            <p:ph type="sldNum" sz="quarter" idx="10"/>
          </p:nvPr>
        </p:nvSpPr>
        <p:spPr/>
        <p:txBody>
          <a:bodyPr/>
          <a:lstStyle/>
          <a:p>
            <a:fld id="{6848FA96-84E8-4582-860F-337DD09F5A80}" type="slidenum">
              <a:rPr lang="en-US" smtClean="0"/>
              <a:t>28</a:t>
            </a:fld>
            <a:endParaRPr lang="en-US"/>
          </a:p>
        </p:txBody>
      </p:sp>
    </p:spTree>
    <p:extLst>
      <p:ext uri="{BB962C8B-B14F-4D97-AF65-F5344CB8AC3E}">
        <p14:creationId xmlns:p14="http://schemas.microsoft.com/office/powerpoint/2010/main" val="1892883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Subtree</a:t>
            </a:r>
            <a:endParaRPr lang="en-US" dirty="0"/>
          </a:p>
        </p:txBody>
      </p:sp>
      <p:grpSp>
        <p:nvGrpSpPr>
          <p:cNvPr id="3" name="Group 2"/>
          <p:cNvGrpSpPr/>
          <p:nvPr/>
        </p:nvGrpSpPr>
        <p:grpSpPr>
          <a:xfrm>
            <a:off x="1262374" y="2034340"/>
            <a:ext cx="1563414" cy="2313401"/>
            <a:chOff x="787931" y="2243164"/>
            <a:chExt cx="1563414" cy="2313401"/>
          </a:xfrm>
        </p:grpSpPr>
        <p:sp>
          <p:nvSpPr>
            <p:cNvPr id="4" name="Oval 3"/>
            <p:cNvSpPr/>
            <p:nvPr/>
          </p:nvSpPr>
          <p:spPr>
            <a:xfrm>
              <a:off x="1725979" y="224316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083331"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083331" y="363357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1859986" y="2528807"/>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502635" y="2956842"/>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1954743" y="2956842"/>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217338" y="3397987"/>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55945"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1725979"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189952" y="3356156"/>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1597392" y="3356156"/>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87931"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323959"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921938"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189952"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46" name="Oval 45"/>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47" name="Oval 46"/>
          <p:cNvSpPr/>
          <p:nvPr/>
        </p:nvSpPr>
        <p:spPr>
          <a:xfrm>
            <a:off x="6123976" y="250420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48" name="Oval 47"/>
          <p:cNvSpPr/>
          <p:nvPr/>
        </p:nvSpPr>
        <p:spPr>
          <a:xfrm>
            <a:off x="5766625"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49" name="Oval 48"/>
          <p:cNvSpPr/>
          <p:nvPr/>
        </p:nvSpPr>
        <p:spPr>
          <a:xfrm>
            <a:off x="6481328"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51" name="Straight Connector 50"/>
          <p:cNvCxnSpPr>
            <a:stCxn id="46" idx="4"/>
            <a:endCxn id="47"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3"/>
            <a:endCxn id="48" idx="0"/>
          </p:cNvCxnSpPr>
          <p:nvPr/>
        </p:nvCxnSpPr>
        <p:spPr>
          <a:xfrm flipH="1">
            <a:off x="5900632"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7" idx="5"/>
            <a:endCxn id="49" idx="0"/>
          </p:cNvCxnSpPr>
          <p:nvPr/>
        </p:nvCxnSpPr>
        <p:spPr>
          <a:xfrm>
            <a:off x="6352740"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00610" y="4347741"/>
            <a:ext cx="1027386" cy="369332"/>
          </a:xfrm>
          <a:prstGeom prst="rect">
            <a:avLst/>
          </a:prstGeom>
          <a:noFill/>
        </p:spPr>
        <p:txBody>
          <a:bodyPr wrap="square" rtlCol="0">
            <a:spAutoFit/>
          </a:bodyPr>
          <a:lstStyle/>
          <a:p>
            <a:r>
              <a:rPr lang="en-US" dirty="0" smtClean="0"/>
              <a:t>Depth 2</a:t>
            </a:r>
            <a:endParaRPr lang="en-US" dirty="0"/>
          </a:p>
        </p:txBody>
      </p:sp>
      <p:sp>
        <p:nvSpPr>
          <p:cNvPr id="21" name="Slide Number Placeholder 20"/>
          <p:cNvSpPr>
            <a:spLocks noGrp="1"/>
          </p:cNvSpPr>
          <p:nvPr>
            <p:ph type="sldNum" sz="quarter" idx="10"/>
          </p:nvPr>
        </p:nvSpPr>
        <p:spPr/>
        <p:txBody>
          <a:bodyPr/>
          <a:lstStyle/>
          <a:p>
            <a:fld id="{6848FA96-84E8-4582-860F-337DD09F5A80}" type="slidenum">
              <a:rPr lang="en-US" smtClean="0"/>
              <a:t>29</a:t>
            </a:fld>
            <a:endParaRPr lang="en-US"/>
          </a:p>
        </p:txBody>
      </p:sp>
    </p:spTree>
    <p:extLst>
      <p:ext uri="{BB962C8B-B14F-4D97-AF65-F5344CB8AC3E}">
        <p14:creationId xmlns:p14="http://schemas.microsoft.com/office/powerpoint/2010/main" val="499542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6481" y="3119666"/>
            <a:ext cx="8226720" cy="696305"/>
          </a:xfrm>
        </p:spPr>
        <p:txBody>
          <a:bodyPr>
            <a:normAutofit/>
          </a:bodyPr>
          <a:lstStyle/>
          <a:p>
            <a:r>
              <a:rPr lang="en-US" sz="4000" b="1" dirty="0" smtClean="0"/>
              <a:t>Background</a:t>
            </a:r>
            <a:endParaRPr lang="en-US" sz="4000" b="1" dirty="0"/>
          </a:p>
        </p:txBody>
      </p:sp>
      <p:sp>
        <p:nvSpPr>
          <p:cNvPr id="4" name="Slide Number Placeholder 3"/>
          <p:cNvSpPr>
            <a:spLocks noGrp="1"/>
          </p:cNvSpPr>
          <p:nvPr>
            <p:ph type="sldNum" sz="quarter" idx="10"/>
          </p:nvPr>
        </p:nvSpPr>
        <p:spPr/>
        <p:txBody>
          <a:bodyPr/>
          <a:lstStyle/>
          <a:p>
            <a:fld id="{6848FA96-84E8-4582-860F-337DD09F5A80}" type="slidenum">
              <a:rPr lang="en-US" smtClean="0"/>
              <a:t>3</a:t>
            </a:fld>
            <a:endParaRPr lang="en-US"/>
          </a:p>
        </p:txBody>
      </p:sp>
    </p:spTree>
    <p:extLst>
      <p:ext uri="{BB962C8B-B14F-4D97-AF65-F5344CB8AC3E}">
        <p14:creationId xmlns:p14="http://schemas.microsoft.com/office/powerpoint/2010/main" val="1010115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Subtree</a:t>
            </a:r>
            <a:endParaRPr lang="en-US" dirty="0"/>
          </a:p>
        </p:txBody>
      </p:sp>
      <p:grpSp>
        <p:nvGrpSpPr>
          <p:cNvPr id="3" name="Group 2"/>
          <p:cNvGrpSpPr/>
          <p:nvPr/>
        </p:nvGrpSpPr>
        <p:grpSpPr>
          <a:xfrm>
            <a:off x="1262374" y="2034340"/>
            <a:ext cx="1563414" cy="2313401"/>
            <a:chOff x="787931" y="2243164"/>
            <a:chExt cx="1563414" cy="2313401"/>
          </a:xfrm>
        </p:grpSpPr>
        <p:sp>
          <p:nvSpPr>
            <p:cNvPr id="4" name="Oval 3"/>
            <p:cNvSpPr/>
            <p:nvPr/>
          </p:nvSpPr>
          <p:spPr>
            <a:xfrm>
              <a:off x="1725979" y="224316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083331"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083331" y="363357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1859986" y="2528807"/>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502635" y="2956842"/>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1954743" y="2956842"/>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217338" y="3397987"/>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55945"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1725979"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189952" y="3356156"/>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1597392" y="3356156"/>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87931"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323959"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921938"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189952"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46" name="Oval 45"/>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47" name="Oval 46"/>
          <p:cNvSpPr/>
          <p:nvPr/>
        </p:nvSpPr>
        <p:spPr>
          <a:xfrm>
            <a:off x="6123976" y="250420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48" name="Oval 47"/>
          <p:cNvSpPr/>
          <p:nvPr/>
        </p:nvSpPr>
        <p:spPr>
          <a:xfrm>
            <a:off x="5766625"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49" name="Oval 48"/>
          <p:cNvSpPr/>
          <p:nvPr/>
        </p:nvSpPr>
        <p:spPr>
          <a:xfrm>
            <a:off x="6481328"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50" name="Oval 49"/>
          <p:cNvSpPr/>
          <p:nvPr/>
        </p:nvSpPr>
        <p:spPr>
          <a:xfrm>
            <a:off x="6481328" y="34247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51" name="Straight Connector 50"/>
          <p:cNvCxnSpPr>
            <a:stCxn id="46" idx="4"/>
            <a:endCxn id="47"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3"/>
            <a:endCxn id="48" idx="0"/>
          </p:cNvCxnSpPr>
          <p:nvPr/>
        </p:nvCxnSpPr>
        <p:spPr>
          <a:xfrm flipH="1">
            <a:off x="5900632"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7" idx="5"/>
            <a:endCxn id="49" idx="0"/>
          </p:cNvCxnSpPr>
          <p:nvPr/>
        </p:nvCxnSpPr>
        <p:spPr>
          <a:xfrm>
            <a:off x="6352740"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4"/>
            <a:endCxn id="50" idx="0"/>
          </p:cNvCxnSpPr>
          <p:nvPr/>
        </p:nvCxnSpPr>
        <p:spPr>
          <a:xfrm>
            <a:off x="6615335"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45394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56" name="Oval 55"/>
          <p:cNvSpPr/>
          <p:nvPr/>
        </p:nvSpPr>
        <p:spPr>
          <a:xfrm>
            <a:off x="6123976"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57" name="Straight Connector 56"/>
          <p:cNvCxnSpPr>
            <a:stCxn id="48" idx="3"/>
            <a:endCxn id="55" idx="0"/>
          </p:cNvCxnSpPr>
          <p:nvPr/>
        </p:nvCxnSpPr>
        <p:spPr>
          <a:xfrm flipH="1">
            <a:off x="5587949"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8" idx="5"/>
            <a:endCxn id="56" idx="0"/>
          </p:cNvCxnSpPr>
          <p:nvPr/>
        </p:nvCxnSpPr>
        <p:spPr>
          <a:xfrm>
            <a:off x="5995389"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00610" y="4347741"/>
            <a:ext cx="1027386" cy="369332"/>
          </a:xfrm>
          <a:prstGeom prst="rect">
            <a:avLst/>
          </a:prstGeom>
          <a:noFill/>
        </p:spPr>
        <p:txBody>
          <a:bodyPr wrap="square" rtlCol="0">
            <a:spAutoFit/>
          </a:bodyPr>
          <a:lstStyle/>
          <a:p>
            <a:r>
              <a:rPr lang="en-US" dirty="0" smtClean="0"/>
              <a:t>Depth 3</a:t>
            </a:r>
            <a:endParaRPr lang="en-US" dirty="0"/>
          </a:p>
        </p:txBody>
      </p:sp>
      <p:sp>
        <p:nvSpPr>
          <p:cNvPr id="21" name="Slide Number Placeholder 20"/>
          <p:cNvSpPr>
            <a:spLocks noGrp="1"/>
          </p:cNvSpPr>
          <p:nvPr>
            <p:ph type="sldNum" sz="quarter" idx="10"/>
          </p:nvPr>
        </p:nvSpPr>
        <p:spPr/>
        <p:txBody>
          <a:bodyPr/>
          <a:lstStyle/>
          <a:p>
            <a:fld id="{6848FA96-84E8-4582-860F-337DD09F5A80}" type="slidenum">
              <a:rPr lang="en-US" smtClean="0"/>
              <a:t>30</a:t>
            </a:fld>
            <a:endParaRPr lang="en-US"/>
          </a:p>
        </p:txBody>
      </p:sp>
    </p:spTree>
    <p:extLst>
      <p:ext uri="{BB962C8B-B14F-4D97-AF65-F5344CB8AC3E}">
        <p14:creationId xmlns:p14="http://schemas.microsoft.com/office/powerpoint/2010/main" val="3168451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Subtree</a:t>
            </a:r>
            <a:endParaRPr lang="en-US" dirty="0"/>
          </a:p>
        </p:txBody>
      </p:sp>
      <p:grpSp>
        <p:nvGrpSpPr>
          <p:cNvPr id="3" name="Group 2"/>
          <p:cNvGrpSpPr/>
          <p:nvPr/>
        </p:nvGrpSpPr>
        <p:grpSpPr>
          <a:xfrm>
            <a:off x="1262374" y="2034340"/>
            <a:ext cx="1563414" cy="2313401"/>
            <a:chOff x="787931" y="2243164"/>
            <a:chExt cx="1563414" cy="2313401"/>
          </a:xfrm>
        </p:grpSpPr>
        <p:sp>
          <p:nvSpPr>
            <p:cNvPr id="4" name="Oval 3"/>
            <p:cNvSpPr/>
            <p:nvPr/>
          </p:nvSpPr>
          <p:spPr>
            <a:xfrm>
              <a:off x="1725979" y="224316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083331"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083331" y="363357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1859986" y="2528807"/>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502635" y="2956842"/>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1954743" y="2956842"/>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217338" y="3397987"/>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55945"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1725979"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189952" y="3356156"/>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1597392" y="3356156"/>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87931"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323959" y="427092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921938"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189952" y="3919458"/>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46" name="Oval 45"/>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47" name="Oval 46"/>
          <p:cNvSpPr/>
          <p:nvPr/>
        </p:nvSpPr>
        <p:spPr>
          <a:xfrm>
            <a:off x="6123976" y="250420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48" name="Oval 47"/>
          <p:cNvSpPr/>
          <p:nvPr/>
        </p:nvSpPr>
        <p:spPr>
          <a:xfrm>
            <a:off x="5766625"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49" name="Oval 48"/>
          <p:cNvSpPr/>
          <p:nvPr/>
        </p:nvSpPr>
        <p:spPr>
          <a:xfrm>
            <a:off x="6481328"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50" name="Oval 49"/>
          <p:cNvSpPr/>
          <p:nvPr/>
        </p:nvSpPr>
        <p:spPr>
          <a:xfrm>
            <a:off x="6481328" y="34247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51" name="Straight Connector 50"/>
          <p:cNvCxnSpPr>
            <a:stCxn id="46" idx="4"/>
            <a:endCxn id="47"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3"/>
            <a:endCxn id="48" idx="0"/>
          </p:cNvCxnSpPr>
          <p:nvPr/>
        </p:nvCxnSpPr>
        <p:spPr>
          <a:xfrm flipH="1">
            <a:off x="5900632"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7" idx="5"/>
            <a:endCxn id="49" idx="0"/>
          </p:cNvCxnSpPr>
          <p:nvPr/>
        </p:nvCxnSpPr>
        <p:spPr>
          <a:xfrm>
            <a:off x="6352740"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4"/>
            <a:endCxn id="50" idx="0"/>
          </p:cNvCxnSpPr>
          <p:nvPr/>
        </p:nvCxnSpPr>
        <p:spPr>
          <a:xfrm>
            <a:off x="6615335"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45394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56" name="Oval 55"/>
          <p:cNvSpPr/>
          <p:nvPr/>
        </p:nvSpPr>
        <p:spPr>
          <a:xfrm>
            <a:off x="6123976"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57" name="Straight Connector 56"/>
          <p:cNvCxnSpPr>
            <a:stCxn id="48" idx="3"/>
            <a:endCxn id="55" idx="0"/>
          </p:cNvCxnSpPr>
          <p:nvPr/>
        </p:nvCxnSpPr>
        <p:spPr>
          <a:xfrm flipH="1">
            <a:off x="5587949"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8" idx="5"/>
            <a:endCxn id="56" idx="0"/>
          </p:cNvCxnSpPr>
          <p:nvPr/>
        </p:nvCxnSpPr>
        <p:spPr>
          <a:xfrm>
            <a:off x="5995389"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185928"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60" name="Oval 59"/>
          <p:cNvSpPr/>
          <p:nvPr/>
        </p:nvSpPr>
        <p:spPr>
          <a:xfrm>
            <a:off x="5721956"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61" name="Straight Connector 60"/>
          <p:cNvCxnSpPr>
            <a:stCxn id="55" idx="4"/>
            <a:endCxn id="59" idx="0"/>
          </p:cNvCxnSpPr>
          <p:nvPr/>
        </p:nvCxnSpPr>
        <p:spPr>
          <a:xfrm flipH="1">
            <a:off x="5319935"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5" idx="4"/>
            <a:endCxn id="60" idx="0"/>
          </p:cNvCxnSpPr>
          <p:nvPr/>
        </p:nvCxnSpPr>
        <p:spPr>
          <a:xfrm>
            <a:off x="5587949"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00610" y="4347741"/>
            <a:ext cx="1027386" cy="369332"/>
          </a:xfrm>
          <a:prstGeom prst="rect">
            <a:avLst/>
          </a:prstGeom>
          <a:noFill/>
        </p:spPr>
        <p:txBody>
          <a:bodyPr wrap="square" rtlCol="0">
            <a:spAutoFit/>
          </a:bodyPr>
          <a:lstStyle/>
          <a:p>
            <a:r>
              <a:rPr lang="en-US" dirty="0" smtClean="0"/>
              <a:t>Depth 4</a:t>
            </a:r>
            <a:endParaRPr lang="en-US" dirty="0"/>
          </a:p>
        </p:txBody>
      </p:sp>
      <p:sp>
        <p:nvSpPr>
          <p:cNvPr id="21" name="Slide Number Placeholder 20"/>
          <p:cNvSpPr>
            <a:spLocks noGrp="1"/>
          </p:cNvSpPr>
          <p:nvPr>
            <p:ph type="sldNum" sz="quarter" idx="10"/>
          </p:nvPr>
        </p:nvSpPr>
        <p:spPr/>
        <p:txBody>
          <a:bodyPr/>
          <a:lstStyle/>
          <a:p>
            <a:fld id="{6848FA96-84E8-4582-860F-337DD09F5A80}" type="slidenum">
              <a:rPr lang="en-US" smtClean="0"/>
              <a:t>31</a:t>
            </a:fld>
            <a:endParaRPr lang="en-US"/>
          </a:p>
        </p:txBody>
      </p:sp>
    </p:spTree>
    <p:extLst>
      <p:ext uri="{BB962C8B-B14F-4D97-AF65-F5344CB8AC3E}">
        <p14:creationId xmlns:p14="http://schemas.microsoft.com/office/powerpoint/2010/main" val="25484883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Pruned Look-ahead Subtree</a:t>
            </a:r>
            <a:endParaRPr lang="en-US" dirty="0"/>
          </a:p>
        </p:txBody>
      </p:sp>
      <p:sp>
        <p:nvSpPr>
          <p:cNvPr id="4" name="Oval 3"/>
          <p:cNvSpPr/>
          <p:nvPr/>
        </p:nvSpPr>
        <p:spPr>
          <a:xfrm>
            <a:off x="2200422" y="203434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2200422" y="250420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843071"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557774"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557774" y="34247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2334429"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977078"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2429186"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691781"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30388"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220042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664395"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2071835"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2374"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798402"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1396381"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664395"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46" name="Oval 45"/>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47" name="Oval 46"/>
          <p:cNvSpPr/>
          <p:nvPr/>
        </p:nvSpPr>
        <p:spPr>
          <a:xfrm>
            <a:off x="6123976"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51" name="Straight Connector 50"/>
          <p:cNvCxnSpPr>
            <a:stCxn id="46" idx="4"/>
            <a:endCxn id="47"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700610" y="4347741"/>
            <a:ext cx="1027386" cy="369332"/>
          </a:xfrm>
          <a:prstGeom prst="rect">
            <a:avLst/>
          </a:prstGeom>
          <a:noFill/>
        </p:spPr>
        <p:txBody>
          <a:bodyPr wrap="square" rtlCol="0">
            <a:spAutoFit/>
          </a:bodyPr>
          <a:lstStyle/>
          <a:p>
            <a:r>
              <a:rPr lang="en-US" dirty="0" smtClean="0"/>
              <a:t>Depth 1</a:t>
            </a:r>
            <a:endParaRPr lang="en-US" dirty="0"/>
          </a:p>
        </p:txBody>
      </p:sp>
      <p:sp>
        <p:nvSpPr>
          <p:cNvPr id="22" name="TextBox 21"/>
          <p:cNvSpPr txBox="1"/>
          <p:nvPr/>
        </p:nvSpPr>
        <p:spPr>
          <a:xfrm>
            <a:off x="2446904" y="2034340"/>
            <a:ext cx="366581" cy="246221"/>
          </a:xfrm>
          <a:prstGeom prst="rect">
            <a:avLst/>
          </a:prstGeom>
          <a:noFill/>
        </p:spPr>
        <p:txBody>
          <a:bodyPr wrap="square" rtlCol="0">
            <a:spAutoFit/>
          </a:bodyPr>
          <a:lstStyle/>
          <a:p>
            <a:r>
              <a:rPr lang="en-US" sz="1000" dirty="0" smtClean="0"/>
              <a:t>0</a:t>
            </a:r>
            <a:endParaRPr lang="en-US" sz="1000" dirty="0"/>
          </a:p>
        </p:txBody>
      </p:sp>
      <p:sp>
        <p:nvSpPr>
          <p:cNvPr id="29" name="TextBox 28"/>
          <p:cNvSpPr txBox="1"/>
          <p:nvPr/>
        </p:nvSpPr>
        <p:spPr>
          <a:xfrm>
            <a:off x="2429186" y="2503545"/>
            <a:ext cx="366581" cy="246221"/>
          </a:xfrm>
          <a:prstGeom prst="rect">
            <a:avLst/>
          </a:prstGeom>
          <a:noFill/>
        </p:spPr>
        <p:txBody>
          <a:bodyPr wrap="square" rtlCol="0">
            <a:spAutoFit/>
          </a:bodyPr>
          <a:lstStyle/>
          <a:p>
            <a:r>
              <a:rPr lang="en-US" sz="1000" dirty="0" smtClean="0"/>
              <a:t>10</a:t>
            </a:r>
            <a:endParaRPr lang="en-US" sz="1000" dirty="0"/>
          </a:p>
        </p:txBody>
      </p:sp>
      <p:sp>
        <p:nvSpPr>
          <p:cNvPr id="30" name="TextBox 29"/>
          <p:cNvSpPr txBox="1"/>
          <p:nvPr/>
        </p:nvSpPr>
        <p:spPr>
          <a:xfrm>
            <a:off x="2777779" y="2920772"/>
            <a:ext cx="366581" cy="246221"/>
          </a:xfrm>
          <a:prstGeom prst="rect">
            <a:avLst/>
          </a:prstGeom>
          <a:noFill/>
        </p:spPr>
        <p:txBody>
          <a:bodyPr wrap="square" rtlCol="0">
            <a:spAutoFit/>
          </a:bodyPr>
          <a:lstStyle/>
          <a:p>
            <a:r>
              <a:rPr lang="en-US" sz="1000" dirty="0" smtClean="0"/>
              <a:t>0.2</a:t>
            </a:r>
            <a:endParaRPr lang="en-US" sz="1000" dirty="0"/>
          </a:p>
        </p:txBody>
      </p:sp>
      <p:sp>
        <p:nvSpPr>
          <p:cNvPr id="31" name="TextBox 30"/>
          <p:cNvSpPr txBox="1"/>
          <p:nvPr/>
        </p:nvSpPr>
        <p:spPr>
          <a:xfrm>
            <a:off x="1481104" y="2922940"/>
            <a:ext cx="366581" cy="246221"/>
          </a:xfrm>
          <a:prstGeom prst="rect">
            <a:avLst/>
          </a:prstGeom>
          <a:noFill/>
        </p:spPr>
        <p:txBody>
          <a:bodyPr wrap="square" rtlCol="0">
            <a:spAutoFit/>
          </a:bodyPr>
          <a:lstStyle/>
          <a:p>
            <a:r>
              <a:rPr lang="en-US" sz="1000" dirty="0" smtClean="0"/>
              <a:t>0.8</a:t>
            </a:r>
            <a:endParaRPr lang="en-US" sz="1000" dirty="0"/>
          </a:p>
        </p:txBody>
      </p:sp>
      <p:sp>
        <p:nvSpPr>
          <p:cNvPr id="32" name="TextBox 31"/>
          <p:cNvSpPr txBox="1"/>
          <p:nvPr/>
        </p:nvSpPr>
        <p:spPr>
          <a:xfrm>
            <a:off x="1196765" y="3437415"/>
            <a:ext cx="366581" cy="246221"/>
          </a:xfrm>
          <a:prstGeom prst="rect">
            <a:avLst/>
          </a:prstGeom>
          <a:noFill/>
        </p:spPr>
        <p:txBody>
          <a:bodyPr wrap="square" rtlCol="0">
            <a:spAutoFit/>
          </a:bodyPr>
          <a:lstStyle/>
          <a:p>
            <a:r>
              <a:rPr lang="en-US" sz="1000" dirty="0" smtClean="0"/>
              <a:t>0.3</a:t>
            </a:r>
            <a:endParaRPr lang="en-US" sz="1000" dirty="0"/>
          </a:p>
        </p:txBody>
      </p:sp>
      <p:sp>
        <p:nvSpPr>
          <p:cNvPr id="33" name="TextBox 32"/>
          <p:cNvSpPr txBox="1"/>
          <p:nvPr/>
        </p:nvSpPr>
        <p:spPr>
          <a:xfrm>
            <a:off x="1869679" y="3443262"/>
            <a:ext cx="366581" cy="246221"/>
          </a:xfrm>
          <a:prstGeom prst="rect">
            <a:avLst/>
          </a:prstGeom>
          <a:noFill/>
        </p:spPr>
        <p:txBody>
          <a:bodyPr wrap="square" rtlCol="0">
            <a:spAutoFit/>
          </a:bodyPr>
          <a:lstStyle/>
          <a:p>
            <a:r>
              <a:rPr lang="en-US" sz="1000" dirty="0" smtClean="0"/>
              <a:t>0.5</a:t>
            </a:r>
            <a:endParaRPr lang="en-US" sz="1000" dirty="0"/>
          </a:p>
        </p:txBody>
      </p:sp>
      <p:sp>
        <p:nvSpPr>
          <p:cNvPr id="34" name="TextBox 33"/>
          <p:cNvSpPr txBox="1"/>
          <p:nvPr/>
        </p:nvSpPr>
        <p:spPr>
          <a:xfrm>
            <a:off x="995463" y="4089490"/>
            <a:ext cx="366581" cy="246221"/>
          </a:xfrm>
          <a:prstGeom prst="rect">
            <a:avLst/>
          </a:prstGeom>
          <a:noFill/>
        </p:spPr>
        <p:txBody>
          <a:bodyPr wrap="square" rtlCol="0">
            <a:spAutoFit/>
          </a:bodyPr>
          <a:lstStyle/>
          <a:p>
            <a:r>
              <a:rPr lang="en-US" sz="1000" dirty="0" smtClean="0"/>
              <a:t>8</a:t>
            </a:r>
            <a:endParaRPr lang="en-US" sz="1000" dirty="0"/>
          </a:p>
        </p:txBody>
      </p:sp>
      <p:sp>
        <p:nvSpPr>
          <p:cNvPr id="35" name="TextBox 34"/>
          <p:cNvSpPr txBox="1"/>
          <p:nvPr/>
        </p:nvSpPr>
        <p:spPr>
          <a:xfrm>
            <a:off x="2044694" y="4080369"/>
            <a:ext cx="366581" cy="246221"/>
          </a:xfrm>
          <a:prstGeom prst="rect">
            <a:avLst/>
          </a:prstGeom>
          <a:noFill/>
        </p:spPr>
        <p:txBody>
          <a:bodyPr wrap="square" rtlCol="0">
            <a:spAutoFit/>
          </a:bodyPr>
          <a:lstStyle/>
          <a:p>
            <a:r>
              <a:rPr lang="en-US" sz="1000" dirty="0"/>
              <a:t>1</a:t>
            </a:r>
          </a:p>
        </p:txBody>
      </p:sp>
      <p:sp>
        <p:nvSpPr>
          <p:cNvPr id="36" name="TextBox 35"/>
          <p:cNvSpPr txBox="1"/>
          <p:nvPr/>
        </p:nvSpPr>
        <p:spPr>
          <a:xfrm>
            <a:off x="2786537" y="3440314"/>
            <a:ext cx="366581" cy="246221"/>
          </a:xfrm>
          <a:prstGeom prst="rect">
            <a:avLst/>
          </a:prstGeom>
          <a:noFill/>
        </p:spPr>
        <p:txBody>
          <a:bodyPr wrap="square" rtlCol="0">
            <a:spAutoFit/>
          </a:bodyPr>
          <a:lstStyle/>
          <a:p>
            <a:r>
              <a:rPr lang="en-US" sz="1000" dirty="0" smtClean="0"/>
              <a:t>15</a:t>
            </a:r>
            <a:endParaRPr lang="en-US" sz="1000" dirty="0"/>
          </a:p>
        </p:txBody>
      </p:sp>
      <p:sp>
        <p:nvSpPr>
          <p:cNvPr id="23" name="TextBox 22"/>
          <p:cNvSpPr txBox="1"/>
          <p:nvPr/>
        </p:nvSpPr>
        <p:spPr>
          <a:xfrm>
            <a:off x="456481" y="5447645"/>
            <a:ext cx="3934364" cy="1200329"/>
          </a:xfrm>
          <a:prstGeom prst="rect">
            <a:avLst/>
          </a:prstGeom>
          <a:noFill/>
        </p:spPr>
        <p:txBody>
          <a:bodyPr wrap="square" rtlCol="0">
            <a:spAutoFit/>
          </a:bodyPr>
          <a:lstStyle/>
          <a:p>
            <a:r>
              <a:rPr lang="en-US" dirty="0" smtClean="0"/>
              <a:t>Look-ahead </a:t>
            </a:r>
            <a:r>
              <a:rPr lang="en-US" b="1" dirty="0" smtClean="0"/>
              <a:t>relevant</a:t>
            </a:r>
            <a:r>
              <a:rPr lang="en-US" dirty="0" smtClean="0"/>
              <a:t> variable:</a:t>
            </a:r>
          </a:p>
          <a:p>
            <a:r>
              <a:rPr lang="en-US" dirty="0" smtClean="0"/>
              <a:t>A variable whose</a:t>
            </a:r>
          </a:p>
          <a:p>
            <a:r>
              <a:rPr lang="en-US" dirty="0" smtClean="0"/>
              <a:t>bucket error </a:t>
            </a:r>
            <a:r>
              <a:rPr lang="ja-JP" altLang="en-US" dirty="0"/>
              <a:t>≥</a:t>
            </a:r>
            <a:r>
              <a:rPr lang="en-US" dirty="0" smtClean="0"/>
              <a:t> a threshold </a:t>
            </a:r>
            <a:r>
              <a:rPr lang="el-GR" altLang="ja-JP" dirty="0" smtClean="0"/>
              <a:t>ε</a:t>
            </a:r>
            <a:r>
              <a:rPr lang="en-US" altLang="ja-JP" dirty="0" smtClean="0"/>
              <a:t>.</a:t>
            </a:r>
            <a:endParaRPr lang="ja-JP" altLang="en-US" dirty="0"/>
          </a:p>
          <a:p>
            <a:endParaRPr lang="en-US" dirty="0"/>
          </a:p>
        </p:txBody>
      </p:sp>
      <p:sp>
        <p:nvSpPr>
          <p:cNvPr id="24" name="TextBox 23"/>
          <p:cNvSpPr txBox="1"/>
          <p:nvPr/>
        </p:nvSpPr>
        <p:spPr>
          <a:xfrm>
            <a:off x="551238" y="1878810"/>
            <a:ext cx="1425840" cy="369332"/>
          </a:xfrm>
          <a:prstGeom prst="rect">
            <a:avLst/>
          </a:prstGeom>
          <a:noFill/>
        </p:spPr>
        <p:txBody>
          <a:bodyPr wrap="square" rtlCol="0">
            <a:spAutoFit/>
          </a:bodyPr>
          <a:lstStyle/>
          <a:p>
            <a:pPr algn="ctr"/>
            <a:r>
              <a:rPr lang="el-GR" altLang="ja-JP" dirty="0" smtClean="0"/>
              <a:t>ε</a:t>
            </a:r>
            <a:r>
              <a:rPr lang="en-US" altLang="ja-JP" dirty="0" smtClean="0"/>
              <a:t>=5</a:t>
            </a:r>
            <a:r>
              <a:rPr lang="en-US" dirty="0" smtClean="0"/>
              <a:t> </a:t>
            </a:r>
            <a:endParaRPr lang="en-US" dirty="0"/>
          </a:p>
        </p:txBody>
      </p:sp>
      <p:sp>
        <p:nvSpPr>
          <p:cNvPr id="3" name="Slide Number Placeholder 2"/>
          <p:cNvSpPr>
            <a:spLocks noGrp="1"/>
          </p:cNvSpPr>
          <p:nvPr>
            <p:ph type="sldNum" sz="quarter" idx="10"/>
          </p:nvPr>
        </p:nvSpPr>
        <p:spPr/>
        <p:txBody>
          <a:bodyPr/>
          <a:lstStyle/>
          <a:p>
            <a:fld id="{6848FA96-84E8-4582-860F-337DD09F5A80}" type="slidenum">
              <a:rPr lang="en-US" smtClean="0"/>
              <a:t>32</a:t>
            </a:fld>
            <a:endParaRPr lang="en-US"/>
          </a:p>
        </p:txBody>
      </p:sp>
    </p:spTree>
    <p:extLst>
      <p:ext uri="{BB962C8B-B14F-4D97-AF65-F5344CB8AC3E}">
        <p14:creationId xmlns:p14="http://schemas.microsoft.com/office/powerpoint/2010/main" val="33121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500" fill="hold"/>
                                        <p:tgtEl>
                                          <p:spTgt spid="5"/>
                                        </p:tgtEl>
                                        <p:attrNameLst>
                                          <p:attrName>fillcolor</p:attrName>
                                        </p:attrNameLst>
                                      </p:cBhvr>
                                      <p:to>
                                        <a:srgbClr val="990000"/>
                                      </p:to>
                                    </p:animClr>
                                    <p:set>
                                      <p:cBhvr>
                                        <p:cTn id="13" dur="500" fill="hold"/>
                                        <p:tgtEl>
                                          <p:spTgt spid="5"/>
                                        </p:tgtEl>
                                        <p:attrNameLst>
                                          <p:attrName>fill.type</p:attrName>
                                        </p:attrNameLst>
                                      </p:cBhvr>
                                      <p:to>
                                        <p:strVal val="solid"/>
                                      </p:to>
                                    </p:set>
                                    <p:set>
                                      <p:cBhvr>
                                        <p:cTn id="14" dur="500" fill="hold"/>
                                        <p:tgtEl>
                                          <p:spTgt spid="5"/>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8"/>
                                        </p:tgtEl>
                                        <p:attrNameLst>
                                          <p:attrName>fillcolor</p:attrName>
                                        </p:attrNameLst>
                                      </p:cBhvr>
                                      <p:to>
                                        <a:srgbClr val="990000"/>
                                      </p:to>
                                    </p:animClr>
                                    <p:set>
                                      <p:cBhvr>
                                        <p:cTn id="17" dur="500" fill="hold"/>
                                        <p:tgtEl>
                                          <p:spTgt spid="8"/>
                                        </p:tgtEl>
                                        <p:attrNameLst>
                                          <p:attrName>fill.type</p:attrName>
                                        </p:attrNameLst>
                                      </p:cBhvr>
                                      <p:to>
                                        <p:strVal val="solid"/>
                                      </p:to>
                                    </p:set>
                                    <p:set>
                                      <p:cBhvr>
                                        <p:cTn id="18" dur="500" fill="hold"/>
                                        <p:tgtEl>
                                          <p:spTgt spid="8"/>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17"/>
                                        </p:tgtEl>
                                        <p:attrNameLst>
                                          <p:attrName>fillcolor</p:attrName>
                                        </p:attrNameLst>
                                      </p:cBhvr>
                                      <p:to>
                                        <a:srgbClr val="990000"/>
                                      </p:to>
                                    </p:animClr>
                                    <p:set>
                                      <p:cBhvr>
                                        <p:cTn id="21" dur="500" fill="hold"/>
                                        <p:tgtEl>
                                          <p:spTgt spid="17"/>
                                        </p:tgtEl>
                                        <p:attrNameLst>
                                          <p:attrName>fill.type</p:attrName>
                                        </p:attrNameLst>
                                      </p:cBhvr>
                                      <p:to>
                                        <p:strVal val="solid"/>
                                      </p:to>
                                    </p:set>
                                    <p:set>
                                      <p:cBhvr>
                                        <p:cTn id="22" dur="500" fill="hold"/>
                                        <p:tgtEl>
                                          <p:spTgt spid="1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animBg="1"/>
      <p:bldP spid="47" grpId="0" animBg="1"/>
      <p:bldP spid="63" grpId="0"/>
      <p:bldP spid="23"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Pruned Look-ahead Subtree</a:t>
            </a:r>
            <a:endParaRPr lang="en-US" dirty="0"/>
          </a:p>
        </p:txBody>
      </p:sp>
      <p:sp>
        <p:nvSpPr>
          <p:cNvPr id="4" name="Oval 3"/>
          <p:cNvSpPr/>
          <p:nvPr/>
        </p:nvSpPr>
        <p:spPr>
          <a:xfrm>
            <a:off x="2200422" y="203434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2200422"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843071"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557774"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557774" y="3424752"/>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2334429"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977078"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2429186"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691781"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30388"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220042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664395"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2071835"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2374" y="4062098"/>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798402"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1396381"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664395"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22" name="TextBox 21"/>
          <p:cNvSpPr txBox="1"/>
          <p:nvPr/>
        </p:nvSpPr>
        <p:spPr>
          <a:xfrm>
            <a:off x="2446904" y="2034340"/>
            <a:ext cx="366581" cy="246221"/>
          </a:xfrm>
          <a:prstGeom prst="rect">
            <a:avLst/>
          </a:prstGeom>
          <a:noFill/>
        </p:spPr>
        <p:txBody>
          <a:bodyPr wrap="square" rtlCol="0">
            <a:spAutoFit/>
          </a:bodyPr>
          <a:lstStyle/>
          <a:p>
            <a:r>
              <a:rPr lang="en-US" sz="1000" dirty="0" smtClean="0"/>
              <a:t>0</a:t>
            </a:r>
            <a:endParaRPr lang="en-US" sz="1000" dirty="0"/>
          </a:p>
        </p:txBody>
      </p:sp>
      <p:sp>
        <p:nvSpPr>
          <p:cNvPr id="29" name="TextBox 28"/>
          <p:cNvSpPr txBox="1"/>
          <p:nvPr/>
        </p:nvSpPr>
        <p:spPr>
          <a:xfrm>
            <a:off x="2429186" y="2503545"/>
            <a:ext cx="366581" cy="246221"/>
          </a:xfrm>
          <a:prstGeom prst="rect">
            <a:avLst/>
          </a:prstGeom>
          <a:noFill/>
        </p:spPr>
        <p:txBody>
          <a:bodyPr wrap="square" rtlCol="0">
            <a:spAutoFit/>
          </a:bodyPr>
          <a:lstStyle/>
          <a:p>
            <a:r>
              <a:rPr lang="en-US" sz="1000" dirty="0" smtClean="0"/>
              <a:t>10</a:t>
            </a:r>
            <a:endParaRPr lang="en-US" sz="1000" dirty="0"/>
          </a:p>
        </p:txBody>
      </p:sp>
      <p:sp>
        <p:nvSpPr>
          <p:cNvPr id="30" name="TextBox 29"/>
          <p:cNvSpPr txBox="1"/>
          <p:nvPr/>
        </p:nvSpPr>
        <p:spPr>
          <a:xfrm>
            <a:off x="2777779" y="2920772"/>
            <a:ext cx="366581" cy="246221"/>
          </a:xfrm>
          <a:prstGeom prst="rect">
            <a:avLst/>
          </a:prstGeom>
          <a:noFill/>
        </p:spPr>
        <p:txBody>
          <a:bodyPr wrap="square" rtlCol="0">
            <a:spAutoFit/>
          </a:bodyPr>
          <a:lstStyle/>
          <a:p>
            <a:r>
              <a:rPr lang="en-US" sz="1000" dirty="0" smtClean="0"/>
              <a:t>0.2</a:t>
            </a:r>
            <a:endParaRPr lang="en-US" sz="1000" dirty="0"/>
          </a:p>
        </p:txBody>
      </p:sp>
      <p:sp>
        <p:nvSpPr>
          <p:cNvPr id="31" name="TextBox 30"/>
          <p:cNvSpPr txBox="1"/>
          <p:nvPr/>
        </p:nvSpPr>
        <p:spPr>
          <a:xfrm>
            <a:off x="1481104" y="2922940"/>
            <a:ext cx="366581" cy="246221"/>
          </a:xfrm>
          <a:prstGeom prst="rect">
            <a:avLst/>
          </a:prstGeom>
          <a:noFill/>
        </p:spPr>
        <p:txBody>
          <a:bodyPr wrap="square" rtlCol="0">
            <a:spAutoFit/>
          </a:bodyPr>
          <a:lstStyle/>
          <a:p>
            <a:r>
              <a:rPr lang="en-US" sz="1000" dirty="0" smtClean="0"/>
              <a:t>0.8</a:t>
            </a:r>
            <a:endParaRPr lang="en-US" sz="1000" dirty="0"/>
          </a:p>
        </p:txBody>
      </p:sp>
      <p:sp>
        <p:nvSpPr>
          <p:cNvPr id="32" name="TextBox 31"/>
          <p:cNvSpPr txBox="1"/>
          <p:nvPr/>
        </p:nvSpPr>
        <p:spPr>
          <a:xfrm>
            <a:off x="1196765" y="3437415"/>
            <a:ext cx="366581" cy="246221"/>
          </a:xfrm>
          <a:prstGeom prst="rect">
            <a:avLst/>
          </a:prstGeom>
          <a:noFill/>
        </p:spPr>
        <p:txBody>
          <a:bodyPr wrap="square" rtlCol="0">
            <a:spAutoFit/>
          </a:bodyPr>
          <a:lstStyle/>
          <a:p>
            <a:r>
              <a:rPr lang="en-US" sz="1000" dirty="0" smtClean="0"/>
              <a:t>0.3</a:t>
            </a:r>
            <a:endParaRPr lang="en-US" sz="1000" dirty="0"/>
          </a:p>
        </p:txBody>
      </p:sp>
      <p:sp>
        <p:nvSpPr>
          <p:cNvPr id="33" name="TextBox 32"/>
          <p:cNvSpPr txBox="1"/>
          <p:nvPr/>
        </p:nvSpPr>
        <p:spPr>
          <a:xfrm>
            <a:off x="1869679" y="3443262"/>
            <a:ext cx="366581" cy="246221"/>
          </a:xfrm>
          <a:prstGeom prst="rect">
            <a:avLst/>
          </a:prstGeom>
          <a:noFill/>
        </p:spPr>
        <p:txBody>
          <a:bodyPr wrap="square" rtlCol="0">
            <a:spAutoFit/>
          </a:bodyPr>
          <a:lstStyle/>
          <a:p>
            <a:r>
              <a:rPr lang="en-US" sz="1000" dirty="0" smtClean="0"/>
              <a:t>0.5</a:t>
            </a:r>
            <a:endParaRPr lang="en-US" sz="1000" dirty="0"/>
          </a:p>
        </p:txBody>
      </p:sp>
      <p:sp>
        <p:nvSpPr>
          <p:cNvPr id="34" name="TextBox 33"/>
          <p:cNvSpPr txBox="1"/>
          <p:nvPr/>
        </p:nvSpPr>
        <p:spPr>
          <a:xfrm>
            <a:off x="995463" y="4089490"/>
            <a:ext cx="366581" cy="246221"/>
          </a:xfrm>
          <a:prstGeom prst="rect">
            <a:avLst/>
          </a:prstGeom>
          <a:noFill/>
        </p:spPr>
        <p:txBody>
          <a:bodyPr wrap="square" rtlCol="0">
            <a:spAutoFit/>
          </a:bodyPr>
          <a:lstStyle/>
          <a:p>
            <a:r>
              <a:rPr lang="en-US" sz="1000" dirty="0" smtClean="0"/>
              <a:t>8</a:t>
            </a:r>
            <a:endParaRPr lang="en-US" sz="1000" dirty="0"/>
          </a:p>
        </p:txBody>
      </p:sp>
      <p:sp>
        <p:nvSpPr>
          <p:cNvPr id="35" name="TextBox 34"/>
          <p:cNvSpPr txBox="1"/>
          <p:nvPr/>
        </p:nvSpPr>
        <p:spPr>
          <a:xfrm>
            <a:off x="2044694" y="4080369"/>
            <a:ext cx="366581" cy="246221"/>
          </a:xfrm>
          <a:prstGeom prst="rect">
            <a:avLst/>
          </a:prstGeom>
          <a:noFill/>
        </p:spPr>
        <p:txBody>
          <a:bodyPr wrap="square" rtlCol="0">
            <a:spAutoFit/>
          </a:bodyPr>
          <a:lstStyle/>
          <a:p>
            <a:r>
              <a:rPr lang="en-US" sz="1000" dirty="0"/>
              <a:t>1</a:t>
            </a:r>
          </a:p>
        </p:txBody>
      </p:sp>
      <p:sp>
        <p:nvSpPr>
          <p:cNvPr id="36" name="TextBox 35"/>
          <p:cNvSpPr txBox="1"/>
          <p:nvPr/>
        </p:nvSpPr>
        <p:spPr>
          <a:xfrm>
            <a:off x="2786537" y="3440314"/>
            <a:ext cx="366581" cy="246221"/>
          </a:xfrm>
          <a:prstGeom prst="rect">
            <a:avLst/>
          </a:prstGeom>
          <a:noFill/>
        </p:spPr>
        <p:txBody>
          <a:bodyPr wrap="square" rtlCol="0">
            <a:spAutoFit/>
          </a:bodyPr>
          <a:lstStyle/>
          <a:p>
            <a:r>
              <a:rPr lang="en-US" sz="1000" dirty="0" smtClean="0"/>
              <a:t>15</a:t>
            </a:r>
            <a:endParaRPr lang="en-US" sz="1000" dirty="0"/>
          </a:p>
        </p:txBody>
      </p:sp>
      <p:sp>
        <p:nvSpPr>
          <p:cNvPr id="23" name="TextBox 22"/>
          <p:cNvSpPr txBox="1"/>
          <p:nvPr/>
        </p:nvSpPr>
        <p:spPr>
          <a:xfrm>
            <a:off x="456481" y="5447645"/>
            <a:ext cx="3934364" cy="923330"/>
          </a:xfrm>
          <a:prstGeom prst="rect">
            <a:avLst/>
          </a:prstGeom>
          <a:noFill/>
        </p:spPr>
        <p:txBody>
          <a:bodyPr wrap="square" rtlCol="0">
            <a:spAutoFit/>
          </a:bodyPr>
          <a:lstStyle/>
          <a:p>
            <a:r>
              <a:rPr lang="en-US" dirty="0"/>
              <a:t>Look-ahead </a:t>
            </a:r>
            <a:r>
              <a:rPr lang="en-US" b="1" dirty="0"/>
              <a:t>relevant</a:t>
            </a:r>
            <a:r>
              <a:rPr lang="en-US" dirty="0"/>
              <a:t> variable:</a:t>
            </a:r>
          </a:p>
          <a:p>
            <a:r>
              <a:rPr lang="en-US" dirty="0"/>
              <a:t>A variable whose</a:t>
            </a:r>
          </a:p>
          <a:p>
            <a:r>
              <a:rPr lang="en-US" dirty="0"/>
              <a:t>bucket error </a:t>
            </a:r>
            <a:r>
              <a:rPr lang="ja-JP" altLang="en-US" dirty="0"/>
              <a:t>≥</a:t>
            </a:r>
            <a:r>
              <a:rPr lang="en-US" dirty="0"/>
              <a:t> a threshold </a:t>
            </a:r>
            <a:r>
              <a:rPr lang="el-GR" altLang="ja-JP" dirty="0"/>
              <a:t>ε</a:t>
            </a:r>
            <a:r>
              <a:rPr lang="en-US" altLang="ja-JP" dirty="0" smtClean="0"/>
              <a:t>.</a:t>
            </a:r>
            <a:endParaRPr lang="ja-JP" altLang="en-US" dirty="0"/>
          </a:p>
        </p:txBody>
      </p:sp>
      <p:sp>
        <p:nvSpPr>
          <p:cNvPr id="24" name="TextBox 23"/>
          <p:cNvSpPr txBox="1"/>
          <p:nvPr/>
        </p:nvSpPr>
        <p:spPr>
          <a:xfrm>
            <a:off x="551238" y="1878810"/>
            <a:ext cx="1425840" cy="369332"/>
          </a:xfrm>
          <a:prstGeom prst="rect">
            <a:avLst/>
          </a:prstGeom>
          <a:noFill/>
        </p:spPr>
        <p:txBody>
          <a:bodyPr wrap="square" rtlCol="0">
            <a:spAutoFit/>
          </a:bodyPr>
          <a:lstStyle/>
          <a:p>
            <a:pPr algn="ctr"/>
            <a:r>
              <a:rPr lang="el-GR" altLang="ja-JP" dirty="0" smtClean="0"/>
              <a:t>ε</a:t>
            </a:r>
            <a:r>
              <a:rPr lang="en-US" altLang="ja-JP" dirty="0" smtClean="0"/>
              <a:t>=5</a:t>
            </a:r>
            <a:r>
              <a:rPr lang="en-US" dirty="0" smtClean="0"/>
              <a:t> </a:t>
            </a:r>
            <a:endParaRPr lang="en-US" dirty="0"/>
          </a:p>
        </p:txBody>
      </p:sp>
      <p:sp>
        <p:nvSpPr>
          <p:cNvPr id="37" name="Oval 36"/>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38" name="Oval 37"/>
          <p:cNvSpPr/>
          <p:nvPr/>
        </p:nvSpPr>
        <p:spPr>
          <a:xfrm>
            <a:off x="6123976"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39" name="Oval 38"/>
          <p:cNvSpPr/>
          <p:nvPr/>
        </p:nvSpPr>
        <p:spPr>
          <a:xfrm>
            <a:off x="5766625"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40" name="Oval 39"/>
          <p:cNvSpPr/>
          <p:nvPr/>
        </p:nvSpPr>
        <p:spPr>
          <a:xfrm>
            <a:off x="6481328"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1" name="Straight Connector 40"/>
          <p:cNvCxnSpPr>
            <a:stCxn id="37" idx="4"/>
            <a:endCxn id="38"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8" idx="3"/>
            <a:endCxn id="39" idx="0"/>
          </p:cNvCxnSpPr>
          <p:nvPr/>
        </p:nvCxnSpPr>
        <p:spPr>
          <a:xfrm flipH="1">
            <a:off x="5900632"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5"/>
            <a:endCxn id="40" idx="0"/>
          </p:cNvCxnSpPr>
          <p:nvPr/>
        </p:nvCxnSpPr>
        <p:spPr>
          <a:xfrm>
            <a:off x="6352740"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00610" y="4347741"/>
            <a:ext cx="1027386" cy="369332"/>
          </a:xfrm>
          <a:prstGeom prst="rect">
            <a:avLst/>
          </a:prstGeom>
          <a:noFill/>
        </p:spPr>
        <p:txBody>
          <a:bodyPr wrap="square" rtlCol="0">
            <a:spAutoFit/>
          </a:bodyPr>
          <a:lstStyle/>
          <a:p>
            <a:r>
              <a:rPr lang="en-US" dirty="0" smtClean="0"/>
              <a:t>Depth 2</a:t>
            </a:r>
            <a:endParaRPr lang="en-US" dirty="0"/>
          </a:p>
        </p:txBody>
      </p:sp>
      <p:sp>
        <p:nvSpPr>
          <p:cNvPr id="3" name="Slide Number Placeholder 2"/>
          <p:cNvSpPr>
            <a:spLocks noGrp="1"/>
          </p:cNvSpPr>
          <p:nvPr>
            <p:ph type="sldNum" sz="quarter" idx="10"/>
          </p:nvPr>
        </p:nvSpPr>
        <p:spPr/>
        <p:txBody>
          <a:bodyPr/>
          <a:lstStyle/>
          <a:p>
            <a:fld id="{6848FA96-84E8-4582-860F-337DD09F5A80}" type="slidenum">
              <a:rPr lang="en-US" smtClean="0"/>
              <a:t>33</a:t>
            </a:fld>
            <a:endParaRPr lang="en-US"/>
          </a:p>
        </p:txBody>
      </p:sp>
    </p:spTree>
    <p:extLst>
      <p:ext uri="{BB962C8B-B14F-4D97-AF65-F5344CB8AC3E}">
        <p14:creationId xmlns:p14="http://schemas.microsoft.com/office/powerpoint/2010/main" val="40621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00"/>
                                        <p:tgtEl>
                                          <p:spTgt spid="39"/>
                                        </p:tgtEl>
                                      </p:cBhvr>
                                    </p:animEffect>
                                    <p:anim calcmode="lin" valueType="num">
                                      <p:cBhvr>
                                        <p:cTn id="7" dur="500"/>
                                        <p:tgtEl>
                                          <p:spTgt spid="39"/>
                                        </p:tgtEl>
                                        <p:attrNameLst>
                                          <p:attrName>ppt_x</p:attrName>
                                        </p:attrNameLst>
                                      </p:cBhvr>
                                      <p:tavLst>
                                        <p:tav tm="0">
                                          <p:val>
                                            <p:strVal val="ppt_x"/>
                                          </p:val>
                                        </p:tav>
                                        <p:tav tm="100000">
                                          <p:val>
                                            <p:strVal val="ppt_x"/>
                                          </p:val>
                                        </p:tav>
                                      </p:tavLst>
                                    </p:anim>
                                    <p:anim calcmode="lin" valueType="num">
                                      <p:cBhvr>
                                        <p:cTn id="8" dur="500"/>
                                        <p:tgtEl>
                                          <p:spTgt spid="39"/>
                                        </p:tgtEl>
                                        <p:attrNameLst>
                                          <p:attrName>ppt_y</p:attrName>
                                        </p:attrNameLst>
                                      </p:cBhvr>
                                      <p:tavLst>
                                        <p:tav tm="0">
                                          <p:val>
                                            <p:strVal val="ppt_y"/>
                                          </p:val>
                                        </p:tav>
                                        <p:tav tm="100000">
                                          <p:val>
                                            <p:strVal val="ppt_y+.1"/>
                                          </p:val>
                                        </p:tav>
                                      </p:tavLst>
                                    </p:anim>
                                    <p:set>
                                      <p:cBhvr>
                                        <p:cTn id="9" dur="1" fill="hold">
                                          <p:stCondLst>
                                            <p:cond delay="499"/>
                                          </p:stCondLst>
                                        </p:cTn>
                                        <p:tgtEl>
                                          <p:spTgt spid="39"/>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500"/>
                                        <p:tgtEl>
                                          <p:spTgt spid="40"/>
                                        </p:tgtEl>
                                      </p:cBhvr>
                                    </p:animEffect>
                                    <p:anim calcmode="lin" valueType="num">
                                      <p:cBhvr>
                                        <p:cTn id="12" dur="500"/>
                                        <p:tgtEl>
                                          <p:spTgt spid="40"/>
                                        </p:tgtEl>
                                        <p:attrNameLst>
                                          <p:attrName>ppt_x</p:attrName>
                                        </p:attrNameLst>
                                      </p:cBhvr>
                                      <p:tavLst>
                                        <p:tav tm="0">
                                          <p:val>
                                            <p:strVal val="ppt_x"/>
                                          </p:val>
                                        </p:tav>
                                        <p:tav tm="100000">
                                          <p:val>
                                            <p:strVal val="ppt_x"/>
                                          </p:val>
                                        </p:tav>
                                      </p:tavLst>
                                    </p:anim>
                                    <p:anim calcmode="lin" valueType="num">
                                      <p:cBhvr>
                                        <p:cTn id="13" dur="500"/>
                                        <p:tgtEl>
                                          <p:spTgt spid="40"/>
                                        </p:tgtEl>
                                        <p:attrNameLst>
                                          <p:attrName>ppt_y</p:attrName>
                                        </p:attrNameLst>
                                      </p:cBhvr>
                                      <p:tavLst>
                                        <p:tav tm="0">
                                          <p:val>
                                            <p:strVal val="ppt_y"/>
                                          </p:val>
                                        </p:tav>
                                        <p:tav tm="100000">
                                          <p:val>
                                            <p:strVal val="ppt_y+.1"/>
                                          </p:val>
                                        </p:tav>
                                      </p:tavLst>
                                    </p:anim>
                                    <p:set>
                                      <p:cBhvr>
                                        <p:cTn id="14" dur="1" fill="hold">
                                          <p:stCondLst>
                                            <p:cond delay="499"/>
                                          </p:stCondLst>
                                        </p:cTn>
                                        <p:tgtEl>
                                          <p:spTgt spid="40"/>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500"/>
                                        <p:tgtEl>
                                          <p:spTgt spid="42"/>
                                        </p:tgtEl>
                                      </p:cBhvr>
                                    </p:animEffect>
                                    <p:anim calcmode="lin" valueType="num">
                                      <p:cBhvr>
                                        <p:cTn id="17" dur="500"/>
                                        <p:tgtEl>
                                          <p:spTgt spid="42"/>
                                        </p:tgtEl>
                                        <p:attrNameLst>
                                          <p:attrName>ppt_x</p:attrName>
                                        </p:attrNameLst>
                                      </p:cBhvr>
                                      <p:tavLst>
                                        <p:tav tm="0">
                                          <p:val>
                                            <p:strVal val="ppt_x"/>
                                          </p:val>
                                        </p:tav>
                                        <p:tav tm="100000">
                                          <p:val>
                                            <p:strVal val="ppt_x"/>
                                          </p:val>
                                        </p:tav>
                                      </p:tavLst>
                                    </p:anim>
                                    <p:anim calcmode="lin" valueType="num">
                                      <p:cBhvr>
                                        <p:cTn id="18" dur="500"/>
                                        <p:tgtEl>
                                          <p:spTgt spid="42"/>
                                        </p:tgtEl>
                                        <p:attrNameLst>
                                          <p:attrName>ppt_y</p:attrName>
                                        </p:attrNameLst>
                                      </p:cBhvr>
                                      <p:tavLst>
                                        <p:tav tm="0">
                                          <p:val>
                                            <p:strVal val="ppt_y"/>
                                          </p:val>
                                        </p:tav>
                                        <p:tav tm="100000">
                                          <p:val>
                                            <p:strVal val="ppt_y+.1"/>
                                          </p:val>
                                        </p:tav>
                                      </p:tavLst>
                                    </p:anim>
                                    <p:set>
                                      <p:cBhvr>
                                        <p:cTn id="19" dur="1" fill="hold">
                                          <p:stCondLst>
                                            <p:cond delay="499"/>
                                          </p:stCondLst>
                                        </p:cTn>
                                        <p:tgtEl>
                                          <p:spTgt spid="42"/>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500"/>
                                        <p:tgtEl>
                                          <p:spTgt spid="43"/>
                                        </p:tgtEl>
                                      </p:cBhvr>
                                    </p:animEffect>
                                    <p:anim calcmode="lin" valueType="num">
                                      <p:cBhvr>
                                        <p:cTn id="22" dur="500"/>
                                        <p:tgtEl>
                                          <p:spTgt spid="43"/>
                                        </p:tgtEl>
                                        <p:attrNameLst>
                                          <p:attrName>ppt_x</p:attrName>
                                        </p:attrNameLst>
                                      </p:cBhvr>
                                      <p:tavLst>
                                        <p:tav tm="0">
                                          <p:val>
                                            <p:strVal val="ppt_x"/>
                                          </p:val>
                                        </p:tav>
                                        <p:tav tm="100000">
                                          <p:val>
                                            <p:strVal val="ppt_x"/>
                                          </p:val>
                                        </p:tav>
                                      </p:tavLst>
                                    </p:anim>
                                    <p:anim calcmode="lin" valueType="num">
                                      <p:cBhvr>
                                        <p:cTn id="23" dur="500"/>
                                        <p:tgtEl>
                                          <p:spTgt spid="43"/>
                                        </p:tgtEl>
                                        <p:attrNameLst>
                                          <p:attrName>ppt_y</p:attrName>
                                        </p:attrNameLst>
                                      </p:cBhvr>
                                      <p:tavLst>
                                        <p:tav tm="0">
                                          <p:val>
                                            <p:strVal val="ppt_y"/>
                                          </p:val>
                                        </p:tav>
                                        <p:tav tm="100000">
                                          <p:val>
                                            <p:strVal val="ppt_y+.1"/>
                                          </p:val>
                                        </p:tav>
                                      </p:tavLst>
                                    </p:anim>
                                    <p:set>
                                      <p:cBhvr>
                                        <p:cTn id="24"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Pruned Look-ahead Subtree</a:t>
            </a:r>
            <a:endParaRPr lang="en-US" dirty="0"/>
          </a:p>
        </p:txBody>
      </p:sp>
      <p:sp>
        <p:nvSpPr>
          <p:cNvPr id="4" name="Oval 3"/>
          <p:cNvSpPr/>
          <p:nvPr/>
        </p:nvSpPr>
        <p:spPr>
          <a:xfrm>
            <a:off x="2200422" y="203434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2200422"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843071"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557774"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557774" y="3424752"/>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2334429"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977078"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2429186"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691781"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30388"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220042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664395"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2071835"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2374" y="4062098"/>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798402"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1396381"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664395"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22" name="TextBox 21"/>
          <p:cNvSpPr txBox="1"/>
          <p:nvPr/>
        </p:nvSpPr>
        <p:spPr>
          <a:xfrm>
            <a:off x="2446904" y="2034340"/>
            <a:ext cx="366581" cy="246221"/>
          </a:xfrm>
          <a:prstGeom prst="rect">
            <a:avLst/>
          </a:prstGeom>
          <a:noFill/>
        </p:spPr>
        <p:txBody>
          <a:bodyPr wrap="square" rtlCol="0">
            <a:spAutoFit/>
          </a:bodyPr>
          <a:lstStyle/>
          <a:p>
            <a:r>
              <a:rPr lang="en-US" sz="1000" dirty="0" smtClean="0"/>
              <a:t>0</a:t>
            </a:r>
            <a:endParaRPr lang="en-US" sz="1000" dirty="0"/>
          </a:p>
        </p:txBody>
      </p:sp>
      <p:sp>
        <p:nvSpPr>
          <p:cNvPr id="29" name="TextBox 28"/>
          <p:cNvSpPr txBox="1"/>
          <p:nvPr/>
        </p:nvSpPr>
        <p:spPr>
          <a:xfrm>
            <a:off x="2429186" y="2503545"/>
            <a:ext cx="366581" cy="246221"/>
          </a:xfrm>
          <a:prstGeom prst="rect">
            <a:avLst/>
          </a:prstGeom>
          <a:noFill/>
        </p:spPr>
        <p:txBody>
          <a:bodyPr wrap="square" rtlCol="0">
            <a:spAutoFit/>
          </a:bodyPr>
          <a:lstStyle/>
          <a:p>
            <a:r>
              <a:rPr lang="en-US" sz="1000" dirty="0" smtClean="0"/>
              <a:t>10</a:t>
            </a:r>
            <a:endParaRPr lang="en-US" sz="1000" dirty="0"/>
          </a:p>
        </p:txBody>
      </p:sp>
      <p:sp>
        <p:nvSpPr>
          <p:cNvPr id="30" name="TextBox 29"/>
          <p:cNvSpPr txBox="1"/>
          <p:nvPr/>
        </p:nvSpPr>
        <p:spPr>
          <a:xfrm>
            <a:off x="2777779" y="2920772"/>
            <a:ext cx="366581" cy="246221"/>
          </a:xfrm>
          <a:prstGeom prst="rect">
            <a:avLst/>
          </a:prstGeom>
          <a:noFill/>
        </p:spPr>
        <p:txBody>
          <a:bodyPr wrap="square" rtlCol="0">
            <a:spAutoFit/>
          </a:bodyPr>
          <a:lstStyle/>
          <a:p>
            <a:r>
              <a:rPr lang="en-US" sz="1000" dirty="0" smtClean="0"/>
              <a:t>0.2</a:t>
            </a:r>
            <a:endParaRPr lang="en-US" sz="1000" dirty="0"/>
          </a:p>
        </p:txBody>
      </p:sp>
      <p:sp>
        <p:nvSpPr>
          <p:cNvPr id="31" name="TextBox 30"/>
          <p:cNvSpPr txBox="1"/>
          <p:nvPr/>
        </p:nvSpPr>
        <p:spPr>
          <a:xfrm>
            <a:off x="1481104" y="2922940"/>
            <a:ext cx="366581" cy="246221"/>
          </a:xfrm>
          <a:prstGeom prst="rect">
            <a:avLst/>
          </a:prstGeom>
          <a:noFill/>
        </p:spPr>
        <p:txBody>
          <a:bodyPr wrap="square" rtlCol="0">
            <a:spAutoFit/>
          </a:bodyPr>
          <a:lstStyle/>
          <a:p>
            <a:r>
              <a:rPr lang="en-US" sz="1000" dirty="0" smtClean="0"/>
              <a:t>0.8</a:t>
            </a:r>
            <a:endParaRPr lang="en-US" sz="1000" dirty="0"/>
          </a:p>
        </p:txBody>
      </p:sp>
      <p:sp>
        <p:nvSpPr>
          <p:cNvPr id="32" name="TextBox 31"/>
          <p:cNvSpPr txBox="1"/>
          <p:nvPr/>
        </p:nvSpPr>
        <p:spPr>
          <a:xfrm>
            <a:off x="1196765" y="3437415"/>
            <a:ext cx="366581" cy="246221"/>
          </a:xfrm>
          <a:prstGeom prst="rect">
            <a:avLst/>
          </a:prstGeom>
          <a:noFill/>
        </p:spPr>
        <p:txBody>
          <a:bodyPr wrap="square" rtlCol="0">
            <a:spAutoFit/>
          </a:bodyPr>
          <a:lstStyle/>
          <a:p>
            <a:r>
              <a:rPr lang="en-US" sz="1000" dirty="0" smtClean="0"/>
              <a:t>0.3</a:t>
            </a:r>
            <a:endParaRPr lang="en-US" sz="1000" dirty="0"/>
          </a:p>
        </p:txBody>
      </p:sp>
      <p:sp>
        <p:nvSpPr>
          <p:cNvPr id="33" name="TextBox 32"/>
          <p:cNvSpPr txBox="1"/>
          <p:nvPr/>
        </p:nvSpPr>
        <p:spPr>
          <a:xfrm>
            <a:off x="1869679" y="3443262"/>
            <a:ext cx="366581" cy="246221"/>
          </a:xfrm>
          <a:prstGeom prst="rect">
            <a:avLst/>
          </a:prstGeom>
          <a:noFill/>
        </p:spPr>
        <p:txBody>
          <a:bodyPr wrap="square" rtlCol="0">
            <a:spAutoFit/>
          </a:bodyPr>
          <a:lstStyle/>
          <a:p>
            <a:r>
              <a:rPr lang="en-US" sz="1000" dirty="0" smtClean="0"/>
              <a:t>0.5</a:t>
            </a:r>
            <a:endParaRPr lang="en-US" sz="1000" dirty="0"/>
          </a:p>
        </p:txBody>
      </p:sp>
      <p:sp>
        <p:nvSpPr>
          <p:cNvPr id="34" name="TextBox 33"/>
          <p:cNvSpPr txBox="1"/>
          <p:nvPr/>
        </p:nvSpPr>
        <p:spPr>
          <a:xfrm>
            <a:off x="995463" y="4089490"/>
            <a:ext cx="366581" cy="246221"/>
          </a:xfrm>
          <a:prstGeom prst="rect">
            <a:avLst/>
          </a:prstGeom>
          <a:noFill/>
        </p:spPr>
        <p:txBody>
          <a:bodyPr wrap="square" rtlCol="0">
            <a:spAutoFit/>
          </a:bodyPr>
          <a:lstStyle/>
          <a:p>
            <a:r>
              <a:rPr lang="en-US" sz="1000" dirty="0" smtClean="0"/>
              <a:t>8</a:t>
            </a:r>
            <a:endParaRPr lang="en-US" sz="1000" dirty="0"/>
          </a:p>
        </p:txBody>
      </p:sp>
      <p:sp>
        <p:nvSpPr>
          <p:cNvPr id="35" name="TextBox 34"/>
          <p:cNvSpPr txBox="1"/>
          <p:nvPr/>
        </p:nvSpPr>
        <p:spPr>
          <a:xfrm>
            <a:off x="2044694" y="4080369"/>
            <a:ext cx="366581" cy="246221"/>
          </a:xfrm>
          <a:prstGeom prst="rect">
            <a:avLst/>
          </a:prstGeom>
          <a:noFill/>
        </p:spPr>
        <p:txBody>
          <a:bodyPr wrap="square" rtlCol="0">
            <a:spAutoFit/>
          </a:bodyPr>
          <a:lstStyle/>
          <a:p>
            <a:r>
              <a:rPr lang="en-US" sz="1000" dirty="0"/>
              <a:t>1</a:t>
            </a:r>
          </a:p>
        </p:txBody>
      </p:sp>
      <p:sp>
        <p:nvSpPr>
          <p:cNvPr id="36" name="TextBox 35"/>
          <p:cNvSpPr txBox="1"/>
          <p:nvPr/>
        </p:nvSpPr>
        <p:spPr>
          <a:xfrm>
            <a:off x="2786537" y="3440314"/>
            <a:ext cx="366581" cy="246221"/>
          </a:xfrm>
          <a:prstGeom prst="rect">
            <a:avLst/>
          </a:prstGeom>
          <a:noFill/>
        </p:spPr>
        <p:txBody>
          <a:bodyPr wrap="square" rtlCol="0">
            <a:spAutoFit/>
          </a:bodyPr>
          <a:lstStyle/>
          <a:p>
            <a:r>
              <a:rPr lang="en-US" sz="1000" dirty="0" smtClean="0"/>
              <a:t>15</a:t>
            </a:r>
            <a:endParaRPr lang="en-US" sz="1000" dirty="0"/>
          </a:p>
        </p:txBody>
      </p:sp>
      <p:sp>
        <p:nvSpPr>
          <p:cNvPr id="23" name="TextBox 22"/>
          <p:cNvSpPr txBox="1"/>
          <p:nvPr/>
        </p:nvSpPr>
        <p:spPr>
          <a:xfrm>
            <a:off x="456481" y="5447645"/>
            <a:ext cx="3934364" cy="923330"/>
          </a:xfrm>
          <a:prstGeom prst="rect">
            <a:avLst/>
          </a:prstGeom>
          <a:noFill/>
        </p:spPr>
        <p:txBody>
          <a:bodyPr wrap="square" rtlCol="0">
            <a:spAutoFit/>
          </a:bodyPr>
          <a:lstStyle/>
          <a:p>
            <a:r>
              <a:rPr lang="en-US" dirty="0"/>
              <a:t>Look-ahead </a:t>
            </a:r>
            <a:r>
              <a:rPr lang="en-US" b="1" dirty="0"/>
              <a:t>relevant</a:t>
            </a:r>
            <a:r>
              <a:rPr lang="en-US" dirty="0"/>
              <a:t> variable:</a:t>
            </a:r>
          </a:p>
          <a:p>
            <a:r>
              <a:rPr lang="en-US" dirty="0"/>
              <a:t>A variable whose</a:t>
            </a:r>
          </a:p>
          <a:p>
            <a:r>
              <a:rPr lang="en-US" dirty="0"/>
              <a:t>bucket error </a:t>
            </a:r>
            <a:r>
              <a:rPr lang="ja-JP" altLang="en-US" dirty="0"/>
              <a:t>≥</a:t>
            </a:r>
            <a:r>
              <a:rPr lang="en-US" dirty="0"/>
              <a:t> a threshold </a:t>
            </a:r>
            <a:r>
              <a:rPr lang="el-GR" altLang="ja-JP" dirty="0"/>
              <a:t>ε</a:t>
            </a:r>
            <a:r>
              <a:rPr lang="en-US" altLang="ja-JP" dirty="0" smtClean="0"/>
              <a:t>.</a:t>
            </a:r>
            <a:endParaRPr lang="ja-JP" altLang="en-US" dirty="0"/>
          </a:p>
        </p:txBody>
      </p:sp>
      <p:sp>
        <p:nvSpPr>
          <p:cNvPr id="24" name="TextBox 23"/>
          <p:cNvSpPr txBox="1"/>
          <p:nvPr/>
        </p:nvSpPr>
        <p:spPr>
          <a:xfrm>
            <a:off x="551238" y="1878810"/>
            <a:ext cx="1425840" cy="369332"/>
          </a:xfrm>
          <a:prstGeom prst="rect">
            <a:avLst/>
          </a:prstGeom>
          <a:noFill/>
        </p:spPr>
        <p:txBody>
          <a:bodyPr wrap="square" rtlCol="0">
            <a:spAutoFit/>
          </a:bodyPr>
          <a:lstStyle/>
          <a:p>
            <a:pPr algn="ctr"/>
            <a:r>
              <a:rPr lang="el-GR" altLang="ja-JP" dirty="0" smtClean="0"/>
              <a:t>ε</a:t>
            </a:r>
            <a:r>
              <a:rPr lang="en-US" altLang="ja-JP" dirty="0" smtClean="0"/>
              <a:t>=5</a:t>
            </a:r>
            <a:r>
              <a:rPr lang="en-US" dirty="0" smtClean="0"/>
              <a:t> </a:t>
            </a:r>
            <a:endParaRPr lang="en-US" dirty="0"/>
          </a:p>
        </p:txBody>
      </p:sp>
      <p:sp>
        <p:nvSpPr>
          <p:cNvPr id="45" name="Oval 44"/>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46" name="Oval 45"/>
          <p:cNvSpPr/>
          <p:nvPr/>
        </p:nvSpPr>
        <p:spPr>
          <a:xfrm>
            <a:off x="6123976"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47" name="Oval 46"/>
          <p:cNvSpPr/>
          <p:nvPr/>
        </p:nvSpPr>
        <p:spPr>
          <a:xfrm>
            <a:off x="5766625"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48" name="Oval 47"/>
          <p:cNvSpPr/>
          <p:nvPr/>
        </p:nvSpPr>
        <p:spPr>
          <a:xfrm>
            <a:off x="6481328"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49" name="Oval 48"/>
          <p:cNvSpPr/>
          <p:nvPr/>
        </p:nvSpPr>
        <p:spPr>
          <a:xfrm>
            <a:off x="6481328" y="3424752"/>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50" name="Straight Connector 49"/>
          <p:cNvCxnSpPr>
            <a:stCxn id="45" idx="4"/>
            <a:endCxn id="46"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3"/>
            <a:endCxn id="47" idx="0"/>
          </p:cNvCxnSpPr>
          <p:nvPr/>
        </p:nvCxnSpPr>
        <p:spPr>
          <a:xfrm flipH="1">
            <a:off x="5900632"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6" idx="5"/>
            <a:endCxn id="48" idx="0"/>
          </p:cNvCxnSpPr>
          <p:nvPr/>
        </p:nvCxnSpPr>
        <p:spPr>
          <a:xfrm>
            <a:off x="6352740"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4"/>
            <a:endCxn id="49" idx="0"/>
          </p:cNvCxnSpPr>
          <p:nvPr/>
        </p:nvCxnSpPr>
        <p:spPr>
          <a:xfrm>
            <a:off x="6615335"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45394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55" name="Oval 54"/>
          <p:cNvSpPr/>
          <p:nvPr/>
        </p:nvSpPr>
        <p:spPr>
          <a:xfrm>
            <a:off x="6123976"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56" name="Straight Connector 55"/>
          <p:cNvCxnSpPr>
            <a:stCxn id="47" idx="3"/>
            <a:endCxn id="54" idx="0"/>
          </p:cNvCxnSpPr>
          <p:nvPr/>
        </p:nvCxnSpPr>
        <p:spPr>
          <a:xfrm flipH="1">
            <a:off x="5587949"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7" idx="5"/>
            <a:endCxn id="55" idx="0"/>
          </p:cNvCxnSpPr>
          <p:nvPr/>
        </p:nvCxnSpPr>
        <p:spPr>
          <a:xfrm>
            <a:off x="5995389"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00610" y="4347741"/>
            <a:ext cx="1027386" cy="369332"/>
          </a:xfrm>
          <a:prstGeom prst="rect">
            <a:avLst/>
          </a:prstGeom>
          <a:noFill/>
        </p:spPr>
        <p:txBody>
          <a:bodyPr wrap="square" rtlCol="0">
            <a:spAutoFit/>
          </a:bodyPr>
          <a:lstStyle/>
          <a:p>
            <a:r>
              <a:rPr lang="en-US" dirty="0" smtClean="0"/>
              <a:t>Depth 3</a:t>
            </a:r>
            <a:endParaRPr lang="en-US" dirty="0"/>
          </a:p>
        </p:txBody>
      </p:sp>
      <p:sp>
        <p:nvSpPr>
          <p:cNvPr id="3" name="Slide Number Placeholder 2"/>
          <p:cNvSpPr>
            <a:spLocks noGrp="1"/>
          </p:cNvSpPr>
          <p:nvPr>
            <p:ph type="sldNum" sz="quarter" idx="10"/>
          </p:nvPr>
        </p:nvSpPr>
        <p:spPr/>
        <p:txBody>
          <a:bodyPr/>
          <a:lstStyle/>
          <a:p>
            <a:fld id="{6848FA96-84E8-4582-860F-337DD09F5A80}" type="slidenum">
              <a:rPr lang="en-US" smtClean="0"/>
              <a:t>34</a:t>
            </a:fld>
            <a:endParaRPr lang="en-US"/>
          </a:p>
        </p:txBody>
      </p:sp>
    </p:spTree>
    <p:extLst>
      <p:ext uri="{BB962C8B-B14F-4D97-AF65-F5344CB8AC3E}">
        <p14:creationId xmlns:p14="http://schemas.microsoft.com/office/powerpoint/2010/main" val="16341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00"/>
                                        <p:tgtEl>
                                          <p:spTgt spid="47"/>
                                        </p:tgtEl>
                                      </p:cBhvr>
                                    </p:animEffect>
                                    <p:anim calcmode="lin" valueType="num">
                                      <p:cBhvr>
                                        <p:cTn id="7" dur="500"/>
                                        <p:tgtEl>
                                          <p:spTgt spid="47"/>
                                        </p:tgtEl>
                                        <p:attrNameLst>
                                          <p:attrName>ppt_x</p:attrName>
                                        </p:attrNameLst>
                                      </p:cBhvr>
                                      <p:tavLst>
                                        <p:tav tm="0">
                                          <p:val>
                                            <p:strVal val="ppt_x"/>
                                          </p:val>
                                        </p:tav>
                                        <p:tav tm="100000">
                                          <p:val>
                                            <p:strVal val="ppt_x"/>
                                          </p:val>
                                        </p:tav>
                                      </p:tavLst>
                                    </p:anim>
                                    <p:anim calcmode="lin" valueType="num">
                                      <p:cBhvr>
                                        <p:cTn id="8" dur="500"/>
                                        <p:tgtEl>
                                          <p:spTgt spid="47"/>
                                        </p:tgtEl>
                                        <p:attrNameLst>
                                          <p:attrName>ppt_y</p:attrName>
                                        </p:attrNameLst>
                                      </p:cBhvr>
                                      <p:tavLst>
                                        <p:tav tm="0">
                                          <p:val>
                                            <p:strVal val="ppt_y"/>
                                          </p:val>
                                        </p:tav>
                                        <p:tav tm="100000">
                                          <p:val>
                                            <p:strVal val="ppt_y+.1"/>
                                          </p:val>
                                        </p:tav>
                                      </p:tavLst>
                                    </p:anim>
                                    <p:set>
                                      <p:cBhvr>
                                        <p:cTn id="9" dur="1" fill="hold">
                                          <p:stCondLst>
                                            <p:cond delay="499"/>
                                          </p:stCondLst>
                                        </p:cTn>
                                        <p:tgtEl>
                                          <p:spTgt spid="47"/>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500"/>
                                        <p:tgtEl>
                                          <p:spTgt spid="54"/>
                                        </p:tgtEl>
                                      </p:cBhvr>
                                    </p:animEffect>
                                    <p:anim calcmode="lin" valueType="num">
                                      <p:cBhvr>
                                        <p:cTn id="12" dur="500"/>
                                        <p:tgtEl>
                                          <p:spTgt spid="54"/>
                                        </p:tgtEl>
                                        <p:attrNameLst>
                                          <p:attrName>ppt_x</p:attrName>
                                        </p:attrNameLst>
                                      </p:cBhvr>
                                      <p:tavLst>
                                        <p:tav tm="0">
                                          <p:val>
                                            <p:strVal val="ppt_x"/>
                                          </p:val>
                                        </p:tav>
                                        <p:tav tm="100000">
                                          <p:val>
                                            <p:strVal val="ppt_x"/>
                                          </p:val>
                                        </p:tav>
                                      </p:tavLst>
                                    </p:anim>
                                    <p:anim calcmode="lin" valueType="num">
                                      <p:cBhvr>
                                        <p:cTn id="13" dur="500"/>
                                        <p:tgtEl>
                                          <p:spTgt spid="54"/>
                                        </p:tgtEl>
                                        <p:attrNameLst>
                                          <p:attrName>ppt_y</p:attrName>
                                        </p:attrNameLst>
                                      </p:cBhvr>
                                      <p:tavLst>
                                        <p:tav tm="0">
                                          <p:val>
                                            <p:strVal val="ppt_y"/>
                                          </p:val>
                                        </p:tav>
                                        <p:tav tm="100000">
                                          <p:val>
                                            <p:strVal val="ppt_y+.1"/>
                                          </p:val>
                                        </p:tav>
                                      </p:tavLst>
                                    </p:anim>
                                    <p:set>
                                      <p:cBhvr>
                                        <p:cTn id="14" dur="1" fill="hold">
                                          <p:stCondLst>
                                            <p:cond delay="499"/>
                                          </p:stCondLst>
                                        </p:cTn>
                                        <p:tgtEl>
                                          <p:spTgt spid="5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500"/>
                                        <p:tgtEl>
                                          <p:spTgt spid="56"/>
                                        </p:tgtEl>
                                      </p:cBhvr>
                                    </p:animEffect>
                                    <p:anim calcmode="lin" valueType="num">
                                      <p:cBhvr>
                                        <p:cTn id="17" dur="500"/>
                                        <p:tgtEl>
                                          <p:spTgt spid="56"/>
                                        </p:tgtEl>
                                        <p:attrNameLst>
                                          <p:attrName>ppt_x</p:attrName>
                                        </p:attrNameLst>
                                      </p:cBhvr>
                                      <p:tavLst>
                                        <p:tav tm="0">
                                          <p:val>
                                            <p:strVal val="ppt_x"/>
                                          </p:val>
                                        </p:tav>
                                        <p:tav tm="100000">
                                          <p:val>
                                            <p:strVal val="ppt_x"/>
                                          </p:val>
                                        </p:tav>
                                      </p:tavLst>
                                    </p:anim>
                                    <p:anim calcmode="lin" valueType="num">
                                      <p:cBhvr>
                                        <p:cTn id="18" dur="500"/>
                                        <p:tgtEl>
                                          <p:spTgt spid="56"/>
                                        </p:tgtEl>
                                        <p:attrNameLst>
                                          <p:attrName>ppt_y</p:attrName>
                                        </p:attrNameLst>
                                      </p:cBhvr>
                                      <p:tavLst>
                                        <p:tav tm="0">
                                          <p:val>
                                            <p:strVal val="ppt_y"/>
                                          </p:val>
                                        </p:tav>
                                        <p:tav tm="100000">
                                          <p:val>
                                            <p:strVal val="ppt_y+.1"/>
                                          </p:val>
                                        </p:tav>
                                      </p:tavLst>
                                    </p:anim>
                                    <p:set>
                                      <p:cBhvr>
                                        <p:cTn id="19" dur="1" fill="hold">
                                          <p:stCondLst>
                                            <p:cond delay="499"/>
                                          </p:stCondLst>
                                        </p:cTn>
                                        <p:tgtEl>
                                          <p:spTgt spid="56"/>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500"/>
                                        <p:tgtEl>
                                          <p:spTgt spid="57"/>
                                        </p:tgtEl>
                                      </p:cBhvr>
                                    </p:animEffect>
                                    <p:anim calcmode="lin" valueType="num">
                                      <p:cBhvr>
                                        <p:cTn id="22" dur="500"/>
                                        <p:tgtEl>
                                          <p:spTgt spid="57"/>
                                        </p:tgtEl>
                                        <p:attrNameLst>
                                          <p:attrName>ppt_x</p:attrName>
                                        </p:attrNameLst>
                                      </p:cBhvr>
                                      <p:tavLst>
                                        <p:tav tm="0">
                                          <p:val>
                                            <p:strVal val="ppt_x"/>
                                          </p:val>
                                        </p:tav>
                                        <p:tav tm="100000">
                                          <p:val>
                                            <p:strVal val="ppt_x"/>
                                          </p:val>
                                        </p:tav>
                                      </p:tavLst>
                                    </p:anim>
                                    <p:anim calcmode="lin" valueType="num">
                                      <p:cBhvr>
                                        <p:cTn id="23" dur="500"/>
                                        <p:tgtEl>
                                          <p:spTgt spid="57"/>
                                        </p:tgtEl>
                                        <p:attrNameLst>
                                          <p:attrName>ppt_y</p:attrName>
                                        </p:attrNameLst>
                                      </p:cBhvr>
                                      <p:tavLst>
                                        <p:tav tm="0">
                                          <p:val>
                                            <p:strVal val="ppt_y"/>
                                          </p:val>
                                        </p:tav>
                                        <p:tav tm="100000">
                                          <p:val>
                                            <p:strVal val="ppt_y+.1"/>
                                          </p:val>
                                        </p:tav>
                                      </p:tavLst>
                                    </p:anim>
                                    <p:set>
                                      <p:cBhvr>
                                        <p:cTn id="24" dur="1" fill="hold">
                                          <p:stCondLst>
                                            <p:cond delay="499"/>
                                          </p:stCondLst>
                                        </p:cTn>
                                        <p:tgtEl>
                                          <p:spTgt spid="57"/>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500"/>
                                        <p:tgtEl>
                                          <p:spTgt spid="51"/>
                                        </p:tgtEl>
                                      </p:cBhvr>
                                    </p:animEffect>
                                    <p:anim calcmode="lin" valueType="num">
                                      <p:cBhvr>
                                        <p:cTn id="27" dur="500"/>
                                        <p:tgtEl>
                                          <p:spTgt spid="51"/>
                                        </p:tgtEl>
                                        <p:attrNameLst>
                                          <p:attrName>ppt_x</p:attrName>
                                        </p:attrNameLst>
                                      </p:cBhvr>
                                      <p:tavLst>
                                        <p:tav tm="0">
                                          <p:val>
                                            <p:strVal val="ppt_x"/>
                                          </p:val>
                                        </p:tav>
                                        <p:tav tm="100000">
                                          <p:val>
                                            <p:strVal val="ppt_x"/>
                                          </p:val>
                                        </p:tav>
                                      </p:tavLst>
                                    </p:anim>
                                    <p:anim calcmode="lin" valueType="num">
                                      <p:cBhvr>
                                        <p:cTn id="28" dur="500"/>
                                        <p:tgtEl>
                                          <p:spTgt spid="51"/>
                                        </p:tgtEl>
                                        <p:attrNameLst>
                                          <p:attrName>ppt_y</p:attrName>
                                        </p:attrNameLst>
                                      </p:cBhvr>
                                      <p:tavLst>
                                        <p:tav tm="0">
                                          <p:val>
                                            <p:strVal val="ppt_y"/>
                                          </p:val>
                                        </p:tav>
                                        <p:tav tm="100000">
                                          <p:val>
                                            <p:strVal val="ppt_y+.1"/>
                                          </p:val>
                                        </p:tav>
                                      </p:tavLst>
                                    </p:anim>
                                    <p:set>
                                      <p:cBhvr>
                                        <p:cTn id="29" dur="1" fill="hold">
                                          <p:stCondLst>
                                            <p:cond delay="499"/>
                                          </p:stCondLst>
                                        </p:cTn>
                                        <p:tgtEl>
                                          <p:spTgt spid="51"/>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500"/>
                                        <p:tgtEl>
                                          <p:spTgt spid="55"/>
                                        </p:tgtEl>
                                      </p:cBhvr>
                                    </p:animEffect>
                                    <p:anim calcmode="lin" valueType="num">
                                      <p:cBhvr>
                                        <p:cTn id="32" dur="500"/>
                                        <p:tgtEl>
                                          <p:spTgt spid="55"/>
                                        </p:tgtEl>
                                        <p:attrNameLst>
                                          <p:attrName>ppt_x</p:attrName>
                                        </p:attrNameLst>
                                      </p:cBhvr>
                                      <p:tavLst>
                                        <p:tav tm="0">
                                          <p:val>
                                            <p:strVal val="ppt_x"/>
                                          </p:val>
                                        </p:tav>
                                        <p:tav tm="100000">
                                          <p:val>
                                            <p:strVal val="ppt_x"/>
                                          </p:val>
                                        </p:tav>
                                      </p:tavLst>
                                    </p:anim>
                                    <p:anim calcmode="lin" valueType="num">
                                      <p:cBhvr>
                                        <p:cTn id="33" dur="500"/>
                                        <p:tgtEl>
                                          <p:spTgt spid="55"/>
                                        </p:tgtEl>
                                        <p:attrNameLst>
                                          <p:attrName>ppt_y</p:attrName>
                                        </p:attrNameLst>
                                      </p:cBhvr>
                                      <p:tavLst>
                                        <p:tav tm="0">
                                          <p:val>
                                            <p:strVal val="ppt_y"/>
                                          </p:val>
                                        </p:tav>
                                        <p:tav tm="100000">
                                          <p:val>
                                            <p:strVal val="ppt_y+.1"/>
                                          </p:val>
                                        </p:tav>
                                      </p:tavLst>
                                    </p:anim>
                                    <p:set>
                                      <p:cBhvr>
                                        <p:cTn id="34"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4" grpId="0" animBg="1"/>
      <p:bldP spid="5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Pruned Look-ahead Subtree</a:t>
            </a:r>
            <a:endParaRPr lang="en-US" dirty="0"/>
          </a:p>
        </p:txBody>
      </p:sp>
      <p:sp>
        <p:nvSpPr>
          <p:cNvPr id="4" name="Oval 3"/>
          <p:cNvSpPr/>
          <p:nvPr/>
        </p:nvSpPr>
        <p:spPr>
          <a:xfrm>
            <a:off x="2200422" y="203434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2200422"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1843071"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7" name="Oval 6"/>
          <p:cNvSpPr/>
          <p:nvPr/>
        </p:nvSpPr>
        <p:spPr>
          <a:xfrm>
            <a:off x="2557774"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8" name="Oval 7"/>
          <p:cNvSpPr/>
          <p:nvPr/>
        </p:nvSpPr>
        <p:spPr>
          <a:xfrm>
            <a:off x="2557774" y="3424752"/>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9" name="Straight Connector 8"/>
          <p:cNvCxnSpPr>
            <a:stCxn id="4" idx="4"/>
            <a:endCxn id="5" idx="0"/>
          </p:cNvCxnSpPr>
          <p:nvPr/>
        </p:nvCxnSpPr>
        <p:spPr>
          <a:xfrm>
            <a:off x="2334429"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6" idx="0"/>
          </p:cNvCxnSpPr>
          <p:nvPr/>
        </p:nvCxnSpPr>
        <p:spPr>
          <a:xfrm flipH="1">
            <a:off x="1977078"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5"/>
            <a:endCxn id="7" idx="0"/>
          </p:cNvCxnSpPr>
          <p:nvPr/>
        </p:nvCxnSpPr>
        <p:spPr>
          <a:xfrm>
            <a:off x="2429186"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2691781"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30388"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4" name="Oval 13"/>
          <p:cNvSpPr/>
          <p:nvPr/>
        </p:nvSpPr>
        <p:spPr>
          <a:xfrm>
            <a:off x="220042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 name="Straight Connector 14"/>
          <p:cNvCxnSpPr>
            <a:stCxn id="6" idx="3"/>
            <a:endCxn id="13" idx="0"/>
          </p:cNvCxnSpPr>
          <p:nvPr/>
        </p:nvCxnSpPr>
        <p:spPr>
          <a:xfrm flipH="1">
            <a:off x="1664395"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5"/>
            <a:endCxn id="14" idx="0"/>
          </p:cNvCxnSpPr>
          <p:nvPr/>
        </p:nvCxnSpPr>
        <p:spPr>
          <a:xfrm>
            <a:off x="2071835"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262374" y="4062098"/>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18" name="Oval 17"/>
          <p:cNvSpPr/>
          <p:nvPr/>
        </p:nvSpPr>
        <p:spPr>
          <a:xfrm>
            <a:off x="1798402"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19" name="Straight Connector 18"/>
          <p:cNvCxnSpPr>
            <a:stCxn id="13" idx="4"/>
            <a:endCxn id="17" idx="0"/>
          </p:cNvCxnSpPr>
          <p:nvPr/>
        </p:nvCxnSpPr>
        <p:spPr>
          <a:xfrm flipH="1">
            <a:off x="1396381"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4"/>
            <a:endCxn id="18" idx="0"/>
          </p:cNvCxnSpPr>
          <p:nvPr/>
        </p:nvCxnSpPr>
        <p:spPr>
          <a:xfrm>
            <a:off x="1664395"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8546" y="4347741"/>
            <a:ext cx="1498079" cy="369332"/>
          </a:xfrm>
          <a:prstGeom prst="rect">
            <a:avLst/>
          </a:prstGeom>
          <a:noFill/>
        </p:spPr>
        <p:txBody>
          <a:bodyPr wrap="square" rtlCol="0">
            <a:spAutoFit/>
          </a:bodyPr>
          <a:lstStyle/>
          <a:p>
            <a:pPr algn="ctr"/>
            <a:r>
              <a:rPr lang="en-US" dirty="0" smtClean="0"/>
              <a:t>Pseudo-tree</a:t>
            </a:r>
            <a:endParaRPr lang="en-US" dirty="0"/>
          </a:p>
        </p:txBody>
      </p:sp>
      <p:sp>
        <p:nvSpPr>
          <p:cNvPr id="26" name="TextBox 25"/>
          <p:cNvSpPr txBox="1"/>
          <p:nvPr/>
        </p:nvSpPr>
        <p:spPr>
          <a:xfrm>
            <a:off x="4727273" y="1621766"/>
            <a:ext cx="3079631" cy="369332"/>
          </a:xfrm>
          <a:prstGeom prst="rect">
            <a:avLst/>
          </a:prstGeom>
          <a:noFill/>
        </p:spPr>
        <p:txBody>
          <a:bodyPr wrap="square" rtlCol="0">
            <a:spAutoFit/>
          </a:bodyPr>
          <a:lstStyle/>
          <a:p>
            <a:r>
              <a:rPr lang="en-US" dirty="0" smtClean="0"/>
              <a:t>Look-ahead subtree from A</a:t>
            </a:r>
            <a:endParaRPr lang="en-US" dirty="0"/>
          </a:p>
        </p:txBody>
      </p:sp>
      <p:sp>
        <p:nvSpPr>
          <p:cNvPr id="22" name="TextBox 21"/>
          <p:cNvSpPr txBox="1"/>
          <p:nvPr/>
        </p:nvSpPr>
        <p:spPr>
          <a:xfrm>
            <a:off x="2446904" y="2034340"/>
            <a:ext cx="366581" cy="246221"/>
          </a:xfrm>
          <a:prstGeom prst="rect">
            <a:avLst/>
          </a:prstGeom>
          <a:noFill/>
        </p:spPr>
        <p:txBody>
          <a:bodyPr wrap="square" rtlCol="0">
            <a:spAutoFit/>
          </a:bodyPr>
          <a:lstStyle/>
          <a:p>
            <a:r>
              <a:rPr lang="en-US" sz="1000" dirty="0" smtClean="0"/>
              <a:t>0</a:t>
            </a:r>
            <a:endParaRPr lang="en-US" sz="1000" dirty="0"/>
          </a:p>
        </p:txBody>
      </p:sp>
      <p:sp>
        <p:nvSpPr>
          <p:cNvPr id="29" name="TextBox 28"/>
          <p:cNvSpPr txBox="1"/>
          <p:nvPr/>
        </p:nvSpPr>
        <p:spPr>
          <a:xfrm>
            <a:off x="2429186" y="2503545"/>
            <a:ext cx="366581" cy="246221"/>
          </a:xfrm>
          <a:prstGeom prst="rect">
            <a:avLst/>
          </a:prstGeom>
          <a:noFill/>
        </p:spPr>
        <p:txBody>
          <a:bodyPr wrap="square" rtlCol="0">
            <a:spAutoFit/>
          </a:bodyPr>
          <a:lstStyle/>
          <a:p>
            <a:r>
              <a:rPr lang="en-US" sz="1000" dirty="0" smtClean="0"/>
              <a:t>10</a:t>
            </a:r>
            <a:endParaRPr lang="en-US" sz="1000" dirty="0"/>
          </a:p>
        </p:txBody>
      </p:sp>
      <p:sp>
        <p:nvSpPr>
          <p:cNvPr id="30" name="TextBox 29"/>
          <p:cNvSpPr txBox="1"/>
          <p:nvPr/>
        </p:nvSpPr>
        <p:spPr>
          <a:xfrm>
            <a:off x="2777779" y="2920772"/>
            <a:ext cx="366581" cy="246221"/>
          </a:xfrm>
          <a:prstGeom prst="rect">
            <a:avLst/>
          </a:prstGeom>
          <a:noFill/>
        </p:spPr>
        <p:txBody>
          <a:bodyPr wrap="square" rtlCol="0">
            <a:spAutoFit/>
          </a:bodyPr>
          <a:lstStyle/>
          <a:p>
            <a:r>
              <a:rPr lang="en-US" sz="1000" dirty="0" smtClean="0"/>
              <a:t>0.2</a:t>
            </a:r>
            <a:endParaRPr lang="en-US" sz="1000" dirty="0"/>
          </a:p>
        </p:txBody>
      </p:sp>
      <p:sp>
        <p:nvSpPr>
          <p:cNvPr id="31" name="TextBox 30"/>
          <p:cNvSpPr txBox="1"/>
          <p:nvPr/>
        </p:nvSpPr>
        <p:spPr>
          <a:xfrm>
            <a:off x="1481104" y="2922940"/>
            <a:ext cx="366581" cy="246221"/>
          </a:xfrm>
          <a:prstGeom prst="rect">
            <a:avLst/>
          </a:prstGeom>
          <a:noFill/>
        </p:spPr>
        <p:txBody>
          <a:bodyPr wrap="square" rtlCol="0">
            <a:spAutoFit/>
          </a:bodyPr>
          <a:lstStyle/>
          <a:p>
            <a:r>
              <a:rPr lang="en-US" sz="1000" dirty="0" smtClean="0"/>
              <a:t>0.8</a:t>
            </a:r>
            <a:endParaRPr lang="en-US" sz="1000" dirty="0"/>
          </a:p>
        </p:txBody>
      </p:sp>
      <p:sp>
        <p:nvSpPr>
          <p:cNvPr id="32" name="TextBox 31"/>
          <p:cNvSpPr txBox="1"/>
          <p:nvPr/>
        </p:nvSpPr>
        <p:spPr>
          <a:xfrm>
            <a:off x="1196765" y="3437415"/>
            <a:ext cx="366581" cy="246221"/>
          </a:xfrm>
          <a:prstGeom prst="rect">
            <a:avLst/>
          </a:prstGeom>
          <a:noFill/>
        </p:spPr>
        <p:txBody>
          <a:bodyPr wrap="square" rtlCol="0">
            <a:spAutoFit/>
          </a:bodyPr>
          <a:lstStyle/>
          <a:p>
            <a:r>
              <a:rPr lang="en-US" sz="1000" dirty="0" smtClean="0"/>
              <a:t>0.3</a:t>
            </a:r>
            <a:endParaRPr lang="en-US" sz="1000" dirty="0"/>
          </a:p>
        </p:txBody>
      </p:sp>
      <p:sp>
        <p:nvSpPr>
          <p:cNvPr id="33" name="TextBox 32"/>
          <p:cNvSpPr txBox="1"/>
          <p:nvPr/>
        </p:nvSpPr>
        <p:spPr>
          <a:xfrm>
            <a:off x="1869679" y="3443262"/>
            <a:ext cx="366581" cy="246221"/>
          </a:xfrm>
          <a:prstGeom prst="rect">
            <a:avLst/>
          </a:prstGeom>
          <a:noFill/>
        </p:spPr>
        <p:txBody>
          <a:bodyPr wrap="square" rtlCol="0">
            <a:spAutoFit/>
          </a:bodyPr>
          <a:lstStyle/>
          <a:p>
            <a:r>
              <a:rPr lang="en-US" sz="1000" dirty="0" smtClean="0"/>
              <a:t>0.5</a:t>
            </a:r>
            <a:endParaRPr lang="en-US" sz="1000" dirty="0"/>
          </a:p>
        </p:txBody>
      </p:sp>
      <p:sp>
        <p:nvSpPr>
          <p:cNvPr id="34" name="TextBox 33"/>
          <p:cNvSpPr txBox="1"/>
          <p:nvPr/>
        </p:nvSpPr>
        <p:spPr>
          <a:xfrm>
            <a:off x="995463" y="4089490"/>
            <a:ext cx="366581" cy="246221"/>
          </a:xfrm>
          <a:prstGeom prst="rect">
            <a:avLst/>
          </a:prstGeom>
          <a:noFill/>
        </p:spPr>
        <p:txBody>
          <a:bodyPr wrap="square" rtlCol="0">
            <a:spAutoFit/>
          </a:bodyPr>
          <a:lstStyle/>
          <a:p>
            <a:r>
              <a:rPr lang="en-US" sz="1000" dirty="0" smtClean="0"/>
              <a:t>8</a:t>
            </a:r>
            <a:endParaRPr lang="en-US" sz="1000" dirty="0"/>
          </a:p>
        </p:txBody>
      </p:sp>
      <p:sp>
        <p:nvSpPr>
          <p:cNvPr id="35" name="TextBox 34"/>
          <p:cNvSpPr txBox="1"/>
          <p:nvPr/>
        </p:nvSpPr>
        <p:spPr>
          <a:xfrm>
            <a:off x="2044694" y="4080369"/>
            <a:ext cx="366581" cy="246221"/>
          </a:xfrm>
          <a:prstGeom prst="rect">
            <a:avLst/>
          </a:prstGeom>
          <a:noFill/>
        </p:spPr>
        <p:txBody>
          <a:bodyPr wrap="square" rtlCol="0">
            <a:spAutoFit/>
          </a:bodyPr>
          <a:lstStyle/>
          <a:p>
            <a:r>
              <a:rPr lang="en-US" sz="1000" dirty="0"/>
              <a:t>1</a:t>
            </a:r>
          </a:p>
        </p:txBody>
      </p:sp>
      <p:sp>
        <p:nvSpPr>
          <p:cNvPr id="36" name="TextBox 35"/>
          <p:cNvSpPr txBox="1"/>
          <p:nvPr/>
        </p:nvSpPr>
        <p:spPr>
          <a:xfrm>
            <a:off x="2786537" y="3440314"/>
            <a:ext cx="366581" cy="246221"/>
          </a:xfrm>
          <a:prstGeom prst="rect">
            <a:avLst/>
          </a:prstGeom>
          <a:noFill/>
        </p:spPr>
        <p:txBody>
          <a:bodyPr wrap="square" rtlCol="0">
            <a:spAutoFit/>
          </a:bodyPr>
          <a:lstStyle/>
          <a:p>
            <a:r>
              <a:rPr lang="en-US" sz="1000" dirty="0" smtClean="0"/>
              <a:t>15</a:t>
            </a:r>
            <a:endParaRPr lang="en-US" sz="1000" dirty="0"/>
          </a:p>
        </p:txBody>
      </p:sp>
      <p:sp>
        <p:nvSpPr>
          <p:cNvPr id="23" name="TextBox 22"/>
          <p:cNvSpPr txBox="1"/>
          <p:nvPr/>
        </p:nvSpPr>
        <p:spPr>
          <a:xfrm>
            <a:off x="456481" y="5447645"/>
            <a:ext cx="3934364" cy="923330"/>
          </a:xfrm>
          <a:prstGeom prst="rect">
            <a:avLst/>
          </a:prstGeom>
          <a:noFill/>
        </p:spPr>
        <p:txBody>
          <a:bodyPr wrap="square" rtlCol="0">
            <a:spAutoFit/>
          </a:bodyPr>
          <a:lstStyle/>
          <a:p>
            <a:r>
              <a:rPr lang="en-US" dirty="0"/>
              <a:t>Look-ahead </a:t>
            </a:r>
            <a:r>
              <a:rPr lang="en-US" b="1" dirty="0"/>
              <a:t>relevant</a:t>
            </a:r>
            <a:r>
              <a:rPr lang="en-US" dirty="0"/>
              <a:t> variable:</a:t>
            </a:r>
          </a:p>
          <a:p>
            <a:r>
              <a:rPr lang="en-US" dirty="0"/>
              <a:t>A variable whose</a:t>
            </a:r>
          </a:p>
          <a:p>
            <a:r>
              <a:rPr lang="en-US" dirty="0"/>
              <a:t>bucket error </a:t>
            </a:r>
            <a:r>
              <a:rPr lang="ja-JP" altLang="en-US" dirty="0"/>
              <a:t>≥</a:t>
            </a:r>
            <a:r>
              <a:rPr lang="en-US" dirty="0"/>
              <a:t> a threshold </a:t>
            </a:r>
            <a:r>
              <a:rPr lang="el-GR" altLang="ja-JP" dirty="0"/>
              <a:t>ε</a:t>
            </a:r>
            <a:r>
              <a:rPr lang="en-US" altLang="ja-JP" dirty="0" smtClean="0"/>
              <a:t>.</a:t>
            </a:r>
            <a:endParaRPr lang="ja-JP" altLang="en-US" dirty="0"/>
          </a:p>
        </p:txBody>
      </p:sp>
      <p:sp>
        <p:nvSpPr>
          <p:cNvPr id="24" name="TextBox 23"/>
          <p:cNvSpPr txBox="1"/>
          <p:nvPr/>
        </p:nvSpPr>
        <p:spPr>
          <a:xfrm>
            <a:off x="551238" y="1878810"/>
            <a:ext cx="1425840" cy="369332"/>
          </a:xfrm>
          <a:prstGeom prst="rect">
            <a:avLst/>
          </a:prstGeom>
          <a:noFill/>
        </p:spPr>
        <p:txBody>
          <a:bodyPr wrap="square" rtlCol="0">
            <a:spAutoFit/>
          </a:bodyPr>
          <a:lstStyle/>
          <a:p>
            <a:pPr algn="ctr"/>
            <a:r>
              <a:rPr lang="el-GR" altLang="ja-JP" dirty="0" smtClean="0"/>
              <a:t>ε</a:t>
            </a:r>
            <a:r>
              <a:rPr lang="en-US" altLang="ja-JP" dirty="0" smtClean="0"/>
              <a:t>=5</a:t>
            </a:r>
            <a:r>
              <a:rPr lang="en-US" dirty="0" smtClean="0"/>
              <a:t> </a:t>
            </a:r>
            <a:endParaRPr lang="en-US" dirty="0"/>
          </a:p>
        </p:txBody>
      </p:sp>
      <p:sp>
        <p:nvSpPr>
          <p:cNvPr id="59" name="Oval 58"/>
          <p:cNvSpPr/>
          <p:nvPr/>
        </p:nvSpPr>
        <p:spPr>
          <a:xfrm>
            <a:off x="6123976" y="2034340"/>
            <a:ext cx="268014" cy="285643"/>
          </a:xfrm>
          <a:prstGeom prst="ellipse">
            <a:avLst/>
          </a:prstGeom>
          <a:solidFill>
            <a:srgbClr val="99CCFF">
              <a:alpha val="60000"/>
            </a:srgbClr>
          </a:solidFill>
          <a:ln w="3175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60" name="Oval 59"/>
          <p:cNvSpPr/>
          <p:nvPr/>
        </p:nvSpPr>
        <p:spPr>
          <a:xfrm>
            <a:off x="6123976" y="2504206"/>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1" name="Oval 60"/>
          <p:cNvSpPr/>
          <p:nvPr/>
        </p:nvSpPr>
        <p:spPr>
          <a:xfrm>
            <a:off x="5766625"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62" name="Oval 61"/>
          <p:cNvSpPr/>
          <p:nvPr/>
        </p:nvSpPr>
        <p:spPr>
          <a:xfrm>
            <a:off x="6481328" y="290352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63" name="Oval 62"/>
          <p:cNvSpPr/>
          <p:nvPr/>
        </p:nvSpPr>
        <p:spPr>
          <a:xfrm>
            <a:off x="6481328" y="3424752"/>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64" name="Straight Connector 63"/>
          <p:cNvCxnSpPr>
            <a:stCxn id="59" idx="4"/>
            <a:endCxn id="60" idx="0"/>
          </p:cNvCxnSpPr>
          <p:nvPr/>
        </p:nvCxnSpPr>
        <p:spPr>
          <a:xfrm>
            <a:off x="6257983" y="2319983"/>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0" idx="3"/>
            <a:endCxn id="61" idx="0"/>
          </p:cNvCxnSpPr>
          <p:nvPr/>
        </p:nvCxnSpPr>
        <p:spPr>
          <a:xfrm flipH="1">
            <a:off x="5900632" y="2748018"/>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0" idx="5"/>
            <a:endCxn id="62" idx="0"/>
          </p:cNvCxnSpPr>
          <p:nvPr/>
        </p:nvCxnSpPr>
        <p:spPr>
          <a:xfrm>
            <a:off x="6352740" y="2748018"/>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2" idx="4"/>
            <a:endCxn id="63" idx="0"/>
          </p:cNvCxnSpPr>
          <p:nvPr/>
        </p:nvCxnSpPr>
        <p:spPr>
          <a:xfrm>
            <a:off x="6615335" y="3189163"/>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5453942"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69" name="Oval 68"/>
          <p:cNvSpPr/>
          <p:nvPr/>
        </p:nvSpPr>
        <p:spPr>
          <a:xfrm>
            <a:off x="6123976" y="342499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70" name="Straight Connector 69"/>
          <p:cNvCxnSpPr>
            <a:stCxn id="61" idx="3"/>
            <a:endCxn id="68" idx="0"/>
          </p:cNvCxnSpPr>
          <p:nvPr/>
        </p:nvCxnSpPr>
        <p:spPr>
          <a:xfrm flipH="1">
            <a:off x="5587949" y="3147332"/>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5"/>
            <a:endCxn id="69" idx="0"/>
          </p:cNvCxnSpPr>
          <p:nvPr/>
        </p:nvCxnSpPr>
        <p:spPr>
          <a:xfrm>
            <a:off x="5995389" y="3147332"/>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185928" y="4062098"/>
            <a:ext cx="268014" cy="285643"/>
          </a:xfrm>
          <a:prstGeom prst="ellipse">
            <a:avLst/>
          </a:prstGeom>
          <a:solidFill>
            <a:srgbClr val="99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H</a:t>
            </a:r>
          </a:p>
        </p:txBody>
      </p:sp>
      <p:sp>
        <p:nvSpPr>
          <p:cNvPr id="73" name="Oval 72"/>
          <p:cNvSpPr/>
          <p:nvPr/>
        </p:nvSpPr>
        <p:spPr>
          <a:xfrm>
            <a:off x="5721956" y="406209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I</a:t>
            </a:r>
          </a:p>
        </p:txBody>
      </p:sp>
      <p:cxnSp>
        <p:nvCxnSpPr>
          <p:cNvPr id="74" name="Straight Connector 73"/>
          <p:cNvCxnSpPr>
            <a:stCxn id="68" idx="4"/>
            <a:endCxn id="72" idx="0"/>
          </p:cNvCxnSpPr>
          <p:nvPr/>
        </p:nvCxnSpPr>
        <p:spPr>
          <a:xfrm flipH="1">
            <a:off x="5319935"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8" idx="4"/>
            <a:endCxn id="73" idx="0"/>
          </p:cNvCxnSpPr>
          <p:nvPr/>
        </p:nvCxnSpPr>
        <p:spPr>
          <a:xfrm>
            <a:off x="5587949" y="3710634"/>
            <a:ext cx="268014" cy="3514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700610" y="4347741"/>
            <a:ext cx="1027386" cy="369332"/>
          </a:xfrm>
          <a:prstGeom prst="rect">
            <a:avLst/>
          </a:prstGeom>
          <a:noFill/>
        </p:spPr>
        <p:txBody>
          <a:bodyPr wrap="square" rtlCol="0">
            <a:spAutoFit/>
          </a:bodyPr>
          <a:lstStyle/>
          <a:p>
            <a:r>
              <a:rPr lang="en-US" dirty="0" smtClean="0"/>
              <a:t>Depth 4</a:t>
            </a:r>
            <a:endParaRPr lang="en-US" dirty="0"/>
          </a:p>
        </p:txBody>
      </p:sp>
      <p:sp>
        <p:nvSpPr>
          <p:cNvPr id="3" name="Slide Number Placeholder 2"/>
          <p:cNvSpPr>
            <a:spLocks noGrp="1"/>
          </p:cNvSpPr>
          <p:nvPr>
            <p:ph type="sldNum" sz="quarter" idx="10"/>
          </p:nvPr>
        </p:nvSpPr>
        <p:spPr/>
        <p:txBody>
          <a:bodyPr/>
          <a:lstStyle/>
          <a:p>
            <a:fld id="{6848FA96-84E8-4582-860F-337DD09F5A80}" type="slidenum">
              <a:rPr lang="en-US" smtClean="0"/>
              <a:t>35</a:t>
            </a:fld>
            <a:endParaRPr lang="en-US"/>
          </a:p>
        </p:txBody>
      </p:sp>
    </p:spTree>
    <p:extLst>
      <p:ext uri="{BB962C8B-B14F-4D97-AF65-F5344CB8AC3E}">
        <p14:creationId xmlns:p14="http://schemas.microsoft.com/office/powerpoint/2010/main" val="11903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00"/>
                                        <p:tgtEl>
                                          <p:spTgt spid="73"/>
                                        </p:tgtEl>
                                      </p:cBhvr>
                                    </p:animEffect>
                                    <p:anim calcmode="lin" valueType="num">
                                      <p:cBhvr>
                                        <p:cTn id="7" dur="500"/>
                                        <p:tgtEl>
                                          <p:spTgt spid="73"/>
                                        </p:tgtEl>
                                        <p:attrNameLst>
                                          <p:attrName>ppt_x</p:attrName>
                                        </p:attrNameLst>
                                      </p:cBhvr>
                                      <p:tavLst>
                                        <p:tav tm="0">
                                          <p:val>
                                            <p:strVal val="ppt_x"/>
                                          </p:val>
                                        </p:tav>
                                        <p:tav tm="100000">
                                          <p:val>
                                            <p:strVal val="ppt_x"/>
                                          </p:val>
                                        </p:tav>
                                      </p:tavLst>
                                    </p:anim>
                                    <p:anim calcmode="lin" valueType="num">
                                      <p:cBhvr>
                                        <p:cTn id="8" dur="500"/>
                                        <p:tgtEl>
                                          <p:spTgt spid="73"/>
                                        </p:tgtEl>
                                        <p:attrNameLst>
                                          <p:attrName>ppt_y</p:attrName>
                                        </p:attrNameLst>
                                      </p:cBhvr>
                                      <p:tavLst>
                                        <p:tav tm="0">
                                          <p:val>
                                            <p:strVal val="ppt_y"/>
                                          </p:val>
                                        </p:tav>
                                        <p:tav tm="100000">
                                          <p:val>
                                            <p:strVal val="ppt_y+.1"/>
                                          </p:val>
                                        </p:tav>
                                      </p:tavLst>
                                    </p:anim>
                                    <p:set>
                                      <p:cBhvr>
                                        <p:cTn id="9" dur="1" fill="hold">
                                          <p:stCondLst>
                                            <p:cond delay="499"/>
                                          </p:stCondLst>
                                        </p:cTn>
                                        <p:tgtEl>
                                          <p:spTgt spid="73"/>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500"/>
                                        <p:tgtEl>
                                          <p:spTgt spid="75"/>
                                        </p:tgtEl>
                                      </p:cBhvr>
                                    </p:animEffect>
                                    <p:anim calcmode="lin" valueType="num">
                                      <p:cBhvr>
                                        <p:cTn id="12" dur="500"/>
                                        <p:tgtEl>
                                          <p:spTgt spid="75"/>
                                        </p:tgtEl>
                                        <p:attrNameLst>
                                          <p:attrName>ppt_x</p:attrName>
                                        </p:attrNameLst>
                                      </p:cBhvr>
                                      <p:tavLst>
                                        <p:tav tm="0">
                                          <p:val>
                                            <p:strVal val="ppt_x"/>
                                          </p:val>
                                        </p:tav>
                                        <p:tav tm="100000">
                                          <p:val>
                                            <p:strVal val="ppt_x"/>
                                          </p:val>
                                        </p:tav>
                                      </p:tavLst>
                                    </p:anim>
                                    <p:anim calcmode="lin" valueType="num">
                                      <p:cBhvr>
                                        <p:cTn id="13" dur="500"/>
                                        <p:tgtEl>
                                          <p:spTgt spid="75"/>
                                        </p:tgtEl>
                                        <p:attrNameLst>
                                          <p:attrName>ppt_y</p:attrName>
                                        </p:attrNameLst>
                                      </p:cBhvr>
                                      <p:tavLst>
                                        <p:tav tm="0">
                                          <p:val>
                                            <p:strVal val="ppt_y"/>
                                          </p:val>
                                        </p:tav>
                                        <p:tav tm="100000">
                                          <p:val>
                                            <p:strVal val="ppt_y+.1"/>
                                          </p:val>
                                        </p:tav>
                                      </p:tavLst>
                                    </p:anim>
                                    <p:set>
                                      <p:cBhvr>
                                        <p:cTn id="14" dur="1" fill="hold">
                                          <p:stCondLst>
                                            <p:cond delay="499"/>
                                          </p:stCondLst>
                                        </p:cTn>
                                        <p:tgtEl>
                                          <p:spTgt spid="75"/>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500"/>
                                        <p:tgtEl>
                                          <p:spTgt spid="69"/>
                                        </p:tgtEl>
                                      </p:cBhvr>
                                    </p:animEffect>
                                    <p:anim calcmode="lin" valueType="num">
                                      <p:cBhvr>
                                        <p:cTn id="17" dur="500"/>
                                        <p:tgtEl>
                                          <p:spTgt spid="69"/>
                                        </p:tgtEl>
                                        <p:attrNameLst>
                                          <p:attrName>ppt_x</p:attrName>
                                        </p:attrNameLst>
                                      </p:cBhvr>
                                      <p:tavLst>
                                        <p:tav tm="0">
                                          <p:val>
                                            <p:strVal val="ppt_x"/>
                                          </p:val>
                                        </p:tav>
                                        <p:tav tm="100000">
                                          <p:val>
                                            <p:strVal val="ppt_x"/>
                                          </p:val>
                                        </p:tav>
                                      </p:tavLst>
                                    </p:anim>
                                    <p:anim calcmode="lin" valueType="num">
                                      <p:cBhvr>
                                        <p:cTn id="18" dur="500"/>
                                        <p:tgtEl>
                                          <p:spTgt spid="69"/>
                                        </p:tgtEl>
                                        <p:attrNameLst>
                                          <p:attrName>ppt_y</p:attrName>
                                        </p:attrNameLst>
                                      </p:cBhvr>
                                      <p:tavLst>
                                        <p:tav tm="0">
                                          <p:val>
                                            <p:strVal val="ppt_y"/>
                                          </p:val>
                                        </p:tav>
                                        <p:tav tm="100000">
                                          <p:val>
                                            <p:strVal val="ppt_y+.1"/>
                                          </p:val>
                                        </p:tav>
                                      </p:tavLst>
                                    </p:anim>
                                    <p:set>
                                      <p:cBhvr>
                                        <p:cTn id="19" dur="1" fill="hold">
                                          <p:stCondLst>
                                            <p:cond delay="499"/>
                                          </p:stCondLst>
                                        </p:cTn>
                                        <p:tgtEl>
                                          <p:spTgt spid="69"/>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500"/>
                                        <p:tgtEl>
                                          <p:spTgt spid="71"/>
                                        </p:tgtEl>
                                      </p:cBhvr>
                                    </p:animEffect>
                                    <p:anim calcmode="lin" valueType="num">
                                      <p:cBhvr>
                                        <p:cTn id="22" dur="500"/>
                                        <p:tgtEl>
                                          <p:spTgt spid="71"/>
                                        </p:tgtEl>
                                        <p:attrNameLst>
                                          <p:attrName>ppt_x</p:attrName>
                                        </p:attrNameLst>
                                      </p:cBhvr>
                                      <p:tavLst>
                                        <p:tav tm="0">
                                          <p:val>
                                            <p:strVal val="ppt_x"/>
                                          </p:val>
                                        </p:tav>
                                        <p:tav tm="100000">
                                          <p:val>
                                            <p:strVal val="ppt_x"/>
                                          </p:val>
                                        </p:tav>
                                      </p:tavLst>
                                    </p:anim>
                                    <p:anim calcmode="lin" valueType="num">
                                      <p:cBhvr>
                                        <p:cTn id="23" dur="500"/>
                                        <p:tgtEl>
                                          <p:spTgt spid="71"/>
                                        </p:tgtEl>
                                        <p:attrNameLst>
                                          <p:attrName>ppt_y</p:attrName>
                                        </p:attrNameLst>
                                      </p:cBhvr>
                                      <p:tavLst>
                                        <p:tav tm="0">
                                          <p:val>
                                            <p:strVal val="ppt_y"/>
                                          </p:val>
                                        </p:tav>
                                        <p:tav tm="100000">
                                          <p:val>
                                            <p:strVal val="ppt_y+.1"/>
                                          </p:val>
                                        </p:tav>
                                      </p:tavLst>
                                    </p:anim>
                                    <p:set>
                                      <p:cBhvr>
                                        <p:cTn id="24"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Generating Minimal Pruned Look-Ahead Subtrees</a:t>
            </a:r>
            <a:endParaRPr lang="en-US" sz="2800" dirty="0"/>
          </a:p>
        </p:txBody>
      </p:sp>
      <p:pic>
        <p:nvPicPr>
          <p:cNvPr id="3" name="Picture 2"/>
          <p:cNvPicPr>
            <a:picLocks noChangeAspect="1"/>
          </p:cNvPicPr>
          <p:nvPr/>
        </p:nvPicPr>
        <p:blipFill>
          <a:blip r:embed="rId2"/>
          <a:stretch>
            <a:fillRect/>
          </a:stretch>
        </p:blipFill>
        <p:spPr>
          <a:xfrm>
            <a:off x="1608083" y="1428875"/>
            <a:ext cx="5635628" cy="4532909"/>
          </a:xfrm>
          <a:prstGeom prst="rect">
            <a:avLst/>
          </a:prstGeom>
        </p:spPr>
      </p:pic>
      <p:sp>
        <p:nvSpPr>
          <p:cNvPr id="4" name="Rounded Rectangle 3"/>
          <p:cNvSpPr/>
          <p:nvPr/>
        </p:nvSpPr>
        <p:spPr bwMode="auto">
          <a:xfrm>
            <a:off x="1608083" y="2891246"/>
            <a:ext cx="6011917" cy="1306285"/>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solidFill>
                  <a:schemeClr val="bg1"/>
                </a:solidFill>
                <a:latin typeface="Arial" charset="0"/>
                <a:cs typeface="Lucida Sans Unicode" charset="0"/>
              </a:rPr>
              <a:t>Run BEE and identify error-relevant variables</a:t>
            </a:r>
            <a:endParaRPr kumimoji="0" lang="en-US" sz="1800" b="0" i="0" u="none" strike="noStrike" cap="none" normalizeH="0" baseline="0" dirty="0" smtClean="0">
              <a:ln>
                <a:noFill/>
              </a:ln>
              <a:solidFill>
                <a:schemeClr val="bg1"/>
              </a:solidFill>
              <a:effectLst/>
              <a:latin typeface="Arial" charset="0"/>
              <a:cs typeface="Lucida Sans Unicode" charset="0"/>
            </a:endParaRPr>
          </a:p>
        </p:txBody>
      </p:sp>
      <p:sp>
        <p:nvSpPr>
          <p:cNvPr id="5" name="Rounded Rectangle 4"/>
          <p:cNvSpPr/>
          <p:nvPr/>
        </p:nvSpPr>
        <p:spPr bwMode="auto">
          <a:xfrm>
            <a:off x="1759131" y="4275909"/>
            <a:ext cx="5860869" cy="1132114"/>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solidFill>
                  <a:schemeClr val="bg1"/>
                </a:solidFill>
                <a:latin typeface="Arial" charset="0"/>
                <a:cs typeface="Lucida Sans Unicode" charset="0"/>
              </a:rPr>
              <a:t>For each variable, generate its look-ahead tree.</a:t>
            </a:r>
            <a:endParaRPr kumimoji="0" lang="en-US" sz="1800" b="0" i="0" u="none" strike="noStrike" cap="none" normalizeH="0" baseline="0" dirty="0" smtClean="0">
              <a:ln>
                <a:noFill/>
              </a:ln>
              <a:solidFill>
                <a:schemeClr val="bg1"/>
              </a:solidFill>
              <a:effectLst/>
              <a:latin typeface="Arial" charset="0"/>
              <a:cs typeface="Lucida Sans Unicode" charset="0"/>
            </a:endParaRPr>
          </a:p>
        </p:txBody>
      </p:sp>
      <p:sp>
        <p:nvSpPr>
          <p:cNvPr id="6" name="Slide Number Placeholder 5"/>
          <p:cNvSpPr>
            <a:spLocks noGrp="1"/>
          </p:cNvSpPr>
          <p:nvPr>
            <p:ph type="sldNum" sz="quarter" idx="10"/>
          </p:nvPr>
        </p:nvSpPr>
        <p:spPr/>
        <p:txBody>
          <a:bodyPr/>
          <a:lstStyle/>
          <a:p>
            <a:fld id="{6848FA96-84E8-4582-860F-337DD09F5A80}" type="slidenum">
              <a:rPr lang="en-US" smtClean="0"/>
              <a:t>36</a:t>
            </a:fld>
            <a:endParaRPr lang="en-US"/>
          </a:p>
        </p:txBody>
      </p:sp>
    </p:spTree>
    <p:extLst>
      <p:ext uri="{BB962C8B-B14F-4D97-AF65-F5344CB8AC3E}">
        <p14:creationId xmlns:p14="http://schemas.microsoft.com/office/powerpoint/2010/main" val="393580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Sample of a part of a </a:t>
            </a:r>
            <a:r>
              <a:rPr lang="en-US" sz="3200" dirty="0" err="1" smtClean="0"/>
              <a:t>pseudotree</a:t>
            </a:r>
            <a:r>
              <a:rPr lang="en-US" sz="3200" dirty="0" smtClean="0"/>
              <a:t> (pedigree40)</a:t>
            </a:r>
            <a:endParaRPr lang="en-US" sz="3200" dirty="0"/>
          </a:p>
        </p:txBody>
      </p:sp>
      <p:pic>
        <p:nvPicPr>
          <p:cNvPr id="5" name="Content Placeholder 4" descr="pedigree40-i6.png"/>
          <p:cNvPicPr>
            <a:picLocks noGrp="1" noChangeAspect="1"/>
          </p:cNvPicPr>
          <p:nvPr>
            <p:ph idx="1"/>
          </p:nvPr>
        </p:nvPicPr>
        <p:blipFill>
          <a:blip r:embed="rId3" cstate="email">
            <a:extLst>
              <a:ext uri="{28A0092B-C50C-407E-A947-70E740481C1C}">
                <a14:useLocalDpi xmlns:a14="http://schemas.microsoft.com/office/drawing/2010/main" val="0"/>
              </a:ext>
            </a:extLst>
          </a:blip>
          <a:srcRect l="-13970" r="-13970"/>
          <a:stretch>
            <a:fillRect/>
          </a:stretch>
        </p:blipFill>
        <p:spPr>
          <a:xfrm>
            <a:off x="-626871" y="1581895"/>
            <a:ext cx="6700389" cy="3785209"/>
          </a:xfrm>
        </p:spPr>
      </p:pic>
      <p:sp>
        <p:nvSpPr>
          <p:cNvPr id="3" name="Rectangle 2"/>
          <p:cNvSpPr/>
          <p:nvPr/>
        </p:nvSpPr>
        <p:spPr bwMode="auto">
          <a:xfrm>
            <a:off x="6724650" y="1524000"/>
            <a:ext cx="596900" cy="419100"/>
          </a:xfrm>
          <a:prstGeom prst="rect">
            <a:avLst/>
          </a:prstGeom>
          <a:solidFill>
            <a:srgbClr val="99CCFF">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kumimoji="0" lang="en-US" sz="1800" b="0" i="0" u="none" strike="noStrike" cap="none" normalizeH="0" baseline="-25000" dirty="0" smtClean="0">
                <a:ln>
                  <a:noFill/>
                </a:ln>
                <a:effectLst/>
                <a:latin typeface="Arial" charset="0"/>
                <a:cs typeface="Lucida Sans Unicode" charset="0"/>
              </a:rPr>
              <a:t>406</a:t>
            </a:r>
          </a:p>
        </p:txBody>
      </p:sp>
      <p:sp>
        <p:nvSpPr>
          <p:cNvPr id="7" name="Rectangle 6"/>
          <p:cNvSpPr/>
          <p:nvPr/>
        </p:nvSpPr>
        <p:spPr bwMode="auto">
          <a:xfrm>
            <a:off x="6089650" y="24130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latin typeface="Arial" charset="0"/>
                <a:cs typeface="Lucida Sans Unicode" charset="0"/>
              </a:rPr>
              <a:t>X</a:t>
            </a:r>
            <a:r>
              <a:rPr lang="en-US" baseline="-25000" dirty="0" smtClean="0">
                <a:latin typeface="Arial" charset="0"/>
                <a:cs typeface="Lucida Sans Unicode" charset="0"/>
              </a:rPr>
              <a:t>629</a:t>
            </a:r>
            <a:endParaRPr kumimoji="0" lang="en-US" sz="1800" b="0" i="0" u="none" strike="noStrike" cap="none" normalizeH="0" baseline="-25000" dirty="0" smtClean="0">
              <a:ln>
                <a:noFill/>
              </a:ln>
              <a:effectLst/>
              <a:latin typeface="Arial" charset="0"/>
              <a:cs typeface="Lucida Sans Unicode" charset="0"/>
            </a:endParaRPr>
          </a:p>
        </p:txBody>
      </p:sp>
      <p:sp>
        <p:nvSpPr>
          <p:cNvPr id="8" name="Rectangle 7"/>
          <p:cNvSpPr/>
          <p:nvPr/>
        </p:nvSpPr>
        <p:spPr bwMode="auto">
          <a:xfrm>
            <a:off x="7327900" y="24130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410</a:t>
            </a:r>
            <a:endParaRPr kumimoji="0" lang="en-US" sz="1800" b="0" i="0" u="none" strike="noStrike" cap="none" normalizeH="0" baseline="-25000" dirty="0" smtClean="0">
              <a:ln>
                <a:noFill/>
              </a:ln>
              <a:effectLst/>
              <a:latin typeface="Arial" charset="0"/>
              <a:cs typeface="Lucida Sans Unicode" charset="0"/>
            </a:endParaRPr>
          </a:p>
        </p:txBody>
      </p:sp>
      <p:cxnSp>
        <p:nvCxnSpPr>
          <p:cNvPr id="9" name="Straight Connector 8"/>
          <p:cNvCxnSpPr>
            <a:stCxn id="3" idx="2"/>
            <a:endCxn id="7" idx="0"/>
          </p:cNvCxnSpPr>
          <p:nvPr/>
        </p:nvCxnSpPr>
        <p:spPr bwMode="auto">
          <a:xfrm flipH="1">
            <a:off x="6388100" y="1943100"/>
            <a:ext cx="63500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a:stCxn id="3" idx="2"/>
            <a:endCxn id="8" idx="0"/>
          </p:cNvCxnSpPr>
          <p:nvPr/>
        </p:nvCxnSpPr>
        <p:spPr bwMode="auto">
          <a:xfrm>
            <a:off x="7023100" y="1943100"/>
            <a:ext cx="60325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394450" y="5027136"/>
            <a:ext cx="1511300" cy="646331"/>
          </a:xfrm>
          <a:prstGeom prst="rect">
            <a:avLst/>
          </a:prstGeom>
          <a:noFill/>
        </p:spPr>
        <p:txBody>
          <a:bodyPr wrap="square" rtlCol="0">
            <a:spAutoFit/>
          </a:bodyPr>
          <a:lstStyle/>
          <a:p>
            <a:r>
              <a:rPr lang="en-US" dirty="0" smtClean="0">
                <a:solidFill>
                  <a:srgbClr val="000000"/>
                </a:solidFill>
              </a:rPr>
              <a:t>depth = 1,</a:t>
            </a:r>
          </a:p>
          <a:p>
            <a:r>
              <a:rPr lang="el-GR" altLang="ja-JP" dirty="0"/>
              <a:t>ε</a:t>
            </a:r>
            <a:r>
              <a:rPr lang="en-US" dirty="0" smtClean="0">
                <a:solidFill>
                  <a:srgbClr val="000000"/>
                </a:solidFill>
                <a:latin typeface="+mn-lt"/>
              </a:rPr>
              <a:t> </a:t>
            </a:r>
            <a:r>
              <a:rPr lang="en-US" dirty="0" smtClean="0">
                <a:solidFill>
                  <a:srgbClr val="000000"/>
                </a:solidFill>
              </a:rPr>
              <a:t>=</a:t>
            </a:r>
            <a:r>
              <a:rPr lang="en-US" dirty="0" smtClean="0">
                <a:solidFill>
                  <a:srgbClr val="000000"/>
                </a:solidFill>
                <a:latin typeface="+mn-lt"/>
              </a:rPr>
              <a:t> 0</a:t>
            </a:r>
          </a:p>
        </p:txBody>
      </p:sp>
      <p:sp>
        <p:nvSpPr>
          <p:cNvPr id="4" name="Slide Number Placeholder 3"/>
          <p:cNvSpPr>
            <a:spLocks noGrp="1"/>
          </p:cNvSpPr>
          <p:nvPr>
            <p:ph type="sldNum" sz="quarter" idx="10"/>
          </p:nvPr>
        </p:nvSpPr>
        <p:spPr/>
        <p:txBody>
          <a:bodyPr/>
          <a:lstStyle/>
          <a:p>
            <a:fld id="{6848FA96-84E8-4582-860F-337DD09F5A80}" type="slidenum">
              <a:rPr lang="en-US" smtClean="0"/>
              <a:t>37</a:t>
            </a:fld>
            <a:endParaRPr lang="en-US"/>
          </a:p>
        </p:txBody>
      </p:sp>
    </p:spTree>
    <p:extLst>
      <p:ext uri="{BB962C8B-B14F-4D97-AF65-F5344CB8AC3E}">
        <p14:creationId xmlns:p14="http://schemas.microsoft.com/office/powerpoint/2010/main" val="167524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Sample of a part of a </a:t>
            </a:r>
            <a:r>
              <a:rPr lang="en-US" sz="3200" dirty="0" err="1" smtClean="0"/>
              <a:t>pseudotree</a:t>
            </a:r>
            <a:r>
              <a:rPr lang="en-US" sz="3200" dirty="0" smtClean="0"/>
              <a:t> (pedigree40)</a:t>
            </a:r>
            <a:endParaRPr lang="en-US" sz="3200" dirty="0"/>
          </a:p>
        </p:txBody>
      </p:sp>
      <p:pic>
        <p:nvPicPr>
          <p:cNvPr id="5" name="Content Placeholder 4" descr="pedigree40-i6.png"/>
          <p:cNvPicPr>
            <a:picLocks noGrp="1" noChangeAspect="1"/>
          </p:cNvPicPr>
          <p:nvPr>
            <p:ph idx="1"/>
          </p:nvPr>
        </p:nvPicPr>
        <p:blipFill>
          <a:blip r:embed="rId3" cstate="email">
            <a:extLst>
              <a:ext uri="{28A0092B-C50C-407E-A947-70E740481C1C}">
                <a14:useLocalDpi xmlns:a14="http://schemas.microsoft.com/office/drawing/2010/main" val="0"/>
              </a:ext>
            </a:extLst>
          </a:blip>
          <a:srcRect l="-13970" r="-13970"/>
          <a:stretch>
            <a:fillRect/>
          </a:stretch>
        </p:blipFill>
        <p:spPr>
          <a:xfrm>
            <a:off x="-626871" y="1581895"/>
            <a:ext cx="6700389" cy="3785209"/>
          </a:xfrm>
        </p:spPr>
      </p:pic>
      <p:sp>
        <p:nvSpPr>
          <p:cNvPr id="3" name="Rectangle 2"/>
          <p:cNvSpPr/>
          <p:nvPr/>
        </p:nvSpPr>
        <p:spPr bwMode="auto">
          <a:xfrm>
            <a:off x="6724650" y="1524000"/>
            <a:ext cx="596900" cy="419100"/>
          </a:xfrm>
          <a:prstGeom prst="rect">
            <a:avLst/>
          </a:prstGeom>
          <a:solidFill>
            <a:srgbClr val="99CCFF">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latin typeface="Arial" charset="0"/>
                <a:cs typeface="Lucida Sans Unicode" charset="0"/>
              </a:rPr>
              <a:t>X</a:t>
            </a:r>
            <a:r>
              <a:rPr kumimoji="0" lang="en-US" sz="1800" b="0" i="0" u="none" strike="noStrike" cap="none" normalizeH="0" baseline="-25000" dirty="0" smtClean="0">
                <a:ln>
                  <a:noFill/>
                </a:ln>
                <a:effectLst/>
                <a:latin typeface="Arial" charset="0"/>
                <a:cs typeface="Lucida Sans Unicode" charset="0"/>
              </a:rPr>
              <a:t>406</a:t>
            </a:r>
          </a:p>
        </p:txBody>
      </p:sp>
      <p:sp>
        <p:nvSpPr>
          <p:cNvPr id="7" name="Rectangle 6"/>
          <p:cNvSpPr/>
          <p:nvPr/>
        </p:nvSpPr>
        <p:spPr bwMode="auto">
          <a:xfrm>
            <a:off x="6089650" y="24130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629</a:t>
            </a:r>
            <a:endParaRPr kumimoji="0" lang="en-US" sz="1800" b="0" i="0" u="none" strike="noStrike" cap="none" normalizeH="0" baseline="-25000" dirty="0" smtClean="0">
              <a:ln>
                <a:noFill/>
              </a:ln>
              <a:effectLst/>
              <a:latin typeface="Arial" charset="0"/>
              <a:cs typeface="Lucida Sans Unicode" charset="0"/>
            </a:endParaRPr>
          </a:p>
        </p:txBody>
      </p:sp>
      <p:sp>
        <p:nvSpPr>
          <p:cNvPr id="8" name="Rectangle 7"/>
          <p:cNvSpPr/>
          <p:nvPr/>
        </p:nvSpPr>
        <p:spPr bwMode="auto">
          <a:xfrm>
            <a:off x="7327900" y="24130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410</a:t>
            </a:r>
            <a:endParaRPr kumimoji="0" lang="en-US" sz="1800" b="0" i="0" u="none" strike="noStrike" cap="none" normalizeH="0" baseline="-25000" dirty="0" smtClean="0">
              <a:ln>
                <a:noFill/>
              </a:ln>
              <a:effectLst/>
              <a:latin typeface="Arial" charset="0"/>
              <a:cs typeface="Lucida Sans Unicode" charset="0"/>
            </a:endParaRPr>
          </a:p>
        </p:txBody>
      </p:sp>
      <p:cxnSp>
        <p:nvCxnSpPr>
          <p:cNvPr id="9" name="Straight Connector 8"/>
          <p:cNvCxnSpPr>
            <a:stCxn id="3" idx="2"/>
            <a:endCxn id="7" idx="0"/>
          </p:cNvCxnSpPr>
          <p:nvPr/>
        </p:nvCxnSpPr>
        <p:spPr bwMode="auto">
          <a:xfrm flipH="1">
            <a:off x="6388100" y="1943100"/>
            <a:ext cx="63500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a:stCxn id="3" idx="2"/>
            <a:endCxn id="8" idx="0"/>
          </p:cNvCxnSpPr>
          <p:nvPr/>
        </p:nvCxnSpPr>
        <p:spPr bwMode="auto">
          <a:xfrm>
            <a:off x="7023100" y="1943100"/>
            <a:ext cx="60325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394450" y="5027136"/>
            <a:ext cx="1511300" cy="646331"/>
          </a:xfrm>
          <a:prstGeom prst="rect">
            <a:avLst/>
          </a:prstGeom>
          <a:noFill/>
        </p:spPr>
        <p:txBody>
          <a:bodyPr wrap="square" rtlCol="0">
            <a:spAutoFit/>
          </a:bodyPr>
          <a:lstStyle/>
          <a:p>
            <a:r>
              <a:rPr lang="en-US" dirty="0" smtClean="0">
                <a:solidFill>
                  <a:srgbClr val="000000"/>
                </a:solidFill>
              </a:rPr>
              <a:t>depth = 3,</a:t>
            </a:r>
          </a:p>
          <a:p>
            <a:r>
              <a:rPr lang="el-GR" altLang="ja-JP" dirty="0"/>
              <a:t>ε</a:t>
            </a:r>
            <a:r>
              <a:rPr lang="en-US" dirty="0" smtClean="0">
                <a:solidFill>
                  <a:srgbClr val="000000"/>
                </a:solidFill>
                <a:latin typeface="+mn-lt"/>
              </a:rPr>
              <a:t> </a:t>
            </a:r>
            <a:r>
              <a:rPr lang="en-US" dirty="0" smtClean="0">
                <a:solidFill>
                  <a:srgbClr val="000000"/>
                </a:solidFill>
              </a:rPr>
              <a:t>=</a:t>
            </a:r>
            <a:r>
              <a:rPr lang="en-US" dirty="0" smtClean="0">
                <a:solidFill>
                  <a:srgbClr val="000000"/>
                </a:solidFill>
                <a:latin typeface="+mn-lt"/>
              </a:rPr>
              <a:t> 0</a:t>
            </a:r>
          </a:p>
        </p:txBody>
      </p:sp>
      <p:sp>
        <p:nvSpPr>
          <p:cNvPr id="15" name="Rectangle 14"/>
          <p:cNvSpPr/>
          <p:nvPr/>
        </p:nvSpPr>
        <p:spPr bwMode="auto">
          <a:xfrm>
            <a:off x="5345282" y="32766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627</a:t>
            </a:r>
            <a:endParaRPr kumimoji="0" lang="en-US" sz="1800" b="0" i="0" u="none" strike="noStrike" cap="none" normalizeH="0" baseline="-25000" dirty="0" smtClean="0">
              <a:ln>
                <a:noFill/>
              </a:ln>
              <a:effectLst/>
              <a:latin typeface="Arial" charset="0"/>
              <a:cs typeface="Lucida Sans Unicode" charset="0"/>
            </a:endParaRPr>
          </a:p>
        </p:txBody>
      </p:sp>
      <p:sp>
        <p:nvSpPr>
          <p:cNvPr id="16" name="Rectangle 15"/>
          <p:cNvSpPr/>
          <p:nvPr/>
        </p:nvSpPr>
        <p:spPr bwMode="auto">
          <a:xfrm>
            <a:off x="6089650" y="32766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834</a:t>
            </a:r>
            <a:endParaRPr kumimoji="0" lang="en-US" sz="1800" b="0" i="0" u="none" strike="noStrike" cap="none" normalizeH="0" baseline="-25000" dirty="0" smtClean="0">
              <a:ln>
                <a:noFill/>
              </a:ln>
              <a:effectLst/>
              <a:latin typeface="Arial" charset="0"/>
              <a:cs typeface="Lucida Sans Unicode" charset="0"/>
            </a:endParaRPr>
          </a:p>
        </p:txBody>
      </p:sp>
      <p:sp>
        <p:nvSpPr>
          <p:cNvPr id="17" name="Rectangle 16"/>
          <p:cNvSpPr/>
          <p:nvPr/>
        </p:nvSpPr>
        <p:spPr bwMode="auto">
          <a:xfrm>
            <a:off x="6089650" y="41148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833</a:t>
            </a:r>
            <a:endParaRPr kumimoji="0" lang="en-US" sz="1800" b="0" i="0" u="none" strike="noStrike" cap="none" normalizeH="0" baseline="-25000" dirty="0" smtClean="0">
              <a:ln>
                <a:noFill/>
              </a:ln>
              <a:effectLst/>
              <a:latin typeface="Arial" charset="0"/>
              <a:cs typeface="Lucida Sans Unicode" charset="0"/>
            </a:endParaRPr>
          </a:p>
        </p:txBody>
      </p:sp>
      <p:sp>
        <p:nvSpPr>
          <p:cNvPr id="18" name="Rectangle 17"/>
          <p:cNvSpPr/>
          <p:nvPr/>
        </p:nvSpPr>
        <p:spPr bwMode="auto">
          <a:xfrm>
            <a:off x="7321550" y="32766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836</a:t>
            </a:r>
            <a:endParaRPr kumimoji="0" lang="en-US" sz="1800" b="0" i="0" u="none" strike="noStrike" cap="none" normalizeH="0" baseline="-25000" dirty="0" smtClean="0">
              <a:ln>
                <a:noFill/>
              </a:ln>
              <a:effectLst/>
              <a:latin typeface="Arial" charset="0"/>
              <a:cs typeface="Lucida Sans Unicode" charset="0"/>
            </a:endParaRPr>
          </a:p>
        </p:txBody>
      </p:sp>
      <p:sp>
        <p:nvSpPr>
          <p:cNvPr id="19" name="Rectangle 18"/>
          <p:cNvSpPr/>
          <p:nvPr/>
        </p:nvSpPr>
        <p:spPr bwMode="auto">
          <a:xfrm>
            <a:off x="7308850" y="41148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835</a:t>
            </a:r>
            <a:endParaRPr kumimoji="0" lang="en-US" sz="1800" b="0" i="0" u="none" strike="noStrike" cap="none" normalizeH="0" baseline="-25000" dirty="0" smtClean="0">
              <a:ln>
                <a:noFill/>
              </a:ln>
              <a:effectLst/>
              <a:latin typeface="Arial" charset="0"/>
              <a:cs typeface="Lucida Sans Unicode" charset="0"/>
            </a:endParaRPr>
          </a:p>
        </p:txBody>
      </p:sp>
      <p:sp>
        <p:nvSpPr>
          <p:cNvPr id="20" name="Rectangle 19"/>
          <p:cNvSpPr/>
          <p:nvPr/>
        </p:nvSpPr>
        <p:spPr bwMode="auto">
          <a:xfrm>
            <a:off x="8058150" y="32766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408</a:t>
            </a:r>
            <a:endParaRPr kumimoji="0" lang="en-US" sz="1800" b="0" i="0" u="none" strike="noStrike" cap="none" normalizeH="0" baseline="-25000" dirty="0" smtClean="0">
              <a:ln>
                <a:noFill/>
              </a:ln>
              <a:effectLst/>
              <a:latin typeface="Arial" charset="0"/>
              <a:cs typeface="Lucida Sans Unicode" charset="0"/>
            </a:endParaRPr>
          </a:p>
        </p:txBody>
      </p:sp>
      <p:cxnSp>
        <p:nvCxnSpPr>
          <p:cNvPr id="21" name="Straight Connector 20"/>
          <p:cNvCxnSpPr>
            <a:stCxn id="7" idx="2"/>
            <a:endCxn id="15" idx="0"/>
          </p:cNvCxnSpPr>
          <p:nvPr/>
        </p:nvCxnSpPr>
        <p:spPr bwMode="auto">
          <a:xfrm flipH="1">
            <a:off x="5643732" y="2832100"/>
            <a:ext cx="744368"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7" idx="2"/>
            <a:endCxn id="16" idx="0"/>
          </p:cNvCxnSpPr>
          <p:nvPr/>
        </p:nvCxnSpPr>
        <p:spPr bwMode="auto">
          <a:xfrm>
            <a:off x="6388100" y="2832100"/>
            <a:ext cx="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2"/>
            <a:endCxn id="17" idx="0"/>
          </p:cNvCxnSpPr>
          <p:nvPr/>
        </p:nvCxnSpPr>
        <p:spPr bwMode="auto">
          <a:xfrm>
            <a:off x="6388100" y="3695700"/>
            <a:ext cx="0" cy="419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8" idx="2"/>
            <a:endCxn id="20" idx="0"/>
          </p:cNvCxnSpPr>
          <p:nvPr/>
        </p:nvCxnSpPr>
        <p:spPr bwMode="auto">
          <a:xfrm>
            <a:off x="7626350" y="2832100"/>
            <a:ext cx="73025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8" idx="2"/>
            <a:endCxn id="18" idx="0"/>
          </p:cNvCxnSpPr>
          <p:nvPr/>
        </p:nvCxnSpPr>
        <p:spPr bwMode="auto">
          <a:xfrm flipH="1">
            <a:off x="7620000" y="2832100"/>
            <a:ext cx="635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2"/>
            <a:endCxn id="19" idx="0"/>
          </p:cNvCxnSpPr>
          <p:nvPr/>
        </p:nvCxnSpPr>
        <p:spPr bwMode="auto">
          <a:xfrm flipH="1">
            <a:off x="7607300" y="3695700"/>
            <a:ext cx="12700" cy="419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6848FA96-84E8-4582-860F-337DD09F5A80}" type="slidenum">
              <a:rPr lang="en-US" smtClean="0"/>
              <a:t>38</a:t>
            </a:fld>
            <a:endParaRPr lang="en-US"/>
          </a:p>
        </p:txBody>
      </p:sp>
    </p:spTree>
    <p:extLst>
      <p:ext uri="{BB962C8B-B14F-4D97-AF65-F5344CB8AC3E}">
        <p14:creationId xmlns:p14="http://schemas.microsoft.com/office/powerpoint/2010/main" val="378477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Sample of a part of a </a:t>
            </a:r>
            <a:r>
              <a:rPr lang="en-US" sz="3200" dirty="0" err="1" smtClean="0"/>
              <a:t>pseudotree</a:t>
            </a:r>
            <a:r>
              <a:rPr lang="en-US" sz="3200" dirty="0" smtClean="0"/>
              <a:t> (pedigree40)</a:t>
            </a:r>
            <a:endParaRPr lang="en-US" sz="3200" dirty="0"/>
          </a:p>
        </p:txBody>
      </p:sp>
      <p:pic>
        <p:nvPicPr>
          <p:cNvPr id="5" name="Content Placeholder 4" descr="pedigree40-i6.png"/>
          <p:cNvPicPr>
            <a:picLocks noGrp="1" noChangeAspect="1"/>
          </p:cNvPicPr>
          <p:nvPr>
            <p:ph idx="1"/>
          </p:nvPr>
        </p:nvPicPr>
        <p:blipFill>
          <a:blip r:embed="rId3" cstate="email">
            <a:extLst>
              <a:ext uri="{28A0092B-C50C-407E-A947-70E740481C1C}">
                <a14:useLocalDpi xmlns:a14="http://schemas.microsoft.com/office/drawing/2010/main" val="0"/>
              </a:ext>
            </a:extLst>
          </a:blip>
          <a:srcRect l="-13970" r="-13970"/>
          <a:stretch>
            <a:fillRect/>
          </a:stretch>
        </p:blipFill>
        <p:spPr>
          <a:xfrm>
            <a:off x="-626871" y="1581895"/>
            <a:ext cx="6700389" cy="3785209"/>
          </a:xfrm>
        </p:spPr>
      </p:pic>
      <p:sp>
        <p:nvSpPr>
          <p:cNvPr id="3" name="Rectangle 2"/>
          <p:cNvSpPr/>
          <p:nvPr/>
        </p:nvSpPr>
        <p:spPr bwMode="auto">
          <a:xfrm>
            <a:off x="6724650" y="1524000"/>
            <a:ext cx="596900" cy="419100"/>
          </a:xfrm>
          <a:prstGeom prst="rect">
            <a:avLst/>
          </a:prstGeom>
          <a:solidFill>
            <a:srgbClr val="99CCFF">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latin typeface="Arial" charset="0"/>
                <a:cs typeface="Lucida Sans Unicode" charset="0"/>
              </a:rPr>
              <a:t>X</a:t>
            </a:r>
            <a:r>
              <a:rPr kumimoji="0" lang="en-US" sz="1800" b="0" i="0" u="none" strike="noStrike" cap="none" normalizeH="0" baseline="-25000" dirty="0" smtClean="0">
                <a:ln>
                  <a:noFill/>
                </a:ln>
                <a:effectLst/>
                <a:latin typeface="Arial" charset="0"/>
                <a:cs typeface="Lucida Sans Unicode" charset="0"/>
              </a:rPr>
              <a:t>406</a:t>
            </a:r>
          </a:p>
        </p:txBody>
      </p:sp>
      <p:sp>
        <p:nvSpPr>
          <p:cNvPr id="7" name="Rectangle 6"/>
          <p:cNvSpPr/>
          <p:nvPr/>
        </p:nvSpPr>
        <p:spPr bwMode="auto">
          <a:xfrm>
            <a:off x="6089650" y="24130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629</a:t>
            </a:r>
            <a:endParaRPr kumimoji="0" lang="en-US" sz="1800" b="0" i="0" u="none" strike="noStrike" cap="none" normalizeH="0" baseline="-25000" dirty="0" smtClean="0">
              <a:ln>
                <a:noFill/>
              </a:ln>
              <a:effectLst/>
              <a:latin typeface="Arial" charset="0"/>
              <a:cs typeface="Lucida Sans Unicode" charset="0"/>
            </a:endParaRPr>
          </a:p>
        </p:txBody>
      </p:sp>
      <p:sp>
        <p:nvSpPr>
          <p:cNvPr id="8" name="Rectangle 7"/>
          <p:cNvSpPr/>
          <p:nvPr/>
        </p:nvSpPr>
        <p:spPr bwMode="auto">
          <a:xfrm>
            <a:off x="7327900" y="24130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410</a:t>
            </a:r>
            <a:endParaRPr kumimoji="0" lang="en-US" sz="1800" b="0" i="0" u="none" strike="noStrike" cap="none" normalizeH="0" baseline="-25000" dirty="0" smtClean="0">
              <a:ln>
                <a:noFill/>
              </a:ln>
              <a:effectLst/>
              <a:latin typeface="Arial" charset="0"/>
              <a:cs typeface="Lucida Sans Unicode" charset="0"/>
            </a:endParaRPr>
          </a:p>
        </p:txBody>
      </p:sp>
      <p:cxnSp>
        <p:nvCxnSpPr>
          <p:cNvPr id="9" name="Straight Connector 8"/>
          <p:cNvCxnSpPr>
            <a:stCxn id="3" idx="2"/>
            <a:endCxn id="7" idx="0"/>
          </p:cNvCxnSpPr>
          <p:nvPr/>
        </p:nvCxnSpPr>
        <p:spPr bwMode="auto">
          <a:xfrm flipH="1">
            <a:off x="6388100" y="1943100"/>
            <a:ext cx="63500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a:stCxn id="3" idx="2"/>
            <a:endCxn id="8" idx="0"/>
          </p:cNvCxnSpPr>
          <p:nvPr/>
        </p:nvCxnSpPr>
        <p:spPr bwMode="auto">
          <a:xfrm>
            <a:off x="7023100" y="1943100"/>
            <a:ext cx="60325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394450" y="5027136"/>
            <a:ext cx="1511300" cy="646331"/>
          </a:xfrm>
          <a:prstGeom prst="rect">
            <a:avLst/>
          </a:prstGeom>
          <a:noFill/>
        </p:spPr>
        <p:txBody>
          <a:bodyPr wrap="square" rtlCol="0">
            <a:spAutoFit/>
          </a:bodyPr>
          <a:lstStyle/>
          <a:p>
            <a:r>
              <a:rPr lang="en-US" dirty="0" smtClean="0">
                <a:solidFill>
                  <a:srgbClr val="000000"/>
                </a:solidFill>
              </a:rPr>
              <a:t>depth = 5,</a:t>
            </a:r>
          </a:p>
          <a:p>
            <a:r>
              <a:rPr lang="el-GR" altLang="ja-JP" dirty="0"/>
              <a:t>ε</a:t>
            </a:r>
            <a:r>
              <a:rPr lang="en-US" dirty="0" smtClean="0">
                <a:solidFill>
                  <a:srgbClr val="000000"/>
                </a:solidFill>
                <a:latin typeface="+mn-lt"/>
              </a:rPr>
              <a:t> </a:t>
            </a:r>
            <a:r>
              <a:rPr lang="en-US" dirty="0" smtClean="0">
                <a:solidFill>
                  <a:srgbClr val="000000"/>
                </a:solidFill>
              </a:rPr>
              <a:t>=</a:t>
            </a:r>
            <a:r>
              <a:rPr lang="en-US" dirty="0" smtClean="0">
                <a:solidFill>
                  <a:srgbClr val="000000"/>
                </a:solidFill>
                <a:latin typeface="+mn-lt"/>
              </a:rPr>
              <a:t> 0</a:t>
            </a:r>
          </a:p>
        </p:txBody>
      </p:sp>
      <p:sp>
        <p:nvSpPr>
          <p:cNvPr id="15" name="Rectangle 14"/>
          <p:cNvSpPr/>
          <p:nvPr/>
        </p:nvSpPr>
        <p:spPr bwMode="auto">
          <a:xfrm>
            <a:off x="5345282" y="32766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627</a:t>
            </a:r>
            <a:endParaRPr kumimoji="0" lang="en-US" sz="1800" b="0" i="0" u="none" strike="noStrike" cap="none" normalizeH="0" baseline="-25000" dirty="0" smtClean="0">
              <a:ln>
                <a:noFill/>
              </a:ln>
              <a:effectLst/>
              <a:latin typeface="Arial" charset="0"/>
              <a:cs typeface="Lucida Sans Unicode" charset="0"/>
            </a:endParaRPr>
          </a:p>
        </p:txBody>
      </p:sp>
      <p:sp>
        <p:nvSpPr>
          <p:cNvPr id="16" name="Rectangle 15"/>
          <p:cNvSpPr/>
          <p:nvPr/>
        </p:nvSpPr>
        <p:spPr bwMode="auto">
          <a:xfrm>
            <a:off x="6089650" y="32766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834</a:t>
            </a:r>
            <a:endParaRPr kumimoji="0" lang="en-US" sz="1800" b="0" i="0" u="none" strike="noStrike" cap="none" normalizeH="0" baseline="-25000" dirty="0" smtClean="0">
              <a:ln>
                <a:noFill/>
              </a:ln>
              <a:effectLst/>
              <a:latin typeface="Arial" charset="0"/>
              <a:cs typeface="Lucida Sans Unicode" charset="0"/>
            </a:endParaRPr>
          </a:p>
        </p:txBody>
      </p:sp>
      <p:sp>
        <p:nvSpPr>
          <p:cNvPr id="17" name="Rectangle 16"/>
          <p:cNvSpPr/>
          <p:nvPr/>
        </p:nvSpPr>
        <p:spPr bwMode="auto">
          <a:xfrm>
            <a:off x="6089650" y="41148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833</a:t>
            </a:r>
            <a:endParaRPr kumimoji="0" lang="en-US" sz="1800" b="0" i="0" u="none" strike="noStrike" cap="none" normalizeH="0" baseline="-25000" dirty="0" smtClean="0">
              <a:ln>
                <a:noFill/>
              </a:ln>
              <a:effectLst/>
              <a:latin typeface="Arial" charset="0"/>
              <a:cs typeface="Lucida Sans Unicode" charset="0"/>
            </a:endParaRPr>
          </a:p>
        </p:txBody>
      </p:sp>
      <p:sp>
        <p:nvSpPr>
          <p:cNvPr id="18" name="Rectangle 17"/>
          <p:cNvSpPr/>
          <p:nvPr/>
        </p:nvSpPr>
        <p:spPr bwMode="auto">
          <a:xfrm>
            <a:off x="7321550" y="32766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836</a:t>
            </a:r>
            <a:endParaRPr kumimoji="0" lang="en-US" sz="1800" b="0" i="0" u="none" strike="noStrike" cap="none" normalizeH="0" baseline="-25000" dirty="0" smtClean="0">
              <a:ln>
                <a:noFill/>
              </a:ln>
              <a:effectLst/>
              <a:latin typeface="Arial" charset="0"/>
              <a:cs typeface="Lucida Sans Unicode" charset="0"/>
            </a:endParaRPr>
          </a:p>
        </p:txBody>
      </p:sp>
      <p:sp>
        <p:nvSpPr>
          <p:cNvPr id="19" name="Rectangle 18"/>
          <p:cNvSpPr/>
          <p:nvPr/>
        </p:nvSpPr>
        <p:spPr bwMode="auto">
          <a:xfrm>
            <a:off x="7308850" y="41148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835</a:t>
            </a:r>
            <a:endParaRPr kumimoji="0" lang="en-US" sz="1800" b="0" i="0" u="none" strike="noStrike" cap="none" normalizeH="0" baseline="-25000" dirty="0" smtClean="0">
              <a:ln>
                <a:noFill/>
              </a:ln>
              <a:effectLst/>
              <a:latin typeface="Arial" charset="0"/>
              <a:cs typeface="Lucida Sans Unicode" charset="0"/>
            </a:endParaRPr>
          </a:p>
        </p:txBody>
      </p:sp>
      <p:sp>
        <p:nvSpPr>
          <p:cNvPr id="20" name="Rectangle 19"/>
          <p:cNvSpPr/>
          <p:nvPr/>
        </p:nvSpPr>
        <p:spPr bwMode="auto">
          <a:xfrm>
            <a:off x="8058150" y="32766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408</a:t>
            </a:r>
            <a:endParaRPr kumimoji="0" lang="en-US" sz="1800" b="0" i="0" u="none" strike="noStrike" cap="none" normalizeH="0" baseline="-25000" dirty="0" smtClean="0">
              <a:ln>
                <a:noFill/>
              </a:ln>
              <a:effectLst/>
              <a:latin typeface="Arial" charset="0"/>
              <a:cs typeface="Lucida Sans Unicode" charset="0"/>
            </a:endParaRPr>
          </a:p>
        </p:txBody>
      </p:sp>
      <p:cxnSp>
        <p:nvCxnSpPr>
          <p:cNvPr id="21" name="Straight Connector 20"/>
          <p:cNvCxnSpPr>
            <a:stCxn id="7" idx="2"/>
            <a:endCxn id="15" idx="0"/>
          </p:cNvCxnSpPr>
          <p:nvPr/>
        </p:nvCxnSpPr>
        <p:spPr bwMode="auto">
          <a:xfrm flipH="1">
            <a:off x="5643732" y="2832100"/>
            <a:ext cx="744368"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7" idx="2"/>
            <a:endCxn id="16" idx="0"/>
          </p:cNvCxnSpPr>
          <p:nvPr/>
        </p:nvCxnSpPr>
        <p:spPr bwMode="auto">
          <a:xfrm>
            <a:off x="6388100" y="2832100"/>
            <a:ext cx="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2"/>
            <a:endCxn id="17" idx="0"/>
          </p:cNvCxnSpPr>
          <p:nvPr/>
        </p:nvCxnSpPr>
        <p:spPr bwMode="auto">
          <a:xfrm>
            <a:off x="6388100" y="3695700"/>
            <a:ext cx="0" cy="419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8" idx="2"/>
            <a:endCxn id="20" idx="0"/>
          </p:cNvCxnSpPr>
          <p:nvPr/>
        </p:nvCxnSpPr>
        <p:spPr bwMode="auto">
          <a:xfrm>
            <a:off x="7626350" y="2832100"/>
            <a:ext cx="73025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8" idx="2"/>
            <a:endCxn id="18" idx="0"/>
          </p:cNvCxnSpPr>
          <p:nvPr/>
        </p:nvCxnSpPr>
        <p:spPr bwMode="auto">
          <a:xfrm flipH="1">
            <a:off x="7620000" y="2832100"/>
            <a:ext cx="635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8" idx="2"/>
            <a:endCxn id="19" idx="0"/>
          </p:cNvCxnSpPr>
          <p:nvPr/>
        </p:nvCxnSpPr>
        <p:spPr bwMode="auto">
          <a:xfrm flipH="1">
            <a:off x="7607300" y="3695700"/>
            <a:ext cx="12700" cy="419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6848FA96-84E8-4582-860F-337DD09F5A80}" type="slidenum">
              <a:rPr lang="en-US" smtClean="0"/>
              <a:t>39</a:t>
            </a:fld>
            <a:endParaRPr lang="en-US"/>
          </a:p>
        </p:txBody>
      </p:sp>
    </p:spTree>
    <p:extLst>
      <p:ext uri="{BB962C8B-B14F-4D97-AF65-F5344CB8AC3E}">
        <p14:creationId xmlns:p14="http://schemas.microsoft.com/office/powerpoint/2010/main" val="88120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Background</a:t>
            </a:r>
          </a:p>
          <a:p>
            <a:pPr marL="820085" lvl="1" indent="-457200">
              <a:buFont typeface="Arial" panose="020B0604020202020204" pitchFamily="34" charset="0"/>
              <a:buChar char="•"/>
            </a:pPr>
            <a:r>
              <a:rPr lang="en-US" dirty="0" smtClean="0"/>
              <a:t>Graphical Models and Heuristic Search</a:t>
            </a:r>
          </a:p>
          <a:p>
            <a:pPr marL="457200" indent="-457200">
              <a:buFont typeface="Arial" panose="020B0604020202020204" pitchFamily="34" charset="0"/>
              <a:buChar char="•"/>
            </a:pPr>
            <a:r>
              <a:rPr lang="en-US" dirty="0" smtClean="0"/>
              <a:t>Cost</a:t>
            </a:r>
            <a:r>
              <a:rPr lang="en-US" dirty="0"/>
              <a:t>-Directed Look-ahead in AND/OR Search via Residual </a:t>
            </a:r>
            <a:r>
              <a:rPr lang="en-US" dirty="0" smtClean="0"/>
              <a:t>Analysis</a:t>
            </a:r>
          </a:p>
          <a:p>
            <a:pPr marL="457200" indent="-457200">
              <a:buFont typeface="Arial" panose="020B0604020202020204" pitchFamily="34" charset="0"/>
              <a:buChar char="•"/>
            </a:pPr>
            <a:r>
              <a:rPr lang="en-US" dirty="0" err="1" smtClean="0"/>
              <a:t>Subproblem</a:t>
            </a:r>
            <a:r>
              <a:rPr lang="en-US" dirty="0" smtClean="0"/>
              <a:t> Ordering for AOBF</a:t>
            </a:r>
          </a:p>
        </p:txBody>
      </p:sp>
      <p:sp>
        <p:nvSpPr>
          <p:cNvPr id="4" name="Slide Number Placeholder 3"/>
          <p:cNvSpPr>
            <a:spLocks noGrp="1"/>
          </p:cNvSpPr>
          <p:nvPr>
            <p:ph type="sldNum" sz="quarter" idx="10"/>
          </p:nvPr>
        </p:nvSpPr>
        <p:spPr/>
        <p:txBody>
          <a:bodyPr/>
          <a:lstStyle/>
          <a:p>
            <a:fld id="{6848FA96-84E8-4582-860F-337DD09F5A80}" type="slidenum">
              <a:rPr lang="en-US" smtClean="0"/>
              <a:t>4</a:t>
            </a:fld>
            <a:endParaRPr lang="en-US"/>
          </a:p>
        </p:txBody>
      </p:sp>
    </p:spTree>
    <p:extLst>
      <p:ext uri="{BB962C8B-B14F-4D97-AF65-F5344CB8AC3E}">
        <p14:creationId xmlns:p14="http://schemas.microsoft.com/office/powerpoint/2010/main" val="345356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Sample of a part of a </a:t>
            </a:r>
            <a:r>
              <a:rPr lang="en-US" sz="3200" dirty="0" err="1" smtClean="0"/>
              <a:t>pseudotree</a:t>
            </a:r>
            <a:r>
              <a:rPr lang="en-US" sz="3200" dirty="0" smtClean="0"/>
              <a:t> (pedigree40)</a:t>
            </a:r>
            <a:endParaRPr lang="en-US" sz="3200" dirty="0"/>
          </a:p>
        </p:txBody>
      </p:sp>
      <p:pic>
        <p:nvPicPr>
          <p:cNvPr id="5" name="Content Placeholder 4" descr="pedigree40-i6.png"/>
          <p:cNvPicPr>
            <a:picLocks noGrp="1" noChangeAspect="1"/>
          </p:cNvPicPr>
          <p:nvPr>
            <p:ph idx="1"/>
          </p:nvPr>
        </p:nvPicPr>
        <p:blipFill>
          <a:blip r:embed="rId3" cstate="email">
            <a:extLst>
              <a:ext uri="{28A0092B-C50C-407E-A947-70E740481C1C}">
                <a14:useLocalDpi xmlns:a14="http://schemas.microsoft.com/office/drawing/2010/main" val="0"/>
              </a:ext>
            </a:extLst>
          </a:blip>
          <a:srcRect l="-13970" r="-13970"/>
          <a:stretch>
            <a:fillRect/>
          </a:stretch>
        </p:blipFill>
        <p:spPr>
          <a:xfrm>
            <a:off x="-626871" y="1581895"/>
            <a:ext cx="6700389" cy="3785209"/>
          </a:xfrm>
        </p:spPr>
      </p:pic>
      <p:sp>
        <p:nvSpPr>
          <p:cNvPr id="3" name="Rectangle 2"/>
          <p:cNvSpPr/>
          <p:nvPr/>
        </p:nvSpPr>
        <p:spPr bwMode="auto">
          <a:xfrm>
            <a:off x="6724650" y="1524000"/>
            <a:ext cx="596900" cy="419100"/>
          </a:xfrm>
          <a:prstGeom prst="rect">
            <a:avLst/>
          </a:prstGeom>
          <a:solidFill>
            <a:srgbClr val="99CCFF">
              <a:alpha val="4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latin typeface="Arial" charset="0"/>
                <a:cs typeface="Lucida Sans Unicode" charset="0"/>
              </a:rPr>
              <a:t>X</a:t>
            </a:r>
            <a:r>
              <a:rPr kumimoji="0" lang="en-US" sz="1800" b="0" i="0" u="none" strike="noStrike" cap="none" normalizeH="0" baseline="-25000" dirty="0" smtClean="0">
                <a:ln>
                  <a:noFill/>
                </a:ln>
                <a:effectLst/>
                <a:latin typeface="Arial" charset="0"/>
                <a:cs typeface="Lucida Sans Unicode" charset="0"/>
              </a:rPr>
              <a:t>406</a:t>
            </a:r>
          </a:p>
        </p:txBody>
      </p:sp>
      <p:sp>
        <p:nvSpPr>
          <p:cNvPr id="7" name="Rectangle 6"/>
          <p:cNvSpPr/>
          <p:nvPr/>
        </p:nvSpPr>
        <p:spPr bwMode="auto">
          <a:xfrm>
            <a:off x="6089650" y="24130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629</a:t>
            </a:r>
            <a:endParaRPr kumimoji="0" lang="en-US" sz="1800" b="0" i="0" u="none" strike="noStrike" cap="none" normalizeH="0" baseline="-25000" dirty="0" smtClean="0">
              <a:ln>
                <a:noFill/>
              </a:ln>
              <a:effectLst/>
              <a:latin typeface="Arial" charset="0"/>
              <a:cs typeface="Lucida Sans Unicode" charset="0"/>
            </a:endParaRPr>
          </a:p>
        </p:txBody>
      </p:sp>
      <p:sp>
        <p:nvSpPr>
          <p:cNvPr id="8" name="Rectangle 7"/>
          <p:cNvSpPr/>
          <p:nvPr/>
        </p:nvSpPr>
        <p:spPr bwMode="auto">
          <a:xfrm>
            <a:off x="7327900" y="24130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410</a:t>
            </a:r>
            <a:endParaRPr kumimoji="0" lang="en-US" sz="1800" b="0" i="0" u="none" strike="noStrike" cap="none" normalizeH="0" baseline="-25000" dirty="0" smtClean="0">
              <a:ln>
                <a:noFill/>
              </a:ln>
              <a:effectLst/>
              <a:latin typeface="Arial" charset="0"/>
              <a:cs typeface="Lucida Sans Unicode" charset="0"/>
            </a:endParaRPr>
          </a:p>
        </p:txBody>
      </p:sp>
      <p:cxnSp>
        <p:nvCxnSpPr>
          <p:cNvPr id="9" name="Straight Connector 8"/>
          <p:cNvCxnSpPr>
            <a:stCxn id="3" idx="2"/>
            <a:endCxn id="7" idx="0"/>
          </p:cNvCxnSpPr>
          <p:nvPr/>
        </p:nvCxnSpPr>
        <p:spPr bwMode="auto">
          <a:xfrm flipH="1">
            <a:off x="6388100" y="1943100"/>
            <a:ext cx="63500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a:stCxn id="3" idx="2"/>
            <a:endCxn id="8" idx="0"/>
          </p:cNvCxnSpPr>
          <p:nvPr/>
        </p:nvCxnSpPr>
        <p:spPr bwMode="auto">
          <a:xfrm>
            <a:off x="7023100" y="1943100"/>
            <a:ext cx="603250" cy="4699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394449" y="5027136"/>
            <a:ext cx="1852735" cy="646331"/>
          </a:xfrm>
          <a:prstGeom prst="rect">
            <a:avLst/>
          </a:prstGeom>
          <a:noFill/>
        </p:spPr>
        <p:txBody>
          <a:bodyPr wrap="square" rtlCol="0">
            <a:spAutoFit/>
          </a:bodyPr>
          <a:lstStyle/>
          <a:p>
            <a:r>
              <a:rPr lang="en-US" dirty="0">
                <a:solidFill>
                  <a:srgbClr val="000000"/>
                </a:solidFill>
              </a:rPr>
              <a:t>d</a:t>
            </a:r>
            <a:r>
              <a:rPr lang="en-US" dirty="0" smtClean="0">
                <a:solidFill>
                  <a:srgbClr val="000000"/>
                </a:solidFill>
              </a:rPr>
              <a:t>epth ≥ 3,</a:t>
            </a:r>
          </a:p>
          <a:p>
            <a:r>
              <a:rPr lang="el-GR" altLang="ja-JP" dirty="0"/>
              <a:t>ε</a:t>
            </a:r>
            <a:r>
              <a:rPr lang="en-US" dirty="0" smtClean="0">
                <a:solidFill>
                  <a:srgbClr val="000000"/>
                </a:solidFill>
                <a:latin typeface="+mn-lt"/>
              </a:rPr>
              <a:t> </a:t>
            </a:r>
            <a:r>
              <a:rPr lang="en-US" dirty="0" smtClean="0">
                <a:solidFill>
                  <a:srgbClr val="000000"/>
                </a:solidFill>
              </a:rPr>
              <a:t>=</a:t>
            </a:r>
            <a:r>
              <a:rPr lang="en-US" dirty="0" smtClean="0">
                <a:solidFill>
                  <a:srgbClr val="000000"/>
                </a:solidFill>
                <a:latin typeface="+mn-lt"/>
              </a:rPr>
              <a:t> </a:t>
            </a:r>
            <a:r>
              <a:rPr lang="en-US" dirty="0" smtClean="0">
                <a:solidFill>
                  <a:srgbClr val="000000"/>
                </a:solidFill>
              </a:rPr>
              <a:t>9.5</a:t>
            </a:r>
            <a:endParaRPr lang="en-US" dirty="0" smtClean="0">
              <a:solidFill>
                <a:srgbClr val="000000"/>
              </a:solidFill>
              <a:latin typeface="+mn-lt"/>
            </a:endParaRPr>
          </a:p>
        </p:txBody>
      </p:sp>
      <p:sp>
        <p:nvSpPr>
          <p:cNvPr id="16" name="Rectangle 15"/>
          <p:cNvSpPr/>
          <p:nvPr/>
        </p:nvSpPr>
        <p:spPr bwMode="auto">
          <a:xfrm>
            <a:off x="6089650" y="3276600"/>
            <a:ext cx="596900" cy="419100"/>
          </a:xfrm>
          <a:prstGeom prst="rect">
            <a:avLst/>
          </a:prstGeom>
          <a:solidFill>
            <a:srgbClr val="99CC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834</a:t>
            </a:r>
            <a:endParaRPr kumimoji="0" lang="en-US" sz="1800" b="0" i="0" u="none" strike="noStrike" cap="none" normalizeH="0" baseline="-25000" dirty="0" smtClean="0">
              <a:ln>
                <a:noFill/>
              </a:ln>
              <a:effectLst/>
              <a:latin typeface="Arial" charset="0"/>
              <a:cs typeface="Lucida Sans Unicode" charset="0"/>
            </a:endParaRPr>
          </a:p>
        </p:txBody>
      </p:sp>
      <p:sp>
        <p:nvSpPr>
          <p:cNvPr id="17" name="Rectangle 16"/>
          <p:cNvSpPr/>
          <p:nvPr/>
        </p:nvSpPr>
        <p:spPr bwMode="auto">
          <a:xfrm>
            <a:off x="6089650" y="41148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833</a:t>
            </a:r>
            <a:endParaRPr kumimoji="0" lang="en-US" sz="1800" b="0" i="0" u="none" strike="noStrike" cap="none" normalizeH="0" baseline="-25000" dirty="0" smtClean="0">
              <a:ln>
                <a:noFill/>
              </a:ln>
              <a:effectLst/>
              <a:latin typeface="Arial" charset="0"/>
              <a:cs typeface="Lucida Sans Unicode" charset="0"/>
            </a:endParaRPr>
          </a:p>
        </p:txBody>
      </p:sp>
      <p:sp>
        <p:nvSpPr>
          <p:cNvPr id="20" name="Rectangle 19"/>
          <p:cNvSpPr/>
          <p:nvPr/>
        </p:nvSpPr>
        <p:spPr bwMode="auto">
          <a:xfrm>
            <a:off x="8058150" y="32766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408</a:t>
            </a:r>
            <a:endParaRPr kumimoji="0" lang="en-US" sz="1800" b="0" i="0" u="none" strike="noStrike" cap="none" normalizeH="0" baseline="-25000" dirty="0" smtClean="0">
              <a:ln>
                <a:noFill/>
              </a:ln>
              <a:effectLst/>
              <a:latin typeface="Arial" charset="0"/>
              <a:cs typeface="Lucida Sans Unicode" charset="0"/>
            </a:endParaRPr>
          </a:p>
        </p:txBody>
      </p:sp>
      <p:cxnSp>
        <p:nvCxnSpPr>
          <p:cNvPr id="24" name="Straight Connector 23"/>
          <p:cNvCxnSpPr>
            <a:stCxn id="7" idx="2"/>
            <a:endCxn id="16" idx="0"/>
          </p:cNvCxnSpPr>
          <p:nvPr/>
        </p:nvCxnSpPr>
        <p:spPr bwMode="auto">
          <a:xfrm>
            <a:off x="6388100" y="2832100"/>
            <a:ext cx="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2"/>
            <a:endCxn id="17" idx="0"/>
          </p:cNvCxnSpPr>
          <p:nvPr/>
        </p:nvCxnSpPr>
        <p:spPr bwMode="auto">
          <a:xfrm>
            <a:off x="6388100" y="3695700"/>
            <a:ext cx="0" cy="4191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8" idx="2"/>
            <a:endCxn id="20" idx="0"/>
          </p:cNvCxnSpPr>
          <p:nvPr/>
        </p:nvCxnSpPr>
        <p:spPr bwMode="auto">
          <a:xfrm>
            <a:off x="7626350" y="2832100"/>
            <a:ext cx="730250"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a:off x="5345282" y="3276600"/>
            <a:ext cx="596900" cy="419100"/>
          </a:xfrm>
          <a:prstGeom prst="rect">
            <a:avLst/>
          </a:prstGeom>
          <a:solidFill>
            <a:srgbClr val="99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smtClean="0">
                <a:latin typeface="Arial" charset="0"/>
                <a:cs typeface="Lucida Sans Unicode" charset="0"/>
              </a:rPr>
              <a:t>X</a:t>
            </a:r>
            <a:r>
              <a:rPr lang="en-US" baseline="-25000" dirty="0" smtClean="0">
                <a:latin typeface="Arial" charset="0"/>
                <a:cs typeface="Lucida Sans Unicode" charset="0"/>
              </a:rPr>
              <a:t>627</a:t>
            </a:r>
            <a:endParaRPr kumimoji="0" lang="en-US" sz="1800" b="0" i="0" u="none" strike="noStrike" cap="none" normalizeH="0" baseline="-25000" dirty="0" smtClean="0">
              <a:ln>
                <a:noFill/>
              </a:ln>
              <a:effectLst/>
              <a:latin typeface="Arial" charset="0"/>
              <a:cs typeface="Lucida Sans Unicode" charset="0"/>
            </a:endParaRPr>
          </a:p>
        </p:txBody>
      </p:sp>
      <p:cxnSp>
        <p:nvCxnSpPr>
          <p:cNvPr id="19" name="Straight Connector 18"/>
          <p:cNvCxnSpPr>
            <a:endCxn id="18" idx="0"/>
          </p:cNvCxnSpPr>
          <p:nvPr/>
        </p:nvCxnSpPr>
        <p:spPr bwMode="auto">
          <a:xfrm flipH="1">
            <a:off x="5643732" y="2832100"/>
            <a:ext cx="744368" cy="4445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6848FA96-84E8-4582-860F-337DD09F5A80}" type="slidenum">
              <a:rPr lang="en-US" smtClean="0"/>
              <a:t>40</a:t>
            </a:fld>
            <a:endParaRPr lang="en-US"/>
          </a:p>
        </p:txBody>
      </p:sp>
    </p:spTree>
    <p:extLst>
      <p:ext uri="{BB962C8B-B14F-4D97-AF65-F5344CB8AC3E}">
        <p14:creationId xmlns:p14="http://schemas.microsoft.com/office/powerpoint/2010/main" val="364781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Graphical Model</a:t>
            </a:r>
            <a:endParaRPr lang="en-US" dirty="0"/>
          </a:p>
        </p:txBody>
      </p:sp>
      <p:grpSp>
        <p:nvGrpSpPr>
          <p:cNvPr id="4" name="Group 3"/>
          <p:cNvGrpSpPr/>
          <p:nvPr/>
        </p:nvGrpSpPr>
        <p:grpSpPr>
          <a:xfrm>
            <a:off x="4358120" y="1412603"/>
            <a:ext cx="1295400" cy="1676294"/>
            <a:chOff x="1055945" y="2243164"/>
            <a:chExt cx="1295400" cy="1676294"/>
          </a:xfrm>
          <a:solidFill>
            <a:schemeClr val="tx2">
              <a:lumMod val="40000"/>
              <a:lumOff val="60000"/>
            </a:schemeClr>
          </a:solidFill>
        </p:grpSpPr>
        <p:sp>
          <p:nvSpPr>
            <p:cNvPr id="5" name="Oval 4"/>
            <p:cNvSpPr/>
            <p:nvPr/>
          </p:nvSpPr>
          <p:spPr>
            <a:xfrm>
              <a:off x="1725979" y="2243164"/>
              <a:ext cx="268014" cy="285643"/>
            </a:xfrm>
            <a:prstGeom prst="ellipse">
              <a:avLst/>
            </a:prstGeom>
            <a:solidFill>
              <a:srgbClr val="99CCFF">
                <a:alpha val="50000"/>
              </a:srgbClr>
            </a:solidFill>
            <a:ln w="317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6" name="Oval 5"/>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7" name="Oval 6"/>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8" name="Oval 7"/>
            <p:cNvSpPr/>
            <p:nvPr/>
          </p:nvSpPr>
          <p:spPr>
            <a:xfrm>
              <a:off x="2083331"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9" name="Oval 8"/>
            <p:cNvSpPr/>
            <p:nvPr/>
          </p:nvSpPr>
          <p:spPr>
            <a:xfrm>
              <a:off x="2083331" y="363357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10" name="Straight Connector 9"/>
            <p:cNvCxnSpPr>
              <a:stCxn id="5" idx="4"/>
              <a:endCxn id="6" idx="0"/>
            </p:cNvCxnSpPr>
            <p:nvPr/>
          </p:nvCxnSpPr>
          <p:spPr>
            <a:xfrm>
              <a:off x="1859986" y="2528807"/>
              <a:ext cx="0" cy="184223"/>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3"/>
              <a:endCxn id="7" idx="0"/>
            </p:cNvCxnSpPr>
            <p:nvPr/>
          </p:nvCxnSpPr>
          <p:spPr>
            <a:xfrm flipH="1">
              <a:off x="1502635" y="2956842"/>
              <a:ext cx="262594" cy="155502"/>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8" idx="0"/>
            </p:cNvCxnSpPr>
            <p:nvPr/>
          </p:nvCxnSpPr>
          <p:spPr>
            <a:xfrm>
              <a:off x="1954743" y="2956842"/>
              <a:ext cx="262595" cy="155502"/>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4"/>
              <a:endCxn id="9" idx="0"/>
            </p:cNvCxnSpPr>
            <p:nvPr/>
          </p:nvCxnSpPr>
          <p:spPr>
            <a:xfrm>
              <a:off x="2217338" y="3397987"/>
              <a:ext cx="0" cy="235589"/>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55945" y="3633815"/>
              <a:ext cx="268014" cy="285643"/>
            </a:xfrm>
            <a:prstGeom prst="ellipse">
              <a:avLst/>
            </a:prstGeom>
            <a:solidFill>
              <a:srgbClr val="C0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5" name="Oval 14"/>
            <p:cNvSpPr/>
            <p:nvPr/>
          </p:nvSpPr>
          <p:spPr>
            <a:xfrm>
              <a:off x="1725979" y="363381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6" name="Straight Connector 15"/>
            <p:cNvCxnSpPr>
              <a:stCxn id="7" idx="3"/>
              <a:endCxn id="14" idx="0"/>
            </p:cNvCxnSpPr>
            <p:nvPr/>
          </p:nvCxnSpPr>
          <p:spPr>
            <a:xfrm flipH="1">
              <a:off x="1189952" y="3356156"/>
              <a:ext cx="217926" cy="277659"/>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5"/>
              <a:endCxn id="15" idx="0"/>
            </p:cNvCxnSpPr>
            <p:nvPr/>
          </p:nvCxnSpPr>
          <p:spPr>
            <a:xfrm>
              <a:off x="1597392" y="3356156"/>
              <a:ext cx="262594" cy="277659"/>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62022" y="1421291"/>
            <a:ext cx="3375798" cy="1903391"/>
            <a:chOff x="6684" y="1346050"/>
            <a:chExt cx="4853372" cy="2513998"/>
          </a:xfrm>
        </p:grpSpPr>
        <p:sp>
          <p:nvSpPr>
            <p:cNvPr id="23" name="Rounded Rectangle 22"/>
            <p:cNvSpPr/>
            <p:nvPr/>
          </p:nvSpPr>
          <p:spPr>
            <a:xfrm>
              <a:off x="2550273" y="1373402"/>
              <a:ext cx="623447"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sz="700"/>
            </a:p>
          </p:txBody>
        </p:sp>
        <p:sp>
          <p:nvSpPr>
            <p:cNvPr id="24" name="TextBox 5"/>
            <p:cNvSpPr txBox="1">
              <a:spLocks noChangeArrowheads="1"/>
            </p:cNvSpPr>
            <p:nvPr/>
          </p:nvSpPr>
          <p:spPr bwMode="auto">
            <a:xfrm>
              <a:off x="2233612" y="1346050"/>
              <a:ext cx="288547" cy="307777"/>
            </a:xfrm>
            <a:prstGeom prst="rect">
              <a:avLst/>
            </a:prstGeom>
            <a:noFill/>
            <a:ln w="31750">
              <a:noFill/>
              <a:miter lim="800000"/>
              <a:headEnd/>
              <a:tailEnd/>
            </a:ln>
          </p:spPr>
          <p:txBody>
            <a:bodyPr wrap="none">
              <a:noAutofit/>
            </a:bodyPr>
            <a:lstStyle/>
            <a:p>
              <a:r>
                <a:rPr lang="en-US" sz="700" dirty="0"/>
                <a:t>A</a:t>
              </a:r>
            </a:p>
          </p:txBody>
        </p:sp>
        <p:sp>
          <p:nvSpPr>
            <p:cNvPr id="25" name="Rounded Rectangle 24"/>
            <p:cNvSpPr/>
            <p:nvPr/>
          </p:nvSpPr>
          <p:spPr>
            <a:xfrm>
              <a:off x="2550273" y="1945912"/>
              <a:ext cx="623446"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f(A,B)</a:t>
              </a:r>
            </a:p>
          </p:txBody>
        </p:sp>
        <p:sp>
          <p:nvSpPr>
            <p:cNvPr id="26" name="TextBox 7"/>
            <p:cNvSpPr txBox="1">
              <a:spLocks noChangeArrowheads="1"/>
            </p:cNvSpPr>
            <p:nvPr/>
          </p:nvSpPr>
          <p:spPr bwMode="auto">
            <a:xfrm>
              <a:off x="2241745" y="1927679"/>
              <a:ext cx="282323" cy="307777"/>
            </a:xfrm>
            <a:prstGeom prst="rect">
              <a:avLst/>
            </a:prstGeom>
            <a:noFill/>
            <a:ln w="31750">
              <a:noFill/>
              <a:miter lim="800000"/>
              <a:headEnd/>
              <a:tailEnd/>
            </a:ln>
          </p:spPr>
          <p:txBody>
            <a:bodyPr wrap="none">
              <a:noAutofit/>
            </a:bodyPr>
            <a:lstStyle/>
            <a:p>
              <a:r>
                <a:rPr lang="en-US" sz="700" dirty="0"/>
                <a:t>B</a:t>
              </a:r>
            </a:p>
          </p:txBody>
        </p:sp>
        <p:sp>
          <p:nvSpPr>
            <p:cNvPr id="27" name="Rounded Rectangle 26"/>
            <p:cNvSpPr/>
            <p:nvPr/>
          </p:nvSpPr>
          <p:spPr>
            <a:xfrm>
              <a:off x="2040181" y="2621421"/>
              <a:ext cx="623446"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f(B,C)</a:t>
              </a:r>
            </a:p>
          </p:txBody>
        </p:sp>
        <p:sp>
          <p:nvSpPr>
            <p:cNvPr id="28" name="TextBox 9"/>
            <p:cNvSpPr txBox="1">
              <a:spLocks noChangeArrowheads="1"/>
            </p:cNvSpPr>
            <p:nvPr/>
          </p:nvSpPr>
          <p:spPr bwMode="auto">
            <a:xfrm>
              <a:off x="1695182" y="2589513"/>
              <a:ext cx="280395" cy="307777"/>
            </a:xfrm>
            <a:prstGeom prst="rect">
              <a:avLst/>
            </a:prstGeom>
            <a:noFill/>
            <a:ln w="31750">
              <a:noFill/>
              <a:miter lim="800000"/>
              <a:headEnd/>
              <a:tailEnd/>
            </a:ln>
          </p:spPr>
          <p:txBody>
            <a:bodyPr wrap="none">
              <a:noAutofit/>
            </a:bodyPr>
            <a:lstStyle/>
            <a:p>
              <a:r>
                <a:rPr lang="en-US" sz="700" dirty="0"/>
                <a:t>C</a:t>
              </a:r>
            </a:p>
          </p:txBody>
        </p:sp>
        <p:sp>
          <p:nvSpPr>
            <p:cNvPr id="29" name="Rounded Rectangle 28"/>
            <p:cNvSpPr/>
            <p:nvPr/>
          </p:nvSpPr>
          <p:spPr>
            <a:xfrm>
              <a:off x="3787210" y="2604045"/>
              <a:ext cx="621085"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f(B,F)</a:t>
              </a:r>
            </a:p>
          </p:txBody>
        </p:sp>
        <p:sp>
          <p:nvSpPr>
            <p:cNvPr id="30" name="TextBox 11"/>
            <p:cNvSpPr txBox="1">
              <a:spLocks noChangeArrowheads="1"/>
            </p:cNvSpPr>
            <p:nvPr/>
          </p:nvSpPr>
          <p:spPr bwMode="auto">
            <a:xfrm>
              <a:off x="3426188" y="2589514"/>
              <a:ext cx="267158" cy="307777"/>
            </a:xfrm>
            <a:prstGeom prst="rect">
              <a:avLst/>
            </a:prstGeom>
            <a:noFill/>
            <a:ln w="31750">
              <a:noFill/>
              <a:miter lim="800000"/>
              <a:headEnd/>
              <a:tailEnd/>
            </a:ln>
          </p:spPr>
          <p:txBody>
            <a:bodyPr wrap="none">
              <a:noAutofit/>
            </a:bodyPr>
            <a:lstStyle/>
            <a:p>
              <a:r>
                <a:rPr lang="en-US" sz="700" dirty="0"/>
                <a:t>F</a:t>
              </a:r>
            </a:p>
          </p:txBody>
        </p:sp>
        <p:sp>
          <p:nvSpPr>
            <p:cNvPr id="31" name="Rounded Rectangle 30"/>
            <p:cNvSpPr/>
            <p:nvPr/>
          </p:nvSpPr>
          <p:spPr>
            <a:xfrm>
              <a:off x="3755150" y="3328702"/>
              <a:ext cx="706100" cy="45341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f(A,G) f(F,G)</a:t>
              </a:r>
            </a:p>
          </p:txBody>
        </p:sp>
        <p:sp>
          <p:nvSpPr>
            <p:cNvPr id="32" name="TextBox 13"/>
            <p:cNvSpPr txBox="1">
              <a:spLocks noChangeArrowheads="1"/>
            </p:cNvSpPr>
            <p:nvPr/>
          </p:nvSpPr>
          <p:spPr bwMode="auto">
            <a:xfrm>
              <a:off x="3398940" y="3328701"/>
              <a:ext cx="297928" cy="307777"/>
            </a:xfrm>
            <a:prstGeom prst="rect">
              <a:avLst/>
            </a:prstGeom>
            <a:noFill/>
            <a:ln w="31750">
              <a:noFill/>
              <a:miter lim="800000"/>
              <a:headEnd/>
              <a:tailEnd/>
            </a:ln>
          </p:spPr>
          <p:txBody>
            <a:bodyPr wrap="none">
              <a:noAutofit/>
            </a:bodyPr>
            <a:lstStyle/>
            <a:p>
              <a:r>
                <a:rPr lang="en-US" sz="700" dirty="0"/>
                <a:t>G</a:t>
              </a:r>
            </a:p>
          </p:txBody>
        </p:sp>
        <p:sp>
          <p:nvSpPr>
            <p:cNvPr id="33" name="Rounded Rectangle 32"/>
            <p:cNvSpPr/>
            <p:nvPr/>
          </p:nvSpPr>
          <p:spPr>
            <a:xfrm>
              <a:off x="2493596" y="3328702"/>
              <a:ext cx="680123" cy="45341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f(B,E) f(C,E)</a:t>
              </a:r>
            </a:p>
          </p:txBody>
        </p:sp>
        <p:sp>
          <p:nvSpPr>
            <p:cNvPr id="34" name="TextBox 15"/>
            <p:cNvSpPr txBox="1">
              <a:spLocks noChangeArrowheads="1"/>
            </p:cNvSpPr>
            <p:nvPr/>
          </p:nvSpPr>
          <p:spPr bwMode="auto">
            <a:xfrm>
              <a:off x="2148597" y="3328701"/>
              <a:ext cx="272330" cy="307777"/>
            </a:xfrm>
            <a:prstGeom prst="rect">
              <a:avLst/>
            </a:prstGeom>
            <a:noFill/>
            <a:ln w="31750">
              <a:noFill/>
              <a:miter lim="800000"/>
              <a:headEnd/>
              <a:tailEnd/>
            </a:ln>
          </p:spPr>
          <p:txBody>
            <a:bodyPr wrap="none">
              <a:noAutofit/>
            </a:bodyPr>
            <a:lstStyle/>
            <a:p>
              <a:r>
                <a:rPr lang="en-US" sz="700"/>
                <a:t>E</a:t>
              </a:r>
            </a:p>
          </p:txBody>
        </p:sp>
        <p:sp>
          <p:nvSpPr>
            <p:cNvPr id="35" name="Rounded Rectangle 34"/>
            <p:cNvSpPr/>
            <p:nvPr/>
          </p:nvSpPr>
          <p:spPr>
            <a:xfrm>
              <a:off x="1360058" y="3328702"/>
              <a:ext cx="680123" cy="45341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f(B,D) f(C,D)</a:t>
              </a:r>
            </a:p>
          </p:txBody>
        </p:sp>
        <p:sp>
          <p:nvSpPr>
            <p:cNvPr id="36" name="TextBox 17"/>
            <p:cNvSpPr txBox="1">
              <a:spLocks noChangeArrowheads="1"/>
            </p:cNvSpPr>
            <p:nvPr/>
          </p:nvSpPr>
          <p:spPr bwMode="auto">
            <a:xfrm>
              <a:off x="1015058" y="3328701"/>
              <a:ext cx="295123" cy="307777"/>
            </a:xfrm>
            <a:prstGeom prst="rect">
              <a:avLst/>
            </a:prstGeom>
            <a:noFill/>
            <a:ln w="31750">
              <a:noFill/>
              <a:miter lim="800000"/>
              <a:headEnd/>
              <a:tailEnd/>
            </a:ln>
          </p:spPr>
          <p:txBody>
            <a:bodyPr wrap="none">
              <a:noAutofit/>
            </a:bodyPr>
            <a:lstStyle/>
            <a:p>
              <a:r>
                <a:rPr lang="en-US" sz="700"/>
                <a:t>D</a:t>
              </a:r>
            </a:p>
          </p:txBody>
        </p:sp>
        <p:cxnSp>
          <p:nvCxnSpPr>
            <p:cNvPr id="37" name="Straight Arrow Connector 36"/>
            <p:cNvCxnSpPr>
              <a:stCxn id="35" idx="0"/>
              <a:endCxn id="27" idx="2"/>
            </p:cNvCxnSpPr>
            <p:nvPr/>
          </p:nvCxnSpPr>
          <p:spPr>
            <a:xfrm rot="5400000" flipH="1" flipV="1">
              <a:off x="1785725" y="2762523"/>
              <a:ext cx="480573" cy="65178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0"/>
              <a:endCxn id="27" idx="2"/>
            </p:cNvCxnSpPr>
            <p:nvPr/>
          </p:nvCxnSpPr>
          <p:spPr>
            <a:xfrm rot="16200000" flipV="1">
              <a:off x="2352494" y="2847539"/>
              <a:ext cx="480573" cy="4817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1" idx="0"/>
              <a:endCxn id="29" idx="2"/>
            </p:cNvCxnSpPr>
            <p:nvPr/>
          </p:nvCxnSpPr>
          <p:spPr>
            <a:xfrm flipH="1" flipV="1">
              <a:off x="4097753" y="2830753"/>
              <a:ext cx="10447" cy="4979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0"/>
              <a:endCxn id="25" idx="2"/>
            </p:cNvCxnSpPr>
            <p:nvPr/>
          </p:nvCxnSpPr>
          <p:spPr>
            <a:xfrm flipV="1">
              <a:off x="2351904" y="2172619"/>
              <a:ext cx="510092" cy="4488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0"/>
              <a:endCxn id="25" idx="2"/>
            </p:cNvCxnSpPr>
            <p:nvPr/>
          </p:nvCxnSpPr>
          <p:spPr>
            <a:xfrm flipH="1" flipV="1">
              <a:off x="2861996" y="2172620"/>
              <a:ext cx="1235757" cy="4314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5" idx="0"/>
              <a:endCxn id="23" idx="2"/>
            </p:cNvCxnSpPr>
            <p:nvPr/>
          </p:nvCxnSpPr>
          <p:spPr>
            <a:xfrm flipV="1">
              <a:off x="2861996" y="1600110"/>
              <a:ext cx="0" cy="3458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3571075" y="2196706"/>
              <a:ext cx="736099"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F</a:t>
              </a:r>
              <a:r>
                <a:rPr lang="en-US" sz="700" b="1" dirty="0" smtClean="0">
                  <a:solidFill>
                    <a:srgbClr val="FF0000"/>
                  </a:solidFill>
                </a:rPr>
                <a:t> </a:t>
              </a:r>
              <a:r>
                <a:rPr lang="en-US" sz="700" b="1" dirty="0">
                  <a:solidFill>
                    <a:srgbClr val="FF0000"/>
                  </a:solidFill>
                </a:rPr>
                <a:t>(A,B)</a:t>
              </a:r>
            </a:p>
          </p:txBody>
        </p:sp>
        <p:sp>
          <p:nvSpPr>
            <p:cNvPr id="44" name="TextBox 43"/>
            <p:cNvSpPr txBox="1">
              <a:spLocks noChangeArrowheads="1"/>
            </p:cNvSpPr>
            <p:nvPr/>
          </p:nvSpPr>
          <p:spPr bwMode="auto">
            <a:xfrm>
              <a:off x="2890335" y="1615762"/>
              <a:ext cx="600311"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B</a:t>
              </a:r>
              <a:r>
                <a:rPr lang="en-US" sz="700" b="1" dirty="0" smtClean="0">
                  <a:solidFill>
                    <a:srgbClr val="FF0000"/>
                  </a:solidFill>
                </a:rPr>
                <a:t> (</a:t>
              </a:r>
              <a:r>
                <a:rPr lang="en-US" sz="700" b="1" dirty="0">
                  <a:solidFill>
                    <a:srgbClr val="FF0000"/>
                  </a:solidFill>
                </a:rPr>
                <a:t>A)</a:t>
              </a:r>
            </a:p>
          </p:txBody>
        </p:sp>
        <p:sp>
          <p:nvSpPr>
            <p:cNvPr id="45" name="TextBox 44"/>
            <p:cNvSpPr txBox="1">
              <a:spLocks noChangeArrowheads="1"/>
            </p:cNvSpPr>
            <p:nvPr/>
          </p:nvSpPr>
          <p:spPr bwMode="auto">
            <a:xfrm>
              <a:off x="2606950" y="2924878"/>
              <a:ext cx="724765"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E</a:t>
              </a:r>
              <a:r>
                <a:rPr lang="en-US" sz="700" b="1" dirty="0" smtClean="0">
                  <a:solidFill>
                    <a:srgbClr val="FF0000"/>
                  </a:solidFill>
                </a:rPr>
                <a:t> </a:t>
              </a:r>
              <a:r>
                <a:rPr lang="en-US" sz="700" b="1" dirty="0">
                  <a:solidFill>
                    <a:srgbClr val="FF0000"/>
                  </a:solidFill>
                </a:rPr>
                <a:t>(B,C)</a:t>
              </a:r>
            </a:p>
          </p:txBody>
        </p:sp>
        <p:sp>
          <p:nvSpPr>
            <p:cNvPr id="46" name="TextBox 45"/>
            <p:cNvSpPr txBox="1">
              <a:spLocks noChangeArrowheads="1"/>
            </p:cNvSpPr>
            <p:nvPr/>
          </p:nvSpPr>
          <p:spPr bwMode="auto">
            <a:xfrm>
              <a:off x="1187666" y="2924878"/>
              <a:ext cx="741830"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D</a:t>
              </a:r>
              <a:r>
                <a:rPr lang="en-US" sz="700" b="1" dirty="0" smtClean="0">
                  <a:solidFill>
                    <a:srgbClr val="FF0000"/>
                  </a:solidFill>
                </a:rPr>
                <a:t> </a:t>
              </a:r>
              <a:r>
                <a:rPr lang="en-US" sz="700" b="1" dirty="0">
                  <a:solidFill>
                    <a:srgbClr val="FF0000"/>
                  </a:solidFill>
                </a:rPr>
                <a:t>(B,C)</a:t>
              </a:r>
            </a:p>
          </p:txBody>
        </p:sp>
        <p:sp>
          <p:nvSpPr>
            <p:cNvPr id="47" name="TextBox 46"/>
            <p:cNvSpPr txBox="1">
              <a:spLocks noChangeArrowheads="1"/>
            </p:cNvSpPr>
            <p:nvPr/>
          </p:nvSpPr>
          <p:spPr bwMode="auto">
            <a:xfrm>
              <a:off x="1995312" y="2202797"/>
              <a:ext cx="588418"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C</a:t>
              </a:r>
              <a:r>
                <a:rPr lang="en-US" sz="700" b="1" dirty="0" smtClean="0">
                  <a:solidFill>
                    <a:srgbClr val="FF0000"/>
                  </a:solidFill>
                </a:rPr>
                <a:t> </a:t>
              </a:r>
              <a:r>
                <a:rPr lang="en-US" sz="700" b="1" dirty="0">
                  <a:solidFill>
                    <a:srgbClr val="FF0000"/>
                  </a:solidFill>
                </a:rPr>
                <a:t>(B)</a:t>
              </a:r>
            </a:p>
          </p:txBody>
        </p:sp>
        <p:sp>
          <p:nvSpPr>
            <p:cNvPr id="48" name="TextBox 47"/>
            <p:cNvSpPr txBox="1">
              <a:spLocks noChangeArrowheads="1"/>
            </p:cNvSpPr>
            <p:nvPr/>
          </p:nvSpPr>
          <p:spPr bwMode="auto">
            <a:xfrm>
              <a:off x="458781" y="2816002"/>
              <a:ext cx="608668"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D</a:t>
              </a:r>
              <a:r>
                <a:rPr lang="en-US" sz="700" b="1" dirty="0" smtClean="0">
                  <a:solidFill>
                    <a:srgbClr val="FF0000"/>
                  </a:solidFill>
                </a:rPr>
                <a:t> </a:t>
              </a:r>
              <a:r>
                <a:rPr lang="en-US" sz="700" b="1" dirty="0">
                  <a:solidFill>
                    <a:srgbClr val="FF0000"/>
                  </a:solidFill>
                </a:rPr>
                <a:t>(A)</a:t>
              </a:r>
            </a:p>
          </p:txBody>
        </p:sp>
        <p:sp>
          <p:nvSpPr>
            <p:cNvPr id="49" name="Rounded Rectangle 48"/>
            <p:cNvSpPr/>
            <p:nvPr/>
          </p:nvSpPr>
          <p:spPr>
            <a:xfrm>
              <a:off x="354043" y="3328702"/>
              <a:ext cx="680123" cy="28338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f(A,D)</a:t>
              </a:r>
            </a:p>
          </p:txBody>
        </p:sp>
        <p:cxnSp>
          <p:nvCxnSpPr>
            <p:cNvPr id="50" name="Straight Arrow Connector 49"/>
            <p:cNvCxnSpPr/>
            <p:nvPr/>
          </p:nvCxnSpPr>
          <p:spPr>
            <a:xfrm flipV="1">
              <a:off x="1024225" y="1823623"/>
              <a:ext cx="1312638" cy="113169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33"/>
            <p:cNvSpPr txBox="1">
              <a:spLocks noChangeArrowheads="1"/>
            </p:cNvSpPr>
            <p:nvPr/>
          </p:nvSpPr>
          <p:spPr bwMode="auto">
            <a:xfrm>
              <a:off x="6684" y="3328701"/>
              <a:ext cx="295123" cy="307777"/>
            </a:xfrm>
            <a:prstGeom prst="rect">
              <a:avLst/>
            </a:prstGeom>
            <a:noFill/>
            <a:ln w="31750">
              <a:noFill/>
              <a:miter lim="800000"/>
              <a:headEnd/>
              <a:tailEnd/>
            </a:ln>
          </p:spPr>
          <p:txBody>
            <a:bodyPr wrap="none">
              <a:noAutofit/>
            </a:bodyPr>
            <a:lstStyle/>
            <a:p>
              <a:r>
                <a:rPr lang="en-US" sz="700"/>
                <a:t>D</a:t>
              </a:r>
            </a:p>
          </p:txBody>
        </p:sp>
        <p:sp>
          <p:nvSpPr>
            <p:cNvPr id="52" name="Rounded Rectangle 51"/>
            <p:cNvSpPr/>
            <p:nvPr/>
          </p:nvSpPr>
          <p:spPr>
            <a:xfrm>
              <a:off x="110804" y="3236602"/>
              <a:ext cx="2040369" cy="623446"/>
            </a:xfrm>
            <a:prstGeom prst="round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sz="700"/>
            </a:p>
          </p:txBody>
        </p:sp>
        <p:sp>
          <p:nvSpPr>
            <p:cNvPr id="53" name="TextBox 52"/>
            <p:cNvSpPr txBox="1">
              <a:spLocks noChangeArrowheads="1"/>
            </p:cNvSpPr>
            <p:nvPr/>
          </p:nvSpPr>
          <p:spPr bwMode="auto">
            <a:xfrm>
              <a:off x="4121878" y="2920754"/>
              <a:ext cx="738178"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G</a:t>
              </a:r>
              <a:r>
                <a:rPr lang="en-US" sz="700" b="1" dirty="0" smtClean="0">
                  <a:solidFill>
                    <a:srgbClr val="FF0000"/>
                  </a:solidFill>
                </a:rPr>
                <a:t> </a:t>
              </a:r>
              <a:r>
                <a:rPr lang="en-US" sz="700" b="1" dirty="0">
                  <a:solidFill>
                    <a:srgbClr val="FF0000"/>
                  </a:solidFill>
                </a:rPr>
                <a:t>(A,F)</a:t>
              </a:r>
            </a:p>
          </p:txBody>
        </p:sp>
        <p:sp>
          <p:nvSpPr>
            <p:cNvPr id="54" name="Rectangle 53"/>
            <p:cNvSpPr/>
            <p:nvPr/>
          </p:nvSpPr>
          <p:spPr>
            <a:xfrm>
              <a:off x="2635887" y="1346051"/>
              <a:ext cx="452217" cy="307777"/>
            </a:xfrm>
            <a:prstGeom prst="rect">
              <a:avLst/>
            </a:prstGeom>
          </p:spPr>
          <p:txBody>
            <a:bodyPr wrap="none">
              <a:noAutofit/>
            </a:bodyPr>
            <a:lstStyle/>
            <a:p>
              <a:pPr algn="ctr">
                <a:defRPr/>
              </a:pPr>
              <a:r>
                <a:rPr lang="en-US" sz="700" dirty="0"/>
                <a:t>f(</a:t>
              </a:r>
              <a:r>
                <a:rPr lang="en-US" sz="700" dirty="0" smtClean="0"/>
                <a:t>A)</a:t>
              </a:r>
              <a:endParaRPr lang="en-US" sz="700" dirty="0"/>
            </a:p>
          </p:txBody>
        </p:sp>
      </p:grpSp>
      <p:grpSp>
        <p:nvGrpSpPr>
          <p:cNvPr id="55" name="Group 54"/>
          <p:cNvGrpSpPr/>
          <p:nvPr/>
        </p:nvGrpSpPr>
        <p:grpSpPr>
          <a:xfrm>
            <a:off x="7261645" y="1416132"/>
            <a:ext cx="938048" cy="1676294"/>
            <a:chOff x="1055945" y="2243164"/>
            <a:chExt cx="938048" cy="1676294"/>
          </a:xfrm>
          <a:solidFill>
            <a:schemeClr val="tx2">
              <a:lumMod val="40000"/>
              <a:lumOff val="60000"/>
            </a:schemeClr>
          </a:solidFill>
        </p:grpSpPr>
        <p:sp>
          <p:nvSpPr>
            <p:cNvPr id="56" name="Oval 55"/>
            <p:cNvSpPr/>
            <p:nvPr/>
          </p:nvSpPr>
          <p:spPr>
            <a:xfrm>
              <a:off x="1725979" y="2243164"/>
              <a:ext cx="268014" cy="285643"/>
            </a:xfrm>
            <a:prstGeom prst="ellipse">
              <a:avLst/>
            </a:prstGeom>
            <a:solidFill>
              <a:srgbClr val="99CCFF">
                <a:alpha val="50000"/>
              </a:srgbClr>
            </a:solidFill>
            <a:ln w="317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alpha val="50000"/>
                    </a:schemeClr>
                  </a:solidFill>
                </a:rPr>
                <a:t>A</a:t>
              </a:r>
            </a:p>
          </p:txBody>
        </p:sp>
        <p:sp>
          <p:nvSpPr>
            <p:cNvPr id="57" name="Oval 56"/>
            <p:cNvSpPr/>
            <p:nvPr/>
          </p:nvSpPr>
          <p:spPr>
            <a:xfrm>
              <a:off x="1725979" y="271303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58" name="Oval 57"/>
            <p:cNvSpPr/>
            <p:nvPr/>
          </p:nvSpPr>
          <p:spPr>
            <a:xfrm>
              <a:off x="1368628" y="31123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61" name="Straight Connector 60"/>
            <p:cNvCxnSpPr>
              <a:stCxn id="56" idx="4"/>
              <a:endCxn id="57" idx="0"/>
            </p:cNvCxnSpPr>
            <p:nvPr/>
          </p:nvCxnSpPr>
          <p:spPr>
            <a:xfrm>
              <a:off x="1859986" y="2528807"/>
              <a:ext cx="0" cy="184223"/>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7" idx="3"/>
              <a:endCxn id="58" idx="0"/>
            </p:cNvCxnSpPr>
            <p:nvPr/>
          </p:nvCxnSpPr>
          <p:spPr>
            <a:xfrm flipH="1">
              <a:off x="1502635" y="2956842"/>
              <a:ext cx="262594" cy="155502"/>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055945" y="3633815"/>
              <a:ext cx="268014" cy="285643"/>
            </a:xfrm>
            <a:prstGeom prst="ellipse">
              <a:avLst/>
            </a:prstGeom>
            <a:solidFill>
              <a:srgbClr val="C0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67" name="Straight Connector 66"/>
            <p:cNvCxnSpPr>
              <a:stCxn id="58" idx="3"/>
              <a:endCxn id="65" idx="0"/>
            </p:cNvCxnSpPr>
            <p:nvPr/>
          </p:nvCxnSpPr>
          <p:spPr>
            <a:xfrm flipH="1">
              <a:off x="1189952" y="3356156"/>
              <a:ext cx="217926" cy="277659"/>
            </a:xfrm>
            <a:prstGeom prst="line">
              <a:avLst/>
            </a:prstGeom>
            <a:grp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bwMode="auto">
          <a:xfrm>
            <a:off x="5898231" y="2126281"/>
            <a:ext cx="1240490" cy="0"/>
          </a:xfrm>
          <a:prstGeom prst="straightConnector1">
            <a:avLst/>
          </a:prstGeom>
          <a:solidFill>
            <a:srgbClr val="00B8FF"/>
          </a:solidFill>
          <a:ln w="317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1" name="TextBox 70"/>
          <p:cNvSpPr txBox="1"/>
          <p:nvPr/>
        </p:nvSpPr>
        <p:spPr>
          <a:xfrm>
            <a:off x="5936761" y="1783799"/>
            <a:ext cx="1163430" cy="369332"/>
          </a:xfrm>
          <a:prstGeom prst="rect">
            <a:avLst/>
          </a:prstGeom>
          <a:noFill/>
        </p:spPr>
        <p:txBody>
          <a:bodyPr wrap="square" rtlCol="0">
            <a:spAutoFit/>
          </a:bodyPr>
          <a:lstStyle/>
          <a:p>
            <a:pPr algn="ctr"/>
            <a:r>
              <a:rPr lang="en-US" dirty="0" smtClean="0">
                <a:solidFill>
                  <a:srgbClr val="000000"/>
                </a:solidFill>
              </a:rPr>
              <a:t>prune</a:t>
            </a:r>
            <a:endParaRPr lang="en-US" dirty="0" smtClean="0">
              <a:solidFill>
                <a:srgbClr val="000000"/>
              </a:solidFill>
              <a:latin typeface="+mn-lt"/>
            </a:endParaRPr>
          </a:p>
        </p:txBody>
      </p:sp>
      <p:sp>
        <p:nvSpPr>
          <p:cNvPr id="72" name="TextBox 71"/>
          <p:cNvSpPr txBox="1"/>
          <p:nvPr/>
        </p:nvSpPr>
        <p:spPr>
          <a:xfrm>
            <a:off x="4408307" y="3117648"/>
            <a:ext cx="4280271" cy="369332"/>
          </a:xfrm>
          <a:prstGeom prst="rect">
            <a:avLst/>
          </a:prstGeom>
          <a:noFill/>
        </p:spPr>
        <p:txBody>
          <a:bodyPr wrap="square" rtlCol="0">
            <a:spAutoFit/>
          </a:bodyPr>
          <a:lstStyle/>
          <a:p>
            <a:pPr algn="ctr"/>
            <a:r>
              <a:rPr lang="en-US" dirty="0" smtClean="0">
                <a:solidFill>
                  <a:srgbClr val="000000"/>
                </a:solidFill>
                <a:latin typeface="+mn-lt"/>
              </a:rPr>
              <a:t>Example: Look-ahead (depth 3) from A</a:t>
            </a:r>
          </a:p>
        </p:txBody>
      </p:sp>
      <p:grpSp>
        <p:nvGrpSpPr>
          <p:cNvPr id="74" name="Group 73"/>
          <p:cNvGrpSpPr/>
          <p:nvPr/>
        </p:nvGrpSpPr>
        <p:grpSpPr>
          <a:xfrm>
            <a:off x="2904221" y="3947299"/>
            <a:ext cx="1721913" cy="2084690"/>
            <a:chOff x="1015058" y="1346050"/>
            <a:chExt cx="2475588" cy="2753457"/>
          </a:xfrm>
        </p:grpSpPr>
        <p:sp>
          <p:nvSpPr>
            <p:cNvPr id="75" name="Rounded Rectangle 74"/>
            <p:cNvSpPr/>
            <p:nvPr/>
          </p:nvSpPr>
          <p:spPr>
            <a:xfrm>
              <a:off x="2550273" y="1373402"/>
              <a:ext cx="623447"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en-US" sz="700"/>
            </a:p>
          </p:txBody>
        </p:sp>
        <p:sp>
          <p:nvSpPr>
            <p:cNvPr id="76" name="TextBox 5"/>
            <p:cNvSpPr txBox="1">
              <a:spLocks noChangeArrowheads="1"/>
            </p:cNvSpPr>
            <p:nvPr/>
          </p:nvSpPr>
          <p:spPr bwMode="auto">
            <a:xfrm>
              <a:off x="2233612" y="1346050"/>
              <a:ext cx="288547" cy="307777"/>
            </a:xfrm>
            <a:prstGeom prst="rect">
              <a:avLst/>
            </a:prstGeom>
            <a:noFill/>
            <a:ln w="31750">
              <a:noFill/>
              <a:miter lim="800000"/>
              <a:headEnd/>
              <a:tailEnd/>
            </a:ln>
          </p:spPr>
          <p:txBody>
            <a:bodyPr wrap="none">
              <a:noAutofit/>
            </a:bodyPr>
            <a:lstStyle/>
            <a:p>
              <a:r>
                <a:rPr lang="en-US" sz="700" dirty="0"/>
                <a:t>A</a:t>
              </a:r>
            </a:p>
          </p:txBody>
        </p:sp>
        <p:sp>
          <p:nvSpPr>
            <p:cNvPr id="77" name="Rounded Rectangle 76"/>
            <p:cNvSpPr/>
            <p:nvPr/>
          </p:nvSpPr>
          <p:spPr>
            <a:xfrm>
              <a:off x="2550273" y="1945912"/>
              <a:ext cx="623446"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f(A,B)</a:t>
              </a:r>
            </a:p>
          </p:txBody>
        </p:sp>
        <p:sp>
          <p:nvSpPr>
            <p:cNvPr id="78" name="TextBox 7"/>
            <p:cNvSpPr txBox="1">
              <a:spLocks noChangeArrowheads="1"/>
            </p:cNvSpPr>
            <p:nvPr/>
          </p:nvSpPr>
          <p:spPr bwMode="auto">
            <a:xfrm>
              <a:off x="2241745" y="1927679"/>
              <a:ext cx="282323" cy="307777"/>
            </a:xfrm>
            <a:prstGeom prst="rect">
              <a:avLst/>
            </a:prstGeom>
            <a:noFill/>
            <a:ln w="31750">
              <a:noFill/>
              <a:miter lim="800000"/>
              <a:headEnd/>
              <a:tailEnd/>
            </a:ln>
          </p:spPr>
          <p:txBody>
            <a:bodyPr wrap="none">
              <a:noAutofit/>
            </a:bodyPr>
            <a:lstStyle/>
            <a:p>
              <a:r>
                <a:rPr lang="en-US" sz="700" dirty="0"/>
                <a:t>B</a:t>
              </a:r>
            </a:p>
          </p:txBody>
        </p:sp>
        <p:sp>
          <p:nvSpPr>
            <p:cNvPr id="79" name="Rounded Rectangle 78"/>
            <p:cNvSpPr/>
            <p:nvPr/>
          </p:nvSpPr>
          <p:spPr>
            <a:xfrm>
              <a:off x="2040181" y="2621421"/>
              <a:ext cx="623446" cy="22670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f(B,C)</a:t>
              </a:r>
            </a:p>
          </p:txBody>
        </p:sp>
        <p:sp>
          <p:nvSpPr>
            <p:cNvPr id="80" name="TextBox 9"/>
            <p:cNvSpPr txBox="1">
              <a:spLocks noChangeArrowheads="1"/>
            </p:cNvSpPr>
            <p:nvPr/>
          </p:nvSpPr>
          <p:spPr bwMode="auto">
            <a:xfrm>
              <a:off x="1695182" y="2589513"/>
              <a:ext cx="280395" cy="307777"/>
            </a:xfrm>
            <a:prstGeom prst="rect">
              <a:avLst/>
            </a:prstGeom>
            <a:noFill/>
            <a:ln w="31750">
              <a:noFill/>
              <a:miter lim="800000"/>
              <a:headEnd/>
              <a:tailEnd/>
            </a:ln>
          </p:spPr>
          <p:txBody>
            <a:bodyPr wrap="none">
              <a:noAutofit/>
            </a:bodyPr>
            <a:lstStyle/>
            <a:p>
              <a:r>
                <a:rPr lang="en-US" sz="700" dirty="0"/>
                <a:t>C</a:t>
              </a:r>
            </a:p>
          </p:txBody>
        </p:sp>
        <p:sp>
          <p:nvSpPr>
            <p:cNvPr id="85" name="Rounded Rectangle 84"/>
            <p:cNvSpPr/>
            <p:nvPr/>
          </p:nvSpPr>
          <p:spPr>
            <a:xfrm>
              <a:off x="2493596" y="3328702"/>
              <a:ext cx="680123" cy="453416"/>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f(B,E) f(C,E)</a:t>
              </a:r>
            </a:p>
          </p:txBody>
        </p:sp>
        <p:sp>
          <p:nvSpPr>
            <p:cNvPr id="86" name="TextBox 15"/>
            <p:cNvSpPr txBox="1">
              <a:spLocks noChangeArrowheads="1"/>
            </p:cNvSpPr>
            <p:nvPr/>
          </p:nvSpPr>
          <p:spPr bwMode="auto">
            <a:xfrm>
              <a:off x="2148597" y="3328701"/>
              <a:ext cx="272330" cy="307777"/>
            </a:xfrm>
            <a:prstGeom prst="rect">
              <a:avLst/>
            </a:prstGeom>
            <a:noFill/>
            <a:ln w="31750">
              <a:noFill/>
              <a:miter lim="800000"/>
              <a:headEnd/>
              <a:tailEnd/>
            </a:ln>
          </p:spPr>
          <p:txBody>
            <a:bodyPr wrap="none">
              <a:noAutofit/>
            </a:bodyPr>
            <a:lstStyle/>
            <a:p>
              <a:r>
                <a:rPr lang="en-US" sz="700"/>
                <a:t>E</a:t>
              </a:r>
            </a:p>
          </p:txBody>
        </p:sp>
        <p:sp>
          <p:nvSpPr>
            <p:cNvPr id="87" name="Rounded Rectangle 86"/>
            <p:cNvSpPr/>
            <p:nvPr/>
          </p:nvSpPr>
          <p:spPr>
            <a:xfrm>
              <a:off x="1360058" y="3328702"/>
              <a:ext cx="680122" cy="77080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r>
                <a:rPr lang="en-US" sz="700" dirty="0">
                  <a:solidFill>
                    <a:schemeClr val="tx1"/>
                  </a:solidFill>
                </a:rPr>
                <a:t>f</a:t>
              </a:r>
              <a:r>
                <a:rPr lang="en-US" sz="700" dirty="0" smtClean="0">
                  <a:solidFill>
                    <a:schemeClr val="tx1"/>
                  </a:solidFill>
                </a:rPr>
                <a:t>(A,D)</a:t>
              </a:r>
            </a:p>
            <a:p>
              <a:pPr algn="ctr">
                <a:defRPr/>
              </a:pPr>
              <a:r>
                <a:rPr lang="en-US" sz="700" dirty="0" smtClean="0">
                  <a:solidFill>
                    <a:schemeClr val="tx1"/>
                  </a:solidFill>
                </a:rPr>
                <a:t>f(B,D</a:t>
              </a:r>
              <a:r>
                <a:rPr lang="en-US" sz="700" dirty="0">
                  <a:solidFill>
                    <a:schemeClr val="tx1"/>
                  </a:solidFill>
                </a:rPr>
                <a:t>) f(C,D)</a:t>
              </a:r>
            </a:p>
          </p:txBody>
        </p:sp>
        <p:sp>
          <p:nvSpPr>
            <p:cNvPr id="88" name="TextBox 17"/>
            <p:cNvSpPr txBox="1">
              <a:spLocks noChangeArrowheads="1"/>
            </p:cNvSpPr>
            <p:nvPr/>
          </p:nvSpPr>
          <p:spPr bwMode="auto">
            <a:xfrm>
              <a:off x="1015058" y="3328701"/>
              <a:ext cx="295123" cy="307777"/>
            </a:xfrm>
            <a:prstGeom prst="rect">
              <a:avLst/>
            </a:prstGeom>
            <a:noFill/>
            <a:ln w="31750">
              <a:noFill/>
              <a:miter lim="800000"/>
              <a:headEnd/>
              <a:tailEnd/>
            </a:ln>
          </p:spPr>
          <p:txBody>
            <a:bodyPr wrap="none">
              <a:noAutofit/>
            </a:bodyPr>
            <a:lstStyle/>
            <a:p>
              <a:r>
                <a:rPr lang="en-US" sz="700"/>
                <a:t>D</a:t>
              </a:r>
            </a:p>
          </p:txBody>
        </p:sp>
        <p:cxnSp>
          <p:nvCxnSpPr>
            <p:cNvPr id="89" name="Straight Arrow Connector 88"/>
            <p:cNvCxnSpPr>
              <a:stCxn id="87" idx="0"/>
              <a:endCxn id="79" idx="2"/>
            </p:cNvCxnSpPr>
            <p:nvPr/>
          </p:nvCxnSpPr>
          <p:spPr>
            <a:xfrm flipV="1">
              <a:off x="1700119" y="2848129"/>
              <a:ext cx="651785" cy="4805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5" idx="0"/>
              <a:endCxn id="79" idx="2"/>
            </p:cNvCxnSpPr>
            <p:nvPr/>
          </p:nvCxnSpPr>
          <p:spPr>
            <a:xfrm rot="16200000" flipV="1">
              <a:off x="2352494" y="2847539"/>
              <a:ext cx="480573" cy="48175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9" idx="0"/>
              <a:endCxn id="77" idx="2"/>
            </p:cNvCxnSpPr>
            <p:nvPr/>
          </p:nvCxnSpPr>
          <p:spPr>
            <a:xfrm flipV="1">
              <a:off x="2351904" y="2172619"/>
              <a:ext cx="510092" cy="4488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7" idx="0"/>
              <a:endCxn id="75" idx="2"/>
            </p:cNvCxnSpPr>
            <p:nvPr/>
          </p:nvCxnSpPr>
          <p:spPr>
            <a:xfrm flipV="1">
              <a:off x="2861996" y="1600110"/>
              <a:ext cx="0" cy="3458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a:spLocks noChangeArrowheads="1"/>
            </p:cNvSpPr>
            <p:nvPr/>
          </p:nvSpPr>
          <p:spPr bwMode="auto">
            <a:xfrm>
              <a:off x="2890335" y="1615762"/>
              <a:ext cx="600311"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B</a:t>
              </a:r>
              <a:r>
                <a:rPr lang="en-US" sz="700" b="1" dirty="0" smtClean="0">
                  <a:solidFill>
                    <a:srgbClr val="FF0000"/>
                  </a:solidFill>
                </a:rPr>
                <a:t> (</a:t>
              </a:r>
              <a:r>
                <a:rPr lang="en-US" sz="700" b="1" dirty="0">
                  <a:solidFill>
                    <a:srgbClr val="FF0000"/>
                  </a:solidFill>
                </a:rPr>
                <a:t>A)</a:t>
              </a:r>
            </a:p>
          </p:txBody>
        </p:sp>
        <p:sp>
          <p:nvSpPr>
            <p:cNvPr id="97" name="TextBox 96"/>
            <p:cNvSpPr txBox="1">
              <a:spLocks noChangeArrowheads="1"/>
            </p:cNvSpPr>
            <p:nvPr/>
          </p:nvSpPr>
          <p:spPr bwMode="auto">
            <a:xfrm>
              <a:off x="2606950" y="2924878"/>
              <a:ext cx="724765"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E</a:t>
              </a:r>
              <a:r>
                <a:rPr lang="en-US" sz="700" b="1" dirty="0" smtClean="0">
                  <a:solidFill>
                    <a:srgbClr val="FF0000"/>
                  </a:solidFill>
                </a:rPr>
                <a:t> </a:t>
              </a:r>
              <a:r>
                <a:rPr lang="en-US" sz="700" b="1" dirty="0">
                  <a:solidFill>
                    <a:srgbClr val="FF0000"/>
                  </a:solidFill>
                </a:rPr>
                <a:t>(B,C)</a:t>
              </a:r>
            </a:p>
          </p:txBody>
        </p:sp>
        <p:sp>
          <p:nvSpPr>
            <p:cNvPr id="98" name="TextBox 97"/>
            <p:cNvSpPr txBox="1">
              <a:spLocks noChangeArrowheads="1"/>
            </p:cNvSpPr>
            <p:nvPr/>
          </p:nvSpPr>
          <p:spPr bwMode="auto">
            <a:xfrm>
              <a:off x="1187666" y="2924878"/>
              <a:ext cx="741830"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D</a:t>
              </a:r>
              <a:r>
                <a:rPr lang="en-US" sz="700" b="1" dirty="0" smtClean="0">
                  <a:solidFill>
                    <a:srgbClr val="FF0000"/>
                  </a:solidFill>
                </a:rPr>
                <a:t> (A,B,C</a:t>
              </a:r>
              <a:r>
                <a:rPr lang="en-US" sz="700" b="1" dirty="0">
                  <a:solidFill>
                    <a:srgbClr val="FF0000"/>
                  </a:solidFill>
                </a:rPr>
                <a:t>)</a:t>
              </a:r>
            </a:p>
          </p:txBody>
        </p:sp>
        <p:sp>
          <p:nvSpPr>
            <p:cNvPr id="99" name="TextBox 98"/>
            <p:cNvSpPr txBox="1">
              <a:spLocks noChangeArrowheads="1"/>
            </p:cNvSpPr>
            <p:nvPr/>
          </p:nvSpPr>
          <p:spPr bwMode="auto">
            <a:xfrm>
              <a:off x="1995312" y="2202797"/>
              <a:ext cx="588418" cy="307777"/>
            </a:xfrm>
            <a:prstGeom prst="rect">
              <a:avLst/>
            </a:prstGeom>
            <a:noFill/>
            <a:ln w="31750">
              <a:noFill/>
              <a:miter lim="800000"/>
              <a:headEnd/>
              <a:tailEnd/>
            </a:ln>
          </p:spPr>
          <p:txBody>
            <a:bodyPr wrap="none">
              <a:noAutofit/>
            </a:bodyPr>
            <a:lstStyle/>
            <a:p>
              <a:r>
                <a:rPr lang="el-GR" sz="700" b="1" dirty="0" smtClean="0">
                  <a:solidFill>
                    <a:srgbClr val="FF0000"/>
                  </a:solidFill>
                </a:rPr>
                <a:t>λ</a:t>
              </a:r>
              <a:r>
                <a:rPr lang="en-US" sz="700" b="1" baseline="30000" dirty="0" smtClean="0">
                  <a:solidFill>
                    <a:srgbClr val="FF0000"/>
                  </a:solidFill>
                </a:rPr>
                <a:t>C</a:t>
              </a:r>
              <a:r>
                <a:rPr lang="en-US" sz="700" b="1" dirty="0" smtClean="0">
                  <a:solidFill>
                    <a:srgbClr val="FF0000"/>
                  </a:solidFill>
                </a:rPr>
                <a:t> </a:t>
              </a:r>
              <a:r>
                <a:rPr lang="en-US" sz="700" b="1" dirty="0">
                  <a:solidFill>
                    <a:srgbClr val="FF0000"/>
                  </a:solidFill>
                </a:rPr>
                <a:t>(B)</a:t>
              </a:r>
            </a:p>
          </p:txBody>
        </p:sp>
        <p:sp>
          <p:nvSpPr>
            <p:cNvPr id="106" name="Rectangle 105"/>
            <p:cNvSpPr/>
            <p:nvPr/>
          </p:nvSpPr>
          <p:spPr>
            <a:xfrm>
              <a:off x="2635887" y="1346051"/>
              <a:ext cx="452217" cy="307777"/>
            </a:xfrm>
            <a:prstGeom prst="rect">
              <a:avLst/>
            </a:prstGeom>
          </p:spPr>
          <p:txBody>
            <a:bodyPr wrap="none">
              <a:noAutofit/>
            </a:bodyPr>
            <a:lstStyle/>
            <a:p>
              <a:pPr algn="ctr">
                <a:defRPr/>
              </a:pPr>
              <a:r>
                <a:rPr lang="en-US" sz="700" dirty="0" smtClean="0"/>
                <a:t>f(A)</a:t>
              </a:r>
              <a:endParaRPr lang="en-US" sz="700" dirty="0"/>
            </a:p>
          </p:txBody>
        </p:sp>
      </p:grpSp>
      <p:grpSp>
        <p:nvGrpSpPr>
          <p:cNvPr id="109" name="Group 108"/>
          <p:cNvGrpSpPr/>
          <p:nvPr/>
        </p:nvGrpSpPr>
        <p:grpSpPr>
          <a:xfrm>
            <a:off x="1399991" y="4117827"/>
            <a:ext cx="1342473" cy="837939"/>
            <a:chOff x="4063093" y="2139029"/>
            <a:chExt cx="1342473" cy="837939"/>
          </a:xfrm>
        </p:grpSpPr>
        <p:sp>
          <p:nvSpPr>
            <p:cNvPr id="110" name="Oval 109"/>
            <p:cNvSpPr/>
            <p:nvPr/>
          </p:nvSpPr>
          <p:spPr>
            <a:xfrm>
              <a:off x="4063093"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111" name="Oval 110"/>
            <p:cNvSpPr/>
            <p:nvPr/>
          </p:nvSpPr>
          <p:spPr>
            <a:xfrm>
              <a:off x="4807709"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12" name="Oval 111"/>
            <p:cNvSpPr/>
            <p:nvPr/>
          </p:nvSpPr>
          <p:spPr>
            <a:xfrm>
              <a:off x="5140871" y="2691322"/>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13" name="Oval 112"/>
            <p:cNvSpPr/>
            <p:nvPr/>
          </p:nvSpPr>
          <p:spPr>
            <a:xfrm>
              <a:off x="4449724" y="2691325"/>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17" name="Straight Connector 116"/>
            <p:cNvCxnSpPr>
              <a:stCxn id="110" idx="6"/>
              <a:endCxn id="111" idx="2"/>
            </p:cNvCxnSpPr>
            <p:nvPr/>
          </p:nvCxnSpPr>
          <p:spPr>
            <a:xfrm>
              <a:off x="4327788" y="2281851"/>
              <a:ext cx="479921"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1" idx="5"/>
              <a:endCxn id="112" idx="1"/>
            </p:cNvCxnSpPr>
            <p:nvPr/>
          </p:nvCxnSpPr>
          <p:spPr>
            <a:xfrm>
              <a:off x="5033640" y="2382841"/>
              <a:ext cx="14599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2" idx="2"/>
              <a:endCxn id="113" idx="6"/>
            </p:cNvCxnSpPr>
            <p:nvPr/>
          </p:nvCxnSpPr>
          <p:spPr>
            <a:xfrm flipH="1">
              <a:off x="4714419" y="2834144"/>
              <a:ext cx="426452" cy="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0" idx="5"/>
              <a:endCxn id="113" idx="1"/>
            </p:cNvCxnSpPr>
            <p:nvPr/>
          </p:nvCxnSpPr>
          <p:spPr>
            <a:xfrm>
              <a:off x="4289024" y="2382841"/>
              <a:ext cx="199464"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1" idx="3"/>
              <a:endCxn id="113" idx="7"/>
            </p:cNvCxnSpPr>
            <p:nvPr/>
          </p:nvCxnSpPr>
          <p:spPr>
            <a:xfrm flipH="1">
              <a:off x="4675655" y="2382841"/>
              <a:ext cx="170818"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Straight Arrow Connector 127"/>
          <p:cNvCxnSpPr>
            <a:endCxn id="96" idx="3"/>
          </p:cNvCxnSpPr>
          <p:nvPr/>
        </p:nvCxnSpPr>
        <p:spPr bwMode="auto">
          <a:xfrm flipH="1" flipV="1">
            <a:off x="4626134" y="4268015"/>
            <a:ext cx="1134667" cy="305094"/>
          </a:xfrm>
          <a:prstGeom prst="straightConnector1">
            <a:avLst/>
          </a:prstGeom>
          <a:solidFill>
            <a:srgbClr val="00B8FF"/>
          </a:solidFill>
          <a:ln w="349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0" name="TextBox 129"/>
          <p:cNvSpPr txBox="1"/>
          <p:nvPr/>
        </p:nvSpPr>
        <p:spPr>
          <a:xfrm>
            <a:off x="5910552" y="4401465"/>
            <a:ext cx="2039071" cy="923330"/>
          </a:xfrm>
          <a:prstGeom prst="rect">
            <a:avLst/>
          </a:prstGeom>
          <a:noFill/>
        </p:spPr>
        <p:txBody>
          <a:bodyPr wrap="square" rtlCol="0">
            <a:spAutoFit/>
          </a:bodyPr>
          <a:lstStyle/>
          <a:p>
            <a:r>
              <a:rPr lang="en-US" dirty="0" smtClean="0">
                <a:solidFill>
                  <a:srgbClr val="000000"/>
                </a:solidFill>
                <a:latin typeface="+mn-lt"/>
              </a:rPr>
              <a:t>Equivalent to improved heuristic for variable A.</a:t>
            </a:r>
          </a:p>
        </p:txBody>
      </p:sp>
      <p:sp>
        <p:nvSpPr>
          <p:cNvPr id="3" name="Slide Number Placeholder 2"/>
          <p:cNvSpPr>
            <a:spLocks noGrp="1"/>
          </p:cNvSpPr>
          <p:nvPr>
            <p:ph type="sldNum" sz="quarter" idx="10"/>
          </p:nvPr>
        </p:nvSpPr>
        <p:spPr/>
        <p:txBody>
          <a:bodyPr/>
          <a:lstStyle/>
          <a:p>
            <a:fld id="{6848FA96-84E8-4582-860F-337DD09F5A80}" type="slidenum">
              <a:rPr lang="en-US" smtClean="0"/>
              <a:t>41</a:t>
            </a:fld>
            <a:endParaRPr lang="en-US"/>
          </a:p>
        </p:txBody>
      </p:sp>
    </p:spTree>
    <p:extLst>
      <p:ext uri="{BB962C8B-B14F-4D97-AF65-F5344CB8AC3E}">
        <p14:creationId xmlns:p14="http://schemas.microsoft.com/office/powerpoint/2010/main" val="258124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447800"/>
            <a:ext cx="8228013" cy="863600"/>
          </a:xfrm>
        </p:spPr>
        <p:txBody>
          <a:bodyPr/>
          <a:lstStyle/>
          <a:p>
            <a:r>
              <a:rPr lang="en-US" dirty="0" smtClean="0"/>
              <a:t>Benchmark Statistics</a:t>
            </a:r>
            <a:endParaRPr lang="en-US" dirty="0"/>
          </a:p>
        </p:txBody>
      </p:sp>
      <p:pic>
        <p:nvPicPr>
          <p:cNvPr id="5" name="Picture 4"/>
          <p:cNvPicPr>
            <a:picLocks noChangeAspect="1"/>
          </p:cNvPicPr>
          <p:nvPr/>
        </p:nvPicPr>
        <p:blipFill>
          <a:blip r:embed="rId3"/>
          <a:stretch>
            <a:fillRect/>
          </a:stretch>
        </p:blipFill>
        <p:spPr>
          <a:xfrm>
            <a:off x="2316033" y="2164752"/>
            <a:ext cx="4532095" cy="3695700"/>
          </a:xfrm>
          <a:prstGeom prst="rect">
            <a:avLst/>
          </a:prstGeom>
        </p:spPr>
      </p:pic>
      <p:sp>
        <p:nvSpPr>
          <p:cNvPr id="4" name="Slide Number Placeholder 3"/>
          <p:cNvSpPr>
            <a:spLocks noGrp="1"/>
          </p:cNvSpPr>
          <p:nvPr>
            <p:ph type="sldNum" sz="quarter" idx="10"/>
          </p:nvPr>
        </p:nvSpPr>
        <p:spPr/>
        <p:txBody>
          <a:bodyPr/>
          <a:lstStyle/>
          <a:p>
            <a:fld id="{6848FA96-84E8-4582-860F-337DD09F5A80}" type="slidenum">
              <a:rPr lang="en-US" smtClean="0"/>
              <a:t>42</a:t>
            </a:fld>
            <a:endParaRPr lang="en-US"/>
          </a:p>
        </p:txBody>
      </p:sp>
    </p:spTree>
    <p:extLst>
      <p:ext uri="{BB962C8B-B14F-4D97-AF65-F5344CB8AC3E}">
        <p14:creationId xmlns:p14="http://schemas.microsoft.com/office/powerpoint/2010/main" val="2083333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Look-ahead for </a:t>
            </a:r>
            <a:r>
              <a:rPr lang="en-US" sz="2400" dirty="0"/>
              <a:t>d</a:t>
            </a:r>
            <a:r>
              <a:rPr lang="en-US" sz="2400" dirty="0" smtClean="0"/>
              <a:t>ifferent depths (d={1..6}, </a:t>
            </a:r>
            <a:r>
              <a:rPr lang="el-GR" altLang="ja-JP" sz="2400" dirty="0" smtClean="0"/>
              <a:t>ε</a:t>
            </a:r>
            <a:r>
              <a:rPr lang="en-US" altLang="ja-JP" sz="2400" dirty="0" smtClean="0"/>
              <a:t>=0.01)</a:t>
            </a:r>
            <a:endParaRPr lang="en-US" sz="2037" dirty="0" smtClean="0"/>
          </a:p>
          <a:p>
            <a:pPr marL="705785" lvl="1" indent="-342900">
              <a:buFont typeface="Arial" panose="020B0604020202020204" pitchFamily="34" charset="0"/>
              <a:buChar char="•"/>
            </a:pPr>
            <a:r>
              <a:rPr lang="en-US" sz="2037" dirty="0" smtClean="0"/>
              <a:t>Speedup over no look-ahead for solving problems</a:t>
            </a:r>
          </a:p>
          <a:p>
            <a:pPr marL="705785" lvl="1" indent="-342900">
              <a:buFont typeface="Arial" panose="020B0604020202020204" pitchFamily="34" charset="0"/>
              <a:buChar char="•"/>
            </a:pPr>
            <a:r>
              <a:rPr lang="en-US" sz="2037" dirty="0" smtClean="0"/>
              <a:t>Does look-ahead allow AOBB to get better solutions earlier?</a:t>
            </a:r>
          </a:p>
          <a:p>
            <a:pPr marL="342900" indent="-342900">
              <a:buFont typeface="Arial" panose="020B0604020202020204" pitchFamily="34" charset="0"/>
              <a:buChar char="•"/>
            </a:pPr>
            <a:r>
              <a:rPr lang="en-US" sz="2400" dirty="0" smtClean="0"/>
              <a:t>Impact of pruned look-ahead subtrees with different thresholds </a:t>
            </a:r>
            <a:r>
              <a:rPr lang="en-US" sz="2400" dirty="0"/>
              <a:t>(</a:t>
            </a:r>
            <a:r>
              <a:rPr lang="en-US" sz="2400" dirty="0" smtClean="0"/>
              <a:t>d={2, 5}, </a:t>
            </a:r>
            <a:r>
              <a:rPr lang="el-GR" altLang="ja-JP" sz="2400" dirty="0"/>
              <a:t>ε</a:t>
            </a:r>
            <a:r>
              <a:rPr lang="en-US" altLang="ja-JP" sz="2400" dirty="0" smtClean="0"/>
              <a:t>={0,0.01,0.5,10})</a:t>
            </a:r>
            <a:endParaRPr lang="en-US" sz="2400" dirty="0" smtClean="0"/>
          </a:p>
          <a:p>
            <a:pPr marL="705785" lvl="1" indent="-342900">
              <a:buFont typeface="Arial" panose="020B0604020202020204" pitchFamily="34" charset="0"/>
              <a:buChar char="•"/>
            </a:pPr>
            <a:r>
              <a:rPr lang="en-US" sz="2037" dirty="0" smtClean="0"/>
              <a:t>How much does it help to prune using bucket error?</a:t>
            </a:r>
          </a:p>
        </p:txBody>
      </p:sp>
      <p:sp>
        <p:nvSpPr>
          <p:cNvPr id="4" name="Slide Number Placeholder 3"/>
          <p:cNvSpPr>
            <a:spLocks noGrp="1"/>
          </p:cNvSpPr>
          <p:nvPr>
            <p:ph type="sldNum" sz="quarter" idx="10"/>
          </p:nvPr>
        </p:nvSpPr>
        <p:spPr/>
        <p:txBody>
          <a:bodyPr/>
          <a:lstStyle/>
          <a:p>
            <a:fld id="{6848FA96-84E8-4582-860F-337DD09F5A80}" type="slidenum">
              <a:rPr lang="en-US" smtClean="0"/>
              <a:t>43</a:t>
            </a:fld>
            <a:endParaRPr lang="en-US"/>
          </a:p>
        </p:txBody>
      </p:sp>
    </p:spTree>
    <p:extLst>
      <p:ext uri="{BB962C8B-B14F-4D97-AF65-F5344CB8AC3E}">
        <p14:creationId xmlns:p14="http://schemas.microsoft.com/office/powerpoint/2010/main" val="38638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Solving Exactly</a:t>
            </a:r>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431" y="1512140"/>
            <a:ext cx="3776490" cy="277949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39083" y="1512140"/>
            <a:ext cx="3812880" cy="280628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10050" y="4318420"/>
            <a:ext cx="3458066" cy="2545137"/>
          </a:xfrm>
          <a:prstGeom prst="rect">
            <a:avLst/>
          </a:prstGeom>
        </p:spPr>
      </p:pic>
      <p:sp>
        <p:nvSpPr>
          <p:cNvPr id="4" name="Slide Number Placeholder 3"/>
          <p:cNvSpPr>
            <a:spLocks noGrp="1"/>
          </p:cNvSpPr>
          <p:nvPr>
            <p:ph type="sldNum" sz="quarter" idx="10"/>
          </p:nvPr>
        </p:nvSpPr>
        <p:spPr/>
        <p:txBody>
          <a:bodyPr/>
          <a:lstStyle/>
          <a:p>
            <a:fld id="{6848FA96-84E8-4582-860F-337DD09F5A80}" type="slidenum">
              <a:rPr lang="en-US" smtClean="0"/>
              <a:t>44</a:t>
            </a:fld>
            <a:endParaRPr lang="en-US"/>
          </a:p>
        </p:txBody>
      </p:sp>
    </p:spTree>
    <p:extLst>
      <p:ext uri="{BB962C8B-B14F-4D97-AF65-F5344CB8AC3E}">
        <p14:creationId xmlns:p14="http://schemas.microsoft.com/office/powerpoint/2010/main" val="28384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Anytime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481" y="2542028"/>
            <a:ext cx="3911604" cy="240563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68085" y="2542028"/>
            <a:ext cx="4073294" cy="2505076"/>
          </a:xfrm>
          <a:prstGeom prst="rect">
            <a:avLst/>
          </a:prstGeom>
        </p:spPr>
      </p:pic>
      <p:sp>
        <p:nvSpPr>
          <p:cNvPr id="3" name="Slide Number Placeholder 2"/>
          <p:cNvSpPr>
            <a:spLocks noGrp="1"/>
          </p:cNvSpPr>
          <p:nvPr>
            <p:ph type="sldNum" sz="quarter" idx="10"/>
          </p:nvPr>
        </p:nvSpPr>
        <p:spPr/>
        <p:txBody>
          <a:bodyPr/>
          <a:lstStyle/>
          <a:p>
            <a:fld id="{6848FA96-84E8-4582-860F-337DD09F5A80}" type="slidenum">
              <a:rPr lang="en-US" smtClean="0"/>
              <a:t>45</a:t>
            </a:fld>
            <a:endParaRPr lang="en-US"/>
          </a:p>
        </p:txBody>
      </p:sp>
    </p:spTree>
    <p:extLst>
      <p:ext uri="{BB962C8B-B14F-4D97-AF65-F5344CB8AC3E}">
        <p14:creationId xmlns:p14="http://schemas.microsoft.com/office/powerpoint/2010/main" val="301404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Anytime Summary</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81" y="1400175"/>
            <a:ext cx="9144000" cy="228600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81" y="3609975"/>
            <a:ext cx="9144000" cy="2286000"/>
          </a:xfrm>
          <a:prstGeom prst="rect">
            <a:avLst/>
          </a:prstGeom>
        </p:spPr>
      </p:pic>
      <p:sp>
        <p:nvSpPr>
          <p:cNvPr id="3" name="Slide Number Placeholder 2"/>
          <p:cNvSpPr>
            <a:spLocks noGrp="1"/>
          </p:cNvSpPr>
          <p:nvPr>
            <p:ph type="sldNum" sz="quarter" idx="10"/>
          </p:nvPr>
        </p:nvSpPr>
        <p:spPr/>
        <p:txBody>
          <a:bodyPr/>
          <a:lstStyle/>
          <a:p>
            <a:fld id="{6848FA96-84E8-4582-860F-337DD09F5A80}" type="slidenum">
              <a:rPr lang="en-US" smtClean="0"/>
              <a:t>46</a:t>
            </a:fld>
            <a:endParaRPr lang="en-US"/>
          </a:p>
        </p:txBody>
      </p:sp>
    </p:spTree>
    <p:extLst>
      <p:ext uri="{BB962C8B-B14F-4D97-AF65-F5344CB8AC3E}">
        <p14:creationId xmlns:p14="http://schemas.microsoft.com/office/powerpoint/2010/main" val="117877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Varying the Threshold</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993" y="2186728"/>
            <a:ext cx="3450795" cy="25466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92918" y="2186728"/>
            <a:ext cx="3473309" cy="2563302"/>
          </a:xfrm>
          <a:prstGeom prst="rect">
            <a:avLst/>
          </a:prstGeom>
        </p:spPr>
      </p:pic>
      <p:sp>
        <p:nvSpPr>
          <p:cNvPr id="3" name="Slide Number Placeholder 2"/>
          <p:cNvSpPr>
            <a:spLocks noGrp="1"/>
          </p:cNvSpPr>
          <p:nvPr>
            <p:ph type="sldNum" sz="quarter" idx="10"/>
          </p:nvPr>
        </p:nvSpPr>
        <p:spPr/>
        <p:txBody>
          <a:bodyPr/>
          <a:lstStyle/>
          <a:p>
            <a:fld id="{6848FA96-84E8-4582-860F-337DD09F5A80}" type="slidenum">
              <a:rPr lang="en-US" smtClean="0"/>
              <a:t>47</a:t>
            </a:fld>
            <a:endParaRPr lang="en-US"/>
          </a:p>
        </p:txBody>
      </p:sp>
    </p:spTree>
    <p:extLst>
      <p:ext uri="{BB962C8B-B14F-4D97-AF65-F5344CB8AC3E}">
        <p14:creationId xmlns:p14="http://schemas.microsoft.com/office/powerpoint/2010/main" val="921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6481" y="1451671"/>
            <a:ext cx="8226720" cy="5206303"/>
          </a:xfrm>
        </p:spPr>
        <p:txBody>
          <a:bodyPr>
            <a:normAutofit/>
          </a:bodyPr>
          <a:lstStyle/>
          <a:p>
            <a:pPr marL="457200" indent="-457200">
              <a:buFont typeface="Arial" panose="020B0604020202020204" pitchFamily="34" charset="0"/>
              <a:buChar char="•"/>
            </a:pPr>
            <a:r>
              <a:rPr lang="en-US" dirty="0" smtClean="0"/>
              <a:t>Weaker heuristics benefit more</a:t>
            </a:r>
          </a:p>
          <a:p>
            <a:pPr marL="457200" indent="-457200">
              <a:buFont typeface="Arial" panose="020B0604020202020204" pitchFamily="34" charset="0"/>
              <a:buChar char="•"/>
            </a:pPr>
            <a:r>
              <a:rPr lang="en-US" dirty="0" smtClean="0"/>
              <a:t>Depth requires careful control</a:t>
            </a:r>
          </a:p>
          <a:p>
            <a:pPr marL="820085" lvl="1" indent="-457200">
              <a:buFont typeface="Arial" panose="020B0604020202020204" pitchFamily="34" charset="0"/>
              <a:buChar char="•"/>
            </a:pPr>
            <a:r>
              <a:rPr lang="en-US" dirty="0" smtClean="0"/>
              <a:t>Benchmark dependent</a:t>
            </a:r>
          </a:p>
          <a:p>
            <a:pPr marL="1182970" lvl="2" indent="-457200">
              <a:buFont typeface="Arial" panose="020B0604020202020204" pitchFamily="34" charset="0"/>
              <a:buChar char="•"/>
            </a:pPr>
            <a:r>
              <a:rPr lang="en-US" dirty="0" smtClean="0"/>
              <a:t>2-3 for exact solving</a:t>
            </a:r>
          </a:p>
          <a:p>
            <a:pPr marL="1182970" lvl="2" indent="-457200">
              <a:buFont typeface="Arial" panose="020B0604020202020204" pitchFamily="34" charset="0"/>
              <a:buChar char="•"/>
            </a:pPr>
            <a:r>
              <a:rPr lang="en-US" dirty="0" smtClean="0"/>
              <a:t>4-5 for early improved anytime solutions</a:t>
            </a:r>
          </a:p>
          <a:p>
            <a:pPr marL="457200" indent="-457200">
              <a:buFont typeface="Arial" panose="020B0604020202020204" pitchFamily="34" charset="0"/>
              <a:buChar char="•"/>
            </a:pPr>
            <a:r>
              <a:rPr lang="en-US" dirty="0" smtClean="0"/>
              <a:t>Pruning is most important for the smallest errors</a:t>
            </a:r>
          </a:p>
          <a:p>
            <a:pPr marL="457200" indent="-457200">
              <a:buFont typeface="Arial" panose="020B0604020202020204" pitchFamily="34" charset="0"/>
              <a:buChar char="•"/>
            </a:pPr>
            <a:r>
              <a:rPr lang="en-US" dirty="0" smtClean="0"/>
              <a:t>Look-ahead trades memory for time</a:t>
            </a:r>
          </a:p>
        </p:txBody>
      </p:sp>
      <p:sp>
        <p:nvSpPr>
          <p:cNvPr id="4" name="Slide Number Placeholder 3"/>
          <p:cNvSpPr>
            <a:spLocks noGrp="1"/>
          </p:cNvSpPr>
          <p:nvPr>
            <p:ph type="sldNum" sz="quarter" idx="10"/>
          </p:nvPr>
        </p:nvSpPr>
        <p:spPr/>
        <p:txBody>
          <a:bodyPr/>
          <a:lstStyle/>
          <a:p>
            <a:fld id="{6848FA96-84E8-4582-860F-337DD09F5A80}" type="slidenum">
              <a:rPr lang="en-US" smtClean="0"/>
              <a:t>48</a:t>
            </a:fld>
            <a:endParaRPr lang="en-US"/>
          </a:p>
        </p:txBody>
      </p:sp>
    </p:spTree>
    <p:extLst>
      <p:ext uri="{BB962C8B-B14F-4D97-AF65-F5344CB8AC3E}">
        <p14:creationId xmlns:p14="http://schemas.microsoft.com/office/powerpoint/2010/main" val="636358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6481" y="3119666"/>
            <a:ext cx="8226720" cy="696305"/>
          </a:xfrm>
        </p:spPr>
        <p:txBody>
          <a:bodyPr>
            <a:noAutofit/>
          </a:bodyPr>
          <a:lstStyle/>
          <a:p>
            <a:pPr marL="0" indent="0"/>
            <a:r>
              <a:rPr lang="en-US" sz="4000" b="1" dirty="0" err="1" smtClean="0"/>
              <a:t>Subproblem</a:t>
            </a:r>
            <a:r>
              <a:rPr lang="en-US" sz="4000" b="1" dirty="0" smtClean="0"/>
              <a:t> Ordering for AND/OR Best-First Search</a:t>
            </a:r>
            <a:endParaRPr lang="en-US" sz="4000" b="1" dirty="0"/>
          </a:p>
        </p:txBody>
      </p:sp>
      <p:sp>
        <p:nvSpPr>
          <p:cNvPr id="4" name="Slide Number Placeholder 3"/>
          <p:cNvSpPr>
            <a:spLocks noGrp="1"/>
          </p:cNvSpPr>
          <p:nvPr>
            <p:ph type="sldNum" sz="quarter" idx="10"/>
          </p:nvPr>
        </p:nvSpPr>
        <p:spPr/>
        <p:txBody>
          <a:bodyPr/>
          <a:lstStyle/>
          <a:p>
            <a:fld id="{6848FA96-84E8-4582-860F-337DD09F5A80}" type="slidenum">
              <a:rPr lang="en-US" smtClean="0"/>
              <a:t>49</a:t>
            </a:fld>
            <a:endParaRPr lang="en-US"/>
          </a:p>
        </p:txBody>
      </p:sp>
    </p:spTree>
    <p:extLst>
      <p:ext uri="{BB962C8B-B14F-4D97-AF65-F5344CB8AC3E}">
        <p14:creationId xmlns:p14="http://schemas.microsoft.com/office/powerpoint/2010/main" val="380565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Models</a:t>
            </a:r>
            <a:endParaRPr lang="en-US" dirty="0"/>
          </a:p>
        </p:txBody>
      </p:sp>
      <p:sp>
        <p:nvSpPr>
          <p:cNvPr id="3" name="Content Placeholder 2"/>
          <p:cNvSpPr>
            <a:spLocks noGrp="1"/>
          </p:cNvSpPr>
          <p:nvPr>
            <p:ph idx="1"/>
          </p:nvPr>
        </p:nvSpPr>
        <p:spPr>
          <a:xfrm>
            <a:off x="456481" y="1451672"/>
            <a:ext cx="8226720" cy="5285558"/>
          </a:xfrm>
        </p:spPr>
        <p:txBody>
          <a:bodyPr>
            <a:normAutofit/>
          </a:bodyPr>
          <a:lstStyle/>
          <a:p>
            <a:r>
              <a:rPr lang="en-US" sz="2400" dirty="0" smtClean="0"/>
              <a:t>A tuple </a:t>
            </a:r>
            <a:r>
              <a:rPr lang="en-US" sz="2400" b="1" dirty="0" smtClean="0"/>
              <a:t>(X, D, F, ⨂):</a:t>
            </a:r>
          </a:p>
          <a:p>
            <a:pPr marL="457200" indent="-457200">
              <a:buFont typeface="Arial" panose="020B0604020202020204" pitchFamily="34" charset="0"/>
              <a:buChar char="•"/>
            </a:pPr>
            <a:r>
              <a:rPr lang="en-US" sz="2400" b="1" dirty="0" smtClean="0"/>
              <a:t>X = </a:t>
            </a:r>
            <a:r>
              <a:rPr lang="en-US" sz="2400" dirty="0" smtClean="0"/>
              <a:t>{X</a:t>
            </a:r>
            <a:r>
              <a:rPr lang="en-US" sz="2400" baseline="-25000" dirty="0" smtClean="0"/>
              <a:t>1</a:t>
            </a:r>
            <a:r>
              <a:rPr lang="en-US" sz="2400" dirty="0" smtClean="0"/>
              <a:t>,…,</a:t>
            </a:r>
            <a:r>
              <a:rPr lang="en-US" sz="2400" dirty="0" err="1" smtClean="0"/>
              <a:t>X</a:t>
            </a:r>
            <a:r>
              <a:rPr lang="en-US" sz="2400" baseline="-25000" dirty="0" err="1" smtClean="0"/>
              <a:t>n</a:t>
            </a:r>
            <a:r>
              <a:rPr lang="en-US" sz="2400" dirty="0" smtClean="0"/>
              <a:t>}: variables</a:t>
            </a:r>
          </a:p>
          <a:p>
            <a:pPr marL="457200" indent="-457200">
              <a:buFont typeface="Arial" panose="020B0604020202020204" pitchFamily="34" charset="0"/>
              <a:buChar char="•"/>
            </a:pPr>
            <a:r>
              <a:rPr lang="en-US" sz="2400" b="1" dirty="0" smtClean="0"/>
              <a:t>D </a:t>
            </a:r>
            <a:r>
              <a:rPr lang="en-US" sz="2400" b="1" dirty="0"/>
              <a:t>= </a:t>
            </a:r>
            <a:r>
              <a:rPr lang="en-US" sz="2400" dirty="0" smtClean="0"/>
              <a:t>{D</a:t>
            </a:r>
            <a:r>
              <a:rPr lang="en-US" sz="2400" baseline="-25000" dirty="0" smtClean="0"/>
              <a:t>1</a:t>
            </a:r>
            <a:r>
              <a:rPr lang="en-US" sz="2400" dirty="0" smtClean="0"/>
              <a:t>,…,</a:t>
            </a:r>
            <a:r>
              <a:rPr lang="en-US" sz="2400" dirty="0" err="1" smtClean="0"/>
              <a:t>D</a:t>
            </a:r>
            <a:r>
              <a:rPr lang="en-US" sz="2400" baseline="-25000" dirty="0" err="1" smtClean="0"/>
              <a:t>n</a:t>
            </a:r>
            <a:r>
              <a:rPr lang="en-US" sz="2400" dirty="0"/>
              <a:t>}: </a:t>
            </a:r>
            <a:r>
              <a:rPr lang="en-US" sz="2400" dirty="0" smtClean="0"/>
              <a:t>domains of </a:t>
            </a:r>
            <a:r>
              <a:rPr lang="en-US" sz="2400" b="1" dirty="0" smtClean="0"/>
              <a:t>X</a:t>
            </a:r>
          </a:p>
          <a:p>
            <a:pPr marL="457200" indent="-457200">
              <a:buFont typeface="Arial" panose="020B0604020202020204" pitchFamily="34" charset="0"/>
              <a:buChar char="•"/>
            </a:pPr>
            <a:r>
              <a:rPr lang="en-US" sz="2400" b="1" dirty="0" smtClean="0"/>
              <a:t>F </a:t>
            </a:r>
            <a:r>
              <a:rPr lang="en-US" sz="2400" b="1" dirty="0"/>
              <a:t>= </a:t>
            </a:r>
            <a:r>
              <a:rPr lang="en-US" sz="2400" dirty="0" smtClean="0"/>
              <a:t>{f</a:t>
            </a:r>
            <a:r>
              <a:rPr lang="en-US" sz="2400" baseline="-25000" dirty="0" smtClean="0"/>
              <a:t>1</a:t>
            </a:r>
            <a:r>
              <a:rPr lang="en-US" sz="2400" dirty="0" smtClean="0"/>
              <a:t>,…,</a:t>
            </a:r>
            <a:r>
              <a:rPr lang="en-US" sz="2400" dirty="0" err="1" smtClean="0"/>
              <a:t>f</a:t>
            </a:r>
            <a:r>
              <a:rPr lang="en-US" sz="2400" baseline="-25000" dirty="0" err="1"/>
              <a:t>m</a:t>
            </a:r>
            <a:r>
              <a:rPr lang="en-US" sz="2400" dirty="0" smtClean="0"/>
              <a:t>}: local functions over</a:t>
            </a:r>
          </a:p>
          <a:p>
            <a:pPr marL="0" indent="0"/>
            <a:r>
              <a:rPr lang="en-US" sz="2400" dirty="0" smtClean="0"/>
              <a:t>        scopes </a:t>
            </a:r>
            <a:r>
              <a:rPr lang="en-US" sz="2400" dirty="0" err="1" smtClean="0"/>
              <a:t>S</a:t>
            </a:r>
            <a:r>
              <a:rPr lang="en-US" sz="2400" baseline="-25000" dirty="0" err="1" smtClean="0"/>
              <a:t>j</a:t>
            </a:r>
            <a:r>
              <a:rPr lang="en-US" sz="2400" dirty="0" smtClean="0"/>
              <a:t> ⊆ </a:t>
            </a:r>
            <a:r>
              <a:rPr lang="en-US" sz="2400" b="1" dirty="0" smtClean="0"/>
              <a:t>X</a:t>
            </a:r>
          </a:p>
          <a:p>
            <a:pPr marL="0" indent="0"/>
            <a:r>
              <a:rPr lang="en-US" sz="2800" dirty="0" smtClean="0"/>
              <a:t>A </a:t>
            </a:r>
            <a:r>
              <a:rPr lang="en-US" sz="2800" i="1" dirty="0" smtClean="0"/>
              <a:t>graphical model</a:t>
            </a:r>
            <a:r>
              <a:rPr lang="en-US" sz="2800" dirty="0" smtClean="0"/>
              <a:t> defines a global function</a:t>
            </a:r>
          </a:p>
          <a:p>
            <a:pPr marL="0" indent="0"/>
            <a:endParaRPr lang="en-US" sz="2800" dirty="0"/>
          </a:p>
          <a:p>
            <a:pPr marL="0" indent="0"/>
            <a:r>
              <a:rPr lang="en-US" sz="2800" dirty="0" smtClean="0"/>
              <a:t>Query: Optimization (min-sum problem)</a:t>
            </a:r>
          </a:p>
        </p:txBody>
      </p:sp>
      <p:grpSp>
        <p:nvGrpSpPr>
          <p:cNvPr id="1030" name="Group 1029"/>
          <p:cNvGrpSpPr/>
          <p:nvPr/>
        </p:nvGrpSpPr>
        <p:grpSpPr>
          <a:xfrm>
            <a:off x="2779860" y="4253556"/>
            <a:ext cx="3579962" cy="947484"/>
            <a:chOff x="688304" y="5262113"/>
            <a:chExt cx="3579962" cy="947484"/>
          </a:xfrm>
        </p:grpSpPr>
        <p:grpSp>
          <p:nvGrpSpPr>
            <p:cNvPr id="1027" name="Group 1026"/>
            <p:cNvGrpSpPr/>
            <p:nvPr/>
          </p:nvGrpSpPr>
          <p:grpSpPr>
            <a:xfrm>
              <a:off x="1699404" y="5262113"/>
              <a:ext cx="905774" cy="947484"/>
              <a:chOff x="1699404" y="5262113"/>
              <a:chExt cx="905774" cy="947484"/>
            </a:xfrm>
          </p:grpSpPr>
          <p:sp>
            <p:nvSpPr>
              <p:cNvPr id="1026" name="TextBox 1025"/>
              <p:cNvSpPr txBox="1"/>
              <p:nvPr/>
            </p:nvSpPr>
            <p:spPr>
              <a:xfrm>
                <a:off x="1699405" y="5262113"/>
                <a:ext cx="905773" cy="369332"/>
              </a:xfrm>
              <a:prstGeom prst="rect">
                <a:avLst/>
              </a:prstGeom>
              <a:noFill/>
            </p:spPr>
            <p:txBody>
              <a:bodyPr wrap="square" rtlCol="0">
                <a:spAutoFit/>
              </a:bodyPr>
              <a:lstStyle/>
              <a:p>
                <a:pPr algn="ctr"/>
                <a:r>
                  <a:rPr lang="en-US" dirty="0"/>
                  <a:t>m</a:t>
                </a:r>
              </a:p>
            </p:txBody>
          </p:sp>
          <p:sp>
            <p:nvSpPr>
              <p:cNvPr id="36" name="TextBox 35"/>
              <p:cNvSpPr txBox="1"/>
              <p:nvPr/>
            </p:nvSpPr>
            <p:spPr>
              <a:xfrm>
                <a:off x="1699404" y="5840265"/>
                <a:ext cx="905773" cy="369332"/>
              </a:xfrm>
              <a:prstGeom prst="rect">
                <a:avLst/>
              </a:prstGeom>
              <a:noFill/>
            </p:spPr>
            <p:txBody>
              <a:bodyPr wrap="square" rtlCol="0">
                <a:spAutoFit/>
              </a:bodyPr>
              <a:lstStyle/>
              <a:p>
                <a:pPr algn="ctr"/>
                <a:r>
                  <a:rPr lang="en-US" dirty="0"/>
                  <a:t>j</a:t>
                </a:r>
                <a:r>
                  <a:rPr lang="en-US" dirty="0" smtClean="0"/>
                  <a:t>=1</a:t>
                </a:r>
                <a:endParaRPr lang="en-US" dirty="0"/>
              </a:p>
            </p:txBody>
          </p:sp>
        </p:grpSp>
        <p:sp>
          <p:nvSpPr>
            <p:cNvPr id="1028" name="TextBox 1027"/>
            <p:cNvSpPr txBox="1"/>
            <p:nvPr/>
          </p:nvSpPr>
          <p:spPr>
            <a:xfrm>
              <a:off x="688304" y="5446779"/>
              <a:ext cx="3579962" cy="584775"/>
            </a:xfrm>
            <a:prstGeom prst="rect">
              <a:avLst/>
            </a:prstGeom>
            <a:noFill/>
          </p:spPr>
          <p:txBody>
            <a:bodyPr wrap="square" rtlCol="0">
              <a:spAutoFit/>
            </a:bodyPr>
            <a:lstStyle/>
            <a:p>
              <a:r>
                <a:rPr lang="en-US" sz="2900" dirty="0"/>
                <a:t> F(</a:t>
              </a:r>
              <a:r>
                <a:rPr lang="en-US" sz="2900" b="1" dirty="0"/>
                <a:t>X</a:t>
              </a:r>
              <a:r>
                <a:rPr lang="en-US" sz="2900" dirty="0"/>
                <a:t>) = </a:t>
              </a:r>
              <a:r>
                <a:rPr lang="el-GR" altLang="ja-JP" sz="3200" dirty="0" smtClean="0">
                  <a:latin typeface="Times New Roman" panose="02020603050405020304" pitchFamily="18" charset="0"/>
                  <a:cs typeface="Times New Roman" panose="02020603050405020304" pitchFamily="18" charset="0"/>
                </a:rPr>
                <a:t>Σ</a:t>
              </a:r>
              <a:r>
                <a:rPr lang="en-US" sz="2900" b="1" dirty="0" smtClean="0"/>
                <a:t> </a:t>
              </a:r>
              <a:r>
                <a:rPr lang="en-US" sz="2900" dirty="0"/>
                <a:t>f</a:t>
              </a:r>
              <a:r>
                <a:rPr lang="en-US" sz="2900" baseline="-25000" dirty="0"/>
                <a:t>j</a:t>
              </a:r>
              <a:r>
                <a:rPr lang="en-US" sz="2900" dirty="0"/>
                <a:t>(</a:t>
              </a:r>
              <a:r>
                <a:rPr lang="en-US" sz="2900" dirty="0" err="1"/>
                <a:t>S</a:t>
              </a:r>
              <a:r>
                <a:rPr lang="en-US" sz="2900" baseline="-25000" dirty="0" err="1"/>
                <a:t>j</a:t>
              </a:r>
              <a:r>
                <a:rPr lang="en-US" sz="2900" dirty="0"/>
                <a:t>)</a:t>
              </a:r>
            </a:p>
          </p:txBody>
        </p:sp>
      </p:grpSp>
      <p:grpSp>
        <p:nvGrpSpPr>
          <p:cNvPr id="1032" name="Group 1031"/>
          <p:cNvGrpSpPr/>
          <p:nvPr/>
        </p:nvGrpSpPr>
        <p:grpSpPr>
          <a:xfrm>
            <a:off x="5554960" y="1690826"/>
            <a:ext cx="3011244" cy="2096350"/>
            <a:chOff x="5826364" y="2186715"/>
            <a:chExt cx="3011244" cy="2096350"/>
          </a:xfrm>
        </p:grpSpPr>
        <p:grpSp>
          <p:nvGrpSpPr>
            <p:cNvPr id="11" name="Group 10"/>
            <p:cNvGrpSpPr/>
            <p:nvPr/>
          </p:nvGrpSpPr>
          <p:grpSpPr>
            <a:xfrm>
              <a:off x="5826364" y="2199566"/>
              <a:ext cx="2922790" cy="1630021"/>
              <a:chOff x="5902033" y="1863677"/>
              <a:chExt cx="2406468" cy="1386180"/>
            </a:xfrm>
          </p:grpSpPr>
          <p:sp>
            <p:nvSpPr>
              <p:cNvPr id="12" name="Oval 11"/>
              <p:cNvSpPr/>
              <p:nvPr/>
            </p:nvSpPr>
            <p:spPr>
              <a:xfrm>
                <a:off x="6607886" y="2411918"/>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13" name="Oval 12"/>
              <p:cNvSpPr/>
              <p:nvPr/>
            </p:nvSpPr>
            <p:spPr>
              <a:xfrm>
                <a:off x="7352502" y="2411918"/>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4" name="Oval 13"/>
              <p:cNvSpPr/>
              <p:nvPr/>
            </p:nvSpPr>
            <p:spPr>
              <a:xfrm>
                <a:off x="7685664" y="2964211"/>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5" name="Oval 14"/>
              <p:cNvSpPr/>
              <p:nvPr/>
            </p:nvSpPr>
            <p:spPr>
              <a:xfrm>
                <a:off x="6994517" y="2964214"/>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6" name="Oval 15"/>
              <p:cNvSpPr/>
              <p:nvPr/>
            </p:nvSpPr>
            <p:spPr>
              <a:xfrm>
                <a:off x="8043806" y="2411918"/>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sp>
            <p:nvSpPr>
              <p:cNvPr id="17" name="Oval 16"/>
              <p:cNvSpPr/>
              <p:nvPr/>
            </p:nvSpPr>
            <p:spPr>
              <a:xfrm>
                <a:off x="6607886" y="1863677"/>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18" name="Oval 17"/>
              <p:cNvSpPr/>
              <p:nvPr/>
            </p:nvSpPr>
            <p:spPr>
              <a:xfrm>
                <a:off x="5902033" y="241191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19" name="Straight Connector 18"/>
              <p:cNvCxnSpPr>
                <a:stCxn id="12" idx="6"/>
                <a:endCxn id="13" idx="2"/>
              </p:cNvCxnSpPr>
              <p:nvPr/>
            </p:nvCxnSpPr>
            <p:spPr>
              <a:xfrm>
                <a:off x="6872581" y="2554740"/>
                <a:ext cx="479921"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5"/>
                <a:endCxn id="14" idx="1"/>
              </p:cNvCxnSpPr>
              <p:nvPr/>
            </p:nvCxnSpPr>
            <p:spPr>
              <a:xfrm>
                <a:off x="7578433" y="2655730"/>
                <a:ext cx="14599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2"/>
                <a:endCxn id="15" idx="6"/>
              </p:cNvCxnSpPr>
              <p:nvPr/>
            </p:nvCxnSpPr>
            <p:spPr>
              <a:xfrm flipH="1">
                <a:off x="7259212" y="3107033"/>
                <a:ext cx="426452" cy="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5"/>
                <a:endCxn id="15" idx="1"/>
              </p:cNvCxnSpPr>
              <p:nvPr/>
            </p:nvCxnSpPr>
            <p:spPr>
              <a:xfrm>
                <a:off x="6833817" y="2655730"/>
                <a:ext cx="199464"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3"/>
                <a:endCxn id="15" idx="7"/>
              </p:cNvCxnSpPr>
              <p:nvPr/>
            </p:nvCxnSpPr>
            <p:spPr>
              <a:xfrm flipH="1">
                <a:off x="7220448" y="2655730"/>
                <a:ext cx="170818"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3"/>
                <a:endCxn id="14" idx="7"/>
              </p:cNvCxnSpPr>
              <p:nvPr/>
            </p:nvCxnSpPr>
            <p:spPr>
              <a:xfrm flipH="1">
                <a:off x="7911595" y="2655730"/>
                <a:ext cx="17097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2"/>
                <a:endCxn id="13" idx="6"/>
              </p:cNvCxnSpPr>
              <p:nvPr/>
            </p:nvCxnSpPr>
            <p:spPr>
              <a:xfrm flipH="1">
                <a:off x="7617197" y="2554740"/>
                <a:ext cx="426609"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3" idx="1"/>
              </p:cNvCxnSpPr>
              <p:nvPr/>
            </p:nvCxnSpPr>
            <p:spPr>
              <a:xfrm>
                <a:off x="6872581" y="2006499"/>
                <a:ext cx="518685" cy="44725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2"/>
                <a:endCxn id="18" idx="7"/>
              </p:cNvCxnSpPr>
              <p:nvPr/>
            </p:nvCxnSpPr>
            <p:spPr>
              <a:xfrm flipH="1">
                <a:off x="6127964" y="2006499"/>
                <a:ext cx="479922" cy="44725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6"/>
                <a:endCxn id="12" idx="2"/>
              </p:cNvCxnSpPr>
              <p:nvPr/>
            </p:nvCxnSpPr>
            <p:spPr>
              <a:xfrm flipV="1">
                <a:off x="6166728" y="2554740"/>
                <a:ext cx="441158" cy="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4" name="Straight Arrow Connector 1023"/>
            <p:cNvCxnSpPr>
              <a:stCxn id="1025" idx="2"/>
            </p:cNvCxnSpPr>
            <p:nvPr/>
          </p:nvCxnSpPr>
          <p:spPr bwMode="auto">
            <a:xfrm>
              <a:off x="8127817" y="2556047"/>
              <a:ext cx="25610" cy="33739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25" name="TextBox 1024"/>
            <p:cNvSpPr txBox="1"/>
            <p:nvPr/>
          </p:nvSpPr>
          <p:spPr>
            <a:xfrm>
              <a:off x="7418025" y="2186715"/>
              <a:ext cx="1419583" cy="369332"/>
            </a:xfrm>
            <a:prstGeom prst="rect">
              <a:avLst/>
            </a:prstGeom>
            <a:noFill/>
          </p:spPr>
          <p:txBody>
            <a:bodyPr wrap="square" rtlCol="0">
              <a:spAutoFit/>
            </a:bodyPr>
            <a:lstStyle/>
            <a:p>
              <a:pPr algn="ctr"/>
              <a:r>
                <a:rPr lang="en-US" dirty="0" smtClean="0"/>
                <a:t>f</a:t>
              </a:r>
              <a:r>
                <a:rPr lang="en-US" baseline="-25000" dirty="0" smtClean="0"/>
                <a:t>j</a:t>
              </a:r>
              <a:r>
                <a:rPr lang="en-US" dirty="0" smtClean="0"/>
                <a:t>: f(B,E)</a:t>
              </a:r>
              <a:endParaRPr lang="en-US" dirty="0"/>
            </a:p>
          </p:txBody>
        </p:sp>
        <p:sp>
          <p:nvSpPr>
            <p:cNvPr id="1031" name="TextBox 1030"/>
            <p:cNvSpPr txBox="1"/>
            <p:nvPr/>
          </p:nvSpPr>
          <p:spPr>
            <a:xfrm>
              <a:off x="6458483" y="3913733"/>
              <a:ext cx="1711014" cy="369332"/>
            </a:xfrm>
            <a:prstGeom prst="rect">
              <a:avLst/>
            </a:prstGeom>
            <a:noFill/>
          </p:spPr>
          <p:txBody>
            <a:bodyPr wrap="square" rtlCol="0">
              <a:spAutoFit/>
            </a:bodyPr>
            <a:lstStyle/>
            <a:p>
              <a:pPr algn="ctr"/>
              <a:r>
                <a:rPr lang="en-US" dirty="0" smtClean="0"/>
                <a:t>Primal Graph</a:t>
              </a:r>
              <a:endParaRPr lang="en-US" dirty="0"/>
            </a:p>
          </p:txBody>
        </p:sp>
      </p:grpSp>
      <p:grpSp>
        <p:nvGrpSpPr>
          <p:cNvPr id="32" name="Group 31"/>
          <p:cNvGrpSpPr/>
          <p:nvPr/>
        </p:nvGrpSpPr>
        <p:grpSpPr>
          <a:xfrm>
            <a:off x="2453865" y="5383193"/>
            <a:ext cx="3579962" cy="956110"/>
            <a:chOff x="688304" y="5276703"/>
            <a:chExt cx="3579962" cy="956110"/>
          </a:xfrm>
        </p:grpSpPr>
        <p:grpSp>
          <p:nvGrpSpPr>
            <p:cNvPr id="33" name="Group 32"/>
            <p:cNvGrpSpPr/>
            <p:nvPr/>
          </p:nvGrpSpPr>
          <p:grpSpPr>
            <a:xfrm>
              <a:off x="2479743" y="5276703"/>
              <a:ext cx="923024" cy="956110"/>
              <a:chOff x="2479743" y="5276703"/>
              <a:chExt cx="923024" cy="956110"/>
            </a:xfrm>
          </p:grpSpPr>
          <p:sp>
            <p:nvSpPr>
              <p:cNvPr id="35" name="TextBox 34"/>
              <p:cNvSpPr txBox="1"/>
              <p:nvPr/>
            </p:nvSpPr>
            <p:spPr>
              <a:xfrm>
                <a:off x="2479743" y="5276703"/>
                <a:ext cx="905773" cy="369332"/>
              </a:xfrm>
              <a:prstGeom prst="rect">
                <a:avLst/>
              </a:prstGeom>
              <a:noFill/>
            </p:spPr>
            <p:txBody>
              <a:bodyPr wrap="square" rtlCol="0">
                <a:spAutoFit/>
              </a:bodyPr>
              <a:lstStyle/>
              <a:p>
                <a:pPr algn="ctr"/>
                <a:r>
                  <a:rPr lang="en-US" dirty="0">
                    <a:solidFill>
                      <a:srgbClr val="002060"/>
                    </a:solidFill>
                  </a:rPr>
                  <a:t>m</a:t>
                </a:r>
              </a:p>
            </p:txBody>
          </p:sp>
          <p:sp>
            <p:nvSpPr>
              <p:cNvPr id="37" name="TextBox 36"/>
              <p:cNvSpPr txBox="1"/>
              <p:nvPr/>
            </p:nvSpPr>
            <p:spPr>
              <a:xfrm>
                <a:off x="2496994" y="5863481"/>
                <a:ext cx="905773" cy="369332"/>
              </a:xfrm>
              <a:prstGeom prst="rect">
                <a:avLst/>
              </a:prstGeom>
              <a:noFill/>
            </p:spPr>
            <p:txBody>
              <a:bodyPr wrap="square" rtlCol="0">
                <a:spAutoFit/>
              </a:bodyPr>
              <a:lstStyle/>
              <a:p>
                <a:pPr algn="ctr"/>
                <a:r>
                  <a:rPr lang="en-US" dirty="0">
                    <a:solidFill>
                      <a:srgbClr val="002060"/>
                    </a:solidFill>
                  </a:rPr>
                  <a:t>j</a:t>
                </a:r>
                <a:r>
                  <a:rPr lang="en-US" dirty="0" smtClean="0">
                    <a:solidFill>
                      <a:srgbClr val="002060"/>
                    </a:solidFill>
                  </a:rPr>
                  <a:t>=1</a:t>
                </a:r>
                <a:endParaRPr lang="en-US" dirty="0">
                  <a:solidFill>
                    <a:srgbClr val="002060"/>
                  </a:solidFill>
                </a:endParaRPr>
              </a:p>
            </p:txBody>
          </p:sp>
        </p:grpSp>
        <p:sp>
          <p:nvSpPr>
            <p:cNvPr id="34" name="TextBox 33"/>
            <p:cNvSpPr txBox="1"/>
            <p:nvPr/>
          </p:nvSpPr>
          <p:spPr>
            <a:xfrm>
              <a:off x="688304" y="5446779"/>
              <a:ext cx="3579962" cy="646331"/>
            </a:xfrm>
            <a:prstGeom prst="rect">
              <a:avLst/>
            </a:prstGeom>
            <a:noFill/>
          </p:spPr>
          <p:txBody>
            <a:bodyPr wrap="square" rtlCol="0">
              <a:spAutoFit/>
            </a:bodyPr>
            <a:lstStyle/>
            <a:p>
              <a:r>
                <a:rPr lang="en-US" sz="2900" dirty="0">
                  <a:solidFill>
                    <a:srgbClr val="002060"/>
                  </a:solidFill>
                </a:rPr>
                <a:t> x</a:t>
              </a:r>
              <a:r>
                <a:rPr lang="en-US" sz="2900" baseline="30000" dirty="0">
                  <a:solidFill>
                    <a:srgbClr val="002060"/>
                  </a:solidFill>
                </a:rPr>
                <a:t>*</a:t>
              </a:r>
              <a:r>
                <a:rPr lang="en-US" sz="2900" dirty="0">
                  <a:solidFill>
                    <a:srgbClr val="002060"/>
                  </a:solidFill>
                </a:rPr>
                <a:t>= </a:t>
              </a:r>
              <a:r>
                <a:rPr lang="en-US" sz="2900" dirty="0" err="1">
                  <a:solidFill>
                    <a:srgbClr val="002060"/>
                  </a:solidFill>
                </a:rPr>
                <a:t>arg</a:t>
              </a:r>
              <a:r>
                <a:rPr lang="en-US" sz="2900" dirty="0">
                  <a:solidFill>
                    <a:srgbClr val="002060"/>
                  </a:solidFill>
                </a:rPr>
                <a:t> </a:t>
              </a:r>
              <a:r>
                <a:rPr lang="en-US" sz="2900" dirty="0" smtClean="0">
                  <a:solidFill>
                    <a:srgbClr val="002060"/>
                  </a:solidFill>
                </a:rPr>
                <a:t>min </a:t>
              </a:r>
              <a:r>
                <a:rPr lang="el-GR" altLang="ja-JP" sz="3600" dirty="0" smtClean="0">
                  <a:solidFill>
                    <a:srgbClr val="002060"/>
                  </a:solidFill>
                  <a:latin typeface="Times New Roman" panose="02020603050405020304" pitchFamily="18" charset="0"/>
                  <a:cs typeface="Times New Roman" panose="02020603050405020304" pitchFamily="18" charset="0"/>
                </a:rPr>
                <a:t>Σ</a:t>
              </a:r>
              <a:r>
                <a:rPr lang="ja-JP" altLang="en-US" sz="3200" dirty="0">
                  <a:solidFill>
                    <a:srgbClr val="002060"/>
                  </a:solidFill>
                  <a:latin typeface="Times New Roman" panose="02020603050405020304" pitchFamily="18" charset="0"/>
                  <a:cs typeface="Times New Roman" panose="02020603050405020304" pitchFamily="18" charset="0"/>
                </a:rPr>
                <a:t> </a:t>
              </a:r>
              <a:r>
                <a:rPr lang="en-US" sz="2900" dirty="0" smtClean="0">
                  <a:solidFill>
                    <a:srgbClr val="002060"/>
                  </a:solidFill>
                </a:rPr>
                <a:t>f</a:t>
              </a:r>
              <a:r>
                <a:rPr lang="en-US" sz="2900" baseline="-25000" dirty="0" smtClean="0">
                  <a:solidFill>
                    <a:srgbClr val="002060"/>
                  </a:solidFill>
                </a:rPr>
                <a:t>j</a:t>
              </a:r>
              <a:r>
                <a:rPr lang="en-US" sz="2900" dirty="0" smtClean="0">
                  <a:solidFill>
                    <a:srgbClr val="002060"/>
                  </a:solidFill>
                </a:rPr>
                <a:t>(</a:t>
              </a:r>
              <a:r>
                <a:rPr lang="en-US" sz="2900" dirty="0" err="1" smtClean="0">
                  <a:solidFill>
                    <a:srgbClr val="002060"/>
                  </a:solidFill>
                </a:rPr>
                <a:t>S</a:t>
              </a:r>
              <a:r>
                <a:rPr lang="en-US" sz="2900" baseline="-25000" dirty="0" err="1" smtClean="0">
                  <a:solidFill>
                    <a:srgbClr val="002060"/>
                  </a:solidFill>
                </a:rPr>
                <a:t>j</a:t>
              </a:r>
              <a:r>
                <a:rPr lang="en-US" sz="2900" dirty="0">
                  <a:solidFill>
                    <a:srgbClr val="002060"/>
                  </a:solidFill>
                </a:rPr>
                <a:t>)</a:t>
              </a:r>
            </a:p>
          </p:txBody>
        </p:sp>
      </p:grpSp>
      <p:sp>
        <p:nvSpPr>
          <p:cNvPr id="4" name="TextBox 3"/>
          <p:cNvSpPr txBox="1"/>
          <p:nvPr/>
        </p:nvSpPr>
        <p:spPr>
          <a:xfrm>
            <a:off x="6733745" y="5022997"/>
            <a:ext cx="2315364" cy="1200329"/>
          </a:xfrm>
          <a:prstGeom prst="rect">
            <a:avLst/>
          </a:prstGeom>
          <a:noFill/>
        </p:spPr>
        <p:txBody>
          <a:bodyPr wrap="square" rtlCol="0">
            <a:spAutoFit/>
          </a:bodyPr>
          <a:lstStyle/>
          <a:p>
            <a:r>
              <a:rPr lang="en-US" dirty="0" smtClean="0"/>
              <a:t>Complexity:</a:t>
            </a:r>
          </a:p>
          <a:p>
            <a:r>
              <a:rPr lang="en-US" dirty="0" smtClean="0"/>
              <a:t>Exponential in the </a:t>
            </a:r>
            <a:r>
              <a:rPr lang="en-US" b="1" i="1" dirty="0" err="1" smtClean="0"/>
              <a:t>treewidth</a:t>
            </a:r>
            <a:r>
              <a:rPr lang="en-US" dirty="0"/>
              <a:t> </a:t>
            </a:r>
            <a:r>
              <a:rPr lang="en-US" dirty="0" smtClean="0"/>
              <a:t>of the graph</a:t>
            </a:r>
            <a:endParaRPr lang="en-US" dirty="0"/>
          </a:p>
        </p:txBody>
      </p:sp>
      <p:sp>
        <p:nvSpPr>
          <p:cNvPr id="5" name="Slide Number Placeholder 4"/>
          <p:cNvSpPr>
            <a:spLocks noGrp="1"/>
          </p:cNvSpPr>
          <p:nvPr>
            <p:ph type="sldNum" sz="quarter" idx="10"/>
          </p:nvPr>
        </p:nvSpPr>
        <p:spPr/>
        <p:txBody>
          <a:bodyPr/>
          <a:lstStyle/>
          <a:p>
            <a:fld id="{6848FA96-84E8-4582-860F-337DD09F5A80}" type="slidenum">
              <a:rPr lang="en-US" smtClean="0"/>
              <a:t>5</a:t>
            </a:fld>
            <a:endParaRPr lang="en-US"/>
          </a:p>
        </p:txBody>
      </p:sp>
    </p:spTree>
    <p:extLst>
      <p:ext uri="{BB962C8B-B14F-4D97-AF65-F5344CB8AC3E}">
        <p14:creationId xmlns:p14="http://schemas.microsoft.com/office/powerpoint/2010/main" val="11417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Subproblem</a:t>
            </a:r>
            <a:r>
              <a:rPr lang="en-US" dirty="0" smtClean="0"/>
              <a:t> Ordering</a:t>
            </a:r>
            <a:endParaRPr lang="en-US" dirty="0"/>
          </a:p>
        </p:txBody>
      </p:sp>
      <p:sp>
        <p:nvSpPr>
          <p:cNvPr id="4" name="Oval 3"/>
          <p:cNvSpPr/>
          <p:nvPr/>
        </p:nvSpPr>
        <p:spPr>
          <a:xfrm>
            <a:off x="4234985" y="198692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cxnSp>
        <p:nvCxnSpPr>
          <p:cNvPr id="5" name="Straight Connector 4"/>
          <p:cNvCxnSpPr>
            <a:stCxn id="4" idx="4"/>
            <a:endCxn id="7" idx="0"/>
          </p:cNvCxnSpPr>
          <p:nvPr/>
        </p:nvCxnSpPr>
        <p:spPr>
          <a:xfrm flipH="1">
            <a:off x="3218326" y="2272567"/>
            <a:ext cx="1150666" cy="28812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28"/>
          <p:cNvSpPr>
            <a:spLocks noChangeAspect="1" noChangeArrowheads="1"/>
          </p:cNvSpPr>
          <p:nvPr/>
        </p:nvSpPr>
        <p:spPr bwMode="auto">
          <a:xfrm>
            <a:off x="3154361" y="2560692"/>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8" name="Straight Connector 7"/>
          <p:cNvCxnSpPr>
            <a:stCxn id="7" idx="2"/>
            <a:endCxn id="21" idx="0"/>
          </p:cNvCxnSpPr>
          <p:nvPr/>
        </p:nvCxnSpPr>
        <p:spPr>
          <a:xfrm>
            <a:off x="3218326" y="2776136"/>
            <a:ext cx="0" cy="412541"/>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26123" y="1610847"/>
            <a:ext cx="685737" cy="369332"/>
          </a:xfrm>
          <a:prstGeom prst="rect">
            <a:avLst/>
          </a:prstGeom>
          <a:noFill/>
        </p:spPr>
        <p:txBody>
          <a:bodyPr wrap="square" rtlCol="0">
            <a:spAutoFit/>
          </a:bodyPr>
          <a:lstStyle/>
          <a:p>
            <a:pPr algn="ctr"/>
            <a:r>
              <a:rPr lang="en-US" dirty="0" smtClean="0"/>
              <a:t>f=10</a:t>
            </a:r>
            <a:endParaRPr lang="en-US" dirty="0"/>
          </a:p>
        </p:txBody>
      </p:sp>
      <p:sp>
        <p:nvSpPr>
          <p:cNvPr id="15" name="Rectangle 28"/>
          <p:cNvSpPr>
            <a:spLocks noChangeAspect="1" noChangeArrowheads="1"/>
          </p:cNvSpPr>
          <p:nvPr/>
        </p:nvSpPr>
        <p:spPr bwMode="auto">
          <a:xfrm>
            <a:off x="5251754" y="2605370"/>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 name="Straight Connector 15"/>
          <p:cNvCxnSpPr>
            <a:stCxn id="4" idx="4"/>
            <a:endCxn id="15" idx="0"/>
          </p:cNvCxnSpPr>
          <p:nvPr/>
        </p:nvCxnSpPr>
        <p:spPr>
          <a:xfrm>
            <a:off x="4368992" y="2272567"/>
            <a:ext cx="951154" cy="332803"/>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84319" y="318867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4" name="Rectangle 28"/>
          <p:cNvSpPr>
            <a:spLocks noChangeAspect="1" noChangeArrowheads="1"/>
          </p:cNvSpPr>
          <p:nvPr/>
        </p:nvSpPr>
        <p:spPr bwMode="auto">
          <a:xfrm>
            <a:off x="2590943" y="379836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25" name="Straight Connector 24"/>
          <p:cNvCxnSpPr>
            <a:stCxn id="21" idx="4"/>
            <a:endCxn id="24" idx="0"/>
          </p:cNvCxnSpPr>
          <p:nvPr/>
        </p:nvCxnSpPr>
        <p:spPr>
          <a:xfrm flipH="1">
            <a:off x="2654908" y="3474320"/>
            <a:ext cx="563418" cy="324045"/>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4"/>
            <a:endCxn id="29" idx="0"/>
          </p:cNvCxnSpPr>
          <p:nvPr/>
        </p:nvCxnSpPr>
        <p:spPr>
          <a:xfrm>
            <a:off x="3218326" y="3474320"/>
            <a:ext cx="466437" cy="32404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noChangeArrowheads="1"/>
          </p:cNvSpPr>
          <p:nvPr/>
        </p:nvSpPr>
        <p:spPr bwMode="auto">
          <a:xfrm>
            <a:off x="3616371" y="3798365"/>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 name="Oval 32"/>
          <p:cNvSpPr/>
          <p:nvPr/>
        </p:nvSpPr>
        <p:spPr>
          <a:xfrm>
            <a:off x="2707483" y="4374832"/>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34" name="Oval 33"/>
          <p:cNvSpPr/>
          <p:nvPr/>
        </p:nvSpPr>
        <p:spPr>
          <a:xfrm>
            <a:off x="4401148" y="436373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 name="Straight Connector 34"/>
          <p:cNvCxnSpPr>
            <a:stCxn id="29" idx="2"/>
            <a:endCxn id="33" idx="0"/>
          </p:cNvCxnSpPr>
          <p:nvPr/>
        </p:nvCxnSpPr>
        <p:spPr>
          <a:xfrm flipH="1">
            <a:off x="2841490" y="4013809"/>
            <a:ext cx="843273" cy="361023"/>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2"/>
            <a:endCxn id="34" idx="0"/>
          </p:cNvCxnSpPr>
          <p:nvPr/>
        </p:nvCxnSpPr>
        <p:spPr>
          <a:xfrm>
            <a:off x="3684763" y="4013809"/>
            <a:ext cx="850392" cy="349925"/>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38273" y="1802258"/>
            <a:ext cx="2447636" cy="369332"/>
          </a:xfrm>
          <a:prstGeom prst="rect">
            <a:avLst/>
          </a:prstGeom>
          <a:noFill/>
        </p:spPr>
        <p:txBody>
          <a:bodyPr wrap="square" rtlCol="0">
            <a:spAutoFit/>
          </a:bodyPr>
          <a:lstStyle/>
          <a:p>
            <a:r>
              <a:rPr lang="en-US" dirty="0" smtClean="0"/>
              <a:t>Partial Solution Tree</a:t>
            </a:r>
            <a:endParaRPr lang="en-US" dirty="0"/>
          </a:p>
        </p:txBody>
      </p:sp>
      <p:sp>
        <p:nvSpPr>
          <p:cNvPr id="42" name="Isosceles Triangle 41"/>
          <p:cNvSpPr/>
          <p:nvPr/>
        </p:nvSpPr>
        <p:spPr bwMode="auto">
          <a:xfrm>
            <a:off x="2111842" y="4660475"/>
            <a:ext cx="1459296" cy="1884491"/>
          </a:xfrm>
          <a:prstGeom prst="triangle">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43" name="Isosceles Triangle 42"/>
          <p:cNvSpPr/>
          <p:nvPr/>
        </p:nvSpPr>
        <p:spPr bwMode="auto">
          <a:xfrm>
            <a:off x="3805507" y="4660475"/>
            <a:ext cx="1459296" cy="1884491"/>
          </a:xfrm>
          <a:prstGeom prst="triangle">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3" name="TextBox 2"/>
          <p:cNvSpPr txBox="1"/>
          <p:nvPr/>
        </p:nvSpPr>
        <p:spPr>
          <a:xfrm>
            <a:off x="3600626" y="2103290"/>
            <a:ext cx="182016" cy="338554"/>
          </a:xfrm>
          <a:prstGeom prst="rect">
            <a:avLst/>
          </a:prstGeom>
          <a:noFill/>
        </p:spPr>
        <p:txBody>
          <a:bodyPr wrap="square" rtlCol="0">
            <a:spAutoFit/>
          </a:bodyPr>
          <a:lstStyle/>
          <a:p>
            <a:r>
              <a:rPr lang="en-US" sz="1600" dirty="0"/>
              <a:t>2</a:t>
            </a:r>
          </a:p>
        </p:txBody>
      </p:sp>
      <p:sp>
        <p:nvSpPr>
          <p:cNvPr id="26" name="TextBox 25"/>
          <p:cNvSpPr txBox="1"/>
          <p:nvPr/>
        </p:nvSpPr>
        <p:spPr>
          <a:xfrm>
            <a:off x="3418610" y="3331498"/>
            <a:ext cx="182016" cy="338554"/>
          </a:xfrm>
          <a:prstGeom prst="rect">
            <a:avLst/>
          </a:prstGeom>
          <a:noFill/>
        </p:spPr>
        <p:txBody>
          <a:bodyPr wrap="square" rtlCol="0">
            <a:spAutoFit/>
          </a:bodyPr>
          <a:lstStyle/>
          <a:p>
            <a:r>
              <a:rPr lang="en-US" sz="1600" dirty="0"/>
              <a:t>4</a:t>
            </a:r>
          </a:p>
        </p:txBody>
      </p:sp>
      <p:sp>
        <p:nvSpPr>
          <p:cNvPr id="27" name="TextBox 26"/>
          <p:cNvSpPr txBox="1"/>
          <p:nvPr/>
        </p:nvSpPr>
        <p:spPr>
          <a:xfrm>
            <a:off x="2192755" y="4348377"/>
            <a:ext cx="560717" cy="338554"/>
          </a:xfrm>
          <a:prstGeom prst="rect">
            <a:avLst/>
          </a:prstGeom>
          <a:noFill/>
        </p:spPr>
        <p:txBody>
          <a:bodyPr wrap="square" rtlCol="0">
            <a:spAutoFit/>
          </a:bodyPr>
          <a:lstStyle/>
          <a:p>
            <a:r>
              <a:rPr lang="en-US" sz="1600" dirty="0" smtClean="0"/>
              <a:t>h=1</a:t>
            </a:r>
            <a:endParaRPr lang="en-US" sz="1600" dirty="0"/>
          </a:p>
        </p:txBody>
      </p:sp>
      <p:sp>
        <p:nvSpPr>
          <p:cNvPr id="30" name="TextBox 29"/>
          <p:cNvSpPr txBox="1"/>
          <p:nvPr/>
        </p:nvSpPr>
        <p:spPr>
          <a:xfrm>
            <a:off x="4709832" y="4319332"/>
            <a:ext cx="560717" cy="338554"/>
          </a:xfrm>
          <a:prstGeom prst="rect">
            <a:avLst/>
          </a:prstGeom>
          <a:noFill/>
        </p:spPr>
        <p:txBody>
          <a:bodyPr wrap="square" rtlCol="0">
            <a:spAutoFit/>
          </a:bodyPr>
          <a:lstStyle/>
          <a:p>
            <a:r>
              <a:rPr lang="en-US" sz="1600" dirty="0" smtClean="0"/>
              <a:t>h=3</a:t>
            </a:r>
            <a:endParaRPr lang="en-US" sz="1600" dirty="0"/>
          </a:p>
        </p:txBody>
      </p:sp>
      <p:sp>
        <p:nvSpPr>
          <p:cNvPr id="6" name="Slide Number Placeholder 5"/>
          <p:cNvSpPr>
            <a:spLocks noGrp="1"/>
          </p:cNvSpPr>
          <p:nvPr>
            <p:ph type="sldNum" sz="quarter" idx="10"/>
          </p:nvPr>
        </p:nvSpPr>
        <p:spPr/>
        <p:txBody>
          <a:bodyPr/>
          <a:lstStyle/>
          <a:p>
            <a:fld id="{6848FA96-84E8-4582-860F-337DD09F5A80}" type="slidenum">
              <a:rPr lang="en-US" smtClean="0"/>
              <a:t>50</a:t>
            </a:fld>
            <a:endParaRPr lang="en-US"/>
          </a:p>
        </p:txBody>
      </p:sp>
    </p:spTree>
    <p:extLst>
      <p:ext uri="{BB962C8B-B14F-4D97-AF65-F5344CB8AC3E}">
        <p14:creationId xmlns:p14="http://schemas.microsoft.com/office/powerpoint/2010/main" val="134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Subproblem</a:t>
            </a:r>
            <a:r>
              <a:rPr lang="en-US" dirty="0" smtClean="0"/>
              <a:t> Ordering</a:t>
            </a:r>
            <a:endParaRPr lang="en-US" dirty="0"/>
          </a:p>
        </p:txBody>
      </p:sp>
      <p:sp>
        <p:nvSpPr>
          <p:cNvPr id="4" name="Oval 3"/>
          <p:cNvSpPr/>
          <p:nvPr/>
        </p:nvSpPr>
        <p:spPr>
          <a:xfrm>
            <a:off x="4234985" y="198692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cxnSp>
        <p:nvCxnSpPr>
          <p:cNvPr id="5" name="Straight Connector 4"/>
          <p:cNvCxnSpPr>
            <a:stCxn id="4" idx="4"/>
            <a:endCxn id="7" idx="0"/>
          </p:cNvCxnSpPr>
          <p:nvPr/>
        </p:nvCxnSpPr>
        <p:spPr>
          <a:xfrm flipH="1">
            <a:off x="3218326" y="2272567"/>
            <a:ext cx="1150666" cy="28812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28"/>
          <p:cNvSpPr>
            <a:spLocks noChangeAspect="1" noChangeArrowheads="1"/>
          </p:cNvSpPr>
          <p:nvPr/>
        </p:nvSpPr>
        <p:spPr bwMode="auto">
          <a:xfrm>
            <a:off x="3154361" y="2560692"/>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8" name="Straight Connector 7"/>
          <p:cNvCxnSpPr>
            <a:stCxn id="7" idx="2"/>
            <a:endCxn id="21" idx="0"/>
          </p:cNvCxnSpPr>
          <p:nvPr/>
        </p:nvCxnSpPr>
        <p:spPr>
          <a:xfrm>
            <a:off x="3218326" y="2776136"/>
            <a:ext cx="0" cy="412541"/>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26123" y="1610847"/>
            <a:ext cx="685737" cy="369332"/>
          </a:xfrm>
          <a:prstGeom prst="rect">
            <a:avLst/>
          </a:prstGeom>
          <a:noFill/>
        </p:spPr>
        <p:txBody>
          <a:bodyPr wrap="square" rtlCol="0">
            <a:spAutoFit/>
          </a:bodyPr>
          <a:lstStyle/>
          <a:p>
            <a:pPr algn="ctr"/>
            <a:r>
              <a:rPr lang="en-US" dirty="0"/>
              <a:t>f</a:t>
            </a:r>
            <a:r>
              <a:rPr lang="en-US" dirty="0" smtClean="0"/>
              <a:t>=40</a:t>
            </a:r>
            <a:endParaRPr lang="en-US" dirty="0"/>
          </a:p>
        </p:txBody>
      </p:sp>
      <p:sp>
        <p:nvSpPr>
          <p:cNvPr id="15" name="Rectangle 28"/>
          <p:cNvSpPr>
            <a:spLocks noChangeAspect="1" noChangeArrowheads="1"/>
          </p:cNvSpPr>
          <p:nvPr/>
        </p:nvSpPr>
        <p:spPr bwMode="auto">
          <a:xfrm>
            <a:off x="5251754" y="2605370"/>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 name="Straight Connector 15"/>
          <p:cNvCxnSpPr>
            <a:stCxn id="4" idx="4"/>
            <a:endCxn id="15" idx="0"/>
          </p:cNvCxnSpPr>
          <p:nvPr/>
        </p:nvCxnSpPr>
        <p:spPr>
          <a:xfrm>
            <a:off x="4368992" y="2272567"/>
            <a:ext cx="951154" cy="332803"/>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84319" y="318867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4" name="Rectangle 28"/>
          <p:cNvSpPr>
            <a:spLocks noChangeAspect="1" noChangeArrowheads="1"/>
          </p:cNvSpPr>
          <p:nvPr/>
        </p:nvSpPr>
        <p:spPr bwMode="auto">
          <a:xfrm>
            <a:off x="2590943" y="379836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25" name="Straight Connector 24"/>
          <p:cNvCxnSpPr>
            <a:stCxn id="21" idx="4"/>
            <a:endCxn id="24" idx="0"/>
          </p:cNvCxnSpPr>
          <p:nvPr/>
        </p:nvCxnSpPr>
        <p:spPr>
          <a:xfrm flipH="1">
            <a:off x="2654908" y="3474320"/>
            <a:ext cx="563418" cy="324045"/>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4"/>
            <a:endCxn id="29" idx="0"/>
          </p:cNvCxnSpPr>
          <p:nvPr/>
        </p:nvCxnSpPr>
        <p:spPr>
          <a:xfrm>
            <a:off x="3218326" y="3474320"/>
            <a:ext cx="466437" cy="32404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noChangeArrowheads="1"/>
          </p:cNvSpPr>
          <p:nvPr/>
        </p:nvSpPr>
        <p:spPr bwMode="auto">
          <a:xfrm>
            <a:off x="3616371" y="3798365"/>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 name="Oval 32"/>
          <p:cNvSpPr/>
          <p:nvPr/>
        </p:nvSpPr>
        <p:spPr>
          <a:xfrm>
            <a:off x="2707483" y="4374832"/>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34" name="Oval 33"/>
          <p:cNvSpPr/>
          <p:nvPr/>
        </p:nvSpPr>
        <p:spPr>
          <a:xfrm>
            <a:off x="4401148" y="436373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 name="Straight Connector 34"/>
          <p:cNvCxnSpPr>
            <a:stCxn id="29" idx="2"/>
            <a:endCxn id="33" idx="0"/>
          </p:cNvCxnSpPr>
          <p:nvPr/>
        </p:nvCxnSpPr>
        <p:spPr>
          <a:xfrm flipH="1">
            <a:off x="2841490" y="4013809"/>
            <a:ext cx="843273" cy="361023"/>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2"/>
            <a:endCxn id="34" idx="0"/>
          </p:cNvCxnSpPr>
          <p:nvPr/>
        </p:nvCxnSpPr>
        <p:spPr>
          <a:xfrm>
            <a:off x="3684763" y="4013809"/>
            <a:ext cx="850392" cy="349925"/>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38273" y="1802258"/>
            <a:ext cx="2447636" cy="369332"/>
          </a:xfrm>
          <a:prstGeom prst="rect">
            <a:avLst/>
          </a:prstGeom>
          <a:noFill/>
        </p:spPr>
        <p:txBody>
          <a:bodyPr wrap="square" rtlCol="0">
            <a:spAutoFit/>
          </a:bodyPr>
          <a:lstStyle/>
          <a:p>
            <a:r>
              <a:rPr lang="en-US" dirty="0" smtClean="0"/>
              <a:t>Partial Solution Tree</a:t>
            </a:r>
            <a:endParaRPr lang="en-US" dirty="0"/>
          </a:p>
        </p:txBody>
      </p:sp>
      <p:sp>
        <p:nvSpPr>
          <p:cNvPr id="42" name="Isosceles Triangle 41"/>
          <p:cNvSpPr/>
          <p:nvPr/>
        </p:nvSpPr>
        <p:spPr bwMode="auto">
          <a:xfrm>
            <a:off x="2111842" y="4660475"/>
            <a:ext cx="1459296" cy="1884491"/>
          </a:xfrm>
          <a:prstGeom prst="triangle">
            <a:avLst/>
          </a:prstGeom>
          <a:solidFill>
            <a:srgbClr val="8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43" name="Isosceles Triangle 42"/>
          <p:cNvSpPr/>
          <p:nvPr/>
        </p:nvSpPr>
        <p:spPr bwMode="auto">
          <a:xfrm>
            <a:off x="3805507" y="4660475"/>
            <a:ext cx="1459296" cy="1884491"/>
          </a:xfrm>
          <a:prstGeom prst="triangle">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2" name="TextBox 21"/>
          <p:cNvSpPr txBox="1"/>
          <p:nvPr/>
        </p:nvSpPr>
        <p:spPr>
          <a:xfrm>
            <a:off x="3600626" y="2103290"/>
            <a:ext cx="182016" cy="338554"/>
          </a:xfrm>
          <a:prstGeom prst="rect">
            <a:avLst/>
          </a:prstGeom>
          <a:noFill/>
        </p:spPr>
        <p:txBody>
          <a:bodyPr wrap="square" rtlCol="0">
            <a:spAutoFit/>
          </a:bodyPr>
          <a:lstStyle/>
          <a:p>
            <a:r>
              <a:rPr lang="en-US" sz="1600" dirty="0"/>
              <a:t>2</a:t>
            </a:r>
          </a:p>
        </p:txBody>
      </p:sp>
      <p:sp>
        <p:nvSpPr>
          <p:cNvPr id="23" name="TextBox 22"/>
          <p:cNvSpPr txBox="1"/>
          <p:nvPr/>
        </p:nvSpPr>
        <p:spPr>
          <a:xfrm>
            <a:off x="3418610" y="3331498"/>
            <a:ext cx="182016" cy="338554"/>
          </a:xfrm>
          <a:prstGeom prst="rect">
            <a:avLst/>
          </a:prstGeom>
          <a:noFill/>
        </p:spPr>
        <p:txBody>
          <a:bodyPr wrap="square" rtlCol="0">
            <a:spAutoFit/>
          </a:bodyPr>
          <a:lstStyle/>
          <a:p>
            <a:r>
              <a:rPr lang="en-US" sz="1600" dirty="0"/>
              <a:t>4</a:t>
            </a:r>
          </a:p>
        </p:txBody>
      </p:sp>
      <p:sp>
        <p:nvSpPr>
          <p:cNvPr id="26" name="TextBox 25"/>
          <p:cNvSpPr txBox="1"/>
          <p:nvPr/>
        </p:nvSpPr>
        <p:spPr>
          <a:xfrm>
            <a:off x="2192755" y="4348377"/>
            <a:ext cx="560717" cy="338554"/>
          </a:xfrm>
          <a:prstGeom prst="rect">
            <a:avLst/>
          </a:prstGeom>
          <a:noFill/>
        </p:spPr>
        <p:txBody>
          <a:bodyPr wrap="square" rtlCol="0">
            <a:spAutoFit/>
          </a:bodyPr>
          <a:lstStyle/>
          <a:p>
            <a:r>
              <a:rPr lang="en-US" sz="1600" dirty="0" smtClean="0"/>
              <a:t>h=1</a:t>
            </a:r>
            <a:endParaRPr lang="en-US" sz="1600" dirty="0"/>
          </a:p>
        </p:txBody>
      </p:sp>
      <p:sp>
        <p:nvSpPr>
          <p:cNvPr id="27" name="TextBox 26"/>
          <p:cNvSpPr txBox="1"/>
          <p:nvPr/>
        </p:nvSpPr>
        <p:spPr>
          <a:xfrm>
            <a:off x="4709832" y="4319332"/>
            <a:ext cx="560717" cy="338554"/>
          </a:xfrm>
          <a:prstGeom prst="rect">
            <a:avLst/>
          </a:prstGeom>
          <a:noFill/>
        </p:spPr>
        <p:txBody>
          <a:bodyPr wrap="square" rtlCol="0">
            <a:spAutoFit/>
          </a:bodyPr>
          <a:lstStyle/>
          <a:p>
            <a:r>
              <a:rPr lang="en-US" sz="1600" dirty="0" smtClean="0"/>
              <a:t>h=3</a:t>
            </a:r>
            <a:endParaRPr lang="en-US" sz="1600" dirty="0"/>
          </a:p>
        </p:txBody>
      </p:sp>
      <p:sp>
        <p:nvSpPr>
          <p:cNvPr id="3" name="Left Brace 2"/>
          <p:cNvSpPr/>
          <p:nvPr/>
        </p:nvSpPr>
        <p:spPr bwMode="auto">
          <a:xfrm>
            <a:off x="1587260" y="4660475"/>
            <a:ext cx="353683" cy="1884491"/>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6" name="TextBox 5"/>
          <p:cNvSpPr txBox="1"/>
          <p:nvPr/>
        </p:nvSpPr>
        <p:spPr>
          <a:xfrm>
            <a:off x="-120769" y="5279554"/>
            <a:ext cx="1708029" cy="584775"/>
          </a:xfrm>
          <a:prstGeom prst="rect">
            <a:avLst/>
          </a:prstGeom>
          <a:noFill/>
        </p:spPr>
        <p:txBody>
          <a:bodyPr wrap="square" rtlCol="0">
            <a:spAutoFit/>
          </a:bodyPr>
          <a:lstStyle/>
          <a:p>
            <a:pPr algn="r"/>
            <a:r>
              <a:rPr lang="en-US" sz="1600" dirty="0" smtClean="0"/>
              <a:t>Best path cost: 31</a:t>
            </a:r>
            <a:endParaRPr lang="en-US" sz="1600" dirty="0"/>
          </a:p>
        </p:txBody>
      </p:sp>
      <p:sp>
        <p:nvSpPr>
          <p:cNvPr id="9" name="Slide Number Placeholder 8"/>
          <p:cNvSpPr>
            <a:spLocks noGrp="1"/>
          </p:cNvSpPr>
          <p:nvPr>
            <p:ph type="sldNum" sz="quarter" idx="10"/>
          </p:nvPr>
        </p:nvSpPr>
        <p:spPr/>
        <p:txBody>
          <a:bodyPr/>
          <a:lstStyle/>
          <a:p>
            <a:fld id="{6848FA96-84E8-4582-860F-337DD09F5A80}" type="slidenum">
              <a:rPr lang="en-US" smtClean="0"/>
              <a:t>51</a:t>
            </a:fld>
            <a:endParaRPr lang="en-US"/>
          </a:p>
        </p:txBody>
      </p:sp>
    </p:spTree>
    <p:extLst>
      <p:ext uri="{BB962C8B-B14F-4D97-AF65-F5344CB8AC3E}">
        <p14:creationId xmlns:p14="http://schemas.microsoft.com/office/powerpoint/2010/main" val="1447510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Subproblem</a:t>
            </a:r>
            <a:r>
              <a:rPr lang="en-US" dirty="0" smtClean="0"/>
              <a:t> Ordering</a:t>
            </a:r>
            <a:endParaRPr lang="en-US" dirty="0"/>
          </a:p>
        </p:txBody>
      </p:sp>
      <p:sp>
        <p:nvSpPr>
          <p:cNvPr id="4" name="Oval 3"/>
          <p:cNvSpPr/>
          <p:nvPr/>
        </p:nvSpPr>
        <p:spPr>
          <a:xfrm>
            <a:off x="4234985" y="198692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cxnSp>
        <p:nvCxnSpPr>
          <p:cNvPr id="5" name="Straight Connector 4"/>
          <p:cNvCxnSpPr>
            <a:stCxn id="4" idx="4"/>
            <a:endCxn id="7" idx="0"/>
          </p:cNvCxnSpPr>
          <p:nvPr/>
        </p:nvCxnSpPr>
        <p:spPr>
          <a:xfrm flipH="1">
            <a:off x="3218326" y="2272567"/>
            <a:ext cx="1150666" cy="28812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28"/>
          <p:cNvSpPr>
            <a:spLocks noChangeAspect="1" noChangeArrowheads="1"/>
          </p:cNvSpPr>
          <p:nvPr/>
        </p:nvSpPr>
        <p:spPr bwMode="auto">
          <a:xfrm>
            <a:off x="3154361" y="2560692"/>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8" name="Straight Connector 7"/>
          <p:cNvCxnSpPr>
            <a:stCxn id="7" idx="2"/>
            <a:endCxn id="21" idx="0"/>
          </p:cNvCxnSpPr>
          <p:nvPr/>
        </p:nvCxnSpPr>
        <p:spPr>
          <a:xfrm>
            <a:off x="3218326" y="2776136"/>
            <a:ext cx="0" cy="412541"/>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26123" y="1610847"/>
            <a:ext cx="685737" cy="369332"/>
          </a:xfrm>
          <a:prstGeom prst="rect">
            <a:avLst/>
          </a:prstGeom>
          <a:noFill/>
        </p:spPr>
        <p:txBody>
          <a:bodyPr wrap="square" rtlCol="0">
            <a:spAutoFit/>
          </a:bodyPr>
          <a:lstStyle/>
          <a:p>
            <a:pPr algn="ctr"/>
            <a:r>
              <a:rPr lang="en-US" dirty="0" smtClean="0"/>
              <a:t>f=50</a:t>
            </a:r>
            <a:endParaRPr lang="en-US" dirty="0"/>
          </a:p>
        </p:txBody>
      </p:sp>
      <p:sp>
        <p:nvSpPr>
          <p:cNvPr id="15" name="Rectangle 28"/>
          <p:cNvSpPr>
            <a:spLocks noChangeAspect="1" noChangeArrowheads="1"/>
          </p:cNvSpPr>
          <p:nvPr/>
        </p:nvSpPr>
        <p:spPr bwMode="auto">
          <a:xfrm>
            <a:off x="5251754" y="2605370"/>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 name="Straight Connector 15"/>
          <p:cNvCxnSpPr>
            <a:stCxn id="4" idx="4"/>
            <a:endCxn id="15" idx="0"/>
          </p:cNvCxnSpPr>
          <p:nvPr/>
        </p:nvCxnSpPr>
        <p:spPr>
          <a:xfrm>
            <a:off x="4368992" y="2272567"/>
            <a:ext cx="951154" cy="332803"/>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84319" y="318867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4" name="Rectangle 28"/>
          <p:cNvSpPr>
            <a:spLocks noChangeAspect="1" noChangeArrowheads="1"/>
          </p:cNvSpPr>
          <p:nvPr/>
        </p:nvSpPr>
        <p:spPr bwMode="auto">
          <a:xfrm>
            <a:off x="2590943" y="379836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25" name="Straight Connector 24"/>
          <p:cNvCxnSpPr>
            <a:stCxn id="21" idx="4"/>
            <a:endCxn id="24" idx="0"/>
          </p:cNvCxnSpPr>
          <p:nvPr/>
        </p:nvCxnSpPr>
        <p:spPr>
          <a:xfrm flipH="1">
            <a:off x="2654908" y="3474320"/>
            <a:ext cx="563418" cy="324045"/>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4"/>
            <a:endCxn id="29" idx="0"/>
          </p:cNvCxnSpPr>
          <p:nvPr/>
        </p:nvCxnSpPr>
        <p:spPr>
          <a:xfrm>
            <a:off x="3218326" y="3474320"/>
            <a:ext cx="466437" cy="32404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noChangeArrowheads="1"/>
          </p:cNvSpPr>
          <p:nvPr/>
        </p:nvSpPr>
        <p:spPr bwMode="auto">
          <a:xfrm>
            <a:off x="3616371" y="3798365"/>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 name="Oval 32"/>
          <p:cNvSpPr/>
          <p:nvPr/>
        </p:nvSpPr>
        <p:spPr>
          <a:xfrm>
            <a:off x="2707483" y="4374832"/>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34" name="Oval 33"/>
          <p:cNvSpPr/>
          <p:nvPr/>
        </p:nvSpPr>
        <p:spPr>
          <a:xfrm>
            <a:off x="4401148" y="436373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 name="Straight Connector 34"/>
          <p:cNvCxnSpPr>
            <a:stCxn id="29" idx="2"/>
            <a:endCxn id="33" idx="0"/>
          </p:cNvCxnSpPr>
          <p:nvPr/>
        </p:nvCxnSpPr>
        <p:spPr>
          <a:xfrm flipH="1">
            <a:off x="2841490" y="4013809"/>
            <a:ext cx="843273" cy="361023"/>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2"/>
            <a:endCxn id="34" idx="0"/>
          </p:cNvCxnSpPr>
          <p:nvPr/>
        </p:nvCxnSpPr>
        <p:spPr>
          <a:xfrm>
            <a:off x="3684763" y="4013809"/>
            <a:ext cx="850392" cy="349925"/>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38273" y="1802258"/>
            <a:ext cx="2447636" cy="369332"/>
          </a:xfrm>
          <a:prstGeom prst="rect">
            <a:avLst/>
          </a:prstGeom>
          <a:noFill/>
        </p:spPr>
        <p:txBody>
          <a:bodyPr wrap="square" rtlCol="0">
            <a:spAutoFit/>
          </a:bodyPr>
          <a:lstStyle/>
          <a:p>
            <a:r>
              <a:rPr lang="en-US" dirty="0" smtClean="0"/>
              <a:t>Partial Solution Tree</a:t>
            </a:r>
            <a:endParaRPr lang="en-US" dirty="0"/>
          </a:p>
        </p:txBody>
      </p:sp>
      <p:sp>
        <p:nvSpPr>
          <p:cNvPr id="42" name="Isosceles Triangle 41"/>
          <p:cNvSpPr/>
          <p:nvPr/>
        </p:nvSpPr>
        <p:spPr bwMode="auto">
          <a:xfrm>
            <a:off x="2111842" y="4660475"/>
            <a:ext cx="1459296" cy="1884491"/>
          </a:xfrm>
          <a:prstGeom prst="triangle">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43" name="Isosceles Triangle 42"/>
          <p:cNvSpPr/>
          <p:nvPr/>
        </p:nvSpPr>
        <p:spPr bwMode="auto">
          <a:xfrm>
            <a:off x="3805507" y="4660475"/>
            <a:ext cx="1459296" cy="1884491"/>
          </a:xfrm>
          <a:prstGeom prst="triangle">
            <a:avLst/>
          </a:prstGeom>
          <a:solidFill>
            <a:srgbClr val="8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2" name="TextBox 21"/>
          <p:cNvSpPr txBox="1"/>
          <p:nvPr/>
        </p:nvSpPr>
        <p:spPr>
          <a:xfrm>
            <a:off x="3600626" y="2103290"/>
            <a:ext cx="182016" cy="338554"/>
          </a:xfrm>
          <a:prstGeom prst="rect">
            <a:avLst/>
          </a:prstGeom>
          <a:noFill/>
        </p:spPr>
        <p:txBody>
          <a:bodyPr wrap="square" rtlCol="0">
            <a:spAutoFit/>
          </a:bodyPr>
          <a:lstStyle/>
          <a:p>
            <a:r>
              <a:rPr lang="en-US" sz="1600" dirty="0"/>
              <a:t>2</a:t>
            </a:r>
          </a:p>
        </p:txBody>
      </p:sp>
      <p:sp>
        <p:nvSpPr>
          <p:cNvPr id="23" name="TextBox 22"/>
          <p:cNvSpPr txBox="1"/>
          <p:nvPr/>
        </p:nvSpPr>
        <p:spPr>
          <a:xfrm>
            <a:off x="3418610" y="3331498"/>
            <a:ext cx="182016" cy="338554"/>
          </a:xfrm>
          <a:prstGeom prst="rect">
            <a:avLst/>
          </a:prstGeom>
          <a:noFill/>
        </p:spPr>
        <p:txBody>
          <a:bodyPr wrap="square" rtlCol="0">
            <a:spAutoFit/>
          </a:bodyPr>
          <a:lstStyle/>
          <a:p>
            <a:r>
              <a:rPr lang="en-US" sz="1600" dirty="0"/>
              <a:t>4</a:t>
            </a:r>
          </a:p>
        </p:txBody>
      </p:sp>
      <p:sp>
        <p:nvSpPr>
          <p:cNvPr id="26" name="TextBox 25"/>
          <p:cNvSpPr txBox="1"/>
          <p:nvPr/>
        </p:nvSpPr>
        <p:spPr>
          <a:xfrm>
            <a:off x="2192755" y="4348377"/>
            <a:ext cx="560717" cy="338554"/>
          </a:xfrm>
          <a:prstGeom prst="rect">
            <a:avLst/>
          </a:prstGeom>
          <a:noFill/>
        </p:spPr>
        <p:txBody>
          <a:bodyPr wrap="square" rtlCol="0">
            <a:spAutoFit/>
          </a:bodyPr>
          <a:lstStyle/>
          <a:p>
            <a:r>
              <a:rPr lang="en-US" sz="1600" dirty="0" smtClean="0"/>
              <a:t>h=1</a:t>
            </a:r>
            <a:endParaRPr lang="en-US" sz="1600" dirty="0"/>
          </a:p>
        </p:txBody>
      </p:sp>
      <p:sp>
        <p:nvSpPr>
          <p:cNvPr id="27" name="TextBox 26"/>
          <p:cNvSpPr txBox="1"/>
          <p:nvPr/>
        </p:nvSpPr>
        <p:spPr>
          <a:xfrm>
            <a:off x="4709832" y="4319332"/>
            <a:ext cx="560717" cy="338554"/>
          </a:xfrm>
          <a:prstGeom prst="rect">
            <a:avLst/>
          </a:prstGeom>
          <a:noFill/>
        </p:spPr>
        <p:txBody>
          <a:bodyPr wrap="square" rtlCol="0">
            <a:spAutoFit/>
          </a:bodyPr>
          <a:lstStyle/>
          <a:p>
            <a:r>
              <a:rPr lang="en-US" sz="1600" dirty="0" smtClean="0"/>
              <a:t>h=3</a:t>
            </a:r>
            <a:endParaRPr lang="en-US" sz="1600" dirty="0"/>
          </a:p>
        </p:txBody>
      </p:sp>
      <p:sp>
        <p:nvSpPr>
          <p:cNvPr id="30" name="Left Brace 29"/>
          <p:cNvSpPr/>
          <p:nvPr/>
        </p:nvSpPr>
        <p:spPr bwMode="auto">
          <a:xfrm flipH="1">
            <a:off x="5361727" y="4660475"/>
            <a:ext cx="423517" cy="1884491"/>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31" name="TextBox 30"/>
          <p:cNvSpPr txBox="1"/>
          <p:nvPr/>
        </p:nvSpPr>
        <p:spPr>
          <a:xfrm>
            <a:off x="5785244" y="5296825"/>
            <a:ext cx="1708029" cy="584775"/>
          </a:xfrm>
          <a:prstGeom prst="rect">
            <a:avLst/>
          </a:prstGeom>
          <a:noFill/>
        </p:spPr>
        <p:txBody>
          <a:bodyPr wrap="square" rtlCol="0">
            <a:spAutoFit/>
          </a:bodyPr>
          <a:lstStyle/>
          <a:p>
            <a:r>
              <a:rPr lang="en-US" sz="1600" dirty="0" smtClean="0"/>
              <a:t>Best path cost: 53</a:t>
            </a:r>
            <a:endParaRPr lang="en-US" sz="1600" dirty="0"/>
          </a:p>
        </p:txBody>
      </p:sp>
      <p:sp>
        <p:nvSpPr>
          <p:cNvPr id="3" name="Slide Number Placeholder 2"/>
          <p:cNvSpPr>
            <a:spLocks noGrp="1"/>
          </p:cNvSpPr>
          <p:nvPr>
            <p:ph type="sldNum" sz="quarter" idx="10"/>
          </p:nvPr>
        </p:nvSpPr>
        <p:spPr/>
        <p:txBody>
          <a:bodyPr/>
          <a:lstStyle/>
          <a:p>
            <a:fld id="{6848FA96-84E8-4582-860F-337DD09F5A80}" type="slidenum">
              <a:rPr lang="en-US" smtClean="0"/>
              <a:t>52</a:t>
            </a:fld>
            <a:endParaRPr lang="en-US"/>
          </a:p>
        </p:txBody>
      </p:sp>
    </p:spTree>
    <p:extLst>
      <p:ext uri="{BB962C8B-B14F-4D97-AF65-F5344CB8AC3E}">
        <p14:creationId xmlns:p14="http://schemas.microsoft.com/office/powerpoint/2010/main" val="1447510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Subproblem</a:t>
            </a:r>
            <a:r>
              <a:rPr lang="en-US" dirty="0" smtClean="0"/>
              <a:t> Ordering</a:t>
            </a:r>
            <a:endParaRPr lang="en-US" dirty="0"/>
          </a:p>
        </p:txBody>
      </p:sp>
      <p:sp>
        <p:nvSpPr>
          <p:cNvPr id="4" name="Oval 3"/>
          <p:cNvSpPr/>
          <p:nvPr/>
        </p:nvSpPr>
        <p:spPr>
          <a:xfrm>
            <a:off x="4234985" y="198692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cxnSp>
        <p:nvCxnSpPr>
          <p:cNvPr id="5" name="Straight Connector 4"/>
          <p:cNvCxnSpPr>
            <a:stCxn id="4" idx="4"/>
            <a:endCxn id="7" idx="0"/>
          </p:cNvCxnSpPr>
          <p:nvPr/>
        </p:nvCxnSpPr>
        <p:spPr>
          <a:xfrm flipH="1">
            <a:off x="3218326" y="2272567"/>
            <a:ext cx="1150666" cy="28812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28"/>
          <p:cNvSpPr>
            <a:spLocks noChangeAspect="1" noChangeArrowheads="1"/>
          </p:cNvSpPr>
          <p:nvPr/>
        </p:nvSpPr>
        <p:spPr bwMode="auto">
          <a:xfrm>
            <a:off x="3154361" y="2560692"/>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8" name="Straight Connector 7"/>
          <p:cNvCxnSpPr>
            <a:stCxn id="7" idx="2"/>
            <a:endCxn id="21" idx="0"/>
          </p:cNvCxnSpPr>
          <p:nvPr/>
        </p:nvCxnSpPr>
        <p:spPr>
          <a:xfrm>
            <a:off x="3218326" y="2776136"/>
            <a:ext cx="0" cy="412541"/>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26123" y="1610847"/>
            <a:ext cx="685737" cy="369332"/>
          </a:xfrm>
          <a:prstGeom prst="rect">
            <a:avLst/>
          </a:prstGeom>
          <a:noFill/>
        </p:spPr>
        <p:txBody>
          <a:bodyPr wrap="square" rtlCol="0">
            <a:spAutoFit/>
          </a:bodyPr>
          <a:lstStyle/>
          <a:p>
            <a:pPr algn="ctr"/>
            <a:r>
              <a:rPr lang="en-US" dirty="0" smtClean="0"/>
              <a:t>f=60</a:t>
            </a:r>
            <a:endParaRPr lang="en-US" dirty="0"/>
          </a:p>
        </p:txBody>
      </p:sp>
      <p:sp>
        <p:nvSpPr>
          <p:cNvPr id="15" name="Rectangle 28"/>
          <p:cNvSpPr>
            <a:spLocks noChangeAspect="1" noChangeArrowheads="1"/>
          </p:cNvSpPr>
          <p:nvPr/>
        </p:nvSpPr>
        <p:spPr bwMode="auto">
          <a:xfrm>
            <a:off x="5251754" y="2605370"/>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 name="Straight Connector 15"/>
          <p:cNvCxnSpPr>
            <a:stCxn id="4" idx="4"/>
            <a:endCxn id="15" idx="0"/>
          </p:cNvCxnSpPr>
          <p:nvPr/>
        </p:nvCxnSpPr>
        <p:spPr>
          <a:xfrm>
            <a:off x="4368992" y="2272567"/>
            <a:ext cx="951154" cy="332803"/>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84319" y="318867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4" name="Rectangle 28"/>
          <p:cNvSpPr>
            <a:spLocks noChangeAspect="1" noChangeArrowheads="1"/>
          </p:cNvSpPr>
          <p:nvPr/>
        </p:nvSpPr>
        <p:spPr bwMode="auto">
          <a:xfrm>
            <a:off x="2590943" y="379836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cxnSp>
        <p:nvCxnSpPr>
          <p:cNvPr id="25" name="Straight Connector 24"/>
          <p:cNvCxnSpPr>
            <a:stCxn id="21" idx="4"/>
            <a:endCxn id="24" idx="0"/>
          </p:cNvCxnSpPr>
          <p:nvPr/>
        </p:nvCxnSpPr>
        <p:spPr>
          <a:xfrm flipH="1">
            <a:off x="2654908" y="3474320"/>
            <a:ext cx="563418" cy="324045"/>
          </a:xfrm>
          <a:prstGeom prst="line">
            <a:avLst/>
          </a:prstGeom>
          <a:solidFill>
            <a:srgbClr val="99CCFF"/>
          </a:solidFill>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4"/>
            <a:endCxn id="29" idx="0"/>
          </p:cNvCxnSpPr>
          <p:nvPr/>
        </p:nvCxnSpPr>
        <p:spPr>
          <a:xfrm>
            <a:off x="3218326" y="3474320"/>
            <a:ext cx="466437" cy="324045"/>
          </a:xfrm>
          <a:prstGeom prst="line">
            <a:avLst/>
          </a:prstGeom>
          <a:solidFill>
            <a:srgbClr val="99CCFF"/>
          </a:solidFill>
          <a:ln w="25400">
            <a:solidFill>
              <a:srgbClr val="990000"/>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spect="1" noChangeArrowheads="1"/>
          </p:cNvSpPr>
          <p:nvPr/>
        </p:nvSpPr>
        <p:spPr bwMode="auto">
          <a:xfrm>
            <a:off x="3616371" y="3798365"/>
            <a:ext cx="136783"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 name="Oval 32"/>
          <p:cNvSpPr/>
          <p:nvPr/>
        </p:nvSpPr>
        <p:spPr>
          <a:xfrm>
            <a:off x="2707483" y="4374832"/>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34" name="Oval 33"/>
          <p:cNvSpPr/>
          <p:nvPr/>
        </p:nvSpPr>
        <p:spPr>
          <a:xfrm>
            <a:off x="4401148" y="4363734"/>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 name="Straight Connector 34"/>
          <p:cNvCxnSpPr>
            <a:stCxn id="29" idx="2"/>
            <a:endCxn id="33" idx="0"/>
          </p:cNvCxnSpPr>
          <p:nvPr/>
        </p:nvCxnSpPr>
        <p:spPr>
          <a:xfrm flipH="1">
            <a:off x="2841490" y="4013809"/>
            <a:ext cx="843273" cy="361023"/>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2"/>
            <a:endCxn id="34" idx="0"/>
          </p:cNvCxnSpPr>
          <p:nvPr/>
        </p:nvCxnSpPr>
        <p:spPr>
          <a:xfrm>
            <a:off x="3684763" y="4013809"/>
            <a:ext cx="850392" cy="349925"/>
          </a:xfrm>
          <a:prstGeom prst="line">
            <a:avLst/>
          </a:prstGeom>
          <a:solidFill>
            <a:srgbClr val="99CCFF"/>
          </a:solidFill>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38273" y="1802258"/>
            <a:ext cx="2447636" cy="369332"/>
          </a:xfrm>
          <a:prstGeom prst="rect">
            <a:avLst/>
          </a:prstGeom>
          <a:noFill/>
        </p:spPr>
        <p:txBody>
          <a:bodyPr wrap="square" rtlCol="0">
            <a:spAutoFit/>
          </a:bodyPr>
          <a:lstStyle/>
          <a:p>
            <a:r>
              <a:rPr lang="en-US" dirty="0" smtClean="0"/>
              <a:t>Partial Solution Tree</a:t>
            </a:r>
            <a:endParaRPr lang="en-US" dirty="0"/>
          </a:p>
        </p:txBody>
      </p:sp>
      <p:sp>
        <p:nvSpPr>
          <p:cNvPr id="42" name="Isosceles Triangle 41"/>
          <p:cNvSpPr/>
          <p:nvPr/>
        </p:nvSpPr>
        <p:spPr bwMode="auto">
          <a:xfrm>
            <a:off x="2111842" y="4660475"/>
            <a:ext cx="1459296" cy="1884491"/>
          </a:xfrm>
          <a:prstGeom prst="triangle">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43" name="Isosceles Triangle 42"/>
          <p:cNvSpPr/>
          <p:nvPr/>
        </p:nvSpPr>
        <p:spPr bwMode="auto">
          <a:xfrm>
            <a:off x="3805507" y="4660475"/>
            <a:ext cx="1459296" cy="1884491"/>
          </a:xfrm>
          <a:prstGeom prst="triangle">
            <a:avLst/>
          </a:prstGeom>
          <a:solidFill>
            <a:srgbClr val="99CC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3" name="Isosceles Triangle 22"/>
          <p:cNvSpPr/>
          <p:nvPr/>
        </p:nvSpPr>
        <p:spPr bwMode="auto">
          <a:xfrm>
            <a:off x="2441886" y="4660475"/>
            <a:ext cx="787985" cy="1017580"/>
          </a:xfrm>
          <a:prstGeom prst="triangle">
            <a:avLst/>
          </a:prstGeom>
          <a:solidFill>
            <a:srgbClr val="8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26" name="Isosceles Triangle 25"/>
          <p:cNvSpPr/>
          <p:nvPr/>
        </p:nvSpPr>
        <p:spPr bwMode="auto">
          <a:xfrm>
            <a:off x="4042645" y="4649376"/>
            <a:ext cx="985020" cy="1272025"/>
          </a:xfrm>
          <a:prstGeom prst="triangle">
            <a:avLst/>
          </a:prstGeom>
          <a:solidFill>
            <a:srgbClr val="8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6" name="TextBox 5"/>
          <p:cNvSpPr txBox="1"/>
          <p:nvPr/>
        </p:nvSpPr>
        <p:spPr>
          <a:xfrm>
            <a:off x="5600212" y="2738076"/>
            <a:ext cx="1847272" cy="923330"/>
          </a:xfrm>
          <a:prstGeom prst="rect">
            <a:avLst/>
          </a:prstGeom>
          <a:noFill/>
        </p:spPr>
        <p:txBody>
          <a:bodyPr wrap="square" rtlCol="0">
            <a:spAutoFit/>
          </a:bodyPr>
          <a:lstStyle/>
          <a:p>
            <a:r>
              <a:rPr lang="en-US" dirty="0" smtClean="0"/>
              <a:t>Can measure the increase with residuals!</a:t>
            </a:r>
            <a:endParaRPr lang="en-US" dirty="0"/>
          </a:p>
        </p:txBody>
      </p:sp>
      <p:cxnSp>
        <p:nvCxnSpPr>
          <p:cNvPr id="13" name="Straight Arrow Connector 12"/>
          <p:cNvCxnSpPr>
            <a:stCxn id="27" idx="0"/>
            <a:endCxn id="6" idx="2"/>
          </p:cNvCxnSpPr>
          <p:nvPr/>
        </p:nvCxnSpPr>
        <p:spPr bwMode="auto">
          <a:xfrm flipH="1" flipV="1">
            <a:off x="6523848" y="3661406"/>
            <a:ext cx="564255" cy="457445"/>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077577" y="4118851"/>
            <a:ext cx="2021052" cy="646331"/>
          </a:xfrm>
          <a:prstGeom prst="rect">
            <a:avLst/>
          </a:prstGeom>
          <a:noFill/>
        </p:spPr>
        <p:txBody>
          <a:bodyPr wrap="square" rtlCol="0">
            <a:spAutoFit/>
          </a:bodyPr>
          <a:lstStyle/>
          <a:p>
            <a:r>
              <a:rPr lang="en-US" dirty="0" smtClean="0"/>
              <a:t>Approximate with bucket errors</a:t>
            </a:r>
            <a:endParaRPr lang="en-US" dirty="0"/>
          </a:p>
        </p:txBody>
      </p:sp>
      <p:sp>
        <p:nvSpPr>
          <p:cNvPr id="30" name="TextBox 29"/>
          <p:cNvSpPr txBox="1"/>
          <p:nvPr/>
        </p:nvSpPr>
        <p:spPr>
          <a:xfrm>
            <a:off x="3600626" y="2103290"/>
            <a:ext cx="182016" cy="338554"/>
          </a:xfrm>
          <a:prstGeom prst="rect">
            <a:avLst/>
          </a:prstGeom>
          <a:noFill/>
        </p:spPr>
        <p:txBody>
          <a:bodyPr wrap="square" rtlCol="0">
            <a:spAutoFit/>
          </a:bodyPr>
          <a:lstStyle/>
          <a:p>
            <a:r>
              <a:rPr lang="en-US" sz="1600" dirty="0"/>
              <a:t>2</a:t>
            </a:r>
          </a:p>
        </p:txBody>
      </p:sp>
      <p:sp>
        <p:nvSpPr>
          <p:cNvPr id="31" name="TextBox 30"/>
          <p:cNvSpPr txBox="1"/>
          <p:nvPr/>
        </p:nvSpPr>
        <p:spPr>
          <a:xfrm>
            <a:off x="3418610" y="3331498"/>
            <a:ext cx="182016" cy="338554"/>
          </a:xfrm>
          <a:prstGeom prst="rect">
            <a:avLst/>
          </a:prstGeom>
          <a:noFill/>
        </p:spPr>
        <p:txBody>
          <a:bodyPr wrap="square" rtlCol="0">
            <a:spAutoFit/>
          </a:bodyPr>
          <a:lstStyle/>
          <a:p>
            <a:r>
              <a:rPr lang="en-US" sz="1600" dirty="0"/>
              <a:t>4</a:t>
            </a:r>
          </a:p>
        </p:txBody>
      </p:sp>
      <p:sp>
        <p:nvSpPr>
          <p:cNvPr id="32" name="TextBox 31"/>
          <p:cNvSpPr txBox="1"/>
          <p:nvPr/>
        </p:nvSpPr>
        <p:spPr>
          <a:xfrm>
            <a:off x="2192755" y="4348377"/>
            <a:ext cx="560717" cy="338554"/>
          </a:xfrm>
          <a:prstGeom prst="rect">
            <a:avLst/>
          </a:prstGeom>
          <a:noFill/>
        </p:spPr>
        <p:txBody>
          <a:bodyPr wrap="square" rtlCol="0">
            <a:spAutoFit/>
          </a:bodyPr>
          <a:lstStyle/>
          <a:p>
            <a:r>
              <a:rPr lang="en-US" sz="1600" dirty="0" smtClean="0"/>
              <a:t>h=1</a:t>
            </a:r>
            <a:endParaRPr lang="en-US" sz="1600" dirty="0"/>
          </a:p>
        </p:txBody>
      </p:sp>
      <p:sp>
        <p:nvSpPr>
          <p:cNvPr id="36" name="TextBox 35"/>
          <p:cNvSpPr txBox="1"/>
          <p:nvPr/>
        </p:nvSpPr>
        <p:spPr>
          <a:xfrm>
            <a:off x="4709832" y="4319332"/>
            <a:ext cx="560717" cy="338554"/>
          </a:xfrm>
          <a:prstGeom prst="rect">
            <a:avLst/>
          </a:prstGeom>
          <a:noFill/>
        </p:spPr>
        <p:txBody>
          <a:bodyPr wrap="square" rtlCol="0">
            <a:spAutoFit/>
          </a:bodyPr>
          <a:lstStyle/>
          <a:p>
            <a:r>
              <a:rPr lang="en-US" sz="1600" dirty="0" smtClean="0"/>
              <a:t>h=3</a:t>
            </a:r>
            <a:endParaRPr lang="en-US" sz="1600" dirty="0"/>
          </a:p>
        </p:txBody>
      </p:sp>
      <p:sp>
        <p:nvSpPr>
          <p:cNvPr id="37" name="Left Brace 36"/>
          <p:cNvSpPr/>
          <p:nvPr/>
        </p:nvSpPr>
        <p:spPr bwMode="auto">
          <a:xfrm>
            <a:off x="1940943" y="4649376"/>
            <a:ext cx="353683" cy="1017580"/>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39" name="TextBox 38"/>
          <p:cNvSpPr txBox="1"/>
          <p:nvPr/>
        </p:nvSpPr>
        <p:spPr>
          <a:xfrm>
            <a:off x="291768" y="4835959"/>
            <a:ext cx="1708029" cy="830997"/>
          </a:xfrm>
          <a:prstGeom prst="rect">
            <a:avLst/>
          </a:prstGeom>
          <a:noFill/>
        </p:spPr>
        <p:txBody>
          <a:bodyPr wrap="square" rtlCol="0">
            <a:spAutoFit/>
          </a:bodyPr>
          <a:lstStyle/>
          <a:p>
            <a:pPr algn="r"/>
            <a:r>
              <a:rPr lang="en-US" sz="1600" dirty="0" smtClean="0"/>
              <a:t>Best path cost +</a:t>
            </a:r>
          </a:p>
          <a:p>
            <a:pPr algn="r"/>
            <a:r>
              <a:rPr lang="en-US" sz="1600" dirty="0" smtClean="0"/>
              <a:t>heuristic: </a:t>
            </a:r>
          </a:p>
          <a:p>
            <a:pPr algn="r"/>
            <a:r>
              <a:rPr lang="en-US" sz="1600" dirty="0" smtClean="0"/>
              <a:t>25</a:t>
            </a:r>
            <a:endParaRPr lang="en-US" sz="1600" dirty="0"/>
          </a:p>
        </p:txBody>
      </p:sp>
      <p:sp>
        <p:nvSpPr>
          <p:cNvPr id="40" name="Left Brace 39"/>
          <p:cNvSpPr/>
          <p:nvPr/>
        </p:nvSpPr>
        <p:spPr bwMode="auto">
          <a:xfrm flipH="1">
            <a:off x="5167116" y="4660476"/>
            <a:ext cx="423517" cy="1260926"/>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44" name="TextBox 43"/>
          <p:cNvSpPr txBox="1"/>
          <p:nvPr/>
        </p:nvSpPr>
        <p:spPr>
          <a:xfrm>
            <a:off x="5590633" y="4869889"/>
            <a:ext cx="1708029" cy="830997"/>
          </a:xfrm>
          <a:prstGeom prst="rect">
            <a:avLst/>
          </a:prstGeom>
          <a:noFill/>
        </p:spPr>
        <p:txBody>
          <a:bodyPr wrap="square" rtlCol="0">
            <a:spAutoFit/>
          </a:bodyPr>
          <a:lstStyle/>
          <a:p>
            <a:r>
              <a:rPr lang="en-US" sz="1600" dirty="0" smtClean="0"/>
              <a:t>Best path cost + heuristic: </a:t>
            </a:r>
          </a:p>
          <a:p>
            <a:r>
              <a:rPr lang="en-US" sz="1600" dirty="0" smtClean="0"/>
              <a:t>29</a:t>
            </a:r>
            <a:endParaRPr lang="en-US" sz="1600" dirty="0"/>
          </a:p>
        </p:txBody>
      </p:sp>
      <p:sp>
        <p:nvSpPr>
          <p:cNvPr id="3" name="Slide Number Placeholder 2"/>
          <p:cNvSpPr>
            <a:spLocks noGrp="1"/>
          </p:cNvSpPr>
          <p:nvPr>
            <p:ph type="sldNum" sz="quarter" idx="10"/>
          </p:nvPr>
        </p:nvSpPr>
        <p:spPr/>
        <p:txBody>
          <a:bodyPr/>
          <a:lstStyle/>
          <a:p>
            <a:fld id="{6848FA96-84E8-4582-860F-337DD09F5A80}" type="slidenum">
              <a:rPr lang="en-US" smtClean="0"/>
              <a:t>53</a:t>
            </a:fld>
            <a:endParaRPr lang="en-US"/>
          </a:p>
        </p:txBody>
      </p:sp>
    </p:spTree>
    <p:extLst>
      <p:ext uri="{BB962C8B-B14F-4D97-AF65-F5344CB8AC3E}">
        <p14:creationId xmlns:p14="http://schemas.microsoft.com/office/powerpoint/2010/main" val="129750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sz="2800" dirty="0" smtClean="0"/>
              <a:t>Best-First Search for AND/OR Graphs </a:t>
            </a:r>
            <a:r>
              <a:rPr lang="en-US" sz="2800" dirty="0" smtClean="0">
                <a:solidFill>
                  <a:srgbClr val="0070C0"/>
                </a:solidFill>
              </a:rPr>
              <a:t>[Pearl 1984]</a:t>
            </a:r>
            <a:endParaRPr lang="en-US" sz="2800" dirty="0">
              <a:solidFill>
                <a:srgbClr val="0070C0"/>
              </a:solidFill>
            </a:endParaRPr>
          </a:p>
        </p:txBody>
      </p:sp>
      <p:sp>
        <p:nvSpPr>
          <p:cNvPr id="3" name="Content Placeholder 2"/>
          <p:cNvSpPr>
            <a:spLocks noGrp="1"/>
          </p:cNvSpPr>
          <p:nvPr>
            <p:ph idx="1"/>
          </p:nvPr>
        </p:nvSpPr>
        <p:spPr>
          <a:xfrm>
            <a:off x="456481" y="1451672"/>
            <a:ext cx="8226720" cy="5069898"/>
          </a:xfrm>
        </p:spPr>
        <p:txBody>
          <a:bodyPr>
            <a:normAutofit/>
          </a:bodyPr>
          <a:lstStyle/>
          <a:p>
            <a:pPr marL="457200" indent="-457200">
              <a:buFont typeface="Arial" panose="020B0604020202020204" pitchFamily="34" charset="0"/>
              <a:buChar char="•"/>
            </a:pPr>
            <a:r>
              <a:rPr lang="en-US" dirty="0" smtClean="0"/>
              <a:t>Two steps</a:t>
            </a:r>
          </a:p>
          <a:p>
            <a:pPr marL="971550" lvl="1" indent="-514350">
              <a:buFont typeface="+mj-lt"/>
              <a:buAutoNum type="arabicPeriod"/>
            </a:pPr>
            <a:r>
              <a:rPr lang="en-US" dirty="0" smtClean="0"/>
              <a:t>Identify the most promising partial solution tree with an evaluation function f</a:t>
            </a:r>
            <a:r>
              <a:rPr lang="en-US" baseline="-25000" dirty="0" smtClean="0"/>
              <a:t>1</a:t>
            </a:r>
          </a:p>
          <a:p>
            <a:pPr marL="1314450" lvl="2" indent="-514350"/>
            <a:r>
              <a:rPr lang="en-US" dirty="0" smtClean="0"/>
              <a:t>Estimates solution quality</a:t>
            </a:r>
          </a:p>
          <a:p>
            <a:pPr marL="971550" lvl="1" indent="-514350">
              <a:buFont typeface="+mj-lt"/>
              <a:buAutoNum type="arabicPeriod"/>
            </a:pPr>
            <a:r>
              <a:rPr lang="en-US" dirty="0" smtClean="0"/>
              <a:t>Expand nodes with evaluation function f</a:t>
            </a:r>
            <a:r>
              <a:rPr lang="en-US" baseline="-25000" dirty="0" smtClean="0"/>
              <a:t>2</a:t>
            </a:r>
          </a:p>
          <a:p>
            <a:pPr marL="1314450" lvl="2" indent="-514350"/>
            <a:r>
              <a:rPr lang="en-US" dirty="0" smtClean="0"/>
              <a:t>Priority of </a:t>
            </a:r>
            <a:r>
              <a:rPr lang="en-US" dirty="0" err="1" smtClean="0"/>
              <a:t>subgraphs</a:t>
            </a:r>
            <a:endParaRPr lang="en-US" dirty="0" smtClean="0"/>
          </a:p>
          <a:p>
            <a:pPr marL="514350" indent="-514350">
              <a:buFont typeface="Arial" panose="020B0604020202020204" pitchFamily="34" charset="0"/>
              <a:buChar char="•"/>
            </a:pPr>
            <a:r>
              <a:rPr lang="en-US" dirty="0" smtClean="0"/>
              <a:t>Most work only deals with choosing f</a:t>
            </a:r>
            <a:r>
              <a:rPr lang="en-US" baseline="-25000" dirty="0" smtClean="0"/>
              <a:t>1</a:t>
            </a:r>
            <a:r>
              <a:rPr lang="en-US" dirty="0" smtClean="0"/>
              <a:t>, while f</a:t>
            </a:r>
            <a:r>
              <a:rPr lang="en-US" baseline="-25000" dirty="0" smtClean="0"/>
              <a:t>2</a:t>
            </a:r>
            <a:r>
              <a:rPr lang="en-US" dirty="0" smtClean="0"/>
              <a:t> is chosen ad-hoc.</a:t>
            </a:r>
          </a:p>
          <a:p>
            <a:pPr marL="514350" indent="-514350">
              <a:buFont typeface="Arial" panose="020B0604020202020204" pitchFamily="34" charset="0"/>
              <a:buChar char="•"/>
            </a:pPr>
            <a:endParaRPr lang="en-US" dirty="0"/>
          </a:p>
          <a:p>
            <a:pPr marL="0" indent="0"/>
            <a:r>
              <a:rPr lang="en-US" b="1" dirty="0" smtClean="0"/>
              <a:t>Our goal: </a:t>
            </a:r>
            <a:r>
              <a:rPr lang="en-US" dirty="0" smtClean="0"/>
              <a:t>An informed f</a:t>
            </a:r>
            <a:r>
              <a:rPr lang="en-US" baseline="-25000" dirty="0" smtClean="0"/>
              <a:t>2 </a:t>
            </a:r>
            <a:r>
              <a:rPr lang="en-US" dirty="0" smtClean="0"/>
              <a:t>for AOBF</a:t>
            </a:r>
            <a:endParaRPr lang="en-US" b="1" dirty="0" smtClean="0"/>
          </a:p>
        </p:txBody>
      </p:sp>
      <p:sp>
        <p:nvSpPr>
          <p:cNvPr id="4" name="Slide Number Placeholder 3"/>
          <p:cNvSpPr>
            <a:spLocks noGrp="1"/>
          </p:cNvSpPr>
          <p:nvPr>
            <p:ph type="sldNum" sz="quarter" idx="10"/>
          </p:nvPr>
        </p:nvSpPr>
        <p:spPr/>
        <p:txBody>
          <a:bodyPr/>
          <a:lstStyle/>
          <a:p>
            <a:fld id="{6848FA96-84E8-4582-860F-337DD09F5A80}" type="slidenum">
              <a:rPr lang="en-US" smtClean="0"/>
              <a:t>54</a:t>
            </a:fld>
            <a:endParaRPr lang="en-US"/>
          </a:p>
        </p:txBody>
      </p:sp>
    </p:spTree>
    <p:extLst>
      <p:ext uri="{BB962C8B-B14F-4D97-AF65-F5344CB8AC3E}">
        <p14:creationId xmlns:p14="http://schemas.microsoft.com/office/powerpoint/2010/main" val="224321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 name="TextBox 253"/>
          <p:cNvSpPr txBox="1"/>
          <p:nvPr/>
        </p:nvSpPr>
        <p:spPr>
          <a:xfrm>
            <a:off x="2776258" y="4707605"/>
            <a:ext cx="562291" cy="276999"/>
          </a:xfrm>
          <a:prstGeom prst="rect">
            <a:avLst/>
          </a:prstGeom>
          <a:noFill/>
        </p:spPr>
        <p:txBody>
          <a:bodyPr wrap="square" rtlCol="0">
            <a:spAutoFit/>
          </a:bodyPr>
          <a:lstStyle/>
          <a:p>
            <a:r>
              <a:rPr lang="en-US" sz="1200" dirty="0" smtClean="0">
                <a:solidFill>
                  <a:srgbClr val="000000"/>
                </a:solidFill>
              </a:rPr>
              <a:t>q=0</a:t>
            </a:r>
          </a:p>
        </p:txBody>
      </p:sp>
      <p:sp>
        <p:nvSpPr>
          <p:cNvPr id="89" name="TextBox 88"/>
          <p:cNvSpPr txBox="1"/>
          <p:nvPr/>
        </p:nvSpPr>
        <p:spPr>
          <a:xfrm>
            <a:off x="2773437" y="4707604"/>
            <a:ext cx="562291" cy="276999"/>
          </a:xfrm>
          <a:prstGeom prst="rect">
            <a:avLst/>
          </a:prstGeom>
          <a:noFill/>
        </p:spPr>
        <p:txBody>
          <a:bodyPr wrap="square" rtlCol="0">
            <a:spAutoFit/>
          </a:bodyPr>
          <a:lstStyle/>
          <a:p>
            <a:r>
              <a:rPr lang="en-US" sz="1200" dirty="0" smtClean="0">
                <a:solidFill>
                  <a:srgbClr val="000000"/>
                </a:solidFill>
              </a:rPr>
              <a:t>q=1</a:t>
            </a:r>
          </a:p>
        </p:txBody>
      </p:sp>
      <p:sp>
        <p:nvSpPr>
          <p:cNvPr id="2" name="Title 1"/>
          <p:cNvSpPr>
            <a:spLocks noGrp="1"/>
          </p:cNvSpPr>
          <p:nvPr>
            <p:ph type="title"/>
          </p:nvPr>
        </p:nvSpPr>
        <p:spPr/>
        <p:txBody>
          <a:bodyPr/>
          <a:lstStyle/>
          <a:p>
            <a:r>
              <a:rPr lang="en-US" sz="3600" dirty="0" smtClean="0"/>
              <a:t>Impact of </a:t>
            </a:r>
            <a:r>
              <a:rPr lang="en-US" sz="3600" dirty="0" err="1"/>
              <a:t>s</a:t>
            </a:r>
            <a:r>
              <a:rPr lang="en-US" sz="3600" dirty="0" err="1" smtClean="0"/>
              <a:t>ubproblem</a:t>
            </a:r>
            <a:r>
              <a:rPr lang="en-US" sz="3600" dirty="0" smtClean="0"/>
              <a:t> ordering in AOBF</a:t>
            </a:r>
            <a:endParaRPr lang="en-US" sz="3600" dirty="0"/>
          </a:p>
        </p:txBody>
      </p:sp>
      <p:sp>
        <p:nvSpPr>
          <p:cNvPr id="4" name="Oval 3"/>
          <p:cNvSpPr/>
          <p:nvPr/>
        </p:nvSpPr>
        <p:spPr>
          <a:xfrm>
            <a:off x="4704693" y="133895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2981561" y="240283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5251578" y="238342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B</a:t>
            </a:r>
          </a:p>
        </p:txBody>
      </p:sp>
      <p:cxnSp>
        <p:nvCxnSpPr>
          <p:cNvPr id="9" name="Straight Connector 8"/>
          <p:cNvCxnSpPr>
            <a:stCxn id="4" idx="4"/>
            <a:endCxn id="21" idx="0"/>
          </p:cNvCxnSpPr>
          <p:nvPr/>
        </p:nvCxnSpPr>
        <p:spPr>
          <a:xfrm>
            <a:off x="4838700" y="1624600"/>
            <a:ext cx="1134611" cy="274465"/>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20" idx="0"/>
          </p:cNvCxnSpPr>
          <p:nvPr/>
        </p:nvCxnSpPr>
        <p:spPr>
          <a:xfrm flipH="1">
            <a:off x="3688034" y="1624600"/>
            <a:ext cx="1150666" cy="288125"/>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0" idx="2"/>
            <a:endCxn id="5" idx="0"/>
          </p:cNvCxnSpPr>
          <p:nvPr/>
        </p:nvCxnSpPr>
        <p:spPr>
          <a:xfrm flipH="1">
            <a:off x="3115568" y="2128169"/>
            <a:ext cx="572466" cy="27466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1" idx="2"/>
            <a:endCxn id="6" idx="0"/>
          </p:cNvCxnSpPr>
          <p:nvPr/>
        </p:nvCxnSpPr>
        <p:spPr>
          <a:xfrm flipH="1">
            <a:off x="5385585" y="2114509"/>
            <a:ext cx="587726" cy="268919"/>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8"/>
          <p:cNvSpPr>
            <a:spLocks noChangeAspect="1" noChangeArrowheads="1"/>
          </p:cNvSpPr>
          <p:nvPr/>
        </p:nvSpPr>
        <p:spPr bwMode="auto">
          <a:xfrm>
            <a:off x="3624069" y="191272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1" name="Rectangle 28"/>
          <p:cNvSpPr>
            <a:spLocks noChangeAspect="1" noChangeArrowheads="1"/>
          </p:cNvSpPr>
          <p:nvPr/>
        </p:nvSpPr>
        <p:spPr bwMode="auto">
          <a:xfrm>
            <a:off x="5909346" y="189906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2" name="Straight Connector 21"/>
          <p:cNvCxnSpPr>
            <a:stCxn id="5" idx="4"/>
            <a:endCxn id="25" idx="0"/>
          </p:cNvCxnSpPr>
          <p:nvPr/>
        </p:nvCxnSpPr>
        <p:spPr>
          <a:xfrm>
            <a:off x="3115568" y="2688480"/>
            <a:ext cx="381166" cy="163396"/>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4"/>
            <a:endCxn id="24" idx="0"/>
          </p:cNvCxnSpPr>
          <p:nvPr/>
        </p:nvCxnSpPr>
        <p:spPr>
          <a:xfrm flipH="1">
            <a:off x="2732056" y="2688480"/>
            <a:ext cx="383512" cy="172580"/>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8"/>
          <p:cNvSpPr>
            <a:spLocks noChangeAspect="1" noChangeArrowheads="1"/>
          </p:cNvSpPr>
          <p:nvPr/>
        </p:nvSpPr>
        <p:spPr bwMode="auto">
          <a:xfrm>
            <a:off x="2671109" y="2861060"/>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25" name="Rectangle 28"/>
          <p:cNvSpPr>
            <a:spLocks noChangeAspect="1" noChangeArrowheads="1"/>
          </p:cNvSpPr>
          <p:nvPr/>
        </p:nvSpPr>
        <p:spPr bwMode="auto">
          <a:xfrm>
            <a:off x="3435787" y="2851876"/>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26" name="Straight Connector 25"/>
          <p:cNvCxnSpPr>
            <a:stCxn id="6" idx="4"/>
            <a:endCxn id="29" idx="0"/>
          </p:cNvCxnSpPr>
          <p:nvPr/>
        </p:nvCxnSpPr>
        <p:spPr>
          <a:xfrm>
            <a:off x="5385585" y="2669071"/>
            <a:ext cx="381166" cy="164437"/>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4"/>
            <a:endCxn id="28" idx="0"/>
          </p:cNvCxnSpPr>
          <p:nvPr/>
        </p:nvCxnSpPr>
        <p:spPr>
          <a:xfrm flipH="1">
            <a:off x="5002073" y="2669071"/>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8"/>
          <p:cNvSpPr>
            <a:spLocks noChangeAspect="1" noChangeArrowheads="1"/>
          </p:cNvSpPr>
          <p:nvPr/>
        </p:nvSpPr>
        <p:spPr bwMode="auto">
          <a:xfrm>
            <a:off x="4938108" y="2842692"/>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0</a:t>
            </a:r>
          </a:p>
        </p:txBody>
      </p:sp>
      <p:sp>
        <p:nvSpPr>
          <p:cNvPr id="29" name="Rectangle 28"/>
          <p:cNvSpPr>
            <a:spLocks noChangeAspect="1" noChangeArrowheads="1"/>
          </p:cNvSpPr>
          <p:nvPr/>
        </p:nvSpPr>
        <p:spPr bwMode="auto">
          <a:xfrm>
            <a:off x="5702786" y="2833508"/>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1</a:t>
            </a:r>
          </a:p>
        </p:txBody>
      </p:sp>
      <p:sp>
        <p:nvSpPr>
          <p:cNvPr id="174" name="Oval 173"/>
          <p:cNvSpPr/>
          <p:nvPr/>
        </p:nvSpPr>
        <p:spPr>
          <a:xfrm>
            <a:off x="4179471" y="2392612"/>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175" name="Straight Connector 174"/>
          <p:cNvCxnSpPr>
            <a:stCxn id="174" idx="4"/>
            <a:endCxn id="178" idx="0"/>
          </p:cNvCxnSpPr>
          <p:nvPr/>
        </p:nvCxnSpPr>
        <p:spPr>
          <a:xfrm>
            <a:off x="4313478" y="2678255"/>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74" idx="4"/>
            <a:endCxn id="177" idx="0"/>
          </p:cNvCxnSpPr>
          <p:nvPr/>
        </p:nvCxnSpPr>
        <p:spPr>
          <a:xfrm flipH="1">
            <a:off x="3929966" y="2678255"/>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7" name="Rectangle 28"/>
          <p:cNvSpPr>
            <a:spLocks noChangeAspect="1" noChangeArrowheads="1"/>
          </p:cNvSpPr>
          <p:nvPr/>
        </p:nvSpPr>
        <p:spPr bwMode="auto">
          <a:xfrm>
            <a:off x="3869019" y="2851876"/>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178" name="Rectangle 177"/>
          <p:cNvSpPr>
            <a:spLocks noChangeAspect="1" noChangeArrowheads="1"/>
          </p:cNvSpPr>
          <p:nvPr/>
        </p:nvSpPr>
        <p:spPr bwMode="auto">
          <a:xfrm>
            <a:off x="4633697" y="2842692"/>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179" name="Straight Connector 178"/>
          <p:cNvCxnSpPr>
            <a:stCxn id="20" idx="2"/>
            <a:endCxn id="174" idx="0"/>
          </p:cNvCxnSpPr>
          <p:nvPr/>
        </p:nvCxnSpPr>
        <p:spPr>
          <a:xfrm>
            <a:off x="3688034" y="2128169"/>
            <a:ext cx="625444" cy="264443"/>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6386957" y="238342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C</a:t>
            </a:r>
          </a:p>
        </p:txBody>
      </p:sp>
      <p:cxnSp>
        <p:nvCxnSpPr>
          <p:cNvPr id="184" name="Straight Connector 183"/>
          <p:cNvCxnSpPr>
            <a:stCxn id="21" idx="2"/>
            <a:endCxn id="183" idx="0"/>
          </p:cNvCxnSpPr>
          <p:nvPr/>
        </p:nvCxnSpPr>
        <p:spPr>
          <a:xfrm>
            <a:off x="5973311" y="2114509"/>
            <a:ext cx="547653" cy="268919"/>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83" idx="4"/>
            <a:endCxn id="188" idx="0"/>
          </p:cNvCxnSpPr>
          <p:nvPr/>
        </p:nvCxnSpPr>
        <p:spPr>
          <a:xfrm>
            <a:off x="6520964" y="2669071"/>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83" idx="4"/>
            <a:endCxn id="187" idx="0"/>
          </p:cNvCxnSpPr>
          <p:nvPr/>
        </p:nvCxnSpPr>
        <p:spPr>
          <a:xfrm flipH="1">
            <a:off x="6137452" y="2669071"/>
            <a:ext cx="383512" cy="173621"/>
          </a:xfrm>
          <a:prstGeom prst="line">
            <a:avLst/>
          </a:prstGeom>
          <a:solidFill>
            <a:srgbClr val="99CCFF"/>
          </a:solidFill>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Rectangle 28"/>
          <p:cNvSpPr>
            <a:spLocks noChangeAspect="1" noChangeArrowheads="1"/>
          </p:cNvSpPr>
          <p:nvPr/>
        </p:nvSpPr>
        <p:spPr bwMode="auto">
          <a:xfrm>
            <a:off x="6073487" y="2842692"/>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0</a:t>
            </a:r>
          </a:p>
        </p:txBody>
      </p:sp>
      <p:sp>
        <p:nvSpPr>
          <p:cNvPr id="188" name="Rectangle 187"/>
          <p:cNvSpPr>
            <a:spLocks noChangeAspect="1" noChangeArrowheads="1"/>
          </p:cNvSpPr>
          <p:nvPr/>
        </p:nvSpPr>
        <p:spPr bwMode="auto">
          <a:xfrm>
            <a:off x="6838165" y="2833508"/>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1</a:t>
            </a:r>
          </a:p>
        </p:txBody>
      </p:sp>
      <p:sp>
        <p:nvSpPr>
          <p:cNvPr id="196" name="Oval 195"/>
          <p:cNvSpPr/>
          <p:nvPr/>
        </p:nvSpPr>
        <p:spPr>
          <a:xfrm>
            <a:off x="1441548" y="150893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197" name="Oval 196"/>
          <p:cNvSpPr/>
          <p:nvPr/>
        </p:nvSpPr>
        <p:spPr>
          <a:xfrm>
            <a:off x="1084197" y="19082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98" name="Oval 197"/>
          <p:cNvSpPr/>
          <p:nvPr/>
        </p:nvSpPr>
        <p:spPr>
          <a:xfrm>
            <a:off x="1798900" y="19082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199" name="Straight Connector 198"/>
          <p:cNvCxnSpPr>
            <a:stCxn id="196" idx="3"/>
            <a:endCxn id="197" idx="0"/>
          </p:cNvCxnSpPr>
          <p:nvPr/>
        </p:nvCxnSpPr>
        <p:spPr>
          <a:xfrm flipH="1">
            <a:off x="1218204" y="1752747"/>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6" idx="5"/>
            <a:endCxn id="198" idx="0"/>
          </p:cNvCxnSpPr>
          <p:nvPr/>
        </p:nvCxnSpPr>
        <p:spPr>
          <a:xfrm>
            <a:off x="1670312" y="1752747"/>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622451" y="3033563"/>
            <a:ext cx="215773" cy="276999"/>
          </a:xfrm>
          <a:prstGeom prst="rect">
            <a:avLst/>
          </a:prstGeom>
          <a:noFill/>
        </p:spPr>
        <p:txBody>
          <a:bodyPr wrap="square" rtlCol="0">
            <a:spAutoFit/>
          </a:bodyPr>
          <a:lstStyle/>
          <a:p>
            <a:pPr algn="ctr"/>
            <a:r>
              <a:rPr lang="en-US" sz="1200" dirty="0" smtClean="0">
                <a:solidFill>
                  <a:srgbClr val="FF0000"/>
                </a:solidFill>
                <a:latin typeface="+mn-lt"/>
              </a:rPr>
              <a:t>1</a:t>
            </a:r>
          </a:p>
        </p:txBody>
      </p:sp>
      <p:sp>
        <p:nvSpPr>
          <p:cNvPr id="202" name="TextBox 201"/>
          <p:cNvSpPr txBox="1"/>
          <p:nvPr/>
        </p:nvSpPr>
        <p:spPr>
          <a:xfrm>
            <a:off x="3383741" y="3034917"/>
            <a:ext cx="215773" cy="276999"/>
          </a:xfrm>
          <a:prstGeom prst="rect">
            <a:avLst/>
          </a:prstGeom>
          <a:noFill/>
        </p:spPr>
        <p:txBody>
          <a:bodyPr wrap="square" rtlCol="0">
            <a:spAutoFit/>
          </a:bodyPr>
          <a:lstStyle/>
          <a:p>
            <a:pPr algn="ctr"/>
            <a:r>
              <a:rPr lang="en-US" sz="1200" dirty="0">
                <a:solidFill>
                  <a:srgbClr val="FF0000"/>
                </a:solidFill>
              </a:rPr>
              <a:t>2</a:t>
            </a:r>
            <a:endParaRPr lang="en-US" sz="1200" dirty="0" smtClean="0">
              <a:solidFill>
                <a:srgbClr val="FF0000"/>
              </a:solidFill>
            </a:endParaRPr>
          </a:p>
        </p:txBody>
      </p:sp>
      <p:sp>
        <p:nvSpPr>
          <p:cNvPr id="203" name="TextBox 202"/>
          <p:cNvSpPr txBox="1"/>
          <p:nvPr/>
        </p:nvSpPr>
        <p:spPr>
          <a:xfrm>
            <a:off x="3744556" y="3034917"/>
            <a:ext cx="370818" cy="276999"/>
          </a:xfrm>
          <a:prstGeom prst="rect">
            <a:avLst/>
          </a:prstGeom>
          <a:noFill/>
        </p:spPr>
        <p:txBody>
          <a:bodyPr wrap="square" rtlCol="0">
            <a:spAutoFit/>
          </a:bodyPr>
          <a:lstStyle/>
          <a:p>
            <a:pPr algn="ctr"/>
            <a:r>
              <a:rPr lang="en-US" sz="1200" dirty="0" smtClean="0">
                <a:solidFill>
                  <a:srgbClr val="FF0000"/>
                </a:solidFill>
              </a:rPr>
              <a:t>20</a:t>
            </a:r>
          </a:p>
        </p:txBody>
      </p:sp>
      <p:sp>
        <p:nvSpPr>
          <p:cNvPr id="207" name="TextBox 206"/>
          <p:cNvSpPr txBox="1"/>
          <p:nvPr/>
        </p:nvSpPr>
        <p:spPr>
          <a:xfrm>
            <a:off x="4504061" y="3033428"/>
            <a:ext cx="370818" cy="276999"/>
          </a:xfrm>
          <a:prstGeom prst="rect">
            <a:avLst/>
          </a:prstGeom>
          <a:noFill/>
        </p:spPr>
        <p:txBody>
          <a:bodyPr wrap="square" rtlCol="0">
            <a:spAutoFit/>
          </a:bodyPr>
          <a:lstStyle/>
          <a:p>
            <a:pPr algn="ctr"/>
            <a:r>
              <a:rPr lang="en-US" sz="1200" dirty="0" smtClean="0">
                <a:solidFill>
                  <a:srgbClr val="FF0000"/>
                </a:solidFill>
              </a:rPr>
              <a:t>25</a:t>
            </a:r>
          </a:p>
        </p:txBody>
      </p:sp>
      <p:sp>
        <p:nvSpPr>
          <p:cNvPr id="208" name="TextBox 207"/>
          <p:cNvSpPr txBox="1"/>
          <p:nvPr/>
        </p:nvSpPr>
        <p:spPr>
          <a:xfrm>
            <a:off x="4821262" y="3019768"/>
            <a:ext cx="370818" cy="276999"/>
          </a:xfrm>
          <a:prstGeom prst="rect">
            <a:avLst/>
          </a:prstGeom>
          <a:noFill/>
        </p:spPr>
        <p:txBody>
          <a:bodyPr wrap="square" rtlCol="0">
            <a:spAutoFit/>
          </a:bodyPr>
          <a:lstStyle/>
          <a:p>
            <a:pPr algn="ctr"/>
            <a:r>
              <a:rPr lang="en-US" sz="1200" dirty="0" smtClean="0">
                <a:solidFill>
                  <a:srgbClr val="FF0000"/>
                </a:solidFill>
              </a:rPr>
              <a:t>7</a:t>
            </a:r>
          </a:p>
        </p:txBody>
      </p:sp>
      <p:sp>
        <p:nvSpPr>
          <p:cNvPr id="209" name="TextBox 208"/>
          <p:cNvSpPr txBox="1"/>
          <p:nvPr/>
        </p:nvSpPr>
        <p:spPr>
          <a:xfrm>
            <a:off x="5581341" y="3019767"/>
            <a:ext cx="370818" cy="276999"/>
          </a:xfrm>
          <a:prstGeom prst="rect">
            <a:avLst/>
          </a:prstGeom>
          <a:noFill/>
        </p:spPr>
        <p:txBody>
          <a:bodyPr wrap="square" rtlCol="0">
            <a:spAutoFit/>
          </a:bodyPr>
          <a:lstStyle/>
          <a:p>
            <a:pPr algn="ctr"/>
            <a:r>
              <a:rPr lang="en-US" sz="1200" dirty="0">
                <a:solidFill>
                  <a:srgbClr val="FF0000"/>
                </a:solidFill>
              </a:rPr>
              <a:t>5</a:t>
            </a:r>
            <a:endParaRPr lang="en-US" sz="1200" dirty="0" smtClean="0">
              <a:solidFill>
                <a:srgbClr val="FF0000"/>
              </a:solidFill>
            </a:endParaRPr>
          </a:p>
        </p:txBody>
      </p:sp>
      <p:sp>
        <p:nvSpPr>
          <p:cNvPr id="210" name="TextBox 209"/>
          <p:cNvSpPr txBox="1"/>
          <p:nvPr/>
        </p:nvSpPr>
        <p:spPr>
          <a:xfrm>
            <a:off x="5952159" y="3019766"/>
            <a:ext cx="370818" cy="276999"/>
          </a:xfrm>
          <a:prstGeom prst="rect">
            <a:avLst/>
          </a:prstGeom>
          <a:noFill/>
        </p:spPr>
        <p:txBody>
          <a:bodyPr wrap="square" rtlCol="0">
            <a:spAutoFit/>
          </a:bodyPr>
          <a:lstStyle/>
          <a:p>
            <a:pPr algn="ctr"/>
            <a:r>
              <a:rPr lang="en-US" sz="1200" dirty="0" smtClean="0">
                <a:solidFill>
                  <a:srgbClr val="FF0000"/>
                </a:solidFill>
              </a:rPr>
              <a:t>6</a:t>
            </a:r>
          </a:p>
        </p:txBody>
      </p:sp>
      <p:sp>
        <p:nvSpPr>
          <p:cNvPr id="211" name="TextBox 210"/>
          <p:cNvSpPr txBox="1"/>
          <p:nvPr/>
        </p:nvSpPr>
        <p:spPr>
          <a:xfrm>
            <a:off x="6716721" y="3018277"/>
            <a:ext cx="370818" cy="276999"/>
          </a:xfrm>
          <a:prstGeom prst="rect">
            <a:avLst/>
          </a:prstGeom>
          <a:noFill/>
        </p:spPr>
        <p:txBody>
          <a:bodyPr wrap="square" rtlCol="0">
            <a:spAutoFit/>
          </a:bodyPr>
          <a:lstStyle/>
          <a:p>
            <a:pPr algn="ctr"/>
            <a:r>
              <a:rPr lang="en-US" sz="1200" dirty="0" smtClean="0">
                <a:solidFill>
                  <a:srgbClr val="FF0000"/>
                </a:solidFill>
              </a:rPr>
              <a:t>10</a:t>
            </a:r>
          </a:p>
        </p:txBody>
      </p:sp>
      <p:graphicFrame>
        <p:nvGraphicFramePr>
          <p:cNvPr id="212" name="Group 281"/>
          <p:cNvGraphicFramePr>
            <a:graphicFrameLocks noGrp="1"/>
          </p:cNvGraphicFramePr>
          <p:nvPr>
            <p:extLst>
              <p:ext uri="{D42A27DB-BD31-4B8C-83A1-F6EECF244321}">
                <p14:modId xmlns:p14="http://schemas.microsoft.com/office/powerpoint/2010/main" val="146152774"/>
              </p:ext>
            </p:extLst>
          </p:nvPr>
        </p:nvGraphicFramePr>
        <p:xfrm>
          <a:off x="1062928" y="2351885"/>
          <a:ext cx="457200" cy="762000"/>
        </p:xfrm>
        <a:graphic>
          <a:graphicData uri="http://schemas.openxmlformats.org/drawingml/2006/table">
            <a:tbl>
              <a:tblPr>
                <a:tableStyleId>{3C2FFA5D-87B4-456A-9821-1D502468CF0F}</a:tableStyleId>
              </a:tblPr>
              <a:tblGrid>
                <a:gridCol w="152400"/>
                <a:gridCol w="152400"/>
                <a:gridCol w="152400"/>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A</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B</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f</a:t>
                      </a:r>
                      <a:r>
                        <a:rPr kumimoji="0" lang="en-US" sz="1000" b="1" u="none" strike="noStrike" cap="none" normalizeH="0" baseline="-25000" dirty="0" smtClean="0">
                          <a:ln>
                            <a:noFill/>
                          </a:ln>
                          <a:effectLst/>
                        </a:rPr>
                        <a:t>1</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0</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7</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5</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bl>
          </a:graphicData>
        </a:graphic>
      </p:graphicFrame>
      <p:graphicFrame>
        <p:nvGraphicFramePr>
          <p:cNvPr id="213" name="Group 281"/>
          <p:cNvGraphicFramePr>
            <a:graphicFrameLocks noGrp="1"/>
          </p:cNvGraphicFramePr>
          <p:nvPr>
            <p:extLst>
              <p:ext uri="{D42A27DB-BD31-4B8C-83A1-F6EECF244321}">
                <p14:modId xmlns:p14="http://schemas.microsoft.com/office/powerpoint/2010/main" val="2083096814"/>
              </p:ext>
            </p:extLst>
          </p:nvPr>
        </p:nvGraphicFramePr>
        <p:xfrm>
          <a:off x="1606988" y="2351885"/>
          <a:ext cx="457200" cy="762000"/>
        </p:xfrm>
        <a:graphic>
          <a:graphicData uri="http://schemas.openxmlformats.org/drawingml/2006/table">
            <a:tbl>
              <a:tblPr>
                <a:tableStyleId>{3C2FFA5D-87B4-456A-9821-1D502468CF0F}</a:tableStyleId>
              </a:tblPr>
              <a:tblGrid>
                <a:gridCol w="152400"/>
                <a:gridCol w="152400"/>
                <a:gridCol w="152400"/>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A</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dk1"/>
                          </a:solidFill>
                          <a:effectLst/>
                          <a:latin typeface="+mn-lt"/>
                        </a:rPr>
                        <a:t>C</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f</a:t>
                      </a:r>
                      <a:r>
                        <a:rPr kumimoji="0" lang="en-US" sz="1000" b="1" u="none" strike="noStrike" cap="none" normalizeH="0" baseline="-25000" dirty="0" smtClean="0">
                          <a:ln>
                            <a:noFill/>
                          </a:ln>
                          <a:effectLst/>
                        </a:rPr>
                        <a:t>2</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20</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0</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25</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6</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10</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bl>
          </a:graphicData>
        </a:graphic>
      </p:graphicFrame>
      <p:sp>
        <p:nvSpPr>
          <p:cNvPr id="214" name="TextBox 213"/>
          <p:cNvSpPr txBox="1"/>
          <p:nvPr/>
        </p:nvSpPr>
        <p:spPr>
          <a:xfrm>
            <a:off x="633742" y="3237705"/>
            <a:ext cx="7061704" cy="646331"/>
          </a:xfrm>
          <a:prstGeom prst="rect">
            <a:avLst/>
          </a:prstGeom>
          <a:noFill/>
        </p:spPr>
        <p:txBody>
          <a:bodyPr wrap="square" rtlCol="0">
            <a:spAutoFit/>
          </a:bodyPr>
          <a:lstStyle/>
          <a:p>
            <a:r>
              <a:rPr lang="en-US" dirty="0">
                <a:solidFill>
                  <a:srgbClr val="000000"/>
                </a:solidFill>
              </a:rPr>
              <a:t>Assuming a</a:t>
            </a:r>
            <a:r>
              <a:rPr lang="en-US" dirty="0" smtClean="0">
                <a:solidFill>
                  <a:srgbClr val="000000"/>
                </a:solidFill>
              </a:rPr>
              <a:t> </a:t>
            </a:r>
            <a:r>
              <a:rPr lang="en-US" dirty="0">
                <a:solidFill>
                  <a:srgbClr val="000000"/>
                </a:solidFill>
              </a:rPr>
              <a:t>heuristic h = 0 (everywhere), break ties lexicographically</a:t>
            </a:r>
            <a:r>
              <a:rPr lang="en-US" dirty="0" smtClean="0">
                <a:solidFill>
                  <a:srgbClr val="000000"/>
                </a:solidFill>
              </a:rPr>
              <a:t>.</a:t>
            </a:r>
          </a:p>
          <a:p>
            <a:r>
              <a:rPr lang="en-US" dirty="0" smtClean="0">
                <a:solidFill>
                  <a:srgbClr val="000000"/>
                </a:solidFill>
              </a:rPr>
              <a:t>(The baseline ordering is based on h.)</a:t>
            </a:r>
            <a:endParaRPr lang="en-US" dirty="0">
              <a:solidFill>
                <a:srgbClr val="000000"/>
              </a:solidFill>
            </a:endParaRPr>
          </a:p>
        </p:txBody>
      </p:sp>
      <p:sp>
        <p:nvSpPr>
          <p:cNvPr id="215" name="Oval 214"/>
          <p:cNvSpPr/>
          <p:nvPr/>
        </p:nvSpPr>
        <p:spPr>
          <a:xfrm>
            <a:off x="4327943" y="418444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16" name="Oval 215"/>
          <p:cNvSpPr/>
          <p:nvPr/>
        </p:nvSpPr>
        <p:spPr>
          <a:xfrm>
            <a:off x="2604811" y="524832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17" name="Oval 216"/>
          <p:cNvSpPr/>
          <p:nvPr/>
        </p:nvSpPr>
        <p:spPr>
          <a:xfrm>
            <a:off x="4874828" y="5228919"/>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B</a:t>
            </a:r>
          </a:p>
        </p:txBody>
      </p:sp>
      <p:cxnSp>
        <p:nvCxnSpPr>
          <p:cNvPr id="218" name="Straight Connector 217"/>
          <p:cNvCxnSpPr>
            <a:stCxn id="215" idx="4"/>
            <a:endCxn id="223" idx="0"/>
          </p:cNvCxnSpPr>
          <p:nvPr/>
        </p:nvCxnSpPr>
        <p:spPr>
          <a:xfrm>
            <a:off x="4461950" y="4470091"/>
            <a:ext cx="1134611" cy="289854"/>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5" idx="4"/>
            <a:endCxn id="222" idx="0"/>
          </p:cNvCxnSpPr>
          <p:nvPr/>
        </p:nvCxnSpPr>
        <p:spPr>
          <a:xfrm flipH="1">
            <a:off x="3311284" y="4470091"/>
            <a:ext cx="1150666" cy="303514"/>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22" idx="2"/>
            <a:endCxn id="216" idx="0"/>
          </p:cNvCxnSpPr>
          <p:nvPr/>
        </p:nvCxnSpPr>
        <p:spPr>
          <a:xfrm flipH="1">
            <a:off x="2738818" y="4958271"/>
            <a:ext cx="572466" cy="29005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23" idx="2"/>
            <a:endCxn id="217" idx="0"/>
          </p:cNvCxnSpPr>
          <p:nvPr/>
        </p:nvCxnSpPr>
        <p:spPr>
          <a:xfrm flipH="1">
            <a:off x="5008835" y="4944611"/>
            <a:ext cx="587726" cy="28430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Rectangle 28"/>
          <p:cNvSpPr>
            <a:spLocks noChangeAspect="1" noChangeArrowheads="1"/>
          </p:cNvSpPr>
          <p:nvPr/>
        </p:nvSpPr>
        <p:spPr bwMode="auto">
          <a:xfrm>
            <a:off x="3250337" y="4773605"/>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223" name="Rectangle 28"/>
          <p:cNvSpPr>
            <a:spLocks noChangeAspect="1" noChangeArrowheads="1"/>
          </p:cNvSpPr>
          <p:nvPr/>
        </p:nvSpPr>
        <p:spPr bwMode="auto">
          <a:xfrm>
            <a:off x="5535614" y="4759945"/>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224" name="Straight Connector 223"/>
          <p:cNvCxnSpPr>
            <a:stCxn id="216" idx="4"/>
            <a:endCxn id="227" idx="0"/>
          </p:cNvCxnSpPr>
          <p:nvPr/>
        </p:nvCxnSpPr>
        <p:spPr>
          <a:xfrm>
            <a:off x="2738818" y="5533971"/>
            <a:ext cx="381166" cy="163396"/>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6" idx="4"/>
            <a:endCxn id="226" idx="0"/>
          </p:cNvCxnSpPr>
          <p:nvPr/>
        </p:nvCxnSpPr>
        <p:spPr>
          <a:xfrm flipH="1">
            <a:off x="2355306" y="5533971"/>
            <a:ext cx="383512" cy="172580"/>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6" name="Rectangle 28"/>
          <p:cNvSpPr>
            <a:spLocks noChangeAspect="1" noChangeArrowheads="1"/>
          </p:cNvSpPr>
          <p:nvPr/>
        </p:nvSpPr>
        <p:spPr bwMode="auto">
          <a:xfrm>
            <a:off x="2294359" y="5706551"/>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227" name="Rectangle 28"/>
          <p:cNvSpPr>
            <a:spLocks noChangeAspect="1" noChangeArrowheads="1"/>
          </p:cNvSpPr>
          <p:nvPr/>
        </p:nvSpPr>
        <p:spPr bwMode="auto">
          <a:xfrm>
            <a:off x="3059037" y="5697367"/>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228" name="Straight Connector 227"/>
          <p:cNvCxnSpPr>
            <a:stCxn id="217" idx="4"/>
            <a:endCxn id="231" idx="0"/>
          </p:cNvCxnSpPr>
          <p:nvPr/>
        </p:nvCxnSpPr>
        <p:spPr>
          <a:xfrm>
            <a:off x="5008835" y="5514562"/>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7" idx="4"/>
            <a:endCxn id="230" idx="0"/>
          </p:cNvCxnSpPr>
          <p:nvPr/>
        </p:nvCxnSpPr>
        <p:spPr>
          <a:xfrm flipH="1">
            <a:off x="4625323" y="5514562"/>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0" name="Rectangle 28"/>
          <p:cNvSpPr>
            <a:spLocks noChangeAspect="1" noChangeArrowheads="1"/>
          </p:cNvSpPr>
          <p:nvPr/>
        </p:nvSpPr>
        <p:spPr bwMode="auto">
          <a:xfrm>
            <a:off x="4561358" y="5688183"/>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0</a:t>
            </a:r>
          </a:p>
        </p:txBody>
      </p:sp>
      <p:sp>
        <p:nvSpPr>
          <p:cNvPr id="231" name="Rectangle 230"/>
          <p:cNvSpPr>
            <a:spLocks noChangeAspect="1" noChangeArrowheads="1"/>
          </p:cNvSpPr>
          <p:nvPr/>
        </p:nvSpPr>
        <p:spPr bwMode="auto">
          <a:xfrm>
            <a:off x="5326036" y="5678999"/>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1</a:t>
            </a:r>
          </a:p>
        </p:txBody>
      </p:sp>
      <p:sp>
        <p:nvSpPr>
          <p:cNvPr id="232" name="Oval 231"/>
          <p:cNvSpPr/>
          <p:nvPr/>
        </p:nvSpPr>
        <p:spPr>
          <a:xfrm>
            <a:off x="3802721" y="5238103"/>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233" name="Straight Connector 232"/>
          <p:cNvCxnSpPr>
            <a:stCxn id="232" idx="4"/>
            <a:endCxn id="236" idx="0"/>
          </p:cNvCxnSpPr>
          <p:nvPr/>
        </p:nvCxnSpPr>
        <p:spPr>
          <a:xfrm>
            <a:off x="3936728" y="5523746"/>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a:endCxn id="235" idx="0"/>
          </p:cNvCxnSpPr>
          <p:nvPr/>
        </p:nvCxnSpPr>
        <p:spPr>
          <a:xfrm flipH="1">
            <a:off x="3553216" y="5523746"/>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 name="Rectangle 28"/>
          <p:cNvSpPr>
            <a:spLocks noChangeAspect="1" noChangeArrowheads="1"/>
          </p:cNvSpPr>
          <p:nvPr/>
        </p:nvSpPr>
        <p:spPr bwMode="auto">
          <a:xfrm>
            <a:off x="3492269" y="5697367"/>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236" name="Rectangle 235"/>
          <p:cNvSpPr>
            <a:spLocks noChangeAspect="1" noChangeArrowheads="1"/>
          </p:cNvSpPr>
          <p:nvPr/>
        </p:nvSpPr>
        <p:spPr bwMode="auto">
          <a:xfrm>
            <a:off x="4256947" y="5688183"/>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237" name="Straight Connector 236"/>
          <p:cNvCxnSpPr>
            <a:stCxn id="222" idx="2"/>
            <a:endCxn id="232" idx="0"/>
          </p:cNvCxnSpPr>
          <p:nvPr/>
        </p:nvCxnSpPr>
        <p:spPr>
          <a:xfrm>
            <a:off x="3311284" y="4958271"/>
            <a:ext cx="625444" cy="279832"/>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6010207" y="5228919"/>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C</a:t>
            </a:r>
          </a:p>
        </p:txBody>
      </p:sp>
      <p:cxnSp>
        <p:nvCxnSpPr>
          <p:cNvPr id="239" name="Straight Connector 238"/>
          <p:cNvCxnSpPr>
            <a:stCxn id="223" idx="2"/>
            <a:endCxn id="238" idx="0"/>
          </p:cNvCxnSpPr>
          <p:nvPr/>
        </p:nvCxnSpPr>
        <p:spPr>
          <a:xfrm>
            <a:off x="5596561" y="4944611"/>
            <a:ext cx="547653" cy="28430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8" idx="4"/>
            <a:endCxn id="243" idx="0"/>
          </p:cNvCxnSpPr>
          <p:nvPr/>
        </p:nvCxnSpPr>
        <p:spPr>
          <a:xfrm>
            <a:off x="6144214" y="5514562"/>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238" idx="4"/>
            <a:endCxn id="242" idx="0"/>
          </p:cNvCxnSpPr>
          <p:nvPr/>
        </p:nvCxnSpPr>
        <p:spPr>
          <a:xfrm flipH="1">
            <a:off x="5760702" y="5514562"/>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2" name="Rectangle 28"/>
          <p:cNvSpPr>
            <a:spLocks noChangeAspect="1" noChangeArrowheads="1"/>
          </p:cNvSpPr>
          <p:nvPr/>
        </p:nvSpPr>
        <p:spPr bwMode="auto">
          <a:xfrm>
            <a:off x="5696737" y="5688183"/>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0</a:t>
            </a:r>
          </a:p>
        </p:txBody>
      </p:sp>
      <p:sp>
        <p:nvSpPr>
          <p:cNvPr id="243" name="Rectangle 242"/>
          <p:cNvSpPr>
            <a:spLocks noChangeAspect="1" noChangeArrowheads="1"/>
          </p:cNvSpPr>
          <p:nvPr/>
        </p:nvSpPr>
        <p:spPr bwMode="auto">
          <a:xfrm>
            <a:off x="6461415" y="5678999"/>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1</a:t>
            </a:r>
          </a:p>
        </p:txBody>
      </p:sp>
      <p:sp>
        <p:nvSpPr>
          <p:cNvPr id="244" name="TextBox 243"/>
          <p:cNvSpPr txBox="1"/>
          <p:nvPr/>
        </p:nvSpPr>
        <p:spPr>
          <a:xfrm>
            <a:off x="2245701" y="5869529"/>
            <a:ext cx="215773" cy="276999"/>
          </a:xfrm>
          <a:prstGeom prst="rect">
            <a:avLst/>
          </a:prstGeom>
          <a:noFill/>
        </p:spPr>
        <p:txBody>
          <a:bodyPr wrap="square" rtlCol="0">
            <a:spAutoFit/>
          </a:bodyPr>
          <a:lstStyle/>
          <a:p>
            <a:pPr algn="ctr"/>
            <a:r>
              <a:rPr lang="en-US" sz="1200" dirty="0" smtClean="0">
                <a:solidFill>
                  <a:srgbClr val="FF0000"/>
                </a:solidFill>
                <a:latin typeface="+mn-lt"/>
              </a:rPr>
              <a:t>1</a:t>
            </a:r>
          </a:p>
        </p:txBody>
      </p:sp>
      <p:sp>
        <p:nvSpPr>
          <p:cNvPr id="245" name="TextBox 244"/>
          <p:cNvSpPr txBox="1"/>
          <p:nvPr/>
        </p:nvSpPr>
        <p:spPr>
          <a:xfrm>
            <a:off x="3006991" y="5870883"/>
            <a:ext cx="215773" cy="276999"/>
          </a:xfrm>
          <a:prstGeom prst="rect">
            <a:avLst/>
          </a:prstGeom>
          <a:noFill/>
        </p:spPr>
        <p:txBody>
          <a:bodyPr wrap="square" rtlCol="0">
            <a:spAutoFit/>
          </a:bodyPr>
          <a:lstStyle/>
          <a:p>
            <a:pPr algn="ctr"/>
            <a:r>
              <a:rPr lang="en-US" sz="1200" dirty="0">
                <a:solidFill>
                  <a:srgbClr val="FF0000"/>
                </a:solidFill>
              </a:rPr>
              <a:t>2</a:t>
            </a:r>
            <a:endParaRPr lang="en-US" sz="1200" dirty="0" smtClean="0">
              <a:solidFill>
                <a:srgbClr val="FF0000"/>
              </a:solidFill>
            </a:endParaRPr>
          </a:p>
        </p:txBody>
      </p:sp>
      <p:sp>
        <p:nvSpPr>
          <p:cNvPr id="246" name="TextBox 245"/>
          <p:cNvSpPr txBox="1"/>
          <p:nvPr/>
        </p:nvSpPr>
        <p:spPr>
          <a:xfrm>
            <a:off x="3367806" y="5870883"/>
            <a:ext cx="370818" cy="276999"/>
          </a:xfrm>
          <a:prstGeom prst="rect">
            <a:avLst/>
          </a:prstGeom>
          <a:noFill/>
        </p:spPr>
        <p:txBody>
          <a:bodyPr wrap="square" rtlCol="0">
            <a:spAutoFit/>
          </a:bodyPr>
          <a:lstStyle/>
          <a:p>
            <a:pPr algn="ctr"/>
            <a:r>
              <a:rPr lang="en-US" sz="1200" dirty="0" smtClean="0">
                <a:solidFill>
                  <a:srgbClr val="FF0000"/>
                </a:solidFill>
              </a:rPr>
              <a:t>20</a:t>
            </a:r>
          </a:p>
        </p:txBody>
      </p:sp>
      <p:sp>
        <p:nvSpPr>
          <p:cNvPr id="247" name="TextBox 246"/>
          <p:cNvSpPr txBox="1"/>
          <p:nvPr/>
        </p:nvSpPr>
        <p:spPr>
          <a:xfrm>
            <a:off x="4127311" y="5869394"/>
            <a:ext cx="370818" cy="276999"/>
          </a:xfrm>
          <a:prstGeom prst="rect">
            <a:avLst/>
          </a:prstGeom>
          <a:noFill/>
        </p:spPr>
        <p:txBody>
          <a:bodyPr wrap="square" rtlCol="0">
            <a:spAutoFit/>
          </a:bodyPr>
          <a:lstStyle/>
          <a:p>
            <a:pPr algn="ctr"/>
            <a:r>
              <a:rPr lang="en-US" sz="1200" dirty="0" smtClean="0">
                <a:solidFill>
                  <a:srgbClr val="FF0000"/>
                </a:solidFill>
              </a:rPr>
              <a:t>25</a:t>
            </a:r>
          </a:p>
        </p:txBody>
      </p:sp>
      <p:sp>
        <p:nvSpPr>
          <p:cNvPr id="248" name="TextBox 247"/>
          <p:cNvSpPr txBox="1"/>
          <p:nvPr/>
        </p:nvSpPr>
        <p:spPr>
          <a:xfrm>
            <a:off x="4444512" y="5865259"/>
            <a:ext cx="370818" cy="276999"/>
          </a:xfrm>
          <a:prstGeom prst="rect">
            <a:avLst/>
          </a:prstGeom>
          <a:noFill/>
        </p:spPr>
        <p:txBody>
          <a:bodyPr wrap="square" rtlCol="0">
            <a:spAutoFit/>
          </a:bodyPr>
          <a:lstStyle/>
          <a:p>
            <a:pPr algn="ctr"/>
            <a:r>
              <a:rPr lang="en-US" sz="1200" dirty="0" smtClean="0">
                <a:solidFill>
                  <a:srgbClr val="FF0000"/>
                </a:solidFill>
              </a:rPr>
              <a:t>7</a:t>
            </a:r>
          </a:p>
        </p:txBody>
      </p:sp>
      <p:sp>
        <p:nvSpPr>
          <p:cNvPr id="249" name="TextBox 248"/>
          <p:cNvSpPr txBox="1"/>
          <p:nvPr/>
        </p:nvSpPr>
        <p:spPr>
          <a:xfrm>
            <a:off x="5204591" y="5865258"/>
            <a:ext cx="370818" cy="276999"/>
          </a:xfrm>
          <a:prstGeom prst="rect">
            <a:avLst/>
          </a:prstGeom>
          <a:noFill/>
        </p:spPr>
        <p:txBody>
          <a:bodyPr wrap="square" rtlCol="0">
            <a:spAutoFit/>
          </a:bodyPr>
          <a:lstStyle/>
          <a:p>
            <a:pPr algn="ctr"/>
            <a:r>
              <a:rPr lang="en-US" sz="1200" dirty="0">
                <a:solidFill>
                  <a:srgbClr val="FF0000"/>
                </a:solidFill>
              </a:rPr>
              <a:t>5</a:t>
            </a:r>
            <a:endParaRPr lang="en-US" sz="1200" dirty="0" smtClean="0">
              <a:solidFill>
                <a:srgbClr val="FF0000"/>
              </a:solidFill>
            </a:endParaRPr>
          </a:p>
        </p:txBody>
      </p:sp>
      <p:sp>
        <p:nvSpPr>
          <p:cNvPr id="250" name="TextBox 249"/>
          <p:cNvSpPr txBox="1"/>
          <p:nvPr/>
        </p:nvSpPr>
        <p:spPr>
          <a:xfrm>
            <a:off x="5575409" y="5865257"/>
            <a:ext cx="370818" cy="276999"/>
          </a:xfrm>
          <a:prstGeom prst="rect">
            <a:avLst/>
          </a:prstGeom>
          <a:noFill/>
        </p:spPr>
        <p:txBody>
          <a:bodyPr wrap="square" rtlCol="0">
            <a:spAutoFit/>
          </a:bodyPr>
          <a:lstStyle/>
          <a:p>
            <a:pPr algn="ctr"/>
            <a:r>
              <a:rPr lang="en-US" sz="1200" dirty="0" smtClean="0">
                <a:solidFill>
                  <a:srgbClr val="FF0000"/>
                </a:solidFill>
              </a:rPr>
              <a:t>6</a:t>
            </a:r>
          </a:p>
        </p:txBody>
      </p:sp>
      <p:sp>
        <p:nvSpPr>
          <p:cNvPr id="251" name="TextBox 250"/>
          <p:cNvSpPr txBox="1"/>
          <p:nvPr/>
        </p:nvSpPr>
        <p:spPr>
          <a:xfrm>
            <a:off x="6339971" y="5863768"/>
            <a:ext cx="370818" cy="276999"/>
          </a:xfrm>
          <a:prstGeom prst="rect">
            <a:avLst/>
          </a:prstGeom>
          <a:noFill/>
        </p:spPr>
        <p:txBody>
          <a:bodyPr wrap="square" rtlCol="0">
            <a:spAutoFit/>
          </a:bodyPr>
          <a:lstStyle/>
          <a:p>
            <a:pPr algn="ctr"/>
            <a:r>
              <a:rPr lang="en-US" sz="1200" dirty="0" smtClean="0">
                <a:solidFill>
                  <a:srgbClr val="FF0000"/>
                </a:solidFill>
              </a:rPr>
              <a:t>10</a:t>
            </a:r>
          </a:p>
        </p:txBody>
      </p:sp>
      <p:sp>
        <p:nvSpPr>
          <p:cNvPr id="252" name="TextBox 251"/>
          <p:cNvSpPr txBox="1"/>
          <p:nvPr/>
        </p:nvSpPr>
        <p:spPr>
          <a:xfrm>
            <a:off x="7043957" y="2006787"/>
            <a:ext cx="1730536" cy="646331"/>
          </a:xfrm>
          <a:prstGeom prst="rect">
            <a:avLst/>
          </a:prstGeom>
          <a:noFill/>
        </p:spPr>
        <p:txBody>
          <a:bodyPr wrap="square" rtlCol="0">
            <a:spAutoFit/>
          </a:bodyPr>
          <a:lstStyle/>
          <a:p>
            <a:pPr algn="ctr"/>
            <a:r>
              <a:rPr lang="en-US" dirty="0" smtClean="0">
                <a:solidFill>
                  <a:srgbClr val="000000"/>
                </a:solidFill>
                <a:latin typeface="+mn-lt"/>
              </a:rPr>
              <a:t>Optimal cost C*: 5+6 =11</a:t>
            </a:r>
          </a:p>
        </p:txBody>
      </p:sp>
      <p:sp>
        <p:nvSpPr>
          <p:cNvPr id="255" name="TextBox 254"/>
          <p:cNvSpPr txBox="1"/>
          <p:nvPr/>
        </p:nvSpPr>
        <p:spPr>
          <a:xfrm>
            <a:off x="5639125" y="4677428"/>
            <a:ext cx="562291" cy="276999"/>
          </a:xfrm>
          <a:prstGeom prst="rect">
            <a:avLst/>
          </a:prstGeom>
          <a:noFill/>
        </p:spPr>
        <p:txBody>
          <a:bodyPr wrap="square" rtlCol="0">
            <a:spAutoFit/>
          </a:bodyPr>
          <a:lstStyle/>
          <a:p>
            <a:r>
              <a:rPr lang="en-US" sz="1200" dirty="0" smtClean="0">
                <a:solidFill>
                  <a:srgbClr val="000000"/>
                </a:solidFill>
              </a:rPr>
              <a:t>q=0</a:t>
            </a:r>
          </a:p>
        </p:txBody>
      </p:sp>
      <p:sp>
        <p:nvSpPr>
          <p:cNvPr id="91" name="TextBox 90"/>
          <p:cNvSpPr txBox="1"/>
          <p:nvPr/>
        </p:nvSpPr>
        <p:spPr>
          <a:xfrm>
            <a:off x="4595957" y="4160261"/>
            <a:ext cx="562291" cy="276999"/>
          </a:xfrm>
          <a:prstGeom prst="rect">
            <a:avLst/>
          </a:prstGeom>
          <a:noFill/>
        </p:spPr>
        <p:txBody>
          <a:bodyPr wrap="square" rtlCol="0">
            <a:spAutoFit/>
          </a:bodyPr>
          <a:lstStyle/>
          <a:p>
            <a:r>
              <a:rPr lang="en-US" sz="1200" dirty="0" smtClean="0">
                <a:solidFill>
                  <a:srgbClr val="000000"/>
                </a:solidFill>
              </a:rPr>
              <a:t>q=0</a:t>
            </a:r>
          </a:p>
        </p:txBody>
      </p:sp>
      <p:sp>
        <p:nvSpPr>
          <p:cNvPr id="90" name="TextBox 89"/>
          <p:cNvSpPr txBox="1"/>
          <p:nvPr/>
        </p:nvSpPr>
        <p:spPr>
          <a:xfrm>
            <a:off x="5640755" y="4678963"/>
            <a:ext cx="562291" cy="276999"/>
          </a:xfrm>
          <a:prstGeom prst="rect">
            <a:avLst/>
          </a:prstGeom>
          <a:noFill/>
        </p:spPr>
        <p:txBody>
          <a:bodyPr wrap="square" rtlCol="0">
            <a:spAutoFit/>
          </a:bodyPr>
          <a:lstStyle/>
          <a:p>
            <a:r>
              <a:rPr lang="en-US" sz="1200" dirty="0" smtClean="0">
                <a:solidFill>
                  <a:srgbClr val="000000"/>
                </a:solidFill>
              </a:rPr>
              <a:t>q=5</a:t>
            </a:r>
          </a:p>
        </p:txBody>
      </p:sp>
      <p:sp>
        <p:nvSpPr>
          <p:cNvPr id="92" name="TextBox 91"/>
          <p:cNvSpPr txBox="1"/>
          <p:nvPr/>
        </p:nvSpPr>
        <p:spPr>
          <a:xfrm>
            <a:off x="2772729" y="4709450"/>
            <a:ext cx="562291" cy="276999"/>
          </a:xfrm>
          <a:prstGeom prst="rect">
            <a:avLst/>
          </a:prstGeom>
          <a:noFill/>
        </p:spPr>
        <p:txBody>
          <a:bodyPr wrap="square" rtlCol="0">
            <a:spAutoFit/>
          </a:bodyPr>
          <a:lstStyle/>
          <a:p>
            <a:r>
              <a:rPr lang="en-US" sz="1200" dirty="0" smtClean="0">
                <a:solidFill>
                  <a:srgbClr val="000000"/>
                </a:solidFill>
              </a:rPr>
              <a:t>q=21</a:t>
            </a:r>
          </a:p>
        </p:txBody>
      </p:sp>
      <p:sp>
        <p:nvSpPr>
          <p:cNvPr id="93" name="TextBox 92"/>
          <p:cNvSpPr txBox="1"/>
          <p:nvPr/>
        </p:nvSpPr>
        <p:spPr>
          <a:xfrm>
            <a:off x="5637495" y="4676243"/>
            <a:ext cx="562291" cy="276999"/>
          </a:xfrm>
          <a:prstGeom prst="rect">
            <a:avLst/>
          </a:prstGeom>
          <a:noFill/>
        </p:spPr>
        <p:txBody>
          <a:bodyPr wrap="square" rtlCol="0">
            <a:spAutoFit/>
          </a:bodyPr>
          <a:lstStyle/>
          <a:p>
            <a:r>
              <a:rPr lang="en-US" sz="1200" dirty="0" smtClean="0">
                <a:solidFill>
                  <a:srgbClr val="000000"/>
                </a:solidFill>
              </a:rPr>
              <a:t>q=11</a:t>
            </a:r>
          </a:p>
        </p:txBody>
      </p:sp>
      <p:sp>
        <p:nvSpPr>
          <p:cNvPr id="94" name="TextBox 93"/>
          <p:cNvSpPr txBox="1"/>
          <p:nvPr/>
        </p:nvSpPr>
        <p:spPr>
          <a:xfrm>
            <a:off x="4600155" y="4153020"/>
            <a:ext cx="562291" cy="276999"/>
          </a:xfrm>
          <a:prstGeom prst="rect">
            <a:avLst/>
          </a:prstGeom>
          <a:noFill/>
        </p:spPr>
        <p:txBody>
          <a:bodyPr wrap="square" rtlCol="0">
            <a:spAutoFit/>
          </a:bodyPr>
          <a:lstStyle/>
          <a:p>
            <a:r>
              <a:rPr lang="en-US" sz="1200" dirty="0" smtClean="0">
                <a:solidFill>
                  <a:srgbClr val="000000"/>
                </a:solidFill>
              </a:rPr>
              <a:t>q=1</a:t>
            </a:r>
          </a:p>
        </p:txBody>
      </p:sp>
      <p:sp>
        <p:nvSpPr>
          <p:cNvPr id="95" name="TextBox 94"/>
          <p:cNvSpPr txBox="1"/>
          <p:nvPr/>
        </p:nvSpPr>
        <p:spPr>
          <a:xfrm>
            <a:off x="4597329" y="4152553"/>
            <a:ext cx="562291" cy="276999"/>
          </a:xfrm>
          <a:prstGeom prst="rect">
            <a:avLst/>
          </a:prstGeom>
          <a:noFill/>
        </p:spPr>
        <p:txBody>
          <a:bodyPr wrap="square" rtlCol="0">
            <a:spAutoFit/>
          </a:bodyPr>
          <a:lstStyle/>
          <a:p>
            <a:r>
              <a:rPr lang="en-US" sz="1200" dirty="0" smtClean="0">
                <a:solidFill>
                  <a:srgbClr val="000000"/>
                </a:solidFill>
              </a:rPr>
              <a:t>q=5</a:t>
            </a:r>
          </a:p>
        </p:txBody>
      </p:sp>
      <p:sp>
        <p:nvSpPr>
          <p:cNvPr id="96" name="TextBox 95"/>
          <p:cNvSpPr txBox="1"/>
          <p:nvPr/>
        </p:nvSpPr>
        <p:spPr>
          <a:xfrm>
            <a:off x="4599324" y="4153514"/>
            <a:ext cx="562291" cy="276999"/>
          </a:xfrm>
          <a:prstGeom prst="rect">
            <a:avLst/>
          </a:prstGeom>
          <a:noFill/>
        </p:spPr>
        <p:txBody>
          <a:bodyPr wrap="square" rtlCol="0">
            <a:spAutoFit/>
          </a:bodyPr>
          <a:lstStyle/>
          <a:p>
            <a:r>
              <a:rPr lang="en-US" sz="1200" dirty="0" smtClean="0">
                <a:solidFill>
                  <a:srgbClr val="000000"/>
                </a:solidFill>
              </a:rPr>
              <a:t>q=11</a:t>
            </a:r>
          </a:p>
        </p:txBody>
      </p:sp>
      <p:sp>
        <p:nvSpPr>
          <p:cNvPr id="3" name="Slide Number Placeholder 2"/>
          <p:cNvSpPr>
            <a:spLocks noGrp="1"/>
          </p:cNvSpPr>
          <p:nvPr>
            <p:ph type="sldNum" sz="quarter" idx="10"/>
          </p:nvPr>
        </p:nvSpPr>
        <p:spPr/>
        <p:txBody>
          <a:bodyPr/>
          <a:lstStyle/>
          <a:p>
            <a:fld id="{6848FA96-84E8-4582-860F-337DD09F5A80}" type="slidenum">
              <a:rPr lang="en-US" smtClean="0"/>
              <a:t>55</a:t>
            </a:fld>
            <a:endParaRPr lang="en-US"/>
          </a:p>
        </p:txBody>
      </p:sp>
    </p:spTree>
    <p:extLst>
      <p:ext uri="{BB962C8B-B14F-4D97-AF65-F5344CB8AC3E}">
        <p14:creationId xmlns:p14="http://schemas.microsoft.com/office/powerpoint/2010/main" val="36058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500" fill="hold"/>
                                        <p:tgtEl>
                                          <p:spTgt spid="219"/>
                                        </p:tgtEl>
                                        <p:attrNameLst>
                                          <p:attrName>stroke.color</p:attrName>
                                        </p:attrNameLst>
                                      </p:cBhvr>
                                      <p:to>
                                        <a:schemeClr val="accent2"/>
                                      </p:to>
                                    </p:animClr>
                                    <p:set>
                                      <p:cBhvr>
                                        <p:cTn id="17" dur="500" fill="hold"/>
                                        <p:tgtEl>
                                          <p:spTgt spid="219"/>
                                        </p:tgtEl>
                                        <p:attrNameLst>
                                          <p:attrName>stroke.on</p:attrName>
                                        </p:attrNameLst>
                                      </p:cBhvr>
                                      <p:to>
                                        <p:strVal val="true"/>
                                      </p:to>
                                    </p:set>
                                  </p:childTnLst>
                                </p:cTn>
                              </p:par>
                              <p:par>
                                <p:cTn id="18" presetID="1" presetClass="entr" presetSubtype="0" fill="hold" nodeType="withEffect">
                                  <p:stCondLst>
                                    <p:cond delay="0"/>
                                  </p:stCondLst>
                                  <p:childTnLst>
                                    <p:set>
                                      <p:cBhvr>
                                        <p:cTn id="19" dur="1" fill="hold">
                                          <p:stCondLst>
                                            <p:cond delay="0"/>
                                          </p:stCondLst>
                                        </p:cTn>
                                        <p:tgtEl>
                                          <p:spTgt spid="2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0"/>
                                        </p:tgtEl>
                                        <p:attrNameLst>
                                          <p:attrName>style.visibility</p:attrName>
                                        </p:attrNameLst>
                                      </p:cBhvr>
                                      <p:to>
                                        <p:strVal val="visible"/>
                                      </p:to>
                                    </p:set>
                                  </p:childTnLst>
                                </p:cTn>
                              </p:par>
                              <p:par>
                                <p:cTn id="30" presetID="7" presetClass="emph" presetSubtype="2" fill="hold" nodeType="withEffect">
                                  <p:stCondLst>
                                    <p:cond delay="0"/>
                                  </p:stCondLst>
                                  <p:childTnLst>
                                    <p:animClr clrSpc="rgb" dir="cw">
                                      <p:cBhvr>
                                        <p:cTn id="31" dur="500" fill="hold"/>
                                        <p:tgtEl>
                                          <p:spTgt spid="220"/>
                                        </p:tgtEl>
                                        <p:attrNameLst>
                                          <p:attrName>stroke.color</p:attrName>
                                        </p:attrNameLst>
                                      </p:cBhvr>
                                      <p:to>
                                        <a:schemeClr val="accent2"/>
                                      </p:to>
                                    </p:animClr>
                                    <p:set>
                                      <p:cBhvr>
                                        <p:cTn id="32" dur="500" fill="hold"/>
                                        <p:tgtEl>
                                          <p:spTgt spid="220"/>
                                        </p:tgtEl>
                                        <p:attrNameLst>
                                          <p:attrName>stroke.on</p:attrName>
                                        </p:attrNameLst>
                                      </p:cBhvr>
                                      <p:to>
                                        <p:strVal val="true"/>
                                      </p:to>
                                    </p:set>
                                  </p:childTnLst>
                                </p:cTn>
                              </p:par>
                              <p:par>
                                <p:cTn id="33" presetID="7" presetClass="emph" presetSubtype="2" fill="hold" nodeType="withEffect">
                                  <p:stCondLst>
                                    <p:cond delay="0"/>
                                  </p:stCondLst>
                                  <p:childTnLst>
                                    <p:animClr clrSpc="rgb" dir="cw">
                                      <p:cBhvr>
                                        <p:cTn id="34" dur="500" fill="hold"/>
                                        <p:tgtEl>
                                          <p:spTgt spid="237"/>
                                        </p:tgtEl>
                                        <p:attrNameLst>
                                          <p:attrName>stroke.color</p:attrName>
                                        </p:attrNameLst>
                                      </p:cBhvr>
                                      <p:to>
                                        <a:schemeClr val="accent2"/>
                                      </p:to>
                                    </p:animClr>
                                    <p:set>
                                      <p:cBhvr>
                                        <p:cTn id="35" dur="500" fill="hold"/>
                                        <p:tgtEl>
                                          <p:spTgt spid="237"/>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54"/>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225"/>
                                        </p:tgtEl>
                                        <p:attrNameLst>
                                          <p:attrName>style.visibility</p:attrName>
                                        </p:attrNameLst>
                                      </p:cBhvr>
                                      <p:to>
                                        <p:strVal val="visible"/>
                                      </p:to>
                                    </p:set>
                                  </p:childTnLst>
                                </p:cTn>
                              </p:par>
                              <p:par>
                                <p:cTn id="52" presetID="7" presetClass="emph" presetSubtype="2" fill="hold" nodeType="withEffect">
                                  <p:stCondLst>
                                    <p:cond delay="0"/>
                                  </p:stCondLst>
                                  <p:childTnLst>
                                    <p:animClr clrSpc="rgb" dir="cw">
                                      <p:cBhvr>
                                        <p:cTn id="53" dur="500" fill="hold"/>
                                        <p:tgtEl>
                                          <p:spTgt spid="225"/>
                                        </p:tgtEl>
                                        <p:attrNameLst>
                                          <p:attrName>stroke.color</p:attrName>
                                        </p:attrNameLst>
                                      </p:cBhvr>
                                      <p:to>
                                        <a:schemeClr val="accent2"/>
                                      </p:to>
                                    </p:animClr>
                                    <p:set>
                                      <p:cBhvr>
                                        <p:cTn id="54" dur="500" fill="hold"/>
                                        <p:tgtEl>
                                          <p:spTgt spid="225"/>
                                        </p:tgtEl>
                                        <p:attrNameLst>
                                          <p:attrName>stroke.on</p:attrName>
                                        </p:attrNameLst>
                                      </p:cBhvr>
                                      <p:to>
                                        <p:strVal val="true"/>
                                      </p:to>
                                    </p:set>
                                  </p:childTnLst>
                                </p:cTn>
                              </p:par>
                              <p:par>
                                <p:cTn id="55" presetID="1" presetClass="entr" presetSubtype="0" fill="hold" nodeType="withEffect">
                                  <p:stCondLst>
                                    <p:cond delay="0"/>
                                  </p:stCondLst>
                                  <p:childTnLst>
                                    <p:set>
                                      <p:cBhvr>
                                        <p:cTn id="56" dur="1" fill="hold">
                                          <p:stCondLst>
                                            <p:cond delay="0"/>
                                          </p:stCondLst>
                                        </p:cTn>
                                        <p:tgtEl>
                                          <p:spTgt spid="2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7" presetClass="emph" presetSubtype="2" fill="hold" nodeType="clickEffect">
                                  <p:stCondLst>
                                    <p:cond delay="0"/>
                                  </p:stCondLst>
                                  <p:childTnLst>
                                    <p:animClr clrSpc="rgb" dir="cw">
                                      <p:cBhvr>
                                        <p:cTn id="60" dur="500" fill="hold"/>
                                        <p:tgtEl>
                                          <p:spTgt spid="219"/>
                                        </p:tgtEl>
                                        <p:attrNameLst>
                                          <p:attrName>stroke.color</p:attrName>
                                        </p:attrNameLst>
                                      </p:cBhvr>
                                      <p:to>
                                        <a:schemeClr val="tx1"/>
                                      </p:to>
                                    </p:animClr>
                                    <p:set>
                                      <p:cBhvr>
                                        <p:cTn id="61" dur="500" fill="hold"/>
                                        <p:tgtEl>
                                          <p:spTgt spid="219"/>
                                        </p:tgtEl>
                                        <p:attrNameLst>
                                          <p:attrName>stroke.on</p:attrName>
                                        </p:attrNameLst>
                                      </p:cBhvr>
                                      <p:to>
                                        <p:strVal val="true"/>
                                      </p:to>
                                    </p:set>
                                  </p:childTnLst>
                                </p:cTn>
                              </p:par>
                              <p:par>
                                <p:cTn id="62" presetID="7" presetClass="emph" presetSubtype="2" fill="hold" nodeType="withEffect">
                                  <p:stCondLst>
                                    <p:cond delay="0"/>
                                  </p:stCondLst>
                                  <p:childTnLst>
                                    <p:animClr clrSpc="rgb" dir="cw">
                                      <p:cBhvr>
                                        <p:cTn id="63" dur="500" fill="hold"/>
                                        <p:tgtEl>
                                          <p:spTgt spid="220"/>
                                        </p:tgtEl>
                                        <p:attrNameLst>
                                          <p:attrName>stroke.color</p:attrName>
                                        </p:attrNameLst>
                                      </p:cBhvr>
                                      <p:to>
                                        <a:schemeClr val="tx1"/>
                                      </p:to>
                                    </p:animClr>
                                    <p:set>
                                      <p:cBhvr>
                                        <p:cTn id="64" dur="500" fill="hold"/>
                                        <p:tgtEl>
                                          <p:spTgt spid="220"/>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500" fill="hold"/>
                                        <p:tgtEl>
                                          <p:spTgt spid="225"/>
                                        </p:tgtEl>
                                        <p:attrNameLst>
                                          <p:attrName>stroke.color</p:attrName>
                                        </p:attrNameLst>
                                      </p:cBhvr>
                                      <p:to>
                                        <a:schemeClr val="tx1"/>
                                      </p:to>
                                    </p:animClr>
                                    <p:set>
                                      <p:cBhvr>
                                        <p:cTn id="67" dur="500" fill="hold"/>
                                        <p:tgtEl>
                                          <p:spTgt spid="225"/>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218"/>
                                        </p:tgtEl>
                                        <p:attrNameLst>
                                          <p:attrName>stroke.color</p:attrName>
                                        </p:attrNameLst>
                                      </p:cBhvr>
                                      <p:to>
                                        <a:schemeClr val="accent2"/>
                                      </p:to>
                                    </p:animClr>
                                    <p:set>
                                      <p:cBhvr>
                                        <p:cTn id="70" dur="500" fill="hold"/>
                                        <p:tgtEl>
                                          <p:spTgt spid="218"/>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237"/>
                                        </p:tgtEl>
                                        <p:attrNameLst>
                                          <p:attrName>stroke.color</p:attrName>
                                        </p:attrNameLst>
                                      </p:cBhvr>
                                      <p:to>
                                        <a:schemeClr val="tx1"/>
                                      </p:to>
                                    </p:animClr>
                                    <p:set>
                                      <p:cBhvr>
                                        <p:cTn id="73" dur="500" fill="hold"/>
                                        <p:tgtEl>
                                          <p:spTgt spid="237"/>
                                        </p:tgtEl>
                                        <p:attrNameLst>
                                          <p:attrName>stroke.on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2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39"/>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500" fill="hold"/>
                                        <p:tgtEl>
                                          <p:spTgt spid="221"/>
                                        </p:tgtEl>
                                        <p:attrNameLst>
                                          <p:attrName>stroke.color</p:attrName>
                                        </p:attrNameLst>
                                      </p:cBhvr>
                                      <p:to>
                                        <a:schemeClr val="accent2"/>
                                      </p:to>
                                    </p:animClr>
                                    <p:set>
                                      <p:cBhvr>
                                        <p:cTn id="82" dur="500" fill="hold"/>
                                        <p:tgtEl>
                                          <p:spTgt spid="221"/>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500" fill="hold"/>
                                        <p:tgtEl>
                                          <p:spTgt spid="239"/>
                                        </p:tgtEl>
                                        <p:attrNameLst>
                                          <p:attrName>stroke.color</p:attrName>
                                        </p:attrNameLst>
                                      </p:cBhvr>
                                      <p:to>
                                        <a:schemeClr val="accent2"/>
                                      </p:to>
                                    </p:animClr>
                                    <p:set>
                                      <p:cBhvr>
                                        <p:cTn id="85" dur="500" fill="hold"/>
                                        <p:tgtEl>
                                          <p:spTgt spid="239"/>
                                        </p:tgtEl>
                                        <p:attrNameLst>
                                          <p:attrName>stroke.on</p:attrName>
                                        </p:attrNameLst>
                                      </p:cBhvr>
                                      <p:to>
                                        <p:strVal val="true"/>
                                      </p:to>
                                    </p:set>
                                  </p:childTnLst>
                                </p:cTn>
                              </p:par>
                              <p:par>
                                <p:cTn id="86" presetID="1" presetClass="entr" presetSubtype="0" fill="hold" grpId="0" nodeType="withEffect">
                                  <p:stCondLst>
                                    <p:cond delay="0"/>
                                  </p:stCondLst>
                                  <p:childTnLst>
                                    <p:set>
                                      <p:cBhvr>
                                        <p:cTn id="87" dur="1" fill="hold">
                                          <p:stCondLst>
                                            <p:cond delay="0"/>
                                          </p:stCondLst>
                                        </p:cTn>
                                        <p:tgtEl>
                                          <p:spTgt spid="21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3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2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29"/>
                                        </p:tgtEl>
                                        <p:attrNameLst>
                                          <p:attrName>style.visibility</p:attrName>
                                        </p:attrNameLst>
                                      </p:cBhvr>
                                      <p:to>
                                        <p:strVal val="visible"/>
                                      </p:to>
                                    </p:set>
                                  </p:childTnLst>
                                </p:cTn>
                              </p:par>
                              <p:par>
                                <p:cTn id="96" presetID="7" presetClass="emph" presetSubtype="2" fill="hold" nodeType="withEffect">
                                  <p:stCondLst>
                                    <p:cond delay="0"/>
                                  </p:stCondLst>
                                  <p:childTnLst>
                                    <p:animClr clrSpc="rgb" dir="cw">
                                      <p:cBhvr>
                                        <p:cTn id="97" dur="500" fill="hold"/>
                                        <p:tgtEl>
                                          <p:spTgt spid="228"/>
                                        </p:tgtEl>
                                        <p:attrNameLst>
                                          <p:attrName>stroke.color</p:attrName>
                                        </p:attrNameLst>
                                      </p:cBhvr>
                                      <p:to>
                                        <a:schemeClr val="accent2"/>
                                      </p:to>
                                    </p:animClr>
                                    <p:set>
                                      <p:cBhvr>
                                        <p:cTn id="98" dur="500" fill="hold"/>
                                        <p:tgtEl>
                                          <p:spTgt spid="228"/>
                                        </p:tgtEl>
                                        <p:attrNameLst>
                                          <p:attrName>stroke.on</p:attrName>
                                        </p:attrNameLst>
                                      </p:cBhvr>
                                      <p:to>
                                        <p:strVal val="true"/>
                                      </p:to>
                                    </p:set>
                                  </p:childTnLst>
                                </p:cTn>
                              </p:par>
                              <p:par>
                                <p:cTn id="99" presetID="1" presetClass="entr" presetSubtype="0" fill="hold" grpId="0" nodeType="withEffect">
                                  <p:stCondLst>
                                    <p:cond delay="0"/>
                                  </p:stCondLst>
                                  <p:childTnLst>
                                    <p:set>
                                      <p:cBhvr>
                                        <p:cTn id="100" dur="1" fill="hold">
                                          <p:stCondLst>
                                            <p:cond delay="0"/>
                                          </p:stCondLst>
                                        </p:cTn>
                                        <p:tgtEl>
                                          <p:spTgt spid="23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49"/>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255"/>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500" fill="hold"/>
                                        <p:tgtEl>
                                          <p:spTgt spid="218"/>
                                        </p:tgtEl>
                                        <p:attrNameLst>
                                          <p:attrName>stroke.color</p:attrName>
                                        </p:attrNameLst>
                                      </p:cBhvr>
                                      <p:to>
                                        <a:schemeClr val="tx1"/>
                                      </p:to>
                                    </p:animClr>
                                    <p:set>
                                      <p:cBhvr>
                                        <p:cTn id="115" dur="500" fill="hold"/>
                                        <p:tgtEl>
                                          <p:spTgt spid="218"/>
                                        </p:tgtEl>
                                        <p:attrNameLst>
                                          <p:attrName>stroke.on</p:attrName>
                                        </p:attrNameLst>
                                      </p:cBhvr>
                                      <p:to>
                                        <p:strVal val="true"/>
                                      </p:to>
                                    </p:set>
                                  </p:childTnLst>
                                </p:cTn>
                              </p:par>
                              <p:par>
                                <p:cTn id="116" presetID="7" presetClass="emph" presetSubtype="2" fill="hold" nodeType="withEffect">
                                  <p:stCondLst>
                                    <p:cond delay="0"/>
                                  </p:stCondLst>
                                  <p:childTnLst>
                                    <p:animClr clrSpc="rgb" dir="cw">
                                      <p:cBhvr>
                                        <p:cTn id="117" dur="500" fill="hold"/>
                                        <p:tgtEl>
                                          <p:spTgt spid="221"/>
                                        </p:tgtEl>
                                        <p:attrNameLst>
                                          <p:attrName>stroke.color</p:attrName>
                                        </p:attrNameLst>
                                      </p:cBhvr>
                                      <p:to>
                                        <a:schemeClr val="tx1"/>
                                      </p:to>
                                    </p:animClr>
                                    <p:set>
                                      <p:cBhvr>
                                        <p:cTn id="118" dur="500" fill="hold"/>
                                        <p:tgtEl>
                                          <p:spTgt spid="221"/>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500" fill="hold"/>
                                        <p:tgtEl>
                                          <p:spTgt spid="239"/>
                                        </p:tgtEl>
                                        <p:attrNameLst>
                                          <p:attrName>stroke.color</p:attrName>
                                        </p:attrNameLst>
                                      </p:cBhvr>
                                      <p:to>
                                        <a:schemeClr val="tx1"/>
                                      </p:to>
                                    </p:animClr>
                                    <p:set>
                                      <p:cBhvr>
                                        <p:cTn id="121" dur="500" fill="hold"/>
                                        <p:tgtEl>
                                          <p:spTgt spid="239"/>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500" fill="hold"/>
                                        <p:tgtEl>
                                          <p:spTgt spid="228"/>
                                        </p:tgtEl>
                                        <p:attrNameLst>
                                          <p:attrName>stroke.color</p:attrName>
                                        </p:attrNameLst>
                                      </p:cBhvr>
                                      <p:to>
                                        <a:schemeClr val="tx1"/>
                                      </p:to>
                                    </p:animClr>
                                    <p:set>
                                      <p:cBhvr>
                                        <p:cTn id="124" dur="500" fill="hold"/>
                                        <p:tgtEl>
                                          <p:spTgt spid="228"/>
                                        </p:tgtEl>
                                        <p:attrNameLst>
                                          <p:attrName>stroke.on</p:attrName>
                                        </p:attrNameLst>
                                      </p:cBhvr>
                                      <p:to>
                                        <p:strVal val="true"/>
                                      </p:to>
                                    </p:set>
                                  </p:childTnLst>
                                </p:cTn>
                              </p:par>
                              <p:par>
                                <p:cTn id="125" presetID="7" presetClass="emph" presetSubtype="2" fill="hold" nodeType="withEffect">
                                  <p:stCondLst>
                                    <p:cond delay="0"/>
                                  </p:stCondLst>
                                  <p:childTnLst>
                                    <p:animClr clrSpc="rgb" dir="cw">
                                      <p:cBhvr>
                                        <p:cTn id="126" dur="500" fill="hold"/>
                                        <p:tgtEl>
                                          <p:spTgt spid="219"/>
                                        </p:tgtEl>
                                        <p:attrNameLst>
                                          <p:attrName>stroke.color</p:attrName>
                                        </p:attrNameLst>
                                      </p:cBhvr>
                                      <p:to>
                                        <a:schemeClr val="accent2"/>
                                      </p:to>
                                    </p:animClr>
                                    <p:set>
                                      <p:cBhvr>
                                        <p:cTn id="127" dur="500" fill="hold"/>
                                        <p:tgtEl>
                                          <p:spTgt spid="219"/>
                                        </p:tgtEl>
                                        <p:attrNameLst>
                                          <p:attrName>stroke.on</p:attrName>
                                        </p:attrNameLst>
                                      </p:cBhvr>
                                      <p:to>
                                        <p:strVal val="true"/>
                                      </p:to>
                                    </p:set>
                                  </p:childTnLst>
                                </p:cTn>
                              </p:par>
                              <p:par>
                                <p:cTn id="128" presetID="7" presetClass="emph" presetSubtype="2" fill="hold" nodeType="withEffect">
                                  <p:stCondLst>
                                    <p:cond delay="0"/>
                                  </p:stCondLst>
                                  <p:childTnLst>
                                    <p:animClr clrSpc="rgb" dir="cw">
                                      <p:cBhvr>
                                        <p:cTn id="129" dur="500" fill="hold"/>
                                        <p:tgtEl>
                                          <p:spTgt spid="237"/>
                                        </p:tgtEl>
                                        <p:attrNameLst>
                                          <p:attrName>stroke.color</p:attrName>
                                        </p:attrNameLst>
                                      </p:cBhvr>
                                      <p:to>
                                        <a:schemeClr val="accent2"/>
                                      </p:to>
                                    </p:animClr>
                                    <p:set>
                                      <p:cBhvr>
                                        <p:cTn id="130" dur="500" fill="hold"/>
                                        <p:tgtEl>
                                          <p:spTgt spid="237"/>
                                        </p:tgtEl>
                                        <p:attrNameLst>
                                          <p:attrName>stroke.on</p:attrName>
                                        </p:attrNameLst>
                                      </p:cBhvr>
                                      <p:to>
                                        <p:strVal val="true"/>
                                      </p:to>
                                    </p:set>
                                  </p:childTnLst>
                                </p:cTn>
                              </p:par>
                              <p:par>
                                <p:cTn id="131" presetID="7" presetClass="emph" presetSubtype="2" fill="hold" nodeType="withEffect">
                                  <p:stCondLst>
                                    <p:cond delay="0"/>
                                  </p:stCondLst>
                                  <p:childTnLst>
                                    <p:animClr clrSpc="rgb" dir="cw">
                                      <p:cBhvr>
                                        <p:cTn id="132" dur="500" fill="hold"/>
                                        <p:tgtEl>
                                          <p:spTgt spid="220"/>
                                        </p:tgtEl>
                                        <p:attrNameLst>
                                          <p:attrName>stroke.color</p:attrName>
                                        </p:attrNameLst>
                                      </p:cBhvr>
                                      <p:to>
                                        <a:schemeClr val="accent2"/>
                                      </p:to>
                                    </p:animClr>
                                    <p:set>
                                      <p:cBhvr>
                                        <p:cTn id="133" dur="500" fill="hold"/>
                                        <p:tgtEl>
                                          <p:spTgt spid="220"/>
                                        </p:tgtEl>
                                        <p:attrNameLst>
                                          <p:attrName>stroke.on</p:attrName>
                                        </p:attrNameLst>
                                      </p:cBhvr>
                                      <p:to>
                                        <p:strVal val="true"/>
                                      </p:to>
                                    </p:set>
                                  </p:childTnLst>
                                </p:cTn>
                              </p:par>
                              <p:par>
                                <p:cTn id="134" presetID="7" presetClass="emph" presetSubtype="2" fill="hold" nodeType="withEffect">
                                  <p:stCondLst>
                                    <p:cond delay="0"/>
                                  </p:stCondLst>
                                  <p:childTnLst>
                                    <p:animClr clrSpc="rgb" dir="cw">
                                      <p:cBhvr>
                                        <p:cTn id="135" dur="500" fill="hold"/>
                                        <p:tgtEl>
                                          <p:spTgt spid="225"/>
                                        </p:tgtEl>
                                        <p:attrNameLst>
                                          <p:attrName>stroke.color</p:attrName>
                                        </p:attrNameLst>
                                      </p:cBhvr>
                                      <p:to>
                                        <a:schemeClr val="accent2"/>
                                      </p:to>
                                    </p:animClr>
                                    <p:set>
                                      <p:cBhvr>
                                        <p:cTn id="136" dur="500" fill="hold"/>
                                        <p:tgtEl>
                                          <p:spTgt spid="225"/>
                                        </p:tgtEl>
                                        <p:attrNameLst>
                                          <p:attrName>stroke.on</p:attrName>
                                        </p:attrNameLst>
                                      </p:cBhvr>
                                      <p:to>
                                        <p:strVal val="true"/>
                                      </p:to>
                                    </p:set>
                                  </p:childTnLst>
                                </p:cTn>
                              </p:par>
                              <p:par>
                                <p:cTn id="137" presetID="1" presetClass="exit"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9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33"/>
                                        </p:tgtEl>
                                        <p:attrNameLst>
                                          <p:attrName>style.visibility</p:attrName>
                                        </p:attrNameLst>
                                      </p:cBhvr>
                                      <p:to>
                                        <p:strVal val="visible"/>
                                      </p:to>
                                    </p:set>
                                  </p:childTnLst>
                                </p:cTn>
                              </p:par>
                              <p:par>
                                <p:cTn id="147" presetID="7" presetClass="emph" presetSubtype="2" fill="hold" nodeType="withEffect">
                                  <p:stCondLst>
                                    <p:cond delay="0"/>
                                  </p:stCondLst>
                                  <p:childTnLst>
                                    <p:animClr clrSpc="rgb" dir="cw">
                                      <p:cBhvr>
                                        <p:cTn id="148" dur="500" fill="hold"/>
                                        <p:tgtEl>
                                          <p:spTgt spid="234"/>
                                        </p:tgtEl>
                                        <p:attrNameLst>
                                          <p:attrName>stroke.color</p:attrName>
                                        </p:attrNameLst>
                                      </p:cBhvr>
                                      <p:to>
                                        <a:schemeClr val="accent2"/>
                                      </p:to>
                                    </p:animClr>
                                    <p:set>
                                      <p:cBhvr>
                                        <p:cTn id="149" dur="500" fill="hold"/>
                                        <p:tgtEl>
                                          <p:spTgt spid="234"/>
                                        </p:tgtEl>
                                        <p:attrNameLst>
                                          <p:attrName>stroke.on</p:attrName>
                                        </p:attrNameLst>
                                      </p:cBhvr>
                                      <p:to>
                                        <p:strVal val="true"/>
                                      </p:to>
                                    </p:set>
                                  </p:childTnLst>
                                </p:cTn>
                              </p:par>
                              <p:par>
                                <p:cTn id="150" presetID="1" presetClass="entr" presetSubtype="0" fill="hold" grpId="0" nodeType="withEffect">
                                  <p:stCondLst>
                                    <p:cond delay="0"/>
                                  </p:stCondLst>
                                  <p:childTnLst>
                                    <p:set>
                                      <p:cBhvr>
                                        <p:cTn id="151" dur="1" fill="hold">
                                          <p:stCondLst>
                                            <p:cond delay="0"/>
                                          </p:stCondLst>
                                        </p:cTn>
                                        <p:tgtEl>
                                          <p:spTgt spid="247"/>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246"/>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36"/>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235"/>
                                        </p:tgtEl>
                                        <p:attrNameLst>
                                          <p:attrName>style.visibility</p:attrName>
                                        </p:attrNameLst>
                                      </p:cBhvr>
                                      <p:to>
                                        <p:strVal val="visible"/>
                                      </p:to>
                                    </p:set>
                                  </p:childTnLst>
                                </p:cTn>
                              </p:par>
                              <p:par>
                                <p:cTn id="158" presetID="1" presetClass="exit" presetSubtype="0" fill="hold" grpId="1" nodeType="withEffect">
                                  <p:stCondLst>
                                    <p:cond delay="0"/>
                                  </p:stCondLst>
                                  <p:childTnLst>
                                    <p:set>
                                      <p:cBhvr>
                                        <p:cTn id="159" dur="1" fill="hold">
                                          <p:stCondLst>
                                            <p:cond delay="0"/>
                                          </p:stCondLst>
                                        </p:cTn>
                                        <p:tgtEl>
                                          <p:spTgt spid="89"/>
                                        </p:tgtEl>
                                        <p:attrNameLst>
                                          <p:attrName>style.visibility</p:attrName>
                                        </p:attrNameLst>
                                      </p:cBhvr>
                                      <p:to>
                                        <p:strVal val="hidden"/>
                                      </p:to>
                                    </p:set>
                                  </p:childTnLst>
                                </p:cTn>
                              </p:par>
                              <p:par>
                                <p:cTn id="160" presetID="1" presetClass="entr" presetSubtype="0" fill="hold" grpId="0" nodeType="withEffect">
                                  <p:stCondLst>
                                    <p:cond delay="0"/>
                                  </p:stCondLst>
                                  <p:childTnLst>
                                    <p:set>
                                      <p:cBhvr>
                                        <p:cTn id="161" dur="1" fill="hold">
                                          <p:stCondLst>
                                            <p:cond delay="0"/>
                                          </p:stCondLst>
                                        </p:cTn>
                                        <p:tgtEl>
                                          <p:spTgt spid="92"/>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7" presetClass="emph" presetSubtype="2" fill="hold" nodeType="clickEffect">
                                  <p:stCondLst>
                                    <p:cond delay="0"/>
                                  </p:stCondLst>
                                  <p:childTnLst>
                                    <p:animClr clrSpc="rgb" dir="cw">
                                      <p:cBhvr>
                                        <p:cTn id="165" dur="500" fill="hold"/>
                                        <p:tgtEl>
                                          <p:spTgt spid="219"/>
                                        </p:tgtEl>
                                        <p:attrNameLst>
                                          <p:attrName>stroke.color</p:attrName>
                                        </p:attrNameLst>
                                      </p:cBhvr>
                                      <p:to>
                                        <a:schemeClr val="tx1"/>
                                      </p:to>
                                    </p:animClr>
                                    <p:set>
                                      <p:cBhvr>
                                        <p:cTn id="166" dur="500" fill="hold"/>
                                        <p:tgtEl>
                                          <p:spTgt spid="219"/>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237"/>
                                        </p:tgtEl>
                                        <p:attrNameLst>
                                          <p:attrName>stroke.color</p:attrName>
                                        </p:attrNameLst>
                                      </p:cBhvr>
                                      <p:to>
                                        <a:schemeClr val="tx1"/>
                                      </p:to>
                                    </p:animClr>
                                    <p:set>
                                      <p:cBhvr>
                                        <p:cTn id="169" dur="500" fill="hold"/>
                                        <p:tgtEl>
                                          <p:spTgt spid="237"/>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500" fill="hold"/>
                                        <p:tgtEl>
                                          <p:spTgt spid="220"/>
                                        </p:tgtEl>
                                        <p:attrNameLst>
                                          <p:attrName>stroke.color</p:attrName>
                                        </p:attrNameLst>
                                      </p:cBhvr>
                                      <p:to>
                                        <a:schemeClr val="tx1"/>
                                      </p:to>
                                    </p:animClr>
                                    <p:set>
                                      <p:cBhvr>
                                        <p:cTn id="172" dur="500" fill="hold"/>
                                        <p:tgtEl>
                                          <p:spTgt spid="220"/>
                                        </p:tgtEl>
                                        <p:attrNameLst>
                                          <p:attrName>stroke.on</p:attrName>
                                        </p:attrNameLst>
                                      </p:cBhvr>
                                      <p:to>
                                        <p:strVal val="true"/>
                                      </p:to>
                                    </p:set>
                                  </p:childTnLst>
                                </p:cTn>
                              </p:par>
                              <p:par>
                                <p:cTn id="173" presetID="7" presetClass="emph" presetSubtype="2" fill="hold" nodeType="withEffect">
                                  <p:stCondLst>
                                    <p:cond delay="0"/>
                                  </p:stCondLst>
                                  <p:childTnLst>
                                    <p:animClr clrSpc="rgb" dir="cw">
                                      <p:cBhvr>
                                        <p:cTn id="174" dur="500" fill="hold"/>
                                        <p:tgtEl>
                                          <p:spTgt spid="225"/>
                                        </p:tgtEl>
                                        <p:attrNameLst>
                                          <p:attrName>stroke.color</p:attrName>
                                        </p:attrNameLst>
                                      </p:cBhvr>
                                      <p:to>
                                        <a:schemeClr val="tx1"/>
                                      </p:to>
                                    </p:animClr>
                                    <p:set>
                                      <p:cBhvr>
                                        <p:cTn id="175" dur="500" fill="hold"/>
                                        <p:tgtEl>
                                          <p:spTgt spid="225"/>
                                        </p:tgtEl>
                                        <p:attrNameLst>
                                          <p:attrName>stroke.on</p:attrName>
                                        </p:attrNameLst>
                                      </p:cBhvr>
                                      <p:to>
                                        <p:strVal val="true"/>
                                      </p:to>
                                    </p:set>
                                  </p:childTnLst>
                                </p:cTn>
                              </p:par>
                              <p:par>
                                <p:cTn id="176" presetID="7" presetClass="emph" presetSubtype="2" fill="hold" nodeType="withEffect">
                                  <p:stCondLst>
                                    <p:cond delay="0"/>
                                  </p:stCondLst>
                                  <p:childTnLst>
                                    <p:animClr clrSpc="rgb" dir="cw">
                                      <p:cBhvr>
                                        <p:cTn id="177" dur="500" fill="hold"/>
                                        <p:tgtEl>
                                          <p:spTgt spid="234"/>
                                        </p:tgtEl>
                                        <p:attrNameLst>
                                          <p:attrName>stroke.color</p:attrName>
                                        </p:attrNameLst>
                                      </p:cBhvr>
                                      <p:to>
                                        <a:schemeClr val="tx1"/>
                                      </p:to>
                                    </p:animClr>
                                    <p:set>
                                      <p:cBhvr>
                                        <p:cTn id="178" dur="500" fill="hold"/>
                                        <p:tgtEl>
                                          <p:spTgt spid="234"/>
                                        </p:tgtEl>
                                        <p:attrNameLst>
                                          <p:attrName>stroke.on</p:attrName>
                                        </p:attrNameLst>
                                      </p:cBhvr>
                                      <p:to>
                                        <p:strVal val="true"/>
                                      </p:to>
                                    </p:set>
                                  </p:childTnLst>
                                </p:cTn>
                              </p:par>
                              <p:par>
                                <p:cTn id="179" presetID="7" presetClass="emph" presetSubtype="2" fill="hold" nodeType="withEffect">
                                  <p:stCondLst>
                                    <p:cond delay="0"/>
                                  </p:stCondLst>
                                  <p:childTnLst>
                                    <p:animClr clrSpc="rgb" dir="cw">
                                      <p:cBhvr>
                                        <p:cTn id="180" dur="500" fill="hold"/>
                                        <p:tgtEl>
                                          <p:spTgt spid="218"/>
                                        </p:tgtEl>
                                        <p:attrNameLst>
                                          <p:attrName>stroke.color</p:attrName>
                                        </p:attrNameLst>
                                      </p:cBhvr>
                                      <p:to>
                                        <a:schemeClr val="accent2"/>
                                      </p:to>
                                    </p:animClr>
                                    <p:set>
                                      <p:cBhvr>
                                        <p:cTn id="181" dur="500" fill="hold"/>
                                        <p:tgtEl>
                                          <p:spTgt spid="218"/>
                                        </p:tgtEl>
                                        <p:attrNameLst>
                                          <p:attrName>stroke.on</p:attrName>
                                        </p:attrNameLst>
                                      </p:cBhvr>
                                      <p:to>
                                        <p:strVal val="true"/>
                                      </p:to>
                                    </p:set>
                                  </p:childTnLst>
                                </p:cTn>
                              </p:par>
                              <p:par>
                                <p:cTn id="182" presetID="7" presetClass="emph" presetSubtype="2" fill="hold" nodeType="withEffect">
                                  <p:stCondLst>
                                    <p:cond delay="0"/>
                                  </p:stCondLst>
                                  <p:childTnLst>
                                    <p:animClr clrSpc="rgb" dir="cw">
                                      <p:cBhvr>
                                        <p:cTn id="183" dur="500" fill="hold"/>
                                        <p:tgtEl>
                                          <p:spTgt spid="221"/>
                                        </p:tgtEl>
                                        <p:attrNameLst>
                                          <p:attrName>stroke.color</p:attrName>
                                        </p:attrNameLst>
                                      </p:cBhvr>
                                      <p:to>
                                        <a:schemeClr val="accent2"/>
                                      </p:to>
                                    </p:animClr>
                                    <p:set>
                                      <p:cBhvr>
                                        <p:cTn id="184" dur="500" fill="hold"/>
                                        <p:tgtEl>
                                          <p:spTgt spid="221"/>
                                        </p:tgtEl>
                                        <p:attrNameLst>
                                          <p:attrName>stroke.on</p:attrName>
                                        </p:attrNameLst>
                                      </p:cBhvr>
                                      <p:to>
                                        <p:strVal val="true"/>
                                      </p:to>
                                    </p:set>
                                  </p:childTnLst>
                                </p:cTn>
                              </p:par>
                              <p:par>
                                <p:cTn id="185" presetID="7" presetClass="emph" presetSubtype="2" fill="hold" nodeType="withEffect">
                                  <p:stCondLst>
                                    <p:cond delay="0"/>
                                  </p:stCondLst>
                                  <p:childTnLst>
                                    <p:animClr clrSpc="rgb" dir="cw">
                                      <p:cBhvr>
                                        <p:cTn id="186" dur="500" fill="hold"/>
                                        <p:tgtEl>
                                          <p:spTgt spid="239"/>
                                        </p:tgtEl>
                                        <p:attrNameLst>
                                          <p:attrName>stroke.color</p:attrName>
                                        </p:attrNameLst>
                                      </p:cBhvr>
                                      <p:to>
                                        <a:schemeClr val="accent2"/>
                                      </p:to>
                                    </p:animClr>
                                    <p:set>
                                      <p:cBhvr>
                                        <p:cTn id="187" dur="500" fill="hold"/>
                                        <p:tgtEl>
                                          <p:spTgt spid="239"/>
                                        </p:tgtEl>
                                        <p:attrNameLst>
                                          <p:attrName>stroke.on</p:attrName>
                                        </p:attrNameLst>
                                      </p:cBhvr>
                                      <p:to>
                                        <p:strVal val="true"/>
                                      </p:to>
                                    </p:set>
                                  </p:childTnLst>
                                </p:cTn>
                              </p:par>
                              <p:par>
                                <p:cTn id="188" presetID="7" presetClass="emph" presetSubtype="2" fill="hold" nodeType="withEffect">
                                  <p:stCondLst>
                                    <p:cond delay="0"/>
                                  </p:stCondLst>
                                  <p:childTnLst>
                                    <p:animClr clrSpc="rgb" dir="cw">
                                      <p:cBhvr>
                                        <p:cTn id="189" dur="500" fill="hold"/>
                                        <p:tgtEl>
                                          <p:spTgt spid="228"/>
                                        </p:tgtEl>
                                        <p:attrNameLst>
                                          <p:attrName>stroke.color</p:attrName>
                                        </p:attrNameLst>
                                      </p:cBhvr>
                                      <p:to>
                                        <a:schemeClr val="accent2"/>
                                      </p:to>
                                    </p:animClr>
                                    <p:set>
                                      <p:cBhvr>
                                        <p:cTn id="190" dur="500" fill="hold"/>
                                        <p:tgtEl>
                                          <p:spTgt spid="228"/>
                                        </p:tgtEl>
                                        <p:attrNameLst>
                                          <p:attrName>stroke.on</p:attrName>
                                        </p:attrNameLst>
                                      </p:cBhvr>
                                      <p:to>
                                        <p:strVal val="true"/>
                                      </p:to>
                                    </p:set>
                                  </p:childTnLst>
                                </p:cTn>
                              </p:par>
                              <p:par>
                                <p:cTn id="191" presetID="1" presetClass="exit" presetSubtype="0" fill="hold" grpId="1" nodeType="withEffect">
                                  <p:stCondLst>
                                    <p:cond delay="0"/>
                                  </p:stCondLst>
                                  <p:childTnLst>
                                    <p:set>
                                      <p:cBhvr>
                                        <p:cTn id="192" dur="1" fill="hold">
                                          <p:stCondLst>
                                            <p:cond delay="0"/>
                                          </p:stCondLst>
                                        </p:cTn>
                                        <p:tgtEl>
                                          <p:spTgt spid="94"/>
                                        </p:tgtEl>
                                        <p:attrNameLst>
                                          <p:attrName>style.visibility</p:attrName>
                                        </p:attrNameLst>
                                      </p:cBhvr>
                                      <p:to>
                                        <p:strVal val="hidden"/>
                                      </p:to>
                                    </p:set>
                                  </p:childTnLst>
                                </p:cTn>
                              </p:par>
                              <p:par>
                                <p:cTn id="193" presetID="1" presetClass="entr" presetSubtype="0" fill="hold" grpId="0" nodeType="withEffect">
                                  <p:stCondLst>
                                    <p:cond delay="0"/>
                                  </p:stCondLst>
                                  <p:childTnLst>
                                    <p:set>
                                      <p:cBhvr>
                                        <p:cTn id="194" dur="1" fill="hold">
                                          <p:stCondLst>
                                            <p:cond delay="0"/>
                                          </p:stCondLst>
                                        </p:cTn>
                                        <p:tgtEl>
                                          <p:spTgt spid="95"/>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240"/>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241"/>
                                        </p:tgtEl>
                                        <p:attrNameLst>
                                          <p:attrName>style.visibility</p:attrName>
                                        </p:attrNameLst>
                                      </p:cBhvr>
                                      <p:to>
                                        <p:strVal val="visible"/>
                                      </p:to>
                                    </p:set>
                                  </p:childTnLst>
                                </p:cTn>
                              </p:par>
                              <p:par>
                                <p:cTn id="201" presetID="7" presetClass="emph" presetSubtype="2" fill="hold" nodeType="withEffect">
                                  <p:stCondLst>
                                    <p:cond delay="0"/>
                                  </p:stCondLst>
                                  <p:childTnLst>
                                    <p:animClr clrSpc="rgb" dir="cw">
                                      <p:cBhvr>
                                        <p:cTn id="202" dur="500" fill="hold"/>
                                        <p:tgtEl>
                                          <p:spTgt spid="241"/>
                                        </p:tgtEl>
                                        <p:attrNameLst>
                                          <p:attrName>stroke.color</p:attrName>
                                        </p:attrNameLst>
                                      </p:cBhvr>
                                      <p:to>
                                        <a:schemeClr val="accent2"/>
                                      </p:to>
                                    </p:animClr>
                                    <p:set>
                                      <p:cBhvr>
                                        <p:cTn id="203" dur="500" fill="hold"/>
                                        <p:tgtEl>
                                          <p:spTgt spid="241"/>
                                        </p:tgtEl>
                                        <p:attrNameLst>
                                          <p:attrName>stroke.on</p:attrName>
                                        </p:attrNameLst>
                                      </p:cBhvr>
                                      <p:to>
                                        <p:strVal val="true"/>
                                      </p:to>
                                    </p:set>
                                  </p:childTnLst>
                                </p:cTn>
                              </p:par>
                              <p:par>
                                <p:cTn id="204" presetID="1" presetClass="entr" presetSubtype="0" fill="hold" grpId="0" nodeType="withEffect">
                                  <p:stCondLst>
                                    <p:cond delay="0"/>
                                  </p:stCondLst>
                                  <p:childTnLst>
                                    <p:set>
                                      <p:cBhvr>
                                        <p:cTn id="205" dur="1" fill="hold">
                                          <p:stCondLst>
                                            <p:cond delay="0"/>
                                          </p:stCondLst>
                                        </p:cTn>
                                        <p:tgtEl>
                                          <p:spTgt spid="242"/>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43"/>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50"/>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51"/>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93"/>
                                        </p:tgtEl>
                                        <p:attrNameLst>
                                          <p:attrName>style.visibility</p:attrName>
                                        </p:attrNameLst>
                                      </p:cBhvr>
                                      <p:to>
                                        <p:strVal val="visible"/>
                                      </p:to>
                                    </p:set>
                                  </p:childTnLst>
                                </p:cTn>
                              </p:par>
                              <p:par>
                                <p:cTn id="214" presetID="1" presetClass="exit" presetSubtype="0" fill="hold" grpId="1" nodeType="withEffect">
                                  <p:stCondLst>
                                    <p:cond delay="0"/>
                                  </p:stCondLst>
                                  <p:childTnLst>
                                    <p:set>
                                      <p:cBhvr>
                                        <p:cTn id="215" dur="1" fill="hold">
                                          <p:stCondLst>
                                            <p:cond delay="0"/>
                                          </p:stCondLst>
                                        </p:cTn>
                                        <p:tgtEl>
                                          <p:spTgt spid="90"/>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95"/>
                                        </p:tgtEl>
                                        <p:attrNameLst>
                                          <p:attrName>style.visibility</p:attrName>
                                        </p:attrNameLst>
                                      </p:cBhvr>
                                      <p:to>
                                        <p:strVal val="hidden"/>
                                      </p:to>
                                    </p:set>
                                  </p:childTnLst>
                                </p:cTn>
                              </p:par>
                              <p:par>
                                <p:cTn id="218" presetID="1" presetClass="entr" presetSubtype="0" fill="hold" grpId="0" nodeType="withEffect">
                                  <p:stCondLst>
                                    <p:cond delay="0"/>
                                  </p:stCondLst>
                                  <p:childTnLst>
                                    <p:set>
                                      <p:cBhvr>
                                        <p:cTn id="219"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P spid="254" grpId="1"/>
      <p:bldP spid="89" grpId="0"/>
      <p:bldP spid="89" grpId="1"/>
      <p:bldP spid="216" grpId="0" animBg="1"/>
      <p:bldP spid="217" grpId="0" animBg="1"/>
      <p:bldP spid="222" grpId="0" animBg="1"/>
      <p:bldP spid="223" grpId="0" animBg="1"/>
      <p:bldP spid="226" grpId="0" animBg="1"/>
      <p:bldP spid="227" grpId="0" animBg="1"/>
      <p:bldP spid="230" grpId="0" animBg="1"/>
      <p:bldP spid="231" grpId="0" animBg="1"/>
      <p:bldP spid="232" grpId="0" animBg="1"/>
      <p:bldP spid="235" grpId="0" animBg="1"/>
      <p:bldP spid="236" grpId="0" animBg="1"/>
      <p:bldP spid="238" grpId="0" animBg="1"/>
      <p:bldP spid="242" grpId="0" animBg="1"/>
      <p:bldP spid="243" grpId="0" animBg="1"/>
      <p:bldP spid="244" grpId="0"/>
      <p:bldP spid="245" grpId="0"/>
      <p:bldP spid="246" grpId="0"/>
      <p:bldP spid="247" grpId="0"/>
      <p:bldP spid="248" grpId="0"/>
      <p:bldP spid="249" grpId="0"/>
      <p:bldP spid="250" grpId="0"/>
      <p:bldP spid="251" grpId="0"/>
      <p:bldP spid="255" grpId="0"/>
      <p:bldP spid="255" grpId="1"/>
      <p:bldP spid="91" grpId="0"/>
      <p:bldP spid="90" grpId="0"/>
      <p:bldP spid="90" grpId="1"/>
      <p:bldP spid="92" grpId="0"/>
      <p:bldP spid="93" grpId="0"/>
      <p:bldP spid="94" grpId="0"/>
      <p:bldP spid="94" grpId="1"/>
      <p:bldP spid="95" grpId="0"/>
      <p:bldP spid="95" grpId="1"/>
      <p:bldP spid="96"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 name="TextBox 253"/>
          <p:cNvSpPr txBox="1"/>
          <p:nvPr/>
        </p:nvSpPr>
        <p:spPr>
          <a:xfrm>
            <a:off x="2776258" y="4707605"/>
            <a:ext cx="562291" cy="276999"/>
          </a:xfrm>
          <a:prstGeom prst="rect">
            <a:avLst/>
          </a:prstGeom>
          <a:noFill/>
        </p:spPr>
        <p:txBody>
          <a:bodyPr wrap="square" rtlCol="0">
            <a:spAutoFit/>
          </a:bodyPr>
          <a:lstStyle/>
          <a:p>
            <a:r>
              <a:rPr lang="en-US" sz="1200" dirty="0" smtClean="0">
                <a:solidFill>
                  <a:srgbClr val="000000"/>
                </a:solidFill>
              </a:rPr>
              <a:t>q=0</a:t>
            </a:r>
          </a:p>
        </p:txBody>
      </p:sp>
      <p:sp>
        <p:nvSpPr>
          <p:cNvPr id="2" name="Title 1"/>
          <p:cNvSpPr>
            <a:spLocks noGrp="1"/>
          </p:cNvSpPr>
          <p:nvPr>
            <p:ph type="title"/>
          </p:nvPr>
        </p:nvSpPr>
        <p:spPr/>
        <p:txBody>
          <a:bodyPr/>
          <a:lstStyle/>
          <a:p>
            <a:r>
              <a:rPr lang="en-US" sz="3600" dirty="0" smtClean="0"/>
              <a:t>Impact of </a:t>
            </a:r>
            <a:r>
              <a:rPr lang="en-US" sz="3600" dirty="0" err="1"/>
              <a:t>s</a:t>
            </a:r>
            <a:r>
              <a:rPr lang="en-US" sz="3600" dirty="0" err="1" smtClean="0"/>
              <a:t>ubproblem</a:t>
            </a:r>
            <a:r>
              <a:rPr lang="en-US" sz="3600" dirty="0" smtClean="0"/>
              <a:t> ordering in AOBF</a:t>
            </a:r>
            <a:endParaRPr lang="en-US" sz="3600" dirty="0"/>
          </a:p>
        </p:txBody>
      </p:sp>
      <p:sp>
        <p:nvSpPr>
          <p:cNvPr id="4" name="Oval 3"/>
          <p:cNvSpPr/>
          <p:nvPr/>
        </p:nvSpPr>
        <p:spPr>
          <a:xfrm>
            <a:off x="4704693" y="133895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 name="Oval 4"/>
          <p:cNvSpPr/>
          <p:nvPr/>
        </p:nvSpPr>
        <p:spPr>
          <a:xfrm>
            <a:off x="2981561" y="2402837"/>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6" name="Oval 5"/>
          <p:cNvSpPr/>
          <p:nvPr/>
        </p:nvSpPr>
        <p:spPr>
          <a:xfrm>
            <a:off x="5251578" y="238342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B</a:t>
            </a:r>
          </a:p>
        </p:txBody>
      </p:sp>
      <p:cxnSp>
        <p:nvCxnSpPr>
          <p:cNvPr id="9" name="Straight Connector 8"/>
          <p:cNvCxnSpPr>
            <a:stCxn id="4" idx="4"/>
            <a:endCxn id="21" idx="0"/>
          </p:cNvCxnSpPr>
          <p:nvPr/>
        </p:nvCxnSpPr>
        <p:spPr>
          <a:xfrm>
            <a:off x="4838700" y="1624600"/>
            <a:ext cx="1134611" cy="274465"/>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20" idx="0"/>
          </p:cNvCxnSpPr>
          <p:nvPr/>
        </p:nvCxnSpPr>
        <p:spPr>
          <a:xfrm flipH="1">
            <a:off x="3688034" y="1624600"/>
            <a:ext cx="1150666" cy="288125"/>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0" idx="2"/>
            <a:endCxn id="5" idx="0"/>
          </p:cNvCxnSpPr>
          <p:nvPr/>
        </p:nvCxnSpPr>
        <p:spPr>
          <a:xfrm flipH="1">
            <a:off x="3115568" y="2128169"/>
            <a:ext cx="572466" cy="27466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1" idx="2"/>
            <a:endCxn id="6" idx="0"/>
          </p:cNvCxnSpPr>
          <p:nvPr/>
        </p:nvCxnSpPr>
        <p:spPr>
          <a:xfrm flipH="1">
            <a:off x="5385585" y="2114509"/>
            <a:ext cx="587726" cy="268919"/>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8"/>
          <p:cNvSpPr>
            <a:spLocks noChangeAspect="1" noChangeArrowheads="1"/>
          </p:cNvSpPr>
          <p:nvPr/>
        </p:nvSpPr>
        <p:spPr bwMode="auto">
          <a:xfrm>
            <a:off x="3624069" y="191272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1" name="Rectangle 28"/>
          <p:cNvSpPr>
            <a:spLocks noChangeAspect="1" noChangeArrowheads="1"/>
          </p:cNvSpPr>
          <p:nvPr/>
        </p:nvSpPr>
        <p:spPr bwMode="auto">
          <a:xfrm>
            <a:off x="5909346" y="1899065"/>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2" name="Straight Connector 21"/>
          <p:cNvCxnSpPr>
            <a:stCxn id="5" idx="4"/>
            <a:endCxn id="25" idx="0"/>
          </p:cNvCxnSpPr>
          <p:nvPr/>
        </p:nvCxnSpPr>
        <p:spPr>
          <a:xfrm>
            <a:off x="3115568" y="2688480"/>
            <a:ext cx="381166" cy="14800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4"/>
            <a:endCxn id="24" idx="0"/>
          </p:cNvCxnSpPr>
          <p:nvPr/>
        </p:nvCxnSpPr>
        <p:spPr>
          <a:xfrm flipH="1">
            <a:off x="2732056" y="2688480"/>
            <a:ext cx="383512" cy="15719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8"/>
          <p:cNvSpPr>
            <a:spLocks noChangeAspect="1" noChangeArrowheads="1"/>
          </p:cNvSpPr>
          <p:nvPr/>
        </p:nvSpPr>
        <p:spPr bwMode="auto">
          <a:xfrm>
            <a:off x="2668091" y="2845671"/>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5" name="Rectangle 28"/>
          <p:cNvSpPr>
            <a:spLocks noChangeAspect="1" noChangeArrowheads="1"/>
          </p:cNvSpPr>
          <p:nvPr/>
        </p:nvSpPr>
        <p:spPr bwMode="auto">
          <a:xfrm>
            <a:off x="3432769" y="2836487"/>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 name="Straight Connector 25"/>
          <p:cNvCxnSpPr>
            <a:stCxn id="6" idx="4"/>
            <a:endCxn id="29" idx="0"/>
          </p:cNvCxnSpPr>
          <p:nvPr/>
        </p:nvCxnSpPr>
        <p:spPr>
          <a:xfrm>
            <a:off x="5385585" y="2669071"/>
            <a:ext cx="381166" cy="149048"/>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4"/>
            <a:endCxn id="28" idx="0"/>
          </p:cNvCxnSpPr>
          <p:nvPr/>
        </p:nvCxnSpPr>
        <p:spPr>
          <a:xfrm flipH="1">
            <a:off x="5002073" y="2669071"/>
            <a:ext cx="383512" cy="158232"/>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8"/>
          <p:cNvSpPr>
            <a:spLocks noChangeAspect="1" noChangeArrowheads="1"/>
          </p:cNvSpPr>
          <p:nvPr/>
        </p:nvSpPr>
        <p:spPr bwMode="auto">
          <a:xfrm>
            <a:off x="4938108" y="2827303"/>
            <a:ext cx="127929" cy="215444"/>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9" name="Rectangle 28"/>
          <p:cNvSpPr>
            <a:spLocks noChangeAspect="1" noChangeArrowheads="1"/>
          </p:cNvSpPr>
          <p:nvPr/>
        </p:nvSpPr>
        <p:spPr bwMode="auto">
          <a:xfrm>
            <a:off x="5702786" y="2818119"/>
            <a:ext cx="127929" cy="215444"/>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74" name="Oval 173"/>
          <p:cNvSpPr/>
          <p:nvPr/>
        </p:nvSpPr>
        <p:spPr>
          <a:xfrm>
            <a:off x="4179471" y="2392612"/>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175" name="Straight Connector 174"/>
          <p:cNvCxnSpPr>
            <a:stCxn id="174" idx="4"/>
            <a:endCxn id="178" idx="0"/>
          </p:cNvCxnSpPr>
          <p:nvPr/>
        </p:nvCxnSpPr>
        <p:spPr>
          <a:xfrm>
            <a:off x="4313478" y="2678255"/>
            <a:ext cx="381166" cy="14904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74" idx="4"/>
            <a:endCxn id="177" idx="0"/>
          </p:cNvCxnSpPr>
          <p:nvPr/>
        </p:nvCxnSpPr>
        <p:spPr>
          <a:xfrm flipH="1">
            <a:off x="3929966" y="2678255"/>
            <a:ext cx="383512" cy="158232"/>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7" name="Rectangle 28"/>
          <p:cNvSpPr>
            <a:spLocks noChangeAspect="1" noChangeArrowheads="1"/>
          </p:cNvSpPr>
          <p:nvPr/>
        </p:nvSpPr>
        <p:spPr bwMode="auto">
          <a:xfrm>
            <a:off x="3866001" y="2836487"/>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8" name="Rectangle 177"/>
          <p:cNvSpPr>
            <a:spLocks noChangeAspect="1" noChangeArrowheads="1"/>
          </p:cNvSpPr>
          <p:nvPr/>
        </p:nvSpPr>
        <p:spPr bwMode="auto">
          <a:xfrm>
            <a:off x="4630679" y="2827303"/>
            <a:ext cx="127929" cy="215444"/>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79" name="Straight Connector 178"/>
          <p:cNvCxnSpPr>
            <a:stCxn id="20" idx="2"/>
            <a:endCxn id="174" idx="0"/>
          </p:cNvCxnSpPr>
          <p:nvPr/>
        </p:nvCxnSpPr>
        <p:spPr>
          <a:xfrm>
            <a:off x="3688034" y="2128169"/>
            <a:ext cx="625444" cy="264443"/>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6386957" y="238342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C</a:t>
            </a:r>
          </a:p>
        </p:txBody>
      </p:sp>
      <p:cxnSp>
        <p:nvCxnSpPr>
          <p:cNvPr id="184" name="Straight Connector 183"/>
          <p:cNvCxnSpPr>
            <a:stCxn id="21" idx="2"/>
            <a:endCxn id="183" idx="0"/>
          </p:cNvCxnSpPr>
          <p:nvPr/>
        </p:nvCxnSpPr>
        <p:spPr>
          <a:xfrm>
            <a:off x="5973311" y="2114509"/>
            <a:ext cx="547653" cy="268919"/>
          </a:xfrm>
          <a:prstGeom prst="line">
            <a:avLst/>
          </a:prstGeom>
          <a:solidFill>
            <a:srgbClr val="99CCFF"/>
          </a:solidFill>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83" idx="4"/>
            <a:endCxn id="188" idx="0"/>
          </p:cNvCxnSpPr>
          <p:nvPr/>
        </p:nvCxnSpPr>
        <p:spPr>
          <a:xfrm>
            <a:off x="6520964" y="2669071"/>
            <a:ext cx="381166" cy="14904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83" idx="4"/>
            <a:endCxn id="187" idx="0"/>
          </p:cNvCxnSpPr>
          <p:nvPr/>
        </p:nvCxnSpPr>
        <p:spPr>
          <a:xfrm flipH="1">
            <a:off x="6137452" y="2669071"/>
            <a:ext cx="383512" cy="158232"/>
          </a:xfrm>
          <a:prstGeom prst="line">
            <a:avLst/>
          </a:prstGeom>
          <a:solidFill>
            <a:srgbClr val="99CCFF"/>
          </a:solidFill>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87" name="Rectangle 28"/>
          <p:cNvSpPr>
            <a:spLocks noChangeAspect="1" noChangeArrowheads="1"/>
          </p:cNvSpPr>
          <p:nvPr/>
        </p:nvSpPr>
        <p:spPr bwMode="auto">
          <a:xfrm>
            <a:off x="6073487" y="2827303"/>
            <a:ext cx="127929" cy="215444"/>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8" name="Rectangle 187"/>
          <p:cNvSpPr>
            <a:spLocks noChangeAspect="1" noChangeArrowheads="1"/>
          </p:cNvSpPr>
          <p:nvPr/>
        </p:nvSpPr>
        <p:spPr bwMode="auto">
          <a:xfrm>
            <a:off x="6838165" y="2818119"/>
            <a:ext cx="127929" cy="215444"/>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96" name="Oval 195"/>
          <p:cNvSpPr/>
          <p:nvPr/>
        </p:nvSpPr>
        <p:spPr>
          <a:xfrm>
            <a:off x="1441548" y="150893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197" name="Oval 196"/>
          <p:cNvSpPr/>
          <p:nvPr/>
        </p:nvSpPr>
        <p:spPr>
          <a:xfrm>
            <a:off x="1084197" y="19082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98" name="Oval 197"/>
          <p:cNvSpPr/>
          <p:nvPr/>
        </p:nvSpPr>
        <p:spPr>
          <a:xfrm>
            <a:off x="1798900" y="19082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199" name="Straight Connector 198"/>
          <p:cNvCxnSpPr>
            <a:stCxn id="196" idx="3"/>
            <a:endCxn id="197" idx="0"/>
          </p:cNvCxnSpPr>
          <p:nvPr/>
        </p:nvCxnSpPr>
        <p:spPr>
          <a:xfrm flipH="1">
            <a:off x="1218204" y="1752747"/>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6" idx="5"/>
            <a:endCxn id="198" idx="0"/>
          </p:cNvCxnSpPr>
          <p:nvPr/>
        </p:nvCxnSpPr>
        <p:spPr>
          <a:xfrm>
            <a:off x="1670312" y="1752747"/>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2622451" y="3033563"/>
            <a:ext cx="215773" cy="276999"/>
          </a:xfrm>
          <a:prstGeom prst="rect">
            <a:avLst/>
          </a:prstGeom>
          <a:noFill/>
        </p:spPr>
        <p:txBody>
          <a:bodyPr wrap="square" rtlCol="0">
            <a:spAutoFit/>
          </a:bodyPr>
          <a:lstStyle/>
          <a:p>
            <a:pPr algn="ctr"/>
            <a:r>
              <a:rPr lang="en-US" sz="1200" dirty="0" smtClean="0">
                <a:solidFill>
                  <a:srgbClr val="FF0000"/>
                </a:solidFill>
                <a:latin typeface="+mn-lt"/>
              </a:rPr>
              <a:t>1</a:t>
            </a:r>
          </a:p>
        </p:txBody>
      </p:sp>
      <p:sp>
        <p:nvSpPr>
          <p:cNvPr id="202" name="TextBox 201"/>
          <p:cNvSpPr txBox="1"/>
          <p:nvPr/>
        </p:nvSpPr>
        <p:spPr>
          <a:xfrm>
            <a:off x="3383741" y="3034917"/>
            <a:ext cx="215773" cy="276999"/>
          </a:xfrm>
          <a:prstGeom prst="rect">
            <a:avLst/>
          </a:prstGeom>
          <a:noFill/>
        </p:spPr>
        <p:txBody>
          <a:bodyPr wrap="square" rtlCol="0">
            <a:spAutoFit/>
          </a:bodyPr>
          <a:lstStyle/>
          <a:p>
            <a:pPr algn="ctr"/>
            <a:r>
              <a:rPr lang="en-US" sz="1200" dirty="0">
                <a:solidFill>
                  <a:srgbClr val="FF0000"/>
                </a:solidFill>
              </a:rPr>
              <a:t>2</a:t>
            </a:r>
            <a:endParaRPr lang="en-US" sz="1200" dirty="0" smtClean="0">
              <a:solidFill>
                <a:srgbClr val="FF0000"/>
              </a:solidFill>
            </a:endParaRPr>
          </a:p>
        </p:txBody>
      </p:sp>
      <p:sp>
        <p:nvSpPr>
          <p:cNvPr id="203" name="TextBox 202"/>
          <p:cNvSpPr txBox="1"/>
          <p:nvPr/>
        </p:nvSpPr>
        <p:spPr>
          <a:xfrm>
            <a:off x="3744556" y="3034917"/>
            <a:ext cx="370818" cy="276999"/>
          </a:xfrm>
          <a:prstGeom prst="rect">
            <a:avLst/>
          </a:prstGeom>
          <a:noFill/>
        </p:spPr>
        <p:txBody>
          <a:bodyPr wrap="square" rtlCol="0">
            <a:spAutoFit/>
          </a:bodyPr>
          <a:lstStyle/>
          <a:p>
            <a:pPr algn="ctr"/>
            <a:r>
              <a:rPr lang="en-US" sz="1200" dirty="0" smtClean="0">
                <a:solidFill>
                  <a:srgbClr val="FF0000"/>
                </a:solidFill>
              </a:rPr>
              <a:t>20</a:t>
            </a:r>
          </a:p>
        </p:txBody>
      </p:sp>
      <p:sp>
        <p:nvSpPr>
          <p:cNvPr id="207" name="TextBox 206"/>
          <p:cNvSpPr txBox="1"/>
          <p:nvPr/>
        </p:nvSpPr>
        <p:spPr>
          <a:xfrm>
            <a:off x="4504061" y="3033428"/>
            <a:ext cx="370818" cy="276999"/>
          </a:xfrm>
          <a:prstGeom prst="rect">
            <a:avLst/>
          </a:prstGeom>
          <a:noFill/>
        </p:spPr>
        <p:txBody>
          <a:bodyPr wrap="square" rtlCol="0">
            <a:spAutoFit/>
          </a:bodyPr>
          <a:lstStyle/>
          <a:p>
            <a:pPr algn="ctr"/>
            <a:r>
              <a:rPr lang="en-US" sz="1200" dirty="0" smtClean="0">
                <a:solidFill>
                  <a:srgbClr val="FF0000"/>
                </a:solidFill>
              </a:rPr>
              <a:t>25</a:t>
            </a:r>
          </a:p>
        </p:txBody>
      </p:sp>
      <p:sp>
        <p:nvSpPr>
          <p:cNvPr id="208" name="TextBox 207"/>
          <p:cNvSpPr txBox="1"/>
          <p:nvPr/>
        </p:nvSpPr>
        <p:spPr>
          <a:xfrm>
            <a:off x="4821262" y="3019768"/>
            <a:ext cx="370818" cy="276999"/>
          </a:xfrm>
          <a:prstGeom prst="rect">
            <a:avLst/>
          </a:prstGeom>
          <a:noFill/>
        </p:spPr>
        <p:txBody>
          <a:bodyPr wrap="square" rtlCol="0">
            <a:spAutoFit/>
          </a:bodyPr>
          <a:lstStyle/>
          <a:p>
            <a:pPr algn="ctr"/>
            <a:r>
              <a:rPr lang="en-US" sz="1200" dirty="0" smtClean="0">
                <a:solidFill>
                  <a:srgbClr val="FF0000"/>
                </a:solidFill>
              </a:rPr>
              <a:t>7</a:t>
            </a:r>
          </a:p>
        </p:txBody>
      </p:sp>
      <p:sp>
        <p:nvSpPr>
          <p:cNvPr id="209" name="TextBox 208"/>
          <p:cNvSpPr txBox="1"/>
          <p:nvPr/>
        </p:nvSpPr>
        <p:spPr>
          <a:xfrm>
            <a:off x="5581341" y="3019767"/>
            <a:ext cx="370818" cy="276999"/>
          </a:xfrm>
          <a:prstGeom prst="rect">
            <a:avLst/>
          </a:prstGeom>
          <a:noFill/>
        </p:spPr>
        <p:txBody>
          <a:bodyPr wrap="square" rtlCol="0">
            <a:spAutoFit/>
          </a:bodyPr>
          <a:lstStyle/>
          <a:p>
            <a:pPr algn="ctr"/>
            <a:r>
              <a:rPr lang="en-US" sz="1200" dirty="0">
                <a:solidFill>
                  <a:srgbClr val="FF0000"/>
                </a:solidFill>
              </a:rPr>
              <a:t>5</a:t>
            </a:r>
            <a:endParaRPr lang="en-US" sz="1200" dirty="0" smtClean="0">
              <a:solidFill>
                <a:srgbClr val="FF0000"/>
              </a:solidFill>
            </a:endParaRPr>
          </a:p>
        </p:txBody>
      </p:sp>
      <p:sp>
        <p:nvSpPr>
          <p:cNvPr id="210" name="TextBox 209"/>
          <p:cNvSpPr txBox="1"/>
          <p:nvPr/>
        </p:nvSpPr>
        <p:spPr>
          <a:xfrm>
            <a:off x="5952159" y="3019766"/>
            <a:ext cx="370818" cy="276999"/>
          </a:xfrm>
          <a:prstGeom prst="rect">
            <a:avLst/>
          </a:prstGeom>
          <a:noFill/>
        </p:spPr>
        <p:txBody>
          <a:bodyPr wrap="square" rtlCol="0">
            <a:spAutoFit/>
          </a:bodyPr>
          <a:lstStyle/>
          <a:p>
            <a:pPr algn="ctr"/>
            <a:r>
              <a:rPr lang="en-US" sz="1200" dirty="0" smtClean="0">
                <a:solidFill>
                  <a:srgbClr val="FF0000"/>
                </a:solidFill>
              </a:rPr>
              <a:t>6</a:t>
            </a:r>
          </a:p>
        </p:txBody>
      </p:sp>
      <p:sp>
        <p:nvSpPr>
          <p:cNvPr id="211" name="TextBox 210"/>
          <p:cNvSpPr txBox="1"/>
          <p:nvPr/>
        </p:nvSpPr>
        <p:spPr>
          <a:xfrm>
            <a:off x="6716721" y="3018277"/>
            <a:ext cx="370818" cy="276999"/>
          </a:xfrm>
          <a:prstGeom prst="rect">
            <a:avLst/>
          </a:prstGeom>
          <a:noFill/>
        </p:spPr>
        <p:txBody>
          <a:bodyPr wrap="square" rtlCol="0">
            <a:spAutoFit/>
          </a:bodyPr>
          <a:lstStyle/>
          <a:p>
            <a:pPr algn="ctr"/>
            <a:r>
              <a:rPr lang="en-US" sz="1200" dirty="0" smtClean="0">
                <a:solidFill>
                  <a:srgbClr val="FF0000"/>
                </a:solidFill>
              </a:rPr>
              <a:t>10</a:t>
            </a:r>
          </a:p>
        </p:txBody>
      </p:sp>
      <p:graphicFrame>
        <p:nvGraphicFramePr>
          <p:cNvPr id="212" name="Group 281"/>
          <p:cNvGraphicFramePr>
            <a:graphicFrameLocks noGrp="1"/>
          </p:cNvGraphicFramePr>
          <p:nvPr>
            <p:extLst>
              <p:ext uri="{D42A27DB-BD31-4B8C-83A1-F6EECF244321}">
                <p14:modId xmlns:p14="http://schemas.microsoft.com/office/powerpoint/2010/main" val="146152774"/>
              </p:ext>
            </p:extLst>
          </p:nvPr>
        </p:nvGraphicFramePr>
        <p:xfrm>
          <a:off x="1062928" y="2351885"/>
          <a:ext cx="457200" cy="762000"/>
        </p:xfrm>
        <a:graphic>
          <a:graphicData uri="http://schemas.openxmlformats.org/drawingml/2006/table">
            <a:tbl>
              <a:tblPr>
                <a:tableStyleId>{3C2FFA5D-87B4-456A-9821-1D502468CF0F}</a:tableStyleId>
              </a:tblPr>
              <a:tblGrid>
                <a:gridCol w="152400"/>
                <a:gridCol w="152400"/>
                <a:gridCol w="152400"/>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A</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B</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f</a:t>
                      </a:r>
                      <a:r>
                        <a:rPr kumimoji="0" lang="en-US" sz="1000" b="1" u="none" strike="noStrike" cap="none" normalizeH="0" baseline="-25000" dirty="0" smtClean="0">
                          <a:ln>
                            <a:noFill/>
                          </a:ln>
                          <a:effectLst/>
                        </a:rPr>
                        <a:t>1</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0</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7</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5</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bl>
          </a:graphicData>
        </a:graphic>
      </p:graphicFrame>
      <p:graphicFrame>
        <p:nvGraphicFramePr>
          <p:cNvPr id="213" name="Group 281"/>
          <p:cNvGraphicFramePr>
            <a:graphicFrameLocks noGrp="1"/>
          </p:cNvGraphicFramePr>
          <p:nvPr>
            <p:extLst>
              <p:ext uri="{D42A27DB-BD31-4B8C-83A1-F6EECF244321}">
                <p14:modId xmlns:p14="http://schemas.microsoft.com/office/powerpoint/2010/main" val="2083096814"/>
              </p:ext>
            </p:extLst>
          </p:nvPr>
        </p:nvGraphicFramePr>
        <p:xfrm>
          <a:off x="1606988" y="2351885"/>
          <a:ext cx="457200" cy="762000"/>
        </p:xfrm>
        <a:graphic>
          <a:graphicData uri="http://schemas.openxmlformats.org/drawingml/2006/table">
            <a:tbl>
              <a:tblPr>
                <a:tableStyleId>{3C2FFA5D-87B4-456A-9821-1D502468CF0F}</a:tableStyleId>
              </a:tblPr>
              <a:tblGrid>
                <a:gridCol w="152400"/>
                <a:gridCol w="152400"/>
                <a:gridCol w="152400"/>
              </a:tblGrid>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A</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chemeClr val="dk1"/>
                          </a:solidFill>
                          <a:effectLst/>
                          <a:latin typeface="+mn-lt"/>
                        </a:rPr>
                        <a:t>C</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u="none" strike="noStrike" cap="none" normalizeH="0" baseline="0" dirty="0" smtClean="0">
                          <a:ln>
                            <a:noFill/>
                          </a:ln>
                          <a:effectLst/>
                        </a:rPr>
                        <a:t>f</a:t>
                      </a:r>
                      <a:r>
                        <a:rPr kumimoji="0" lang="en-US" sz="1000" b="1" u="none" strike="noStrike" cap="none" normalizeH="0" baseline="-25000" dirty="0" smtClean="0">
                          <a:ln>
                            <a:noFill/>
                          </a:ln>
                          <a:effectLst/>
                        </a:rPr>
                        <a:t>2</a:t>
                      </a:r>
                      <a:endParaRPr kumimoji="0" lang="en-US" sz="1000" b="1" i="0" u="none" strike="noStrike" cap="none" normalizeH="0" baseline="0" dirty="0" smtClean="0">
                        <a:ln>
                          <a:noFill/>
                        </a:ln>
                        <a:solidFill>
                          <a:schemeClr val="bg1"/>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20</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0</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25</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8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0</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6</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r h="136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smtClean="0">
                          <a:ln>
                            <a:noFill/>
                          </a:ln>
                          <a:effectLst/>
                        </a:rPr>
                        <a:t>1</a:t>
                      </a:r>
                      <a:endParaRPr kumimoji="0" lang="en-US" sz="1000" b="0" i="0" u="none" strike="noStrike" cap="none" normalizeH="0" baseline="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u="none" strike="noStrike" cap="none" normalizeH="0" baseline="0" dirty="0" smtClean="0">
                          <a:ln>
                            <a:noFill/>
                          </a:ln>
                          <a:effectLst/>
                        </a:rPr>
                        <a:t>1</a:t>
                      </a:r>
                      <a:endParaRPr kumimoji="0" lang="en-US" sz="1000" b="0" i="0" u="none" strike="noStrike" cap="none" normalizeH="0" baseline="0" dirty="0" smtClean="0">
                        <a:ln>
                          <a:noFill/>
                        </a:ln>
                        <a:solidFill>
                          <a:schemeClr val="bg1"/>
                        </a:solidFill>
                        <a:effectLst/>
                        <a:latin typeface="Tahoma" pitchFamily="34"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dirty="0" smtClean="0">
                          <a:ln>
                            <a:noFill/>
                          </a:ln>
                          <a:solidFill>
                            <a:srgbClr val="FF0000"/>
                          </a:solidFill>
                          <a:effectLst/>
                          <a:latin typeface="+mn-lt"/>
                        </a:rPr>
                        <a:t>10</a:t>
                      </a:r>
                      <a:endParaRPr kumimoji="0" lang="en-US" sz="1000" b="1" i="0" u="none" strike="noStrike" cap="none" normalizeH="0" baseline="0" dirty="0" smtClean="0">
                        <a:ln>
                          <a:noFill/>
                        </a:ln>
                        <a:solidFill>
                          <a:srgbClr val="FF0000"/>
                        </a:solidFill>
                        <a:effectLst/>
                        <a:latin typeface="Tahoma" pitchFamily="34" charset="0"/>
                      </a:endParaRPr>
                    </a:p>
                  </a:txBody>
                  <a:tcPr marL="0" marR="0" marT="0" marB="0" anchor="ctr" horzOverflow="overflow"/>
                </a:tc>
              </a:tr>
            </a:tbl>
          </a:graphicData>
        </a:graphic>
      </p:graphicFrame>
      <p:sp>
        <p:nvSpPr>
          <p:cNvPr id="214" name="TextBox 213"/>
          <p:cNvSpPr txBox="1"/>
          <p:nvPr/>
        </p:nvSpPr>
        <p:spPr>
          <a:xfrm>
            <a:off x="633742" y="3321595"/>
            <a:ext cx="7061704" cy="369332"/>
          </a:xfrm>
          <a:prstGeom prst="rect">
            <a:avLst/>
          </a:prstGeom>
          <a:noFill/>
        </p:spPr>
        <p:txBody>
          <a:bodyPr wrap="square" rtlCol="0">
            <a:spAutoFit/>
          </a:bodyPr>
          <a:lstStyle/>
          <a:p>
            <a:r>
              <a:rPr lang="en-US" dirty="0" smtClean="0">
                <a:solidFill>
                  <a:srgbClr val="000000"/>
                </a:solidFill>
              </a:rPr>
              <a:t>Better </a:t>
            </a:r>
            <a:r>
              <a:rPr lang="en-US" dirty="0" err="1" smtClean="0">
                <a:solidFill>
                  <a:srgbClr val="000000"/>
                </a:solidFill>
              </a:rPr>
              <a:t>subproblem</a:t>
            </a:r>
            <a:r>
              <a:rPr lang="en-US" dirty="0" smtClean="0">
                <a:solidFill>
                  <a:srgbClr val="000000"/>
                </a:solidFill>
              </a:rPr>
              <a:t> ordering.</a:t>
            </a:r>
            <a:endParaRPr lang="en-US" dirty="0">
              <a:solidFill>
                <a:srgbClr val="000000"/>
              </a:solidFill>
            </a:endParaRPr>
          </a:p>
        </p:txBody>
      </p:sp>
      <p:sp>
        <p:nvSpPr>
          <p:cNvPr id="215" name="Oval 214"/>
          <p:cNvSpPr/>
          <p:nvPr/>
        </p:nvSpPr>
        <p:spPr>
          <a:xfrm>
            <a:off x="4327943" y="418444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16" name="Oval 215"/>
          <p:cNvSpPr/>
          <p:nvPr/>
        </p:nvSpPr>
        <p:spPr>
          <a:xfrm>
            <a:off x="2604811" y="5248328"/>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17" name="Oval 216"/>
          <p:cNvSpPr/>
          <p:nvPr/>
        </p:nvSpPr>
        <p:spPr>
          <a:xfrm>
            <a:off x="4874828" y="5228919"/>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B</a:t>
            </a:r>
          </a:p>
        </p:txBody>
      </p:sp>
      <p:cxnSp>
        <p:nvCxnSpPr>
          <p:cNvPr id="218" name="Straight Connector 217"/>
          <p:cNvCxnSpPr>
            <a:stCxn id="215" idx="4"/>
            <a:endCxn id="223" idx="0"/>
          </p:cNvCxnSpPr>
          <p:nvPr/>
        </p:nvCxnSpPr>
        <p:spPr>
          <a:xfrm>
            <a:off x="4461950" y="4470091"/>
            <a:ext cx="1134611" cy="289854"/>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5" idx="4"/>
            <a:endCxn id="222" idx="0"/>
          </p:cNvCxnSpPr>
          <p:nvPr/>
        </p:nvCxnSpPr>
        <p:spPr>
          <a:xfrm flipH="1">
            <a:off x="3311284" y="4470091"/>
            <a:ext cx="1150666" cy="303514"/>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22" idx="2"/>
            <a:endCxn id="216" idx="0"/>
          </p:cNvCxnSpPr>
          <p:nvPr/>
        </p:nvCxnSpPr>
        <p:spPr>
          <a:xfrm flipH="1">
            <a:off x="2738818" y="4958271"/>
            <a:ext cx="572466" cy="29005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23" idx="2"/>
            <a:endCxn id="217" idx="0"/>
          </p:cNvCxnSpPr>
          <p:nvPr/>
        </p:nvCxnSpPr>
        <p:spPr>
          <a:xfrm flipH="1">
            <a:off x="5008835" y="4944611"/>
            <a:ext cx="587726" cy="28430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Rectangle 28"/>
          <p:cNvSpPr>
            <a:spLocks noChangeAspect="1" noChangeArrowheads="1"/>
          </p:cNvSpPr>
          <p:nvPr/>
        </p:nvSpPr>
        <p:spPr bwMode="auto">
          <a:xfrm>
            <a:off x="3250337" y="4773605"/>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223" name="Rectangle 28"/>
          <p:cNvSpPr>
            <a:spLocks noChangeAspect="1" noChangeArrowheads="1"/>
          </p:cNvSpPr>
          <p:nvPr/>
        </p:nvSpPr>
        <p:spPr bwMode="auto">
          <a:xfrm>
            <a:off x="5535614" y="4759945"/>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228" name="Straight Connector 227"/>
          <p:cNvCxnSpPr>
            <a:stCxn id="217" idx="4"/>
            <a:endCxn id="231" idx="0"/>
          </p:cNvCxnSpPr>
          <p:nvPr/>
        </p:nvCxnSpPr>
        <p:spPr>
          <a:xfrm>
            <a:off x="5008835" y="5514562"/>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7" idx="4"/>
            <a:endCxn id="230" idx="0"/>
          </p:cNvCxnSpPr>
          <p:nvPr/>
        </p:nvCxnSpPr>
        <p:spPr>
          <a:xfrm flipH="1">
            <a:off x="4625323" y="5514562"/>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0" name="Rectangle 28"/>
          <p:cNvSpPr>
            <a:spLocks noChangeAspect="1" noChangeArrowheads="1"/>
          </p:cNvSpPr>
          <p:nvPr/>
        </p:nvSpPr>
        <p:spPr bwMode="auto">
          <a:xfrm>
            <a:off x="4561358" y="5688183"/>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0</a:t>
            </a:r>
          </a:p>
        </p:txBody>
      </p:sp>
      <p:sp>
        <p:nvSpPr>
          <p:cNvPr id="231" name="Rectangle 230"/>
          <p:cNvSpPr>
            <a:spLocks noChangeAspect="1" noChangeArrowheads="1"/>
          </p:cNvSpPr>
          <p:nvPr/>
        </p:nvSpPr>
        <p:spPr bwMode="auto">
          <a:xfrm>
            <a:off x="5326036" y="5678999"/>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1</a:t>
            </a:r>
          </a:p>
        </p:txBody>
      </p:sp>
      <p:sp>
        <p:nvSpPr>
          <p:cNvPr id="232" name="Oval 231"/>
          <p:cNvSpPr/>
          <p:nvPr/>
        </p:nvSpPr>
        <p:spPr>
          <a:xfrm>
            <a:off x="3802721" y="5238103"/>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233" name="Straight Connector 232"/>
          <p:cNvCxnSpPr>
            <a:stCxn id="232" idx="4"/>
            <a:endCxn id="236" idx="0"/>
          </p:cNvCxnSpPr>
          <p:nvPr/>
        </p:nvCxnSpPr>
        <p:spPr>
          <a:xfrm>
            <a:off x="3936728" y="5523746"/>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a:endCxn id="235" idx="0"/>
          </p:cNvCxnSpPr>
          <p:nvPr/>
        </p:nvCxnSpPr>
        <p:spPr>
          <a:xfrm flipH="1">
            <a:off x="3553216" y="5523746"/>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 name="Rectangle 28"/>
          <p:cNvSpPr>
            <a:spLocks noChangeAspect="1" noChangeArrowheads="1"/>
          </p:cNvSpPr>
          <p:nvPr/>
        </p:nvSpPr>
        <p:spPr bwMode="auto">
          <a:xfrm>
            <a:off x="3492269" y="5697367"/>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0</a:t>
            </a:r>
          </a:p>
        </p:txBody>
      </p:sp>
      <p:sp>
        <p:nvSpPr>
          <p:cNvPr id="236" name="Rectangle 235"/>
          <p:cNvSpPr>
            <a:spLocks noChangeAspect="1" noChangeArrowheads="1"/>
          </p:cNvSpPr>
          <p:nvPr/>
        </p:nvSpPr>
        <p:spPr bwMode="auto">
          <a:xfrm>
            <a:off x="4256947" y="5688183"/>
            <a:ext cx="121893" cy="184666"/>
          </a:xfrm>
          <a:prstGeom prst="rect">
            <a:avLst/>
          </a:prstGeom>
          <a:solidFill>
            <a:srgbClr val="FFCC00"/>
          </a:solidFill>
          <a:ln w="25400">
            <a:solidFill>
              <a:schemeClr val="tx1"/>
            </a:solidFill>
            <a:miter lim="800000"/>
            <a:headEnd/>
            <a:tailEnd/>
          </a:ln>
        </p:spPr>
        <p:txBody>
          <a:bodyPr wrap="none" lIns="18288" tIns="0" rIns="18288" bIns="0" anchor="ctr">
            <a:spAutoFit/>
          </a:bodyPr>
          <a:lstStyle/>
          <a:p>
            <a:pPr algn="ctr" eaLnBrk="1" hangingPunct="1"/>
            <a:r>
              <a:rPr lang="en-US" sz="1200" b="1" dirty="0">
                <a:cs typeface="Arial" charset="0"/>
              </a:rPr>
              <a:t>1</a:t>
            </a:r>
          </a:p>
        </p:txBody>
      </p:sp>
      <p:cxnSp>
        <p:nvCxnSpPr>
          <p:cNvPr id="237" name="Straight Connector 236"/>
          <p:cNvCxnSpPr>
            <a:stCxn id="222" idx="2"/>
            <a:endCxn id="232" idx="0"/>
          </p:cNvCxnSpPr>
          <p:nvPr/>
        </p:nvCxnSpPr>
        <p:spPr>
          <a:xfrm>
            <a:off x="3311284" y="4958271"/>
            <a:ext cx="625444" cy="279832"/>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6010207" y="5228919"/>
            <a:ext cx="268014" cy="285643"/>
          </a:xfrm>
          <a:prstGeom prst="ellipse">
            <a:avLst/>
          </a:prstGeom>
          <a:solidFill>
            <a:srgbClr val="99C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C</a:t>
            </a:r>
          </a:p>
        </p:txBody>
      </p:sp>
      <p:cxnSp>
        <p:nvCxnSpPr>
          <p:cNvPr id="239" name="Straight Connector 238"/>
          <p:cNvCxnSpPr>
            <a:stCxn id="223" idx="2"/>
            <a:endCxn id="238" idx="0"/>
          </p:cNvCxnSpPr>
          <p:nvPr/>
        </p:nvCxnSpPr>
        <p:spPr>
          <a:xfrm>
            <a:off x="5596561" y="4944611"/>
            <a:ext cx="547653" cy="284308"/>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8" idx="4"/>
            <a:endCxn id="243" idx="0"/>
          </p:cNvCxnSpPr>
          <p:nvPr/>
        </p:nvCxnSpPr>
        <p:spPr>
          <a:xfrm>
            <a:off x="6144214" y="5514562"/>
            <a:ext cx="381166" cy="164437"/>
          </a:xfrm>
          <a:prstGeom prst="line">
            <a:avLst/>
          </a:prstGeom>
          <a:solidFill>
            <a:srgbClr val="99CCFF"/>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238" idx="4"/>
            <a:endCxn id="242" idx="0"/>
          </p:cNvCxnSpPr>
          <p:nvPr/>
        </p:nvCxnSpPr>
        <p:spPr>
          <a:xfrm flipH="1">
            <a:off x="5760702" y="5514562"/>
            <a:ext cx="383512" cy="173621"/>
          </a:xfrm>
          <a:prstGeom prst="line">
            <a:avLst/>
          </a:prstGeom>
          <a:solidFill>
            <a:srgbClr val="99CCFF"/>
          </a:solidFill>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2" name="Rectangle 28"/>
          <p:cNvSpPr>
            <a:spLocks noChangeAspect="1" noChangeArrowheads="1"/>
          </p:cNvSpPr>
          <p:nvPr/>
        </p:nvSpPr>
        <p:spPr bwMode="auto">
          <a:xfrm>
            <a:off x="5696737" y="5688183"/>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0</a:t>
            </a:r>
          </a:p>
        </p:txBody>
      </p:sp>
      <p:sp>
        <p:nvSpPr>
          <p:cNvPr id="243" name="Rectangle 242"/>
          <p:cNvSpPr>
            <a:spLocks noChangeAspect="1" noChangeArrowheads="1"/>
          </p:cNvSpPr>
          <p:nvPr/>
        </p:nvSpPr>
        <p:spPr bwMode="auto">
          <a:xfrm>
            <a:off x="6461415" y="5678999"/>
            <a:ext cx="127929" cy="184666"/>
          </a:xfrm>
          <a:prstGeom prst="rect">
            <a:avLst/>
          </a:prstGeom>
          <a:solidFill>
            <a:srgbClr val="FFCC00"/>
          </a:solidFill>
          <a:ln w="25400">
            <a:solidFill>
              <a:schemeClr val="tx1"/>
            </a:solidFill>
            <a:miter lim="800000"/>
            <a:headEnd/>
            <a:tailEnd/>
          </a:ln>
        </p:spPr>
        <p:txBody>
          <a:bodyPr wrap="square" lIns="18288" tIns="0" rIns="18288" bIns="0" anchor="ctr">
            <a:spAutoFit/>
          </a:bodyPr>
          <a:lstStyle/>
          <a:p>
            <a:pPr algn="ctr" eaLnBrk="1" hangingPunct="1"/>
            <a:r>
              <a:rPr lang="en-US" sz="1200" b="1" dirty="0">
                <a:cs typeface="Arial" charset="0"/>
              </a:rPr>
              <a:t>1</a:t>
            </a:r>
          </a:p>
        </p:txBody>
      </p:sp>
      <p:sp>
        <p:nvSpPr>
          <p:cNvPr id="246" name="TextBox 245"/>
          <p:cNvSpPr txBox="1"/>
          <p:nvPr/>
        </p:nvSpPr>
        <p:spPr>
          <a:xfrm>
            <a:off x="3367806" y="5880408"/>
            <a:ext cx="370818" cy="276999"/>
          </a:xfrm>
          <a:prstGeom prst="rect">
            <a:avLst/>
          </a:prstGeom>
          <a:noFill/>
        </p:spPr>
        <p:txBody>
          <a:bodyPr wrap="square" rtlCol="0">
            <a:spAutoFit/>
          </a:bodyPr>
          <a:lstStyle/>
          <a:p>
            <a:pPr algn="ctr"/>
            <a:r>
              <a:rPr lang="en-US" sz="1200" dirty="0" smtClean="0">
                <a:solidFill>
                  <a:srgbClr val="FF0000"/>
                </a:solidFill>
              </a:rPr>
              <a:t>20</a:t>
            </a:r>
          </a:p>
        </p:txBody>
      </p:sp>
      <p:sp>
        <p:nvSpPr>
          <p:cNvPr id="247" name="TextBox 246"/>
          <p:cNvSpPr txBox="1"/>
          <p:nvPr/>
        </p:nvSpPr>
        <p:spPr>
          <a:xfrm>
            <a:off x="4127311" y="5878919"/>
            <a:ext cx="370818" cy="276999"/>
          </a:xfrm>
          <a:prstGeom prst="rect">
            <a:avLst/>
          </a:prstGeom>
          <a:noFill/>
        </p:spPr>
        <p:txBody>
          <a:bodyPr wrap="square" rtlCol="0">
            <a:spAutoFit/>
          </a:bodyPr>
          <a:lstStyle/>
          <a:p>
            <a:pPr algn="ctr"/>
            <a:r>
              <a:rPr lang="en-US" sz="1200" dirty="0" smtClean="0">
                <a:solidFill>
                  <a:srgbClr val="FF0000"/>
                </a:solidFill>
              </a:rPr>
              <a:t>25</a:t>
            </a:r>
          </a:p>
        </p:txBody>
      </p:sp>
      <p:sp>
        <p:nvSpPr>
          <p:cNvPr id="248" name="TextBox 247"/>
          <p:cNvSpPr txBox="1"/>
          <p:nvPr/>
        </p:nvSpPr>
        <p:spPr>
          <a:xfrm>
            <a:off x="4444512" y="5865259"/>
            <a:ext cx="370818" cy="276999"/>
          </a:xfrm>
          <a:prstGeom prst="rect">
            <a:avLst/>
          </a:prstGeom>
          <a:noFill/>
        </p:spPr>
        <p:txBody>
          <a:bodyPr wrap="square" rtlCol="0">
            <a:spAutoFit/>
          </a:bodyPr>
          <a:lstStyle/>
          <a:p>
            <a:pPr algn="ctr"/>
            <a:r>
              <a:rPr lang="en-US" sz="1200" dirty="0" smtClean="0">
                <a:solidFill>
                  <a:srgbClr val="FF0000"/>
                </a:solidFill>
              </a:rPr>
              <a:t>7</a:t>
            </a:r>
          </a:p>
        </p:txBody>
      </p:sp>
      <p:sp>
        <p:nvSpPr>
          <p:cNvPr id="249" name="TextBox 248"/>
          <p:cNvSpPr txBox="1"/>
          <p:nvPr/>
        </p:nvSpPr>
        <p:spPr>
          <a:xfrm>
            <a:off x="5204591" y="5865258"/>
            <a:ext cx="370818" cy="276999"/>
          </a:xfrm>
          <a:prstGeom prst="rect">
            <a:avLst/>
          </a:prstGeom>
          <a:noFill/>
        </p:spPr>
        <p:txBody>
          <a:bodyPr wrap="square" rtlCol="0">
            <a:spAutoFit/>
          </a:bodyPr>
          <a:lstStyle/>
          <a:p>
            <a:pPr algn="ctr"/>
            <a:r>
              <a:rPr lang="en-US" sz="1200" dirty="0">
                <a:solidFill>
                  <a:srgbClr val="FF0000"/>
                </a:solidFill>
              </a:rPr>
              <a:t>5</a:t>
            </a:r>
            <a:endParaRPr lang="en-US" sz="1200" dirty="0" smtClean="0">
              <a:solidFill>
                <a:srgbClr val="FF0000"/>
              </a:solidFill>
            </a:endParaRPr>
          </a:p>
        </p:txBody>
      </p:sp>
      <p:sp>
        <p:nvSpPr>
          <p:cNvPr id="250" name="TextBox 249"/>
          <p:cNvSpPr txBox="1"/>
          <p:nvPr/>
        </p:nvSpPr>
        <p:spPr>
          <a:xfrm>
            <a:off x="5575409" y="5865257"/>
            <a:ext cx="370818" cy="276999"/>
          </a:xfrm>
          <a:prstGeom prst="rect">
            <a:avLst/>
          </a:prstGeom>
          <a:noFill/>
        </p:spPr>
        <p:txBody>
          <a:bodyPr wrap="square" rtlCol="0">
            <a:spAutoFit/>
          </a:bodyPr>
          <a:lstStyle/>
          <a:p>
            <a:pPr algn="ctr"/>
            <a:r>
              <a:rPr lang="en-US" sz="1200" dirty="0" smtClean="0">
                <a:solidFill>
                  <a:srgbClr val="FF0000"/>
                </a:solidFill>
              </a:rPr>
              <a:t>6</a:t>
            </a:r>
          </a:p>
        </p:txBody>
      </p:sp>
      <p:sp>
        <p:nvSpPr>
          <p:cNvPr id="251" name="TextBox 250"/>
          <p:cNvSpPr txBox="1"/>
          <p:nvPr/>
        </p:nvSpPr>
        <p:spPr>
          <a:xfrm>
            <a:off x="6339971" y="5863768"/>
            <a:ext cx="370818" cy="276999"/>
          </a:xfrm>
          <a:prstGeom prst="rect">
            <a:avLst/>
          </a:prstGeom>
          <a:noFill/>
        </p:spPr>
        <p:txBody>
          <a:bodyPr wrap="square" rtlCol="0">
            <a:spAutoFit/>
          </a:bodyPr>
          <a:lstStyle/>
          <a:p>
            <a:pPr algn="ctr"/>
            <a:r>
              <a:rPr lang="en-US" sz="1200" dirty="0" smtClean="0">
                <a:solidFill>
                  <a:srgbClr val="FF0000"/>
                </a:solidFill>
              </a:rPr>
              <a:t>10</a:t>
            </a:r>
          </a:p>
        </p:txBody>
      </p:sp>
      <p:sp>
        <p:nvSpPr>
          <p:cNvPr id="252" name="TextBox 251"/>
          <p:cNvSpPr txBox="1"/>
          <p:nvPr/>
        </p:nvSpPr>
        <p:spPr>
          <a:xfrm>
            <a:off x="7043957" y="2006787"/>
            <a:ext cx="1730536" cy="646331"/>
          </a:xfrm>
          <a:prstGeom prst="rect">
            <a:avLst/>
          </a:prstGeom>
          <a:noFill/>
        </p:spPr>
        <p:txBody>
          <a:bodyPr wrap="square" rtlCol="0">
            <a:spAutoFit/>
          </a:bodyPr>
          <a:lstStyle/>
          <a:p>
            <a:pPr algn="ctr"/>
            <a:r>
              <a:rPr lang="en-US" dirty="0" smtClean="0">
                <a:solidFill>
                  <a:srgbClr val="000000"/>
                </a:solidFill>
                <a:latin typeface="+mn-lt"/>
              </a:rPr>
              <a:t>Optimal cost C*: 5+6 =11</a:t>
            </a:r>
          </a:p>
        </p:txBody>
      </p:sp>
      <p:sp>
        <p:nvSpPr>
          <p:cNvPr id="255" name="TextBox 254"/>
          <p:cNvSpPr txBox="1"/>
          <p:nvPr/>
        </p:nvSpPr>
        <p:spPr>
          <a:xfrm>
            <a:off x="5639125" y="4677428"/>
            <a:ext cx="562291" cy="276999"/>
          </a:xfrm>
          <a:prstGeom prst="rect">
            <a:avLst/>
          </a:prstGeom>
          <a:noFill/>
        </p:spPr>
        <p:txBody>
          <a:bodyPr wrap="square" rtlCol="0">
            <a:spAutoFit/>
          </a:bodyPr>
          <a:lstStyle/>
          <a:p>
            <a:r>
              <a:rPr lang="en-US" sz="1200" dirty="0" smtClean="0">
                <a:solidFill>
                  <a:srgbClr val="000000"/>
                </a:solidFill>
              </a:rPr>
              <a:t>q=0</a:t>
            </a:r>
          </a:p>
        </p:txBody>
      </p:sp>
      <p:sp>
        <p:nvSpPr>
          <p:cNvPr id="91" name="TextBox 90"/>
          <p:cNvSpPr txBox="1"/>
          <p:nvPr/>
        </p:nvSpPr>
        <p:spPr>
          <a:xfrm>
            <a:off x="4595957" y="4160261"/>
            <a:ext cx="562291" cy="276999"/>
          </a:xfrm>
          <a:prstGeom prst="rect">
            <a:avLst/>
          </a:prstGeom>
          <a:noFill/>
        </p:spPr>
        <p:txBody>
          <a:bodyPr wrap="square" rtlCol="0">
            <a:spAutoFit/>
          </a:bodyPr>
          <a:lstStyle/>
          <a:p>
            <a:r>
              <a:rPr lang="en-US" sz="1200" dirty="0" smtClean="0">
                <a:solidFill>
                  <a:srgbClr val="000000"/>
                </a:solidFill>
              </a:rPr>
              <a:t>q=0</a:t>
            </a:r>
          </a:p>
        </p:txBody>
      </p:sp>
      <p:sp>
        <p:nvSpPr>
          <p:cNvPr id="90" name="TextBox 89"/>
          <p:cNvSpPr txBox="1"/>
          <p:nvPr/>
        </p:nvSpPr>
        <p:spPr>
          <a:xfrm>
            <a:off x="5640755" y="4678963"/>
            <a:ext cx="562291" cy="276999"/>
          </a:xfrm>
          <a:prstGeom prst="rect">
            <a:avLst/>
          </a:prstGeom>
          <a:noFill/>
        </p:spPr>
        <p:txBody>
          <a:bodyPr wrap="square" rtlCol="0">
            <a:spAutoFit/>
          </a:bodyPr>
          <a:lstStyle/>
          <a:p>
            <a:r>
              <a:rPr lang="en-US" sz="1200" dirty="0" smtClean="0">
                <a:solidFill>
                  <a:srgbClr val="000000"/>
                </a:solidFill>
              </a:rPr>
              <a:t>q=5</a:t>
            </a:r>
          </a:p>
        </p:txBody>
      </p:sp>
      <p:sp>
        <p:nvSpPr>
          <p:cNvPr id="92" name="TextBox 91"/>
          <p:cNvSpPr txBox="1"/>
          <p:nvPr/>
        </p:nvSpPr>
        <p:spPr>
          <a:xfrm>
            <a:off x="2776257" y="4712412"/>
            <a:ext cx="562291" cy="276999"/>
          </a:xfrm>
          <a:prstGeom prst="rect">
            <a:avLst/>
          </a:prstGeom>
          <a:noFill/>
        </p:spPr>
        <p:txBody>
          <a:bodyPr wrap="square" rtlCol="0">
            <a:spAutoFit/>
          </a:bodyPr>
          <a:lstStyle/>
          <a:p>
            <a:r>
              <a:rPr lang="en-US" sz="1200" dirty="0" smtClean="0">
                <a:solidFill>
                  <a:srgbClr val="000000"/>
                </a:solidFill>
              </a:rPr>
              <a:t>q=20</a:t>
            </a:r>
          </a:p>
        </p:txBody>
      </p:sp>
      <p:sp>
        <p:nvSpPr>
          <p:cNvPr id="93" name="TextBox 92"/>
          <p:cNvSpPr txBox="1"/>
          <p:nvPr/>
        </p:nvSpPr>
        <p:spPr>
          <a:xfrm>
            <a:off x="5637495" y="4676243"/>
            <a:ext cx="562291" cy="276999"/>
          </a:xfrm>
          <a:prstGeom prst="rect">
            <a:avLst/>
          </a:prstGeom>
          <a:noFill/>
        </p:spPr>
        <p:txBody>
          <a:bodyPr wrap="square" rtlCol="0">
            <a:spAutoFit/>
          </a:bodyPr>
          <a:lstStyle/>
          <a:p>
            <a:r>
              <a:rPr lang="en-US" sz="1200" dirty="0" smtClean="0">
                <a:solidFill>
                  <a:srgbClr val="000000"/>
                </a:solidFill>
              </a:rPr>
              <a:t>q=11</a:t>
            </a:r>
          </a:p>
        </p:txBody>
      </p:sp>
      <p:sp>
        <p:nvSpPr>
          <p:cNvPr id="95" name="TextBox 94"/>
          <p:cNvSpPr txBox="1"/>
          <p:nvPr/>
        </p:nvSpPr>
        <p:spPr>
          <a:xfrm>
            <a:off x="4600721" y="4152775"/>
            <a:ext cx="562291" cy="276999"/>
          </a:xfrm>
          <a:prstGeom prst="rect">
            <a:avLst/>
          </a:prstGeom>
          <a:noFill/>
        </p:spPr>
        <p:txBody>
          <a:bodyPr wrap="square" rtlCol="0">
            <a:spAutoFit/>
          </a:bodyPr>
          <a:lstStyle/>
          <a:p>
            <a:r>
              <a:rPr lang="en-US" sz="1200" dirty="0" smtClean="0">
                <a:solidFill>
                  <a:srgbClr val="000000"/>
                </a:solidFill>
              </a:rPr>
              <a:t>q=5</a:t>
            </a:r>
          </a:p>
        </p:txBody>
      </p:sp>
      <p:sp>
        <p:nvSpPr>
          <p:cNvPr id="96" name="TextBox 95"/>
          <p:cNvSpPr txBox="1"/>
          <p:nvPr/>
        </p:nvSpPr>
        <p:spPr>
          <a:xfrm>
            <a:off x="4599603" y="4156509"/>
            <a:ext cx="562291" cy="276999"/>
          </a:xfrm>
          <a:prstGeom prst="rect">
            <a:avLst/>
          </a:prstGeom>
          <a:noFill/>
        </p:spPr>
        <p:txBody>
          <a:bodyPr wrap="square" rtlCol="0">
            <a:spAutoFit/>
          </a:bodyPr>
          <a:lstStyle/>
          <a:p>
            <a:r>
              <a:rPr lang="en-US" sz="1200" dirty="0" smtClean="0">
                <a:solidFill>
                  <a:srgbClr val="000000"/>
                </a:solidFill>
              </a:rPr>
              <a:t>q=11</a:t>
            </a:r>
          </a:p>
        </p:txBody>
      </p:sp>
      <p:sp>
        <p:nvSpPr>
          <p:cNvPr id="3" name="Slide Number Placeholder 2"/>
          <p:cNvSpPr>
            <a:spLocks noGrp="1"/>
          </p:cNvSpPr>
          <p:nvPr>
            <p:ph type="sldNum" sz="quarter" idx="10"/>
          </p:nvPr>
        </p:nvSpPr>
        <p:spPr/>
        <p:txBody>
          <a:bodyPr/>
          <a:lstStyle/>
          <a:p>
            <a:fld id="{6848FA96-84E8-4582-860F-337DD09F5A80}" type="slidenum">
              <a:rPr lang="en-US" smtClean="0"/>
              <a:t>56</a:t>
            </a:fld>
            <a:endParaRPr lang="en-US"/>
          </a:p>
        </p:txBody>
      </p:sp>
    </p:spTree>
    <p:extLst>
      <p:ext uri="{BB962C8B-B14F-4D97-AF65-F5344CB8AC3E}">
        <p14:creationId xmlns:p14="http://schemas.microsoft.com/office/powerpoint/2010/main" val="357875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500" fill="hold"/>
                                        <p:tgtEl>
                                          <p:spTgt spid="219"/>
                                        </p:tgtEl>
                                        <p:attrNameLst>
                                          <p:attrName>stroke.color</p:attrName>
                                        </p:attrNameLst>
                                      </p:cBhvr>
                                      <p:to>
                                        <a:schemeClr val="accent2"/>
                                      </p:to>
                                    </p:animClr>
                                    <p:set>
                                      <p:cBhvr>
                                        <p:cTn id="17" dur="500" fill="hold"/>
                                        <p:tgtEl>
                                          <p:spTgt spid="219"/>
                                        </p:tgtEl>
                                        <p:attrNameLst>
                                          <p:attrName>stroke.on</p:attrName>
                                        </p:attrNameLst>
                                      </p:cBhvr>
                                      <p:to>
                                        <p:strVal val="true"/>
                                      </p:to>
                                    </p:set>
                                  </p:childTnLst>
                                </p:cTn>
                              </p:par>
                              <p:par>
                                <p:cTn id="18" presetID="1" presetClass="entr" presetSubtype="0" fill="hold" nodeType="withEffect">
                                  <p:stCondLst>
                                    <p:cond delay="0"/>
                                  </p:stCondLst>
                                  <p:childTnLst>
                                    <p:set>
                                      <p:cBhvr>
                                        <p:cTn id="19" dur="1" fill="hold">
                                          <p:stCondLst>
                                            <p:cond delay="0"/>
                                          </p:stCondLst>
                                        </p:cTn>
                                        <p:tgtEl>
                                          <p:spTgt spid="2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0"/>
                                        </p:tgtEl>
                                        <p:attrNameLst>
                                          <p:attrName>style.visibility</p:attrName>
                                        </p:attrNameLst>
                                      </p:cBhvr>
                                      <p:to>
                                        <p:strVal val="visible"/>
                                      </p:to>
                                    </p:set>
                                  </p:childTnLst>
                                </p:cTn>
                              </p:par>
                              <p:par>
                                <p:cTn id="30" presetID="7" presetClass="emph" presetSubtype="2" fill="hold" nodeType="withEffect">
                                  <p:stCondLst>
                                    <p:cond delay="0"/>
                                  </p:stCondLst>
                                  <p:childTnLst>
                                    <p:animClr clrSpc="rgb" dir="cw">
                                      <p:cBhvr>
                                        <p:cTn id="31" dur="500" fill="hold"/>
                                        <p:tgtEl>
                                          <p:spTgt spid="220"/>
                                        </p:tgtEl>
                                        <p:attrNameLst>
                                          <p:attrName>stroke.color</p:attrName>
                                        </p:attrNameLst>
                                      </p:cBhvr>
                                      <p:to>
                                        <a:schemeClr val="accent2"/>
                                      </p:to>
                                    </p:animClr>
                                    <p:set>
                                      <p:cBhvr>
                                        <p:cTn id="32" dur="500" fill="hold"/>
                                        <p:tgtEl>
                                          <p:spTgt spid="220"/>
                                        </p:tgtEl>
                                        <p:attrNameLst>
                                          <p:attrName>stroke.on</p:attrName>
                                        </p:attrNameLst>
                                      </p:cBhvr>
                                      <p:to>
                                        <p:strVal val="true"/>
                                      </p:to>
                                    </p:set>
                                  </p:childTnLst>
                                </p:cTn>
                              </p:par>
                              <p:par>
                                <p:cTn id="33" presetID="7" presetClass="emph" presetSubtype="2" fill="hold" nodeType="withEffect">
                                  <p:stCondLst>
                                    <p:cond delay="0"/>
                                  </p:stCondLst>
                                  <p:childTnLst>
                                    <p:animClr clrSpc="rgb" dir="cw">
                                      <p:cBhvr>
                                        <p:cTn id="34" dur="500" fill="hold"/>
                                        <p:tgtEl>
                                          <p:spTgt spid="237"/>
                                        </p:tgtEl>
                                        <p:attrNameLst>
                                          <p:attrName>stroke.color</p:attrName>
                                        </p:attrNameLst>
                                      </p:cBhvr>
                                      <p:to>
                                        <a:schemeClr val="accent2"/>
                                      </p:to>
                                    </p:animClr>
                                    <p:set>
                                      <p:cBhvr>
                                        <p:cTn id="35" dur="500" fill="hold"/>
                                        <p:tgtEl>
                                          <p:spTgt spid="237"/>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33"/>
                                        </p:tgtEl>
                                        <p:attrNameLst>
                                          <p:attrName>style.visibility</p:attrName>
                                        </p:attrNameLst>
                                      </p:cBhvr>
                                      <p:to>
                                        <p:strVal val="visible"/>
                                      </p:to>
                                    </p:set>
                                  </p:childTnLst>
                                </p:cTn>
                              </p:par>
                              <p:par>
                                <p:cTn id="42" presetID="7" presetClass="emph" presetSubtype="2" fill="hold" nodeType="withEffect">
                                  <p:stCondLst>
                                    <p:cond delay="0"/>
                                  </p:stCondLst>
                                  <p:childTnLst>
                                    <p:animClr clrSpc="rgb" dir="cw">
                                      <p:cBhvr>
                                        <p:cTn id="43" dur="500" fill="hold"/>
                                        <p:tgtEl>
                                          <p:spTgt spid="234"/>
                                        </p:tgtEl>
                                        <p:attrNameLst>
                                          <p:attrName>stroke.color</p:attrName>
                                        </p:attrNameLst>
                                      </p:cBhvr>
                                      <p:to>
                                        <a:schemeClr val="accent2"/>
                                      </p:to>
                                    </p:animClr>
                                    <p:set>
                                      <p:cBhvr>
                                        <p:cTn id="44" dur="500" fill="hold"/>
                                        <p:tgtEl>
                                          <p:spTgt spid="234"/>
                                        </p:tgtEl>
                                        <p:attrNameLst>
                                          <p:attrName>stroke.on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2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5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7" presetClass="emph" presetSubtype="2" fill="hold" nodeType="clickEffect">
                                  <p:stCondLst>
                                    <p:cond delay="0"/>
                                  </p:stCondLst>
                                  <p:childTnLst>
                                    <p:animClr clrSpc="rgb" dir="cw">
                                      <p:cBhvr>
                                        <p:cTn id="60" dur="500" fill="hold"/>
                                        <p:tgtEl>
                                          <p:spTgt spid="219"/>
                                        </p:tgtEl>
                                        <p:attrNameLst>
                                          <p:attrName>stroke.color</p:attrName>
                                        </p:attrNameLst>
                                      </p:cBhvr>
                                      <p:to>
                                        <a:schemeClr val="tx1"/>
                                      </p:to>
                                    </p:animClr>
                                    <p:set>
                                      <p:cBhvr>
                                        <p:cTn id="61" dur="500" fill="hold"/>
                                        <p:tgtEl>
                                          <p:spTgt spid="219"/>
                                        </p:tgtEl>
                                        <p:attrNameLst>
                                          <p:attrName>stroke.on</p:attrName>
                                        </p:attrNameLst>
                                      </p:cBhvr>
                                      <p:to>
                                        <p:strVal val="true"/>
                                      </p:to>
                                    </p:set>
                                  </p:childTnLst>
                                </p:cTn>
                              </p:par>
                              <p:par>
                                <p:cTn id="62" presetID="7" presetClass="emph" presetSubtype="2" fill="hold" nodeType="withEffect">
                                  <p:stCondLst>
                                    <p:cond delay="0"/>
                                  </p:stCondLst>
                                  <p:childTnLst>
                                    <p:animClr clrSpc="rgb" dir="cw">
                                      <p:cBhvr>
                                        <p:cTn id="63" dur="500" fill="hold"/>
                                        <p:tgtEl>
                                          <p:spTgt spid="220"/>
                                        </p:tgtEl>
                                        <p:attrNameLst>
                                          <p:attrName>stroke.color</p:attrName>
                                        </p:attrNameLst>
                                      </p:cBhvr>
                                      <p:to>
                                        <a:schemeClr val="tx1"/>
                                      </p:to>
                                    </p:animClr>
                                    <p:set>
                                      <p:cBhvr>
                                        <p:cTn id="64" dur="500" fill="hold"/>
                                        <p:tgtEl>
                                          <p:spTgt spid="220"/>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500" fill="hold"/>
                                        <p:tgtEl>
                                          <p:spTgt spid="218"/>
                                        </p:tgtEl>
                                        <p:attrNameLst>
                                          <p:attrName>stroke.color</p:attrName>
                                        </p:attrNameLst>
                                      </p:cBhvr>
                                      <p:to>
                                        <a:schemeClr val="accent2"/>
                                      </p:to>
                                    </p:animClr>
                                    <p:set>
                                      <p:cBhvr>
                                        <p:cTn id="67" dur="500" fill="hold"/>
                                        <p:tgtEl>
                                          <p:spTgt spid="218"/>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237"/>
                                        </p:tgtEl>
                                        <p:attrNameLst>
                                          <p:attrName>stroke.color</p:attrName>
                                        </p:attrNameLst>
                                      </p:cBhvr>
                                      <p:to>
                                        <a:schemeClr val="tx1"/>
                                      </p:to>
                                    </p:animClr>
                                    <p:set>
                                      <p:cBhvr>
                                        <p:cTn id="70" dur="500" fill="hold"/>
                                        <p:tgtEl>
                                          <p:spTgt spid="237"/>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234"/>
                                        </p:tgtEl>
                                        <p:attrNameLst>
                                          <p:attrName>stroke.color</p:attrName>
                                        </p:attrNameLst>
                                      </p:cBhvr>
                                      <p:to>
                                        <a:schemeClr val="tx1"/>
                                      </p:to>
                                    </p:animClr>
                                    <p:set>
                                      <p:cBhvr>
                                        <p:cTn id="73" dur="500" fill="hold"/>
                                        <p:tgtEl>
                                          <p:spTgt spid="234"/>
                                        </p:tgtEl>
                                        <p:attrNameLst>
                                          <p:attrName>stroke.on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2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39"/>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500" fill="hold"/>
                                        <p:tgtEl>
                                          <p:spTgt spid="221"/>
                                        </p:tgtEl>
                                        <p:attrNameLst>
                                          <p:attrName>stroke.color</p:attrName>
                                        </p:attrNameLst>
                                      </p:cBhvr>
                                      <p:to>
                                        <a:schemeClr val="accent2"/>
                                      </p:to>
                                    </p:animClr>
                                    <p:set>
                                      <p:cBhvr>
                                        <p:cTn id="82" dur="500" fill="hold"/>
                                        <p:tgtEl>
                                          <p:spTgt spid="221"/>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500" fill="hold"/>
                                        <p:tgtEl>
                                          <p:spTgt spid="239"/>
                                        </p:tgtEl>
                                        <p:attrNameLst>
                                          <p:attrName>stroke.color</p:attrName>
                                        </p:attrNameLst>
                                      </p:cBhvr>
                                      <p:to>
                                        <a:schemeClr val="accent2"/>
                                      </p:to>
                                    </p:animClr>
                                    <p:set>
                                      <p:cBhvr>
                                        <p:cTn id="85" dur="500" fill="hold"/>
                                        <p:tgtEl>
                                          <p:spTgt spid="239"/>
                                        </p:tgtEl>
                                        <p:attrNameLst>
                                          <p:attrName>stroke.on</p:attrName>
                                        </p:attrNameLst>
                                      </p:cBhvr>
                                      <p:to>
                                        <p:strVal val="true"/>
                                      </p:to>
                                    </p:set>
                                  </p:childTnLst>
                                </p:cTn>
                              </p:par>
                              <p:par>
                                <p:cTn id="86" presetID="1" presetClass="entr" presetSubtype="0" fill="hold" grpId="0" nodeType="withEffect">
                                  <p:stCondLst>
                                    <p:cond delay="0"/>
                                  </p:stCondLst>
                                  <p:childTnLst>
                                    <p:set>
                                      <p:cBhvr>
                                        <p:cTn id="87" dur="1" fill="hold">
                                          <p:stCondLst>
                                            <p:cond delay="0"/>
                                          </p:stCondLst>
                                        </p:cTn>
                                        <p:tgtEl>
                                          <p:spTgt spid="21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3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2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29"/>
                                        </p:tgtEl>
                                        <p:attrNameLst>
                                          <p:attrName>style.visibility</p:attrName>
                                        </p:attrNameLst>
                                      </p:cBhvr>
                                      <p:to>
                                        <p:strVal val="visible"/>
                                      </p:to>
                                    </p:set>
                                  </p:childTnLst>
                                </p:cTn>
                              </p:par>
                              <p:par>
                                <p:cTn id="96" presetID="7" presetClass="emph" presetSubtype="2" fill="hold" nodeType="withEffect">
                                  <p:stCondLst>
                                    <p:cond delay="0"/>
                                  </p:stCondLst>
                                  <p:childTnLst>
                                    <p:animClr clrSpc="rgb" dir="cw">
                                      <p:cBhvr>
                                        <p:cTn id="97" dur="500" fill="hold"/>
                                        <p:tgtEl>
                                          <p:spTgt spid="228"/>
                                        </p:tgtEl>
                                        <p:attrNameLst>
                                          <p:attrName>stroke.color</p:attrName>
                                        </p:attrNameLst>
                                      </p:cBhvr>
                                      <p:to>
                                        <a:schemeClr val="accent2"/>
                                      </p:to>
                                    </p:animClr>
                                    <p:set>
                                      <p:cBhvr>
                                        <p:cTn id="98" dur="500" fill="hold"/>
                                        <p:tgtEl>
                                          <p:spTgt spid="228"/>
                                        </p:tgtEl>
                                        <p:attrNameLst>
                                          <p:attrName>stroke.on</p:attrName>
                                        </p:attrNameLst>
                                      </p:cBhvr>
                                      <p:to>
                                        <p:strVal val="true"/>
                                      </p:to>
                                    </p:set>
                                  </p:childTnLst>
                                </p:cTn>
                              </p:par>
                              <p:par>
                                <p:cTn id="99" presetID="1" presetClass="entr" presetSubtype="0" fill="hold" grpId="0" nodeType="withEffect">
                                  <p:stCondLst>
                                    <p:cond delay="0"/>
                                  </p:stCondLst>
                                  <p:childTnLst>
                                    <p:set>
                                      <p:cBhvr>
                                        <p:cTn id="100" dur="1" fill="hold">
                                          <p:stCondLst>
                                            <p:cond delay="0"/>
                                          </p:stCondLst>
                                        </p:cTn>
                                        <p:tgtEl>
                                          <p:spTgt spid="23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49"/>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255"/>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9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91"/>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9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24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41"/>
                                        </p:tgtEl>
                                        <p:attrNameLst>
                                          <p:attrName>style.visibility</p:attrName>
                                        </p:attrNameLst>
                                      </p:cBhvr>
                                      <p:to>
                                        <p:strVal val="visible"/>
                                      </p:to>
                                    </p:set>
                                  </p:childTnLst>
                                </p:cTn>
                              </p:par>
                              <p:par>
                                <p:cTn id="123" presetID="7" presetClass="emph" presetSubtype="2" fill="hold" nodeType="withEffect">
                                  <p:stCondLst>
                                    <p:cond delay="0"/>
                                  </p:stCondLst>
                                  <p:childTnLst>
                                    <p:animClr clrSpc="rgb" dir="cw">
                                      <p:cBhvr>
                                        <p:cTn id="124" dur="500" fill="hold"/>
                                        <p:tgtEl>
                                          <p:spTgt spid="241"/>
                                        </p:tgtEl>
                                        <p:attrNameLst>
                                          <p:attrName>stroke.color</p:attrName>
                                        </p:attrNameLst>
                                      </p:cBhvr>
                                      <p:to>
                                        <a:schemeClr val="accent2"/>
                                      </p:to>
                                    </p:animClr>
                                    <p:set>
                                      <p:cBhvr>
                                        <p:cTn id="125" dur="500" fill="hold"/>
                                        <p:tgtEl>
                                          <p:spTgt spid="241"/>
                                        </p:tgtEl>
                                        <p:attrNameLst>
                                          <p:attrName>stroke.on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242"/>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4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50"/>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51"/>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93"/>
                                        </p:tgtEl>
                                        <p:attrNameLst>
                                          <p:attrName>style.visibility</p:attrName>
                                        </p:attrNameLst>
                                      </p:cBhvr>
                                      <p:to>
                                        <p:strVal val="visible"/>
                                      </p:to>
                                    </p:set>
                                  </p:childTnLst>
                                </p:cTn>
                              </p:par>
                              <p:par>
                                <p:cTn id="136" presetID="1" presetClass="exit" presetSubtype="0" fill="hold" grpId="1" nodeType="withEffect">
                                  <p:stCondLst>
                                    <p:cond delay="0"/>
                                  </p:stCondLst>
                                  <p:childTnLst>
                                    <p:set>
                                      <p:cBhvr>
                                        <p:cTn id="137" dur="1" fill="hold">
                                          <p:stCondLst>
                                            <p:cond delay="0"/>
                                          </p:stCondLst>
                                        </p:cTn>
                                        <p:tgtEl>
                                          <p:spTgt spid="90"/>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95"/>
                                        </p:tgtEl>
                                        <p:attrNameLst>
                                          <p:attrName>style.visibility</p:attrName>
                                        </p:attrNameLst>
                                      </p:cBhvr>
                                      <p:to>
                                        <p:strVal val="hidden"/>
                                      </p:to>
                                    </p:set>
                                  </p:childTnLst>
                                </p:cTn>
                              </p:par>
                              <p:par>
                                <p:cTn id="140" presetID="1" presetClass="entr" presetSubtype="0" fill="hold" grpId="0" nodeType="withEffect">
                                  <p:stCondLst>
                                    <p:cond delay="0"/>
                                  </p:stCondLst>
                                  <p:childTnLst>
                                    <p:set>
                                      <p:cBhvr>
                                        <p:cTn id="141"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P spid="254" grpId="1"/>
      <p:bldP spid="216" grpId="0" animBg="1"/>
      <p:bldP spid="217" grpId="0" animBg="1"/>
      <p:bldP spid="222" grpId="0" animBg="1"/>
      <p:bldP spid="223" grpId="0" animBg="1"/>
      <p:bldP spid="230" grpId="0" animBg="1"/>
      <p:bldP spid="231" grpId="0" animBg="1"/>
      <p:bldP spid="232" grpId="0" animBg="1"/>
      <p:bldP spid="235" grpId="0" animBg="1"/>
      <p:bldP spid="236" grpId="0" animBg="1"/>
      <p:bldP spid="238" grpId="0" animBg="1"/>
      <p:bldP spid="242" grpId="0" animBg="1"/>
      <p:bldP spid="243" grpId="0" animBg="1"/>
      <p:bldP spid="246" grpId="0"/>
      <p:bldP spid="247" grpId="0"/>
      <p:bldP spid="248" grpId="0"/>
      <p:bldP spid="249" grpId="0"/>
      <p:bldP spid="250" grpId="0"/>
      <p:bldP spid="251" grpId="0"/>
      <p:bldP spid="255" grpId="0"/>
      <p:bldP spid="255" grpId="1"/>
      <p:bldP spid="91" grpId="0"/>
      <p:bldP spid="90" grpId="0"/>
      <p:bldP spid="90" grpId="1"/>
      <p:bldP spid="92" grpId="0"/>
      <p:bldP spid="93" grpId="0"/>
      <p:bldP spid="95" grpId="0"/>
      <p:bldP spid="95" grpId="1"/>
      <p:bldP spid="9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 Errors Revisited</a:t>
            </a:r>
            <a:endParaRPr lang="en-US" dirty="0"/>
          </a:p>
        </p:txBody>
      </p:sp>
      <p:grpSp>
        <p:nvGrpSpPr>
          <p:cNvPr id="72" name="Group 71"/>
          <p:cNvGrpSpPr/>
          <p:nvPr/>
        </p:nvGrpSpPr>
        <p:grpSpPr>
          <a:xfrm>
            <a:off x="571960" y="2584965"/>
            <a:ext cx="3021799" cy="2732966"/>
            <a:chOff x="5550088" y="3946426"/>
            <a:chExt cx="3021799" cy="2732966"/>
          </a:xfrm>
        </p:grpSpPr>
        <p:sp>
          <p:nvSpPr>
            <p:cNvPr id="50" name="Oval 49"/>
            <p:cNvSpPr/>
            <p:nvPr/>
          </p:nvSpPr>
          <p:spPr>
            <a:xfrm>
              <a:off x="7137777" y="3965651"/>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A</a:t>
              </a:r>
            </a:p>
          </p:txBody>
        </p:sp>
        <p:sp>
          <p:nvSpPr>
            <p:cNvPr id="51" name="Oval 50"/>
            <p:cNvSpPr/>
            <p:nvPr/>
          </p:nvSpPr>
          <p:spPr>
            <a:xfrm>
              <a:off x="7137777" y="4544535"/>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B</a:t>
              </a:r>
            </a:p>
          </p:txBody>
        </p:sp>
        <p:sp>
          <p:nvSpPr>
            <p:cNvPr id="52" name="Oval 51"/>
            <p:cNvSpPr/>
            <p:nvPr/>
          </p:nvSpPr>
          <p:spPr>
            <a:xfrm>
              <a:off x="6176466" y="5036499"/>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C</a:t>
              </a:r>
            </a:p>
          </p:txBody>
        </p:sp>
        <p:sp>
          <p:nvSpPr>
            <p:cNvPr id="53" name="Oval 52"/>
            <p:cNvSpPr/>
            <p:nvPr/>
          </p:nvSpPr>
          <p:spPr>
            <a:xfrm>
              <a:off x="7578043" y="5036499"/>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F</a:t>
              </a:r>
            </a:p>
          </p:txBody>
        </p:sp>
        <p:sp>
          <p:nvSpPr>
            <p:cNvPr id="54" name="Oval 53"/>
            <p:cNvSpPr/>
            <p:nvPr/>
          </p:nvSpPr>
          <p:spPr>
            <a:xfrm>
              <a:off x="7578043" y="5678668"/>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G</a:t>
              </a:r>
            </a:p>
          </p:txBody>
        </p:sp>
        <p:cxnSp>
          <p:nvCxnSpPr>
            <p:cNvPr id="55" name="Straight Connector 54"/>
            <p:cNvCxnSpPr>
              <a:stCxn id="50" idx="4"/>
              <a:endCxn id="51" idx="0"/>
            </p:cNvCxnSpPr>
            <p:nvPr/>
          </p:nvCxnSpPr>
          <p:spPr>
            <a:xfrm>
              <a:off x="7302877" y="4294571"/>
              <a:ext cx="0" cy="24996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1" idx="3"/>
              <a:endCxn id="52" idx="0"/>
            </p:cNvCxnSpPr>
            <p:nvPr/>
          </p:nvCxnSpPr>
          <p:spPr>
            <a:xfrm flipH="1">
              <a:off x="6341566" y="4825287"/>
              <a:ext cx="844568"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1" idx="5"/>
              <a:endCxn id="53" idx="0"/>
            </p:cNvCxnSpPr>
            <p:nvPr/>
          </p:nvCxnSpPr>
          <p:spPr>
            <a:xfrm>
              <a:off x="7419618" y="4825287"/>
              <a:ext cx="323524"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3" idx="4"/>
              <a:endCxn id="54" idx="0"/>
            </p:cNvCxnSpPr>
            <p:nvPr/>
          </p:nvCxnSpPr>
          <p:spPr>
            <a:xfrm>
              <a:off x="7743142" y="5365420"/>
              <a:ext cx="0" cy="31324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5791234" y="5678961"/>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D</a:t>
              </a:r>
            </a:p>
          </p:txBody>
        </p:sp>
        <p:sp>
          <p:nvSpPr>
            <p:cNvPr id="60" name="Oval 59"/>
            <p:cNvSpPr/>
            <p:nvPr/>
          </p:nvSpPr>
          <p:spPr>
            <a:xfrm>
              <a:off x="6855935" y="5678961"/>
              <a:ext cx="330199" cy="32892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E</a:t>
              </a:r>
            </a:p>
          </p:txBody>
        </p:sp>
        <p:cxnSp>
          <p:nvCxnSpPr>
            <p:cNvPr id="61" name="Straight Connector 60"/>
            <p:cNvCxnSpPr>
              <a:stCxn id="52" idx="3"/>
              <a:endCxn id="59" idx="0"/>
            </p:cNvCxnSpPr>
            <p:nvPr/>
          </p:nvCxnSpPr>
          <p:spPr>
            <a:xfrm flipH="1">
              <a:off x="5956334" y="5317251"/>
              <a:ext cx="268490" cy="36171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5"/>
              <a:endCxn id="60" idx="0"/>
            </p:cNvCxnSpPr>
            <p:nvPr/>
          </p:nvCxnSpPr>
          <p:spPr>
            <a:xfrm>
              <a:off x="6458308" y="5317251"/>
              <a:ext cx="562727" cy="36171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550088" y="5971619"/>
              <a:ext cx="812492" cy="338554"/>
            </a:xfrm>
            <a:prstGeom prst="rect">
              <a:avLst/>
            </a:prstGeom>
            <a:noFill/>
          </p:spPr>
          <p:txBody>
            <a:bodyPr wrap="square" rtlCol="0">
              <a:spAutoFit/>
            </a:bodyPr>
            <a:lstStyle/>
            <a:p>
              <a:pPr algn="ctr"/>
              <a:r>
                <a:rPr lang="en-US" sz="1600" dirty="0" smtClean="0">
                  <a:solidFill>
                    <a:schemeClr val="accent2"/>
                  </a:solidFill>
                </a:rPr>
                <a:t>2.375</a:t>
              </a:r>
            </a:p>
          </p:txBody>
        </p:sp>
        <p:sp>
          <p:nvSpPr>
            <p:cNvPr id="66" name="TextBox 65"/>
            <p:cNvSpPr txBox="1"/>
            <p:nvPr/>
          </p:nvSpPr>
          <p:spPr>
            <a:xfrm>
              <a:off x="6614789" y="5979381"/>
              <a:ext cx="812492" cy="338554"/>
            </a:xfrm>
            <a:prstGeom prst="rect">
              <a:avLst/>
            </a:prstGeom>
            <a:noFill/>
          </p:spPr>
          <p:txBody>
            <a:bodyPr wrap="square" rtlCol="0">
              <a:spAutoFit/>
            </a:bodyPr>
            <a:lstStyle/>
            <a:p>
              <a:pPr algn="ctr"/>
              <a:r>
                <a:rPr lang="en-US" sz="1600" dirty="0" smtClean="0">
                  <a:solidFill>
                    <a:schemeClr val="accent2"/>
                  </a:solidFill>
                </a:rPr>
                <a:t>1.75</a:t>
              </a:r>
            </a:p>
          </p:txBody>
        </p:sp>
        <p:sp>
          <p:nvSpPr>
            <p:cNvPr id="67" name="TextBox 66"/>
            <p:cNvSpPr txBox="1"/>
            <p:nvPr/>
          </p:nvSpPr>
          <p:spPr>
            <a:xfrm>
              <a:off x="7336896" y="5979381"/>
              <a:ext cx="812492" cy="338554"/>
            </a:xfrm>
            <a:prstGeom prst="rect">
              <a:avLst/>
            </a:prstGeom>
            <a:noFill/>
          </p:spPr>
          <p:txBody>
            <a:bodyPr wrap="square" rtlCol="0">
              <a:spAutoFit/>
            </a:bodyPr>
            <a:lstStyle/>
            <a:p>
              <a:pPr algn="ctr"/>
              <a:r>
                <a:rPr lang="en-US" sz="1600" dirty="0" smtClean="0">
                  <a:solidFill>
                    <a:schemeClr val="accent2"/>
                  </a:solidFill>
                </a:rPr>
                <a:t>2.5</a:t>
              </a:r>
            </a:p>
          </p:txBody>
        </p:sp>
        <p:sp>
          <p:nvSpPr>
            <p:cNvPr id="68" name="TextBox 67"/>
            <p:cNvSpPr txBox="1"/>
            <p:nvPr/>
          </p:nvSpPr>
          <p:spPr>
            <a:xfrm>
              <a:off x="5587616" y="5026866"/>
              <a:ext cx="812492"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sp>
          <p:nvSpPr>
            <p:cNvPr id="69" name="TextBox 68"/>
            <p:cNvSpPr txBox="1"/>
            <p:nvPr/>
          </p:nvSpPr>
          <p:spPr>
            <a:xfrm>
              <a:off x="7908242" y="5019651"/>
              <a:ext cx="406246"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sp>
          <p:nvSpPr>
            <p:cNvPr id="70" name="TextBox 69"/>
            <p:cNvSpPr txBox="1"/>
            <p:nvPr/>
          </p:nvSpPr>
          <p:spPr>
            <a:xfrm>
              <a:off x="7341197" y="3946426"/>
              <a:ext cx="567045"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sp>
          <p:nvSpPr>
            <p:cNvPr id="71" name="TextBox 70"/>
            <p:cNvSpPr txBox="1"/>
            <p:nvPr/>
          </p:nvSpPr>
          <p:spPr>
            <a:xfrm>
              <a:off x="5581978" y="6310060"/>
              <a:ext cx="2989909" cy="369332"/>
            </a:xfrm>
            <a:prstGeom prst="rect">
              <a:avLst/>
            </a:prstGeom>
            <a:noFill/>
          </p:spPr>
          <p:txBody>
            <a:bodyPr wrap="square" rtlCol="0">
              <a:spAutoFit/>
            </a:bodyPr>
            <a:lstStyle/>
            <a:p>
              <a:pPr algn="ctr"/>
              <a:r>
                <a:rPr lang="en-US" dirty="0" smtClean="0">
                  <a:solidFill>
                    <a:srgbClr val="000000"/>
                  </a:solidFill>
                  <a:latin typeface="+mn-lt"/>
                </a:rPr>
                <a:t>Average Bucket Errors</a:t>
              </a:r>
            </a:p>
          </p:txBody>
        </p:sp>
      </p:grpSp>
      <p:sp>
        <p:nvSpPr>
          <p:cNvPr id="74" name="TextBox 73"/>
          <p:cNvSpPr txBox="1"/>
          <p:nvPr/>
        </p:nvSpPr>
        <p:spPr>
          <a:xfrm>
            <a:off x="2441490" y="3109675"/>
            <a:ext cx="406246" cy="338554"/>
          </a:xfrm>
          <a:prstGeom prst="rect">
            <a:avLst/>
          </a:prstGeom>
          <a:noFill/>
        </p:spPr>
        <p:txBody>
          <a:bodyPr wrap="square" rtlCol="0">
            <a:spAutoFit/>
          </a:bodyPr>
          <a:lstStyle/>
          <a:p>
            <a:pPr algn="ctr"/>
            <a:r>
              <a:rPr lang="en-US" sz="1600" dirty="0">
                <a:solidFill>
                  <a:schemeClr val="accent2"/>
                </a:solidFill>
              </a:rPr>
              <a:t>0</a:t>
            </a:r>
            <a:endParaRPr lang="en-US" sz="1600" dirty="0" smtClean="0">
              <a:solidFill>
                <a:schemeClr val="accent2"/>
              </a:solidFill>
            </a:endParaRPr>
          </a:p>
        </p:txBody>
      </p:sp>
      <p:sp>
        <p:nvSpPr>
          <p:cNvPr id="96" name="Content Placeholder 2"/>
          <p:cNvSpPr txBox="1">
            <a:spLocks/>
          </p:cNvSpPr>
          <p:nvPr/>
        </p:nvSpPr>
        <p:spPr>
          <a:xfrm>
            <a:off x="457200" y="1447800"/>
            <a:ext cx="8228013" cy="4648200"/>
          </a:xfrm>
          <a:prstGeom prst="rect">
            <a:avLst/>
          </a:prstGeom>
        </p:spPr>
        <p:txBody>
          <a:bodyPr/>
          <a:lstStyle>
            <a:lvl1pPr marL="342900" indent="-342900" algn="l" defTabSz="457200"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9pPr>
          </a:lstStyle>
          <a:p>
            <a:pPr marL="400050" lvl="1" indent="0"/>
            <a:endParaRPr lang="en-US" sz="2000" kern="0" dirty="0" smtClean="0"/>
          </a:p>
        </p:txBody>
      </p:sp>
      <p:cxnSp>
        <p:nvCxnSpPr>
          <p:cNvPr id="27" name="Straight Arrow Connector 26"/>
          <p:cNvCxnSpPr/>
          <p:nvPr/>
        </p:nvCxnSpPr>
        <p:spPr bwMode="auto">
          <a:xfrm>
            <a:off x="3443349" y="3746733"/>
            <a:ext cx="1954635" cy="16778"/>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8" name="Oval 97"/>
          <p:cNvSpPr/>
          <p:nvPr/>
        </p:nvSpPr>
        <p:spPr>
          <a:xfrm>
            <a:off x="7084859" y="2624086"/>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A</a:t>
            </a:r>
          </a:p>
        </p:txBody>
      </p:sp>
      <p:sp>
        <p:nvSpPr>
          <p:cNvPr id="99" name="Oval 98"/>
          <p:cNvSpPr/>
          <p:nvPr/>
        </p:nvSpPr>
        <p:spPr>
          <a:xfrm>
            <a:off x="7084859" y="3202970"/>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B</a:t>
            </a:r>
          </a:p>
        </p:txBody>
      </p:sp>
      <p:sp>
        <p:nvSpPr>
          <p:cNvPr id="100" name="Oval 99"/>
          <p:cNvSpPr/>
          <p:nvPr/>
        </p:nvSpPr>
        <p:spPr>
          <a:xfrm>
            <a:off x="6123548" y="3694934"/>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C</a:t>
            </a:r>
          </a:p>
        </p:txBody>
      </p:sp>
      <p:sp>
        <p:nvSpPr>
          <p:cNvPr id="101" name="Oval 100"/>
          <p:cNvSpPr/>
          <p:nvPr/>
        </p:nvSpPr>
        <p:spPr>
          <a:xfrm>
            <a:off x="7525125" y="3694934"/>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F</a:t>
            </a:r>
          </a:p>
        </p:txBody>
      </p:sp>
      <p:sp>
        <p:nvSpPr>
          <p:cNvPr id="102" name="Oval 101"/>
          <p:cNvSpPr/>
          <p:nvPr/>
        </p:nvSpPr>
        <p:spPr>
          <a:xfrm>
            <a:off x="7525125" y="4337103"/>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G</a:t>
            </a:r>
          </a:p>
        </p:txBody>
      </p:sp>
      <p:cxnSp>
        <p:nvCxnSpPr>
          <p:cNvPr id="103" name="Straight Connector 102"/>
          <p:cNvCxnSpPr>
            <a:stCxn id="98" idx="4"/>
            <a:endCxn id="99" idx="0"/>
          </p:cNvCxnSpPr>
          <p:nvPr/>
        </p:nvCxnSpPr>
        <p:spPr>
          <a:xfrm>
            <a:off x="7249959" y="2953006"/>
            <a:ext cx="0" cy="24996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9" idx="3"/>
            <a:endCxn id="100" idx="0"/>
          </p:cNvCxnSpPr>
          <p:nvPr/>
        </p:nvCxnSpPr>
        <p:spPr>
          <a:xfrm flipH="1">
            <a:off x="6288648" y="3483722"/>
            <a:ext cx="844568"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5"/>
            <a:endCxn id="101" idx="0"/>
          </p:cNvCxnSpPr>
          <p:nvPr/>
        </p:nvCxnSpPr>
        <p:spPr>
          <a:xfrm>
            <a:off x="7366700" y="3483722"/>
            <a:ext cx="323524" cy="211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1" idx="4"/>
            <a:endCxn id="102" idx="0"/>
          </p:cNvCxnSpPr>
          <p:nvPr/>
        </p:nvCxnSpPr>
        <p:spPr>
          <a:xfrm>
            <a:off x="7690224" y="4023855"/>
            <a:ext cx="0" cy="31324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5738316" y="4337396"/>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D</a:t>
            </a:r>
          </a:p>
        </p:txBody>
      </p:sp>
      <p:sp>
        <p:nvSpPr>
          <p:cNvPr id="108" name="Oval 107"/>
          <p:cNvSpPr/>
          <p:nvPr/>
        </p:nvSpPr>
        <p:spPr>
          <a:xfrm>
            <a:off x="6803017" y="4337396"/>
            <a:ext cx="330199" cy="328922"/>
          </a:xfrm>
          <a:prstGeom prst="ellipse">
            <a:avLst/>
          </a:prstGeom>
          <a:solidFill>
            <a:srgbClr val="99CCFF"/>
          </a:solidFill>
          <a:ln w="31750">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400" dirty="0">
                <a:solidFill>
                  <a:schemeClr val="tx1"/>
                </a:solidFill>
              </a:rPr>
              <a:t>E</a:t>
            </a:r>
          </a:p>
        </p:txBody>
      </p:sp>
      <p:cxnSp>
        <p:nvCxnSpPr>
          <p:cNvPr id="109" name="Straight Connector 108"/>
          <p:cNvCxnSpPr>
            <a:stCxn id="100" idx="3"/>
            <a:endCxn id="107" idx="0"/>
          </p:cNvCxnSpPr>
          <p:nvPr/>
        </p:nvCxnSpPr>
        <p:spPr>
          <a:xfrm flipH="1">
            <a:off x="5903416" y="3975686"/>
            <a:ext cx="268490" cy="36171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0" idx="5"/>
            <a:endCxn id="108" idx="0"/>
          </p:cNvCxnSpPr>
          <p:nvPr/>
        </p:nvCxnSpPr>
        <p:spPr>
          <a:xfrm>
            <a:off x="6405390" y="3975686"/>
            <a:ext cx="562727" cy="36171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497170" y="4630054"/>
            <a:ext cx="812492" cy="307777"/>
          </a:xfrm>
          <a:prstGeom prst="rect">
            <a:avLst/>
          </a:prstGeom>
          <a:noFill/>
        </p:spPr>
        <p:txBody>
          <a:bodyPr wrap="square" rtlCol="0">
            <a:spAutoFit/>
          </a:bodyPr>
          <a:lstStyle/>
          <a:p>
            <a:pPr algn="ctr"/>
            <a:r>
              <a:rPr lang="en-US" sz="1400" dirty="0" smtClean="0">
                <a:solidFill>
                  <a:schemeClr val="accent2"/>
                </a:solidFill>
              </a:rPr>
              <a:t>2.375</a:t>
            </a:r>
          </a:p>
        </p:txBody>
      </p:sp>
      <p:sp>
        <p:nvSpPr>
          <p:cNvPr id="112" name="TextBox 111"/>
          <p:cNvSpPr txBox="1"/>
          <p:nvPr/>
        </p:nvSpPr>
        <p:spPr>
          <a:xfrm>
            <a:off x="6561871" y="4637816"/>
            <a:ext cx="812492" cy="307777"/>
          </a:xfrm>
          <a:prstGeom prst="rect">
            <a:avLst/>
          </a:prstGeom>
          <a:noFill/>
        </p:spPr>
        <p:txBody>
          <a:bodyPr wrap="square" rtlCol="0">
            <a:spAutoFit/>
          </a:bodyPr>
          <a:lstStyle/>
          <a:p>
            <a:pPr algn="ctr"/>
            <a:r>
              <a:rPr lang="en-US" sz="1400" dirty="0" smtClean="0">
                <a:solidFill>
                  <a:schemeClr val="accent2"/>
                </a:solidFill>
              </a:rPr>
              <a:t>1.75</a:t>
            </a:r>
          </a:p>
        </p:txBody>
      </p:sp>
      <p:sp>
        <p:nvSpPr>
          <p:cNvPr id="113" name="TextBox 112"/>
          <p:cNvSpPr txBox="1"/>
          <p:nvPr/>
        </p:nvSpPr>
        <p:spPr>
          <a:xfrm>
            <a:off x="7283978" y="4637816"/>
            <a:ext cx="812492" cy="307777"/>
          </a:xfrm>
          <a:prstGeom prst="rect">
            <a:avLst/>
          </a:prstGeom>
          <a:noFill/>
        </p:spPr>
        <p:txBody>
          <a:bodyPr wrap="square" rtlCol="0">
            <a:spAutoFit/>
          </a:bodyPr>
          <a:lstStyle/>
          <a:p>
            <a:pPr algn="ctr"/>
            <a:r>
              <a:rPr lang="en-US" sz="1400" dirty="0" smtClean="0">
                <a:solidFill>
                  <a:schemeClr val="accent2"/>
                </a:solidFill>
              </a:rPr>
              <a:t>2.5</a:t>
            </a:r>
          </a:p>
        </p:txBody>
      </p:sp>
      <p:sp>
        <p:nvSpPr>
          <p:cNvPr id="114" name="TextBox 113"/>
          <p:cNvSpPr txBox="1"/>
          <p:nvPr/>
        </p:nvSpPr>
        <p:spPr>
          <a:xfrm>
            <a:off x="5425641" y="3685301"/>
            <a:ext cx="812492" cy="307777"/>
          </a:xfrm>
          <a:prstGeom prst="rect">
            <a:avLst/>
          </a:prstGeom>
          <a:noFill/>
        </p:spPr>
        <p:txBody>
          <a:bodyPr wrap="square" rtlCol="0">
            <a:spAutoFit/>
          </a:bodyPr>
          <a:lstStyle/>
          <a:p>
            <a:pPr algn="ctr"/>
            <a:r>
              <a:rPr lang="en-US" sz="1400" dirty="0" smtClean="0">
                <a:solidFill>
                  <a:schemeClr val="accent2"/>
                </a:solidFill>
              </a:rPr>
              <a:t>2.0625</a:t>
            </a:r>
          </a:p>
        </p:txBody>
      </p:sp>
      <p:sp>
        <p:nvSpPr>
          <p:cNvPr id="115" name="TextBox 114"/>
          <p:cNvSpPr txBox="1"/>
          <p:nvPr/>
        </p:nvSpPr>
        <p:spPr>
          <a:xfrm>
            <a:off x="7855323" y="3678086"/>
            <a:ext cx="557007" cy="307777"/>
          </a:xfrm>
          <a:prstGeom prst="rect">
            <a:avLst/>
          </a:prstGeom>
          <a:noFill/>
        </p:spPr>
        <p:txBody>
          <a:bodyPr wrap="square" rtlCol="0">
            <a:spAutoFit/>
          </a:bodyPr>
          <a:lstStyle/>
          <a:p>
            <a:pPr algn="ctr"/>
            <a:r>
              <a:rPr lang="en-US" sz="1400" dirty="0" smtClean="0">
                <a:solidFill>
                  <a:schemeClr val="accent2"/>
                </a:solidFill>
              </a:rPr>
              <a:t>1.25</a:t>
            </a:r>
          </a:p>
        </p:txBody>
      </p:sp>
      <p:sp>
        <p:nvSpPr>
          <p:cNvPr id="116" name="TextBox 115"/>
          <p:cNvSpPr txBox="1"/>
          <p:nvPr/>
        </p:nvSpPr>
        <p:spPr>
          <a:xfrm>
            <a:off x="7331359" y="2604861"/>
            <a:ext cx="939733" cy="307777"/>
          </a:xfrm>
          <a:prstGeom prst="rect">
            <a:avLst/>
          </a:prstGeom>
          <a:noFill/>
        </p:spPr>
        <p:txBody>
          <a:bodyPr wrap="square" rtlCol="0">
            <a:spAutoFit/>
          </a:bodyPr>
          <a:lstStyle/>
          <a:p>
            <a:pPr algn="ctr"/>
            <a:r>
              <a:rPr lang="en-US" sz="1400" dirty="0" smtClean="0">
                <a:solidFill>
                  <a:schemeClr val="accent2"/>
                </a:solidFill>
              </a:rPr>
              <a:t>0.828125</a:t>
            </a:r>
          </a:p>
        </p:txBody>
      </p:sp>
      <p:sp>
        <p:nvSpPr>
          <p:cNvPr id="118" name="TextBox 117"/>
          <p:cNvSpPr txBox="1"/>
          <p:nvPr/>
        </p:nvSpPr>
        <p:spPr>
          <a:xfrm>
            <a:off x="7368677" y="3152858"/>
            <a:ext cx="892891" cy="307777"/>
          </a:xfrm>
          <a:prstGeom prst="rect">
            <a:avLst/>
          </a:prstGeom>
          <a:noFill/>
        </p:spPr>
        <p:txBody>
          <a:bodyPr wrap="square" rtlCol="0">
            <a:spAutoFit/>
          </a:bodyPr>
          <a:lstStyle/>
          <a:p>
            <a:pPr algn="ctr"/>
            <a:r>
              <a:rPr lang="en-US" sz="1400" dirty="0" smtClean="0">
                <a:solidFill>
                  <a:schemeClr val="accent2"/>
                </a:solidFill>
              </a:rPr>
              <a:t>1.65625</a:t>
            </a:r>
          </a:p>
        </p:txBody>
      </p:sp>
      <p:sp>
        <p:nvSpPr>
          <p:cNvPr id="28" name="TextBox 27"/>
          <p:cNvSpPr txBox="1"/>
          <p:nvPr/>
        </p:nvSpPr>
        <p:spPr>
          <a:xfrm>
            <a:off x="3487122" y="3202970"/>
            <a:ext cx="1864811" cy="523220"/>
          </a:xfrm>
          <a:prstGeom prst="rect">
            <a:avLst/>
          </a:prstGeom>
          <a:noFill/>
        </p:spPr>
        <p:txBody>
          <a:bodyPr wrap="square" rtlCol="0">
            <a:spAutoFit/>
          </a:bodyPr>
          <a:lstStyle/>
          <a:p>
            <a:pPr algn="ctr"/>
            <a:r>
              <a:rPr lang="en-US" sz="1400" dirty="0" smtClean="0">
                <a:solidFill>
                  <a:srgbClr val="000000"/>
                </a:solidFill>
                <a:latin typeface="+mn-lt"/>
              </a:rPr>
              <a:t>Bottom-up propagation</a:t>
            </a:r>
          </a:p>
        </p:txBody>
      </p:sp>
      <p:sp>
        <p:nvSpPr>
          <p:cNvPr id="30" name="TextBox 29"/>
          <p:cNvSpPr txBox="1"/>
          <p:nvPr/>
        </p:nvSpPr>
        <p:spPr>
          <a:xfrm>
            <a:off x="5982449" y="5795585"/>
            <a:ext cx="2784610" cy="646331"/>
          </a:xfrm>
          <a:prstGeom prst="rect">
            <a:avLst/>
          </a:prstGeom>
          <a:noFill/>
        </p:spPr>
        <p:txBody>
          <a:bodyPr wrap="square" rtlCol="0">
            <a:spAutoFit/>
          </a:bodyPr>
          <a:lstStyle/>
          <a:p>
            <a:pPr algn="ctr"/>
            <a:r>
              <a:rPr lang="en-US" dirty="0" smtClean="0">
                <a:solidFill>
                  <a:srgbClr val="000000"/>
                </a:solidFill>
                <a:latin typeface="+mn-lt"/>
              </a:rPr>
              <a:t>Provides an error estimate of </a:t>
            </a:r>
            <a:r>
              <a:rPr lang="en-US" i="1" dirty="0" err="1" smtClean="0">
                <a:solidFill>
                  <a:srgbClr val="000000"/>
                </a:solidFill>
                <a:latin typeface="+mn-lt"/>
              </a:rPr>
              <a:t>subproblems</a:t>
            </a:r>
            <a:r>
              <a:rPr lang="en-US" dirty="0" smtClean="0">
                <a:solidFill>
                  <a:srgbClr val="000000"/>
                </a:solidFill>
                <a:latin typeface="+mn-lt"/>
              </a:rPr>
              <a:t> instead.</a:t>
            </a:r>
          </a:p>
        </p:txBody>
      </p:sp>
      <p:sp>
        <p:nvSpPr>
          <p:cNvPr id="63" name="TextBox 62"/>
          <p:cNvSpPr txBox="1"/>
          <p:nvPr/>
        </p:nvSpPr>
        <p:spPr>
          <a:xfrm>
            <a:off x="5525070" y="4914336"/>
            <a:ext cx="2989909" cy="646331"/>
          </a:xfrm>
          <a:prstGeom prst="rect">
            <a:avLst/>
          </a:prstGeom>
          <a:noFill/>
        </p:spPr>
        <p:txBody>
          <a:bodyPr wrap="square" rtlCol="0">
            <a:spAutoFit/>
          </a:bodyPr>
          <a:lstStyle/>
          <a:p>
            <a:pPr algn="ctr"/>
            <a:r>
              <a:rPr lang="en-US" dirty="0" smtClean="0">
                <a:solidFill>
                  <a:srgbClr val="000000"/>
                </a:solidFill>
                <a:latin typeface="+mn-lt"/>
              </a:rPr>
              <a:t>Average (Constant) Subtree Errors</a:t>
            </a:r>
          </a:p>
        </p:txBody>
      </p:sp>
      <p:sp>
        <p:nvSpPr>
          <p:cNvPr id="3" name="Slide Number Placeholder 2"/>
          <p:cNvSpPr>
            <a:spLocks noGrp="1"/>
          </p:cNvSpPr>
          <p:nvPr>
            <p:ph type="sldNum" sz="quarter" idx="10"/>
          </p:nvPr>
        </p:nvSpPr>
        <p:spPr/>
        <p:txBody>
          <a:bodyPr/>
          <a:lstStyle/>
          <a:p>
            <a:fld id="{6848FA96-84E8-4582-860F-337DD09F5A80}" type="slidenum">
              <a:rPr lang="en-US" smtClean="0"/>
              <a:t>57</a:t>
            </a:fld>
            <a:endParaRPr lang="en-US"/>
          </a:p>
        </p:txBody>
      </p:sp>
    </p:spTree>
    <p:extLst>
      <p:ext uri="{BB962C8B-B14F-4D97-AF65-F5344CB8AC3E}">
        <p14:creationId xmlns:p14="http://schemas.microsoft.com/office/powerpoint/2010/main" val="37608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2" grpId="0" animBg="1"/>
      <p:bldP spid="107" grpId="0" animBg="1"/>
      <p:bldP spid="108" grpId="0" animBg="1"/>
      <p:bldP spid="111" grpId="0"/>
      <p:bldP spid="112" grpId="0"/>
      <p:bldP spid="113" grpId="0"/>
      <p:bldP spid="114" grpId="0"/>
      <p:bldP spid="115" grpId="0"/>
      <p:bldP spid="116" grpId="0"/>
      <p:bldP spid="118" grpId="0"/>
      <p:bldP spid="28" grpId="0"/>
      <p:bldP spid="30" grpId="0"/>
      <p:bldP spid="6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pic>
        <p:nvPicPr>
          <p:cNvPr id="4" name="Picture 3"/>
          <p:cNvPicPr>
            <a:picLocks noChangeAspect="1"/>
          </p:cNvPicPr>
          <p:nvPr/>
        </p:nvPicPr>
        <p:blipFill>
          <a:blip r:embed="rId3"/>
          <a:stretch>
            <a:fillRect/>
          </a:stretch>
        </p:blipFill>
        <p:spPr>
          <a:xfrm>
            <a:off x="1938980" y="1242852"/>
            <a:ext cx="5286201" cy="2020664"/>
          </a:xfrm>
          <a:prstGeom prst="rect">
            <a:avLst/>
          </a:prstGeom>
        </p:spPr>
      </p:pic>
      <p:sp>
        <p:nvSpPr>
          <p:cNvPr id="5" name="Content Placeholder 2"/>
          <p:cNvSpPr>
            <a:spLocks noGrp="1"/>
          </p:cNvSpPr>
          <p:nvPr>
            <p:ph idx="1"/>
          </p:nvPr>
        </p:nvSpPr>
        <p:spPr>
          <a:xfrm>
            <a:off x="456481" y="3660956"/>
            <a:ext cx="8226720" cy="2972757"/>
          </a:xfrm>
        </p:spPr>
        <p:txBody>
          <a:bodyPr>
            <a:normAutofit/>
          </a:bodyPr>
          <a:lstStyle/>
          <a:p>
            <a:pPr marL="514350" indent="-514350">
              <a:buFont typeface="Arial" panose="020B0604020202020204" pitchFamily="34" charset="0"/>
              <a:buChar char="•"/>
            </a:pPr>
            <a:r>
              <a:rPr lang="en-US" sz="2000" dirty="0" smtClean="0"/>
              <a:t>AOBF with 5 </a:t>
            </a:r>
            <a:r>
              <a:rPr lang="en-US" sz="2000" dirty="0" err="1" smtClean="0"/>
              <a:t>subproblem</a:t>
            </a:r>
            <a:r>
              <a:rPr lang="en-US" sz="2000" dirty="0" smtClean="0"/>
              <a:t> ordering heuristics</a:t>
            </a:r>
          </a:p>
          <a:p>
            <a:pPr marL="871926" lvl="1" indent="-457200">
              <a:buFont typeface="Arial" panose="020B0604020202020204" pitchFamily="34" charset="0"/>
              <a:buChar char="•"/>
            </a:pPr>
            <a:r>
              <a:rPr lang="en-US" sz="2000" dirty="0" smtClean="0"/>
              <a:t>Baseline ordering heuristic (H)</a:t>
            </a:r>
          </a:p>
          <a:p>
            <a:pPr marL="871926" lvl="1" indent="-457200">
              <a:buFont typeface="Arial" panose="020B0604020202020204" pitchFamily="34" charset="0"/>
              <a:buChar char="•"/>
            </a:pPr>
            <a:r>
              <a:rPr lang="en-US" sz="2000" dirty="0" smtClean="0"/>
              <a:t>Constant Subtree Error, absolute/relative errors (C-A, C-R)</a:t>
            </a:r>
          </a:p>
          <a:p>
            <a:pPr marL="871926" lvl="1" indent="-457200">
              <a:buFont typeface="Arial" panose="020B0604020202020204" pitchFamily="34" charset="0"/>
              <a:buChar char="•"/>
            </a:pPr>
            <a:r>
              <a:rPr lang="en-US" sz="2000" dirty="0" smtClean="0"/>
              <a:t>Subtree Error Functions, absolute/relative errors (SB-A, SB-R)</a:t>
            </a:r>
          </a:p>
          <a:p>
            <a:pPr marL="871926" lvl="1" indent="-457200">
              <a:buFont typeface="Arial" panose="020B0604020202020204" pitchFamily="34" charset="0"/>
              <a:buChar char="•"/>
            </a:pPr>
            <a:r>
              <a:rPr lang="en-US" sz="2000" dirty="0" smtClean="0"/>
              <a:t>All are compiled before search</a:t>
            </a:r>
          </a:p>
          <a:p>
            <a:pPr marL="509041" indent="-457200">
              <a:buFont typeface="Arial" panose="020B0604020202020204" pitchFamily="34" charset="0"/>
              <a:buChar char="•"/>
            </a:pPr>
            <a:r>
              <a:rPr lang="en-US" sz="2000" b="1" dirty="0" smtClean="0"/>
              <a:t>Main question</a:t>
            </a:r>
            <a:r>
              <a:rPr lang="en-US" sz="2000" dirty="0" smtClean="0"/>
              <a:t>: Significance of the impact of more informed </a:t>
            </a:r>
            <a:r>
              <a:rPr lang="en-US" sz="2000" dirty="0" err="1" smtClean="0"/>
              <a:t>subproblem</a:t>
            </a:r>
            <a:r>
              <a:rPr lang="en-US" sz="2000" dirty="0" smtClean="0"/>
              <a:t> orderings.</a:t>
            </a:r>
          </a:p>
        </p:txBody>
      </p:sp>
      <p:sp>
        <p:nvSpPr>
          <p:cNvPr id="3" name="Slide Number Placeholder 2"/>
          <p:cNvSpPr>
            <a:spLocks noGrp="1"/>
          </p:cNvSpPr>
          <p:nvPr>
            <p:ph type="sldNum" sz="quarter" idx="10"/>
          </p:nvPr>
        </p:nvSpPr>
        <p:spPr/>
        <p:txBody>
          <a:bodyPr/>
          <a:lstStyle/>
          <a:p>
            <a:fld id="{6848FA96-84E8-4582-860F-337DD09F5A80}" type="slidenum">
              <a:rPr lang="en-US" smtClean="0"/>
              <a:t>58</a:t>
            </a:fld>
            <a:endParaRPr lang="en-US"/>
          </a:p>
        </p:txBody>
      </p:sp>
    </p:spTree>
    <p:extLst>
      <p:ext uri="{BB962C8B-B14F-4D97-AF65-F5344CB8AC3E}">
        <p14:creationId xmlns:p14="http://schemas.microsoft.com/office/powerpoint/2010/main" val="1375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Bound Quality </a:t>
            </a:r>
            <a:r>
              <a:rPr lang="en-US" dirty="0"/>
              <a:t>O</a:t>
            </a:r>
            <a:r>
              <a:rPr lang="en-US" dirty="0" smtClean="0"/>
              <a:t>ver Time/Nodes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604" y="4241830"/>
            <a:ext cx="4152911" cy="254711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6315" y="1761387"/>
            <a:ext cx="4044200" cy="248044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9226" y="1761387"/>
            <a:ext cx="3941482" cy="2417442"/>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50515" y="4278769"/>
            <a:ext cx="4032457" cy="2473240"/>
          </a:xfrm>
          <a:prstGeom prst="rect">
            <a:avLst/>
          </a:prstGeom>
        </p:spPr>
      </p:pic>
      <p:sp>
        <p:nvSpPr>
          <p:cNvPr id="6" name="Slide Number Placeholder 5"/>
          <p:cNvSpPr>
            <a:spLocks noGrp="1"/>
          </p:cNvSpPr>
          <p:nvPr>
            <p:ph type="sldNum" sz="quarter" idx="10"/>
          </p:nvPr>
        </p:nvSpPr>
        <p:spPr/>
        <p:txBody>
          <a:bodyPr/>
          <a:lstStyle/>
          <a:p>
            <a:fld id="{6848FA96-84E8-4582-860F-337DD09F5A80}" type="slidenum">
              <a:rPr lang="en-US" smtClean="0"/>
              <a:t>59</a:t>
            </a:fld>
            <a:endParaRPr lang="en-US"/>
          </a:p>
        </p:txBody>
      </p:sp>
    </p:spTree>
    <p:extLst>
      <p:ext uri="{BB962C8B-B14F-4D97-AF65-F5344CB8AC3E}">
        <p14:creationId xmlns:p14="http://schemas.microsoft.com/office/powerpoint/2010/main" val="245502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pic>
        <p:nvPicPr>
          <p:cNvPr id="8" name="Picture 7"/>
          <p:cNvPicPr>
            <a:picLocks noChangeAspect="1"/>
          </p:cNvPicPr>
          <p:nvPr/>
        </p:nvPicPr>
        <p:blipFill>
          <a:blip r:embed="rId3"/>
          <a:stretch>
            <a:fillRect/>
          </a:stretch>
        </p:blipFill>
        <p:spPr>
          <a:xfrm>
            <a:off x="2918745" y="2292882"/>
            <a:ext cx="3004558" cy="2346774"/>
          </a:xfrm>
          <a:prstGeom prst="rect">
            <a:avLst/>
          </a:prstGeom>
        </p:spPr>
      </p:pic>
      <p:sp>
        <p:nvSpPr>
          <p:cNvPr id="10" name="TextBox 9"/>
          <p:cNvSpPr txBox="1"/>
          <p:nvPr/>
        </p:nvSpPr>
        <p:spPr>
          <a:xfrm>
            <a:off x="2918745" y="1798537"/>
            <a:ext cx="3148641" cy="369332"/>
          </a:xfrm>
          <a:prstGeom prst="rect">
            <a:avLst/>
          </a:prstGeom>
          <a:noFill/>
        </p:spPr>
        <p:txBody>
          <a:bodyPr wrap="square" rtlCol="0">
            <a:spAutoFit/>
          </a:bodyPr>
          <a:lstStyle/>
          <a:p>
            <a:pPr algn="ctr"/>
            <a:r>
              <a:rPr lang="en-US" dirty="0" smtClean="0"/>
              <a:t>Protein Folding</a:t>
            </a:r>
            <a:endParaRPr lang="en-US" dirty="0"/>
          </a:p>
        </p:txBody>
      </p:sp>
      <p:sp>
        <p:nvSpPr>
          <p:cNvPr id="12" name="TextBox 11"/>
          <p:cNvSpPr txBox="1"/>
          <p:nvPr/>
        </p:nvSpPr>
        <p:spPr>
          <a:xfrm>
            <a:off x="2489816" y="4771801"/>
            <a:ext cx="4184530" cy="1477328"/>
          </a:xfrm>
          <a:prstGeom prst="rect">
            <a:avLst/>
          </a:prstGeom>
          <a:noFill/>
        </p:spPr>
        <p:txBody>
          <a:bodyPr wrap="square" rtlCol="0">
            <a:spAutoFit/>
          </a:bodyPr>
          <a:lstStyle/>
          <a:p>
            <a:r>
              <a:rPr lang="en-US" dirty="0"/>
              <a:t>Find the most likely (minimum energy) </a:t>
            </a:r>
          </a:p>
          <a:p>
            <a:r>
              <a:rPr lang="en-US" dirty="0"/>
              <a:t>configuration of the amino acids in </a:t>
            </a:r>
            <a:r>
              <a:rPr lang="en-US" dirty="0" smtClean="0"/>
              <a:t>a protein</a:t>
            </a:r>
          </a:p>
          <a:p>
            <a:endParaRPr lang="en-US" dirty="0" smtClean="0"/>
          </a:p>
          <a:p>
            <a:pPr algn="r"/>
            <a:r>
              <a:rPr lang="en-US" dirty="0" smtClean="0">
                <a:solidFill>
                  <a:srgbClr val="0070C0"/>
                </a:solidFill>
              </a:rPr>
              <a:t>[</a:t>
            </a:r>
            <a:r>
              <a:rPr lang="en-US" dirty="0" err="1" smtClean="0">
                <a:solidFill>
                  <a:srgbClr val="0070C0"/>
                </a:solidFill>
              </a:rPr>
              <a:t>Yanover</a:t>
            </a:r>
            <a:r>
              <a:rPr lang="en-US" dirty="0" smtClean="0">
                <a:solidFill>
                  <a:srgbClr val="0070C0"/>
                </a:solidFill>
              </a:rPr>
              <a:t> &amp; Weiss 2002]</a:t>
            </a:r>
            <a:endParaRPr lang="en-US" dirty="0">
              <a:solidFill>
                <a:srgbClr val="0070C0"/>
              </a:solidFill>
            </a:endParaRPr>
          </a:p>
        </p:txBody>
      </p:sp>
      <p:sp>
        <p:nvSpPr>
          <p:cNvPr id="3" name="Slide Number Placeholder 2"/>
          <p:cNvSpPr>
            <a:spLocks noGrp="1"/>
          </p:cNvSpPr>
          <p:nvPr>
            <p:ph type="sldNum" sz="quarter" idx="10"/>
          </p:nvPr>
        </p:nvSpPr>
        <p:spPr/>
        <p:txBody>
          <a:bodyPr/>
          <a:lstStyle/>
          <a:p>
            <a:fld id="{6848FA96-84E8-4582-860F-337DD09F5A80}" type="slidenum">
              <a:rPr lang="en-US" smtClean="0"/>
              <a:t>6</a:t>
            </a:fld>
            <a:endParaRPr lang="en-US"/>
          </a:p>
        </p:txBody>
      </p:sp>
    </p:spTree>
    <p:extLst>
      <p:ext uri="{BB962C8B-B14F-4D97-AF65-F5344CB8AC3E}">
        <p14:creationId xmlns:p14="http://schemas.microsoft.com/office/powerpoint/2010/main" val="310345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ummary of Bound Quality Over Time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6056" y="2879203"/>
            <a:ext cx="4297370" cy="1982162"/>
          </a:xfr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0068" y="2868883"/>
            <a:ext cx="4319744" cy="19924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56" y="5988320"/>
            <a:ext cx="8705850" cy="228600"/>
          </a:xfrm>
          <a:prstGeom prst="rect">
            <a:avLst/>
          </a:prstGeom>
        </p:spPr>
      </p:pic>
      <p:sp>
        <p:nvSpPr>
          <p:cNvPr id="3" name="Slide Number Placeholder 2"/>
          <p:cNvSpPr>
            <a:spLocks noGrp="1"/>
          </p:cNvSpPr>
          <p:nvPr>
            <p:ph type="sldNum" sz="quarter" idx="10"/>
          </p:nvPr>
        </p:nvSpPr>
        <p:spPr/>
        <p:txBody>
          <a:bodyPr/>
          <a:lstStyle/>
          <a:p>
            <a:fld id="{6848FA96-84E8-4582-860F-337DD09F5A80}" type="slidenum">
              <a:rPr lang="en-US" smtClean="0"/>
              <a:t>60</a:t>
            </a:fld>
            <a:endParaRPr lang="en-US"/>
          </a:p>
        </p:txBody>
      </p:sp>
    </p:spTree>
    <p:extLst>
      <p:ext uri="{BB962C8B-B14F-4D97-AF65-F5344CB8AC3E}">
        <p14:creationId xmlns:p14="http://schemas.microsoft.com/office/powerpoint/2010/main" val="22352764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6481" y="1451671"/>
            <a:ext cx="8226720" cy="5149153"/>
          </a:xfrm>
        </p:spPr>
        <p:txBody>
          <a:bodyPr>
            <a:normAutofit/>
          </a:bodyPr>
          <a:lstStyle/>
          <a:p>
            <a:pPr marL="457200" indent="-457200">
              <a:buFont typeface="Arial" panose="020B0604020202020204" pitchFamily="34" charset="0"/>
              <a:buChar char="•"/>
            </a:pPr>
            <a:r>
              <a:rPr lang="en-US" dirty="0" smtClean="0"/>
              <a:t>Reduced number of nodes in many cases and often cost-effective</a:t>
            </a:r>
          </a:p>
          <a:p>
            <a:pPr marL="457200" indent="-457200">
              <a:buFont typeface="Arial" panose="020B0604020202020204" pitchFamily="34" charset="0"/>
              <a:buChar char="•"/>
            </a:pPr>
            <a:r>
              <a:rPr lang="en-US" dirty="0" smtClean="0"/>
              <a:t>Less effective on problems where strong heuristics were possible</a:t>
            </a:r>
          </a:p>
          <a:p>
            <a:pPr marL="0" indent="0"/>
            <a:endParaRPr lang="en-US" dirty="0" smtClean="0"/>
          </a:p>
        </p:txBody>
      </p:sp>
      <p:sp>
        <p:nvSpPr>
          <p:cNvPr id="4" name="Slide Number Placeholder 3"/>
          <p:cNvSpPr>
            <a:spLocks noGrp="1"/>
          </p:cNvSpPr>
          <p:nvPr>
            <p:ph type="sldNum" sz="quarter" idx="10"/>
          </p:nvPr>
        </p:nvSpPr>
        <p:spPr/>
        <p:txBody>
          <a:bodyPr/>
          <a:lstStyle/>
          <a:p>
            <a:fld id="{6848FA96-84E8-4582-860F-337DD09F5A80}" type="slidenum">
              <a:rPr lang="en-US" smtClean="0"/>
              <a:t>61</a:t>
            </a:fld>
            <a:endParaRPr lang="en-US"/>
          </a:p>
        </p:txBody>
      </p:sp>
    </p:spTree>
    <p:extLst>
      <p:ext uri="{BB962C8B-B14F-4D97-AF65-F5344CB8AC3E}">
        <p14:creationId xmlns:p14="http://schemas.microsoft.com/office/powerpoint/2010/main" val="17118714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456481" y="1451671"/>
            <a:ext cx="8226720" cy="5149153"/>
          </a:xfrm>
        </p:spPr>
        <p:txBody>
          <a:bodyPr>
            <a:normAutofit fontScale="92500"/>
          </a:bodyPr>
          <a:lstStyle/>
          <a:p>
            <a:r>
              <a:rPr lang="en-US" sz="2400" dirty="0" smtClean="0"/>
              <a:t>Look-ahead</a:t>
            </a:r>
          </a:p>
          <a:p>
            <a:pPr marL="285750" indent="-285750">
              <a:buFont typeface="Arial" panose="020B0604020202020204" pitchFamily="34" charset="0"/>
              <a:buChar char="•"/>
            </a:pPr>
            <a:r>
              <a:rPr lang="en-US" sz="1300" dirty="0" smtClean="0"/>
              <a:t>William Lam, </a:t>
            </a:r>
            <a:r>
              <a:rPr lang="en-US" sz="1300" dirty="0" err="1"/>
              <a:t>Kalev</a:t>
            </a:r>
            <a:r>
              <a:rPr lang="en-US" sz="1300" dirty="0"/>
              <a:t> </a:t>
            </a:r>
            <a:r>
              <a:rPr lang="en-US" sz="1300" dirty="0" err="1"/>
              <a:t>Kask</a:t>
            </a:r>
            <a:r>
              <a:rPr lang="en-US" sz="1300" dirty="0"/>
              <a:t>, </a:t>
            </a:r>
            <a:r>
              <a:rPr lang="en-US" sz="1300" dirty="0" smtClean="0"/>
              <a:t>Javier </a:t>
            </a:r>
            <a:r>
              <a:rPr lang="en-US" sz="1300" dirty="0" err="1" smtClean="0"/>
              <a:t>Larrosa</a:t>
            </a:r>
            <a:r>
              <a:rPr lang="en-US" sz="1300" dirty="0" smtClean="0"/>
              <a:t>, and Rina </a:t>
            </a:r>
            <a:r>
              <a:rPr lang="en-US" sz="1300" dirty="0" err="1" smtClean="0"/>
              <a:t>Dechter</a:t>
            </a:r>
            <a:r>
              <a:rPr lang="en-US" sz="1300" dirty="0" smtClean="0"/>
              <a:t>.</a:t>
            </a:r>
            <a:r>
              <a:rPr lang="en-US" sz="1300" dirty="0"/>
              <a:t/>
            </a:r>
            <a:br>
              <a:rPr lang="en-US" sz="1300" dirty="0"/>
            </a:br>
            <a:r>
              <a:rPr lang="en-US" sz="1300" b="1" dirty="0" smtClean="0"/>
              <a:t>Cost-Directed Look-ahead in AND/OR Search via Residual Analysis</a:t>
            </a:r>
            <a:r>
              <a:rPr lang="en-US" sz="1300" dirty="0" smtClean="0"/>
              <a:t>. (JAIR, under submission)</a:t>
            </a:r>
          </a:p>
          <a:p>
            <a:pPr marL="285750" indent="-285750">
              <a:buFont typeface="Arial" panose="020B0604020202020204" pitchFamily="34" charset="0"/>
              <a:buChar char="•"/>
            </a:pPr>
            <a:r>
              <a:rPr lang="en-US" sz="1300" dirty="0" smtClean="0"/>
              <a:t>Rina </a:t>
            </a:r>
            <a:r>
              <a:rPr lang="en-US" sz="1300" dirty="0" err="1"/>
              <a:t>Dechter</a:t>
            </a:r>
            <a:r>
              <a:rPr lang="en-US" sz="1300" dirty="0"/>
              <a:t>, </a:t>
            </a:r>
            <a:r>
              <a:rPr lang="en-US" sz="1300" dirty="0" err="1"/>
              <a:t>Kalev</a:t>
            </a:r>
            <a:r>
              <a:rPr lang="en-US" sz="1300" dirty="0"/>
              <a:t> </a:t>
            </a:r>
            <a:r>
              <a:rPr lang="en-US" sz="1300" dirty="0" err="1"/>
              <a:t>Kask</a:t>
            </a:r>
            <a:r>
              <a:rPr lang="en-US" sz="1300" dirty="0"/>
              <a:t>, William Lam, and Javier </a:t>
            </a:r>
            <a:r>
              <a:rPr lang="en-US" sz="1300" dirty="0" err="1" smtClean="0"/>
              <a:t>Larrosa</a:t>
            </a:r>
            <a:r>
              <a:rPr lang="en-US" sz="1300" dirty="0" smtClean="0"/>
              <a:t>.</a:t>
            </a:r>
            <a:r>
              <a:rPr lang="en-US" sz="1300" dirty="0"/>
              <a:t/>
            </a:r>
            <a:br>
              <a:rPr lang="en-US" sz="1300" dirty="0"/>
            </a:br>
            <a:r>
              <a:rPr lang="en-US" sz="1300" b="1" dirty="0"/>
              <a:t>Look-ahead with Mini-Bucket Heuristics for MPE</a:t>
            </a:r>
            <a:r>
              <a:rPr lang="en-US" sz="1300" dirty="0" smtClean="0"/>
              <a:t>. (AAAI 2016)</a:t>
            </a:r>
          </a:p>
          <a:p>
            <a:pPr marL="285750" indent="-285750">
              <a:buFont typeface="Arial" panose="020B0604020202020204" pitchFamily="34" charset="0"/>
              <a:buChar char="•"/>
            </a:pPr>
            <a:r>
              <a:rPr lang="en-US" sz="1300" dirty="0"/>
              <a:t>William Lam, </a:t>
            </a:r>
            <a:r>
              <a:rPr lang="en-US" sz="1300" dirty="0" err="1"/>
              <a:t>Kalev</a:t>
            </a:r>
            <a:r>
              <a:rPr lang="en-US" sz="1300" dirty="0"/>
              <a:t> </a:t>
            </a:r>
            <a:r>
              <a:rPr lang="en-US" sz="1300" dirty="0" err="1"/>
              <a:t>Kask</a:t>
            </a:r>
            <a:r>
              <a:rPr lang="en-US" sz="1300" dirty="0"/>
              <a:t>, and Rina </a:t>
            </a:r>
            <a:r>
              <a:rPr lang="en-US" sz="1300" dirty="0" err="1"/>
              <a:t>Dechter</a:t>
            </a:r>
            <a:r>
              <a:rPr lang="en-US" sz="1300" dirty="0"/>
              <a:t/>
            </a:r>
            <a:br>
              <a:rPr lang="en-US" sz="1300" dirty="0"/>
            </a:br>
            <a:r>
              <a:rPr lang="en-US" sz="1300" b="1" dirty="0"/>
              <a:t>Empowering Mini-Bucket in Anytime Heuristic Search with Look-Ahead: Preliminary Evaluation</a:t>
            </a:r>
            <a:r>
              <a:rPr lang="en-US" sz="1300" dirty="0" smtClean="0"/>
              <a:t>. (SOCS 2015)</a:t>
            </a:r>
          </a:p>
          <a:p>
            <a:pPr marL="0" indent="0"/>
            <a:r>
              <a:rPr lang="en-US" sz="2400" dirty="0" err="1" smtClean="0"/>
              <a:t>Subproblem</a:t>
            </a:r>
            <a:r>
              <a:rPr lang="en-US" sz="2400" dirty="0" smtClean="0"/>
              <a:t> Ordering for AOBF</a:t>
            </a:r>
          </a:p>
          <a:p>
            <a:pPr marL="285750" indent="-285750">
              <a:buFont typeface="Arial" panose="020B0604020202020204" pitchFamily="34" charset="0"/>
              <a:buChar char="•"/>
            </a:pPr>
            <a:r>
              <a:rPr lang="en-US" sz="1300" dirty="0"/>
              <a:t>William Lam, </a:t>
            </a:r>
            <a:r>
              <a:rPr lang="en-US" sz="1300" dirty="0" err="1"/>
              <a:t>Kalev</a:t>
            </a:r>
            <a:r>
              <a:rPr lang="en-US" sz="1300" dirty="0"/>
              <a:t> </a:t>
            </a:r>
            <a:r>
              <a:rPr lang="en-US" sz="1300" dirty="0" err="1"/>
              <a:t>Kask</a:t>
            </a:r>
            <a:r>
              <a:rPr lang="en-US" sz="1300" dirty="0"/>
              <a:t>, Rina </a:t>
            </a:r>
            <a:r>
              <a:rPr lang="en-US" sz="1300" dirty="0" err="1"/>
              <a:t>Dechter</a:t>
            </a:r>
            <a:r>
              <a:rPr lang="en-US" sz="1300" dirty="0"/>
              <a:t>, and Javier </a:t>
            </a:r>
            <a:r>
              <a:rPr lang="en-US" sz="1300" dirty="0" err="1"/>
              <a:t>Larrosa</a:t>
            </a:r>
            <a:r>
              <a:rPr lang="en-US" sz="1300" dirty="0"/>
              <a:t/>
            </a:r>
            <a:br>
              <a:rPr lang="en-US" sz="1300" dirty="0"/>
            </a:br>
            <a:r>
              <a:rPr lang="en-US" sz="1300" b="1" dirty="0"/>
              <a:t>On the Impact of </a:t>
            </a:r>
            <a:r>
              <a:rPr lang="en-US" sz="1300" b="1" dirty="0" err="1"/>
              <a:t>Subproblem</a:t>
            </a:r>
            <a:r>
              <a:rPr lang="en-US" sz="1300" b="1" dirty="0"/>
              <a:t> Orderings on Anytime AND/OR Best-First Search for Lower-Bounds</a:t>
            </a:r>
            <a:r>
              <a:rPr lang="en-US" sz="1300" dirty="0" smtClean="0"/>
              <a:t>. (ECAI 2016)</a:t>
            </a:r>
          </a:p>
          <a:p>
            <a:pPr marL="0" indent="0"/>
            <a:r>
              <a:rPr lang="en-US" sz="2400" dirty="0" smtClean="0"/>
              <a:t>Dynamic Heuristics</a:t>
            </a:r>
            <a:endParaRPr lang="en-US" sz="2400" dirty="0"/>
          </a:p>
          <a:p>
            <a:pPr marL="285750" indent="-285750">
              <a:buFont typeface="Arial" panose="020B0604020202020204" pitchFamily="34" charset="0"/>
              <a:buChar char="•"/>
            </a:pPr>
            <a:r>
              <a:rPr lang="en-US" sz="1300" dirty="0"/>
              <a:t>William Lam, </a:t>
            </a:r>
            <a:r>
              <a:rPr lang="en-US" sz="1300" dirty="0" err="1"/>
              <a:t>Kalev</a:t>
            </a:r>
            <a:r>
              <a:rPr lang="en-US" sz="1300" dirty="0"/>
              <a:t> </a:t>
            </a:r>
            <a:r>
              <a:rPr lang="en-US" sz="1300" dirty="0" err="1"/>
              <a:t>Kask</a:t>
            </a:r>
            <a:r>
              <a:rPr lang="en-US" sz="1300" dirty="0"/>
              <a:t>, Rina </a:t>
            </a:r>
            <a:r>
              <a:rPr lang="en-US" sz="1300" dirty="0" err="1"/>
              <a:t>Dechter</a:t>
            </a:r>
            <a:r>
              <a:rPr lang="en-US" sz="1300" dirty="0"/>
              <a:t>, and Alexander </a:t>
            </a:r>
            <a:r>
              <a:rPr lang="en-US" sz="1300" dirty="0" err="1"/>
              <a:t>Ihler</a:t>
            </a:r>
            <a:r>
              <a:rPr lang="en-US" sz="1300" dirty="0"/>
              <a:t/>
            </a:r>
            <a:br>
              <a:rPr lang="en-US" sz="1300" dirty="0"/>
            </a:br>
            <a:r>
              <a:rPr lang="en-US" sz="1300" b="1" dirty="0"/>
              <a:t>Beyond Static Mini-Bucket: Towards Integrating with Iterative Cost-Shifting Based Dynamic Heuristics</a:t>
            </a:r>
            <a:r>
              <a:rPr lang="en-US" sz="1300" dirty="0" smtClean="0"/>
              <a:t>. (SOCS 2014)</a:t>
            </a:r>
          </a:p>
          <a:p>
            <a:pPr marL="0" indent="0"/>
            <a:r>
              <a:rPr lang="en-US" sz="2400" dirty="0" smtClean="0"/>
              <a:t>AOMDDs</a:t>
            </a:r>
            <a:endParaRPr lang="en-US" sz="2400" dirty="0"/>
          </a:p>
          <a:p>
            <a:pPr marL="285750" indent="-285750">
              <a:buFont typeface="Arial" panose="020B0604020202020204" pitchFamily="34" charset="0"/>
              <a:buChar char="•"/>
            </a:pPr>
            <a:r>
              <a:rPr lang="en-US" sz="1300" dirty="0"/>
              <a:t>William Lam and Rina </a:t>
            </a:r>
            <a:r>
              <a:rPr lang="en-US" sz="1300" dirty="0" err="1"/>
              <a:t>Dechter</a:t>
            </a:r>
            <a:r>
              <a:rPr lang="en-US" sz="1300" dirty="0"/>
              <a:t>.</a:t>
            </a:r>
            <a:br>
              <a:rPr lang="en-US" sz="1300" dirty="0"/>
            </a:br>
            <a:r>
              <a:rPr lang="en-US" sz="1300" b="1" dirty="0"/>
              <a:t>Empirical Evaluation of AND/OR Multivalued Decision Diagrams for Inference</a:t>
            </a:r>
            <a:r>
              <a:rPr lang="en-US" sz="1300" dirty="0" smtClean="0"/>
              <a:t>. (CPDP 2012)</a:t>
            </a:r>
            <a:endParaRPr lang="en-US" sz="1300" dirty="0"/>
          </a:p>
        </p:txBody>
      </p:sp>
      <p:sp>
        <p:nvSpPr>
          <p:cNvPr id="4" name="Slide Number Placeholder 3"/>
          <p:cNvSpPr>
            <a:spLocks noGrp="1"/>
          </p:cNvSpPr>
          <p:nvPr>
            <p:ph type="sldNum" sz="quarter" idx="10"/>
          </p:nvPr>
        </p:nvSpPr>
        <p:spPr/>
        <p:txBody>
          <a:bodyPr/>
          <a:lstStyle/>
          <a:p>
            <a:fld id="{6848FA96-84E8-4582-860F-337DD09F5A80}" type="slidenum">
              <a:rPr lang="en-US" smtClean="0"/>
              <a:t>62</a:t>
            </a:fld>
            <a:endParaRPr lang="en-US"/>
          </a:p>
        </p:txBody>
      </p:sp>
    </p:spTree>
    <p:extLst>
      <p:ext uri="{BB962C8B-B14F-4D97-AF65-F5344CB8AC3E}">
        <p14:creationId xmlns:p14="http://schemas.microsoft.com/office/powerpoint/2010/main" val="18832982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sz="4000" dirty="0" smtClean="0"/>
          </a:p>
          <a:p>
            <a:pPr marL="0" indent="0" algn="ctr">
              <a:buNone/>
            </a:pPr>
            <a:r>
              <a:rPr lang="en-US" sz="4000" dirty="0" smtClean="0"/>
              <a:t>Thanks!</a:t>
            </a:r>
            <a:endParaRPr lang="en-US" sz="4000" dirty="0"/>
          </a:p>
        </p:txBody>
      </p:sp>
      <p:sp>
        <p:nvSpPr>
          <p:cNvPr id="2" name="Slide Number Placeholder 1"/>
          <p:cNvSpPr>
            <a:spLocks noGrp="1"/>
          </p:cNvSpPr>
          <p:nvPr>
            <p:ph type="sldNum" sz="quarter" idx="10"/>
          </p:nvPr>
        </p:nvSpPr>
        <p:spPr/>
        <p:txBody>
          <a:bodyPr/>
          <a:lstStyle/>
          <a:p>
            <a:fld id="{6848FA96-84E8-4582-860F-337DD09F5A80}" type="slidenum">
              <a:rPr lang="en-US" smtClean="0"/>
              <a:t>63</a:t>
            </a:fld>
            <a:endParaRPr lang="en-US"/>
          </a:p>
        </p:txBody>
      </p:sp>
    </p:spTree>
    <p:extLst>
      <p:ext uri="{BB962C8B-B14F-4D97-AF65-F5344CB8AC3E}">
        <p14:creationId xmlns:p14="http://schemas.microsoft.com/office/powerpoint/2010/main" val="2787209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6481" y="622440"/>
            <a:ext cx="8252640" cy="622080"/>
          </a:xfrm>
        </p:spPr>
        <p:txBody>
          <a:bodyPr vert="horz" wrap="square" lIns="0" tIns="32002" rIns="0" bIns="0" numCol="1" anchor="ctr" anchorCtr="0" compatLnSpc="1">
            <a:prstTxWarp prst="textNoShape">
              <a:avLst/>
            </a:prstTxWarp>
          </a:bodyPr>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mtClean="0"/>
              <a:t>Depth-First Search</a:t>
            </a:r>
          </a:p>
        </p:txBody>
      </p:sp>
      <p:sp>
        <p:nvSpPr>
          <p:cNvPr id="7171" name="Rectangle 2"/>
          <p:cNvSpPr>
            <a:spLocks noGrp="1" noChangeArrowheads="1"/>
          </p:cNvSpPr>
          <p:nvPr>
            <p:ph type="body" idx="1"/>
          </p:nvPr>
        </p:nvSpPr>
        <p:spPr>
          <a:xfrm>
            <a:off x="456481" y="1451880"/>
            <a:ext cx="8228160" cy="4976640"/>
          </a:xfrm>
        </p:spPr>
        <p:txBody>
          <a:body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Standard depth-first search procedure:</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Instantiate variables one at a time.</a:t>
            </a:r>
          </a:p>
          <a:p>
            <a:pPr marL="1175057" lvl="2" indent="-260644">
              <a:buSzPct val="7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Find the optimal </a:t>
            </a:r>
            <a:r>
              <a:rPr lang="en-US" altLang="en-US" b="1" dirty="0" smtClean="0"/>
              <a:t>solution path</a:t>
            </a:r>
            <a:r>
              <a:rPr lang="en-US" altLang="en-US" dirty="0" smtClean="0"/>
              <a:t>.</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Time complexity: </a:t>
            </a:r>
            <a:r>
              <a:rPr lang="en-US" altLang="en-US" i="1" dirty="0" err="1" smtClean="0"/>
              <a:t>exp</a:t>
            </a:r>
            <a:r>
              <a:rPr lang="en-US" altLang="en-US" i="1" dirty="0" smtClean="0"/>
              <a:t>(n)</a:t>
            </a:r>
            <a:r>
              <a:rPr lang="en-US" altLang="en-US" dirty="0" smtClean="0"/>
              <a:t> .</a:t>
            </a:r>
          </a:p>
          <a:p>
            <a:pPr marL="1175057" lvl="2" indent="-260644">
              <a:buSzPct val="7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Linear space.</a:t>
            </a:r>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241" y="4084201"/>
            <a:ext cx="8487360" cy="19728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39041" y="2029321"/>
            <a:ext cx="1022400" cy="12441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cxnSp>
        <p:nvCxnSpPr>
          <p:cNvPr id="3" name="Straight Connector 2"/>
          <p:cNvCxnSpPr/>
          <p:nvPr/>
        </p:nvCxnSpPr>
        <p:spPr bwMode="auto">
          <a:xfrm flipH="1">
            <a:off x="2493034" y="4244196"/>
            <a:ext cx="2027208" cy="198408"/>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flipV="1">
            <a:off x="2523527" y="4602599"/>
            <a:ext cx="983111" cy="20128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flipV="1">
            <a:off x="3587451" y="4960076"/>
            <a:ext cx="443529" cy="18908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3809215" y="5321355"/>
            <a:ext cx="188978" cy="172665"/>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flipV="1">
            <a:off x="3857625" y="5687863"/>
            <a:ext cx="64294" cy="17529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0"/>
          </p:nvPr>
        </p:nvSpPr>
        <p:spPr/>
        <p:txBody>
          <a:bodyPr/>
          <a:lstStyle/>
          <a:p>
            <a:fld id="{6848FA96-84E8-4582-860F-337DD09F5A80}" type="slidenum">
              <a:rPr lang="en-US" smtClean="0"/>
              <a:t>7</a:t>
            </a:fld>
            <a:endParaRPr lang="en-US"/>
          </a:p>
        </p:txBody>
      </p:sp>
    </p:spTree>
    <p:extLst>
      <p:ext uri="{BB962C8B-B14F-4D97-AF65-F5344CB8AC3E}">
        <p14:creationId xmlns:p14="http://schemas.microsoft.com/office/powerpoint/2010/main" val="15982603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6481" y="622440"/>
            <a:ext cx="8252640" cy="622080"/>
          </a:xfrm>
        </p:spPr>
        <p:txBody>
          <a:bodyPr vert="horz" wrap="square" lIns="0" tIns="32002" rIns="0" bIns="0" numCol="1" anchor="ctr" anchorCtr="0" compatLnSpc="1">
            <a:prstTxWarp prst="textNoShape">
              <a:avLst/>
            </a:prstTxWarp>
          </a:bodyPr>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AND/OR Search Tree </a:t>
            </a:r>
            <a:r>
              <a:rPr lang="en-US" altLang="en-US" sz="1633" dirty="0" smtClean="0"/>
              <a:t>[</a:t>
            </a:r>
            <a:r>
              <a:rPr lang="en-US" altLang="en-US" sz="1633" dirty="0" err="1" smtClean="0"/>
              <a:t>Dechter</a:t>
            </a:r>
            <a:r>
              <a:rPr lang="en-US" altLang="en-US" sz="1633" dirty="0" smtClean="0"/>
              <a:t> &amp; </a:t>
            </a:r>
            <a:r>
              <a:rPr lang="en-US" altLang="en-US" sz="1633" dirty="0" err="1" smtClean="0"/>
              <a:t>Mateescu</a:t>
            </a:r>
            <a:r>
              <a:rPr lang="en-US" altLang="en-US" sz="1633" dirty="0" smtClean="0"/>
              <a:t> 2006]</a:t>
            </a:r>
            <a:endParaRPr lang="en-US" altLang="en-US" sz="1633" dirty="0"/>
          </a:p>
        </p:txBody>
      </p:sp>
      <p:sp>
        <p:nvSpPr>
          <p:cNvPr id="8195" name="Rectangle 2"/>
          <p:cNvSpPr>
            <a:spLocks noGrp="1" noChangeArrowheads="1"/>
          </p:cNvSpPr>
          <p:nvPr>
            <p:ph type="body" idx="1"/>
          </p:nvPr>
        </p:nvSpPr>
        <p:spPr>
          <a:xfrm>
            <a:off x="456481" y="1451880"/>
            <a:ext cx="8228160" cy="4976640"/>
          </a:xfrm>
        </p:spPr>
        <p:txBody>
          <a:body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Decompose independent </a:t>
            </a:r>
            <a:r>
              <a:rPr lang="en-US" altLang="en-US" dirty="0" err="1" smtClean="0"/>
              <a:t>subproblems</a:t>
            </a:r>
            <a:r>
              <a:rPr lang="en-US" altLang="en-US" dirty="0" smtClean="0"/>
              <a:t>.</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800" dirty="0" smtClean="0"/>
              <a:t>Guided by pseudo tree.</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800" dirty="0" smtClean="0"/>
              <a:t>Exploit conditional independence relations.</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800" dirty="0" smtClean="0"/>
              <a:t>Find the optimal </a:t>
            </a:r>
            <a:r>
              <a:rPr lang="en-US" altLang="en-US" sz="1800" b="1" dirty="0" smtClean="0"/>
              <a:t>solution tree</a:t>
            </a:r>
          </a:p>
        </p:txBody>
      </p:sp>
      <p:pic>
        <p:nvPicPr>
          <p:cNvPr id="819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7201" y="3318120"/>
            <a:ext cx="7714080" cy="33177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197"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37601" y="1605961"/>
            <a:ext cx="1213920" cy="1700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19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04001" y="1964520"/>
            <a:ext cx="1022400" cy="12441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116641" y="4147561"/>
            <a:ext cx="1313280" cy="27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820" rIns="81638" bIns="40819"/>
          <a:lstStyle>
            <a:lvl1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361" i="1">
                <a:solidFill>
                  <a:srgbClr val="000000"/>
                </a:solidFill>
              </a:rPr>
              <a:t>Decomposition</a:t>
            </a:r>
          </a:p>
        </p:txBody>
      </p:sp>
      <p:sp>
        <p:nvSpPr>
          <p:cNvPr id="9223" name="Freeform 7"/>
          <p:cNvSpPr>
            <a:spLocks/>
          </p:cNvSpPr>
          <p:nvPr/>
        </p:nvSpPr>
        <p:spPr bwMode="auto">
          <a:xfrm>
            <a:off x="622081" y="4431241"/>
            <a:ext cx="878400" cy="411840"/>
          </a:xfrm>
          <a:custGeom>
            <a:avLst/>
            <a:gdLst>
              <a:gd name="T0" fmla="*/ 0 w 2690"/>
              <a:gd name="T1" fmla="*/ 0 h 1260"/>
              <a:gd name="T2" fmla="*/ 2147483647 w 2690"/>
              <a:gd name="T3" fmla="*/ 2147483647 h 1260"/>
              <a:gd name="T4" fmla="*/ 0 60000 65536"/>
              <a:gd name="T5" fmla="*/ 0 60000 65536"/>
            </a:gdLst>
            <a:ahLst/>
            <a:cxnLst>
              <a:cxn ang="T4">
                <a:pos x="T0" y="T1"/>
              </a:cxn>
              <a:cxn ang="T5">
                <a:pos x="T2" y="T3"/>
              </a:cxn>
            </a:cxnLst>
            <a:rect l="0" t="0" r="r" b="b"/>
            <a:pathLst>
              <a:path w="2690" h="1260">
                <a:moveTo>
                  <a:pt x="0" y="0"/>
                </a:moveTo>
                <a:lnTo>
                  <a:pt x="2689" y="1259"/>
                </a:lnTo>
              </a:path>
            </a:pathLst>
          </a:custGeom>
          <a:noFill/>
          <a:ln w="54720" cap="flat">
            <a:solidFill>
              <a:srgbClr val="280099"/>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cxnSp>
        <p:nvCxnSpPr>
          <p:cNvPr id="10" name="Straight Connector 9"/>
          <p:cNvCxnSpPr/>
          <p:nvPr/>
        </p:nvCxnSpPr>
        <p:spPr bwMode="auto">
          <a:xfrm flipH="1">
            <a:off x="2737441" y="3625153"/>
            <a:ext cx="1782801" cy="9920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651760" y="3987799"/>
            <a:ext cx="0" cy="184151"/>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1771201" y="4479131"/>
            <a:ext cx="810074" cy="10874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flipV="1">
            <a:off x="2686395" y="4479131"/>
            <a:ext cx="818805" cy="10874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1238250" y="4853161"/>
            <a:ext cx="406400" cy="197280"/>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H="1" flipV="1">
            <a:off x="1212056" y="5381701"/>
            <a:ext cx="217866" cy="104700"/>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flipV="1">
            <a:off x="1441450" y="5748888"/>
            <a:ext cx="1" cy="207314"/>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H="1" flipV="1">
            <a:off x="1441451" y="6267450"/>
            <a:ext cx="108743" cy="110672"/>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H="1" flipV="1">
            <a:off x="1749770" y="4854602"/>
            <a:ext cx="3255618" cy="219842"/>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4845844" y="5381701"/>
            <a:ext cx="223838" cy="104700"/>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V="1">
            <a:off x="4829175" y="5748888"/>
            <a:ext cx="1" cy="228050"/>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V="1">
            <a:off x="4714875" y="6267450"/>
            <a:ext cx="114300" cy="110672"/>
          </a:xfrm>
          <a:prstGeom prst="line">
            <a:avLst/>
          </a:prstGeom>
          <a:solidFill>
            <a:srgbClr val="00B8FF"/>
          </a:solid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224" name="Rectangle 8"/>
          <p:cNvSpPr>
            <a:spLocks noChangeArrowheads="1"/>
          </p:cNvSpPr>
          <p:nvPr/>
        </p:nvSpPr>
        <p:spPr bwMode="auto">
          <a:xfrm>
            <a:off x="2737441" y="4756681"/>
            <a:ext cx="3732480" cy="829440"/>
          </a:xfrm>
          <a:prstGeom prst="rect">
            <a:avLst/>
          </a:prstGeom>
          <a:solidFill>
            <a:srgbClr val="99CCFF"/>
          </a:solidFill>
          <a:ln w="9525">
            <a:solidFill>
              <a:srgbClr val="000000"/>
            </a:solidFill>
            <a:round/>
            <a:headEnd/>
            <a:tailEnd/>
          </a:ln>
          <a:effectLst/>
        </p:spPr>
        <p:txBody>
          <a:bodyPr wrap="none" lIns="81638" tIns="60020" rIns="81638" bIns="40819" anchor="ctr"/>
          <a:lstStyle>
            <a:lvl1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9pPr>
          </a:lstStyle>
          <a:p>
            <a:pPr algn="ctr" eaLnBrk="1"/>
            <a:r>
              <a:rPr lang="en-US" altLang="en-US" sz="2177" dirty="0">
                <a:solidFill>
                  <a:srgbClr val="000000"/>
                </a:solidFill>
              </a:rPr>
              <a:t>Time: O</a:t>
            </a:r>
            <a:r>
              <a:rPr lang="en-US" altLang="en-US" sz="2177" i="1" dirty="0">
                <a:solidFill>
                  <a:srgbClr val="000000"/>
                </a:solidFill>
              </a:rPr>
              <a:t>(</a:t>
            </a:r>
            <a:r>
              <a:rPr lang="en-US" altLang="en-US" sz="2177" i="1" dirty="0" err="1">
                <a:solidFill>
                  <a:srgbClr val="000000"/>
                </a:solidFill>
              </a:rPr>
              <a:t>n</a:t>
            </a:r>
            <a:r>
              <a:rPr lang="en-US" altLang="en-US" sz="2177" i="1" dirty="0" err="1">
                <a:solidFill>
                  <a:srgbClr val="000000"/>
                </a:solidFill>
                <a:cs typeface="Arial" panose="020B0604020202020204" pitchFamily="34" charset="0"/>
              </a:rPr>
              <a:t>·</a:t>
            </a:r>
            <a:r>
              <a:rPr lang="en-US" altLang="en-US" sz="2177" i="1" dirty="0" err="1">
                <a:solidFill>
                  <a:srgbClr val="000000"/>
                </a:solidFill>
              </a:rPr>
              <a:t>k</a:t>
            </a:r>
            <a:r>
              <a:rPr lang="en-US" altLang="en-US" sz="2177" i="1" baseline="33000" dirty="0" err="1">
                <a:solidFill>
                  <a:srgbClr val="000000"/>
                </a:solidFill>
              </a:rPr>
              <a:t>h</a:t>
            </a:r>
            <a:r>
              <a:rPr lang="en-US" altLang="en-US" sz="2177" i="1" dirty="0">
                <a:solidFill>
                  <a:srgbClr val="000000"/>
                </a:solidFill>
              </a:rPr>
              <a:t>)</a:t>
            </a:r>
            <a:br>
              <a:rPr lang="en-US" altLang="en-US" sz="2177" i="1" dirty="0">
                <a:solidFill>
                  <a:srgbClr val="000000"/>
                </a:solidFill>
              </a:rPr>
            </a:br>
            <a:r>
              <a:rPr lang="en-US" altLang="en-US" sz="2177" dirty="0">
                <a:solidFill>
                  <a:srgbClr val="000000"/>
                </a:solidFill>
              </a:rPr>
              <a:t>Space: </a:t>
            </a:r>
            <a:r>
              <a:rPr lang="en-US" altLang="en-US" sz="2177" i="1" dirty="0">
                <a:solidFill>
                  <a:srgbClr val="000000"/>
                </a:solidFill>
              </a:rPr>
              <a:t>O(n)</a:t>
            </a:r>
          </a:p>
        </p:txBody>
      </p:sp>
      <p:sp>
        <p:nvSpPr>
          <p:cNvPr id="2" name="Slide Number Placeholder 1"/>
          <p:cNvSpPr>
            <a:spLocks noGrp="1"/>
          </p:cNvSpPr>
          <p:nvPr>
            <p:ph type="sldNum" sz="quarter" idx="10"/>
          </p:nvPr>
        </p:nvSpPr>
        <p:spPr/>
        <p:txBody>
          <a:bodyPr/>
          <a:lstStyle/>
          <a:p>
            <a:fld id="{6848FA96-84E8-4582-860F-337DD09F5A80}" type="slidenum">
              <a:rPr lang="en-US" smtClean="0"/>
              <a:t>8</a:t>
            </a:fld>
            <a:endParaRPr lang="en-US"/>
          </a:p>
        </p:txBody>
      </p:sp>
    </p:spTree>
    <p:extLst>
      <p:ext uri="{BB962C8B-B14F-4D97-AF65-F5344CB8AC3E}">
        <p14:creationId xmlns:p14="http://schemas.microsoft.com/office/powerpoint/2010/main" val="5445636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9222"/>
                                        </p:tgtEl>
                                        <p:attrNameLst>
                                          <p:attrName>style.visibility</p:attrName>
                                        </p:attrNameLst>
                                      </p:cBhvr>
                                      <p:to>
                                        <p:strVal val="visible"/>
                                      </p:to>
                                    </p:set>
                                  </p:childTnLst>
                                </p:cTn>
                              </p:par>
                              <p:par>
                                <p:cTn id="11" presetID="1" presetClass="entr" fill="hold" grpId="0" nodeType="withEffect">
                                  <p:stCondLst>
                                    <p:cond delay="0"/>
                                  </p:stCondLst>
                                  <p:childTnLst>
                                    <p:set>
                                      <p:cBhvr additive="repl">
                                        <p:cTn id="12" dur="1" fill="hold">
                                          <p:stCondLst>
                                            <p:cond delay="0"/>
                                          </p:stCondLst>
                                        </p:cTn>
                                        <p:tgtEl>
                                          <p:spTgt spid="92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000" y="3318120"/>
            <a:ext cx="7430400" cy="33177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p:nvPr>
        </p:nvSpPr>
        <p:spPr>
          <a:xfrm>
            <a:off x="456481" y="622440"/>
            <a:ext cx="8252640" cy="622080"/>
          </a:xfrm>
        </p:spPr>
        <p:txBody>
          <a:bodyPr vert="horz" wrap="square" lIns="0" tIns="32002" rIns="0" bIns="0" numCol="1" anchor="ctr" anchorCtr="0" compatLnSpc="1">
            <a:prstTxWarp prst="textNoShape">
              <a:avLst/>
            </a:prstTxWarp>
          </a:bodyPr>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smtClean="0"/>
              <a:t>AND/OR Search Graph </a:t>
            </a:r>
            <a:r>
              <a:rPr lang="en-US" altLang="en-US" sz="1633" dirty="0" smtClean="0"/>
              <a:t>[</a:t>
            </a:r>
            <a:r>
              <a:rPr lang="en-US" altLang="en-US" sz="1633" dirty="0" err="1" smtClean="0"/>
              <a:t>Dechter</a:t>
            </a:r>
            <a:r>
              <a:rPr lang="en-US" altLang="en-US" sz="1633" dirty="0" smtClean="0"/>
              <a:t> &amp; </a:t>
            </a:r>
            <a:r>
              <a:rPr lang="en-US" altLang="en-US" sz="1633" dirty="0" err="1" smtClean="0"/>
              <a:t>Mateescu</a:t>
            </a:r>
            <a:r>
              <a:rPr lang="en-US" altLang="en-US" sz="1633" dirty="0" smtClean="0"/>
              <a:t> 2006]</a:t>
            </a:r>
            <a:endParaRPr lang="en-US" altLang="en-US" sz="1633" dirty="0"/>
          </a:p>
        </p:txBody>
      </p:sp>
      <p:sp>
        <p:nvSpPr>
          <p:cNvPr id="9220" name="Rectangle 3"/>
          <p:cNvSpPr>
            <a:spLocks noGrp="1" noChangeArrowheads="1"/>
          </p:cNvSpPr>
          <p:nvPr>
            <p:ph type="body" idx="1"/>
          </p:nvPr>
        </p:nvSpPr>
        <p:spPr>
          <a:xfrm>
            <a:off x="456481" y="1451880"/>
            <a:ext cx="8228160" cy="4976640"/>
          </a:xfrm>
        </p:spPr>
        <p:txBody>
          <a:bodyPr/>
          <a:lstStyle/>
          <a:p>
            <a:pPr marL="391686"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mtClean="0"/>
              <a:t>Merge unifiable subproblems.</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mtClean="0"/>
              <a:t>Based on variables' context.</a:t>
            </a:r>
          </a:p>
          <a:p>
            <a:pPr marL="783372" lvl="1" indent="-293764">
              <a:buSzPct val="45000"/>
              <a:buFont typeface="StarSymbol" charset="0"/>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mtClean="0"/>
              <a:t>Store optimal solution</a:t>
            </a:r>
            <a:br>
              <a:rPr lang="en-US" altLang="en-US" smtClean="0"/>
            </a:br>
            <a:r>
              <a:rPr lang="en-US" altLang="en-US" smtClean="0"/>
              <a:t>in cache table.</a:t>
            </a:r>
          </a:p>
        </p:txBody>
      </p:sp>
      <p:pic>
        <p:nvPicPr>
          <p:cNvPr id="9221"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30401" y="1605961"/>
            <a:ext cx="1213920" cy="17006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222"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04001" y="1964520"/>
            <a:ext cx="1022400" cy="12441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223" name="Text Box 6"/>
          <p:cNvSpPr txBox="1">
            <a:spLocks noChangeArrowheads="1"/>
          </p:cNvSpPr>
          <p:nvPr/>
        </p:nvSpPr>
        <p:spPr bwMode="auto">
          <a:xfrm>
            <a:off x="8555041" y="2837161"/>
            <a:ext cx="470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[BE]</a:t>
            </a:r>
          </a:p>
        </p:txBody>
      </p:sp>
      <p:sp>
        <p:nvSpPr>
          <p:cNvPr id="9224" name="Text Box 7"/>
          <p:cNvSpPr txBox="1">
            <a:spLocks noChangeArrowheads="1"/>
          </p:cNvSpPr>
          <p:nvPr/>
        </p:nvSpPr>
        <p:spPr bwMode="auto">
          <a:xfrm>
            <a:off x="8555041" y="2356201"/>
            <a:ext cx="470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[AB]</a:t>
            </a:r>
          </a:p>
        </p:txBody>
      </p:sp>
      <p:sp>
        <p:nvSpPr>
          <p:cNvPr id="9225" name="Text Box 8"/>
          <p:cNvSpPr txBox="1">
            <a:spLocks noChangeArrowheads="1"/>
          </p:cNvSpPr>
          <p:nvPr/>
        </p:nvSpPr>
        <p:spPr bwMode="auto">
          <a:xfrm>
            <a:off x="7053121" y="2837161"/>
            <a:ext cx="48096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[BC]</a:t>
            </a:r>
          </a:p>
        </p:txBody>
      </p:sp>
      <p:sp>
        <p:nvSpPr>
          <p:cNvPr id="9226" name="Text Box 9"/>
          <p:cNvSpPr txBox="1">
            <a:spLocks noChangeArrowheads="1"/>
          </p:cNvSpPr>
          <p:nvPr/>
        </p:nvSpPr>
        <p:spPr bwMode="auto">
          <a:xfrm>
            <a:off x="7053121" y="2347561"/>
            <a:ext cx="470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eaLnBrk="0">
              <a:tabLst>
                <a:tab pos="4572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chemeClr val="tx1"/>
                </a:solidFill>
                <a:latin typeface="Arial" panose="020B0604020202020204" pitchFamily="34" charset="0"/>
                <a:ea typeface="Droid Sans Fallback" charset="0"/>
                <a:cs typeface="Droid Sans Fallback" charset="0"/>
              </a:defRPr>
            </a:lvl9pPr>
          </a:lstStyle>
          <a:p>
            <a:pPr eaLnBrk="1"/>
            <a:r>
              <a:rPr lang="en-US" altLang="en-US" sz="1270">
                <a:solidFill>
                  <a:srgbClr val="000000"/>
                </a:solidFill>
              </a:rPr>
              <a:t>[AB]</a:t>
            </a:r>
          </a:p>
        </p:txBody>
      </p:sp>
      <p:sp>
        <p:nvSpPr>
          <p:cNvPr id="9227" name="Text Box 10"/>
          <p:cNvSpPr txBox="1">
            <a:spLocks noChangeArrowheads="1"/>
          </p:cNvSpPr>
          <p:nvPr/>
        </p:nvSpPr>
        <p:spPr bwMode="auto">
          <a:xfrm>
            <a:off x="8065441" y="1922761"/>
            <a:ext cx="36288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p>
            <a:r>
              <a:rPr lang="en-US" altLang="en-US" sz="1270">
                <a:solidFill>
                  <a:srgbClr val="000000"/>
                </a:solidFill>
              </a:rPr>
              <a:t>[A]</a:t>
            </a:r>
          </a:p>
        </p:txBody>
      </p:sp>
      <p:sp>
        <p:nvSpPr>
          <p:cNvPr id="9228" name="Text Box 11"/>
          <p:cNvSpPr txBox="1">
            <a:spLocks noChangeArrowheads="1"/>
          </p:cNvSpPr>
          <p:nvPr/>
        </p:nvSpPr>
        <p:spPr bwMode="auto">
          <a:xfrm>
            <a:off x="8098561" y="1466281"/>
            <a:ext cx="300960" cy="2635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019" rIns="81638" bIns="40819"/>
          <a:lstStyle/>
          <a:p>
            <a:r>
              <a:rPr lang="en-US" altLang="en-US" sz="1270">
                <a:solidFill>
                  <a:srgbClr val="000000"/>
                </a:solidFill>
              </a:rPr>
              <a:t>[ ]</a:t>
            </a:r>
          </a:p>
        </p:txBody>
      </p:sp>
      <p:graphicFrame>
        <p:nvGraphicFramePr>
          <p:cNvPr id="10252" name="Object 12"/>
          <p:cNvGraphicFramePr>
            <a:graphicFrameLocks noChangeAspect="1"/>
          </p:cNvGraphicFramePr>
          <p:nvPr/>
        </p:nvGraphicFramePr>
        <p:xfrm>
          <a:off x="8087040" y="3863881"/>
          <a:ext cx="933120" cy="1078560"/>
        </p:xfrm>
        <a:graphic>
          <a:graphicData uri="http://schemas.openxmlformats.org/presentationml/2006/ole">
            <mc:AlternateContent xmlns:mc="http://schemas.openxmlformats.org/markup-compatibility/2006">
              <mc:Choice xmlns:v="urn:schemas-microsoft-com:vml" Requires="v">
                <p:oleObj spid="_x0000_s1071" r:id="rId7" imgW="1049641" imgH="1217063" progId="">
                  <p:embed/>
                </p:oleObj>
              </mc:Choice>
              <mc:Fallback>
                <p:oleObj r:id="rId7" imgW="1049641" imgH="121706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7040" y="3863881"/>
                        <a:ext cx="933120" cy="10785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Freeform 13"/>
          <p:cNvSpPr>
            <a:spLocks/>
          </p:cNvSpPr>
          <p:nvPr/>
        </p:nvSpPr>
        <p:spPr bwMode="auto">
          <a:xfrm>
            <a:off x="8087040" y="5920201"/>
            <a:ext cx="414720" cy="1440"/>
          </a:xfrm>
          <a:custGeom>
            <a:avLst/>
            <a:gdLst>
              <a:gd name="T0" fmla="*/ 2147483647 w 1271"/>
              <a:gd name="T1" fmla="*/ 0 h 1"/>
              <a:gd name="T2" fmla="*/ 0 w 1271"/>
              <a:gd name="T3" fmla="*/ 0 h 1"/>
              <a:gd name="T4" fmla="*/ 0 60000 65536"/>
              <a:gd name="T5" fmla="*/ 0 60000 65536"/>
            </a:gdLst>
            <a:ahLst/>
            <a:cxnLst>
              <a:cxn ang="T4">
                <a:pos x="T0" y="T1"/>
              </a:cxn>
              <a:cxn ang="T5">
                <a:pos x="T2" y="T3"/>
              </a:cxn>
            </a:cxnLst>
            <a:rect l="0" t="0" r="r" b="b"/>
            <a:pathLst>
              <a:path w="1271" h="1">
                <a:moveTo>
                  <a:pt x="1270" y="0"/>
                </a:moveTo>
                <a:lnTo>
                  <a:pt x="0" y="0"/>
                </a:lnTo>
              </a:path>
            </a:pathLst>
          </a:custGeom>
          <a:noFill/>
          <a:ln w="54720" cap="flat">
            <a:solidFill>
              <a:srgbClr val="280099"/>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10254" name="Text Box 14"/>
          <p:cNvSpPr txBox="1">
            <a:spLocks noChangeArrowheads="1"/>
          </p:cNvSpPr>
          <p:nvPr/>
        </p:nvSpPr>
        <p:spPr bwMode="auto">
          <a:xfrm rot="-5400000">
            <a:off x="7937280" y="5534281"/>
            <a:ext cx="1595520" cy="4665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52820" rIns="81638" bIns="40819"/>
          <a:lstStyle>
            <a:lvl1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chemeClr val="tx1"/>
                </a:solidFill>
                <a:latin typeface="Arial" panose="020B0604020202020204" pitchFamily="34" charset="0"/>
                <a:ea typeface="Droid Sans Fallback" charset="0"/>
                <a:cs typeface="Droid Sans Fallback" charset="0"/>
              </a:defRPr>
            </a:lvl9pPr>
          </a:lstStyle>
          <a:p>
            <a:pPr algn="ctr" eaLnBrk="1"/>
            <a:r>
              <a:rPr lang="en-US" altLang="en-US" sz="1361" i="1">
                <a:solidFill>
                  <a:srgbClr val="000000"/>
                </a:solidFill>
              </a:rPr>
              <a:t>Cachetable for F</a:t>
            </a:r>
            <a:br>
              <a:rPr lang="en-US" altLang="en-US" sz="1361" i="1">
                <a:solidFill>
                  <a:srgbClr val="000000"/>
                </a:solidFill>
              </a:rPr>
            </a:br>
            <a:r>
              <a:rPr lang="en-US" altLang="en-US" sz="1361" i="1">
                <a:solidFill>
                  <a:srgbClr val="000000"/>
                </a:solidFill>
              </a:rPr>
              <a:t>(independent of A)</a:t>
            </a:r>
          </a:p>
        </p:txBody>
      </p:sp>
      <p:sp>
        <p:nvSpPr>
          <p:cNvPr id="10255" name="Rectangle 15"/>
          <p:cNvSpPr>
            <a:spLocks noChangeArrowheads="1"/>
          </p:cNvSpPr>
          <p:nvPr/>
        </p:nvSpPr>
        <p:spPr bwMode="auto">
          <a:xfrm>
            <a:off x="2737441" y="4756681"/>
            <a:ext cx="3732480" cy="829440"/>
          </a:xfrm>
          <a:prstGeom prst="rect">
            <a:avLst/>
          </a:prstGeom>
          <a:solidFill>
            <a:srgbClr val="99CCFF"/>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1638" tIns="60020" rIns="81638" bIns="40819" anchor="ctr"/>
          <a:lstStyle>
            <a:lvl1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1pPr>
            <a:lvl2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2pPr>
            <a:lvl3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3pPr>
            <a:lvl4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4pPr>
            <a:lvl5pPr eaLnBrk="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Droid Sans Fallback" charset="0"/>
                <a:cs typeface="Droid Sans Fallback" charset="0"/>
              </a:defRPr>
            </a:lvl9pPr>
          </a:lstStyle>
          <a:p>
            <a:pPr algn="ctr" eaLnBrk="1"/>
            <a:r>
              <a:rPr lang="en-US" altLang="en-US" sz="2177">
                <a:solidFill>
                  <a:srgbClr val="000000"/>
                </a:solidFill>
              </a:rPr>
              <a:t>Time and space: O</a:t>
            </a:r>
            <a:r>
              <a:rPr lang="en-US" altLang="en-US" sz="2177" i="1">
                <a:solidFill>
                  <a:srgbClr val="000000"/>
                </a:solidFill>
              </a:rPr>
              <a:t>(n</a:t>
            </a:r>
            <a:r>
              <a:rPr lang="en-US" altLang="en-US" sz="2177" i="1">
                <a:solidFill>
                  <a:srgbClr val="000000"/>
                </a:solidFill>
                <a:cs typeface="Arial" panose="020B0604020202020204" pitchFamily="34" charset="0"/>
              </a:rPr>
              <a:t>·</a:t>
            </a:r>
            <a:r>
              <a:rPr lang="en-US" altLang="en-US" sz="2177" i="1">
                <a:solidFill>
                  <a:srgbClr val="000000"/>
                </a:solidFill>
              </a:rPr>
              <a:t>k</a:t>
            </a:r>
            <a:r>
              <a:rPr lang="en-US" altLang="en-US" sz="2177" i="1" baseline="33000">
                <a:solidFill>
                  <a:srgbClr val="000000"/>
                </a:solidFill>
              </a:rPr>
              <a:t>w*</a:t>
            </a:r>
            <a:r>
              <a:rPr lang="en-US" altLang="en-US" sz="2177" i="1">
                <a:solidFill>
                  <a:srgbClr val="000000"/>
                </a:solidFill>
              </a:rPr>
              <a:t>)</a:t>
            </a:r>
          </a:p>
        </p:txBody>
      </p:sp>
      <p:sp>
        <p:nvSpPr>
          <p:cNvPr id="2" name="Slide Number Placeholder 1"/>
          <p:cNvSpPr>
            <a:spLocks noGrp="1"/>
          </p:cNvSpPr>
          <p:nvPr>
            <p:ph type="sldNum" sz="quarter" idx="10"/>
          </p:nvPr>
        </p:nvSpPr>
        <p:spPr/>
        <p:txBody>
          <a:bodyPr/>
          <a:lstStyle/>
          <a:p>
            <a:fld id="{6848FA96-84E8-4582-860F-337DD09F5A80}" type="slidenum">
              <a:rPr lang="en-US" smtClean="0"/>
              <a:t>9</a:t>
            </a:fld>
            <a:endParaRPr lang="en-US"/>
          </a:p>
        </p:txBody>
      </p:sp>
    </p:spTree>
    <p:extLst>
      <p:ext uri="{BB962C8B-B14F-4D97-AF65-F5344CB8AC3E}">
        <p14:creationId xmlns:p14="http://schemas.microsoft.com/office/powerpoint/2010/main" val="17029116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52"/>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10253"/>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02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Lst>
  </p:timing>
</p:sld>
</file>

<file path=ppt/theme/theme1.xml><?xml version="1.0" encoding="utf-8"?>
<a:theme xmlns:a="http://schemas.openxmlformats.org/drawingml/2006/main" name="Bren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txDef>
      <a:spPr>
        <a:noFill/>
      </a:spPr>
      <a:bodyPr wrap="square" rtlCol="0">
        <a:spAutoFit/>
      </a:bodyPr>
      <a:lstStyle>
        <a:defPPr>
          <a:defRPr dirty="0" smtClean="0">
            <a:solidFill>
              <a:srgbClr val="000000"/>
            </a:solidFill>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en-ics-hq">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Fallback"/>
        <a:cs typeface="Droid Sans Fallback"/>
      </a:majorFont>
      <a:minorFont>
        <a:latin typeface="Arial"/>
        <a:ea typeface="Droid Sans Fallback"/>
        <a:cs typeface="Droid Sans Fallbac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ren-ics-hq.potx" id="{03CEBD7F-B6C8-40C7-803D-6B13B5D9BA81}" vid="{7B325DA1-62DD-47AD-B824-610BFF4481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BrenICS.thmx</Template>
  <TotalTime>37112</TotalTime>
  <Words>8224</Words>
  <Application>Microsoft Office PowerPoint</Application>
  <PresentationFormat>On-screen Show (4:3)</PresentationFormat>
  <Paragraphs>1810</Paragraphs>
  <Slides>63</Slides>
  <Notes>55</Notes>
  <HiddenSlides>11</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0</vt:i4>
      </vt:variant>
      <vt:variant>
        <vt:lpstr>Slide Titles</vt:lpstr>
      </vt:variant>
      <vt:variant>
        <vt:i4>63</vt:i4>
      </vt:variant>
    </vt:vector>
  </HeadingPairs>
  <TitlesOfParts>
    <vt:vector size="76" baseType="lpstr">
      <vt:lpstr>Droid Sans Fallback</vt:lpstr>
      <vt:lpstr>StarSymbol</vt:lpstr>
      <vt:lpstr>Arial</vt:lpstr>
      <vt:lpstr>Arial Black</vt:lpstr>
      <vt:lpstr>Calibri</vt:lpstr>
      <vt:lpstr>DejaVu Sans</vt:lpstr>
      <vt:lpstr>Lucida Sans Unicode</vt:lpstr>
      <vt:lpstr>Tahoma</vt:lpstr>
      <vt:lpstr>Times New Roman</vt:lpstr>
      <vt:lpstr>Wingdings</vt:lpstr>
      <vt:lpstr>BrenICS</vt:lpstr>
      <vt:lpstr>Office Theme</vt:lpstr>
      <vt:lpstr>bren-ics-hq</vt:lpstr>
      <vt:lpstr>Advancing Heuristics for Search over Graphical Models </vt:lpstr>
      <vt:lpstr>Thesis Contributions</vt:lpstr>
      <vt:lpstr>PowerPoint Presentation</vt:lpstr>
      <vt:lpstr>Outline</vt:lpstr>
      <vt:lpstr>Graphical Models</vt:lpstr>
      <vt:lpstr>Example Application</vt:lpstr>
      <vt:lpstr>Depth-First Search</vt:lpstr>
      <vt:lpstr>AND/OR Search Tree [Dechter &amp; Mateescu 2006]</vt:lpstr>
      <vt:lpstr>AND/OR Search Graph [Dechter &amp; Mateescu 2006]</vt:lpstr>
      <vt:lpstr>AND/OR Branch-and-Bound [Marinescu &amp; Dechter 2009]</vt:lpstr>
      <vt:lpstr>Bucket and Mini-Bucket Elimination</vt:lpstr>
      <vt:lpstr>PowerPoint Presentation</vt:lpstr>
      <vt:lpstr>Overview: Dynamic FGLP Heuristics</vt:lpstr>
      <vt:lpstr>PowerPoint Presentation</vt:lpstr>
      <vt:lpstr>Overview: Extensions to AOMDDs</vt:lpstr>
      <vt:lpstr>PowerPoint Presentation</vt:lpstr>
      <vt:lpstr>Look-ahead in Search</vt:lpstr>
      <vt:lpstr>AND/OR Look-ahead</vt:lpstr>
      <vt:lpstr>AND/OR Look-ahead</vt:lpstr>
      <vt:lpstr>Quantifying MBE’s Errors</vt:lpstr>
      <vt:lpstr>Bucket Error Evaluation (BEE)</vt:lpstr>
      <vt:lpstr>Complexity of BEE</vt:lpstr>
      <vt:lpstr>BEE Example</vt:lpstr>
      <vt:lpstr>Average Bucket Error</vt:lpstr>
      <vt:lpstr>Bucket-Errors: Across i-bounds (pedigree40)</vt:lpstr>
      <vt:lpstr>Residual and Bucket Error</vt:lpstr>
      <vt:lpstr>Look-ahead Subtree</vt:lpstr>
      <vt:lpstr>Look-ahead Subtree</vt:lpstr>
      <vt:lpstr>Look-ahead Subtree</vt:lpstr>
      <vt:lpstr>Look-ahead Subtree</vt:lpstr>
      <vt:lpstr>Look-ahead Subtree</vt:lpstr>
      <vt:lpstr>Pruned Look-ahead Subtree</vt:lpstr>
      <vt:lpstr>Pruned Look-ahead Subtree</vt:lpstr>
      <vt:lpstr>Pruned Look-ahead Subtree</vt:lpstr>
      <vt:lpstr>Pruned Look-ahead Subtree</vt:lpstr>
      <vt:lpstr>Generating Minimal Pruned Look-Ahead Subtrees</vt:lpstr>
      <vt:lpstr>Sample of a part of a pseudotree (pedigree40)</vt:lpstr>
      <vt:lpstr>Sample of a part of a pseudotree (pedigree40)</vt:lpstr>
      <vt:lpstr>Sample of a part of a pseudotree (pedigree40)</vt:lpstr>
      <vt:lpstr>Sample of a part of a pseudotree (pedigree40)</vt:lpstr>
      <vt:lpstr>Look-Ahead Graphical Model</vt:lpstr>
      <vt:lpstr>Experiments</vt:lpstr>
      <vt:lpstr>Goals</vt:lpstr>
      <vt:lpstr>Experiments: Solving Exactly</vt:lpstr>
      <vt:lpstr>Experiments: Anytime</vt:lpstr>
      <vt:lpstr>Experiments: Anytime Summary</vt:lpstr>
      <vt:lpstr>Experiments: Varying the Threshold</vt:lpstr>
      <vt:lpstr>Summary</vt:lpstr>
      <vt:lpstr>PowerPoint Presentation</vt:lpstr>
      <vt:lpstr>Subproblem Ordering</vt:lpstr>
      <vt:lpstr>Subproblem Ordering</vt:lpstr>
      <vt:lpstr>Subproblem Ordering</vt:lpstr>
      <vt:lpstr>Subproblem Ordering</vt:lpstr>
      <vt:lpstr>Best-First Search for AND/OR Graphs [Pearl 1984]</vt:lpstr>
      <vt:lpstr>Impact of subproblem ordering in AOBF</vt:lpstr>
      <vt:lpstr>Impact of subproblem ordering in AOBF</vt:lpstr>
      <vt:lpstr>Bucket Errors Revisited</vt:lpstr>
      <vt:lpstr>Experiments</vt:lpstr>
      <vt:lpstr>Bound Quality Over Time/Nodes</vt:lpstr>
      <vt:lpstr>Summary of Bound Quality Over Time</vt:lpstr>
      <vt:lpstr>Summary</vt:lpstr>
      <vt:lpstr>Publications</vt:lpstr>
      <vt:lpstr>PowerPoint Presentation</vt:lpstr>
    </vt:vector>
  </TitlesOfParts>
  <Company>UC Irvine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Defense</dc:title>
  <dc:creator>William Lam</dc:creator>
  <cp:lastModifiedBy>William Lam</cp:lastModifiedBy>
  <cp:revision>438</cp:revision>
  <dcterms:created xsi:type="dcterms:W3CDTF">2015-04-13T21:47:25Z</dcterms:created>
  <dcterms:modified xsi:type="dcterms:W3CDTF">2017-03-16T14:47:43Z</dcterms:modified>
</cp:coreProperties>
</file>